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303" r:id="rId2"/>
    <p:sldId id="264" r:id="rId3"/>
    <p:sldId id="274" r:id="rId4"/>
    <p:sldId id="265" r:id="rId5"/>
    <p:sldId id="304" r:id="rId6"/>
    <p:sldId id="267" r:id="rId7"/>
    <p:sldId id="260" r:id="rId8"/>
    <p:sldId id="269" r:id="rId9"/>
    <p:sldId id="268" r:id="rId10"/>
    <p:sldId id="270" r:id="rId11"/>
    <p:sldId id="271" r:id="rId12"/>
    <p:sldId id="272" r:id="rId13"/>
    <p:sldId id="273" r:id="rId14"/>
    <p:sldId id="256" r:id="rId15"/>
    <p:sldId id="275" r:id="rId16"/>
    <p:sldId id="276" r:id="rId17"/>
    <p:sldId id="277" r:id="rId18"/>
    <p:sldId id="278" r:id="rId19"/>
    <p:sldId id="279" r:id="rId20"/>
    <p:sldId id="280" r:id="rId21"/>
    <p:sldId id="302" r:id="rId22"/>
    <p:sldId id="282" r:id="rId23"/>
    <p:sldId id="284" r:id="rId24"/>
    <p:sldId id="286" r:id="rId25"/>
    <p:sldId id="285" r:id="rId26"/>
    <p:sldId id="299" r:id="rId27"/>
    <p:sldId id="301" r:id="rId28"/>
    <p:sldId id="262" r:id="rId29"/>
    <p:sldId id="296" r:id="rId30"/>
    <p:sldId id="297" r:id="rId31"/>
    <p:sldId id="263" r:id="rId32"/>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varScale="1">
        <p:scale>
          <a:sx n="62" d="100"/>
          <a:sy n="62" d="100"/>
        </p:scale>
        <p:origin x="-228" y="-84"/>
      </p:cViewPr>
      <p:guideLst>
        <p:guide orient="horz" pos="2160"/>
        <p:guide pos="2880"/>
      </p:guideLst>
    </p:cSldViewPr>
  </p:slideViewPr>
  <p:notesTextViewPr>
    <p:cViewPr>
      <p:scale>
        <a:sx n="1" d="1"/>
        <a:sy n="1" d="1"/>
      </p:scale>
      <p:origin x="0" y="0"/>
    </p:cViewPr>
  </p:notesTextViewPr>
  <p:sorterViewPr>
    <p:cViewPr>
      <p:scale>
        <a:sx n="100" d="100"/>
        <a:sy n="100" d="100"/>
      </p:scale>
      <p:origin x="0" y="40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2A55AC-8FC6-4068-B1C0-80AF5114442D}" type="datetimeFigureOut">
              <a:rPr kumimoji="1" lang="ja-JP" altLang="en-US" smtClean="0"/>
              <a:t>2014/10/5</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2E06C3-EAC2-4AFB-B790-D23C96E31B0B}" type="slidenum">
              <a:rPr kumimoji="1" lang="ja-JP" altLang="en-US" smtClean="0"/>
              <a:t>‹#›</a:t>
            </a:fld>
            <a:endParaRPr kumimoji="1" lang="ja-JP" altLang="en-US"/>
          </a:p>
        </p:txBody>
      </p:sp>
    </p:spTree>
    <p:extLst>
      <p:ext uri="{BB962C8B-B14F-4D97-AF65-F5344CB8AC3E}">
        <p14:creationId xmlns:p14="http://schemas.microsoft.com/office/powerpoint/2010/main" val="312851972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スライド イメージ プレースホルダ 1"/>
          <p:cNvSpPr>
            <a:spLocks noGrp="1" noRot="1" noChangeAspect="1" noTextEdit="1"/>
          </p:cNvSpPr>
          <p:nvPr>
            <p:ph type="sldImg"/>
          </p:nvPr>
        </p:nvSpPr>
        <p:spPr>
          <a:ln/>
        </p:spPr>
      </p:sp>
      <p:sp>
        <p:nvSpPr>
          <p:cNvPr id="9421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9421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42950" indent="-285750" eaLnBrk="0" hangingPunct="0">
              <a:spcBef>
                <a:spcPct val="30000"/>
              </a:spcBef>
              <a:defRPr kumimoji="1" sz="1200">
                <a:solidFill>
                  <a:schemeClr val="tx1"/>
                </a:solidFill>
                <a:latin typeface="Times New Roman" pitchFamily="18" charset="0"/>
                <a:ea typeface="ＭＳ Ｐ明朝" pitchFamily="18" charset="-128"/>
              </a:defRPr>
            </a:lvl2pPr>
            <a:lvl3pPr marL="1143000" indent="-228600" eaLnBrk="0" hangingPunct="0">
              <a:spcBef>
                <a:spcPct val="30000"/>
              </a:spcBef>
              <a:defRPr kumimoji="1" sz="1200">
                <a:solidFill>
                  <a:schemeClr val="tx1"/>
                </a:solidFill>
                <a:latin typeface="Times New Roman" pitchFamily="18" charset="0"/>
                <a:ea typeface="ＭＳ Ｐ明朝" pitchFamily="18" charset="-128"/>
              </a:defRPr>
            </a:lvl3pPr>
            <a:lvl4pPr marL="1600200" indent="-228600" eaLnBrk="0" hangingPunct="0">
              <a:spcBef>
                <a:spcPct val="30000"/>
              </a:spcBef>
              <a:defRPr kumimoji="1" sz="1200">
                <a:solidFill>
                  <a:schemeClr val="tx1"/>
                </a:solidFill>
                <a:latin typeface="Times New Roman" pitchFamily="18" charset="0"/>
                <a:ea typeface="ＭＳ Ｐ明朝" pitchFamily="18" charset="-128"/>
              </a:defRPr>
            </a:lvl4pPr>
            <a:lvl5pPr marL="2057400" indent="-228600" eaLnBrk="0" hangingPunct="0">
              <a:spcBef>
                <a:spcPct val="30000"/>
              </a:spcBef>
              <a:defRPr kumimoji="1" sz="1200">
                <a:solidFill>
                  <a:schemeClr val="tx1"/>
                </a:solidFill>
                <a:latin typeface="Times New Roman" pitchFamily="18"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41AA8109-3707-4647-A2A4-8316671321AA}" type="slidenum">
              <a:rPr lang="en-US" altLang="ja-JP" smtClean="0">
                <a:ea typeface="ＭＳ Ｐゴシック" pitchFamily="50" charset="-128"/>
              </a:rPr>
              <a:pPr eaLnBrk="1" hangingPunct="1">
                <a:spcBef>
                  <a:spcPct val="0"/>
                </a:spcBef>
              </a:pPr>
              <a:t>2</a:t>
            </a:fld>
            <a:endParaRPr lang="en-US" altLang="ja-JP" smtClean="0">
              <a:ea typeface="ＭＳ Ｐゴシック"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スライド イメージ プレースホルダー 1"/>
          <p:cNvSpPr>
            <a:spLocks noGrp="1" noRot="1" noChangeAspect="1" noTextEdit="1"/>
          </p:cNvSpPr>
          <p:nvPr>
            <p:ph type="sldImg"/>
          </p:nvPr>
        </p:nvSpPr>
        <p:spPr>
          <a:ln/>
        </p:spPr>
      </p:sp>
      <p:sp>
        <p:nvSpPr>
          <p:cNvPr id="10957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0957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42950" indent="-285750" eaLnBrk="0" hangingPunct="0">
              <a:spcBef>
                <a:spcPct val="30000"/>
              </a:spcBef>
              <a:defRPr kumimoji="1" sz="1200">
                <a:solidFill>
                  <a:schemeClr val="tx1"/>
                </a:solidFill>
                <a:latin typeface="Times New Roman" pitchFamily="18" charset="0"/>
                <a:ea typeface="ＭＳ Ｐ明朝" pitchFamily="18" charset="-128"/>
              </a:defRPr>
            </a:lvl2pPr>
            <a:lvl3pPr marL="1143000" indent="-228600" eaLnBrk="0" hangingPunct="0">
              <a:spcBef>
                <a:spcPct val="30000"/>
              </a:spcBef>
              <a:defRPr kumimoji="1" sz="1200">
                <a:solidFill>
                  <a:schemeClr val="tx1"/>
                </a:solidFill>
                <a:latin typeface="Times New Roman" pitchFamily="18" charset="0"/>
                <a:ea typeface="ＭＳ Ｐ明朝" pitchFamily="18" charset="-128"/>
              </a:defRPr>
            </a:lvl3pPr>
            <a:lvl4pPr marL="1600200" indent="-228600" eaLnBrk="0" hangingPunct="0">
              <a:spcBef>
                <a:spcPct val="30000"/>
              </a:spcBef>
              <a:defRPr kumimoji="1" sz="1200">
                <a:solidFill>
                  <a:schemeClr val="tx1"/>
                </a:solidFill>
                <a:latin typeface="Times New Roman" pitchFamily="18" charset="0"/>
                <a:ea typeface="ＭＳ Ｐ明朝" pitchFamily="18" charset="-128"/>
              </a:defRPr>
            </a:lvl4pPr>
            <a:lvl5pPr marL="2057400" indent="-228600" eaLnBrk="0" hangingPunct="0">
              <a:spcBef>
                <a:spcPct val="30000"/>
              </a:spcBef>
              <a:defRPr kumimoji="1" sz="1200">
                <a:solidFill>
                  <a:schemeClr val="tx1"/>
                </a:solidFill>
                <a:latin typeface="Times New Roman" pitchFamily="18"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B412C50D-AD98-4453-9C15-CD9377606521}" type="slidenum">
              <a:rPr lang="ja-JP" altLang="en-US" smtClean="0">
                <a:ea typeface="ＭＳ Ｐゴシック" pitchFamily="50" charset="-128"/>
              </a:rPr>
              <a:pPr eaLnBrk="1" hangingPunct="1">
                <a:spcBef>
                  <a:spcPct val="0"/>
                </a:spcBef>
              </a:pPr>
              <a:t>4</a:t>
            </a:fld>
            <a:endParaRPr lang="ja-JP" altLang="en-US" smtClean="0">
              <a:ea typeface="ＭＳ Ｐゴシック" pitchFamily="5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スライド イメージ プレースホルダー 1"/>
          <p:cNvSpPr>
            <a:spLocks noGrp="1" noRot="1" noChangeAspect="1" noTextEdit="1"/>
          </p:cNvSpPr>
          <p:nvPr>
            <p:ph type="sldImg"/>
          </p:nvPr>
        </p:nvSpPr>
        <p:spPr>
          <a:ln/>
        </p:spPr>
      </p:sp>
      <p:sp>
        <p:nvSpPr>
          <p:cNvPr id="13209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3210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42950" indent="-285750" eaLnBrk="0" hangingPunct="0">
              <a:spcBef>
                <a:spcPct val="30000"/>
              </a:spcBef>
              <a:defRPr kumimoji="1" sz="1200">
                <a:solidFill>
                  <a:schemeClr val="tx1"/>
                </a:solidFill>
                <a:latin typeface="Times New Roman" pitchFamily="18" charset="0"/>
                <a:ea typeface="ＭＳ Ｐ明朝" pitchFamily="18" charset="-128"/>
              </a:defRPr>
            </a:lvl2pPr>
            <a:lvl3pPr marL="1143000" indent="-228600" eaLnBrk="0" hangingPunct="0">
              <a:spcBef>
                <a:spcPct val="30000"/>
              </a:spcBef>
              <a:defRPr kumimoji="1" sz="1200">
                <a:solidFill>
                  <a:schemeClr val="tx1"/>
                </a:solidFill>
                <a:latin typeface="Times New Roman" pitchFamily="18" charset="0"/>
                <a:ea typeface="ＭＳ Ｐ明朝" pitchFamily="18" charset="-128"/>
              </a:defRPr>
            </a:lvl3pPr>
            <a:lvl4pPr marL="1600200" indent="-228600" eaLnBrk="0" hangingPunct="0">
              <a:spcBef>
                <a:spcPct val="30000"/>
              </a:spcBef>
              <a:defRPr kumimoji="1" sz="1200">
                <a:solidFill>
                  <a:schemeClr val="tx1"/>
                </a:solidFill>
                <a:latin typeface="Times New Roman" pitchFamily="18" charset="0"/>
                <a:ea typeface="ＭＳ Ｐ明朝" pitchFamily="18" charset="-128"/>
              </a:defRPr>
            </a:lvl4pPr>
            <a:lvl5pPr marL="2057400" indent="-228600" eaLnBrk="0" hangingPunct="0">
              <a:spcBef>
                <a:spcPct val="30000"/>
              </a:spcBef>
              <a:defRPr kumimoji="1" sz="1200">
                <a:solidFill>
                  <a:schemeClr val="tx1"/>
                </a:solidFill>
                <a:latin typeface="Times New Roman" pitchFamily="18"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BBE0C9A8-03E5-423F-A05E-50EB99C85576}" type="slidenum">
              <a:rPr lang="ja-JP" altLang="en-US" smtClean="0">
                <a:ea typeface="ＭＳ Ｐゴシック" pitchFamily="50" charset="-128"/>
              </a:rPr>
              <a:pPr eaLnBrk="1" hangingPunct="1">
                <a:spcBef>
                  <a:spcPct val="0"/>
                </a:spcBef>
              </a:pPr>
              <a:t>6</a:t>
            </a:fld>
            <a:endParaRPr lang="ja-JP" altLang="en-US" smtClean="0">
              <a:ea typeface="ＭＳ Ｐゴシック"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スライド イメージ プレースホルダー 1"/>
          <p:cNvSpPr>
            <a:spLocks noGrp="1" noRot="1" noChangeAspect="1" noTextEdit="1"/>
          </p:cNvSpPr>
          <p:nvPr>
            <p:ph type="sldImg"/>
          </p:nvPr>
        </p:nvSpPr>
        <p:spPr>
          <a:ln/>
        </p:spPr>
      </p:sp>
      <p:sp>
        <p:nvSpPr>
          <p:cNvPr id="13209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3210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42950" indent="-285750" eaLnBrk="0" hangingPunct="0">
              <a:spcBef>
                <a:spcPct val="30000"/>
              </a:spcBef>
              <a:defRPr kumimoji="1" sz="1200">
                <a:solidFill>
                  <a:schemeClr val="tx1"/>
                </a:solidFill>
                <a:latin typeface="Times New Roman" pitchFamily="18" charset="0"/>
                <a:ea typeface="ＭＳ Ｐ明朝" pitchFamily="18" charset="-128"/>
              </a:defRPr>
            </a:lvl2pPr>
            <a:lvl3pPr marL="1143000" indent="-228600" eaLnBrk="0" hangingPunct="0">
              <a:spcBef>
                <a:spcPct val="30000"/>
              </a:spcBef>
              <a:defRPr kumimoji="1" sz="1200">
                <a:solidFill>
                  <a:schemeClr val="tx1"/>
                </a:solidFill>
                <a:latin typeface="Times New Roman" pitchFamily="18" charset="0"/>
                <a:ea typeface="ＭＳ Ｐ明朝" pitchFamily="18" charset="-128"/>
              </a:defRPr>
            </a:lvl3pPr>
            <a:lvl4pPr marL="1600200" indent="-228600" eaLnBrk="0" hangingPunct="0">
              <a:spcBef>
                <a:spcPct val="30000"/>
              </a:spcBef>
              <a:defRPr kumimoji="1" sz="1200">
                <a:solidFill>
                  <a:schemeClr val="tx1"/>
                </a:solidFill>
                <a:latin typeface="Times New Roman" pitchFamily="18" charset="0"/>
                <a:ea typeface="ＭＳ Ｐ明朝" pitchFamily="18" charset="-128"/>
              </a:defRPr>
            </a:lvl4pPr>
            <a:lvl5pPr marL="2057400" indent="-228600" eaLnBrk="0" hangingPunct="0">
              <a:spcBef>
                <a:spcPct val="30000"/>
              </a:spcBef>
              <a:defRPr kumimoji="1" sz="1200">
                <a:solidFill>
                  <a:schemeClr val="tx1"/>
                </a:solidFill>
                <a:latin typeface="Times New Roman" pitchFamily="18"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BBE0C9A8-03E5-423F-A05E-50EB99C85576}" type="slidenum">
              <a:rPr lang="ja-JP" altLang="en-US" smtClean="0">
                <a:ea typeface="ＭＳ Ｐゴシック" pitchFamily="50" charset="-128"/>
              </a:rPr>
              <a:pPr eaLnBrk="1" hangingPunct="1">
                <a:spcBef>
                  <a:spcPct val="0"/>
                </a:spcBef>
              </a:pPr>
              <a:t>8</a:t>
            </a:fld>
            <a:endParaRPr lang="ja-JP" altLang="en-US" smtClean="0">
              <a:ea typeface="ＭＳ Ｐゴシック"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スライド イメージ プレースホルダー 1"/>
          <p:cNvSpPr>
            <a:spLocks noGrp="1" noRot="1" noChangeAspect="1" noTextEdit="1"/>
          </p:cNvSpPr>
          <p:nvPr>
            <p:ph type="sldImg"/>
          </p:nvPr>
        </p:nvSpPr>
        <p:spPr>
          <a:ln/>
        </p:spPr>
      </p:sp>
      <p:sp>
        <p:nvSpPr>
          <p:cNvPr id="13209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13210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42950" indent="-285750" eaLnBrk="0" hangingPunct="0">
              <a:spcBef>
                <a:spcPct val="30000"/>
              </a:spcBef>
              <a:defRPr kumimoji="1" sz="1200">
                <a:solidFill>
                  <a:schemeClr val="tx1"/>
                </a:solidFill>
                <a:latin typeface="Times New Roman" pitchFamily="18" charset="0"/>
                <a:ea typeface="ＭＳ Ｐ明朝" pitchFamily="18" charset="-128"/>
              </a:defRPr>
            </a:lvl2pPr>
            <a:lvl3pPr marL="1143000" indent="-228600" eaLnBrk="0" hangingPunct="0">
              <a:spcBef>
                <a:spcPct val="30000"/>
              </a:spcBef>
              <a:defRPr kumimoji="1" sz="1200">
                <a:solidFill>
                  <a:schemeClr val="tx1"/>
                </a:solidFill>
                <a:latin typeface="Times New Roman" pitchFamily="18" charset="0"/>
                <a:ea typeface="ＭＳ Ｐ明朝" pitchFamily="18" charset="-128"/>
              </a:defRPr>
            </a:lvl3pPr>
            <a:lvl4pPr marL="1600200" indent="-228600" eaLnBrk="0" hangingPunct="0">
              <a:spcBef>
                <a:spcPct val="30000"/>
              </a:spcBef>
              <a:defRPr kumimoji="1" sz="1200">
                <a:solidFill>
                  <a:schemeClr val="tx1"/>
                </a:solidFill>
                <a:latin typeface="Times New Roman" pitchFamily="18" charset="0"/>
                <a:ea typeface="ＭＳ Ｐ明朝" pitchFamily="18" charset="-128"/>
              </a:defRPr>
            </a:lvl4pPr>
            <a:lvl5pPr marL="2057400" indent="-228600" eaLnBrk="0" hangingPunct="0">
              <a:spcBef>
                <a:spcPct val="30000"/>
              </a:spcBef>
              <a:defRPr kumimoji="1" sz="1200">
                <a:solidFill>
                  <a:schemeClr val="tx1"/>
                </a:solidFill>
                <a:latin typeface="Times New Roman" pitchFamily="18"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BBE0C9A8-03E5-423F-A05E-50EB99C85576}" type="slidenum">
              <a:rPr lang="ja-JP" altLang="en-US" smtClean="0">
                <a:ea typeface="ＭＳ Ｐゴシック" pitchFamily="50" charset="-128"/>
              </a:rPr>
              <a:pPr eaLnBrk="1" hangingPunct="1">
                <a:spcBef>
                  <a:spcPct val="0"/>
                </a:spcBef>
              </a:pPr>
              <a:t>10</a:t>
            </a:fld>
            <a:endParaRPr lang="ja-JP" altLang="en-US" smtClean="0">
              <a:ea typeface="ＭＳ Ｐゴシック"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EC3A0627-23CF-4661-AD09-CE8B37C039E2}" type="datetimeFigureOut">
              <a:rPr kumimoji="1" lang="ja-JP" altLang="en-US" smtClean="0"/>
              <a:t>2014/10/5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41CD47C-15BA-4FCC-92CC-3A4FD515871A}" type="slidenum">
              <a:rPr kumimoji="1" lang="ja-JP" altLang="en-US" smtClean="0"/>
              <a:t>‹#›</a:t>
            </a:fld>
            <a:endParaRPr kumimoji="1" lang="ja-JP" altLang="en-US"/>
          </a:p>
        </p:txBody>
      </p:sp>
    </p:spTree>
    <p:extLst>
      <p:ext uri="{BB962C8B-B14F-4D97-AF65-F5344CB8AC3E}">
        <p14:creationId xmlns:p14="http://schemas.microsoft.com/office/powerpoint/2010/main" val="1498131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C3A0627-23CF-4661-AD09-CE8B37C039E2}" type="datetimeFigureOut">
              <a:rPr kumimoji="1" lang="ja-JP" altLang="en-US" smtClean="0"/>
              <a:t>2014/10/5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41CD47C-15BA-4FCC-92CC-3A4FD515871A}" type="slidenum">
              <a:rPr kumimoji="1" lang="ja-JP" altLang="en-US" smtClean="0"/>
              <a:t>‹#›</a:t>
            </a:fld>
            <a:endParaRPr kumimoji="1" lang="ja-JP" altLang="en-US"/>
          </a:p>
        </p:txBody>
      </p:sp>
    </p:spTree>
    <p:extLst>
      <p:ext uri="{BB962C8B-B14F-4D97-AF65-F5344CB8AC3E}">
        <p14:creationId xmlns:p14="http://schemas.microsoft.com/office/powerpoint/2010/main" val="800778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C3A0627-23CF-4661-AD09-CE8B37C039E2}" type="datetimeFigureOut">
              <a:rPr kumimoji="1" lang="ja-JP" altLang="en-US" smtClean="0"/>
              <a:t>2014/10/5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41CD47C-15BA-4FCC-92CC-3A4FD515871A}" type="slidenum">
              <a:rPr kumimoji="1" lang="ja-JP" altLang="en-US" smtClean="0"/>
              <a:t>‹#›</a:t>
            </a:fld>
            <a:endParaRPr kumimoji="1" lang="ja-JP" altLang="en-US"/>
          </a:p>
        </p:txBody>
      </p:sp>
    </p:spTree>
    <p:extLst>
      <p:ext uri="{BB962C8B-B14F-4D97-AF65-F5344CB8AC3E}">
        <p14:creationId xmlns:p14="http://schemas.microsoft.com/office/powerpoint/2010/main" val="3304378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C3A0627-23CF-4661-AD09-CE8B37C039E2}" type="datetimeFigureOut">
              <a:rPr kumimoji="1" lang="ja-JP" altLang="en-US" smtClean="0"/>
              <a:t>2014/10/5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41CD47C-15BA-4FCC-92CC-3A4FD515871A}" type="slidenum">
              <a:rPr kumimoji="1" lang="ja-JP" altLang="en-US" smtClean="0"/>
              <a:t>‹#›</a:t>
            </a:fld>
            <a:endParaRPr kumimoji="1" lang="ja-JP" altLang="en-US"/>
          </a:p>
        </p:txBody>
      </p:sp>
    </p:spTree>
    <p:extLst>
      <p:ext uri="{BB962C8B-B14F-4D97-AF65-F5344CB8AC3E}">
        <p14:creationId xmlns:p14="http://schemas.microsoft.com/office/powerpoint/2010/main" val="1297087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EC3A0627-23CF-4661-AD09-CE8B37C039E2}" type="datetimeFigureOut">
              <a:rPr kumimoji="1" lang="ja-JP" altLang="en-US" smtClean="0"/>
              <a:t>2014/10/5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41CD47C-15BA-4FCC-92CC-3A4FD515871A}" type="slidenum">
              <a:rPr kumimoji="1" lang="ja-JP" altLang="en-US" smtClean="0"/>
              <a:t>‹#›</a:t>
            </a:fld>
            <a:endParaRPr kumimoji="1" lang="ja-JP" altLang="en-US"/>
          </a:p>
        </p:txBody>
      </p:sp>
    </p:spTree>
    <p:extLst>
      <p:ext uri="{BB962C8B-B14F-4D97-AF65-F5344CB8AC3E}">
        <p14:creationId xmlns:p14="http://schemas.microsoft.com/office/powerpoint/2010/main" val="3354640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EC3A0627-23CF-4661-AD09-CE8B37C039E2}" type="datetimeFigureOut">
              <a:rPr kumimoji="1" lang="ja-JP" altLang="en-US" smtClean="0"/>
              <a:t>2014/10/5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41CD47C-15BA-4FCC-92CC-3A4FD515871A}" type="slidenum">
              <a:rPr kumimoji="1" lang="ja-JP" altLang="en-US" smtClean="0"/>
              <a:t>‹#›</a:t>
            </a:fld>
            <a:endParaRPr kumimoji="1" lang="ja-JP" altLang="en-US"/>
          </a:p>
        </p:txBody>
      </p:sp>
    </p:spTree>
    <p:extLst>
      <p:ext uri="{BB962C8B-B14F-4D97-AF65-F5344CB8AC3E}">
        <p14:creationId xmlns:p14="http://schemas.microsoft.com/office/powerpoint/2010/main" val="538293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EC3A0627-23CF-4661-AD09-CE8B37C039E2}" type="datetimeFigureOut">
              <a:rPr kumimoji="1" lang="ja-JP" altLang="en-US" smtClean="0"/>
              <a:t>2014/10/5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41CD47C-15BA-4FCC-92CC-3A4FD515871A}" type="slidenum">
              <a:rPr kumimoji="1" lang="ja-JP" altLang="en-US" smtClean="0"/>
              <a:t>‹#›</a:t>
            </a:fld>
            <a:endParaRPr kumimoji="1" lang="ja-JP" altLang="en-US"/>
          </a:p>
        </p:txBody>
      </p:sp>
    </p:spTree>
    <p:extLst>
      <p:ext uri="{BB962C8B-B14F-4D97-AF65-F5344CB8AC3E}">
        <p14:creationId xmlns:p14="http://schemas.microsoft.com/office/powerpoint/2010/main" val="3142888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EC3A0627-23CF-4661-AD09-CE8B37C039E2}" type="datetimeFigureOut">
              <a:rPr kumimoji="1" lang="ja-JP" altLang="en-US" smtClean="0"/>
              <a:t>2014/10/5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41CD47C-15BA-4FCC-92CC-3A4FD515871A}" type="slidenum">
              <a:rPr kumimoji="1" lang="ja-JP" altLang="en-US" smtClean="0"/>
              <a:t>‹#›</a:t>
            </a:fld>
            <a:endParaRPr kumimoji="1" lang="ja-JP" altLang="en-US"/>
          </a:p>
        </p:txBody>
      </p:sp>
    </p:spTree>
    <p:extLst>
      <p:ext uri="{BB962C8B-B14F-4D97-AF65-F5344CB8AC3E}">
        <p14:creationId xmlns:p14="http://schemas.microsoft.com/office/powerpoint/2010/main" val="897646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C3A0627-23CF-4661-AD09-CE8B37C039E2}" type="datetimeFigureOut">
              <a:rPr kumimoji="1" lang="ja-JP" altLang="en-US" smtClean="0"/>
              <a:t>2014/10/5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641CD47C-15BA-4FCC-92CC-3A4FD515871A}" type="slidenum">
              <a:rPr kumimoji="1" lang="ja-JP" altLang="en-US" smtClean="0"/>
              <a:t>‹#›</a:t>
            </a:fld>
            <a:endParaRPr kumimoji="1" lang="ja-JP" altLang="en-US"/>
          </a:p>
        </p:txBody>
      </p:sp>
    </p:spTree>
    <p:extLst>
      <p:ext uri="{BB962C8B-B14F-4D97-AF65-F5344CB8AC3E}">
        <p14:creationId xmlns:p14="http://schemas.microsoft.com/office/powerpoint/2010/main" val="3050576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C3A0627-23CF-4661-AD09-CE8B37C039E2}" type="datetimeFigureOut">
              <a:rPr kumimoji="1" lang="ja-JP" altLang="en-US" smtClean="0"/>
              <a:t>2014/10/5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41CD47C-15BA-4FCC-92CC-3A4FD515871A}" type="slidenum">
              <a:rPr kumimoji="1" lang="ja-JP" altLang="en-US" smtClean="0"/>
              <a:t>‹#›</a:t>
            </a:fld>
            <a:endParaRPr kumimoji="1" lang="ja-JP" altLang="en-US"/>
          </a:p>
        </p:txBody>
      </p:sp>
    </p:spTree>
    <p:extLst>
      <p:ext uri="{BB962C8B-B14F-4D97-AF65-F5344CB8AC3E}">
        <p14:creationId xmlns:p14="http://schemas.microsoft.com/office/powerpoint/2010/main" val="2395734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C3A0627-23CF-4661-AD09-CE8B37C039E2}" type="datetimeFigureOut">
              <a:rPr kumimoji="1" lang="ja-JP" altLang="en-US" smtClean="0"/>
              <a:t>2014/10/5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41CD47C-15BA-4FCC-92CC-3A4FD515871A}" type="slidenum">
              <a:rPr kumimoji="1" lang="ja-JP" altLang="en-US" smtClean="0"/>
              <a:t>‹#›</a:t>
            </a:fld>
            <a:endParaRPr kumimoji="1" lang="ja-JP" altLang="en-US"/>
          </a:p>
        </p:txBody>
      </p:sp>
    </p:spTree>
    <p:extLst>
      <p:ext uri="{BB962C8B-B14F-4D97-AF65-F5344CB8AC3E}">
        <p14:creationId xmlns:p14="http://schemas.microsoft.com/office/powerpoint/2010/main" val="1466426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3A0627-23CF-4661-AD09-CE8B37C039E2}" type="datetimeFigureOut">
              <a:rPr kumimoji="1" lang="ja-JP" altLang="en-US" smtClean="0"/>
              <a:t>2014/10/5</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1CD47C-15BA-4FCC-92CC-3A4FD515871A}" type="slidenum">
              <a:rPr kumimoji="1" lang="ja-JP" altLang="en-US" smtClean="0"/>
              <a:t>‹#›</a:t>
            </a:fld>
            <a:endParaRPr kumimoji="1" lang="ja-JP" altLang="en-US"/>
          </a:p>
        </p:txBody>
      </p:sp>
    </p:spTree>
    <p:extLst>
      <p:ext uri="{BB962C8B-B14F-4D97-AF65-F5344CB8AC3E}">
        <p14:creationId xmlns:p14="http://schemas.microsoft.com/office/powerpoint/2010/main" val="554431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4638"/>
            <a:ext cx="8964488" cy="2722314"/>
          </a:xfrm>
        </p:spPr>
        <p:txBody>
          <a:bodyPr>
            <a:normAutofit fontScale="90000"/>
          </a:bodyPr>
          <a:lstStyle/>
          <a:p>
            <a:r>
              <a:rPr lang="ja-JP" altLang="en-US" sz="2700" dirty="0" smtClean="0"/>
              <a:t>第</a:t>
            </a:r>
            <a:r>
              <a:rPr lang="en-US" altLang="ja-JP" sz="2700" dirty="0" smtClean="0"/>
              <a:t>24</a:t>
            </a:r>
            <a:r>
              <a:rPr lang="ja-JP" altLang="en-US" sz="2700" dirty="0" smtClean="0"/>
              <a:t>回ブラックホール地平面勉強会</a:t>
            </a:r>
            <a:r>
              <a:rPr lang="en-US" altLang="ja-JP" sz="2700" dirty="0" smtClean="0"/>
              <a:t/>
            </a:r>
            <a:br>
              <a:rPr lang="en-US" altLang="ja-JP" sz="2700" dirty="0" smtClean="0"/>
            </a:br>
            <a:r>
              <a:rPr lang="en-US" altLang="ja-JP" sz="2700" dirty="0" smtClean="0"/>
              <a:t>2014/10/05</a:t>
            </a:r>
            <a:r>
              <a:rPr lang="ja-JP" altLang="en-US" sz="2700" dirty="0" smtClean="0"/>
              <a:t>（</a:t>
            </a:r>
            <a:r>
              <a:rPr lang="en-US" altLang="ja-JP" sz="2700" dirty="0" smtClean="0"/>
              <a:t>14</a:t>
            </a:r>
            <a:r>
              <a:rPr lang="ja-JP" altLang="en-US" sz="2700" dirty="0" smtClean="0"/>
              <a:t>：</a:t>
            </a:r>
            <a:r>
              <a:rPr lang="en-US" altLang="ja-JP" sz="2700" dirty="0" smtClean="0"/>
              <a:t>00</a:t>
            </a:r>
            <a:r>
              <a:rPr lang="ja-JP" altLang="en-US" sz="2700" dirty="0" smtClean="0"/>
              <a:t>）</a:t>
            </a:r>
            <a:r>
              <a:rPr lang="en-US" altLang="ja-JP" sz="2700" dirty="0" smtClean="0"/>
              <a:t/>
            </a:r>
            <a:br>
              <a:rPr lang="en-US" altLang="ja-JP" sz="2700" dirty="0" smtClean="0"/>
            </a:br>
            <a:r>
              <a:rPr lang="ja-JP" altLang="en-US" sz="3600" dirty="0" smtClean="0"/>
              <a:t>へら絞りアンテナ</a:t>
            </a:r>
            <a:r>
              <a:rPr lang="en-US" altLang="ja-JP" sz="3600" dirty="0" smtClean="0"/>
              <a:t>40</a:t>
            </a:r>
            <a:r>
              <a:rPr lang="ja-JP" altLang="en-US" sz="3600" dirty="0" smtClean="0"/>
              <a:t>ミクロン精度</a:t>
            </a:r>
            <a:r>
              <a:rPr lang="en-US" altLang="ja-JP" sz="2700" dirty="0" smtClean="0"/>
              <a:t/>
            </a:r>
            <a:br>
              <a:rPr lang="en-US" altLang="ja-JP" sz="2700" dirty="0" smtClean="0"/>
            </a:br>
            <a:r>
              <a:rPr lang="en-US" altLang="ja-JP" dirty="0" smtClean="0"/>
              <a:t> </a:t>
            </a:r>
            <a:r>
              <a:rPr lang="ja-JP" altLang="en-US" sz="2700" dirty="0" smtClean="0"/>
              <a:t>改・「きゃらばん・サブミリ計画」現状報告（２０１４年秋）</a:t>
            </a:r>
            <a:r>
              <a:rPr lang="en-US" altLang="ja-JP" sz="4900" dirty="0" smtClean="0"/>
              <a:t/>
            </a:r>
            <a:br>
              <a:rPr lang="en-US" altLang="ja-JP" sz="4900" dirty="0" smtClean="0"/>
            </a:br>
            <a:r>
              <a:rPr lang="zh-TW" altLang="en-US" sz="2700" dirty="0" smtClean="0"/>
              <a:t>三好真</a:t>
            </a:r>
            <a:r>
              <a:rPr lang="en-US" altLang="zh-TW" sz="2700" dirty="0" smtClean="0"/>
              <a:t>(</a:t>
            </a:r>
            <a:r>
              <a:rPr lang="zh-TW" altLang="en-US" sz="2700" dirty="0" smtClean="0"/>
              <a:t>国立天文台</a:t>
            </a:r>
            <a:r>
              <a:rPr lang="en-US" altLang="zh-TW" sz="2700" dirty="0" smtClean="0"/>
              <a:t>), </a:t>
            </a:r>
            <a:r>
              <a:rPr lang="zh-TW" altLang="en-US" sz="2700" dirty="0" smtClean="0"/>
              <a:t>春日隆</a:t>
            </a:r>
            <a:r>
              <a:rPr lang="en-US" altLang="zh-TW" sz="2700" dirty="0" smtClean="0"/>
              <a:t>(</a:t>
            </a:r>
            <a:r>
              <a:rPr lang="zh-TW" altLang="en-US" sz="2700" dirty="0" smtClean="0"/>
              <a:t>法政大</a:t>
            </a:r>
            <a:r>
              <a:rPr lang="en-US" altLang="zh-TW" sz="2700" dirty="0" smtClean="0"/>
              <a:t>)</a:t>
            </a:r>
            <a:r>
              <a:rPr lang="en-US" altLang="ja-JP" sz="2700" dirty="0" smtClean="0"/>
              <a:t>,</a:t>
            </a:r>
            <a:r>
              <a:rPr lang="zh-TW" altLang="en-US" sz="2700" dirty="0" smtClean="0"/>
              <a:t>坪井昌人</a:t>
            </a:r>
            <a:r>
              <a:rPr lang="en-US" altLang="zh-TW" sz="2700" dirty="0" smtClean="0"/>
              <a:t>(</a:t>
            </a:r>
            <a:r>
              <a:rPr lang="zh-TW" altLang="en-US" sz="2700" dirty="0" smtClean="0"/>
              <a:t>宇宙研</a:t>
            </a:r>
            <a:r>
              <a:rPr lang="en-US" altLang="zh-TW" sz="2700" dirty="0" smtClean="0"/>
              <a:t>)</a:t>
            </a:r>
            <a:r>
              <a:rPr lang="en-US" altLang="ja-JP" sz="2700" dirty="0" smtClean="0"/>
              <a:t>,</a:t>
            </a:r>
            <a:br>
              <a:rPr lang="en-US" altLang="ja-JP" sz="2700" dirty="0" smtClean="0"/>
            </a:br>
            <a:r>
              <a:rPr lang="zh-TW" altLang="en-US" sz="2700" dirty="0" smtClean="0"/>
              <a:t>岡朋治</a:t>
            </a:r>
            <a:r>
              <a:rPr lang="en-US" altLang="zh-TW" sz="2700" dirty="0" smtClean="0"/>
              <a:t>(</a:t>
            </a:r>
            <a:r>
              <a:rPr lang="zh-TW" altLang="en-US" sz="2700" dirty="0" smtClean="0"/>
              <a:t>慶應大</a:t>
            </a:r>
            <a:r>
              <a:rPr lang="en-US" altLang="zh-TW" sz="2700" dirty="0" smtClean="0"/>
              <a:t>)</a:t>
            </a:r>
            <a:r>
              <a:rPr lang="en-US" altLang="ja-JP" sz="2700" dirty="0" smtClean="0"/>
              <a:t>,</a:t>
            </a:r>
            <a:r>
              <a:rPr lang="zh-TW" altLang="en-US" sz="2700" dirty="0" smtClean="0"/>
              <a:t>高橋真聡</a:t>
            </a:r>
            <a:r>
              <a:rPr lang="en-US" altLang="zh-TW" sz="2700" dirty="0" smtClean="0"/>
              <a:t>(</a:t>
            </a:r>
            <a:r>
              <a:rPr lang="zh-TW" altLang="en-US" sz="2700" dirty="0" smtClean="0"/>
              <a:t>愛教</a:t>
            </a:r>
            <a:r>
              <a:rPr lang="ja-JP" altLang="en-US" sz="2700" dirty="0" smtClean="0"/>
              <a:t>大</a:t>
            </a:r>
            <a:r>
              <a:rPr lang="en-US" altLang="ja-JP" sz="2700" dirty="0" smtClean="0"/>
              <a:t>),</a:t>
            </a:r>
            <a:r>
              <a:rPr lang="ja-JP" altLang="en-US" sz="2700" dirty="0" smtClean="0"/>
              <a:t>ほかメンバ</a:t>
            </a:r>
            <a:endParaRPr kumimoji="1" lang="ja-JP" altLang="en-US" sz="4900" dirty="0"/>
          </a:p>
        </p:txBody>
      </p:sp>
    </p:spTree>
    <p:extLst>
      <p:ext uri="{BB962C8B-B14F-4D97-AF65-F5344CB8AC3E}">
        <p14:creationId xmlns:p14="http://schemas.microsoft.com/office/powerpoint/2010/main" val="26034581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p:cNvPicPr>
            <a:picLocks noChangeAspect="1" noChangeArrowheads="1"/>
          </p:cNvPicPr>
          <p:nvPr/>
        </p:nvPicPr>
        <p:blipFill>
          <a:blip r:embed="rId3">
            <a:extLst>
              <a:ext uri="{28A0092B-C50C-407E-A947-70E740481C1C}">
                <a14:useLocalDpi xmlns:a14="http://schemas.microsoft.com/office/drawing/2010/main" val="0"/>
              </a:ext>
            </a:extLst>
          </a:blip>
          <a:srcRect l="29166" t="8867" r="85" b="1237"/>
          <a:stretch>
            <a:fillRect/>
          </a:stretch>
        </p:blipFill>
        <p:spPr bwMode="auto">
          <a:xfrm>
            <a:off x="2663825" y="55563"/>
            <a:ext cx="6443663" cy="6829425"/>
          </a:xfrm>
          <a:prstGeom prst="rect">
            <a:avLst/>
          </a:prstGeom>
          <a:solidFill>
            <a:schemeClr val="bg1">
              <a:lumMod val="95000"/>
              <a:alpha val="89000"/>
            </a:schemeClr>
          </a:solidFill>
          <a:ln>
            <a:noFill/>
          </a:ln>
        </p:spPr>
      </p:pic>
      <p:sp>
        <p:nvSpPr>
          <p:cNvPr id="39939" name="TextBox 1"/>
          <p:cNvSpPr txBox="1">
            <a:spLocks noChangeArrowheads="1"/>
          </p:cNvSpPr>
          <p:nvPr/>
        </p:nvSpPr>
        <p:spPr bwMode="auto">
          <a:xfrm>
            <a:off x="23813" y="33338"/>
            <a:ext cx="1676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1029">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ts val="1700"/>
              </a:lnSpc>
              <a:spcBef>
                <a:spcPct val="0"/>
              </a:spcBef>
              <a:buFontTx/>
              <a:buNone/>
            </a:pPr>
            <a:r>
              <a:rPr lang="en-US" altLang="zh-CN" sz="1100">
                <a:solidFill>
                  <a:srgbClr val="000000"/>
                </a:solidFill>
                <a:cs typeface="Times New Roman" pitchFamily="18" charset="0"/>
              </a:rPr>
              <a:t>data=</a:t>
            </a:r>
            <a:r>
              <a:rPr lang="en-US" altLang="zh-CN" sz="1100">
                <a:cs typeface="Times New Roman" pitchFamily="18" charset="0"/>
              </a:rPr>
              <a:t> </a:t>
            </a:r>
            <a:r>
              <a:rPr lang="en-US" altLang="zh-CN" sz="1100">
                <a:solidFill>
                  <a:srgbClr val="000000"/>
                </a:solidFill>
                <a:cs typeface="Times New Roman" pitchFamily="18" charset="0"/>
              </a:rPr>
              <a:t>20120828-CCant28.out</a:t>
            </a:r>
          </a:p>
        </p:txBody>
      </p:sp>
      <p:sp>
        <p:nvSpPr>
          <p:cNvPr id="39940" name="TextBox 1"/>
          <p:cNvSpPr txBox="1">
            <a:spLocks noChangeArrowheads="1"/>
          </p:cNvSpPr>
          <p:nvPr/>
        </p:nvSpPr>
        <p:spPr bwMode="auto">
          <a:xfrm>
            <a:off x="57150" y="212725"/>
            <a:ext cx="6667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1029">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ts val="1700"/>
              </a:lnSpc>
              <a:spcBef>
                <a:spcPct val="0"/>
              </a:spcBef>
              <a:buFontTx/>
              <a:buNone/>
            </a:pPr>
            <a:r>
              <a:rPr lang="en-US" altLang="zh-CN" sz="1100">
                <a:solidFill>
                  <a:srgbClr val="000000"/>
                </a:solidFill>
                <a:cs typeface="Times New Roman" pitchFamily="18" charset="0"/>
              </a:rPr>
              <a:t>ndata=</a:t>
            </a:r>
            <a:r>
              <a:rPr lang="en-US" altLang="zh-CN" sz="1100">
                <a:cs typeface="Times New Roman" pitchFamily="18" charset="0"/>
              </a:rPr>
              <a:t>  </a:t>
            </a:r>
            <a:r>
              <a:rPr lang="en-US" altLang="zh-CN" sz="1100">
                <a:solidFill>
                  <a:srgbClr val="000000"/>
                </a:solidFill>
                <a:cs typeface="Times New Roman" pitchFamily="18" charset="0"/>
              </a:rPr>
              <a:t>349</a:t>
            </a:r>
          </a:p>
        </p:txBody>
      </p:sp>
      <p:sp>
        <p:nvSpPr>
          <p:cNvPr id="39941" name="TextBox 1"/>
          <p:cNvSpPr txBox="1">
            <a:spLocks noChangeArrowheads="1"/>
          </p:cNvSpPr>
          <p:nvPr/>
        </p:nvSpPr>
        <p:spPr bwMode="auto">
          <a:xfrm>
            <a:off x="57150" y="403225"/>
            <a:ext cx="20510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1029">
            <a:spAutoFit/>
          </a:bodyPr>
          <a:lstStyle>
            <a:lvl1pPr eaLnBrk="0" hangingPunct="0">
              <a:spcBef>
                <a:spcPct val="20000"/>
              </a:spcBef>
              <a:buChar char="•"/>
              <a:tabLst>
                <a:tab pos="33338" algn="l"/>
              </a:tabLst>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tabLst>
                <a:tab pos="33338" algn="l"/>
              </a:tabLst>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tabLst>
                <a:tab pos="33338" algn="l"/>
              </a:tabLst>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tabLst>
                <a:tab pos="33338" algn="l"/>
              </a:tabLst>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tabLst>
                <a:tab pos="33338" algn="l"/>
              </a:tabLst>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tabLst>
                <a:tab pos="33338" algn="l"/>
              </a:tabLst>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tabLst>
                <a:tab pos="33338" algn="l"/>
              </a:tabLst>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tabLst>
                <a:tab pos="33338" algn="l"/>
              </a:tabLst>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tabLst>
                <a:tab pos="33338" algn="l"/>
              </a:tabLst>
              <a:defRPr kumimoji="1" sz="2000">
                <a:solidFill>
                  <a:schemeClr val="tx1"/>
                </a:solidFill>
                <a:latin typeface="Times New Roman" pitchFamily="18" charset="0"/>
                <a:ea typeface="ＭＳ Ｐゴシック" pitchFamily="50" charset="-128"/>
              </a:defRPr>
            </a:lvl9pPr>
          </a:lstStyle>
          <a:p>
            <a:pPr eaLnBrk="1" hangingPunct="1">
              <a:lnSpc>
                <a:spcPts val="1700"/>
              </a:lnSpc>
              <a:spcBef>
                <a:spcPct val="0"/>
              </a:spcBef>
              <a:buFontTx/>
              <a:buNone/>
            </a:pPr>
            <a:r>
              <a:rPr lang="en-US" altLang="zh-CN" sz="1100">
                <a:solidFill>
                  <a:srgbClr val="000000"/>
                </a:solidFill>
                <a:cs typeface="Times New Roman" pitchFamily="18" charset="0"/>
              </a:rPr>
              <a:t>highest(mm)=</a:t>
            </a:r>
            <a:r>
              <a:rPr lang="en-US" altLang="zh-CN" sz="1100">
                <a:cs typeface="Times New Roman" pitchFamily="18" charset="0"/>
              </a:rPr>
              <a:t> </a:t>
            </a:r>
            <a:r>
              <a:rPr lang="en-US" altLang="zh-CN" sz="1100">
                <a:solidFill>
                  <a:srgbClr val="000000"/>
                </a:solidFill>
                <a:cs typeface="Times New Roman" pitchFamily="18" charset="0"/>
              </a:rPr>
              <a:t>0.60838</a:t>
            </a:r>
            <a:r>
              <a:rPr lang="en-US" altLang="zh-CN" sz="1100">
                <a:cs typeface="Times New Roman" pitchFamily="18" charset="0"/>
              </a:rPr>
              <a:t> </a:t>
            </a:r>
            <a:r>
              <a:rPr lang="en-US" altLang="zh-CN" sz="1100">
                <a:solidFill>
                  <a:srgbClr val="000000"/>
                </a:solidFill>
                <a:cs typeface="Times New Roman" pitchFamily="18" charset="0"/>
              </a:rPr>
              <a:t>(sig=10.732)</a:t>
            </a:r>
          </a:p>
          <a:p>
            <a:pPr eaLnBrk="1" hangingPunct="1">
              <a:lnSpc>
                <a:spcPts val="1438"/>
              </a:lnSpc>
              <a:spcBef>
                <a:spcPct val="0"/>
              </a:spcBef>
              <a:buFontTx/>
              <a:buNone/>
            </a:pPr>
            <a:r>
              <a:rPr lang="en-US" altLang="zh-CN" sz="2400"/>
              <a:t>	</a:t>
            </a:r>
            <a:r>
              <a:rPr lang="en-US" altLang="zh-CN" sz="1100">
                <a:solidFill>
                  <a:srgbClr val="000000"/>
                </a:solidFill>
                <a:cs typeface="Times New Roman" pitchFamily="18" charset="0"/>
              </a:rPr>
              <a:t>lowest(mm)=-0.17403</a:t>
            </a:r>
            <a:r>
              <a:rPr lang="en-US" altLang="zh-CN" sz="1100">
                <a:cs typeface="Times New Roman" pitchFamily="18" charset="0"/>
              </a:rPr>
              <a:t> </a:t>
            </a:r>
            <a:r>
              <a:rPr lang="en-US" altLang="zh-CN" sz="1100">
                <a:solidFill>
                  <a:srgbClr val="000000"/>
                </a:solidFill>
                <a:cs typeface="Times New Roman" pitchFamily="18" charset="0"/>
              </a:rPr>
              <a:t>(sig=-3.070)</a:t>
            </a:r>
          </a:p>
        </p:txBody>
      </p:sp>
      <p:sp>
        <p:nvSpPr>
          <p:cNvPr id="39942" name="TextBox 1"/>
          <p:cNvSpPr txBox="1">
            <a:spLocks noChangeArrowheads="1"/>
          </p:cNvSpPr>
          <p:nvPr/>
        </p:nvSpPr>
        <p:spPr bwMode="auto">
          <a:xfrm>
            <a:off x="57150" y="773113"/>
            <a:ext cx="1916113"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1029">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ts val="1700"/>
              </a:lnSpc>
              <a:spcBef>
                <a:spcPct val="0"/>
              </a:spcBef>
              <a:buFontTx/>
              <a:buNone/>
            </a:pPr>
            <a:r>
              <a:rPr lang="en-US" altLang="zh-CN" sz="1100">
                <a:solidFill>
                  <a:srgbClr val="000000"/>
                </a:solidFill>
                <a:cs typeface="Times New Roman" pitchFamily="18" charset="0"/>
              </a:rPr>
              <a:t>average(mm)=</a:t>
            </a:r>
            <a:r>
              <a:rPr lang="en-US" altLang="zh-CN" sz="1100">
                <a:cs typeface="Times New Roman" pitchFamily="18" charset="0"/>
              </a:rPr>
              <a:t>  </a:t>
            </a:r>
            <a:r>
              <a:rPr lang="en-US" altLang="zh-CN" sz="1100">
                <a:solidFill>
                  <a:srgbClr val="000000"/>
                </a:solidFill>
                <a:cs typeface="Times New Roman" pitchFamily="18" charset="0"/>
              </a:rPr>
              <a:t>-0.663434E-04</a:t>
            </a:r>
          </a:p>
          <a:p>
            <a:pPr eaLnBrk="1" hangingPunct="1">
              <a:lnSpc>
                <a:spcPts val="1438"/>
              </a:lnSpc>
              <a:spcBef>
                <a:spcPct val="0"/>
              </a:spcBef>
              <a:buFontTx/>
              <a:buNone/>
            </a:pPr>
            <a:r>
              <a:rPr lang="en-US" altLang="zh-CN" sz="1600" b="1">
                <a:solidFill>
                  <a:srgbClr val="000000"/>
                </a:solidFill>
                <a:cs typeface="Times New Roman" pitchFamily="18" charset="0"/>
              </a:rPr>
              <a:t>rms</a:t>
            </a:r>
            <a:r>
              <a:rPr lang="en-US" altLang="zh-CN" sz="1600" b="1">
                <a:cs typeface="Times New Roman" pitchFamily="18" charset="0"/>
              </a:rPr>
              <a:t>     </a:t>
            </a:r>
            <a:r>
              <a:rPr lang="en-US" altLang="zh-CN" sz="1600" b="1">
                <a:solidFill>
                  <a:srgbClr val="000000"/>
                </a:solidFill>
                <a:cs typeface="Times New Roman" pitchFamily="18" charset="0"/>
              </a:rPr>
              <a:t>(mm)=</a:t>
            </a:r>
            <a:r>
              <a:rPr lang="en-US" altLang="zh-CN" sz="1600" b="1">
                <a:cs typeface="Times New Roman" pitchFamily="18" charset="0"/>
              </a:rPr>
              <a:t> </a:t>
            </a:r>
            <a:r>
              <a:rPr lang="en-US" altLang="zh-CN" sz="1600" b="1">
                <a:solidFill>
                  <a:srgbClr val="000000"/>
                </a:solidFill>
                <a:cs typeface="Times New Roman" pitchFamily="18" charset="0"/>
              </a:rPr>
              <a:t>0.05669</a:t>
            </a:r>
            <a:endParaRPr lang="en-US" altLang="zh-CN" sz="1100" b="1">
              <a:solidFill>
                <a:srgbClr val="000000"/>
              </a:solidFill>
              <a:cs typeface="Times New Roman" pitchFamily="18" charset="0"/>
            </a:endParaRPr>
          </a:p>
        </p:txBody>
      </p:sp>
      <p:sp>
        <p:nvSpPr>
          <p:cNvPr id="39943" name="TextBox 1"/>
          <p:cNvSpPr txBox="1">
            <a:spLocks noChangeArrowheads="1"/>
          </p:cNvSpPr>
          <p:nvPr/>
        </p:nvSpPr>
        <p:spPr bwMode="auto">
          <a:xfrm>
            <a:off x="57150" y="1131888"/>
            <a:ext cx="293687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1029">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ts val="1700"/>
              </a:lnSpc>
              <a:spcBef>
                <a:spcPct val="0"/>
              </a:spcBef>
              <a:buFontTx/>
              <a:buNone/>
            </a:pPr>
            <a:r>
              <a:rPr lang="en-US" altLang="zh-CN" sz="1100">
                <a:solidFill>
                  <a:srgbClr val="000000"/>
                </a:solidFill>
                <a:cs typeface="Times New Roman" pitchFamily="18" charset="0"/>
              </a:rPr>
              <a:t>Within</a:t>
            </a:r>
            <a:r>
              <a:rPr lang="en-US" altLang="zh-CN" sz="1100">
                <a:cs typeface="Times New Roman" pitchFamily="18" charset="0"/>
              </a:rPr>
              <a:t> </a:t>
            </a:r>
            <a:r>
              <a:rPr lang="en-US" altLang="zh-CN" sz="1100">
                <a:solidFill>
                  <a:srgbClr val="000000"/>
                </a:solidFill>
                <a:cs typeface="Times New Roman" pitchFamily="18" charset="0"/>
              </a:rPr>
              <a:t>Sigma</a:t>
            </a:r>
            <a:r>
              <a:rPr lang="en-US" altLang="zh-CN" sz="1100">
                <a:cs typeface="Times New Roman" pitchFamily="18" charset="0"/>
              </a:rPr>
              <a:t> </a:t>
            </a:r>
            <a:r>
              <a:rPr lang="en-US" altLang="zh-CN" sz="1100">
                <a:solidFill>
                  <a:srgbClr val="000000"/>
                </a:solidFill>
                <a:cs typeface="Times New Roman" pitchFamily="18" charset="0"/>
              </a:rPr>
              <a:t>rms"(mm)</a:t>
            </a:r>
            <a:r>
              <a:rPr lang="en-US" altLang="zh-CN" sz="1100">
                <a:cs typeface="Times New Roman" pitchFamily="18" charset="0"/>
              </a:rPr>
              <a:t>  </a:t>
            </a:r>
            <a:r>
              <a:rPr lang="en-US" altLang="zh-CN" sz="1100">
                <a:solidFill>
                  <a:srgbClr val="000000"/>
                </a:solidFill>
                <a:cs typeface="Times New Roman" pitchFamily="18" charset="0"/>
              </a:rPr>
              <a:t>used</a:t>
            </a:r>
            <a:r>
              <a:rPr lang="en-US" altLang="zh-CN" sz="1100">
                <a:cs typeface="Times New Roman" pitchFamily="18" charset="0"/>
              </a:rPr>
              <a:t> </a:t>
            </a:r>
            <a:r>
              <a:rPr lang="en-US" altLang="zh-CN" sz="1100">
                <a:solidFill>
                  <a:srgbClr val="000000"/>
                </a:solidFill>
                <a:cs typeface="Times New Roman" pitchFamily="18" charset="0"/>
              </a:rPr>
              <a:t>DATA(%)</a:t>
            </a:r>
            <a:r>
              <a:rPr lang="en-US" altLang="zh-CN" sz="1100">
                <a:cs typeface="Times New Roman" pitchFamily="18" charset="0"/>
              </a:rPr>
              <a:t> </a:t>
            </a:r>
            <a:r>
              <a:rPr lang="en-US" altLang="zh-CN" sz="1100">
                <a:solidFill>
                  <a:srgbClr val="000000"/>
                </a:solidFill>
                <a:cs typeface="Times New Roman" pitchFamily="18" charset="0"/>
              </a:rPr>
              <a:t>ejected</a:t>
            </a:r>
            <a:r>
              <a:rPr lang="en-US" altLang="zh-CN" sz="1100">
                <a:cs typeface="Times New Roman" pitchFamily="18" charset="0"/>
              </a:rPr>
              <a:t> </a:t>
            </a:r>
            <a:r>
              <a:rPr lang="en-US" altLang="zh-CN" sz="1100">
                <a:solidFill>
                  <a:srgbClr val="000000"/>
                </a:solidFill>
                <a:cs typeface="Times New Roman" pitchFamily="18" charset="0"/>
              </a:rPr>
              <a:t>N</a:t>
            </a:r>
          </a:p>
        </p:txBody>
      </p:sp>
      <p:sp>
        <p:nvSpPr>
          <p:cNvPr id="39944" name="TextBox 1"/>
          <p:cNvSpPr txBox="1">
            <a:spLocks noChangeArrowheads="1"/>
          </p:cNvSpPr>
          <p:nvPr/>
        </p:nvSpPr>
        <p:spPr bwMode="auto">
          <a:xfrm>
            <a:off x="23813" y="1457325"/>
            <a:ext cx="2381250" cy="445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1029">
            <a:spAutoFit/>
          </a:bodyPr>
          <a:lstStyle>
            <a:lvl1pPr eaLnBrk="0" hangingPunct="0">
              <a:spcBef>
                <a:spcPct val="20000"/>
              </a:spcBef>
              <a:buChar char="•"/>
              <a:tabLst>
                <a:tab pos="33338" algn="l"/>
                <a:tab pos="158750" algn="l"/>
              </a:tabLst>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tabLst>
                <a:tab pos="33338" algn="l"/>
                <a:tab pos="158750" algn="l"/>
              </a:tabLst>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tabLst>
                <a:tab pos="33338" algn="l"/>
                <a:tab pos="158750" algn="l"/>
              </a:tabLst>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tabLst>
                <a:tab pos="33338" algn="l"/>
                <a:tab pos="158750" algn="l"/>
              </a:tabLst>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tabLst>
                <a:tab pos="33338" algn="l"/>
                <a:tab pos="158750" algn="l"/>
              </a:tabLst>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tabLst>
                <a:tab pos="33338" algn="l"/>
                <a:tab pos="158750" algn="l"/>
              </a:tabLst>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tabLst>
                <a:tab pos="33338" algn="l"/>
                <a:tab pos="158750" algn="l"/>
              </a:tabLst>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tabLst>
                <a:tab pos="33338" algn="l"/>
                <a:tab pos="158750" algn="l"/>
              </a:tabLst>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tabLst>
                <a:tab pos="33338" algn="l"/>
                <a:tab pos="158750" algn="l"/>
              </a:tabLst>
              <a:defRPr kumimoji="1" sz="2000">
                <a:solidFill>
                  <a:schemeClr val="tx1"/>
                </a:solidFill>
                <a:latin typeface="Times New Roman" pitchFamily="18" charset="0"/>
                <a:ea typeface="ＭＳ Ｐゴシック" pitchFamily="50" charset="-128"/>
              </a:defRPr>
            </a:lvl9pPr>
          </a:lstStyle>
          <a:p>
            <a:pPr eaLnBrk="1" hangingPunct="1">
              <a:lnSpc>
                <a:spcPts val="1700"/>
              </a:lnSpc>
              <a:spcBef>
                <a:spcPct val="0"/>
              </a:spcBef>
              <a:buFontTx/>
              <a:buNone/>
            </a:pPr>
            <a:r>
              <a:rPr lang="en-US" altLang="zh-CN" sz="1200" b="1" u="sng" dirty="0">
                <a:solidFill>
                  <a:srgbClr val="000000"/>
                </a:solidFill>
                <a:cs typeface="Times New Roman" pitchFamily="18" charset="0"/>
              </a:rPr>
              <a:t>10.732</a:t>
            </a:r>
            <a:r>
              <a:rPr lang="en-US" altLang="zh-CN" sz="1200" b="1" u="sng" dirty="0">
                <a:cs typeface="Times New Roman" pitchFamily="18" charset="0"/>
              </a:rPr>
              <a:t>     </a:t>
            </a:r>
            <a:r>
              <a:rPr lang="en-US" altLang="zh-CN" sz="1200" b="1" u="sng" dirty="0">
                <a:solidFill>
                  <a:srgbClr val="000000"/>
                </a:solidFill>
                <a:cs typeface="Times New Roman" pitchFamily="18" charset="0"/>
              </a:rPr>
              <a:t>0.056688</a:t>
            </a:r>
            <a:r>
              <a:rPr lang="en-US" altLang="zh-CN" sz="1200" b="1" u="sng" dirty="0">
                <a:cs typeface="Times New Roman" pitchFamily="18" charset="0"/>
              </a:rPr>
              <a:t>    </a:t>
            </a:r>
            <a:r>
              <a:rPr lang="en-US" altLang="zh-CN" sz="1200" b="1" u="sng" dirty="0">
                <a:solidFill>
                  <a:srgbClr val="000000"/>
                </a:solidFill>
                <a:cs typeface="Times New Roman" pitchFamily="18" charset="0"/>
              </a:rPr>
              <a:t>349(100.0)</a:t>
            </a:r>
            <a:r>
              <a:rPr lang="en-US" altLang="zh-CN" sz="1200" b="1" u="sng" dirty="0">
                <a:cs typeface="Times New Roman" pitchFamily="18" charset="0"/>
              </a:rPr>
              <a:t>     </a:t>
            </a:r>
            <a:r>
              <a:rPr lang="en-US" altLang="zh-CN" sz="1200" b="1" u="sng" dirty="0">
                <a:solidFill>
                  <a:srgbClr val="000000"/>
                </a:solidFill>
                <a:cs typeface="Times New Roman" pitchFamily="18" charset="0"/>
              </a:rPr>
              <a:t>0</a:t>
            </a:r>
          </a:p>
          <a:p>
            <a:pPr eaLnBrk="1" hangingPunct="1">
              <a:lnSpc>
                <a:spcPts val="1438"/>
              </a:lnSpc>
              <a:spcBef>
                <a:spcPct val="0"/>
              </a:spcBef>
              <a:buFontTx/>
              <a:buNone/>
            </a:pPr>
            <a:r>
              <a:rPr lang="en-US" altLang="zh-CN" sz="2800" dirty="0"/>
              <a:t>	</a:t>
            </a:r>
            <a:r>
              <a:rPr lang="en-US" altLang="zh-CN" sz="1200" b="1" u="sng" dirty="0">
                <a:solidFill>
                  <a:srgbClr val="000000"/>
                </a:solidFill>
                <a:cs typeface="Times New Roman" pitchFamily="18" charset="0"/>
              </a:rPr>
              <a:t>9.500</a:t>
            </a:r>
            <a:r>
              <a:rPr lang="en-US" altLang="zh-CN" sz="1200" b="1" u="sng" dirty="0">
                <a:cs typeface="Times New Roman" pitchFamily="18" charset="0"/>
              </a:rPr>
              <a:t>        </a:t>
            </a:r>
            <a:r>
              <a:rPr lang="en-US" altLang="zh-CN" sz="1200" b="1" u="sng" dirty="0">
                <a:solidFill>
                  <a:srgbClr val="000000"/>
                </a:solidFill>
                <a:cs typeface="Times New Roman" pitchFamily="18" charset="0"/>
              </a:rPr>
              <a:t>0.046431</a:t>
            </a:r>
            <a:r>
              <a:rPr lang="en-US" altLang="zh-CN" sz="1200" b="1" u="sng" dirty="0">
                <a:cs typeface="Times New Roman" pitchFamily="18" charset="0"/>
              </a:rPr>
              <a:t>    </a:t>
            </a:r>
            <a:r>
              <a:rPr lang="en-US" altLang="zh-CN" sz="1200" b="1" u="sng" dirty="0">
                <a:solidFill>
                  <a:srgbClr val="000000"/>
                </a:solidFill>
                <a:cs typeface="Times New Roman" pitchFamily="18" charset="0"/>
              </a:rPr>
              <a:t>348(</a:t>
            </a:r>
            <a:r>
              <a:rPr lang="en-US" altLang="zh-CN" sz="1200" b="1" u="sng" dirty="0">
                <a:cs typeface="Times New Roman" pitchFamily="18" charset="0"/>
              </a:rPr>
              <a:t> </a:t>
            </a:r>
            <a:r>
              <a:rPr lang="en-US" altLang="zh-CN" sz="1200" b="1" u="sng" dirty="0">
                <a:solidFill>
                  <a:srgbClr val="000000"/>
                </a:solidFill>
                <a:cs typeface="Times New Roman" pitchFamily="18" charset="0"/>
              </a:rPr>
              <a:t>99.7)</a:t>
            </a:r>
            <a:r>
              <a:rPr lang="en-US" altLang="zh-CN" sz="1200" b="1" u="sng" dirty="0">
                <a:cs typeface="Times New Roman" pitchFamily="18" charset="0"/>
              </a:rPr>
              <a:t>     </a:t>
            </a:r>
            <a:r>
              <a:rPr lang="en-US" altLang="zh-CN" sz="1200" b="1" u="sng"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9.000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8.500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8.000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7.500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7.000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6.500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6.000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5.500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5.000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4.500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4.000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3.500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3.000</a:t>
            </a:r>
            <a:r>
              <a:rPr lang="en-US" altLang="zh-CN" sz="1200" dirty="0">
                <a:cs typeface="Times New Roman" pitchFamily="18" charset="0"/>
              </a:rPr>
              <a:t>        </a:t>
            </a:r>
            <a:r>
              <a:rPr lang="en-US" altLang="zh-CN" sz="1200" dirty="0">
                <a:solidFill>
                  <a:srgbClr val="000000"/>
                </a:solidFill>
                <a:cs typeface="Times New Roman" pitchFamily="18" charset="0"/>
              </a:rPr>
              <a:t>0.045567</a:t>
            </a:r>
            <a:r>
              <a:rPr lang="en-US" altLang="zh-CN" sz="1200" dirty="0">
                <a:cs typeface="Times New Roman" pitchFamily="18" charset="0"/>
              </a:rPr>
              <a:t>    </a:t>
            </a:r>
            <a:r>
              <a:rPr lang="en-US" altLang="zh-CN" sz="1200" dirty="0">
                <a:solidFill>
                  <a:srgbClr val="000000"/>
                </a:solidFill>
                <a:cs typeface="Times New Roman" pitchFamily="18" charset="0"/>
              </a:rPr>
              <a:t>347(</a:t>
            </a:r>
            <a:r>
              <a:rPr lang="en-US" altLang="zh-CN" sz="1200" dirty="0">
                <a:cs typeface="Times New Roman" pitchFamily="18" charset="0"/>
              </a:rPr>
              <a:t> </a:t>
            </a:r>
            <a:r>
              <a:rPr lang="en-US" altLang="zh-CN" sz="1200" dirty="0">
                <a:solidFill>
                  <a:srgbClr val="000000"/>
                </a:solidFill>
                <a:cs typeface="Times New Roman" pitchFamily="18" charset="0"/>
              </a:rPr>
              <a:t>99.4)</a:t>
            </a:r>
            <a:r>
              <a:rPr lang="en-US" altLang="zh-CN" sz="1200" dirty="0">
                <a:cs typeface="Times New Roman" pitchFamily="18" charset="0"/>
              </a:rPr>
              <a:t>     </a:t>
            </a:r>
            <a:r>
              <a:rPr lang="en-US" altLang="zh-CN" sz="1200" dirty="0">
                <a:solidFill>
                  <a:srgbClr val="000000"/>
                </a:solidFill>
                <a:cs typeface="Times New Roman" pitchFamily="18" charset="0"/>
              </a:rPr>
              <a:t>2</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2.500</a:t>
            </a:r>
            <a:r>
              <a:rPr lang="en-US" altLang="zh-CN" sz="1200" dirty="0">
                <a:cs typeface="Times New Roman" pitchFamily="18" charset="0"/>
              </a:rPr>
              <a:t>        </a:t>
            </a:r>
            <a:r>
              <a:rPr lang="en-US" altLang="zh-CN" sz="1200" dirty="0">
                <a:solidFill>
                  <a:srgbClr val="000000"/>
                </a:solidFill>
                <a:cs typeface="Times New Roman" pitchFamily="18" charset="0"/>
              </a:rPr>
              <a:t>0.044858</a:t>
            </a:r>
            <a:r>
              <a:rPr lang="en-US" altLang="zh-CN" sz="1200" dirty="0">
                <a:cs typeface="Times New Roman" pitchFamily="18" charset="0"/>
              </a:rPr>
              <a:t>    </a:t>
            </a:r>
            <a:r>
              <a:rPr lang="en-US" altLang="zh-CN" sz="1200" dirty="0">
                <a:solidFill>
                  <a:srgbClr val="000000"/>
                </a:solidFill>
                <a:cs typeface="Times New Roman" pitchFamily="18" charset="0"/>
              </a:rPr>
              <a:t>346(</a:t>
            </a:r>
            <a:r>
              <a:rPr lang="en-US" altLang="zh-CN" sz="1200" dirty="0">
                <a:cs typeface="Times New Roman" pitchFamily="18" charset="0"/>
              </a:rPr>
              <a:t> </a:t>
            </a:r>
            <a:r>
              <a:rPr lang="en-US" altLang="zh-CN" sz="1200" dirty="0">
                <a:solidFill>
                  <a:srgbClr val="000000"/>
                </a:solidFill>
                <a:cs typeface="Times New Roman" pitchFamily="18" charset="0"/>
              </a:rPr>
              <a:t>99.1)</a:t>
            </a:r>
            <a:r>
              <a:rPr lang="en-US" altLang="zh-CN" sz="1200" dirty="0">
                <a:cs typeface="Times New Roman" pitchFamily="18" charset="0"/>
              </a:rPr>
              <a:t>     </a:t>
            </a:r>
            <a:r>
              <a:rPr lang="en-US" altLang="zh-CN" sz="1200" dirty="0">
                <a:solidFill>
                  <a:srgbClr val="000000"/>
                </a:solidFill>
                <a:cs typeface="Times New Roman" pitchFamily="18" charset="0"/>
              </a:rPr>
              <a:t>3</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2.000</a:t>
            </a:r>
            <a:r>
              <a:rPr lang="en-US" altLang="zh-CN" sz="1200" dirty="0">
                <a:cs typeface="Times New Roman" pitchFamily="18" charset="0"/>
              </a:rPr>
              <a:t>        </a:t>
            </a:r>
            <a:r>
              <a:rPr lang="en-US" altLang="zh-CN" sz="1200" dirty="0">
                <a:solidFill>
                  <a:srgbClr val="000000"/>
                </a:solidFill>
                <a:cs typeface="Times New Roman" pitchFamily="18" charset="0"/>
              </a:rPr>
              <a:t>0.043422</a:t>
            </a:r>
            <a:r>
              <a:rPr lang="en-US" altLang="zh-CN" sz="1200" dirty="0">
                <a:cs typeface="Times New Roman" pitchFamily="18" charset="0"/>
              </a:rPr>
              <a:t>    </a:t>
            </a:r>
            <a:r>
              <a:rPr lang="en-US" altLang="zh-CN" sz="1200" dirty="0">
                <a:solidFill>
                  <a:srgbClr val="000000"/>
                </a:solidFill>
                <a:cs typeface="Times New Roman" pitchFamily="18" charset="0"/>
              </a:rPr>
              <a:t>343(</a:t>
            </a:r>
            <a:r>
              <a:rPr lang="en-US" altLang="zh-CN" sz="1200" dirty="0">
                <a:cs typeface="Times New Roman" pitchFamily="18" charset="0"/>
              </a:rPr>
              <a:t> </a:t>
            </a:r>
            <a:r>
              <a:rPr lang="en-US" altLang="zh-CN" sz="1200" dirty="0">
                <a:solidFill>
                  <a:srgbClr val="000000"/>
                </a:solidFill>
                <a:cs typeface="Times New Roman" pitchFamily="18" charset="0"/>
              </a:rPr>
              <a:t>98.3)</a:t>
            </a:r>
            <a:r>
              <a:rPr lang="en-US" altLang="zh-CN" sz="1200" dirty="0">
                <a:cs typeface="Times New Roman" pitchFamily="18" charset="0"/>
              </a:rPr>
              <a:t>     </a:t>
            </a:r>
            <a:r>
              <a:rPr lang="en-US" altLang="zh-CN" sz="1200" dirty="0">
                <a:solidFill>
                  <a:srgbClr val="000000"/>
                </a:solidFill>
                <a:cs typeface="Times New Roman" pitchFamily="18" charset="0"/>
              </a:rPr>
              <a:t>6</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1.500</a:t>
            </a:r>
            <a:r>
              <a:rPr lang="en-US" altLang="zh-CN" sz="1200" dirty="0">
                <a:cs typeface="Times New Roman" pitchFamily="18" charset="0"/>
              </a:rPr>
              <a:t>        </a:t>
            </a:r>
            <a:r>
              <a:rPr lang="en-US" altLang="zh-CN" sz="1200" dirty="0">
                <a:solidFill>
                  <a:srgbClr val="000000"/>
                </a:solidFill>
                <a:cs typeface="Times New Roman" pitchFamily="18" charset="0"/>
              </a:rPr>
              <a:t>0.041104</a:t>
            </a:r>
            <a:r>
              <a:rPr lang="en-US" altLang="zh-CN" sz="1200" dirty="0">
                <a:cs typeface="Times New Roman" pitchFamily="18" charset="0"/>
              </a:rPr>
              <a:t>    </a:t>
            </a:r>
            <a:r>
              <a:rPr lang="en-US" altLang="zh-CN" sz="1200" dirty="0">
                <a:solidFill>
                  <a:srgbClr val="000000"/>
                </a:solidFill>
                <a:cs typeface="Times New Roman" pitchFamily="18" charset="0"/>
              </a:rPr>
              <a:t>334(</a:t>
            </a:r>
            <a:r>
              <a:rPr lang="en-US" altLang="zh-CN" sz="1200" dirty="0">
                <a:cs typeface="Times New Roman" pitchFamily="18" charset="0"/>
              </a:rPr>
              <a:t> </a:t>
            </a:r>
            <a:r>
              <a:rPr lang="en-US" altLang="zh-CN" sz="1200" dirty="0">
                <a:solidFill>
                  <a:srgbClr val="000000"/>
                </a:solidFill>
                <a:cs typeface="Times New Roman" pitchFamily="18" charset="0"/>
              </a:rPr>
              <a:t>95.7)</a:t>
            </a:r>
            <a:r>
              <a:rPr lang="en-US" altLang="zh-CN" sz="1200" dirty="0">
                <a:cs typeface="Times New Roman" pitchFamily="18" charset="0"/>
              </a:rPr>
              <a:t>    </a:t>
            </a:r>
            <a:r>
              <a:rPr lang="en-US" altLang="zh-CN" sz="1200" dirty="0">
                <a:solidFill>
                  <a:srgbClr val="000000"/>
                </a:solidFill>
                <a:cs typeface="Times New Roman" pitchFamily="18" charset="0"/>
              </a:rPr>
              <a:t>15</a:t>
            </a:r>
          </a:p>
          <a:p>
            <a:pPr eaLnBrk="1" hangingPunct="1">
              <a:lnSpc>
                <a:spcPts val="1438"/>
              </a:lnSpc>
              <a:spcBef>
                <a:spcPct val="0"/>
              </a:spcBef>
              <a:buFontTx/>
              <a:buNone/>
            </a:pPr>
            <a:r>
              <a:rPr lang="en-US" altLang="zh-CN" u="sng" dirty="0"/>
              <a:t>	</a:t>
            </a:r>
            <a:r>
              <a:rPr lang="en-US" altLang="zh-CN" sz="1200" b="1" u="sng" dirty="0">
                <a:solidFill>
                  <a:srgbClr val="000000"/>
                </a:solidFill>
                <a:cs typeface="Times New Roman" pitchFamily="18" charset="0"/>
              </a:rPr>
              <a:t>1.000</a:t>
            </a:r>
            <a:r>
              <a:rPr lang="en-US" altLang="zh-CN" sz="1200" b="1" u="sng" dirty="0">
                <a:cs typeface="Times New Roman" pitchFamily="18" charset="0"/>
              </a:rPr>
              <a:t>        </a:t>
            </a:r>
            <a:r>
              <a:rPr lang="en-US" altLang="zh-CN" sz="1200" b="1" u="sng" dirty="0">
                <a:solidFill>
                  <a:srgbClr val="000000"/>
                </a:solidFill>
                <a:cs typeface="Times New Roman" pitchFamily="18" charset="0"/>
              </a:rPr>
              <a:t>0.031737</a:t>
            </a:r>
            <a:r>
              <a:rPr lang="en-US" altLang="zh-CN" sz="1200" b="1" u="sng" dirty="0">
                <a:cs typeface="Times New Roman" pitchFamily="18" charset="0"/>
              </a:rPr>
              <a:t>    </a:t>
            </a:r>
            <a:r>
              <a:rPr lang="en-US" altLang="zh-CN" sz="1200" b="1" u="sng" dirty="0">
                <a:solidFill>
                  <a:srgbClr val="000000"/>
                </a:solidFill>
                <a:cs typeface="Times New Roman" pitchFamily="18" charset="0"/>
              </a:rPr>
              <a:t>274(</a:t>
            </a:r>
            <a:r>
              <a:rPr lang="en-US" altLang="zh-CN" sz="1200" b="1" u="sng" dirty="0">
                <a:cs typeface="Times New Roman" pitchFamily="18" charset="0"/>
              </a:rPr>
              <a:t> </a:t>
            </a:r>
            <a:r>
              <a:rPr lang="en-US" altLang="zh-CN" sz="1200" b="1" u="sng" dirty="0">
                <a:solidFill>
                  <a:srgbClr val="000000"/>
                </a:solidFill>
                <a:cs typeface="Times New Roman" pitchFamily="18" charset="0"/>
              </a:rPr>
              <a:t>78.5)</a:t>
            </a:r>
            <a:r>
              <a:rPr lang="en-US" altLang="zh-CN" sz="1200" b="1" u="sng" dirty="0">
                <a:cs typeface="Times New Roman" pitchFamily="18" charset="0"/>
              </a:rPr>
              <a:t>    </a:t>
            </a:r>
            <a:r>
              <a:rPr lang="en-US" altLang="zh-CN" sz="1200" b="1" u="sng" dirty="0">
                <a:solidFill>
                  <a:srgbClr val="000000"/>
                </a:solidFill>
                <a:cs typeface="Times New Roman" pitchFamily="18" charset="0"/>
              </a:rPr>
              <a:t>7</a:t>
            </a:r>
            <a:r>
              <a:rPr lang="en-US" altLang="zh-CN" sz="1400" b="1" u="sng" dirty="0">
                <a:solidFill>
                  <a:srgbClr val="000000"/>
                </a:solidFill>
                <a:cs typeface="Times New Roman" pitchFamily="18" charset="0"/>
              </a:rPr>
              <a:t>5</a:t>
            </a:r>
          </a:p>
          <a:p>
            <a:pPr eaLnBrk="1" hangingPunct="1">
              <a:lnSpc>
                <a:spcPts val="1438"/>
              </a:lnSpc>
              <a:spcBef>
                <a:spcPct val="0"/>
              </a:spcBef>
              <a:buFontTx/>
              <a:buNone/>
            </a:pPr>
            <a:r>
              <a:rPr lang="en-US" altLang="zh-CN" sz="2800" dirty="0"/>
              <a:t>	</a:t>
            </a:r>
            <a:r>
              <a:rPr lang="en-US" altLang="zh-CN" sz="1200" b="1" u="sng" dirty="0">
                <a:solidFill>
                  <a:srgbClr val="000000"/>
                </a:solidFill>
                <a:cs typeface="Times New Roman" pitchFamily="18" charset="0"/>
              </a:rPr>
              <a:t>0.500</a:t>
            </a:r>
            <a:r>
              <a:rPr lang="en-US" altLang="zh-CN" sz="1200" b="1" u="sng" dirty="0">
                <a:cs typeface="Times New Roman" pitchFamily="18" charset="0"/>
              </a:rPr>
              <a:t>        </a:t>
            </a:r>
            <a:r>
              <a:rPr lang="en-US" altLang="zh-CN" sz="1200" b="1" u="sng" dirty="0">
                <a:solidFill>
                  <a:srgbClr val="000000"/>
                </a:solidFill>
                <a:cs typeface="Times New Roman" pitchFamily="18" charset="0"/>
              </a:rPr>
              <a:t>0.016449</a:t>
            </a:r>
            <a:r>
              <a:rPr lang="en-US" altLang="zh-CN" sz="1200" b="1" u="sng" dirty="0">
                <a:cs typeface="Times New Roman" pitchFamily="18" charset="0"/>
              </a:rPr>
              <a:t>    </a:t>
            </a:r>
            <a:r>
              <a:rPr lang="en-US" altLang="zh-CN" sz="1200" b="1" u="sng" dirty="0">
                <a:solidFill>
                  <a:srgbClr val="000000"/>
                </a:solidFill>
                <a:cs typeface="Times New Roman" pitchFamily="18" charset="0"/>
              </a:rPr>
              <a:t>148(</a:t>
            </a:r>
            <a:r>
              <a:rPr lang="en-US" altLang="zh-CN" sz="1200" b="1" u="sng" dirty="0">
                <a:cs typeface="Times New Roman" pitchFamily="18" charset="0"/>
              </a:rPr>
              <a:t> </a:t>
            </a:r>
            <a:r>
              <a:rPr lang="en-US" altLang="zh-CN" sz="1200" b="1" u="sng" dirty="0">
                <a:solidFill>
                  <a:srgbClr val="000000"/>
                </a:solidFill>
                <a:cs typeface="Times New Roman" pitchFamily="18" charset="0"/>
              </a:rPr>
              <a:t>42.4)</a:t>
            </a:r>
            <a:r>
              <a:rPr lang="en-US" altLang="zh-CN" sz="1200" b="1" u="sng" dirty="0">
                <a:cs typeface="Times New Roman" pitchFamily="18" charset="0"/>
              </a:rPr>
              <a:t>  </a:t>
            </a:r>
            <a:r>
              <a:rPr lang="en-US" altLang="zh-CN" sz="1200" b="1" u="sng" dirty="0">
                <a:solidFill>
                  <a:srgbClr val="000000"/>
                </a:solidFill>
                <a:cs typeface="Times New Roman" pitchFamily="18" charset="0"/>
              </a:rPr>
              <a:t>201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0.250</a:t>
            </a:r>
            <a:r>
              <a:rPr lang="en-US" altLang="zh-CN" sz="1200" dirty="0">
                <a:cs typeface="Times New Roman" pitchFamily="18" charset="0"/>
              </a:rPr>
              <a:t>        </a:t>
            </a:r>
            <a:r>
              <a:rPr lang="en-US" altLang="zh-CN" sz="1200" dirty="0">
                <a:solidFill>
                  <a:srgbClr val="000000"/>
                </a:solidFill>
                <a:cs typeface="Times New Roman" pitchFamily="18" charset="0"/>
              </a:rPr>
              <a:t>0.008074</a:t>
            </a:r>
            <a:r>
              <a:rPr lang="en-US" altLang="zh-CN" sz="1200" dirty="0">
                <a:cs typeface="Times New Roman" pitchFamily="18" charset="0"/>
              </a:rPr>
              <a:t>     </a:t>
            </a:r>
            <a:r>
              <a:rPr lang="en-US" altLang="zh-CN" sz="1200" dirty="0">
                <a:solidFill>
                  <a:srgbClr val="000000"/>
                </a:solidFill>
                <a:cs typeface="Times New Roman" pitchFamily="18" charset="0"/>
              </a:rPr>
              <a:t>68(</a:t>
            </a:r>
            <a:r>
              <a:rPr lang="en-US" altLang="zh-CN" sz="1200" dirty="0">
                <a:cs typeface="Times New Roman" pitchFamily="18" charset="0"/>
              </a:rPr>
              <a:t> </a:t>
            </a:r>
            <a:r>
              <a:rPr lang="en-US" altLang="zh-CN" sz="1200" dirty="0">
                <a:solidFill>
                  <a:srgbClr val="000000"/>
                </a:solidFill>
                <a:cs typeface="Times New Roman" pitchFamily="18" charset="0"/>
              </a:rPr>
              <a:t>19.5)</a:t>
            </a:r>
            <a:r>
              <a:rPr lang="en-US" altLang="zh-CN" sz="1200" dirty="0">
                <a:cs typeface="Times New Roman" pitchFamily="18" charset="0"/>
              </a:rPr>
              <a:t>  </a:t>
            </a:r>
            <a:r>
              <a:rPr lang="en-US" altLang="zh-CN" sz="1200" dirty="0">
                <a:solidFill>
                  <a:srgbClr val="000000"/>
                </a:solidFill>
                <a:cs typeface="Times New Roman" pitchFamily="18" charset="0"/>
              </a:rPr>
              <a:t>281</a:t>
            </a:r>
            <a:endParaRPr lang="en-US" altLang="zh-CN" sz="1100" dirty="0">
              <a:solidFill>
                <a:srgbClr val="000000"/>
              </a:solidFill>
              <a:cs typeface="Times New Roman" pitchFamily="18" charset="0"/>
            </a:endParaRPr>
          </a:p>
          <a:p>
            <a:pPr eaLnBrk="1" hangingPunct="1">
              <a:lnSpc>
                <a:spcPts val="900"/>
              </a:lnSpc>
              <a:spcBef>
                <a:spcPct val="0"/>
              </a:spcBef>
              <a:buFontTx/>
              <a:buNone/>
            </a:pPr>
            <a:endParaRPr lang="en-US" altLang="zh-CN" sz="2400" dirty="0"/>
          </a:p>
          <a:p>
            <a:pPr eaLnBrk="1" hangingPunct="1">
              <a:lnSpc>
                <a:spcPts val="2425"/>
              </a:lnSpc>
              <a:spcBef>
                <a:spcPct val="0"/>
              </a:spcBef>
              <a:buFontTx/>
              <a:buNone/>
            </a:pPr>
            <a:r>
              <a:rPr lang="en-US" altLang="zh-CN" sz="2400" dirty="0"/>
              <a:t>		</a:t>
            </a:r>
            <a:r>
              <a:rPr lang="en-US" altLang="zh-CN" sz="1100" dirty="0">
                <a:solidFill>
                  <a:srgbClr val="000000"/>
                </a:solidFill>
                <a:cs typeface="Times New Roman" pitchFamily="18" charset="0"/>
              </a:rPr>
              <a:t>最初に作った丸い縁、1.5mm厚。</a:t>
            </a:r>
          </a:p>
          <a:p>
            <a:pPr eaLnBrk="1" hangingPunct="1">
              <a:lnSpc>
                <a:spcPts val="1438"/>
              </a:lnSpc>
              <a:spcBef>
                <a:spcPct val="0"/>
              </a:spcBef>
              <a:buFontTx/>
              <a:buNone/>
            </a:pPr>
            <a:r>
              <a:rPr lang="en-US" altLang="zh-CN" sz="2400" dirty="0"/>
              <a:t>		</a:t>
            </a:r>
            <a:r>
              <a:rPr lang="en-US" altLang="zh-CN" sz="1100" dirty="0">
                <a:solidFill>
                  <a:srgbClr val="000000"/>
                </a:solidFill>
                <a:cs typeface="Times New Roman" pitchFamily="18" charset="0"/>
              </a:rPr>
              <a:t>中心部に４つ穴を開けたもの。</a:t>
            </a:r>
          </a:p>
        </p:txBody>
      </p:sp>
      <p:sp>
        <p:nvSpPr>
          <p:cNvPr id="8" name="正方形/長方形 7"/>
          <p:cNvSpPr/>
          <p:nvPr/>
        </p:nvSpPr>
        <p:spPr>
          <a:xfrm>
            <a:off x="3132138" y="44450"/>
            <a:ext cx="5184775" cy="461963"/>
          </a:xfrm>
          <a:prstGeom prst="rect">
            <a:avLst/>
          </a:prstGeom>
        </p:spPr>
        <p:txBody>
          <a:bodyPr>
            <a:spAutoFit/>
          </a:bodyPr>
          <a:lstStyle/>
          <a:p>
            <a:pPr>
              <a:defRPr/>
            </a:pPr>
            <a:r>
              <a:rPr lang="el-GR" altLang="ja-JP" b="1" dirty="0">
                <a:solidFill>
                  <a:srgbClr val="FF0000"/>
                </a:solidFill>
                <a:effectLst>
                  <a:outerShdw blurRad="38100" dist="38100" dir="2700000" algn="tl">
                    <a:srgbClr val="000000">
                      <a:alpha val="43137"/>
                    </a:srgbClr>
                  </a:outerShdw>
                </a:effectLst>
                <a:ea typeface="ＭＳ Ｐゴシック" charset="-128"/>
              </a:rPr>
              <a:t>60μ</a:t>
            </a:r>
            <a:r>
              <a:rPr lang="en-US" altLang="ja-JP" b="1" dirty="0">
                <a:solidFill>
                  <a:srgbClr val="FF0000"/>
                </a:solidFill>
                <a:effectLst>
                  <a:outerShdw blurRad="38100" dist="38100" dir="2700000" algn="tl">
                    <a:srgbClr val="000000">
                      <a:alpha val="43137"/>
                    </a:srgbClr>
                  </a:outerShdw>
                </a:effectLst>
                <a:ea typeface="ＭＳ Ｐゴシック" charset="-128"/>
              </a:rPr>
              <a:t>m/</a:t>
            </a:r>
            <a:r>
              <a:rPr lang="ja-JP" altLang="en-US" b="1" dirty="0">
                <a:solidFill>
                  <a:srgbClr val="FF0000"/>
                </a:solidFill>
                <a:effectLst>
                  <a:outerShdw blurRad="38100" dist="38100" dir="2700000" algn="tl">
                    <a:srgbClr val="000000">
                      <a:alpha val="43137"/>
                    </a:srgbClr>
                  </a:outerShdw>
                </a:effectLst>
                <a:ea typeface="ＭＳ Ｐゴシック" charset="-128"/>
              </a:rPr>
              <a:t>全面</a:t>
            </a:r>
            <a:r>
              <a:rPr lang="en-US" altLang="ja-JP" b="1" dirty="0">
                <a:solidFill>
                  <a:srgbClr val="FF0000"/>
                </a:solidFill>
                <a:effectLst>
                  <a:outerShdw blurRad="38100" dist="38100" dir="2700000" algn="tl">
                    <a:srgbClr val="000000">
                      <a:alpha val="43137"/>
                    </a:srgbClr>
                  </a:outerShdw>
                </a:effectLst>
                <a:ea typeface="ＭＳ Ｐゴシック" charset="-128"/>
              </a:rPr>
              <a:t>,</a:t>
            </a:r>
            <a:r>
              <a:rPr lang="ja-JP" altLang="en-US" b="1" dirty="0">
                <a:solidFill>
                  <a:srgbClr val="FF0000"/>
                </a:solidFill>
                <a:effectLst>
                  <a:outerShdw blurRad="38100" dist="38100" dir="2700000" algn="tl">
                    <a:srgbClr val="000000">
                      <a:alpha val="43137"/>
                    </a:srgbClr>
                  </a:outerShdw>
                </a:effectLst>
                <a:ea typeface="ＭＳ Ｐゴシック" charset="-128"/>
              </a:rPr>
              <a:t>　</a:t>
            </a:r>
            <a:r>
              <a:rPr lang="en-US" altLang="ja-JP" b="1" dirty="0">
                <a:solidFill>
                  <a:srgbClr val="FF0000"/>
                </a:solidFill>
                <a:effectLst>
                  <a:outerShdw blurRad="38100" dist="38100" dir="2700000" algn="tl">
                    <a:srgbClr val="000000">
                      <a:alpha val="43137"/>
                    </a:srgbClr>
                  </a:outerShdw>
                </a:effectLst>
                <a:ea typeface="ＭＳ Ｐゴシック" charset="-128"/>
              </a:rPr>
              <a:t>30</a:t>
            </a:r>
            <a:r>
              <a:rPr lang="el-GR" altLang="ja-JP" b="1" dirty="0">
                <a:solidFill>
                  <a:srgbClr val="FF0000"/>
                </a:solidFill>
                <a:effectLst>
                  <a:outerShdw blurRad="38100" dist="38100" dir="2700000" algn="tl">
                    <a:srgbClr val="000000">
                      <a:alpha val="43137"/>
                    </a:srgbClr>
                  </a:outerShdw>
                </a:effectLst>
                <a:ea typeface="ＭＳ Ｐゴシック" charset="-128"/>
              </a:rPr>
              <a:t>μ</a:t>
            </a:r>
            <a:r>
              <a:rPr lang="en-US" altLang="ja-JP" b="1" dirty="0">
                <a:solidFill>
                  <a:srgbClr val="FF0000"/>
                </a:solidFill>
                <a:effectLst>
                  <a:outerShdw blurRad="38100" dist="38100" dir="2700000" algn="tl">
                    <a:srgbClr val="000000">
                      <a:alpha val="43137"/>
                    </a:srgbClr>
                  </a:outerShdw>
                </a:effectLst>
                <a:ea typeface="ＭＳ Ｐゴシック" charset="-128"/>
              </a:rPr>
              <a:t>m/78</a:t>
            </a:r>
            <a:r>
              <a:rPr lang="ja-JP" altLang="en-US" b="1" dirty="0">
                <a:solidFill>
                  <a:srgbClr val="FF0000"/>
                </a:solidFill>
                <a:effectLst>
                  <a:outerShdw blurRad="38100" dist="38100" dir="2700000" algn="tl">
                    <a:srgbClr val="000000">
                      <a:alpha val="43137"/>
                    </a:srgbClr>
                  </a:outerShdw>
                </a:effectLst>
                <a:ea typeface="ＭＳ Ｐゴシック" charset="-128"/>
              </a:rPr>
              <a:t>％</a:t>
            </a:r>
            <a:r>
              <a:rPr lang="en-US" altLang="ja-JP" b="1" dirty="0">
                <a:solidFill>
                  <a:srgbClr val="FF0000"/>
                </a:solidFill>
                <a:effectLst>
                  <a:outerShdw blurRad="38100" dist="38100" dir="2700000" algn="tl">
                    <a:srgbClr val="000000">
                      <a:alpha val="43137"/>
                    </a:srgbClr>
                  </a:outerShdw>
                </a:effectLst>
                <a:ea typeface="ＭＳ Ｐゴシック" charset="-128"/>
              </a:rPr>
              <a:t>, 17</a:t>
            </a:r>
            <a:r>
              <a:rPr lang="el-GR" altLang="ja-JP" b="1" dirty="0">
                <a:solidFill>
                  <a:srgbClr val="FF0000"/>
                </a:solidFill>
                <a:effectLst>
                  <a:outerShdw blurRad="38100" dist="38100" dir="2700000" algn="tl">
                    <a:srgbClr val="000000">
                      <a:alpha val="43137"/>
                    </a:srgbClr>
                  </a:outerShdw>
                </a:effectLst>
                <a:ea typeface="ＭＳ Ｐゴシック" charset="-128"/>
              </a:rPr>
              <a:t>μ</a:t>
            </a:r>
            <a:r>
              <a:rPr lang="en-US" altLang="ja-JP" b="1" dirty="0">
                <a:solidFill>
                  <a:srgbClr val="FF0000"/>
                </a:solidFill>
                <a:effectLst>
                  <a:outerShdw blurRad="38100" dist="38100" dir="2700000" algn="tl">
                    <a:srgbClr val="000000">
                      <a:alpha val="43137"/>
                    </a:srgbClr>
                  </a:outerShdw>
                </a:effectLst>
                <a:ea typeface="ＭＳ Ｐゴシック" charset="-128"/>
              </a:rPr>
              <a:t>m/40%</a:t>
            </a:r>
            <a:endParaRPr lang="ja-JP" altLang="en-US" b="1" dirty="0">
              <a:solidFill>
                <a:srgbClr val="FF0000"/>
              </a:solidFill>
              <a:effectLst>
                <a:outerShdw blurRad="38100" dist="38100" dir="2700000" algn="tl">
                  <a:srgbClr val="000000">
                    <a:alpha val="43137"/>
                  </a:srgbClr>
                </a:outerShdw>
              </a:effectLst>
              <a:ea typeface="ＭＳ Ｐゴシック" charset="-128"/>
            </a:endParaRPr>
          </a:p>
        </p:txBody>
      </p:sp>
      <p:sp>
        <p:nvSpPr>
          <p:cNvPr id="3" name="円/楕円 2"/>
          <p:cNvSpPr/>
          <p:nvPr/>
        </p:nvSpPr>
        <p:spPr>
          <a:xfrm>
            <a:off x="5148461" y="-88453"/>
            <a:ext cx="1871811" cy="625375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200" dirty="0" smtClean="0">
                <a:solidFill>
                  <a:srgbClr val="FFCCFF"/>
                </a:solidFill>
              </a:rPr>
              <a:t>高い</a:t>
            </a:r>
            <a:endParaRPr kumimoji="1" lang="en-US" altLang="ja-JP" sz="7200" dirty="0" smtClean="0">
              <a:solidFill>
                <a:srgbClr val="FFCCFF"/>
              </a:solidFill>
            </a:endParaRPr>
          </a:p>
          <a:p>
            <a:pPr algn="ctr"/>
            <a:endParaRPr kumimoji="1" lang="en-US" altLang="ja-JP" sz="7200" dirty="0" smtClean="0">
              <a:solidFill>
                <a:srgbClr val="FFCCFF"/>
              </a:solidFill>
            </a:endParaRPr>
          </a:p>
          <a:p>
            <a:pPr algn="ctr"/>
            <a:r>
              <a:rPr lang="ja-JP" altLang="en-US" sz="7200" dirty="0" smtClean="0">
                <a:solidFill>
                  <a:srgbClr val="FFCCFF"/>
                </a:solidFill>
              </a:rPr>
              <a:t>高い</a:t>
            </a:r>
            <a:endParaRPr kumimoji="1" lang="ja-JP" altLang="en-US" sz="11500" dirty="0">
              <a:solidFill>
                <a:srgbClr val="FFCCFF"/>
              </a:solidFill>
            </a:endParaRPr>
          </a:p>
        </p:txBody>
      </p:sp>
      <p:sp>
        <p:nvSpPr>
          <p:cNvPr id="4" name="円/楕円 3"/>
          <p:cNvSpPr/>
          <p:nvPr/>
        </p:nvSpPr>
        <p:spPr>
          <a:xfrm>
            <a:off x="3132138" y="1628800"/>
            <a:ext cx="5580123" cy="28083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131840" y="2714144"/>
            <a:ext cx="5764720" cy="1938992"/>
          </a:xfrm>
          <a:prstGeom prst="rect">
            <a:avLst/>
          </a:prstGeom>
          <a:noFill/>
        </p:spPr>
        <p:txBody>
          <a:bodyPr wrap="none" rtlCol="0">
            <a:spAutoFit/>
          </a:bodyPr>
          <a:lstStyle/>
          <a:p>
            <a:r>
              <a:rPr kumimoji="1" lang="ja-JP" altLang="en-US" sz="6000" b="1" dirty="0" smtClean="0">
                <a:solidFill>
                  <a:schemeClr val="accent5">
                    <a:lumMod val="20000"/>
                    <a:lumOff val="80000"/>
                  </a:schemeClr>
                </a:solidFill>
              </a:rPr>
              <a:t>低い　　　　　</a:t>
            </a:r>
            <a:r>
              <a:rPr lang="ja-JP" altLang="en-US" sz="6000" b="1" dirty="0" smtClean="0">
                <a:solidFill>
                  <a:schemeClr val="accent5">
                    <a:lumMod val="20000"/>
                    <a:lumOff val="80000"/>
                  </a:schemeClr>
                </a:solidFill>
              </a:rPr>
              <a:t>低い</a:t>
            </a:r>
            <a:endParaRPr lang="ja-JP" altLang="en-US" sz="6000" b="1" dirty="0">
              <a:solidFill>
                <a:schemeClr val="accent5">
                  <a:lumMod val="20000"/>
                  <a:lumOff val="80000"/>
                </a:schemeClr>
              </a:solidFill>
            </a:endParaRPr>
          </a:p>
          <a:p>
            <a:endParaRPr kumimoji="1" lang="ja-JP" altLang="en-US" sz="6000" b="1" dirty="0">
              <a:solidFill>
                <a:schemeClr val="accent5">
                  <a:lumMod val="20000"/>
                  <a:lumOff val="80000"/>
                </a:schemeClr>
              </a:solidFill>
            </a:endParaRPr>
          </a:p>
        </p:txBody>
      </p:sp>
      <p:sp>
        <p:nvSpPr>
          <p:cNvPr id="2" name="テキスト ボックス 1"/>
          <p:cNvSpPr txBox="1"/>
          <p:nvPr/>
        </p:nvSpPr>
        <p:spPr>
          <a:xfrm>
            <a:off x="755576" y="1484784"/>
            <a:ext cx="7931980" cy="3785652"/>
          </a:xfrm>
          <a:prstGeom prst="rect">
            <a:avLst/>
          </a:prstGeom>
          <a:solidFill>
            <a:schemeClr val="tx2">
              <a:lumMod val="40000"/>
              <a:lumOff val="60000"/>
            </a:schemeClr>
          </a:solidFill>
        </p:spPr>
        <p:txBody>
          <a:bodyPr wrap="none" rtlCol="0">
            <a:spAutoFit/>
          </a:bodyPr>
          <a:lstStyle/>
          <a:p>
            <a:r>
              <a:rPr kumimoji="1" lang="ja-JP" altLang="en-US" sz="8000" dirty="0" smtClean="0"/>
              <a:t>製作したすべての</a:t>
            </a:r>
            <a:endParaRPr kumimoji="1" lang="en-US" altLang="ja-JP" sz="8000" dirty="0" smtClean="0"/>
          </a:p>
          <a:p>
            <a:r>
              <a:rPr lang="ja-JP" altLang="en-US" sz="8000" dirty="0"/>
              <a:t>へら</a:t>
            </a:r>
            <a:r>
              <a:rPr lang="ja-JP" altLang="en-US" sz="8000" dirty="0" smtClean="0"/>
              <a:t>絞りアンテナ</a:t>
            </a:r>
            <a:endParaRPr lang="en-US" altLang="ja-JP" sz="8000" dirty="0" smtClean="0"/>
          </a:p>
          <a:p>
            <a:r>
              <a:rPr lang="ja-JP" altLang="en-US" sz="8000" dirty="0" smtClean="0"/>
              <a:t>に</a:t>
            </a:r>
            <a:r>
              <a:rPr kumimoji="1" lang="ja-JP" altLang="en-US" sz="8000" dirty="0" smtClean="0"/>
              <a:t>反りがみえる！</a:t>
            </a:r>
            <a:endParaRPr kumimoji="1" lang="ja-JP" altLang="en-US" sz="8000" dirty="0"/>
          </a:p>
        </p:txBody>
      </p:sp>
    </p:spTree>
    <p:extLst>
      <p:ext uri="{BB962C8B-B14F-4D97-AF65-F5344CB8AC3E}">
        <p14:creationId xmlns:p14="http://schemas.microsoft.com/office/powerpoint/2010/main" val="13395128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795" y="0"/>
            <a:ext cx="8660357" cy="692696"/>
          </a:xfrm>
        </p:spPr>
        <p:txBody>
          <a:bodyPr>
            <a:normAutofit fontScale="90000"/>
          </a:bodyPr>
          <a:lstStyle/>
          <a:p>
            <a:r>
              <a:rPr kumimoji="1" lang="ja-JP" altLang="en-US" dirty="0" smtClean="0"/>
              <a:t>反り</a:t>
            </a:r>
            <a:r>
              <a:rPr kumimoji="1" lang="ja-JP" altLang="en-US" sz="4000" dirty="0" smtClean="0"/>
              <a:t>は</a:t>
            </a:r>
            <a:r>
              <a:rPr kumimoji="1" lang="ja-JP" altLang="en-US" dirty="0" smtClean="0"/>
              <a:t>アルミ板</a:t>
            </a:r>
            <a:r>
              <a:rPr kumimoji="1" lang="ja-JP" altLang="en-US" sz="4000" dirty="0" smtClean="0"/>
              <a:t>の</a:t>
            </a:r>
            <a:r>
              <a:rPr kumimoji="1" lang="ja-JP" altLang="en-US" dirty="0" smtClean="0"/>
              <a:t>ストリーク</a:t>
            </a:r>
            <a:r>
              <a:rPr kumimoji="1" lang="ja-JP" altLang="en-US" sz="4000" dirty="0" smtClean="0"/>
              <a:t>に沿っている</a:t>
            </a:r>
            <a:endParaRPr kumimoji="1" lang="ja-JP" altLang="en-US" sz="4000" dirty="0"/>
          </a:p>
        </p:txBody>
      </p:sp>
      <p:sp>
        <p:nvSpPr>
          <p:cNvPr id="3" name="コンテンツ プレースホルダー 2"/>
          <p:cNvSpPr>
            <a:spLocks noGrp="1"/>
          </p:cNvSpPr>
          <p:nvPr>
            <p:ph idx="1"/>
          </p:nvPr>
        </p:nvSpPr>
        <p:spPr/>
        <p:txBody>
          <a:bodyPr/>
          <a:lstStyle/>
          <a:p>
            <a:endParaRPr kumimoji="1" lang="ja-JP" altLang="en-US" dirty="0"/>
          </a:p>
        </p:txBody>
      </p:sp>
      <p:pic>
        <p:nvPicPr>
          <p:cNvPr id="5122" name="Picture 2" descr="C:\Users\miyoshi\AppData\Local\Temp\ScreenCli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95" y="620688"/>
            <a:ext cx="8792666" cy="630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3233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8795" y="0"/>
            <a:ext cx="8660357" cy="692696"/>
          </a:xfrm>
        </p:spPr>
        <p:txBody>
          <a:bodyPr>
            <a:normAutofit fontScale="90000"/>
          </a:bodyPr>
          <a:lstStyle/>
          <a:p>
            <a:r>
              <a:rPr kumimoji="1" lang="ja-JP" altLang="en-US" dirty="0" smtClean="0"/>
              <a:t>反り</a:t>
            </a:r>
            <a:r>
              <a:rPr kumimoji="1" lang="ja-JP" altLang="en-US" sz="4000" dirty="0" smtClean="0"/>
              <a:t>は</a:t>
            </a:r>
            <a:r>
              <a:rPr kumimoji="1" lang="ja-JP" altLang="en-US" dirty="0" smtClean="0"/>
              <a:t>アルミ板</a:t>
            </a:r>
            <a:r>
              <a:rPr kumimoji="1" lang="ja-JP" altLang="en-US" sz="4000" dirty="0" smtClean="0"/>
              <a:t>の</a:t>
            </a:r>
            <a:r>
              <a:rPr kumimoji="1" lang="ja-JP" altLang="en-US" dirty="0" smtClean="0"/>
              <a:t>ストリーク</a:t>
            </a:r>
            <a:r>
              <a:rPr kumimoji="1" lang="ja-JP" altLang="en-US" sz="4000" dirty="0" smtClean="0"/>
              <a:t>に沿っている</a:t>
            </a:r>
            <a:endParaRPr kumimoji="1" lang="ja-JP" altLang="en-US" sz="4000" dirty="0"/>
          </a:p>
        </p:txBody>
      </p:sp>
      <p:sp>
        <p:nvSpPr>
          <p:cNvPr id="3" name="コンテンツ プレースホルダー 2"/>
          <p:cNvSpPr>
            <a:spLocks noGrp="1"/>
          </p:cNvSpPr>
          <p:nvPr>
            <p:ph idx="1"/>
          </p:nvPr>
        </p:nvSpPr>
        <p:spPr/>
        <p:txBody>
          <a:bodyPr/>
          <a:lstStyle/>
          <a:p>
            <a:endParaRPr kumimoji="1" lang="ja-JP" altLang="en-US" dirty="0"/>
          </a:p>
        </p:txBody>
      </p:sp>
      <p:pic>
        <p:nvPicPr>
          <p:cNvPr id="5122" name="Picture 2" descr="C:\Users\miyoshi\AppData\Local\Temp\ScreenCli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95" y="620688"/>
            <a:ext cx="8792666" cy="6304175"/>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35496" y="1772816"/>
            <a:ext cx="7553671" cy="1754326"/>
          </a:xfrm>
          <a:prstGeom prst="rect">
            <a:avLst/>
          </a:prstGeom>
          <a:solidFill>
            <a:schemeClr val="tx2">
              <a:lumMod val="40000"/>
              <a:lumOff val="60000"/>
            </a:schemeClr>
          </a:solidFill>
        </p:spPr>
        <p:txBody>
          <a:bodyPr wrap="none" rtlCol="0">
            <a:spAutoFit/>
          </a:bodyPr>
          <a:lstStyle/>
          <a:p>
            <a:r>
              <a:rPr kumimoji="1" lang="ja-JP" altLang="en-US" sz="3600" dirty="0" smtClean="0"/>
              <a:t>反りは、素材アルミ板の特性による：</a:t>
            </a:r>
            <a:endParaRPr kumimoji="1" lang="en-US" altLang="ja-JP" sz="3600" dirty="0" smtClean="0"/>
          </a:p>
          <a:p>
            <a:r>
              <a:rPr lang="ja-JP" altLang="en-US" sz="3600" dirty="0" smtClean="0"/>
              <a:t>アルミ板、製造時の圧延工程において</a:t>
            </a:r>
            <a:endParaRPr lang="en-US" altLang="ja-JP" sz="3600" dirty="0" smtClean="0"/>
          </a:p>
          <a:p>
            <a:r>
              <a:rPr lang="ja-JP" altLang="en-US" sz="3600" dirty="0" smtClean="0"/>
              <a:t>ついた残留応力が</a:t>
            </a:r>
            <a:r>
              <a:rPr kumimoji="1" lang="ja-JP" altLang="en-US" sz="3600" dirty="0" smtClean="0"/>
              <a:t>板をそらせている。</a:t>
            </a:r>
            <a:endParaRPr kumimoji="1" lang="ja-JP" altLang="en-US" sz="3600" dirty="0"/>
          </a:p>
        </p:txBody>
      </p:sp>
    </p:spTree>
    <p:extLst>
      <p:ext uri="{BB962C8B-B14F-4D97-AF65-F5344CB8AC3E}">
        <p14:creationId xmlns:p14="http://schemas.microsoft.com/office/powerpoint/2010/main" val="14960196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74638"/>
            <a:ext cx="8435280" cy="1143000"/>
          </a:xfrm>
        </p:spPr>
        <p:txBody>
          <a:bodyPr>
            <a:normAutofit fontScale="90000"/>
          </a:bodyPr>
          <a:lstStyle/>
          <a:p>
            <a:r>
              <a:rPr kumimoji="1" lang="ja-JP" altLang="en-US" dirty="0" smtClean="0"/>
              <a:t>へら絞りアンテナ面の誤差要因の解明</a:t>
            </a:r>
            <a:endParaRPr kumimoji="1" lang="ja-JP" altLang="en-US" dirty="0"/>
          </a:p>
        </p:txBody>
      </p:sp>
      <p:sp>
        <p:nvSpPr>
          <p:cNvPr id="3" name="コンテンツ プレースホルダー 2"/>
          <p:cNvSpPr>
            <a:spLocks noGrp="1"/>
          </p:cNvSpPr>
          <p:nvPr>
            <p:ph idx="1"/>
          </p:nvPr>
        </p:nvSpPr>
        <p:spPr/>
        <p:txBody>
          <a:bodyPr>
            <a:normAutofit fontScale="92500" lnSpcReduction="10000"/>
          </a:bodyPr>
          <a:lstStyle/>
          <a:p>
            <a:r>
              <a:rPr lang="ja-JP" altLang="en-US" dirty="0" smtClean="0"/>
              <a:t>素材アルミ板</a:t>
            </a:r>
            <a:r>
              <a:rPr lang="en-US" altLang="ja-JP" dirty="0" smtClean="0"/>
              <a:t>(</a:t>
            </a:r>
            <a:r>
              <a:rPr lang="ja-JP" altLang="en-US" dirty="0" smtClean="0"/>
              <a:t>製造時の）残留応力による反り：</a:t>
            </a:r>
            <a:endParaRPr lang="en-US" altLang="ja-JP" dirty="0" smtClean="0"/>
          </a:p>
          <a:p>
            <a:pPr marL="0" indent="0">
              <a:buNone/>
            </a:pPr>
            <a:r>
              <a:rPr lang="ja-JP" altLang="en-US" dirty="0" smtClean="0"/>
              <a:t>　　</a:t>
            </a:r>
            <a:r>
              <a:rPr lang="ja-JP" altLang="en-US" dirty="0" smtClean="0">
                <a:latin typeface="+mn-ea"/>
              </a:rPr>
              <a:t>３６～</a:t>
            </a:r>
            <a:r>
              <a:rPr lang="en-US" altLang="ja-JP" dirty="0" smtClean="0">
                <a:latin typeface="+mn-ea"/>
              </a:rPr>
              <a:t>70μm</a:t>
            </a:r>
            <a:r>
              <a:rPr lang="ja-JP" altLang="en-US" dirty="0" smtClean="0">
                <a:latin typeface="+mn-ea"/>
              </a:rPr>
              <a:t>　</a:t>
            </a:r>
            <a:r>
              <a:rPr lang="en-US" altLang="ja-JP" dirty="0" smtClean="0">
                <a:latin typeface="+mn-ea"/>
              </a:rPr>
              <a:t>r.m.s.</a:t>
            </a:r>
            <a:r>
              <a:rPr lang="ja-JP" altLang="en-US" dirty="0" smtClean="0">
                <a:latin typeface="+mn-ea"/>
              </a:rPr>
              <a:t>　</a:t>
            </a:r>
            <a:endParaRPr kumimoji="1" lang="en-US" altLang="ja-JP" dirty="0" smtClean="0">
              <a:latin typeface="+mn-ea"/>
            </a:endParaRPr>
          </a:p>
          <a:p>
            <a:r>
              <a:rPr kumimoji="1" lang="ja-JP" altLang="en-US" dirty="0" smtClean="0"/>
              <a:t>アンテナ加工における工作精度：</a:t>
            </a:r>
            <a:endParaRPr kumimoji="1" lang="en-US" altLang="ja-JP" dirty="0" smtClean="0"/>
          </a:p>
          <a:p>
            <a:pPr marL="0" indent="0">
              <a:buNone/>
            </a:pPr>
            <a:r>
              <a:rPr lang="ja-JP" altLang="en-US" dirty="0" smtClean="0"/>
              <a:t>　　</a:t>
            </a:r>
            <a:r>
              <a:rPr lang="en-US" altLang="ja-JP" dirty="0" smtClean="0">
                <a:latin typeface="+mn-ea"/>
              </a:rPr>
              <a:t>30μm r.m.s.</a:t>
            </a:r>
            <a:r>
              <a:rPr lang="ja-JP" altLang="en-US" dirty="0" smtClean="0">
                <a:latin typeface="+mn-ea"/>
              </a:rPr>
              <a:t>より小さい。</a:t>
            </a:r>
            <a:endParaRPr lang="en-US" altLang="ja-JP" dirty="0" smtClean="0">
              <a:latin typeface="+mn-ea"/>
            </a:endParaRPr>
          </a:p>
          <a:p>
            <a:r>
              <a:rPr lang="ja-JP" altLang="en-US" dirty="0" smtClean="0"/>
              <a:t>（検討用の既存の）金型面の精度：</a:t>
            </a:r>
            <a:endParaRPr lang="en-US" altLang="ja-JP" dirty="0" smtClean="0"/>
          </a:p>
          <a:p>
            <a:pPr marL="0" indent="0">
              <a:buNone/>
            </a:pPr>
            <a:r>
              <a:rPr kumimoji="1" lang="ja-JP" altLang="en-US" dirty="0" smtClean="0"/>
              <a:t>　</a:t>
            </a:r>
            <a:r>
              <a:rPr kumimoji="1" lang="ja-JP" altLang="en-US" dirty="0" smtClean="0">
                <a:latin typeface="+mn-ea"/>
              </a:rPr>
              <a:t>　</a:t>
            </a:r>
            <a:r>
              <a:rPr lang="en-US" altLang="ja-JP" dirty="0" smtClean="0">
                <a:latin typeface="+mn-ea"/>
              </a:rPr>
              <a:t>30μm r.m.s</a:t>
            </a:r>
            <a:r>
              <a:rPr lang="en-US" altLang="ja-JP" dirty="0">
                <a:latin typeface="+mn-ea"/>
              </a:rPr>
              <a:t>. </a:t>
            </a:r>
            <a:r>
              <a:rPr lang="ja-JP" altLang="en-US" dirty="0" smtClean="0">
                <a:latin typeface="+mn-ea"/>
              </a:rPr>
              <a:t>以上か（</a:t>
            </a:r>
            <a:r>
              <a:rPr lang="en-US" altLang="ja-JP" dirty="0">
                <a:latin typeface="+mn-ea"/>
              </a:rPr>
              <a:t> </a:t>
            </a:r>
            <a:r>
              <a:rPr lang="ja-JP" altLang="en-US" dirty="0" smtClean="0">
                <a:latin typeface="+mn-ea"/>
              </a:rPr>
              <a:t>悪くて</a:t>
            </a:r>
            <a:r>
              <a:rPr lang="en-US" altLang="ja-JP" dirty="0" smtClean="0">
                <a:latin typeface="+mn-ea"/>
              </a:rPr>
              <a:t>50μm r.m.s.</a:t>
            </a:r>
            <a:r>
              <a:rPr lang="ja-JP" altLang="en-US" dirty="0" smtClean="0">
                <a:latin typeface="+mn-ea"/>
              </a:rPr>
              <a:t>まで）</a:t>
            </a:r>
            <a:r>
              <a:rPr lang="en-US" altLang="ja-JP" dirty="0" smtClean="0">
                <a:latin typeface="+mn-ea"/>
              </a:rPr>
              <a:t> </a:t>
            </a:r>
            <a:r>
              <a:rPr kumimoji="1" lang="ja-JP" altLang="en-US" dirty="0" smtClean="0">
                <a:latin typeface="+mn-ea"/>
              </a:rPr>
              <a:t>　　</a:t>
            </a:r>
            <a:endParaRPr kumimoji="1" lang="en-US" altLang="ja-JP" dirty="0">
              <a:latin typeface="+mn-ea"/>
            </a:endParaRPr>
          </a:p>
          <a:p>
            <a:pPr marL="0" indent="0">
              <a:buNone/>
            </a:pPr>
            <a:endParaRPr lang="en-US" altLang="ja-JP" dirty="0" smtClean="0"/>
          </a:p>
          <a:p>
            <a:pPr marL="0" indent="0">
              <a:buNone/>
            </a:pPr>
            <a:r>
              <a:rPr kumimoji="1" lang="ja-JP" altLang="en-US" dirty="0" smtClean="0"/>
              <a:t>「焼き鈍しによる残留応力除去」＋「良い金型の新規製作」で </a:t>
            </a:r>
            <a:r>
              <a:rPr lang="en-US" altLang="ja-JP" dirty="0" smtClean="0"/>
              <a:t>30μm r.m.s.</a:t>
            </a:r>
            <a:r>
              <a:rPr lang="ja-JP" altLang="en-US" dirty="0" smtClean="0"/>
              <a:t>の面精度は出ると予想。</a:t>
            </a:r>
            <a:endParaRPr kumimoji="1" lang="ja-JP" altLang="en-US" dirty="0"/>
          </a:p>
        </p:txBody>
      </p:sp>
      <p:sp>
        <p:nvSpPr>
          <p:cNvPr id="5" name="正方形/長方形 4"/>
          <p:cNvSpPr/>
          <p:nvPr/>
        </p:nvSpPr>
        <p:spPr>
          <a:xfrm>
            <a:off x="755576" y="1484784"/>
            <a:ext cx="7632848" cy="11521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512168" y="2708920"/>
            <a:ext cx="8092280" cy="3477875"/>
          </a:xfrm>
          <a:prstGeom prst="rect">
            <a:avLst/>
          </a:prstGeom>
          <a:solidFill>
            <a:schemeClr val="accent1">
              <a:lumMod val="60000"/>
              <a:lumOff val="40000"/>
            </a:schemeClr>
          </a:solidFill>
        </p:spPr>
        <p:txBody>
          <a:bodyPr wrap="none" rtlCol="0">
            <a:spAutoFit/>
          </a:bodyPr>
          <a:lstStyle/>
          <a:p>
            <a:r>
              <a:rPr kumimoji="1" lang="ja-JP" altLang="en-US" sz="4400" dirty="0" smtClean="0"/>
              <a:t>残留応力を除去できれば、反りは</a:t>
            </a:r>
            <a:endParaRPr kumimoji="1" lang="en-US" altLang="ja-JP" sz="4400" dirty="0" smtClean="0"/>
          </a:p>
          <a:p>
            <a:r>
              <a:rPr kumimoji="1" lang="ja-JP" altLang="en-US" sz="4400" dirty="0" smtClean="0"/>
              <a:t>除去できる。</a:t>
            </a:r>
            <a:endParaRPr kumimoji="1" lang="en-US" altLang="ja-JP" sz="4400" dirty="0" smtClean="0"/>
          </a:p>
          <a:p>
            <a:r>
              <a:rPr lang="ja-JP" altLang="en-US" sz="4400" dirty="0" smtClean="0"/>
              <a:t>鏡面精度は向上するはず：</a:t>
            </a:r>
            <a:endParaRPr lang="en-US" altLang="ja-JP" sz="4400" dirty="0" smtClean="0"/>
          </a:p>
          <a:p>
            <a:r>
              <a:rPr lang="ja-JP" altLang="en-US" sz="4400" dirty="0" smtClean="0"/>
              <a:t>「焼き鈍し」～</a:t>
            </a:r>
            <a:r>
              <a:rPr lang="en-US" altLang="ja-JP" sz="4400" dirty="0" smtClean="0"/>
              <a:t>400</a:t>
            </a:r>
            <a:r>
              <a:rPr lang="ja-JP" altLang="en-US" sz="4400" dirty="0" smtClean="0"/>
              <a:t>度</a:t>
            </a:r>
            <a:r>
              <a:rPr lang="en-US" altLang="ja-JP" sz="4400" dirty="0" smtClean="0"/>
              <a:t>C</a:t>
            </a:r>
            <a:r>
              <a:rPr lang="ja-JP" altLang="en-US" sz="4400" dirty="0" smtClean="0"/>
              <a:t>の熱処理</a:t>
            </a:r>
            <a:endParaRPr lang="en-US" altLang="ja-JP" sz="4400" dirty="0" smtClean="0"/>
          </a:p>
          <a:p>
            <a:r>
              <a:rPr lang="ja-JP" altLang="en-US" sz="4400" dirty="0" smtClean="0"/>
              <a:t>を施す。</a:t>
            </a:r>
            <a:endParaRPr kumimoji="1" lang="ja-JP" altLang="en-US" sz="4400" dirty="0"/>
          </a:p>
        </p:txBody>
      </p:sp>
    </p:spTree>
    <p:extLst>
      <p:ext uri="{BB962C8B-B14F-4D97-AF65-F5344CB8AC3E}">
        <p14:creationId xmlns:p14="http://schemas.microsoft.com/office/powerpoint/2010/main" val="7969971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pic>
        <p:nvPicPr>
          <p:cNvPr id="1026" name="Picture 2" descr="C:\Users\miyoshi\AppData\Local\Temp\ScreenCli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500809"/>
            <a:ext cx="8662678" cy="340231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755576" y="1124744"/>
            <a:ext cx="1800493" cy="369332"/>
          </a:xfrm>
          <a:prstGeom prst="rect">
            <a:avLst/>
          </a:prstGeom>
          <a:noFill/>
        </p:spPr>
        <p:txBody>
          <a:bodyPr wrap="none" rtlCol="0">
            <a:spAutoFit/>
          </a:bodyPr>
          <a:lstStyle/>
          <a:p>
            <a:r>
              <a:rPr kumimoji="1" lang="ja-JP" altLang="en-US" b="1" dirty="0" smtClean="0">
                <a:solidFill>
                  <a:srgbClr val="FF0000"/>
                </a:solidFill>
              </a:rPr>
              <a:t>今秋出版の予定</a:t>
            </a:r>
            <a:endParaRPr kumimoji="1" lang="ja-JP" altLang="en-US" b="1" dirty="0">
              <a:solidFill>
                <a:srgbClr val="FF0000"/>
              </a:solidFill>
            </a:endParaRPr>
          </a:p>
        </p:txBody>
      </p:sp>
      <p:sp>
        <p:nvSpPr>
          <p:cNvPr id="5" name="テキスト ボックス 4"/>
          <p:cNvSpPr txBox="1"/>
          <p:nvPr/>
        </p:nvSpPr>
        <p:spPr>
          <a:xfrm>
            <a:off x="1043608" y="5229200"/>
            <a:ext cx="6309741" cy="369332"/>
          </a:xfrm>
          <a:prstGeom prst="rect">
            <a:avLst/>
          </a:prstGeom>
          <a:noFill/>
        </p:spPr>
        <p:txBody>
          <a:bodyPr wrap="none" rtlCol="0">
            <a:spAutoFit/>
          </a:bodyPr>
          <a:lstStyle/>
          <a:p>
            <a:r>
              <a:rPr kumimoji="1" lang="ja-JP" altLang="en-US" dirty="0" smtClean="0"/>
              <a:t>しっかりした査読者にあたり、提出から受理まで</a:t>
            </a:r>
            <a:r>
              <a:rPr kumimoji="1" lang="en-US" altLang="ja-JP" dirty="0" smtClean="0"/>
              <a:t>1</a:t>
            </a:r>
            <a:r>
              <a:rPr kumimoji="1" lang="ja-JP" altLang="en-US" dirty="0" smtClean="0"/>
              <a:t>年を要したが。</a:t>
            </a:r>
            <a:endParaRPr kumimoji="1" lang="ja-JP" altLang="en-US" dirty="0"/>
          </a:p>
        </p:txBody>
      </p:sp>
      <p:sp>
        <p:nvSpPr>
          <p:cNvPr id="3" name="テキスト ボックス 2"/>
          <p:cNvSpPr txBox="1"/>
          <p:nvPr/>
        </p:nvSpPr>
        <p:spPr>
          <a:xfrm>
            <a:off x="827584" y="116632"/>
            <a:ext cx="7682136" cy="646331"/>
          </a:xfrm>
          <a:prstGeom prst="rect">
            <a:avLst/>
          </a:prstGeom>
          <a:noFill/>
        </p:spPr>
        <p:txBody>
          <a:bodyPr wrap="square" rtlCol="0">
            <a:spAutoFit/>
          </a:bodyPr>
          <a:lstStyle/>
          <a:p>
            <a:endParaRPr lang="en-US" altLang="ja-JP" dirty="0" smtClean="0"/>
          </a:p>
          <a:p>
            <a:r>
              <a:rPr lang="ja-JP" altLang="en-US" dirty="0" smtClean="0"/>
              <a:t>へら絞り＋焼き鈍し＝＞</a:t>
            </a:r>
            <a:r>
              <a:rPr lang="en-US" altLang="ja-JP" dirty="0" smtClean="0"/>
              <a:t>r.m.s</a:t>
            </a:r>
            <a:r>
              <a:rPr lang="ja-JP" altLang="en-US" dirty="0" smtClean="0"/>
              <a:t>　</a:t>
            </a:r>
            <a:r>
              <a:rPr lang="en-US" altLang="ja-JP" dirty="0" smtClean="0"/>
              <a:t>30μm</a:t>
            </a:r>
            <a:r>
              <a:rPr lang="ja-JP" altLang="en-US" dirty="0" smtClean="0"/>
              <a:t>精度の面の可能性、</a:t>
            </a:r>
            <a:r>
              <a:rPr kumimoji="1" lang="ja-JP" altLang="en-US" dirty="0" smtClean="0"/>
              <a:t>を報告。</a:t>
            </a:r>
            <a:endParaRPr kumimoji="1" lang="ja-JP" altLang="en-US" dirty="0"/>
          </a:p>
        </p:txBody>
      </p:sp>
    </p:spTree>
    <p:extLst>
      <p:ext uri="{BB962C8B-B14F-4D97-AF65-F5344CB8AC3E}">
        <p14:creationId xmlns:p14="http://schemas.microsoft.com/office/powerpoint/2010/main" val="15038661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908720"/>
            <a:ext cx="7772400" cy="1470025"/>
          </a:xfrm>
        </p:spPr>
        <p:txBody>
          <a:bodyPr/>
          <a:lstStyle/>
          <a:p>
            <a:r>
              <a:rPr lang="ja-JP" altLang="en-US" dirty="0" smtClean="0"/>
              <a:t>絞り・</a:t>
            </a:r>
            <a:r>
              <a:rPr lang="ja-JP" altLang="en-US" dirty="0" smtClean="0">
                <a:solidFill>
                  <a:srgbClr val="FF0000"/>
                </a:solidFill>
              </a:rPr>
              <a:t>焼き鈍し</a:t>
            </a:r>
            <a:r>
              <a:rPr lang="ja-JP" altLang="en-US" dirty="0" smtClean="0"/>
              <a:t>アンテナ</a:t>
            </a:r>
            <a:r>
              <a:rPr lang="en-US" altLang="ja-JP" dirty="0" smtClean="0"/>
              <a:t/>
            </a:r>
            <a:br>
              <a:rPr lang="en-US" altLang="ja-JP" dirty="0" smtClean="0"/>
            </a:br>
            <a:r>
              <a:rPr lang="ja-JP" altLang="en-US" dirty="0" smtClean="0"/>
              <a:t>の製作・面精度測定</a:t>
            </a:r>
            <a:endParaRPr kumimoji="1" lang="ja-JP" altLang="en-US" dirty="0"/>
          </a:p>
        </p:txBody>
      </p:sp>
      <p:sp>
        <p:nvSpPr>
          <p:cNvPr id="3" name="サブタイトル 2"/>
          <p:cNvSpPr>
            <a:spLocks noGrp="1"/>
          </p:cNvSpPr>
          <p:nvPr>
            <p:ph type="subTitle" idx="1"/>
          </p:nvPr>
        </p:nvSpPr>
        <p:spPr>
          <a:xfrm>
            <a:off x="179512" y="2708920"/>
            <a:ext cx="8856984" cy="1680592"/>
          </a:xfrm>
        </p:spPr>
        <p:txBody>
          <a:bodyPr>
            <a:normAutofit fontScale="25000" lnSpcReduction="20000"/>
          </a:bodyPr>
          <a:lstStyle/>
          <a:p>
            <a:pPr algn="l"/>
            <a:r>
              <a:rPr kumimoji="1" lang="ja-JP" altLang="en-US" sz="9600" dirty="0" smtClean="0">
                <a:solidFill>
                  <a:schemeClr val="tx1"/>
                </a:solidFill>
              </a:rPr>
              <a:t>２００１４．７～９月に実施。かつて用いた金型を用いる。</a:t>
            </a:r>
            <a:endParaRPr kumimoji="1" lang="en-US" altLang="ja-JP" sz="9600" dirty="0" smtClean="0">
              <a:solidFill>
                <a:schemeClr val="tx1"/>
              </a:solidFill>
            </a:endParaRPr>
          </a:p>
          <a:p>
            <a:pPr algn="l"/>
            <a:r>
              <a:rPr lang="ja-JP" altLang="en-US" sz="9600" dirty="0" smtClean="0">
                <a:solidFill>
                  <a:schemeClr val="tx1"/>
                </a:solidFill>
              </a:rPr>
              <a:t>製作工程：</a:t>
            </a:r>
            <a:endParaRPr lang="en-US" altLang="ja-JP" sz="9600" dirty="0" smtClean="0">
              <a:solidFill>
                <a:schemeClr val="tx1"/>
              </a:solidFill>
            </a:endParaRPr>
          </a:p>
          <a:p>
            <a:pPr algn="l"/>
            <a:r>
              <a:rPr lang="en-US" altLang="ja-JP" sz="9600" dirty="0" smtClean="0">
                <a:solidFill>
                  <a:schemeClr val="tx1"/>
                </a:solidFill>
              </a:rPr>
              <a:t>8/25</a:t>
            </a:r>
            <a:r>
              <a:rPr lang="ja-JP" altLang="en-US" sz="9600" dirty="0" smtClean="0">
                <a:solidFill>
                  <a:schemeClr val="tx1"/>
                </a:solidFill>
              </a:rPr>
              <a:t>：へ</a:t>
            </a:r>
            <a:r>
              <a:rPr lang="ja-JP" altLang="en-US" sz="9600" dirty="0" err="1">
                <a:solidFill>
                  <a:schemeClr val="tx1"/>
                </a:solidFill>
              </a:rPr>
              <a:t>ら</a:t>
            </a:r>
            <a:r>
              <a:rPr lang="ja-JP" altLang="en-US" sz="9600" dirty="0" smtClean="0">
                <a:solidFill>
                  <a:schemeClr val="tx1"/>
                </a:solidFill>
              </a:rPr>
              <a:t>押しでパラボラ面を形成（縁</a:t>
            </a:r>
            <a:r>
              <a:rPr lang="ja-JP" altLang="en-US" sz="9600" dirty="0">
                <a:solidFill>
                  <a:schemeClr val="tx1"/>
                </a:solidFill>
              </a:rPr>
              <a:t>は</a:t>
            </a:r>
            <a:r>
              <a:rPr lang="ja-JP" altLang="en-US" sz="9600" dirty="0" smtClean="0">
                <a:solidFill>
                  <a:schemeClr val="tx1"/>
                </a:solidFill>
              </a:rPr>
              <a:t>加工しない）</a:t>
            </a:r>
            <a:endParaRPr lang="en-US" altLang="ja-JP" sz="9600" dirty="0" smtClean="0">
              <a:solidFill>
                <a:schemeClr val="tx1"/>
              </a:solidFill>
            </a:endParaRPr>
          </a:p>
          <a:p>
            <a:pPr algn="l"/>
            <a:r>
              <a:rPr lang="en-US" altLang="ja-JP" sz="9600" dirty="0" smtClean="0">
                <a:solidFill>
                  <a:schemeClr val="tx1"/>
                </a:solidFill>
              </a:rPr>
              <a:t>9/3</a:t>
            </a:r>
            <a:r>
              <a:rPr lang="ja-JP" altLang="en-US" sz="9600" dirty="0" smtClean="0">
                <a:solidFill>
                  <a:schemeClr val="tx1"/>
                </a:solidFill>
              </a:rPr>
              <a:t>頃：焼き鈍し</a:t>
            </a:r>
            <a:r>
              <a:rPr lang="en-US" altLang="ja-JP" sz="9600" dirty="0" smtClean="0">
                <a:solidFill>
                  <a:schemeClr val="tx1"/>
                </a:solidFill>
              </a:rPr>
              <a:t>(400</a:t>
            </a:r>
            <a:r>
              <a:rPr lang="ja-JP" altLang="en-US" sz="9600" dirty="0" smtClean="0">
                <a:solidFill>
                  <a:schemeClr val="tx1"/>
                </a:solidFill>
              </a:rPr>
              <a:t>度</a:t>
            </a:r>
            <a:r>
              <a:rPr lang="en-US" altLang="ja-JP" sz="9600" dirty="0" smtClean="0">
                <a:solidFill>
                  <a:schemeClr val="tx1"/>
                </a:solidFill>
              </a:rPr>
              <a:t>C)</a:t>
            </a:r>
            <a:r>
              <a:rPr lang="ja-JP" altLang="en-US" sz="9600" dirty="0" smtClean="0">
                <a:solidFill>
                  <a:schemeClr val="tx1"/>
                </a:solidFill>
              </a:rPr>
              <a:t>を行う。</a:t>
            </a:r>
            <a:endParaRPr lang="en-US" altLang="ja-JP" sz="9600" dirty="0" smtClean="0">
              <a:solidFill>
                <a:schemeClr val="tx1"/>
              </a:solidFill>
            </a:endParaRPr>
          </a:p>
          <a:p>
            <a:pPr algn="l"/>
            <a:r>
              <a:rPr lang="en-US" altLang="ja-JP" sz="9600" dirty="0" smtClean="0">
                <a:solidFill>
                  <a:schemeClr val="tx1"/>
                </a:solidFill>
              </a:rPr>
              <a:t>9/5</a:t>
            </a:r>
            <a:r>
              <a:rPr lang="ja-JP" altLang="en-US" sz="9600" dirty="0" smtClean="0">
                <a:solidFill>
                  <a:schemeClr val="tx1"/>
                </a:solidFill>
              </a:rPr>
              <a:t>：焼き鈍し後のアンテナを再び、金型にあて、へ</a:t>
            </a:r>
            <a:r>
              <a:rPr lang="ja-JP" altLang="en-US" sz="9600" dirty="0" err="1" smtClean="0">
                <a:solidFill>
                  <a:schemeClr val="tx1"/>
                </a:solidFill>
              </a:rPr>
              <a:t>ら</a:t>
            </a:r>
            <a:r>
              <a:rPr lang="ja-JP" altLang="en-US" sz="9600" dirty="0" smtClean="0">
                <a:solidFill>
                  <a:schemeClr val="tx1"/>
                </a:solidFill>
              </a:rPr>
              <a:t>押し。縁を加工。</a:t>
            </a:r>
            <a:r>
              <a:rPr kumimoji="1" lang="ja-JP" altLang="en-US" sz="9600" dirty="0" smtClean="0">
                <a:solidFill>
                  <a:schemeClr val="tx1"/>
                </a:solidFill>
              </a:rPr>
              <a:t>　～工程数が</a:t>
            </a:r>
            <a:r>
              <a:rPr kumimoji="1" lang="en-US" altLang="ja-JP" sz="9600" dirty="0" smtClean="0">
                <a:solidFill>
                  <a:schemeClr val="tx1"/>
                </a:solidFill>
              </a:rPr>
              <a:t>3</a:t>
            </a:r>
            <a:r>
              <a:rPr kumimoji="1" lang="ja-JP" altLang="en-US" sz="9600" dirty="0" smtClean="0">
                <a:solidFill>
                  <a:schemeClr val="tx1"/>
                </a:solidFill>
              </a:rPr>
              <a:t>倍になるので、費用も</a:t>
            </a:r>
            <a:r>
              <a:rPr kumimoji="1" lang="en-US" altLang="ja-JP" sz="9600" dirty="0" smtClean="0">
                <a:solidFill>
                  <a:schemeClr val="tx1"/>
                </a:solidFill>
              </a:rPr>
              <a:t>3</a:t>
            </a:r>
            <a:r>
              <a:rPr kumimoji="1" lang="ja-JP" altLang="en-US" sz="9600" dirty="0" smtClean="0">
                <a:solidFill>
                  <a:schemeClr val="tx1"/>
                </a:solidFill>
              </a:rPr>
              <a:t>倍。でも</a:t>
            </a:r>
            <a:r>
              <a:rPr kumimoji="1" lang="en-US" altLang="ja-JP" sz="9600" dirty="0" smtClean="0">
                <a:solidFill>
                  <a:schemeClr val="tx1"/>
                </a:solidFill>
              </a:rPr>
              <a:t>11</a:t>
            </a:r>
            <a:r>
              <a:rPr kumimoji="1" lang="ja-JP" altLang="en-US" sz="9600" dirty="0" smtClean="0">
                <a:solidFill>
                  <a:schemeClr val="tx1"/>
                </a:solidFill>
              </a:rPr>
              <a:t>万円＠</a:t>
            </a:r>
            <a:r>
              <a:rPr kumimoji="1" lang="en-US" altLang="ja-JP" sz="9600" dirty="0" smtClean="0">
                <a:solidFill>
                  <a:schemeClr val="tx1"/>
                </a:solidFill>
              </a:rPr>
              <a:t>1m</a:t>
            </a:r>
            <a:r>
              <a:rPr kumimoji="1" lang="ja-JP" altLang="en-US" sz="9600" dirty="0" smtClean="0">
                <a:solidFill>
                  <a:schemeClr val="tx1"/>
                </a:solidFill>
              </a:rPr>
              <a:t>加工</a:t>
            </a:r>
            <a:endParaRPr kumimoji="1" lang="en-US" altLang="ja-JP" sz="9600" dirty="0" smtClean="0">
              <a:solidFill>
                <a:schemeClr val="tx1"/>
              </a:solidFill>
            </a:endParaRPr>
          </a:p>
          <a:p>
            <a:pPr algn="l"/>
            <a:endParaRPr lang="en-US" altLang="ja-JP" sz="9600" dirty="0" smtClean="0">
              <a:solidFill>
                <a:schemeClr val="tx1"/>
              </a:solidFill>
            </a:endParaRPr>
          </a:p>
          <a:p>
            <a:pPr algn="l"/>
            <a:r>
              <a:rPr lang="ja-JP" altLang="en-US" sz="9600" dirty="0" smtClean="0">
                <a:solidFill>
                  <a:schemeClr val="tx1"/>
                </a:solidFill>
              </a:rPr>
              <a:t>面精度測定：</a:t>
            </a:r>
            <a:endParaRPr lang="en-US" altLang="ja-JP" sz="9600" dirty="0" smtClean="0">
              <a:solidFill>
                <a:schemeClr val="tx1"/>
              </a:solidFill>
            </a:endParaRPr>
          </a:p>
          <a:p>
            <a:pPr algn="l"/>
            <a:r>
              <a:rPr lang="en-US" altLang="ja-JP" sz="9600" dirty="0" smtClean="0">
                <a:solidFill>
                  <a:schemeClr val="tx1"/>
                </a:solidFill>
              </a:rPr>
              <a:t>9/8</a:t>
            </a:r>
            <a:r>
              <a:rPr lang="ja-JP" altLang="en-US" sz="9600" dirty="0" smtClean="0">
                <a:solidFill>
                  <a:schemeClr val="tx1"/>
                </a:solidFill>
              </a:rPr>
              <a:t>：国立天文台・先端技術センタの</a:t>
            </a:r>
            <a:r>
              <a:rPr lang="en-US" altLang="ja-JP" sz="9600" dirty="0" smtClean="0">
                <a:solidFill>
                  <a:schemeClr val="tx1"/>
                </a:solidFill>
              </a:rPr>
              <a:t>3</a:t>
            </a:r>
            <a:r>
              <a:rPr lang="ja-JP" altLang="en-US" sz="9600" dirty="0" smtClean="0">
                <a:solidFill>
                  <a:schemeClr val="tx1"/>
                </a:solidFill>
              </a:rPr>
              <a:t>次元測定器によって、</a:t>
            </a:r>
            <a:endParaRPr lang="en-US" altLang="ja-JP" sz="9600" dirty="0" smtClean="0">
              <a:solidFill>
                <a:schemeClr val="tx1"/>
              </a:solidFill>
            </a:endParaRPr>
          </a:p>
          <a:p>
            <a:pPr algn="l"/>
            <a:r>
              <a:rPr lang="ja-JP" altLang="en-US" sz="9600" dirty="0" smtClean="0">
                <a:solidFill>
                  <a:schemeClr val="tx1"/>
                </a:solidFill>
              </a:rPr>
              <a:t>これまでと同様に、面を測定。</a:t>
            </a:r>
            <a:endParaRPr lang="en-US" altLang="ja-JP" sz="9600" dirty="0" smtClean="0">
              <a:solidFill>
                <a:schemeClr val="tx1"/>
              </a:solidFill>
            </a:endParaRPr>
          </a:p>
          <a:p>
            <a:pPr algn="l"/>
            <a:endParaRPr lang="en-US" altLang="ja-JP" dirty="0">
              <a:solidFill>
                <a:schemeClr val="tx1"/>
              </a:solidFill>
            </a:endParaRPr>
          </a:p>
          <a:p>
            <a:pPr algn="l"/>
            <a:endParaRPr kumimoji="1" lang="ja-JP" altLang="en-US" dirty="0">
              <a:solidFill>
                <a:schemeClr val="tx1"/>
              </a:solidFill>
            </a:endParaRPr>
          </a:p>
        </p:txBody>
      </p:sp>
      <p:sp>
        <p:nvSpPr>
          <p:cNvPr id="4" name="テキスト ボックス 3"/>
          <p:cNvSpPr txBox="1"/>
          <p:nvPr/>
        </p:nvSpPr>
        <p:spPr>
          <a:xfrm>
            <a:off x="827584" y="764704"/>
            <a:ext cx="5333511" cy="369332"/>
          </a:xfrm>
          <a:prstGeom prst="rect">
            <a:avLst/>
          </a:prstGeom>
          <a:noFill/>
        </p:spPr>
        <p:txBody>
          <a:bodyPr wrap="none" rtlCol="0">
            <a:spAutoFit/>
          </a:bodyPr>
          <a:lstStyle/>
          <a:p>
            <a:r>
              <a:rPr kumimoji="1" lang="ja-JP" altLang="en-US" dirty="0" smtClean="0"/>
              <a:t>早速、「焼き鈍し」を加えたへら絞りアンテナを試した。</a:t>
            </a:r>
            <a:endParaRPr kumimoji="1" lang="ja-JP" altLang="en-US" dirty="0"/>
          </a:p>
        </p:txBody>
      </p:sp>
    </p:spTree>
    <p:extLst>
      <p:ext uri="{BB962C8B-B14F-4D97-AF65-F5344CB8AC3E}">
        <p14:creationId xmlns:p14="http://schemas.microsoft.com/office/powerpoint/2010/main" val="27005443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iyoshi\Documents\しぼり\2014090８なまし2測定\Resize\CIMG19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343" y="764704"/>
            <a:ext cx="8943153" cy="5034664"/>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07504" y="6237312"/>
            <a:ext cx="7956024" cy="369332"/>
          </a:xfrm>
          <a:prstGeom prst="rect">
            <a:avLst/>
          </a:prstGeom>
          <a:noFill/>
        </p:spPr>
        <p:txBody>
          <a:bodyPr wrap="none" rtlCol="0">
            <a:spAutoFit/>
          </a:bodyPr>
          <a:lstStyle/>
          <a:p>
            <a:r>
              <a:rPr kumimoji="1" lang="ja-JP" altLang="en-US" dirty="0" smtClean="0"/>
              <a:t>アンテナ面は目視でも、これまでになくきれいに見える。手触りも「より」なめらか。</a:t>
            </a:r>
            <a:endParaRPr kumimoji="1" lang="en-US" altLang="ja-JP" dirty="0" smtClean="0"/>
          </a:p>
        </p:txBody>
      </p:sp>
    </p:spTree>
    <p:extLst>
      <p:ext uri="{BB962C8B-B14F-4D97-AF65-F5344CB8AC3E}">
        <p14:creationId xmlns:p14="http://schemas.microsoft.com/office/powerpoint/2010/main" val="9637756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324988" y="332656"/>
            <a:ext cx="2423476" cy="1512168"/>
          </a:xfrm>
        </p:spPr>
        <p:txBody>
          <a:bodyPr>
            <a:normAutofit fontScale="90000"/>
          </a:bodyPr>
          <a:lstStyle/>
          <a:p>
            <a:r>
              <a:rPr kumimoji="1" lang="ja-JP" altLang="en-US" dirty="0" smtClean="0"/>
              <a:t>面精度：</a:t>
            </a:r>
            <a:r>
              <a:rPr kumimoji="1" lang="en-US" altLang="ja-JP" dirty="0" smtClean="0"/>
              <a:t/>
            </a:r>
            <a:br>
              <a:rPr kumimoji="1" lang="en-US" altLang="ja-JP" dirty="0" smtClean="0"/>
            </a:br>
            <a:r>
              <a:rPr kumimoji="1" lang="ja-JP" altLang="en-US" dirty="0" smtClean="0"/>
              <a:t>３０</a:t>
            </a:r>
            <a:r>
              <a:rPr kumimoji="1" lang="en-US" altLang="ja-JP" dirty="0" err="1" smtClean="0"/>
              <a:t>μm</a:t>
            </a:r>
            <a:r>
              <a:rPr kumimoji="1" lang="ja-JP" altLang="en-US" dirty="0" smtClean="0"/>
              <a:t>台達成！</a:t>
            </a:r>
            <a:endParaRPr kumimoji="1" lang="ja-JP" altLang="en-US" dirty="0"/>
          </a:p>
        </p:txBody>
      </p:sp>
      <p:pic>
        <p:nvPicPr>
          <p:cNvPr id="2053" name="Picture 5" descr="C:\Users\miyoshi\AppData\Local\Temp\ScreenCli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0942"/>
            <a:ext cx="6145476" cy="6755909"/>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6246440" y="1916832"/>
            <a:ext cx="2862064" cy="2400657"/>
          </a:xfrm>
          <a:prstGeom prst="rect">
            <a:avLst/>
          </a:prstGeom>
        </p:spPr>
        <p:txBody>
          <a:bodyPr wrap="square">
            <a:spAutoFit/>
          </a:bodyPr>
          <a:lstStyle/>
          <a:p>
            <a:r>
              <a:rPr lang="en-US" altLang="ja-JP" dirty="0" smtClean="0"/>
              <a:t>Highest:</a:t>
            </a:r>
          </a:p>
          <a:p>
            <a:r>
              <a:rPr lang="en-US" altLang="ja-JP" dirty="0" smtClean="0"/>
              <a:t>0.14102 (sig= 3.568)</a:t>
            </a:r>
          </a:p>
          <a:p>
            <a:r>
              <a:rPr lang="en-US" altLang="ja-JP" dirty="0" smtClean="0"/>
              <a:t>Lowest:</a:t>
            </a:r>
          </a:p>
          <a:p>
            <a:r>
              <a:rPr lang="en-US" altLang="ja-JP" dirty="0" smtClean="0"/>
              <a:t>-0.13716 (sig=-3.470)</a:t>
            </a:r>
          </a:p>
          <a:p>
            <a:r>
              <a:rPr lang="en-US" altLang="ja-JP" dirty="0" smtClean="0"/>
              <a:t>Average:</a:t>
            </a:r>
          </a:p>
          <a:p>
            <a:r>
              <a:rPr lang="en-US" altLang="ja-JP" dirty="0" smtClean="0"/>
              <a:t> -0.500466E-02</a:t>
            </a:r>
          </a:p>
          <a:p>
            <a:endParaRPr lang="en-US" altLang="ja-JP" dirty="0" smtClean="0"/>
          </a:p>
          <a:p>
            <a:r>
              <a:rPr lang="en-US" altLang="ja-JP" sz="2400" dirty="0" smtClean="0"/>
              <a:t> </a:t>
            </a:r>
            <a:r>
              <a:rPr lang="en-US" altLang="ja-JP" sz="2400" dirty="0" err="1" smtClean="0"/>
              <a:t>σ</a:t>
            </a:r>
            <a:r>
              <a:rPr lang="en-US" altLang="ja-JP" sz="2400" b="1" baseline="-25000" dirty="0" err="1" smtClean="0"/>
              <a:t>rms</a:t>
            </a:r>
            <a:r>
              <a:rPr lang="en-US" altLang="ja-JP" sz="2400" b="1" dirty="0" smtClean="0"/>
              <a:t>= 0.03952 (mm)</a:t>
            </a:r>
          </a:p>
        </p:txBody>
      </p:sp>
    </p:spTree>
    <p:extLst>
      <p:ext uri="{BB962C8B-B14F-4D97-AF65-F5344CB8AC3E}">
        <p14:creationId xmlns:p14="http://schemas.microsoft.com/office/powerpoint/2010/main" val="29429155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iyoshi\AppData\Local\Temp\ScreenCli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0728"/>
            <a:ext cx="8731453" cy="5480688"/>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89304" y="260648"/>
            <a:ext cx="9019200" cy="584775"/>
          </a:xfrm>
          <a:prstGeom prst="rect">
            <a:avLst/>
          </a:prstGeom>
          <a:noFill/>
        </p:spPr>
        <p:txBody>
          <a:bodyPr wrap="none" rtlCol="0">
            <a:spAutoFit/>
          </a:bodyPr>
          <a:lstStyle/>
          <a:p>
            <a:r>
              <a:rPr kumimoji="1" lang="en-US" altLang="ja-JP" sz="3200" dirty="0" smtClean="0"/>
              <a:t>r.m.s. 40 </a:t>
            </a:r>
            <a:r>
              <a:rPr kumimoji="1" lang="en-US" altLang="ja-JP" sz="3200" dirty="0" err="1" smtClean="0"/>
              <a:t>μm</a:t>
            </a:r>
            <a:r>
              <a:rPr kumimoji="1" lang="en-US" altLang="ja-JP" sz="3200" dirty="0" smtClean="0"/>
              <a:t> </a:t>
            </a:r>
            <a:r>
              <a:rPr kumimoji="1" lang="ja-JP" altLang="en-US" sz="3200" dirty="0" smtClean="0"/>
              <a:t>は 開口効率</a:t>
            </a:r>
            <a:r>
              <a:rPr kumimoji="1" lang="en-US" altLang="ja-JP" sz="3200" dirty="0" smtClean="0"/>
              <a:t>86%</a:t>
            </a:r>
            <a:r>
              <a:rPr kumimoji="1" lang="ja-JP" altLang="en-US" sz="3200" dirty="0" smtClean="0"/>
              <a:t>（</a:t>
            </a:r>
            <a:r>
              <a:rPr kumimoji="1" lang="en-US" altLang="ja-JP" sz="3200" dirty="0" smtClean="0"/>
              <a:t>230GHz)</a:t>
            </a:r>
            <a:r>
              <a:rPr kumimoji="1" lang="ja-JP" altLang="en-US" sz="3200" dirty="0" smtClean="0"/>
              <a:t>を意味する。</a:t>
            </a:r>
            <a:endParaRPr kumimoji="1" lang="ja-JP" altLang="en-US" sz="3200" dirty="0"/>
          </a:p>
        </p:txBody>
      </p:sp>
    </p:spTree>
    <p:extLst>
      <p:ext uri="{BB962C8B-B14F-4D97-AF65-F5344CB8AC3E}">
        <p14:creationId xmlns:p14="http://schemas.microsoft.com/office/powerpoint/2010/main" val="5579044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iyoshi\AppData\Local\Temp\ScreenCli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3" y="1052736"/>
            <a:ext cx="8971714" cy="5771753"/>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312245" y="98629"/>
            <a:ext cx="8620437" cy="1384995"/>
          </a:xfrm>
          <a:prstGeom prst="rect">
            <a:avLst/>
          </a:prstGeom>
          <a:solidFill>
            <a:schemeClr val="accent1">
              <a:lumMod val="20000"/>
              <a:lumOff val="80000"/>
            </a:schemeClr>
          </a:solidFill>
        </p:spPr>
        <p:txBody>
          <a:bodyPr wrap="none" rtlCol="0">
            <a:spAutoFit/>
          </a:bodyPr>
          <a:lstStyle/>
          <a:p>
            <a:r>
              <a:rPr lang="en-US" altLang="ja-JP" sz="2800" dirty="0" smtClean="0"/>
              <a:t>r.m.s. 30μm</a:t>
            </a:r>
            <a:r>
              <a:rPr lang="ja-JP" altLang="en-US" sz="2800" dirty="0" smtClean="0"/>
              <a:t>台前半になりうるポテンシャルは見えている</a:t>
            </a:r>
            <a:endParaRPr kumimoji="1" lang="en-US" altLang="ja-JP" sz="2800" dirty="0" smtClean="0"/>
          </a:p>
          <a:p>
            <a:r>
              <a:rPr kumimoji="1" lang="ja-JP" altLang="en-US" sz="2800" dirty="0" smtClean="0"/>
              <a:t>鏡面における、残差の割合：　面の</a:t>
            </a:r>
            <a:r>
              <a:rPr kumimoji="1" lang="en-US" altLang="ja-JP" sz="2800" dirty="0" smtClean="0"/>
              <a:t>88%</a:t>
            </a:r>
            <a:r>
              <a:rPr kumimoji="1" lang="ja-JP" altLang="en-US" sz="2800" dirty="0" smtClean="0"/>
              <a:t>では</a:t>
            </a:r>
            <a:r>
              <a:rPr lang="en-US" altLang="ja-JP" sz="2800" dirty="0" smtClean="0"/>
              <a:t>r.m.s </a:t>
            </a:r>
            <a:r>
              <a:rPr kumimoji="1" lang="en-US" altLang="ja-JP" sz="2800" dirty="0" smtClean="0"/>
              <a:t>30μm, </a:t>
            </a:r>
          </a:p>
          <a:p>
            <a:r>
              <a:rPr lang="ja-JP" altLang="en-US" sz="2800" dirty="0"/>
              <a:t>　</a:t>
            </a:r>
            <a:r>
              <a:rPr lang="ja-JP" altLang="en-US" sz="2800" dirty="0" smtClean="0"/>
              <a:t>　　　　　　　　　　　　　　　　　　　　　</a:t>
            </a:r>
            <a:r>
              <a:rPr kumimoji="1" lang="en-US" altLang="ja-JP" sz="2800" dirty="0" smtClean="0"/>
              <a:t>62%</a:t>
            </a:r>
            <a:r>
              <a:rPr kumimoji="1" lang="ja-JP" altLang="en-US" sz="2800" dirty="0" smtClean="0"/>
              <a:t>では</a:t>
            </a:r>
            <a:r>
              <a:rPr lang="en-US" altLang="ja-JP" sz="2800" dirty="0"/>
              <a:t>r.m.s </a:t>
            </a:r>
            <a:r>
              <a:rPr lang="en-US" altLang="ja-JP" sz="2800" dirty="0" smtClean="0"/>
              <a:t>20μm</a:t>
            </a:r>
            <a:endParaRPr kumimoji="1" lang="ja-JP" altLang="en-US" sz="2800" dirty="0"/>
          </a:p>
        </p:txBody>
      </p:sp>
    </p:spTree>
    <p:extLst>
      <p:ext uri="{BB962C8B-B14F-4D97-AF65-F5344CB8AC3E}">
        <p14:creationId xmlns:p14="http://schemas.microsoft.com/office/powerpoint/2010/main" val="72348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図 2" descr="illhab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テキスト ボックス 2"/>
          <p:cNvSpPr txBox="1">
            <a:spLocks noChangeArrowheads="1"/>
          </p:cNvSpPr>
          <p:nvPr/>
        </p:nvSpPr>
        <p:spPr bwMode="auto">
          <a:xfrm>
            <a:off x="2227263" y="3929063"/>
            <a:ext cx="1987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2800" b="1">
                <a:solidFill>
                  <a:srgbClr val="FF0000"/>
                </a:solidFill>
              </a:rPr>
              <a:t>大型球面鏡</a:t>
            </a:r>
          </a:p>
        </p:txBody>
      </p:sp>
      <p:sp>
        <p:nvSpPr>
          <p:cNvPr id="3076" name="テキスト ボックス 3"/>
          <p:cNvSpPr txBox="1">
            <a:spLocks noChangeArrowheads="1"/>
          </p:cNvSpPr>
          <p:nvPr/>
        </p:nvSpPr>
        <p:spPr bwMode="auto">
          <a:xfrm>
            <a:off x="6942138" y="4691063"/>
            <a:ext cx="1987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2800" b="1">
                <a:solidFill>
                  <a:srgbClr val="FF0000"/>
                </a:solidFill>
              </a:rPr>
              <a:t>大型球面鏡</a:t>
            </a:r>
          </a:p>
        </p:txBody>
      </p:sp>
      <p:sp>
        <p:nvSpPr>
          <p:cNvPr id="3077" name="テキスト ボックス 4"/>
          <p:cNvSpPr txBox="1">
            <a:spLocks noChangeArrowheads="1"/>
          </p:cNvSpPr>
          <p:nvPr/>
        </p:nvSpPr>
        <p:spPr bwMode="auto">
          <a:xfrm>
            <a:off x="4071938" y="5834063"/>
            <a:ext cx="4394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2800" b="1">
                <a:solidFill>
                  <a:srgbClr val="FF0000"/>
                </a:solidFill>
              </a:rPr>
              <a:t>移動観測局（停車して観測）</a:t>
            </a:r>
          </a:p>
        </p:txBody>
      </p:sp>
      <p:sp>
        <p:nvSpPr>
          <p:cNvPr id="3078" name="テキスト ボックス 5"/>
          <p:cNvSpPr txBox="1">
            <a:spLocks noChangeArrowheads="1"/>
          </p:cNvSpPr>
          <p:nvPr/>
        </p:nvSpPr>
        <p:spPr bwMode="auto">
          <a:xfrm>
            <a:off x="6513513" y="285750"/>
            <a:ext cx="1987550"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2800" b="1"/>
              <a:t>装置概念図</a:t>
            </a:r>
          </a:p>
        </p:txBody>
      </p:sp>
      <p:pic>
        <p:nvPicPr>
          <p:cNvPr id="3079" name="図 9" descr="070815"/>
          <p:cNvPicPr>
            <a:picLocks noChangeAspect="1" noChangeArrowheads="1"/>
          </p:cNvPicPr>
          <p:nvPr/>
        </p:nvPicPr>
        <p:blipFill>
          <a:blip r:embed="rId4">
            <a:extLst>
              <a:ext uri="{28A0092B-C50C-407E-A947-70E740481C1C}">
                <a14:useLocalDpi xmlns:a14="http://schemas.microsoft.com/office/drawing/2010/main" val="0"/>
              </a:ext>
            </a:extLst>
          </a:blip>
          <a:srcRect t="1259"/>
          <a:stretch>
            <a:fillRect/>
          </a:stretch>
        </p:blipFill>
        <p:spPr bwMode="auto">
          <a:xfrm>
            <a:off x="468313" y="188913"/>
            <a:ext cx="2951162"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3563888" y="211287"/>
            <a:ext cx="5428089" cy="769441"/>
          </a:xfrm>
          <a:prstGeom prst="rect">
            <a:avLst/>
          </a:prstGeom>
          <a:solidFill>
            <a:schemeClr val="accent1">
              <a:lumMod val="20000"/>
              <a:lumOff val="80000"/>
            </a:schemeClr>
          </a:solidFill>
        </p:spPr>
        <p:txBody>
          <a:bodyPr wrap="none">
            <a:spAutoFit/>
          </a:bodyPr>
          <a:lstStyle/>
          <a:p>
            <a:pPr>
              <a:defRPr/>
            </a:pPr>
            <a:r>
              <a:rPr lang="ja-JP" altLang="en-US" sz="4400" b="1" u="sng" dirty="0"/>
              <a:t>「きゃらばん</a:t>
            </a:r>
            <a:r>
              <a:rPr lang="ja-JP" altLang="en-US" sz="4400" b="1" u="sng" dirty="0" smtClean="0"/>
              <a:t>・サブ</a:t>
            </a:r>
            <a:r>
              <a:rPr lang="ja-JP" altLang="en-US" sz="4400" b="1" u="sng" dirty="0"/>
              <a:t>ミリ</a:t>
            </a:r>
            <a:r>
              <a:rPr lang="ja-JP" altLang="en-US" sz="4400" b="1" u="sng" dirty="0" smtClean="0"/>
              <a:t>」</a:t>
            </a:r>
            <a:endParaRPr lang="ja-JP" altLang="en-US" sz="4400" b="1" u="sng" dirty="0"/>
          </a:p>
        </p:txBody>
      </p:sp>
    </p:spTree>
    <p:extLst>
      <p:ext uri="{BB962C8B-B14F-4D97-AF65-F5344CB8AC3E}">
        <p14:creationId xmlns:p14="http://schemas.microsoft.com/office/powerpoint/2010/main" val="10170968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iyoshi\AppData\Local\Temp\ScreenCli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8130"/>
            <a:ext cx="6134646" cy="6765246"/>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6246440" y="1916832"/>
            <a:ext cx="2862064" cy="2400657"/>
          </a:xfrm>
          <a:prstGeom prst="rect">
            <a:avLst/>
          </a:prstGeom>
        </p:spPr>
        <p:txBody>
          <a:bodyPr wrap="square">
            <a:spAutoFit/>
          </a:bodyPr>
          <a:lstStyle/>
          <a:p>
            <a:r>
              <a:rPr lang="en-US" altLang="ja-JP" dirty="0" smtClean="0"/>
              <a:t>Highest:</a:t>
            </a:r>
          </a:p>
          <a:p>
            <a:r>
              <a:rPr lang="en-US" altLang="ja-JP" dirty="0" smtClean="0"/>
              <a:t>0.11111 (sig= 2.305)</a:t>
            </a:r>
          </a:p>
          <a:p>
            <a:r>
              <a:rPr lang="en-US" altLang="ja-JP" dirty="0" smtClean="0"/>
              <a:t>Lowest:</a:t>
            </a:r>
          </a:p>
          <a:p>
            <a:r>
              <a:rPr lang="en-US" altLang="ja-JP" dirty="0" smtClean="0"/>
              <a:t>-0.17186 (sig=-3.565)</a:t>
            </a:r>
          </a:p>
          <a:p>
            <a:r>
              <a:rPr lang="en-US" altLang="ja-JP" dirty="0" smtClean="0"/>
              <a:t>Average:</a:t>
            </a:r>
          </a:p>
          <a:p>
            <a:r>
              <a:rPr lang="en-US" altLang="ja-JP" dirty="0" smtClean="0"/>
              <a:t>-0.500477E-02</a:t>
            </a:r>
          </a:p>
          <a:p>
            <a:endParaRPr lang="en-US" altLang="ja-JP" dirty="0" smtClean="0"/>
          </a:p>
          <a:p>
            <a:r>
              <a:rPr lang="en-US" altLang="ja-JP" sz="2400" dirty="0" smtClean="0"/>
              <a:t> </a:t>
            </a:r>
            <a:r>
              <a:rPr lang="en-US" altLang="ja-JP" sz="2400" dirty="0" err="1" smtClean="0"/>
              <a:t>σ</a:t>
            </a:r>
            <a:r>
              <a:rPr lang="en-US" altLang="ja-JP" sz="2400" b="1" baseline="-25000" dirty="0" err="1" smtClean="0"/>
              <a:t>rms</a:t>
            </a:r>
            <a:r>
              <a:rPr lang="en-US" altLang="ja-JP" sz="2400" b="1" dirty="0" smtClean="0"/>
              <a:t>= 0.04821 (mm)</a:t>
            </a:r>
          </a:p>
        </p:txBody>
      </p:sp>
      <p:sp>
        <p:nvSpPr>
          <p:cNvPr id="4" name="テキスト ボックス 3"/>
          <p:cNvSpPr txBox="1"/>
          <p:nvPr/>
        </p:nvSpPr>
        <p:spPr>
          <a:xfrm>
            <a:off x="6444208" y="685145"/>
            <a:ext cx="2273379" cy="1015663"/>
          </a:xfrm>
          <a:prstGeom prst="rect">
            <a:avLst/>
          </a:prstGeom>
          <a:noFill/>
        </p:spPr>
        <p:txBody>
          <a:bodyPr wrap="none" rtlCol="0">
            <a:spAutoFit/>
          </a:bodyPr>
          <a:lstStyle/>
          <a:p>
            <a:r>
              <a:rPr kumimoji="1" lang="ja-JP" altLang="en-US" sz="2000" b="1" dirty="0" smtClean="0"/>
              <a:t>へら絞りアンテナ面</a:t>
            </a:r>
            <a:endParaRPr kumimoji="1" lang="en-US" altLang="ja-JP" sz="2000" b="1" dirty="0" smtClean="0"/>
          </a:p>
          <a:p>
            <a:r>
              <a:rPr lang="ja-JP" altLang="en-US" sz="2000" b="1" dirty="0" smtClean="0"/>
              <a:t>従来のベスト鏡面</a:t>
            </a:r>
            <a:endParaRPr lang="en-US" altLang="ja-JP" sz="2000" b="1" dirty="0" smtClean="0"/>
          </a:p>
          <a:p>
            <a:r>
              <a:rPr kumimoji="1" lang="ja-JP" altLang="en-US" sz="2000" b="1" dirty="0" smtClean="0"/>
              <a:t>（同じ金型による）</a:t>
            </a:r>
            <a:endParaRPr kumimoji="1" lang="ja-JP" altLang="en-US" sz="2000" b="1" dirty="0"/>
          </a:p>
        </p:txBody>
      </p:sp>
      <p:sp>
        <p:nvSpPr>
          <p:cNvPr id="6" name="テキスト ボックス 5"/>
          <p:cNvSpPr txBox="1"/>
          <p:nvPr/>
        </p:nvSpPr>
        <p:spPr>
          <a:xfrm>
            <a:off x="6228184" y="4449886"/>
            <a:ext cx="3034805" cy="1569660"/>
          </a:xfrm>
          <a:prstGeom prst="rect">
            <a:avLst/>
          </a:prstGeom>
          <a:noFill/>
        </p:spPr>
        <p:txBody>
          <a:bodyPr wrap="none" rtlCol="0">
            <a:spAutoFit/>
          </a:bodyPr>
          <a:lstStyle/>
          <a:p>
            <a:r>
              <a:rPr kumimoji="1" lang="ja-JP" altLang="en-US" sz="2400" dirty="0" smtClean="0"/>
              <a:t>大局的な反り</a:t>
            </a:r>
            <a:r>
              <a:rPr lang="ja-JP" altLang="en-US" sz="2400" dirty="0" smtClean="0"/>
              <a:t>がある。</a:t>
            </a:r>
            <a:endParaRPr lang="en-US" altLang="ja-JP" sz="2400" dirty="0" smtClean="0"/>
          </a:p>
          <a:p>
            <a:r>
              <a:rPr kumimoji="1" lang="en-US" altLang="ja-JP" sz="2400" dirty="0" smtClean="0"/>
              <a:t>±100</a:t>
            </a:r>
            <a:r>
              <a:rPr kumimoji="1" lang="ja-JP" altLang="en-US" sz="2400" dirty="0" smtClean="0"/>
              <a:t>ミクロン（典型）</a:t>
            </a:r>
            <a:endParaRPr kumimoji="1" lang="en-US" altLang="ja-JP" sz="2400" dirty="0" smtClean="0"/>
          </a:p>
          <a:p>
            <a:r>
              <a:rPr kumimoji="1" lang="ja-JP" altLang="en-US" sz="2400" dirty="0" smtClean="0"/>
              <a:t>鏡面精度を制限する</a:t>
            </a:r>
            <a:endParaRPr kumimoji="1" lang="en-US" altLang="ja-JP" sz="2400" dirty="0" smtClean="0"/>
          </a:p>
          <a:p>
            <a:r>
              <a:rPr kumimoji="1" lang="ja-JP" altLang="en-US" sz="2400" dirty="0" smtClean="0"/>
              <a:t>最大要因</a:t>
            </a:r>
            <a:endParaRPr kumimoji="1" lang="ja-JP" altLang="en-US" sz="2400" dirty="0"/>
          </a:p>
        </p:txBody>
      </p:sp>
      <p:sp>
        <p:nvSpPr>
          <p:cNvPr id="7" name="テキスト ボックス 6"/>
          <p:cNvSpPr txBox="1"/>
          <p:nvPr/>
        </p:nvSpPr>
        <p:spPr>
          <a:xfrm>
            <a:off x="6489639" y="116632"/>
            <a:ext cx="2186817" cy="523220"/>
          </a:xfrm>
          <a:prstGeom prst="rect">
            <a:avLst/>
          </a:prstGeom>
          <a:noFill/>
        </p:spPr>
        <p:txBody>
          <a:bodyPr wrap="none" rtlCol="0">
            <a:spAutoFit/>
          </a:bodyPr>
          <a:lstStyle/>
          <a:p>
            <a:r>
              <a:rPr lang="ja-JP" altLang="en-US" sz="2800" b="1" dirty="0" smtClean="0"/>
              <a:t>へら絞りのみ</a:t>
            </a:r>
            <a:endParaRPr kumimoji="1" lang="ja-JP" altLang="en-US" sz="2800" b="1" dirty="0"/>
          </a:p>
        </p:txBody>
      </p:sp>
    </p:spTree>
    <p:extLst>
      <p:ext uri="{BB962C8B-B14F-4D97-AF65-F5344CB8AC3E}">
        <p14:creationId xmlns:p14="http://schemas.microsoft.com/office/powerpoint/2010/main" val="28082818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324988" y="332656"/>
            <a:ext cx="2423476" cy="1512168"/>
          </a:xfrm>
        </p:spPr>
        <p:txBody>
          <a:bodyPr>
            <a:normAutofit fontScale="90000"/>
          </a:bodyPr>
          <a:lstStyle/>
          <a:p>
            <a:r>
              <a:rPr kumimoji="1" lang="ja-JP" altLang="en-US" dirty="0" smtClean="0"/>
              <a:t>面精度：</a:t>
            </a:r>
            <a:r>
              <a:rPr kumimoji="1" lang="en-US" altLang="ja-JP" dirty="0" smtClean="0"/>
              <a:t/>
            </a:r>
            <a:br>
              <a:rPr kumimoji="1" lang="en-US" altLang="ja-JP" dirty="0" smtClean="0"/>
            </a:br>
            <a:r>
              <a:rPr kumimoji="1" lang="ja-JP" altLang="en-US" dirty="0" smtClean="0"/>
              <a:t>３０</a:t>
            </a:r>
            <a:r>
              <a:rPr kumimoji="1" lang="en-US" altLang="ja-JP" dirty="0" err="1" smtClean="0"/>
              <a:t>μm</a:t>
            </a:r>
            <a:r>
              <a:rPr kumimoji="1" lang="ja-JP" altLang="en-US" dirty="0" smtClean="0"/>
              <a:t>台達成！</a:t>
            </a:r>
            <a:endParaRPr kumimoji="1" lang="ja-JP" altLang="en-US" dirty="0"/>
          </a:p>
        </p:txBody>
      </p:sp>
      <p:pic>
        <p:nvPicPr>
          <p:cNvPr id="2053" name="Picture 5" descr="C:\Users\miyoshi\AppData\Local\Temp\ScreenCli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0942"/>
            <a:ext cx="6145476" cy="6755909"/>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6246440" y="1916832"/>
            <a:ext cx="2862064" cy="2400657"/>
          </a:xfrm>
          <a:prstGeom prst="rect">
            <a:avLst/>
          </a:prstGeom>
        </p:spPr>
        <p:txBody>
          <a:bodyPr wrap="square">
            <a:spAutoFit/>
          </a:bodyPr>
          <a:lstStyle/>
          <a:p>
            <a:r>
              <a:rPr lang="en-US" altLang="ja-JP" dirty="0" smtClean="0"/>
              <a:t>Highest:</a:t>
            </a:r>
          </a:p>
          <a:p>
            <a:r>
              <a:rPr lang="en-US" altLang="ja-JP" dirty="0" smtClean="0"/>
              <a:t>0.14102 (sig= 3.568)</a:t>
            </a:r>
          </a:p>
          <a:p>
            <a:r>
              <a:rPr lang="en-US" altLang="ja-JP" dirty="0" smtClean="0"/>
              <a:t>Lowest:</a:t>
            </a:r>
          </a:p>
          <a:p>
            <a:r>
              <a:rPr lang="en-US" altLang="ja-JP" dirty="0" smtClean="0"/>
              <a:t>-0.13716 (sig=-3.470)</a:t>
            </a:r>
          </a:p>
          <a:p>
            <a:r>
              <a:rPr lang="en-US" altLang="ja-JP" dirty="0" smtClean="0"/>
              <a:t>Average:</a:t>
            </a:r>
          </a:p>
          <a:p>
            <a:r>
              <a:rPr lang="en-US" altLang="ja-JP" dirty="0" smtClean="0"/>
              <a:t> -0.500466E-02</a:t>
            </a:r>
          </a:p>
          <a:p>
            <a:endParaRPr lang="en-US" altLang="ja-JP" dirty="0" smtClean="0"/>
          </a:p>
          <a:p>
            <a:r>
              <a:rPr lang="en-US" altLang="ja-JP" sz="2400" dirty="0" smtClean="0"/>
              <a:t> </a:t>
            </a:r>
            <a:r>
              <a:rPr lang="en-US" altLang="ja-JP" sz="2400" dirty="0" err="1" smtClean="0"/>
              <a:t>σ</a:t>
            </a:r>
            <a:r>
              <a:rPr lang="en-US" altLang="ja-JP" sz="2400" b="1" baseline="-25000" dirty="0" err="1" smtClean="0"/>
              <a:t>rms</a:t>
            </a:r>
            <a:r>
              <a:rPr lang="en-US" altLang="ja-JP" sz="2400" b="1" dirty="0" smtClean="0"/>
              <a:t>= 0.03952 (mm)</a:t>
            </a:r>
          </a:p>
        </p:txBody>
      </p:sp>
      <p:sp>
        <p:nvSpPr>
          <p:cNvPr id="3" name="テキスト ボックス 2"/>
          <p:cNvSpPr txBox="1"/>
          <p:nvPr/>
        </p:nvSpPr>
        <p:spPr>
          <a:xfrm>
            <a:off x="6619864" y="4725144"/>
            <a:ext cx="1486304" cy="1384995"/>
          </a:xfrm>
          <a:prstGeom prst="rect">
            <a:avLst/>
          </a:prstGeom>
          <a:noFill/>
        </p:spPr>
        <p:txBody>
          <a:bodyPr wrap="none" rtlCol="0">
            <a:spAutoFit/>
          </a:bodyPr>
          <a:lstStyle/>
          <a:p>
            <a:r>
              <a:rPr lang="ja-JP" altLang="en-US" sz="2800" b="1" dirty="0" smtClean="0"/>
              <a:t>へら絞り</a:t>
            </a:r>
            <a:endParaRPr lang="en-US" altLang="ja-JP" sz="2800" b="1" dirty="0" smtClean="0"/>
          </a:p>
          <a:p>
            <a:r>
              <a:rPr lang="ja-JP" altLang="en-US" sz="2800" b="1" dirty="0"/>
              <a:t>　</a:t>
            </a:r>
            <a:r>
              <a:rPr lang="ja-JP" altLang="en-US" sz="2800" b="1" dirty="0" smtClean="0"/>
              <a:t>　＋</a:t>
            </a:r>
            <a:endParaRPr lang="en-US" altLang="ja-JP" sz="2800" b="1" dirty="0" smtClean="0"/>
          </a:p>
          <a:p>
            <a:r>
              <a:rPr lang="ja-JP" altLang="en-US" sz="2800" b="1" dirty="0" smtClean="0"/>
              <a:t>焼き</a:t>
            </a:r>
            <a:r>
              <a:rPr lang="ja-JP" altLang="en-US" sz="2800" b="1" dirty="0"/>
              <a:t>鈍し</a:t>
            </a:r>
            <a:endParaRPr kumimoji="1" lang="ja-JP" altLang="en-US" sz="2800" b="1" dirty="0"/>
          </a:p>
        </p:txBody>
      </p:sp>
    </p:spTree>
    <p:extLst>
      <p:ext uri="{BB962C8B-B14F-4D97-AF65-F5344CB8AC3E}">
        <p14:creationId xmlns:p14="http://schemas.microsoft.com/office/powerpoint/2010/main" val="30847373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iyoshi\AppData\Local\Temp\ScreenCli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1" y="44624"/>
            <a:ext cx="6356249" cy="6813376"/>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6588224" y="476672"/>
            <a:ext cx="2438488" cy="4801314"/>
          </a:xfrm>
          <a:prstGeom prst="rect">
            <a:avLst/>
          </a:prstGeom>
          <a:noFill/>
        </p:spPr>
        <p:txBody>
          <a:bodyPr wrap="none" rtlCol="0">
            <a:spAutoFit/>
          </a:bodyPr>
          <a:lstStyle/>
          <a:p>
            <a:r>
              <a:rPr lang="ja-JP" altLang="en-US" dirty="0" smtClean="0"/>
              <a:t>従来の面の「残差」との</a:t>
            </a:r>
            <a:endParaRPr lang="en-US" altLang="ja-JP" dirty="0" smtClean="0"/>
          </a:p>
          <a:p>
            <a:r>
              <a:rPr lang="ja-JP" altLang="en-US" dirty="0" smtClean="0"/>
              <a:t>差の分布図</a:t>
            </a:r>
            <a:endParaRPr lang="en-US" altLang="ja-JP" dirty="0" smtClean="0"/>
          </a:p>
          <a:p>
            <a:endParaRPr lang="en-US" altLang="ja-JP" dirty="0" smtClean="0"/>
          </a:p>
          <a:p>
            <a:r>
              <a:rPr lang="ja-JP" altLang="en-US" dirty="0" smtClean="0"/>
              <a:t>その分散は</a:t>
            </a:r>
            <a:endParaRPr lang="en-US" altLang="ja-JP" dirty="0"/>
          </a:p>
          <a:p>
            <a:r>
              <a:rPr lang="en-US" altLang="ja-JP" dirty="0" smtClean="0"/>
              <a:t>σ   </a:t>
            </a:r>
            <a:r>
              <a:rPr lang="en-US" altLang="ja-JP" dirty="0"/>
              <a:t>(mm)= </a:t>
            </a:r>
            <a:r>
              <a:rPr lang="en-US" altLang="ja-JP" dirty="0" smtClean="0"/>
              <a:t>0.05812</a:t>
            </a:r>
          </a:p>
          <a:p>
            <a:endParaRPr lang="en-US" altLang="ja-JP" dirty="0"/>
          </a:p>
          <a:p>
            <a:r>
              <a:rPr lang="ja-JP" altLang="en-US" dirty="0" smtClean="0"/>
              <a:t>二つの分布が完全に</a:t>
            </a:r>
            <a:endParaRPr lang="en-US" altLang="ja-JP" dirty="0" smtClean="0"/>
          </a:p>
          <a:p>
            <a:r>
              <a:rPr lang="ja-JP" altLang="en-US" dirty="0" smtClean="0"/>
              <a:t>独立ならば</a:t>
            </a:r>
            <a:endParaRPr lang="en-US" altLang="ja-JP" dirty="0" smtClean="0"/>
          </a:p>
          <a:p>
            <a:r>
              <a:rPr lang="en-US" altLang="ja-JP" dirty="0" smtClean="0"/>
              <a:t>σ</a:t>
            </a:r>
            <a:r>
              <a:rPr lang="ja-JP" altLang="en-US" dirty="0" smtClean="0"/>
              <a:t>（理論値）＝</a:t>
            </a:r>
            <a:r>
              <a:rPr lang="en-US" altLang="ja-JP" dirty="0" smtClean="0"/>
              <a:t>0.06234</a:t>
            </a:r>
          </a:p>
          <a:p>
            <a:endParaRPr lang="en-US" altLang="ja-JP" dirty="0" smtClean="0"/>
          </a:p>
          <a:p>
            <a:r>
              <a:rPr lang="ja-JP" altLang="en-US" dirty="0" smtClean="0"/>
              <a:t>「なまし」によって</a:t>
            </a:r>
            <a:endParaRPr lang="en-US" altLang="ja-JP" dirty="0" smtClean="0"/>
          </a:p>
          <a:p>
            <a:r>
              <a:rPr lang="ja-JP" altLang="en-US" dirty="0" smtClean="0"/>
              <a:t>残差の有り様が</a:t>
            </a:r>
            <a:endParaRPr lang="en-US" altLang="ja-JP" dirty="0" smtClean="0"/>
          </a:p>
          <a:p>
            <a:r>
              <a:rPr lang="ja-JP" altLang="en-US" dirty="0" smtClean="0"/>
              <a:t>変わってしまった、と</a:t>
            </a:r>
            <a:endParaRPr lang="en-US" altLang="ja-JP" dirty="0" smtClean="0"/>
          </a:p>
          <a:p>
            <a:r>
              <a:rPr lang="ja-JP" altLang="en-US" dirty="0" smtClean="0"/>
              <a:t>いえよう。</a:t>
            </a:r>
            <a:endParaRPr lang="en-US" altLang="ja-JP" dirty="0" smtClean="0"/>
          </a:p>
          <a:p>
            <a:endParaRPr lang="en-US" altLang="ja-JP" dirty="0"/>
          </a:p>
          <a:p>
            <a:endParaRPr lang="en-US" altLang="ja-JP" dirty="0" smtClean="0"/>
          </a:p>
          <a:p>
            <a:endParaRPr lang="en-US" altLang="ja-JP" dirty="0" smtClean="0"/>
          </a:p>
        </p:txBody>
      </p:sp>
    </p:spTree>
    <p:extLst>
      <p:ext uri="{BB962C8B-B14F-4D97-AF65-F5344CB8AC3E}">
        <p14:creationId xmlns:p14="http://schemas.microsoft.com/office/powerpoint/2010/main" val="31453474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324988" y="332656"/>
            <a:ext cx="2423476" cy="1512168"/>
          </a:xfrm>
        </p:spPr>
        <p:txBody>
          <a:bodyPr>
            <a:normAutofit fontScale="90000"/>
          </a:bodyPr>
          <a:lstStyle/>
          <a:p>
            <a:r>
              <a:rPr kumimoji="1" lang="ja-JP" altLang="en-US" dirty="0" smtClean="0"/>
              <a:t>今度は</a:t>
            </a:r>
            <a:r>
              <a:rPr kumimoji="1" lang="en-US" altLang="ja-JP" dirty="0" smtClean="0"/>
              <a:t/>
            </a:r>
            <a:br>
              <a:rPr kumimoji="1" lang="en-US" altLang="ja-JP" dirty="0" smtClean="0"/>
            </a:br>
            <a:r>
              <a:rPr kumimoji="1" lang="ja-JP" altLang="en-US" dirty="0" smtClean="0"/>
              <a:t>同心円状に残差が。</a:t>
            </a:r>
            <a:endParaRPr kumimoji="1" lang="ja-JP" altLang="en-US" dirty="0"/>
          </a:p>
        </p:txBody>
      </p:sp>
      <p:pic>
        <p:nvPicPr>
          <p:cNvPr id="2053" name="Picture 5" descr="C:\Users\miyoshi\AppData\Local\Temp\ScreenCli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0942"/>
            <a:ext cx="6145476" cy="6755909"/>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6246440" y="1916832"/>
            <a:ext cx="2862064" cy="2400657"/>
          </a:xfrm>
          <a:prstGeom prst="rect">
            <a:avLst/>
          </a:prstGeom>
        </p:spPr>
        <p:txBody>
          <a:bodyPr wrap="square">
            <a:spAutoFit/>
          </a:bodyPr>
          <a:lstStyle/>
          <a:p>
            <a:r>
              <a:rPr lang="en-US" altLang="ja-JP" dirty="0" smtClean="0"/>
              <a:t>Highest:</a:t>
            </a:r>
          </a:p>
          <a:p>
            <a:r>
              <a:rPr lang="en-US" altLang="ja-JP" dirty="0" smtClean="0"/>
              <a:t>0.14102 (sig= 3.568)</a:t>
            </a:r>
          </a:p>
          <a:p>
            <a:r>
              <a:rPr lang="en-US" altLang="ja-JP" dirty="0" smtClean="0"/>
              <a:t>Lowest:</a:t>
            </a:r>
          </a:p>
          <a:p>
            <a:r>
              <a:rPr lang="en-US" altLang="ja-JP" dirty="0" smtClean="0"/>
              <a:t>-0.13716 (sig=-3.470)</a:t>
            </a:r>
          </a:p>
          <a:p>
            <a:r>
              <a:rPr lang="en-US" altLang="ja-JP" dirty="0" smtClean="0"/>
              <a:t>Average:</a:t>
            </a:r>
          </a:p>
          <a:p>
            <a:r>
              <a:rPr lang="en-US" altLang="ja-JP" dirty="0" smtClean="0"/>
              <a:t> -0.500466E-02</a:t>
            </a:r>
          </a:p>
          <a:p>
            <a:endParaRPr lang="en-US" altLang="ja-JP" dirty="0" smtClean="0"/>
          </a:p>
          <a:p>
            <a:r>
              <a:rPr lang="en-US" altLang="ja-JP" sz="2400" dirty="0" smtClean="0"/>
              <a:t> </a:t>
            </a:r>
            <a:r>
              <a:rPr lang="en-US" altLang="ja-JP" sz="2400" dirty="0" err="1" smtClean="0"/>
              <a:t>σ</a:t>
            </a:r>
            <a:r>
              <a:rPr lang="en-US" altLang="ja-JP" sz="2400" b="1" baseline="-25000" dirty="0" err="1" smtClean="0"/>
              <a:t>rms</a:t>
            </a:r>
            <a:r>
              <a:rPr lang="en-US" altLang="ja-JP" sz="2400" b="1" dirty="0" smtClean="0"/>
              <a:t>= 0.03952 (mm)</a:t>
            </a:r>
          </a:p>
        </p:txBody>
      </p:sp>
      <p:sp>
        <p:nvSpPr>
          <p:cNvPr id="3" name="円/楕円 2"/>
          <p:cNvSpPr/>
          <p:nvPr/>
        </p:nvSpPr>
        <p:spPr>
          <a:xfrm>
            <a:off x="1691680" y="1340768"/>
            <a:ext cx="3528392" cy="3600400"/>
          </a:xfrm>
          <a:prstGeom prst="ellipse">
            <a:avLst/>
          </a:prstGeom>
          <a:noFill/>
          <a:ln w="381000">
            <a:solidFill>
              <a:schemeClr val="accent1">
                <a:shade val="50000"/>
                <a:alpha val="6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2699792" y="2348880"/>
            <a:ext cx="1448544" cy="1512168"/>
          </a:xfrm>
          <a:prstGeom prst="ellipse">
            <a:avLst/>
          </a:prstGeom>
          <a:noFill/>
          <a:ln w="190500">
            <a:solidFill>
              <a:schemeClr val="accent1">
                <a:shade val="50000"/>
                <a:alpha val="6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179512" y="260648"/>
            <a:ext cx="6093335" cy="369332"/>
          </a:xfrm>
          <a:prstGeom prst="rect">
            <a:avLst/>
          </a:prstGeom>
          <a:solidFill>
            <a:schemeClr val="tx2">
              <a:lumMod val="20000"/>
              <a:lumOff val="80000"/>
            </a:schemeClr>
          </a:solidFill>
        </p:spPr>
        <p:txBody>
          <a:bodyPr wrap="none" rtlCol="0">
            <a:spAutoFit/>
          </a:bodyPr>
          <a:lstStyle/>
          <a:p>
            <a:r>
              <a:rPr kumimoji="1" lang="ja-JP" altLang="en-US" dirty="0" smtClean="0"/>
              <a:t>半径に強く依存している高低が現れた！　金型自体の形状？</a:t>
            </a:r>
            <a:endParaRPr kumimoji="1" lang="ja-JP" altLang="en-US" dirty="0"/>
          </a:p>
        </p:txBody>
      </p:sp>
    </p:spTree>
    <p:extLst>
      <p:ext uri="{BB962C8B-B14F-4D97-AF65-F5344CB8AC3E}">
        <p14:creationId xmlns:p14="http://schemas.microsoft.com/office/powerpoint/2010/main" val="14564478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324988" y="332656"/>
            <a:ext cx="2423476" cy="1512168"/>
          </a:xfrm>
        </p:spPr>
        <p:txBody>
          <a:bodyPr>
            <a:normAutofit fontScale="90000"/>
          </a:bodyPr>
          <a:lstStyle/>
          <a:p>
            <a:r>
              <a:rPr kumimoji="1" lang="ja-JP" altLang="en-US" dirty="0" smtClean="0"/>
              <a:t>今度は</a:t>
            </a:r>
            <a:r>
              <a:rPr kumimoji="1" lang="en-US" altLang="ja-JP" dirty="0" smtClean="0"/>
              <a:t/>
            </a:r>
            <a:br>
              <a:rPr kumimoji="1" lang="en-US" altLang="ja-JP" dirty="0" smtClean="0"/>
            </a:br>
            <a:r>
              <a:rPr kumimoji="1" lang="ja-JP" altLang="en-US" dirty="0" smtClean="0"/>
              <a:t>同心円状に残差が。</a:t>
            </a:r>
            <a:endParaRPr kumimoji="1" lang="ja-JP" altLang="en-US" dirty="0"/>
          </a:p>
        </p:txBody>
      </p:sp>
      <p:pic>
        <p:nvPicPr>
          <p:cNvPr id="2053" name="Picture 5" descr="C:\Users\miyoshi\AppData\Local\Temp\ScreenCli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0942"/>
            <a:ext cx="6145476" cy="6755909"/>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6246440" y="1916832"/>
            <a:ext cx="2862064" cy="2400657"/>
          </a:xfrm>
          <a:prstGeom prst="rect">
            <a:avLst/>
          </a:prstGeom>
        </p:spPr>
        <p:txBody>
          <a:bodyPr wrap="square">
            <a:spAutoFit/>
          </a:bodyPr>
          <a:lstStyle/>
          <a:p>
            <a:r>
              <a:rPr lang="en-US" altLang="ja-JP" dirty="0" smtClean="0"/>
              <a:t>Highest:</a:t>
            </a:r>
          </a:p>
          <a:p>
            <a:r>
              <a:rPr lang="en-US" altLang="ja-JP" dirty="0" smtClean="0"/>
              <a:t>0.14102 (sig= 3.568)</a:t>
            </a:r>
          </a:p>
          <a:p>
            <a:r>
              <a:rPr lang="en-US" altLang="ja-JP" dirty="0" smtClean="0"/>
              <a:t>Lowest:</a:t>
            </a:r>
          </a:p>
          <a:p>
            <a:r>
              <a:rPr lang="en-US" altLang="ja-JP" dirty="0" smtClean="0"/>
              <a:t>-0.13716 (sig=-3.470)</a:t>
            </a:r>
          </a:p>
          <a:p>
            <a:r>
              <a:rPr lang="en-US" altLang="ja-JP" dirty="0" smtClean="0"/>
              <a:t>Average:</a:t>
            </a:r>
          </a:p>
          <a:p>
            <a:r>
              <a:rPr lang="en-US" altLang="ja-JP" dirty="0" smtClean="0"/>
              <a:t> -0.500466E-02</a:t>
            </a:r>
          </a:p>
          <a:p>
            <a:endParaRPr lang="en-US" altLang="ja-JP" dirty="0" smtClean="0"/>
          </a:p>
          <a:p>
            <a:r>
              <a:rPr lang="en-US" altLang="ja-JP" sz="2400" dirty="0" smtClean="0"/>
              <a:t> </a:t>
            </a:r>
            <a:r>
              <a:rPr lang="en-US" altLang="ja-JP" sz="2400" dirty="0" err="1" smtClean="0"/>
              <a:t>σ</a:t>
            </a:r>
            <a:r>
              <a:rPr lang="en-US" altLang="ja-JP" sz="2400" b="1" baseline="-25000" dirty="0" err="1" smtClean="0"/>
              <a:t>rms</a:t>
            </a:r>
            <a:r>
              <a:rPr lang="en-US" altLang="ja-JP" sz="2400" b="1" dirty="0" smtClean="0"/>
              <a:t>= 0.03952 (mm)</a:t>
            </a:r>
          </a:p>
        </p:txBody>
      </p:sp>
      <p:sp>
        <p:nvSpPr>
          <p:cNvPr id="4" name="テキスト ボックス 3"/>
          <p:cNvSpPr txBox="1"/>
          <p:nvPr/>
        </p:nvSpPr>
        <p:spPr>
          <a:xfrm>
            <a:off x="179512" y="260648"/>
            <a:ext cx="4246675" cy="369332"/>
          </a:xfrm>
          <a:prstGeom prst="rect">
            <a:avLst/>
          </a:prstGeom>
          <a:solidFill>
            <a:schemeClr val="tx2">
              <a:lumMod val="20000"/>
              <a:lumOff val="80000"/>
            </a:schemeClr>
          </a:solidFill>
        </p:spPr>
        <p:txBody>
          <a:bodyPr wrap="none" rtlCol="0">
            <a:spAutoFit/>
          </a:bodyPr>
          <a:lstStyle/>
          <a:p>
            <a:r>
              <a:rPr kumimoji="1" lang="ja-JP" altLang="en-US" dirty="0" smtClean="0"/>
              <a:t>半径に強く依存している高低が現れた！　</a:t>
            </a:r>
            <a:endParaRPr kumimoji="1" lang="ja-JP" altLang="en-US" dirty="0"/>
          </a:p>
        </p:txBody>
      </p:sp>
      <p:sp>
        <p:nvSpPr>
          <p:cNvPr id="5" name="テキスト ボックス 4"/>
          <p:cNvSpPr txBox="1"/>
          <p:nvPr/>
        </p:nvSpPr>
        <p:spPr>
          <a:xfrm>
            <a:off x="6444208" y="4437112"/>
            <a:ext cx="2492990" cy="1477328"/>
          </a:xfrm>
          <a:prstGeom prst="rect">
            <a:avLst/>
          </a:prstGeom>
          <a:noFill/>
        </p:spPr>
        <p:txBody>
          <a:bodyPr wrap="none" rtlCol="0">
            <a:spAutoFit/>
          </a:bodyPr>
          <a:lstStyle/>
          <a:p>
            <a:r>
              <a:rPr lang="ja-JP" altLang="en-US" sz="3600" dirty="0"/>
              <a:t>金型自体</a:t>
            </a:r>
            <a:r>
              <a:rPr lang="ja-JP" altLang="en-US" sz="3600" dirty="0" smtClean="0"/>
              <a:t>の</a:t>
            </a:r>
            <a:endParaRPr lang="en-US" altLang="ja-JP" sz="3600" dirty="0" smtClean="0"/>
          </a:p>
          <a:p>
            <a:r>
              <a:rPr lang="ja-JP" altLang="en-US" sz="3600" dirty="0"/>
              <a:t>面</a:t>
            </a:r>
            <a:r>
              <a:rPr lang="ja-JP" altLang="en-US" sz="3600" dirty="0" smtClean="0"/>
              <a:t>形状か？</a:t>
            </a:r>
            <a:endParaRPr lang="ja-JP" altLang="en-US" sz="3600" dirty="0"/>
          </a:p>
          <a:p>
            <a:endParaRPr kumimoji="1" lang="ja-JP" altLang="en-US" dirty="0"/>
          </a:p>
        </p:txBody>
      </p:sp>
    </p:spTree>
    <p:extLst>
      <p:ext uri="{BB962C8B-B14F-4D97-AF65-F5344CB8AC3E}">
        <p14:creationId xmlns:p14="http://schemas.microsoft.com/office/powerpoint/2010/main" val="12920888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16632"/>
            <a:ext cx="8435280" cy="1143000"/>
          </a:xfrm>
          <a:solidFill>
            <a:schemeClr val="tx2">
              <a:lumMod val="20000"/>
              <a:lumOff val="80000"/>
            </a:schemeClr>
          </a:solidFill>
        </p:spPr>
        <p:txBody>
          <a:bodyPr>
            <a:normAutofit/>
          </a:bodyPr>
          <a:lstStyle/>
          <a:p>
            <a:r>
              <a:rPr kumimoji="1" lang="ja-JP" altLang="en-US" dirty="0" smtClean="0"/>
              <a:t>金型面自体の改良が残る課題</a:t>
            </a:r>
            <a:endParaRPr kumimoji="1" lang="ja-JP" altLang="en-US" dirty="0"/>
          </a:p>
        </p:txBody>
      </p:sp>
      <p:sp>
        <p:nvSpPr>
          <p:cNvPr id="3" name="コンテンツ プレースホルダー 2"/>
          <p:cNvSpPr>
            <a:spLocks noGrp="1"/>
          </p:cNvSpPr>
          <p:nvPr>
            <p:ph idx="1"/>
          </p:nvPr>
        </p:nvSpPr>
        <p:spPr>
          <a:xfrm>
            <a:off x="457200" y="1340768"/>
            <a:ext cx="8229600" cy="4525963"/>
          </a:xfrm>
        </p:spPr>
        <p:txBody>
          <a:bodyPr>
            <a:normAutofit fontScale="92500" lnSpcReduction="10000"/>
          </a:bodyPr>
          <a:lstStyle/>
          <a:p>
            <a:r>
              <a:rPr lang="ja-JP" altLang="en-US" dirty="0" smtClean="0"/>
              <a:t>素材アルミ板</a:t>
            </a:r>
            <a:r>
              <a:rPr lang="en-US" altLang="ja-JP" dirty="0" smtClean="0"/>
              <a:t>(</a:t>
            </a:r>
            <a:r>
              <a:rPr lang="ja-JP" altLang="en-US" dirty="0" smtClean="0"/>
              <a:t>製造時の）残留応力による反り：</a:t>
            </a:r>
            <a:endParaRPr lang="en-US" altLang="ja-JP" dirty="0" smtClean="0"/>
          </a:p>
          <a:p>
            <a:pPr marL="0" indent="0">
              <a:buNone/>
            </a:pPr>
            <a:r>
              <a:rPr lang="ja-JP" altLang="en-US" dirty="0" smtClean="0"/>
              <a:t>　　</a:t>
            </a:r>
            <a:r>
              <a:rPr lang="ja-JP" altLang="en-US" dirty="0" smtClean="0">
                <a:latin typeface="+mn-ea"/>
              </a:rPr>
              <a:t>３６～</a:t>
            </a:r>
            <a:r>
              <a:rPr lang="en-US" altLang="ja-JP" dirty="0" smtClean="0">
                <a:latin typeface="+mn-ea"/>
              </a:rPr>
              <a:t>70μm</a:t>
            </a:r>
            <a:r>
              <a:rPr lang="ja-JP" altLang="en-US" dirty="0" smtClean="0">
                <a:latin typeface="+mn-ea"/>
              </a:rPr>
              <a:t>　</a:t>
            </a:r>
            <a:r>
              <a:rPr lang="en-US" altLang="ja-JP" dirty="0" smtClean="0">
                <a:latin typeface="+mn-ea"/>
              </a:rPr>
              <a:t>r.m.s.</a:t>
            </a:r>
            <a:r>
              <a:rPr lang="ja-JP" altLang="en-US" dirty="0" smtClean="0">
                <a:latin typeface="+mn-ea"/>
              </a:rPr>
              <a:t>　</a:t>
            </a:r>
            <a:r>
              <a:rPr lang="ja-JP" altLang="en-US" dirty="0" smtClean="0">
                <a:solidFill>
                  <a:srgbClr val="FF0000"/>
                </a:solidFill>
                <a:latin typeface="+mn-ea"/>
              </a:rPr>
              <a:t>焼き鈍しで除去成功！</a:t>
            </a:r>
            <a:endParaRPr kumimoji="1" lang="en-US" altLang="ja-JP" dirty="0" smtClean="0">
              <a:solidFill>
                <a:srgbClr val="FF0000"/>
              </a:solidFill>
              <a:latin typeface="+mn-ea"/>
            </a:endParaRPr>
          </a:p>
          <a:p>
            <a:r>
              <a:rPr kumimoji="1" lang="ja-JP" altLang="en-US" dirty="0" smtClean="0"/>
              <a:t>アンテナ加工における工作精度：</a:t>
            </a:r>
            <a:endParaRPr kumimoji="1" lang="en-US" altLang="ja-JP" dirty="0" smtClean="0"/>
          </a:p>
          <a:p>
            <a:pPr marL="0" indent="0">
              <a:buNone/>
            </a:pPr>
            <a:r>
              <a:rPr lang="ja-JP" altLang="en-US" dirty="0" smtClean="0"/>
              <a:t>　　</a:t>
            </a:r>
            <a:r>
              <a:rPr lang="en-US" altLang="ja-JP" dirty="0" smtClean="0">
                <a:latin typeface="+mn-ea"/>
              </a:rPr>
              <a:t>30μm r.m.s.</a:t>
            </a:r>
            <a:r>
              <a:rPr lang="ja-JP" altLang="en-US" dirty="0" smtClean="0">
                <a:latin typeface="+mn-ea"/>
              </a:rPr>
              <a:t>より小さい。</a:t>
            </a:r>
            <a:endParaRPr lang="en-US" altLang="ja-JP" dirty="0" smtClean="0">
              <a:latin typeface="+mn-ea"/>
            </a:endParaRPr>
          </a:p>
          <a:p>
            <a:r>
              <a:rPr lang="ja-JP" altLang="en-US" dirty="0" smtClean="0"/>
              <a:t>（検討用の既存の）金型面の精度：</a:t>
            </a:r>
            <a:endParaRPr lang="en-US" altLang="ja-JP" dirty="0" smtClean="0"/>
          </a:p>
          <a:p>
            <a:pPr marL="0" indent="0">
              <a:buNone/>
            </a:pPr>
            <a:r>
              <a:rPr kumimoji="1" lang="ja-JP" altLang="en-US" dirty="0" smtClean="0"/>
              <a:t>　</a:t>
            </a:r>
            <a:r>
              <a:rPr kumimoji="1" lang="ja-JP" altLang="en-US" dirty="0" smtClean="0">
                <a:latin typeface="+mn-ea"/>
              </a:rPr>
              <a:t>　</a:t>
            </a:r>
            <a:r>
              <a:rPr lang="en-US" altLang="ja-JP" dirty="0" smtClean="0">
                <a:latin typeface="+mn-ea"/>
              </a:rPr>
              <a:t>30μm r.m.s</a:t>
            </a:r>
            <a:r>
              <a:rPr lang="en-US" altLang="ja-JP" dirty="0">
                <a:latin typeface="+mn-ea"/>
              </a:rPr>
              <a:t>. </a:t>
            </a:r>
            <a:r>
              <a:rPr lang="ja-JP" altLang="en-US" dirty="0" smtClean="0">
                <a:latin typeface="+mn-ea"/>
              </a:rPr>
              <a:t>以上か？</a:t>
            </a:r>
            <a:r>
              <a:rPr lang="en-US" altLang="ja-JP" dirty="0" smtClean="0">
                <a:latin typeface="+mn-ea"/>
              </a:rPr>
              <a:t> </a:t>
            </a:r>
            <a:r>
              <a:rPr kumimoji="1" lang="ja-JP" altLang="en-US" dirty="0" smtClean="0">
                <a:latin typeface="+mn-ea"/>
              </a:rPr>
              <a:t>　　</a:t>
            </a:r>
            <a:endParaRPr kumimoji="1" lang="en-US" altLang="ja-JP" dirty="0">
              <a:latin typeface="+mn-ea"/>
            </a:endParaRPr>
          </a:p>
          <a:p>
            <a:pPr marL="0" indent="0">
              <a:buNone/>
            </a:pPr>
            <a:endParaRPr lang="en-US" altLang="ja-JP" dirty="0" smtClean="0"/>
          </a:p>
          <a:p>
            <a:pPr marL="0" indent="0">
              <a:buNone/>
            </a:pPr>
            <a:r>
              <a:rPr kumimoji="1" lang="ja-JP" altLang="en-US" dirty="0" smtClean="0"/>
              <a:t>「焼き鈍しによる残留応力除去」＋「良い金型の新規製作」で </a:t>
            </a:r>
            <a:r>
              <a:rPr lang="en-US" altLang="ja-JP" dirty="0" smtClean="0"/>
              <a:t>30μm r.m.s.</a:t>
            </a:r>
            <a:r>
              <a:rPr lang="ja-JP" altLang="en-US" dirty="0" smtClean="0"/>
              <a:t>の面精度は出ると</a:t>
            </a:r>
            <a:r>
              <a:rPr lang="ja-JP" altLang="en-US" dirty="0" smtClean="0">
                <a:solidFill>
                  <a:srgbClr val="FF0000"/>
                </a:solidFill>
              </a:rPr>
              <a:t>強く</a:t>
            </a:r>
            <a:r>
              <a:rPr lang="ja-JP" altLang="en-US" dirty="0" smtClean="0"/>
              <a:t>予想。</a:t>
            </a:r>
            <a:endParaRPr kumimoji="1" lang="ja-JP" altLang="en-US" dirty="0"/>
          </a:p>
        </p:txBody>
      </p:sp>
      <p:sp>
        <p:nvSpPr>
          <p:cNvPr id="4" name="テキスト ボックス 3"/>
          <p:cNvSpPr txBox="1"/>
          <p:nvPr/>
        </p:nvSpPr>
        <p:spPr>
          <a:xfrm>
            <a:off x="433367" y="5805264"/>
            <a:ext cx="8315097" cy="646331"/>
          </a:xfrm>
          <a:prstGeom prst="rect">
            <a:avLst/>
          </a:prstGeom>
          <a:solidFill>
            <a:schemeClr val="tx2">
              <a:lumMod val="20000"/>
              <a:lumOff val="80000"/>
            </a:schemeClr>
          </a:solidFill>
        </p:spPr>
        <p:txBody>
          <a:bodyPr wrap="none" rtlCol="0">
            <a:spAutoFit/>
          </a:bodyPr>
          <a:lstStyle/>
          <a:p>
            <a:r>
              <a:rPr kumimoji="1" lang="ja-JP" altLang="en-US" sz="3600" dirty="0" smtClean="0"/>
              <a:t>これまでは既存金型を流用。要・新規作成</a:t>
            </a:r>
            <a:endParaRPr kumimoji="1" lang="ja-JP" altLang="en-US" sz="3600" dirty="0"/>
          </a:p>
        </p:txBody>
      </p:sp>
    </p:spTree>
    <p:extLst>
      <p:ext uri="{BB962C8B-B14F-4D97-AF65-F5344CB8AC3E}">
        <p14:creationId xmlns:p14="http://schemas.microsoft.com/office/powerpoint/2010/main" val="20167327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9512" y="-27384"/>
            <a:ext cx="8784976" cy="720079"/>
          </a:xfrm>
        </p:spPr>
        <p:txBody>
          <a:bodyPr>
            <a:normAutofit/>
          </a:bodyPr>
          <a:lstStyle/>
          <a:p>
            <a:pPr algn="l"/>
            <a:r>
              <a:rPr kumimoji="1" lang="ja-JP" altLang="en-US" sz="3600" dirty="0" smtClean="0"/>
              <a:t>アンテナ金型の発注主は「アンテナ技研」</a:t>
            </a:r>
            <a:endParaRPr kumimoji="1" lang="ja-JP" altLang="en-US" sz="3600" dirty="0"/>
          </a:p>
        </p:txBody>
      </p:sp>
      <p:pic>
        <p:nvPicPr>
          <p:cNvPr id="1026" name="Picture 2" descr="C:\Users\miyoshi\AppData\Local\Temp\ScreenCli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1916832"/>
            <a:ext cx="4013344" cy="3151436"/>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5069446" y="1268760"/>
            <a:ext cx="3823034" cy="646331"/>
          </a:xfrm>
          <a:prstGeom prst="rect">
            <a:avLst/>
          </a:prstGeom>
          <a:noFill/>
        </p:spPr>
        <p:txBody>
          <a:bodyPr wrap="none" rtlCol="0">
            <a:spAutoFit/>
          </a:bodyPr>
          <a:lstStyle/>
          <a:p>
            <a:r>
              <a:rPr kumimoji="1" lang="ja-JP" altLang="en-US" dirty="0" smtClean="0"/>
              <a:t>アンテナ技研の</a:t>
            </a:r>
            <a:r>
              <a:rPr kumimoji="1" lang="en-US" altLang="ja-JP" dirty="0" smtClean="0"/>
              <a:t>web</a:t>
            </a:r>
            <a:r>
              <a:rPr kumimoji="1" lang="ja-JP" altLang="en-US" dirty="0" smtClean="0"/>
              <a:t>のそれらしい製品</a:t>
            </a:r>
            <a:endParaRPr kumimoji="1" lang="en-US" altLang="ja-JP" dirty="0" smtClean="0"/>
          </a:p>
          <a:p>
            <a:r>
              <a:rPr lang="ja-JP" altLang="en-US" dirty="0" smtClean="0"/>
              <a:t>（今回の型のものとは違うようだ）</a:t>
            </a:r>
            <a:endParaRPr kumimoji="1" lang="ja-JP" altLang="en-US" dirty="0"/>
          </a:p>
        </p:txBody>
      </p:sp>
      <p:sp>
        <p:nvSpPr>
          <p:cNvPr id="5" name="正方形/長方形 4"/>
          <p:cNvSpPr/>
          <p:nvPr/>
        </p:nvSpPr>
        <p:spPr>
          <a:xfrm>
            <a:off x="251520" y="620688"/>
            <a:ext cx="8640960" cy="738664"/>
          </a:xfrm>
          <a:prstGeom prst="rect">
            <a:avLst/>
          </a:prstGeom>
        </p:spPr>
        <p:txBody>
          <a:bodyPr wrap="square">
            <a:spAutoFit/>
          </a:bodyPr>
          <a:lstStyle/>
          <a:p>
            <a:r>
              <a:rPr lang="en-US" altLang="ja-JP" sz="1400" dirty="0" smtClean="0"/>
              <a:t>http://www.antenna-giken.co.jp/index.html</a:t>
            </a:r>
          </a:p>
          <a:p>
            <a:r>
              <a:rPr lang="en-US" altLang="ja-JP" sz="1400" dirty="0" smtClean="0"/>
              <a:t>〒337-0011 </a:t>
            </a:r>
            <a:r>
              <a:rPr lang="ja-JP" altLang="en-US" sz="1400" dirty="0" smtClean="0"/>
              <a:t>埼玉県さいたま市見沼区宮ヶ谷塔</a:t>
            </a:r>
            <a:r>
              <a:rPr lang="en-US" altLang="ja-JP" sz="1400" dirty="0" smtClean="0"/>
              <a:t>4</a:t>
            </a:r>
            <a:r>
              <a:rPr lang="ja-JP" altLang="en-US" sz="1400" dirty="0" smtClean="0"/>
              <a:t>丁目</a:t>
            </a:r>
            <a:r>
              <a:rPr lang="en-US" altLang="ja-JP" sz="1400" dirty="0" smtClean="0"/>
              <a:t>72</a:t>
            </a:r>
            <a:r>
              <a:rPr lang="ja-JP" altLang="en-US" sz="1400" dirty="0" smtClean="0"/>
              <a:t>番地</a:t>
            </a:r>
          </a:p>
          <a:p>
            <a:r>
              <a:rPr lang="en-US" altLang="ja-JP" sz="1400" dirty="0" smtClean="0"/>
              <a:t>TEL 048-685-1300 FAX 048-685-2301</a:t>
            </a:r>
            <a:endParaRPr lang="en-US" altLang="ja-JP" sz="1400" dirty="0"/>
          </a:p>
        </p:txBody>
      </p:sp>
      <p:pic>
        <p:nvPicPr>
          <p:cNvPr id="1027" name="Picture 3" descr="C:\Users\miyoshi\Documents\しぼり\2014-09-05なまし後加工\Resize\sIMG_20140905_085428.0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68503" y="1988784"/>
            <a:ext cx="4608066" cy="34560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miyoshi\Documents\しぼり\2014-09-05なまし後加工\Resize\s20140905_092247記載.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6148" y="5246142"/>
            <a:ext cx="5283200" cy="154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1031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iyoshi\Documents\しぼり\2014-09-05なまし後加工\Resize\sIMG_20140905_085631.5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20688"/>
            <a:ext cx="8128001" cy="609600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251520" y="188640"/>
            <a:ext cx="8977138" cy="369332"/>
          </a:xfrm>
          <a:prstGeom prst="rect">
            <a:avLst/>
          </a:prstGeom>
          <a:noFill/>
        </p:spPr>
        <p:txBody>
          <a:bodyPr wrap="none" rtlCol="0">
            <a:spAutoFit/>
          </a:bodyPr>
          <a:lstStyle/>
          <a:p>
            <a:r>
              <a:rPr lang="ja-JP" altLang="en-US" dirty="0" smtClean="0"/>
              <a:t>金型：面は相当に綺麗に見える。鉄製。約</a:t>
            </a:r>
            <a:r>
              <a:rPr lang="en-US" altLang="ja-JP" dirty="0" smtClean="0"/>
              <a:t>400kg</a:t>
            </a:r>
            <a:r>
              <a:rPr lang="ja-JP" altLang="en-US" dirty="0" smtClean="0"/>
              <a:t>あり、センタの測定機には乗せられない。</a:t>
            </a:r>
            <a:endParaRPr kumimoji="1" lang="ja-JP" altLang="en-US" dirty="0"/>
          </a:p>
        </p:txBody>
      </p:sp>
    </p:spTree>
    <p:extLst>
      <p:ext uri="{BB962C8B-B14F-4D97-AF65-F5344CB8AC3E}">
        <p14:creationId xmlns:p14="http://schemas.microsoft.com/office/powerpoint/2010/main" val="4195745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水素メーザの立ち上がり安定度に</a:t>
            </a:r>
            <a:r>
              <a:rPr kumimoji="1" lang="en-US" altLang="ja-JP" dirty="0" smtClean="0"/>
              <a:t/>
            </a:r>
            <a:br>
              <a:rPr kumimoji="1" lang="en-US" altLang="ja-JP" dirty="0" smtClean="0"/>
            </a:br>
            <a:r>
              <a:rPr kumimoji="1" lang="ja-JP" altLang="en-US" dirty="0" smtClean="0"/>
              <a:t>安心材料</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spTree>
    <p:extLst>
      <p:ext uri="{BB962C8B-B14F-4D97-AF65-F5344CB8AC3E}">
        <p14:creationId xmlns:p14="http://schemas.microsoft.com/office/powerpoint/2010/main" val="10070389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99392"/>
            <a:ext cx="8229600" cy="1143000"/>
          </a:xfrm>
        </p:spPr>
        <p:txBody>
          <a:bodyPr>
            <a:normAutofit/>
          </a:bodyPr>
          <a:lstStyle/>
          <a:p>
            <a:r>
              <a:rPr lang="ja-JP" altLang="en-US" dirty="0"/>
              <a:t>水素メーザ周波数標準機の性能　</a:t>
            </a:r>
            <a:r>
              <a:rPr lang="en-US" altLang="ja-JP" sz="2400" dirty="0" smtClean="0"/>
              <a:t>2/3</a:t>
            </a:r>
            <a:r>
              <a:rPr lang="ja-JP" altLang="en-US" sz="2400" dirty="0"/>
              <a:t>　実測</a:t>
            </a:r>
            <a:r>
              <a:rPr lang="ja-JP" altLang="en-US" sz="2400" dirty="0" smtClean="0"/>
              <a:t>例</a:t>
            </a:r>
            <a:endParaRPr kumimoji="1" lang="ja-JP" altLang="en-US" sz="2800" dirty="0"/>
          </a:p>
        </p:txBody>
      </p:sp>
      <p:grpSp>
        <p:nvGrpSpPr>
          <p:cNvPr id="10" name="グループ化 9"/>
          <p:cNvGrpSpPr/>
          <p:nvPr/>
        </p:nvGrpSpPr>
        <p:grpSpPr>
          <a:xfrm>
            <a:off x="1063219" y="1840887"/>
            <a:ext cx="6402783" cy="4502969"/>
            <a:chOff x="1025538" y="1093847"/>
            <a:chExt cx="6874069" cy="5041306"/>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538" y="1093847"/>
              <a:ext cx="6874069" cy="504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直線コネクタ 6"/>
            <p:cNvCxnSpPr/>
            <p:nvPr/>
          </p:nvCxnSpPr>
          <p:spPr>
            <a:xfrm>
              <a:off x="3898768" y="2507530"/>
              <a:ext cx="1710180" cy="1715680"/>
            </a:xfrm>
            <a:prstGeom prst="line">
              <a:avLst/>
            </a:prstGeom>
            <a:ln w="2222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 name="テキスト ボックス 8"/>
            <p:cNvSpPr txBox="1"/>
            <p:nvPr/>
          </p:nvSpPr>
          <p:spPr>
            <a:xfrm>
              <a:off x="2526379" y="2113133"/>
              <a:ext cx="1414021" cy="338554"/>
            </a:xfrm>
            <a:prstGeom prst="rect">
              <a:avLst/>
            </a:prstGeom>
            <a:solidFill>
              <a:schemeClr val="bg1">
                <a:alpha val="78000"/>
              </a:schemeClr>
            </a:solidFill>
          </p:spPr>
          <p:txBody>
            <a:bodyPr wrap="square" rtlCol="0">
              <a:spAutoFit/>
            </a:bodyPr>
            <a:lstStyle/>
            <a:p>
              <a:pPr defTabSz="457200"/>
              <a:r>
                <a:rPr lang="en-US" altLang="ja-JP" sz="1600" dirty="0" smtClean="0">
                  <a:solidFill>
                    <a:srgbClr val="333333"/>
                  </a:solidFill>
                </a:rPr>
                <a:t>VLBI</a:t>
              </a:r>
              <a:r>
                <a:rPr lang="ja-JP" altLang="en-US" sz="1600" dirty="0">
                  <a:solidFill>
                    <a:srgbClr val="333333"/>
                  </a:solidFill>
                </a:rPr>
                <a:t> </a:t>
              </a:r>
              <a:r>
                <a:rPr lang="ja-JP" altLang="en-US" sz="1600" dirty="0" smtClean="0">
                  <a:solidFill>
                    <a:srgbClr val="333333"/>
                  </a:solidFill>
                </a:rPr>
                <a:t>（大気）</a:t>
              </a:r>
              <a:endParaRPr lang="ja-JP" altLang="en-US" sz="1600" dirty="0">
                <a:solidFill>
                  <a:srgbClr val="333333"/>
                </a:solidFill>
              </a:endParaRPr>
            </a:p>
          </p:txBody>
        </p:sp>
        <p:cxnSp>
          <p:nvCxnSpPr>
            <p:cNvPr id="12" name="直線コネクタ 11"/>
            <p:cNvCxnSpPr/>
            <p:nvPr/>
          </p:nvCxnSpPr>
          <p:spPr>
            <a:xfrm>
              <a:off x="5170601" y="2282410"/>
              <a:ext cx="1616698" cy="837862"/>
            </a:xfrm>
            <a:prstGeom prst="line">
              <a:avLst/>
            </a:prstGeom>
            <a:ln w="19050">
              <a:solidFill>
                <a:srgbClr val="FFC000"/>
              </a:solidFill>
            </a:ln>
            <a:effectLst/>
          </p:spPr>
          <p:style>
            <a:lnRef idx="2">
              <a:schemeClr val="accent1"/>
            </a:lnRef>
            <a:fillRef idx="0">
              <a:schemeClr val="accent1"/>
            </a:fillRef>
            <a:effectRef idx="1">
              <a:schemeClr val="accent1"/>
            </a:effectRef>
            <a:fontRef idx="minor">
              <a:schemeClr val="tx1"/>
            </a:fontRef>
          </p:style>
        </p:cxnSp>
        <p:cxnSp>
          <p:nvCxnSpPr>
            <p:cNvPr id="16" name="直線コネクタ 15"/>
            <p:cNvCxnSpPr/>
            <p:nvPr/>
          </p:nvCxnSpPr>
          <p:spPr>
            <a:xfrm>
              <a:off x="2714919" y="2507530"/>
              <a:ext cx="1183849" cy="0"/>
            </a:xfrm>
            <a:prstGeom prst="line">
              <a:avLst/>
            </a:prstGeom>
            <a:ln w="2222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9" name="直線コネクタ 18"/>
            <p:cNvCxnSpPr/>
            <p:nvPr/>
          </p:nvCxnSpPr>
          <p:spPr>
            <a:xfrm>
              <a:off x="3706303" y="1520410"/>
              <a:ext cx="384930" cy="223549"/>
            </a:xfrm>
            <a:prstGeom prst="line">
              <a:avLst/>
            </a:prstGeom>
            <a:ln w="19050">
              <a:solidFill>
                <a:srgbClr val="FFC000"/>
              </a:solidFill>
            </a:ln>
            <a:effectLst/>
          </p:spPr>
          <p:style>
            <a:lnRef idx="2">
              <a:schemeClr val="accent1"/>
            </a:lnRef>
            <a:fillRef idx="0">
              <a:schemeClr val="accent1"/>
            </a:fillRef>
            <a:effectRef idx="1">
              <a:schemeClr val="accent1"/>
            </a:effectRef>
            <a:fontRef idx="minor">
              <a:schemeClr val="tx1"/>
            </a:fontRef>
          </p:style>
        </p:cxnSp>
        <p:sp>
          <p:nvSpPr>
            <p:cNvPr id="21" name="テキスト ボックス 20"/>
            <p:cNvSpPr txBox="1"/>
            <p:nvPr/>
          </p:nvSpPr>
          <p:spPr>
            <a:xfrm>
              <a:off x="6146275" y="2431929"/>
              <a:ext cx="1520556" cy="379029"/>
            </a:xfrm>
            <a:prstGeom prst="rect">
              <a:avLst/>
            </a:prstGeom>
            <a:solidFill>
              <a:schemeClr val="bg1">
                <a:alpha val="78000"/>
              </a:schemeClr>
            </a:solidFill>
          </p:spPr>
          <p:txBody>
            <a:bodyPr wrap="square" rtlCol="0">
              <a:spAutoFit/>
            </a:bodyPr>
            <a:lstStyle/>
            <a:p>
              <a:pPr defTabSz="457200"/>
              <a:r>
                <a:rPr lang="ja-JP" altLang="en-US" sz="1600" dirty="0" smtClean="0">
                  <a:solidFill>
                    <a:srgbClr val="333333"/>
                  </a:solidFill>
                </a:rPr>
                <a:t>ビーム型</a:t>
              </a:r>
              <a:r>
                <a:rPr lang="en-US" altLang="ja-JP" sz="1600" dirty="0" smtClean="0">
                  <a:solidFill>
                    <a:srgbClr val="333333"/>
                  </a:solidFill>
                </a:rPr>
                <a:t>Cs</a:t>
              </a:r>
              <a:endParaRPr lang="ja-JP" altLang="en-US" sz="1600" dirty="0">
                <a:solidFill>
                  <a:srgbClr val="333333"/>
                </a:solidFill>
              </a:endParaRPr>
            </a:p>
          </p:txBody>
        </p:sp>
      </p:grpSp>
      <p:sp>
        <p:nvSpPr>
          <p:cNvPr id="3" name="テキスト ボックス 2"/>
          <p:cNvSpPr txBox="1"/>
          <p:nvPr/>
        </p:nvSpPr>
        <p:spPr>
          <a:xfrm>
            <a:off x="654113" y="983398"/>
            <a:ext cx="7729984" cy="646331"/>
          </a:xfrm>
          <a:prstGeom prst="rect">
            <a:avLst/>
          </a:prstGeom>
          <a:noFill/>
        </p:spPr>
        <p:txBody>
          <a:bodyPr wrap="square" rtlCol="0">
            <a:spAutoFit/>
          </a:bodyPr>
          <a:lstStyle/>
          <a:p>
            <a:pPr defTabSz="457200"/>
            <a:r>
              <a:rPr lang="ja-JP" altLang="en-US" dirty="0" smtClean="0">
                <a:solidFill>
                  <a:srgbClr val="333333"/>
                </a:solidFill>
              </a:rPr>
              <a:t>紺： 室温環境下の第</a:t>
            </a:r>
            <a:r>
              <a:rPr lang="en-US" altLang="ja-JP" dirty="0" smtClean="0">
                <a:solidFill>
                  <a:srgbClr val="333333"/>
                </a:solidFill>
              </a:rPr>
              <a:t>3</a:t>
            </a:r>
            <a:r>
              <a:rPr lang="ja-JP" altLang="en-US" dirty="0" smtClean="0">
                <a:solidFill>
                  <a:srgbClr val="333333"/>
                </a:solidFill>
              </a:rPr>
              <a:t>世代</a:t>
            </a:r>
            <a:r>
              <a:rPr lang="en-US" altLang="ja-JP" dirty="0" smtClean="0">
                <a:solidFill>
                  <a:srgbClr val="333333"/>
                </a:solidFill>
              </a:rPr>
              <a:t>HM  2</a:t>
            </a:r>
            <a:r>
              <a:rPr lang="ja-JP" altLang="en-US" dirty="0" smtClean="0">
                <a:solidFill>
                  <a:srgbClr val="333333"/>
                </a:solidFill>
              </a:rPr>
              <a:t>台の比較　　</a:t>
            </a:r>
            <a:endParaRPr lang="en-US" altLang="ja-JP" dirty="0" smtClean="0">
              <a:solidFill>
                <a:srgbClr val="333333"/>
              </a:solidFill>
            </a:endParaRPr>
          </a:p>
          <a:p>
            <a:pPr defTabSz="457200"/>
            <a:r>
              <a:rPr lang="ja-JP" altLang="en-US" dirty="0" smtClean="0">
                <a:solidFill>
                  <a:srgbClr val="333333"/>
                </a:solidFill>
              </a:rPr>
              <a:t>恒温ブース内の従来機（桃色）と遜色ないことを確認した開発</a:t>
            </a:r>
            <a:r>
              <a:rPr lang="ja-JP" altLang="en-US" dirty="0">
                <a:solidFill>
                  <a:srgbClr val="333333"/>
                </a:solidFill>
              </a:rPr>
              <a:t>初期のデータ</a:t>
            </a:r>
            <a:r>
              <a:rPr lang="ja-JP" altLang="en-US" dirty="0" smtClean="0">
                <a:solidFill>
                  <a:srgbClr val="333333"/>
                </a:solidFill>
              </a:rPr>
              <a:t>　</a:t>
            </a:r>
            <a:endParaRPr lang="ja-JP" altLang="en-US" dirty="0">
              <a:solidFill>
                <a:srgbClr val="333333"/>
              </a:solidFill>
            </a:endParaRPr>
          </a:p>
        </p:txBody>
      </p:sp>
      <p:sp>
        <p:nvSpPr>
          <p:cNvPr id="13" name="テキスト ボックス 12"/>
          <p:cNvSpPr txBox="1"/>
          <p:nvPr/>
        </p:nvSpPr>
        <p:spPr>
          <a:xfrm>
            <a:off x="6084168" y="5877272"/>
            <a:ext cx="2662908" cy="954107"/>
          </a:xfrm>
          <a:prstGeom prst="rect">
            <a:avLst/>
          </a:prstGeom>
          <a:solidFill>
            <a:schemeClr val="accent1">
              <a:lumMod val="40000"/>
              <a:lumOff val="60000"/>
            </a:schemeClr>
          </a:solidFill>
        </p:spPr>
        <p:txBody>
          <a:bodyPr wrap="none" rtlCol="0">
            <a:spAutoFit/>
          </a:bodyPr>
          <a:lstStyle/>
          <a:p>
            <a:r>
              <a:rPr kumimoji="1" lang="ja-JP" altLang="en-US" sz="2800" b="1" dirty="0" smtClean="0"/>
              <a:t>アンリツ・待鳥</a:t>
            </a:r>
            <a:r>
              <a:rPr lang="ja-JP" altLang="en-US" sz="2800" b="1" dirty="0" smtClean="0"/>
              <a:t>氏</a:t>
            </a:r>
            <a:endParaRPr lang="en-US" altLang="ja-JP" sz="2800" b="1" dirty="0" smtClean="0"/>
          </a:p>
          <a:p>
            <a:r>
              <a:rPr lang="ja-JP" altLang="en-US" sz="2800" b="1" dirty="0" smtClean="0"/>
              <a:t>の</a:t>
            </a:r>
            <a:r>
              <a:rPr kumimoji="1" lang="ja-JP" altLang="en-US" sz="2800" b="1" dirty="0" smtClean="0"/>
              <a:t>データ</a:t>
            </a:r>
            <a:endParaRPr kumimoji="1" lang="ja-JP" altLang="en-US" sz="2800" b="1" dirty="0"/>
          </a:p>
        </p:txBody>
      </p:sp>
    </p:spTree>
    <p:extLst>
      <p:ext uri="{BB962C8B-B14F-4D97-AF65-F5344CB8AC3E}">
        <p14:creationId xmlns:p14="http://schemas.microsoft.com/office/powerpoint/2010/main" val="41104043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95536" y="1268760"/>
            <a:ext cx="8291264" cy="4857403"/>
          </a:xfrm>
        </p:spPr>
        <p:txBody>
          <a:bodyPr/>
          <a:lstStyle/>
          <a:p>
            <a:pPr marL="0" indent="0">
              <a:buNone/>
            </a:pPr>
            <a:r>
              <a:rPr kumimoji="1" lang="ja-JP" altLang="en-US" dirty="0" smtClean="0"/>
              <a:t>＊へら絞りアンテナの面精度向上（</a:t>
            </a:r>
            <a:r>
              <a:rPr kumimoji="1" lang="en-US" altLang="ja-JP" dirty="0" smtClean="0"/>
              <a:t>30μm</a:t>
            </a:r>
            <a:r>
              <a:rPr kumimoji="1" lang="ja-JP" altLang="en-US" dirty="0" smtClean="0"/>
              <a:t>台へ）。</a:t>
            </a:r>
            <a:endParaRPr kumimoji="1" lang="en-US" altLang="ja-JP" dirty="0" smtClean="0"/>
          </a:p>
        </p:txBody>
      </p:sp>
    </p:spTree>
    <p:extLst>
      <p:ext uri="{BB962C8B-B14F-4D97-AF65-F5344CB8AC3E}">
        <p14:creationId xmlns:p14="http://schemas.microsoft.com/office/powerpoint/2010/main" val="26567880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99392"/>
            <a:ext cx="8229600" cy="1143000"/>
          </a:xfrm>
        </p:spPr>
        <p:txBody>
          <a:bodyPr/>
          <a:lstStyle/>
          <a:p>
            <a:r>
              <a:rPr lang="ja-JP" altLang="en-US" dirty="0"/>
              <a:t>水素メーザ周波数標準機の性能　</a:t>
            </a:r>
            <a:r>
              <a:rPr lang="en-US" altLang="ja-JP" sz="2400" dirty="0" smtClean="0"/>
              <a:t>3/3</a:t>
            </a:r>
            <a:r>
              <a:rPr lang="ja-JP" altLang="en-US" sz="2400" dirty="0"/>
              <a:t>　</a:t>
            </a:r>
            <a:r>
              <a:rPr lang="ja-JP" altLang="en-US" sz="2400" dirty="0" smtClean="0"/>
              <a:t>起動特性</a:t>
            </a:r>
            <a:endParaRPr kumimoji="1" lang="ja-JP"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244" y="1842615"/>
            <a:ext cx="5641353" cy="440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226245" y="1014236"/>
            <a:ext cx="8710366" cy="723275"/>
          </a:xfrm>
          <a:prstGeom prst="rect">
            <a:avLst/>
          </a:prstGeom>
          <a:noFill/>
        </p:spPr>
        <p:txBody>
          <a:bodyPr wrap="square" rtlCol="0">
            <a:spAutoFit/>
          </a:bodyPr>
          <a:lstStyle/>
          <a:p>
            <a:pPr defTabSz="457200"/>
            <a:r>
              <a:rPr lang="ja-JP" altLang="en-US" dirty="0" smtClean="0">
                <a:solidFill>
                  <a:srgbClr val="333333"/>
                </a:solidFill>
              </a:rPr>
              <a:t>共振器温度が所定の範囲に入ってからの経過時間に対するアラン標準偏差</a:t>
            </a:r>
            <a:endParaRPr lang="en-US" altLang="ja-JP" dirty="0" smtClean="0">
              <a:solidFill>
                <a:srgbClr val="333333"/>
              </a:solidFill>
            </a:endParaRPr>
          </a:p>
          <a:p>
            <a:pPr defTabSz="457200">
              <a:spcBef>
                <a:spcPts val="600"/>
              </a:spcBef>
            </a:pPr>
            <a:r>
              <a:rPr lang="en-US" altLang="ja-JP" dirty="0" smtClean="0">
                <a:solidFill>
                  <a:srgbClr val="333333"/>
                </a:solidFill>
              </a:rPr>
              <a:t>1</a:t>
            </a:r>
            <a:r>
              <a:rPr lang="ja-JP" altLang="en-US" dirty="0" smtClean="0">
                <a:solidFill>
                  <a:srgbClr val="333333"/>
                </a:solidFill>
              </a:rPr>
              <a:t>時間毎に区切った位相差データから算出（</a:t>
            </a:r>
            <a:r>
              <a:rPr lang="en-US" altLang="ja-JP" dirty="0" smtClean="0">
                <a:solidFill>
                  <a:srgbClr val="333333"/>
                </a:solidFill>
              </a:rPr>
              <a:t>3</a:t>
            </a:r>
            <a:r>
              <a:rPr lang="ja-JP" altLang="en-US" dirty="0">
                <a:solidFill>
                  <a:srgbClr val="333333"/>
                </a:solidFill>
              </a:rPr>
              <a:t>信号</a:t>
            </a:r>
            <a:r>
              <a:rPr lang="ja-JP" altLang="en-US" dirty="0" smtClean="0">
                <a:solidFill>
                  <a:srgbClr val="333333"/>
                </a:solidFill>
              </a:rPr>
              <a:t>比較、サンプリング </a:t>
            </a:r>
            <a:r>
              <a:rPr lang="en-US" altLang="ja-JP" dirty="0" smtClean="0">
                <a:solidFill>
                  <a:srgbClr val="333333"/>
                </a:solidFill>
              </a:rPr>
              <a:t>1s</a:t>
            </a:r>
            <a:r>
              <a:rPr lang="ja-JP" altLang="en-US" dirty="0" err="1" smtClean="0">
                <a:solidFill>
                  <a:srgbClr val="333333"/>
                </a:solidFill>
              </a:rPr>
              <a:t>、</a:t>
            </a:r>
            <a:r>
              <a:rPr lang="ja-JP" altLang="en-US" dirty="0" smtClean="0">
                <a:solidFill>
                  <a:srgbClr val="333333"/>
                </a:solidFill>
              </a:rPr>
              <a:t>帯域幅 </a:t>
            </a:r>
            <a:r>
              <a:rPr lang="en-US" altLang="ja-JP" dirty="0" smtClean="0">
                <a:solidFill>
                  <a:srgbClr val="333333"/>
                </a:solidFill>
              </a:rPr>
              <a:t>0.5Hz</a:t>
            </a:r>
            <a:r>
              <a:rPr lang="ja-JP" altLang="en-US" dirty="0" smtClean="0">
                <a:solidFill>
                  <a:srgbClr val="333333"/>
                </a:solidFill>
              </a:rPr>
              <a:t>）</a:t>
            </a:r>
            <a:endParaRPr lang="ja-JP" altLang="en-US" dirty="0">
              <a:solidFill>
                <a:srgbClr val="333333"/>
              </a:solidFill>
            </a:endParaRPr>
          </a:p>
        </p:txBody>
      </p:sp>
      <p:sp>
        <p:nvSpPr>
          <p:cNvPr id="6" name="テキスト ボックス 5"/>
          <p:cNvSpPr txBox="1"/>
          <p:nvPr/>
        </p:nvSpPr>
        <p:spPr>
          <a:xfrm>
            <a:off x="4989240" y="2761402"/>
            <a:ext cx="3431356" cy="646331"/>
          </a:xfrm>
          <a:prstGeom prst="rect">
            <a:avLst/>
          </a:prstGeom>
          <a:noFill/>
        </p:spPr>
        <p:txBody>
          <a:bodyPr wrap="square" rtlCol="0">
            <a:spAutoFit/>
          </a:bodyPr>
          <a:lstStyle/>
          <a:p>
            <a:pPr defTabSz="457200"/>
            <a:r>
              <a:rPr lang="ja-JP" altLang="en-US" dirty="0" smtClean="0">
                <a:solidFill>
                  <a:srgbClr val="333333"/>
                </a:solidFill>
              </a:rPr>
              <a:t>共振器温度が所定範囲に入れば</a:t>
            </a:r>
            <a:endParaRPr lang="en-US" altLang="ja-JP" dirty="0" smtClean="0">
              <a:solidFill>
                <a:srgbClr val="333333"/>
              </a:solidFill>
            </a:endParaRPr>
          </a:p>
          <a:p>
            <a:pPr defTabSz="457200"/>
            <a:r>
              <a:rPr lang="ja-JP" altLang="en-US" dirty="0" smtClean="0">
                <a:solidFill>
                  <a:srgbClr val="333333"/>
                </a:solidFill>
              </a:rPr>
              <a:t>短期安定度の大きな変動はない。</a:t>
            </a:r>
            <a:endParaRPr lang="en-US" altLang="ja-JP" dirty="0" smtClean="0">
              <a:solidFill>
                <a:srgbClr val="333333"/>
              </a:solidFill>
            </a:endParaRPr>
          </a:p>
        </p:txBody>
      </p:sp>
      <p:sp>
        <p:nvSpPr>
          <p:cNvPr id="7" name="テキスト ボックス 6"/>
          <p:cNvSpPr txBox="1"/>
          <p:nvPr/>
        </p:nvSpPr>
        <p:spPr>
          <a:xfrm>
            <a:off x="5016631" y="3875850"/>
            <a:ext cx="3533480" cy="830997"/>
          </a:xfrm>
          <a:prstGeom prst="rect">
            <a:avLst/>
          </a:prstGeom>
          <a:noFill/>
        </p:spPr>
        <p:txBody>
          <a:bodyPr wrap="square" rtlCol="0">
            <a:spAutoFit/>
          </a:bodyPr>
          <a:lstStyle/>
          <a:p>
            <a:pPr defTabSz="457200"/>
            <a:r>
              <a:rPr lang="ja-JP" altLang="en-US" sz="1600" dirty="0" smtClean="0">
                <a:solidFill>
                  <a:srgbClr val="333333"/>
                </a:solidFill>
              </a:rPr>
              <a:t>データが抜けているように見えるのは、</a:t>
            </a:r>
            <a:r>
              <a:rPr lang="en-US" altLang="ja-JP" sz="1600" dirty="0" smtClean="0">
                <a:solidFill>
                  <a:srgbClr val="333333"/>
                </a:solidFill>
              </a:rPr>
              <a:t>3</a:t>
            </a:r>
            <a:r>
              <a:rPr lang="ja-JP" altLang="en-US" sz="1600" dirty="0" smtClean="0">
                <a:solidFill>
                  <a:srgbClr val="333333"/>
                </a:solidFill>
              </a:rPr>
              <a:t>信号比較のため （計算値が負になることがあるため）</a:t>
            </a:r>
            <a:endParaRPr lang="en-US" altLang="ja-JP" sz="1600" dirty="0" smtClean="0">
              <a:solidFill>
                <a:srgbClr val="333333"/>
              </a:solidFill>
            </a:endParaRPr>
          </a:p>
        </p:txBody>
      </p:sp>
      <p:sp>
        <p:nvSpPr>
          <p:cNvPr id="4" name="テキスト ボックス 3"/>
          <p:cNvSpPr txBox="1"/>
          <p:nvPr/>
        </p:nvSpPr>
        <p:spPr>
          <a:xfrm>
            <a:off x="6084168" y="4941168"/>
            <a:ext cx="2662908" cy="954107"/>
          </a:xfrm>
          <a:prstGeom prst="rect">
            <a:avLst/>
          </a:prstGeom>
          <a:solidFill>
            <a:schemeClr val="accent1">
              <a:lumMod val="40000"/>
              <a:lumOff val="60000"/>
            </a:schemeClr>
          </a:solidFill>
        </p:spPr>
        <p:txBody>
          <a:bodyPr wrap="none" rtlCol="0">
            <a:spAutoFit/>
          </a:bodyPr>
          <a:lstStyle/>
          <a:p>
            <a:r>
              <a:rPr kumimoji="1" lang="ja-JP" altLang="en-US" sz="2800" b="1" dirty="0" smtClean="0"/>
              <a:t>アンリツ・待鳥</a:t>
            </a:r>
            <a:r>
              <a:rPr lang="ja-JP" altLang="en-US" sz="2800" b="1" dirty="0" smtClean="0"/>
              <a:t>氏</a:t>
            </a:r>
            <a:endParaRPr lang="en-US" altLang="ja-JP" sz="2800" b="1" dirty="0" smtClean="0"/>
          </a:p>
          <a:p>
            <a:r>
              <a:rPr lang="ja-JP" altLang="en-US" sz="2800" b="1" dirty="0" smtClean="0"/>
              <a:t>の</a:t>
            </a:r>
            <a:r>
              <a:rPr kumimoji="1" lang="ja-JP" altLang="en-US" sz="2800" b="1" dirty="0" smtClean="0"/>
              <a:t>データ</a:t>
            </a:r>
            <a:endParaRPr kumimoji="1" lang="ja-JP" altLang="en-US" sz="2800" b="1" dirty="0"/>
          </a:p>
        </p:txBody>
      </p:sp>
    </p:spTree>
    <p:extLst>
      <p:ext uri="{BB962C8B-B14F-4D97-AF65-F5344CB8AC3E}">
        <p14:creationId xmlns:p14="http://schemas.microsoft.com/office/powerpoint/2010/main" val="22124033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今後の重要事項</a:t>
            </a:r>
            <a:endParaRPr kumimoji="1" lang="ja-JP" altLang="en-US" dirty="0"/>
          </a:p>
        </p:txBody>
      </p:sp>
      <p:sp>
        <p:nvSpPr>
          <p:cNvPr id="3" name="コンテンツ プレースホルダー 2"/>
          <p:cNvSpPr>
            <a:spLocks noGrp="1"/>
          </p:cNvSpPr>
          <p:nvPr>
            <p:ph idx="1"/>
          </p:nvPr>
        </p:nvSpPr>
        <p:spPr>
          <a:xfrm>
            <a:off x="179512" y="1340768"/>
            <a:ext cx="8856984" cy="4525963"/>
          </a:xfrm>
        </p:spPr>
        <p:txBody>
          <a:bodyPr>
            <a:normAutofit fontScale="92500" lnSpcReduction="20000"/>
          </a:bodyPr>
          <a:lstStyle/>
          <a:p>
            <a:pPr marL="0" indent="0">
              <a:buNone/>
            </a:pPr>
            <a:r>
              <a:rPr lang="ja-JP" altLang="en-US" b="1" dirty="0" smtClean="0"/>
              <a:t>移動にむけた望遠鏡開発：</a:t>
            </a:r>
            <a:endParaRPr kumimoji="1" lang="en-US" altLang="ja-JP" b="1" dirty="0" smtClean="0"/>
          </a:p>
          <a:p>
            <a:r>
              <a:rPr kumimoji="1" lang="ja-JP" altLang="en-US" dirty="0" smtClean="0"/>
              <a:t>春日考案の複合鏡、「信号合成注入」の実験</a:t>
            </a:r>
            <a:endParaRPr kumimoji="1" lang="en-US" altLang="ja-JP" dirty="0" smtClean="0"/>
          </a:p>
          <a:p>
            <a:r>
              <a:rPr kumimoji="1" lang="ja-JP" altLang="en-US" dirty="0" smtClean="0"/>
              <a:t>絞りアンテナ面精度を生かす支持機構の検討</a:t>
            </a:r>
            <a:endParaRPr kumimoji="1" lang="en-US" altLang="ja-JP" dirty="0" smtClean="0"/>
          </a:p>
          <a:p>
            <a:r>
              <a:rPr kumimoji="1" lang="ja-JP" altLang="en-US" dirty="0" smtClean="0"/>
              <a:t>口径</a:t>
            </a:r>
            <a:r>
              <a:rPr kumimoji="1" lang="en-US" altLang="ja-JP" dirty="0" smtClean="0"/>
              <a:t>2m</a:t>
            </a:r>
            <a:r>
              <a:rPr lang="ja-JP" altLang="en-US" dirty="0" smtClean="0"/>
              <a:t>の高精度金型の作成による高精度２ｍアンテナ面の実現（</a:t>
            </a:r>
            <a:r>
              <a:rPr lang="en-US" altLang="ja-JP" dirty="0" smtClean="0"/>
              <a:t>r.m.s.30μm)</a:t>
            </a:r>
          </a:p>
          <a:p>
            <a:pPr marL="0" indent="0">
              <a:buNone/>
            </a:pPr>
            <a:r>
              <a:rPr lang="ja-JP" altLang="en-US" b="1" dirty="0" smtClean="0"/>
              <a:t>（日本勢の）</a:t>
            </a:r>
            <a:r>
              <a:rPr lang="en-US" altLang="ja-JP" b="1" dirty="0" smtClean="0"/>
              <a:t>230GHz</a:t>
            </a:r>
            <a:r>
              <a:rPr lang="ja-JP" altLang="en-US" b="1" dirty="0" smtClean="0"/>
              <a:t>帯</a:t>
            </a:r>
            <a:r>
              <a:rPr lang="en-US" altLang="ja-JP" b="1" dirty="0" smtClean="0"/>
              <a:t>VLBI</a:t>
            </a:r>
            <a:r>
              <a:rPr lang="ja-JP" altLang="en-US" b="1" dirty="0" smtClean="0"/>
              <a:t>干渉技術の蓄積・確立：</a:t>
            </a:r>
            <a:endParaRPr lang="en-US" altLang="ja-JP" b="1" dirty="0" smtClean="0"/>
          </a:p>
          <a:p>
            <a:r>
              <a:rPr kumimoji="1" lang="en-US" altLang="ja-JP" b="1" dirty="0" smtClean="0"/>
              <a:t>’90</a:t>
            </a:r>
            <a:r>
              <a:rPr kumimoji="1" lang="ja-JP" altLang="en-US" b="1" dirty="0" smtClean="0"/>
              <a:t>年代ミリ波</a:t>
            </a:r>
            <a:r>
              <a:rPr kumimoji="1" lang="en-US" altLang="ja-JP" b="1" dirty="0" smtClean="0"/>
              <a:t>VLBI</a:t>
            </a:r>
            <a:r>
              <a:rPr kumimoji="1" lang="ja-JP" altLang="en-US" b="1" dirty="0" smtClean="0"/>
              <a:t>で世界最先端であったのに、</a:t>
            </a:r>
            <a:endParaRPr kumimoji="1" lang="en-US" altLang="ja-JP" b="1" dirty="0" smtClean="0"/>
          </a:p>
          <a:p>
            <a:pPr marL="0" indent="0">
              <a:buNone/>
            </a:pPr>
            <a:r>
              <a:rPr kumimoji="1" lang="ja-JP" altLang="en-US" b="1" dirty="0" smtClean="0"/>
              <a:t>　　後塵を拝する今の状況は打開せねば。</a:t>
            </a:r>
            <a:endParaRPr kumimoji="1" lang="en-US" altLang="ja-JP" b="1" dirty="0"/>
          </a:p>
          <a:p>
            <a:pPr marL="0" indent="0">
              <a:buNone/>
            </a:pPr>
            <a:r>
              <a:rPr kumimoji="1" lang="ja-JP" altLang="en-US" dirty="0" smtClean="0"/>
              <a:t>ミリ波サブミリ波技術に実力ある皆様のご協力をお願いします！</a:t>
            </a:r>
            <a:endParaRPr kumimoji="1" lang="ja-JP" altLang="en-US" dirty="0"/>
          </a:p>
        </p:txBody>
      </p:sp>
    </p:spTree>
    <p:extLst>
      <p:ext uri="{BB962C8B-B14F-4D97-AF65-F5344CB8AC3E}">
        <p14:creationId xmlns:p14="http://schemas.microsoft.com/office/powerpoint/2010/main" val="14573009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オブジェクト 3"/>
          <p:cNvGraphicFramePr>
            <a:graphicFrameLocks noChangeAspect="1"/>
          </p:cNvGraphicFramePr>
          <p:nvPr>
            <p:extLst>
              <p:ext uri="{D42A27DB-BD31-4B8C-83A1-F6EECF244321}">
                <p14:modId xmlns:p14="http://schemas.microsoft.com/office/powerpoint/2010/main" val="2807766658"/>
              </p:ext>
            </p:extLst>
          </p:nvPr>
        </p:nvGraphicFramePr>
        <p:xfrm>
          <a:off x="2774950" y="2344738"/>
          <a:ext cx="2881313" cy="1614487"/>
        </p:xfrm>
        <a:graphic>
          <a:graphicData uri="http://schemas.openxmlformats.org/presentationml/2006/ole">
            <mc:AlternateContent xmlns:mc="http://schemas.openxmlformats.org/markup-compatibility/2006">
              <mc:Choice xmlns:v="urn:schemas-microsoft-com:vml" Requires="v">
                <p:oleObj spid="_x0000_s2089" name="パッケージャー シェル オブジェクト" showAsIcon="1" r:id="rId4" imgW="1146240" imgH="631080" progId="Package">
                  <p:embed/>
                </p:oleObj>
              </mc:Choice>
              <mc:Fallback>
                <p:oleObj name="パッケージャー シェル オブジェクト" showAsIcon="1" r:id="rId4" imgW="1146240" imgH="631080" progId="Package">
                  <p:embed/>
                  <p:pic>
                    <p:nvPicPr>
                      <p:cNvPr id="0" name=""/>
                      <p:cNvPicPr>
                        <a:picLocks noChangeAspect="1" noChangeArrowheads="1"/>
                      </p:cNvPicPr>
                      <p:nvPr/>
                    </p:nvPicPr>
                    <p:blipFill>
                      <a:blip r:embed="rId5"/>
                      <a:srcRect/>
                      <a:stretch>
                        <a:fillRect/>
                      </a:stretch>
                    </p:blipFill>
                    <p:spPr bwMode="auto">
                      <a:xfrm>
                        <a:off x="2774950" y="2344738"/>
                        <a:ext cx="2881313"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411" name="テキスト ボックス 1"/>
          <p:cNvSpPr txBox="1">
            <a:spLocks noChangeArrowheads="1"/>
          </p:cNvSpPr>
          <p:nvPr/>
        </p:nvSpPr>
        <p:spPr bwMode="auto">
          <a:xfrm>
            <a:off x="1042988" y="1052513"/>
            <a:ext cx="180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2400"/>
              <a:t>ここでビデオ</a:t>
            </a:r>
          </a:p>
        </p:txBody>
      </p:sp>
    </p:spTree>
    <p:extLst>
      <p:ext uri="{BB962C8B-B14F-4D97-AF65-F5344CB8AC3E}">
        <p14:creationId xmlns:p14="http://schemas.microsoft.com/office/powerpoint/2010/main" val="14449750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76672"/>
            <a:ext cx="224790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0102" y="404664"/>
            <a:ext cx="2355954"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0208" y="1988841"/>
            <a:ext cx="2288809"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7754" y="367856"/>
            <a:ext cx="2162175"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2" y="5301208"/>
            <a:ext cx="9159418"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08231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p:cNvPicPr>
            <a:picLocks noChangeAspect="1" noChangeArrowheads="1"/>
          </p:cNvPicPr>
          <p:nvPr/>
        </p:nvPicPr>
        <p:blipFill>
          <a:blip r:embed="rId3">
            <a:extLst>
              <a:ext uri="{28A0092B-C50C-407E-A947-70E740481C1C}">
                <a14:useLocalDpi xmlns:a14="http://schemas.microsoft.com/office/drawing/2010/main" val="0"/>
              </a:ext>
            </a:extLst>
          </a:blip>
          <a:srcRect l="29166" t="8867" r="85" b="1237"/>
          <a:stretch>
            <a:fillRect/>
          </a:stretch>
        </p:blipFill>
        <p:spPr bwMode="auto">
          <a:xfrm>
            <a:off x="2636529" y="116632"/>
            <a:ext cx="6327959" cy="6706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1"/>
          <p:cNvSpPr txBox="1">
            <a:spLocks noChangeArrowheads="1"/>
          </p:cNvSpPr>
          <p:nvPr/>
        </p:nvSpPr>
        <p:spPr bwMode="auto">
          <a:xfrm>
            <a:off x="-3483" y="537790"/>
            <a:ext cx="1676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1029">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ts val="1700"/>
              </a:lnSpc>
              <a:spcBef>
                <a:spcPct val="0"/>
              </a:spcBef>
              <a:buFontTx/>
              <a:buNone/>
            </a:pPr>
            <a:r>
              <a:rPr lang="en-US" altLang="zh-CN" sz="1100" dirty="0">
                <a:solidFill>
                  <a:srgbClr val="000000"/>
                </a:solidFill>
                <a:cs typeface="Times New Roman" pitchFamily="18" charset="0"/>
              </a:rPr>
              <a:t>data=</a:t>
            </a:r>
            <a:r>
              <a:rPr lang="en-US" altLang="zh-CN" sz="1100" dirty="0">
                <a:cs typeface="Times New Roman" pitchFamily="18" charset="0"/>
              </a:rPr>
              <a:t> </a:t>
            </a:r>
            <a:r>
              <a:rPr lang="en-US" altLang="zh-CN" sz="1100" dirty="0">
                <a:solidFill>
                  <a:srgbClr val="000000"/>
                </a:solidFill>
                <a:cs typeface="Times New Roman" pitchFamily="18" charset="0"/>
              </a:rPr>
              <a:t>20120828-CCant28.out</a:t>
            </a:r>
          </a:p>
        </p:txBody>
      </p:sp>
      <p:sp>
        <p:nvSpPr>
          <p:cNvPr id="39940" name="TextBox 1"/>
          <p:cNvSpPr txBox="1">
            <a:spLocks noChangeArrowheads="1"/>
          </p:cNvSpPr>
          <p:nvPr/>
        </p:nvSpPr>
        <p:spPr bwMode="auto">
          <a:xfrm>
            <a:off x="29854" y="717177"/>
            <a:ext cx="6667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1029">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ts val="1700"/>
              </a:lnSpc>
              <a:spcBef>
                <a:spcPct val="0"/>
              </a:spcBef>
              <a:buFontTx/>
              <a:buNone/>
            </a:pPr>
            <a:r>
              <a:rPr lang="en-US" altLang="zh-CN" sz="1100">
                <a:solidFill>
                  <a:srgbClr val="000000"/>
                </a:solidFill>
                <a:cs typeface="Times New Roman" pitchFamily="18" charset="0"/>
              </a:rPr>
              <a:t>ndata=</a:t>
            </a:r>
            <a:r>
              <a:rPr lang="en-US" altLang="zh-CN" sz="1100">
                <a:cs typeface="Times New Roman" pitchFamily="18" charset="0"/>
              </a:rPr>
              <a:t>  </a:t>
            </a:r>
            <a:r>
              <a:rPr lang="en-US" altLang="zh-CN" sz="1100">
                <a:solidFill>
                  <a:srgbClr val="000000"/>
                </a:solidFill>
                <a:cs typeface="Times New Roman" pitchFamily="18" charset="0"/>
              </a:rPr>
              <a:t>349</a:t>
            </a:r>
          </a:p>
        </p:txBody>
      </p:sp>
      <p:sp>
        <p:nvSpPr>
          <p:cNvPr id="39941" name="TextBox 1"/>
          <p:cNvSpPr txBox="1">
            <a:spLocks noChangeArrowheads="1"/>
          </p:cNvSpPr>
          <p:nvPr/>
        </p:nvSpPr>
        <p:spPr bwMode="auto">
          <a:xfrm>
            <a:off x="29854" y="907677"/>
            <a:ext cx="20510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1029">
            <a:spAutoFit/>
          </a:bodyPr>
          <a:lstStyle>
            <a:lvl1pPr eaLnBrk="0" hangingPunct="0">
              <a:spcBef>
                <a:spcPct val="20000"/>
              </a:spcBef>
              <a:buChar char="•"/>
              <a:tabLst>
                <a:tab pos="33338" algn="l"/>
              </a:tabLst>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tabLst>
                <a:tab pos="33338" algn="l"/>
              </a:tabLst>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tabLst>
                <a:tab pos="33338" algn="l"/>
              </a:tabLst>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tabLst>
                <a:tab pos="33338" algn="l"/>
              </a:tabLst>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tabLst>
                <a:tab pos="33338" algn="l"/>
              </a:tabLst>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tabLst>
                <a:tab pos="33338" algn="l"/>
              </a:tabLst>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tabLst>
                <a:tab pos="33338" algn="l"/>
              </a:tabLst>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tabLst>
                <a:tab pos="33338" algn="l"/>
              </a:tabLst>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tabLst>
                <a:tab pos="33338" algn="l"/>
              </a:tabLst>
              <a:defRPr kumimoji="1" sz="2000">
                <a:solidFill>
                  <a:schemeClr val="tx1"/>
                </a:solidFill>
                <a:latin typeface="Times New Roman" pitchFamily="18" charset="0"/>
                <a:ea typeface="ＭＳ Ｐゴシック" pitchFamily="50" charset="-128"/>
              </a:defRPr>
            </a:lvl9pPr>
          </a:lstStyle>
          <a:p>
            <a:pPr eaLnBrk="1" hangingPunct="1">
              <a:lnSpc>
                <a:spcPts val="1700"/>
              </a:lnSpc>
              <a:spcBef>
                <a:spcPct val="0"/>
              </a:spcBef>
              <a:buFontTx/>
              <a:buNone/>
            </a:pPr>
            <a:r>
              <a:rPr lang="en-US" altLang="zh-CN" sz="1100">
                <a:solidFill>
                  <a:srgbClr val="000000"/>
                </a:solidFill>
                <a:cs typeface="Times New Roman" pitchFamily="18" charset="0"/>
              </a:rPr>
              <a:t>highest(mm)=</a:t>
            </a:r>
            <a:r>
              <a:rPr lang="en-US" altLang="zh-CN" sz="1100">
                <a:cs typeface="Times New Roman" pitchFamily="18" charset="0"/>
              </a:rPr>
              <a:t> </a:t>
            </a:r>
            <a:r>
              <a:rPr lang="en-US" altLang="zh-CN" sz="1100">
                <a:solidFill>
                  <a:srgbClr val="000000"/>
                </a:solidFill>
                <a:cs typeface="Times New Roman" pitchFamily="18" charset="0"/>
              </a:rPr>
              <a:t>0.60838</a:t>
            </a:r>
            <a:r>
              <a:rPr lang="en-US" altLang="zh-CN" sz="1100">
                <a:cs typeface="Times New Roman" pitchFamily="18" charset="0"/>
              </a:rPr>
              <a:t> </a:t>
            </a:r>
            <a:r>
              <a:rPr lang="en-US" altLang="zh-CN" sz="1100">
                <a:solidFill>
                  <a:srgbClr val="000000"/>
                </a:solidFill>
                <a:cs typeface="Times New Roman" pitchFamily="18" charset="0"/>
              </a:rPr>
              <a:t>(sig=10.732)</a:t>
            </a:r>
          </a:p>
          <a:p>
            <a:pPr eaLnBrk="1" hangingPunct="1">
              <a:lnSpc>
                <a:spcPts val="1438"/>
              </a:lnSpc>
              <a:spcBef>
                <a:spcPct val="0"/>
              </a:spcBef>
              <a:buFontTx/>
              <a:buNone/>
            </a:pPr>
            <a:r>
              <a:rPr lang="en-US" altLang="zh-CN" sz="2400"/>
              <a:t>	</a:t>
            </a:r>
            <a:r>
              <a:rPr lang="en-US" altLang="zh-CN" sz="1100">
                <a:solidFill>
                  <a:srgbClr val="000000"/>
                </a:solidFill>
                <a:cs typeface="Times New Roman" pitchFamily="18" charset="0"/>
              </a:rPr>
              <a:t>lowest(mm)=-0.17403</a:t>
            </a:r>
            <a:r>
              <a:rPr lang="en-US" altLang="zh-CN" sz="1100">
                <a:cs typeface="Times New Roman" pitchFamily="18" charset="0"/>
              </a:rPr>
              <a:t> </a:t>
            </a:r>
            <a:r>
              <a:rPr lang="en-US" altLang="zh-CN" sz="1100">
                <a:solidFill>
                  <a:srgbClr val="000000"/>
                </a:solidFill>
                <a:cs typeface="Times New Roman" pitchFamily="18" charset="0"/>
              </a:rPr>
              <a:t>(sig=-3.070)</a:t>
            </a:r>
          </a:p>
        </p:txBody>
      </p:sp>
      <p:sp>
        <p:nvSpPr>
          <p:cNvPr id="39942" name="TextBox 1"/>
          <p:cNvSpPr txBox="1">
            <a:spLocks noChangeArrowheads="1"/>
          </p:cNvSpPr>
          <p:nvPr/>
        </p:nvSpPr>
        <p:spPr bwMode="auto">
          <a:xfrm>
            <a:off x="29854" y="1277565"/>
            <a:ext cx="1916113"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1029">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ts val="1700"/>
              </a:lnSpc>
              <a:spcBef>
                <a:spcPct val="0"/>
              </a:spcBef>
              <a:buFontTx/>
              <a:buNone/>
            </a:pPr>
            <a:r>
              <a:rPr lang="en-US" altLang="zh-CN" sz="1100">
                <a:solidFill>
                  <a:srgbClr val="000000"/>
                </a:solidFill>
                <a:cs typeface="Times New Roman" pitchFamily="18" charset="0"/>
              </a:rPr>
              <a:t>average(mm)=</a:t>
            </a:r>
            <a:r>
              <a:rPr lang="en-US" altLang="zh-CN" sz="1100">
                <a:cs typeface="Times New Roman" pitchFamily="18" charset="0"/>
              </a:rPr>
              <a:t>  </a:t>
            </a:r>
            <a:r>
              <a:rPr lang="en-US" altLang="zh-CN" sz="1100">
                <a:solidFill>
                  <a:srgbClr val="000000"/>
                </a:solidFill>
                <a:cs typeface="Times New Roman" pitchFamily="18" charset="0"/>
              </a:rPr>
              <a:t>-0.663434E-04</a:t>
            </a:r>
          </a:p>
          <a:p>
            <a:pPr eaLnBrk="1" hangingPunct="1">
              <a:lnSpc>
                <a:spcPts val="1438"/>
              </a:lnSpc>
              <a:spcBef>
                <a:spcPct val="0"/>
              </a:spcBef>
              <a:buFontTx/>
              <a:buNone/>
            </a:pPr>
            <a:r>
              <a:rPr lang="en-US" altLang="zh-CN" sz="1600" b="1">
                <a:solidFill>
                  <a:srgbClr val="000000"/>
                </a:solidFill>
                <a:cs typeface="Times New Roman" pitchFamily="18" charset="0"/>
              </a:rPr>
              <a:t>rms</a:t>
            </a:r>
            <a:r>
              <a:rPr lang="en-US" altLang="zh-CN" sz="1600" b="1">
                <a:cs typeface="Times New Roman" pitchFamily="18" charset="0"/>
              </a:rPr>
              <a:t>     </a:t>
            </a:r>
            <a:r>
              <a:rPr lang="en-US" altLang="zh-CN" sz="1600" b="1">
                <a:solidFill>
                  <a:srgbClr val="000000"/>
                </a:solidFill>
                <a:cs typeface="Times New Roman" pitchFamily="18" charset="0"/>
              </a:rPr>
              <a:t>(mm)=</a:t>
            </a:r>
            <a:r>
              <a:rPr lang="en-US" altLang="zh-CN" sz="1600" b="1">
                <a:cs typeface="Times New Roman" pitchFamily="18" charset="0"/>
              </a:rPr>
              <a:t> </a:t>
            </a:r>
            <a:r>
              <a:rPr lang="en-US" altLang="zh-CN" sz="1600" b="1">
                <a:solidFill>
                  <a:srgbClr val="000000"/>
                </a:solidFill>
                <a:cs typeface="Times New Roman" pitchFamily="18" charset="0"/>
              </a:rPr>
              <a:t>0.05669</a:t>
            </a:r>
            <a:endParaRPr lang="en-US" altLang="zh-CN" sz="1100" b="1">
              <a:solidFill>
                <a:srgbClr val="000000"/>
              </a:solidFill>
              <a:cs typeface="Times New Roman" pitchFamily="18" charset="0"/>
            </a:endParaRPr>
          </a:p>
        </p:txBody>
      </p:sp>
      <p:sp>
        <p:nvSpPr>
          <p:cNvPr id="39943" name="TextBox 1"/>
          <p:cNvSpPr txBox="1">
            <a:spLocks noChangeArrowheads="1"/>
          </p:cNvSpPr>
          <p:nvPr/>
        </p:nvSpPr>
        <p:spPr bwMode="auto">
          <a:xfrm>
            <a:off x="29854" y="1636340"/>
            <a:ext cx="293687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1029">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ts val="1700"/>
              </a:lnSpc>
              <a:spcBef>
                <a:spcPct val="0"/>
              </a:spcBef>
              <a:buFontTx/>
              <a:buNone/>
            </a:pPr>
            <a:r>
              <a:rPr lang="en-US" altLang="zh-CN" sz="1100">
                <a:solidFill>
                  <a:srgbClr val="000000"/>
                </a:solidFill>
                <a:cs typeface="Times New Roman" pitchFamily="18" charset="0"/>
              </a:rPr>
              <a:t>Within</a:t>
            </a:r>
            <a:r>
              <a:rPr lang="en-US" altLang="zh-CN" sz="1100">
                <a:cs typeface="Times New Roman" pitchFamily="18" charset="0"/>
              </a:rPr>
              <a:t> </a:t>
            </a:r>
            <a:r>
              <a:rPr lang="en-US" altLang="zh-CN" sz="1100">
                <a:solidFill>
                  <a:srgbClr val="000000"/>
                </a:solidFill>
                <a:cs typeface="Times New Roman" pitchFamily="18" charset="0"/>
              </a:rPr>
              <a:t>Sigma</a:t>
            </a:r>
            <a:r>
              <a:rPr lang="en-US" altLang="zh-CN" sz="1100">
                <a:cs typeface="Times New Roman" pitchFamily="18" charset="0"/>
              </a:rPr>
              <a:t> </a:t>
            </a:r>
            <a:r>
              <a:rPr lang="en-US" altLang="zh-CN" sz="1100">
                <a:solidFill>
                  <a:srgbClr val="000000"/>
                </a:solidFill>
                <a:cs typeface="Times New Roman" pitchFamily="18" charset="0"/>
              </a:rPr>
              <a:t>rms"(mm)</a:t>
            </a:r>
            <a:r>
              <a:rPr lang="en-US" altLang="zh-CN" sz="1100">
                <a:cs typeface="Times New Roman" pitchFamily="18" charset="0"/>
              </a:rPr>
              <a:t>  </a:t>
            </a:r>
            <a:r>
              <a:rPr lang="en-US" altLang="zh-CN" sz="1100">
                <a:solidFill>
                  <a:srgbClr val="000000"/>
                </a:solidFill>
                <a:cs typeface="Times New Roman" pitchFamily="18" charset="0"/>
              </a:rPr>
              <a:t>used</a:t>
            </a:r>
            <a:r>
              <a:rPr lang="en-US" altLang="zh-CN" sz="1100">
                <a:cs typeface="Times New Roman" pitchFamily="18" charset="0"/>
              </a:rPr>
              <a:t> </a:t>
            </a:r>
            <a:r>
              <a:rPr lang="en-US" altLang="zh-CN" sz="1100">
                <a:solidFill>
                  <a:srgbClr val="000000"/>
                </a:solidFill>
                <a:cs typeface="Times New Roman" pitchFamily="18" charset="0"/>
              </a:rPr>
              <a:t>DATA(%)</a:t>
            </a:r>
            <a:r>
              <a:rPr lang="en-US" altLang="zh-CN" sz="1100">
                <a:cs typeface="Times New Roman" pitchFamily="18" charset="0"/>
              </a:rPr>
              <a:t> </a:t>
            </a:r>
            <a:r>
              <a:rPr lang="en-US" altLang="zh-CN" sz="1100">
                <a:solidFill>
                  <a:srgbClr val="000000"/>
                </a:solidFill>
                <a:cs typeface="Times New Roman" pitchFamily="18" charset="0"/>
              </a:rPr>
              <a:t>ejected</a:t>
            </a:r>
            <a:r>
              <a:rPr lang="en-US" altLang="zh-CN" sz="1100">
                <a:cs typeface="Times New Roman" pitchFamily="18" charset="0"/>
              </a:rPr>
              <a:t> </a:t>
            </a:r>
            <a:r>
              <a:rPr lang="en-US" altLang="zh-CN" sz="1100">
                <a:solidFill>
                  <a:srgbClr val="000000"/>
                </a:solidFill>
                <a:cs typeface="Times New Roman" pitchFamily="18" charset="0"/>
              </a:rPr>
              <a:t>N</a:t>
            </a:r>
          </a:p>
        </p:txBody>
      </p:sp>
      <p:sp>
        <p:nvSpPr>
          <p:cNvPr id="39944" name="TextBox 1"/>
          <p:cNvSpPr txBox="1">
            <a:spLocks noChangeArrowheads="1"/>
          </p:cNvSpPr>
          <p:nvPr/>
        </p:nvSpPr>
        <p:spPr bwMode="auto">
          <a:xfrm>
            <a:off x="-3483" y="1961777"/>
            <a:ext cx="2381250" cy="445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1029">
            <a:spAutoFit/>
          </a:bodyPr>
          <a:lstStyle>
            <a:lvl1pPr eaLnBrk="0" hangingPunct="0">
              <a:spcBef>
                <a:spcPct val="20000"/>
              </a:spcBef>
              <a:buChar char="•"/>
              <a:tabLst>
                <a:tab pos="33338" algn="l"/>
                <a:tab pos="158750" algn="l"/>
              </a:tabLst>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tabLst>
                <a:tab pos="33338" algn="l"/>
                <a:tab pos="158750" algn="l"/>
              </a:tabLst>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tabLst>
                <a:tab pos="33338" algn="l"/>
                <a:tab pos="158750" algn="l"/>
              </a:tabLst>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tabLst>
                <a:tab pos="33338" algn="l"/>
                <a:tab pos="158750" algn="l"/>
              </a:tabLst>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tabLst>
                <a:tab pos="33338" algn="l"/>
                <a:tab pos="158750" algn="l"/>
              </a:tabLst>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tabLst>
                <a:tab pos="33338" algn="l"/>
                <a:tab pos="158750" algn="l"/>
              </a:tabLst>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tabLst>
                <a:tab pos="33338" algn="l"/>
                <a:tab pos="158750" algn="l"/>
              </a:tabLst>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tabLst>
                <a:tab pos="33338" algn="l"/>
                <a:tab pos="158750" algn="l"/>
              </a:tabLst>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tabLst>
                <a:tab pos="33338" algn="l"/>
                <a:tab pos="158750" algn="l"/>
              </a:tabLst>
              <a:defRPr kumimoji="1" sz="2000">
                <a:solidFill>
                  <a:schemeClr val="tx1"/>
                </a:solidFill>
                <a:latin typeface="Times New Roman" pitchFamily="18" charset="0"/>
                <a:ea typeface="ＭＳ Ｐゴシック" pitchFamily="50" charset="-128"/>
              </a:defRPr>
            </a:lvl9pPr>
          </a:lstStyle>
          <a:p>
            <a:pPr eaLnBrk="1" hangingPunct="1">
              <a:lnSpc>
                <a:spcPts val="1700"/>
              </a:lnSpc>
              <a:spcBef>
                <a:spcPct val="0"/>
              </a:spcBef>
              <a:buFontTx/>
              <a:buNone/>
            </a:pPr>
            <a:r>
              <a:rPr lang="en-US" altLang="zh-CN" sz="1200" b="1" u="sng" dirty="0">
                <a:solidFill>
                  <a:srgbClr val="000000"/>
                </a:solidFill>
                <a:cs typeface="Times New Roman" pitchFamily="18" charset="0"/>
              </a:rPr>
              <a:t>10.732</a:t>
            </a:r>
            <a:r>
              <a:rPr lang="en-US" altLang="zh-CN" sz="1200" b="1" u="sng" dirty="0">
                <a:cs typeface="Times New Roman" pitchFamily="18" charset="0"/>
              </a:rPr>
              <a:t>     </a:t>
            </a:r>
            <a:r>
              <a:rPr lang="en-US" altLang="zh-CN" sz="1200" b="1" u="sng" dirty="0">
                <a:solidFill>
                  <a:srgbClr val="000000"/>
                </a:solidFill>
                <a:cs typeface="Times New Roman" pitchFamily="18" charset="0"/>
              </a:rPr>
              <a:t>0.056688</a:t>
            </a:r>
            <a:r>
              <a:rPr lang="en-US" altLang="zh-CN" sz="1200" b="1" u="sng" dirty="0">
                <a:cs typeface="Times New Roman" pitchFamily="18" charset="0"/>
              </a:rPr>
              <a:t>    </a:t>
            </a:r>
            <a:r>
              <a:rPr lang="en-US" altLang="zh-CN" sz="1200" b="1" u="sng" dirty="0">
                <a:solidFill>
                  <a:srgbClr val="000000"/>
                </a:solidFill>
                <a:cs typeface="Times New Roman" pitchFamily="18" charset="0"/>
              </a:rPr>
              <a:t>349(100.0)</a:t>
            </a:r>
            <a:r>
              <a:rPr lang="en-US" altLang="zh-CN" sz="1200" b="1" u="sng" dirty="0">
                <a:cs typeface="Times New Roman" pitchFamily="18" charset="0"/>
              </a:rPr>
              <a:t>     </a:t>
            </a:r>
            <a:r>
              <a:rPr lang="en-US" altLang="zh-CN" sz="1200" b="1" u="sng" dirty="0">
                <a:solidFill>
                  <a:srgbClr val="000000"/>
                </a:solidFill>
                <a:cs typeface="Times New Roman" pitchFamily="18" charset="0"/>
              </a:rPr>
              <a:t>0</a:t>
            </a:r>
          </a:p>
          <a:p>
            <a:pPr eaLnBrk="1" hangingPunct="1">
              <a:lnSpc>
                <a:spcPts val="1438"/>
              </a:lnSpc>
              <a:spcBef>
                <a:spcPct val="0"/>
              </a:spcBef>
              <a:buFontTx/>
              <a:buNone/>
            </a:pPr>
            <a:r>
              <a:rPr lang="en-US" altLang="zh-CN" sz="2800" dirty="0"/>
              <a:t>	</a:t>
            </a:r>
            <a:r>
              <a:rPr lang="en-US" altLang="zh-CN" sz="1200" b="1" u="sng" dirty="0">
                <a:solidFill>
                  <a:srgbClr val="000000"/>
                </a:solidFill>
                <a:cs typeface="Times New Roman" pitchFamily="18" charset="0"/>
              </a:rPr>
              <a:t>9.500</a:t>
            </a:r>
            <a:r>
              <a:rPr lang="en-US" altLang="zh-CN" sz="1200" b="1" u="sng" dirty="0">
                <a:cs typeface="Times New Roman" pitchFamily="18" charset="0"/>
              </a:rPr>
              <a:t>        </a:t>
            </a:r>
            <a:r>
              <a:rPr lang="en-US" altLang="zh-CN" sz="1200" b="1" u="sng" dirty="0">
                <a:solidFill>
                  <a:srgbClr val="000000"/>
                </a:solidFill>
                <a:cs typeface="Times New Roman" pitchFamily="18" charset="0"/>
              </a:rPr>
              <a:t>0.046431</a:t>
            </a:r>
            <a:r>
              <a:rPr lang="en-US" altLang="zh-CN" sz="1200" b="1" u="sng" dirty="0">
                <a:cs typeface="Times New Roman" pitchFamily="18" charset="0"/>
              </a:rPr>
              <a:t>    </a:t>
            </a:r>
            <a:r>
              <a:rPr lang="en-US" altLang="zh-CN" sz="1200" b="1" u="sng" dirty="0">
                <a:solidFill>
                  <a:srgbClr val="000000"/>
                </a:solidFill>
                <a:cs typeface="Times New Roman" pitchFamily="18" charset="0"/>
              </a:rPr>
              <a:t>348(</a:t>
            </a:r>
            <a:r>
              <a:rPr lang="en-US" altLang="zh-CN" sz="1200" b="1" u="sng" dirty="0">
                <a:cs typeface="Times New Roman" pitchFamily="18" charset="0"/>
              </a:rPr>
              <a:t> </a:t>
            </a:r>
            <a:r>
              <a:rPr lang="en-US" altLang="zh-CN" sz="1200" b="1" u="sng" dirty="0">
                <a:solidFill>
                  <a:srgbClr val="000000"/>
                </a:solidFill>
                <a:cs typeface="Times New Roman" pitchFamily="18" charset="0"/>
              </a:rPr>
              <a:t>99.7)</a:t>
            </a:r>
            <a:r>
              <a:rPr lang="en-US" altLang="zh-CN" sz="1200" b="1" u="sng" dirty="0">
                <a:cs typeface="Times New Roman" pitchFamily="18" charset="0"/>
              </a:rPr>
              <a:t>     </a:t>
            </a:r>
            <a:r>
              <a:rPr lang="en-US" altLang="zh-CN" sz="1200" b="1" u="sng"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9.000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8.500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8.000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7.500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7.000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6.500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6.000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5.500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5.000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4.500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4.000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3.500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3.000</a:t>
            </a:r>
            <a:r>
              <a:rPr lang="en-US" altLang="zh-CN" sz="1200" dirty="0">
                <a:cs typeface="Times New Roman" pitchFamily="18" charset="0"/>
              </a:rPr>
              <a:t>        </a:t>
            </a:r>
            <a:r>
              <a:rPr lang="en-US" altLang="zh-CN" sz="1200" dirty="0">
                <a:solidFill>
                  <a:srgbClr val="000000"/>
                </a:solidFill>
                <a:cs typeface="Times New Roman" pitchFamily="18" charset="0"/>
              </a:rPr>
              <a:t>0.045567</a:t>
            </a:r>
            <a:r>
              <a:rPr lang="en-US" altLang="zh-CN" sz="1200" dirty="0">
                <a:cs typeface="Times New Roman" pitchFamily="18" charset="0"/>
              </a:rPr>
              <a:t>    </a:t>
            </a:r>
            <a:r>
              <a:rPr lang="en-US" altLang="zh-CN" sz="1200" dirty="0">
                <a:solidFill>
                  <a:srgbClr val="000000"/>
                </a:solidFill>
                <a:cs typeface="Times New Roman" pitchFamily="18" charset="0"/>
              </a:rPr>
              <a:t>347(</a:t>
            </a:r>
            <a:r>
              <a:rPr lang="en-US" altLang="zh-CN" sz="1200" dirty="0">
                <a:cs typeface="Times New Roman" pitchFamily="18" charset="0"/>
              </a:rPr>
              <a:t> </a:t>
            </a:r>
            <a:r>
              <a:rPr lang="en-US" altLang="zh-CN" sz="1200" dirty="0">
                <a:solidFill>
                  <a:srgbClr val="000000"/>
                </a:solidFill>
                <a:cs typeface="Times New Roman" pitchFamily="18" charset="0"/>
              </a:rPr>
              <a:t>99.4)</a:t>
            </a:r>
            <a:r>
              <a:rPr lang="en-US" altLang="zh-CN" sz="1200" dirty="0">
                <a:cs typeface="Times New Roman" pitchFamily="18" charset="0"/>
              </a:rPr>
              <a:t>     </a:t>
            </a:r>
            <a:r>
              <a:rPr lang="en-US" altLang="zh-CN" sz="1200" dirty="0">
                <a:solidFill>
                  <a:srgbClr val="000000"/>
                </a:solidFill>
                <a:cs typeface="Times New Roman" pitchFamily="18" charset="0"/>
              </a:rPr>
              <a:t>2</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2.500</a:t>
            </a:r>
            <a:r>
              <a:rPr lang="en-US" altLang="zh-CN" sz="1200" dirty="0">
                <a:cs typeface="Times New Roman" pitchFamily="18" charset="0"/>
              </a:rPr>
              <a:t>        </a:t>
            </a:r>
            <a:r>
              <a:rPr lang="en-US" altLang="zh-CN" sz="1200" dirty="0">
                <a:solidFill>
                  <a:srgbClr val="000000"/>
                </a:solidFill>
                <a:cs typeface="Times New Roman" pitchFamily="18" charset="0"/>
              </a:rPr>
              <a:t>0.044858</a:t>
            </a:r>
            <a:r>
              <a:rPr lang="en-US" altLang="zh-CN" sz="1200" dirty="0">
                <a:cs typeface="Times New Roman" pitchFamily="18" charset="0"/>
              </a:rPr>
              <a:t>    </a:t>
            </a:r>
            <a:r>
              <a:rPr lang="en-US" altLang="zh-CN" sz="1200" dirty="0">
                <a:solidFill>
                  <a:srgbClr val="000000"/>
                </a:solidFill>
                <a:cs typeface="Times New Roman" pitchFamily="18" charset="0"/>
              </a:rPr>
              <a:t>346(</a:t>
            </a:r>
            <a:r>
              <a:rPr lang="en-US" altLang="zh-CN" sz="1200" dirty="0">
                <a:cs typeface="Times New Roman" pitchFamily="18" charset="0"/>
              </a:rPr>
              <a:t> </a:t>
            </a:r>
            <a:r>
              <a:rPr lang="en-US" altLang="zh-CN" sz="1200" dirty="0">
                <a:solidFill>
                  <a:srgbClr val="000000"/>
                </a:solidFill>
                <a:cs typeface="Times New Roman" pitchFamily="18" charset="0"/>
              </a:rPr>
              <a:t>99.1)</a:t>
            </a:r>
            <a:r>
              <a:rPr lang="en-US" altLang="zh-CN" sz="1200" dirty="0">
                <a:cs typeface="Times New Roman" pitchFamily="18" charset="0"/>
              </a:rPr>
              <a:t>     </a:t>
            </a:r>
            <a:r>
              <a:rPr lang="en-US" altLang="zh-CN" sz="1200" dirty="0">
                <a:solidFill>
                  <a:srgbClr val="000000"/>
                </a:solidFill>
                <a:cs typeface="Times New Roman" pitchFamily="18" charset="0"/>
              </a:rPr>
              <a:t>3</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2.000</a:t>
            </a:r>
            <a:r>
              <a:rPr lang="en-US" altLang="zh-CN" sz="1200" dirty="0">
                <a:cs typeface="Times New Roman" pitchFamily="18" charset="0"/>
              </a:rPr>
              <a:t>        </a:t>
            </a:r>
            <a:r>
              <a:rPr lang="en-US" altLang="zh-CN" sz="1200" dirty="0">
                <a:solidFill>
                  <a:srgbClr val="000000"/>
                </a:solidFill>
                <a:cs typeface="Times New Roman" pitchFamily="18" charset="0"/>
              </a:rPr>
              <a:t>0.043422</a:t>
            </a:r>
            <a:r>
              <a:rPr lang="en-US" altLang="zh-CN" sz="1200" dirty="0">
                <a:cs typeface="Times New Roman" pitchFamily="18" charset="0"/>
              </a:rPr>
              <a:t>    </a:t>
            </a:r>
            <a:r>
              <a:rPr lang="en-US" altLang="zh-CN" sz="1200" dirty="0">
                <a:solidFill>
                  <a:srgbClr val="000000"/>
                </a:solidFill>
                <a:cs typeface="Times New Roman" pitchFamily="18" charset="0"/>
              </a:rPr>
              <a:t>343(</a:t>
            </a:r>
            <a:r>
              <a:rPr lang="en-US" altLang="zh-CN" sz="1200" dirty="0">
                <a:cs typeface="Times New Roman" pitchFamily="18" charset="0"/>
              </a:rPr>
              <a:t> </a:t>
            </a:r>
            <a:r>
              <a:rPr lang="en-US" altLang="zh-CN" sz="1200" dirty="0">
                <a:solidFill>
                  <a:srgbClr val="000000"/>
                </a:solidFill>
                <a:cs typeface="Times New Roman" pitchFamily="18" charset="0"/>
              </a:rPr>
              <a:t>98.3)</a:t>
            </a:r>
            <a:r>
              <a:rPr lang="en-US" altLang="zh-CN" sz="1200" dirty="0">
                <a:cs typeface="Times New Roman" pitchFamily="18" charset="0"/>
              </a:rPr>
              <a:t>     </a:t>
            </a:r>
            <a:r>
              <a:rPr lang="en-US" altLang="zh-CN" sz="1200" dirty="0">
                <a:solidFill>
                  <a:srgbClr val="000000"/>
                </a:solidFill>
                <a:cs typeface="Times New Roman" pitchFamily="18" charset="0"/>
              </a:rPr>
              <a:t>6</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1.500</a:t>
            </a:r>
            <a:r>
              <a:rPr lang="en-US" altLang="zh-CN" sz="1200" dirty="0">
                <a:cs typeface="Times New Roman" pitchFamily="18" charset="0"/>
              </a:rPr>
              <a:t>        </a:t>
            </a:r>
            <a:r>
              <a:rPr lang="en-US" altLang="zh-CN" sz="1200" dirty="0">
                <a:solidFill>
                  <a:srgbClr val="000000"/>
                </a:solidFill>
                <a:cs typeface="Times New Roman" pitchFamily="18" charset="0"/>
              </a:rPr>
              <a:t>0.041104</a:t>
            </a:r>
            <a:r>
              <a:rPr lang="en-US" altLang="zh-CN" sz="1200" dirty="0">
                <a:cs typeface="Times New Roman" pitchFamily="18" charset="0"/>
              </a:rPr>
              <a:t>    </a:t>
            </a:r>
            <a:r>
              <a:rPr lang="en-US" altLang="zh-CN" sz="1200" dirty="0">
                <a:solidFill>
                  <a:srgbClr val="000000"/>
                </a:solidFill>
                <a:cs typeface="Times New Roman" pitchFamily="18" charset="0"/>
              </a:rPr>
              <a:t>334(</a:t>
            </a:r>
            <a:r>
              <a:rPr lang="en-US" altLang="zh-CN" sz="1200" dirty="0">
                <a:cs typeface="Times New Roman" pitchFamily="18" charset="0"/>
              </a:rPr>
              <a:t> </a:t>
            </a:r>
            <a:r>
              <a:rPr lang="en-US" altLang="zh-CN" sz="1200" dirty="0">
                <a:solidFill>
                  <a:srgbClr val="000000"/>
                </a:solidFill>
                <a:cs typeface="Times New Roman" pitchFamily="18" charset="0"/>
              </a:rPr>
              <a:t>95.7)</a:t>
            </a:r>
            <a:r>
              <a:rPr lang="en-US" altLang="zh-CN" sz="1200" dirty="0">
                <a:cs typeface="Times New Roman" pitchFamily="18" charset="0"/>
              </a:rPr>
              <a:t>    </a:t>
            </a:r>
            <a:r>
              <a:rPr lang="en-US" altLang="zh-CN" sz="1200" dirty="0">
                <a:solidFill>
                  <a:srgbClr val="000000"/>
                </a:solidFill>
                <a:cs typeface="Times New Roman" pitchFamily="18" charset="0"/>
              </a:rPr>
              <a:t>15</a:t>
            </a:r>
          </a:p>
          <a:p>
            <a:pPr eaLnBrk="1" hangingPunct="1">
              <a:lnSpc>
                <a:spcPts val="1438"/>
              </a:lnSpc>
              <a:spcBef>
                <a:spcPct val="0"/>
              </a:spcBef>
              <a:buFontTx/>
              <a:buNone/>
            </a:pPr>
            <a:r>
              <a:rPr lang="en-US" altLang="zh-CN" u="sng" dirty="0"/>
              <a:t>	</a:t>
            </a:r>
            <a:r>
              <a:rPr lang="en-US" altLang="zh-CN" sz="1200" b="1" u="sng" dirty="0">
                <a:solidFill>
                  <a:srgbClr val="000000"/>
                </a:solidFill>
                <a:cs typeface="Times New Roman" pitchFamily="18" charset="0"/>
              </a:rPr>
              <a:t>1.000</a:t>
            </a:r>
            <a:r>
              <a:rPr lang="en-US" altLang="zh-CN" sz="1200" b="1" u="sng" dirty="0">
                <a:cs typeface="Times New Roman" pitchFamily="18" charset="0"/>
              </a:rPr>
              <a:t>        </a:t>
            </a:r>
            <a:r>
              <a:rPr lang="en-US" altLang="zh-CN" sz="1200" b="1" u="sng" dirty="0">
                <a:solidFill>
                  <a:srgbClr val="000000"/>
                </a:solidFill>
                <a:cs typeface="Times New Roman" pitchFamily="18" charset="0"/>
              </a:rPr>
              <a:t>0.031737</a:t>
            </a:r>
            <a:r>
              <a:rPr lang="en-US" altLang="zh-CN" sz="1200" b="1" u="sng" dirty="0">
                <a:cs typeface="Times New Roman" pitchFamily="18" charset="0"/>
              </a:rPr>
              <a:t>    </a:t>
            </a:r>
            <a:r>
              <a:rPr lang="en-US" altLang="zh-CN" sz="1200" b="1" u="sng" dirty="0">
                <a:solidFill>
                  <a:srgbClr val="000000"/>
                </a:solidFill>
                <a:cs typeface="Times New Roman" pitchFamily="18" charset="0"/>
              </a:rPr>
              <a:t>274(</a:t>
            </a:r>
            <a:r>
              <a:rPr lang="en-US" altLang="zh-CN" sz="1200" b="1" u="sng" dirty="0">
                <a:cs typeface="Times New Roman" pitchFamily="18" charset="0"/>
              </a:rPr>
              <a:t> </a:t>
            </a:r>
            <a:r>
              <a:rPr lang="en-US" altLang="zh-CN" sz="1200" b="1" u="sng" dirty="0">
                <a:solidFill>
                  <a:srgbClr val="000000"/>
                </a:solidFill>
                <a:cs typeface="Times New Roman" pitchFamily="18" charset="0"/>
              </a:rPr>
              <a:t>78.5)</a:t>
            </a:r>
            <a:r>
              <a:rPr lang="en-US" altLang="zh-CN" sz="1200" b="1" u="sng" dirty="0">
                <a:cs typeface="Times New Roman" pitchFamily="18" charset="0"/>
              </a:rPr>
              <a:t>    </a:t>
            </a:r>
            <a:r>
              <a:rPr lang="en-US" altLang="zh-CN" sz="1200" b="1" u="sng" dirty="0">
                <a:solidFill>
                  <a:srgbClr val="000000"/>
                </a:solidFill>
                <a:cs typeface="Times New Roman" pitchFamily="18" charset="0"/>
              </a:rPr>
              <a:t>7</a:t>
            </a:r>
            <a:r>
              <a:rPr lang="en-US" altLang="zh-CN" sz="1400" b="1" u="sng" dirty="0">
                <a:solidFill>
                  <a:srgbClr val="000000"/>
                </a:solidFill>
                <a:cs typeface="Times New Roman" pitchFamily="18" charset="0"/>
              </a:rPr>
              <a:t>5</a:t>
            </a:r>
          </a:p>
          <a:p>
            <a:pPr eaLnBrk="1" hangingPunct="1">
              <a:lnSpc>
                <a:spcPts val="1438"/>
              </a:lnSpc>
              <a:spcBef>
                <a:spcPct val="0"/>
              </a:spcBef>
              <a:buFontTx/>
              <a:buNone/>
            </a:pPr>
            <a:r>
              <a:rPr lang="en-US" altLang="zh-CN" sz="2800" dirty="0"/>
              <a:t>	</a:t>
            </a:r>
            <a:r>
              <a:rPr lang="en-US" altLang="zh-CN" sz="1200" b="1" u="sng" dirty="0">
                <a:solidFill>
                  <a:srgbClr val="000000"/>
                </a:solidFill>
                <a:cs typeface="Times New Roman" pitchFamily="18" charset="0"/>
              </a:rPr>
              <a:t>0.500</a:t>
            </a:r>
            <a:r>
              <a:rPr lang="en-US" altLang="zh-CN" sz="1200" b="1" u="sng" dirty="0">
                <a:cs typeface="Times New Roman" pitchFamily="18" charset="0"/>
              </a:rPr>
              <a:t>        </a:t>
            </a:r>
            <a:r>
              <a:rPr lang="en-US" altLang="zh-CN" sz="1200" b="1" u="sng" dirty="0">
                <a:solidFill>
                  <a:srgbClr val="000000"/>
                </a:solidFill>
                <a:cs typeface="Times New Roman" pitchFamily="18" charset="0"/>
              </a:rPr>
              <a:t>0.016449</a:t>
            </a:r>
            <a:r>
              <a:rPr lang="en-US" altLang="zh-CN" sz="1200" b="1" u="sng" dirty="0">
                <a:cs typeface="Times New Roman" pitchFamily="18" charset="0"/>
              </a:rPr>
              <a:t>    </a:t>
            </a:r>
            <a:r>
              <a:rPr lang="en-US" altLang="zh-CN" sz="1200" b="1" u="sng" dirty="0">
                <a:solidFill>
                  <a:srgbClr val="000000"/>
                </a:solidFill>
                <a:cs typeface="Times New Roman" pitchFamily="18" charset="0"/>
              </a:rPr>
              <a:t>148(</a:t>
            </a:r>
            <a:r>
              <a:rPr lang="en-US" altLang="zh-CN" sz="1200" b="1" u="sng" dirty="0">
                <a:cs typeface="Times New Roman" pitchFamily="18" charset="0"/>
              </a:rPr>
              <a:t> </a:t>
            </a:r>
            <a:r>
              <a:rPr lang="en-US" altLang="zh-CN" sz="1200" b="1" u="sng" dirty="0">
                <a:solidFill>
                  <a:srgbClr val="000000"/>
                </a:solidFill>
                <a:cs typeface="Times New Roman" pitchFamily="18" charset="0"/>
              </a:rPr>
              <a:t>42.4)</a:t>
            </a:r>
            <a:r>
              <a:rPr lang="en-US" altLang="zh-CN" sz="1200" b="1" u="sng" dirty="0">
                <a:cs typeface="Times New Roman" pitchFamily="18" charset="0"/>
              </a:rPr>
              <a:t>  </a:t>
            </a:r>
            <a:r>
              <a:rPr lang="en-US" altLang="zh-CN" sz="1200" b="1" u="sng" dirty="0">
                <a:solidFill>
                  <a:srgbClr val="000000"/>
                </a:solidFill>
                <a:cs typeface="Times New Roman" pitchFamily="18" charset="0"/>
              </a:rPr>
              <a:t>201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0.250</a:t>
            </a:r>
            <a:r>
              <a:rPr lang="en-US" altLang="zh-CN" sz="1200" dirty="0">
                <a:cs typeface="Times New Roman" pitchFamily="18" charset="0"/>
              </a:rPr>
              <a:t>        </a:t>
            </a:r>
            <a:r>
              <a:rPr lang="en-US" altLang="zh-CN" sz="1200" dirty="0">
                <a:solidFill>
                  <a:srgbClr val="000000"/>
                </a:solidFill>
                <a:cs typeface="Times New Roman" pitchFamily="18" charset="0"/>
              </a:rPr>
              <a:t>0.008074</a:t>
            </a:r>
            <a:r>
              <a:rPr lang="en-US" altLang="zh-CN" sz="1200" dirty="0">
                <a:cs typeface="Times New Roman" pitchFamily="18" charset="0"/>
              </a:rPr>
              <a:t>     </a:t>
            </a:r>
            <a:r>
              <a:rPr lang="en-US" altLang="zh-CN" sz="1200" dirty="0">
                <a:solidFill>
                  <a:srgbClr val="000000"/>
                </a:solidFill>
                <a:cs typeface="Times New Roman" pitchFamily="18" charset="0"/>
              </a:rPr>
              <a:t>68(</a:t>
            </a:r>
            <a:r>
              <a:rPr lang="en-US" altLang="zh-CN" sz="1200" dirty="0">
                <a:cs typeface="Times New Roman" pitchFamily="18" charset="0"/>
              </a:rPr>
              <a:t> </a:t>
            </a:r>
            <a:r>
              <a:rPr lang="en-US" altLang="zh-CN" sz="1200" dirty="0">
                <a:solidFill>
                  <a:srgbClr val="000000"/>
                </a:solidFill>
                <a:cs typeface="Times New Roman" pitchFamily="18" charset="0"/>
              </a:rPr>
              <a:t>19.5)</a:t>
            </a:r>
            <a:r>
              <a:rPr lang="en-US" altLang="zh-CN" sz="1200" dirty="0">
                <a:cs typeface="Times New Roman" pitchFamily="18" charset="0"/>
              </a:rPr>
              <a:t>  </a:t>
            </a:r>
            <a:r>
              <a:rPr lang="en-US" altLang="zh-CN" sz="1200" dirty="0">
                <a:solidFill>
                  <a:srgbClr val="000000"/>
                </a:solidFill>
                <a:cs typeface="Times New Roman" pitchFamily="18" charset="0"/>
              </a:rPr>
              <a:t>281</a:t>
            </a:r>
            <a:endParaRPr lang="en-US" altLang="zh-CN" sz="1100" dirty="0">
              <a:solidFill>
                <a:srgbClr val="000000"/>
              </a:solidFill>
              <a:cs typeface="Times New Roman" pitchFamily="18" charset="0"/>
            </a:endParaRPr>
          </a:p>
          <a:p>
            <a:pPr eaLnBrk="1" hangingPunct="1">
              <a:lnSpc>
                <a:spcPts val="900"/>
              </a:lnSpc>
              <a:spcBef>
                <a:spcPct val="0"/>
              </a:spcBef>
              <a:buFontTx/>
              <a:buNone/>
            </a:pPr>
            <a:endParaRPr lang="en-US" altLang="zh-CN" sz="2400" dirty="0"/>
          </a:p>
          <a:p>
            <a:pPr eaLnBrk="1" hangingPunct="1">
              <a:lnSpc>
                <a:spcPts val="2425"/>
              </a:lnSpc>
              <a:spcBef>
                <a:spcPct val="0"/>
              </a:spcBef>
              <a:buFontTx/>
              <a:buNone/>
            </a:pPr>
            <a:r>
              <a:rPr lang="en-US" altLang="zh-CN" sz="2400" dirty="0"/>
              <a:t>		</a:t>
            </a:r>
            <a:r>
              <a:rPr lang="en-US" altLang="zh-CN" sz="1100" dirty="0">
                <a:solidFill>
                  <a:srgbClr val="000000"/>
                </a:solidFill>
                <a:cs typeface="Times New Roman" pitchFamily="18" charset="0"/>
              </a:rPr>
              <a:t>最初に作った丸い縁、1.5mm厚。</a:t>
            </a:r>
          </a:p>
          <a:p>
            <a:pPr eaLnBrk="1" hangingPunct="1">
              <a:lnSpc>
                <a:spcPts val="1438"/>
              </a:lnSpc>
              <a:spcBef>
                <a:spcPct val="0"/>
              </a:spcBef>
              <a:buFontTx/>
              <a:buNone/>
            </a:pPr>
            <a:r>
              <a:rPr lang="en-US" altLang="zh-CN" sz="2400" dirty="0"/>
              <a:t>		</a:t>
            </a:r>
            <a:r>
              <a:rPr lang="en-US" altLang="zh-CN" sz="1100" dirty="0">
                <a:solidFill>
                  <a:srgbClr val="000000"/>
                </a:solidFill>
                <a:cs typeface="Times New Roman" pitchFamily="18" charset="0"/>
              </a:rPr>
              <a:t>中心部に４つ穴を開けたもの。</a:t>
            </a:r>
          </a:p>
        </p:txBody>
      </p:sp>
      <p:sp>
        <p:nvSpPr>
          <p:cNvPr id="8" name="正方形/長方形 7"/>
          <p:cNvSpPr/>
          <p:nvPr/>
        </p:nvSpPr>
        <p:spPr>
          <a:xfrm>
            <a:off x="3104842" y="5631333"/>
            <a:ext cx="5184775" cy="461963"/>
          </a:xfrm>
          <a:prstGeom prst="rect">
            <a:avLst/>
          </a:prstGeom>
        </p:spPr>
        <p:txBody>
          <a:bodyPr>
            <a:spAutoFit/>
          </a:bodyPr>
          <a:lstStyle/>
          <a:p>
            <a:pPr>
              <a:defRPr/>
            </a:pPr>
            <a:r>
              <a:rPr lang="el-GR" altLang="ja-JP" b="1" dirty="0">
                <a:solidFill>
                  <a:srgbClr val="FF0000"/>
                </a:solidFill>
                <a:effectLst>
                  <a:outerShdw blurRad="38100" dist="38100" dir="2700000" algn="tl">
                    <a:srgbClr val="000000">
                      <a:alpha val="43137"/>
                    </a:srgbClr>
                  </a:outerShdw>
                </a:effectLst>
                <a:ea typeface="ＭＳ Ｐゴシック" charset="-128"/>
              </a:rPr>
              <a:t>60μ</a:t>
            </a:r>
            <a:r>
              <a:rPr lang="en-US" altLang="ja-JP" b="1" dirty="0">
                <a:solidFill>
                  <a:srgbClr val="FF0000"/>
                </a:solidFill>
                <a:effectLst>
                  <a:outerShdw blurRad="38100" dist="38100" dir="2700000" algn="tl">
                    <a:srgbClr val="000000">
                      <a:alpha val="43137"/>
                    </a:srgbClr>
                  </a:outerShdw>
                </a:effectLst>
                <a:ea typeface="ＭＳ Ｐゴシック" charset="-128"/>
              </a:rPr>
              <a:t>m/</a:t>
            </a:r>
            <a:r>
              <a:rPr lang="ja-JP" altLang="en-US" b="1" dirty="0">
                <a:solidFill>
                  <a:srgbClr val="FF0000"/>
                </a:solidFill>
                <a:effectLst>
                  <a:outerShdw blurRad="38100" dist="38100" dir="2700000" algn="tl">
                    <a:srgbClr val="000000">
                      <a:alpha val="43137"/>
                    </a:srgbClr>
                  </a:outerShdw>
                </a:effectLst>
                <a:ea typeface="ＭＳ Ｐゴシック" charset="-128"/>
              </a:rPr>
              <a:t>全面</a:t>
            </a:r>
            <a:r>
              <a:rPr lang="en-US" altLang="ja-JP" b="1" dirty="0">
                <a:solidFill>
                  <a:srgbClr val="FF0000"/>
                </a:solidFill>
                <a:effectLst>
                  <a:outerShdw blurRad="38100" dist="38100" dir="2700000" algn="tl">
                    <a:srgbClr val="000000">
                      <a:alpha val="43137"/>
                    </a:srgbClr>
                  </a:outerShdw>
                </a:effectLst>
                <a:ea typeface="ＭＳ Ｐゴシック" charset="-128"/>
              </a:rPr>
              <a:t>,</a:t>
            </a:r>
            <a:r>
              <a:rPr lang="ja-JP" altLang="en-US" b="1" dirty="0">
                <a:solidFill>
                  <a:srgbClr val="FF0000"/>
                </a:solidFill>
                <a:effectLst>
                  <a:outerShdw blurRad="38100" dist="38100" dir="2700000" algn="tl">
                    <a:srgbClr val="000000">
                      <a:alpha val="43137"/>
                    </a:srgbClr>
                  </a:outerShdw>
                </a:effectLst>
                <a:ea typeface="ＭＳ Ｐゴシック" charset="-128"/>
              </a:rPr>
              <a:t>　</a:t>
            </a:r>
            <a:r>
              <a:rPr lang="en-US" altLang="ja-JP" b="1" dirty="0">
                <a:solidFill>
                  <a:srgbClr val="FF0000"/>
                </a:solidFill>
                <a:effectLst>
                  <a:outerShdw blurRad="38100" dist="38100" dir="2700000" algn="tl">
                    <a:srgbClr val="000000">
                      <a:alpha val="43137"/>
                    </a:srgbClr>
                  </a:outerShdw>
                </a:effectLst>
                <a:ea typeface="ＭＳ Ｐゴシック" charset="-128"/>
              </a:rPr>
              <a:t>30</a:t>
            </a:r>
            <a:r>
              <a:rPr lang="el-GR" altLang="ja-JP" b="1" dirty="0">
                <a:solidFill>
                  <a:srgbClr val="FF0000"/>
                </a:solidFill>
                <a:effectLst>
                  <a:outerShdw blurRad="38100" dist="38100" dir="2700000" algn="tl">
                    <a:srgbClr val="000000">
                      <a:alpha val="43137"/>
                    </a:srgbClr>
                  </a:outerShdw>
                </a:effectLst>
                <a:ea typeface="ＭＳ Ｐゴシック" charset="-128"/>
              </a:rPr>
              <a:t>μ</a:t>
            </a:r>
            <a:r>
              <a:rPr lang="en-US" altLang="ja-JP" b="1" dirty="0">
                <a:solidFill>
                  <a:srgbClr val="FF0000"/>
                </a:solidFill>
                <a:effectLst>
                  <a:outerShdw blurRad="38100" dist="38100" dir="2700000" algn="tl">
                    <a:srgbClr val="000000">
                      <a:alpha val="43137"/>
                    </a:srgbClr>
                  </a:outerShdw>
                </a:effectLst>
                <a:ea typeface="ＭＳ Ｐゴシック" charset="-128"/>
              </a:rPr>
              <a:t>m/78</a:t>
            </a:r>
            <a:r>
              <a:rPr lang="ja-JP" altLang="en-US" b="1" dirty="0">
                <a:solidFill>
                  <a:srgbClr val="FF0000"/>
                </a:solidFill>
                <a:effectLst>
                  <a:outerShdw blurRad="38100" dist="38100" dir="2700000" algn="tl">
                    <a:srgbClr val="000000">
                      <a:alpha val="43137"/>
                    </a:srgbClr>
                  </a:outerShdw>
                </a:effectLst>
                <a:ea typeface="ＭＳ Ｐゴシック" charset="-128"/>
              </a:rPr>
              <a:t>％</a:t>
            </a:r>
            <a:r>
              <a:rPr lang="en-US" altLang="ja-JP" b="1" dirty="0">
                <a:solidFill>
                  <a:srgbClr val="FF0000"/>
                </a:solidFill>
                <a:effectLst>
                  <a:outerShdw blurRad="38100" dist="38100" dir="2700000" algn="tl">
                    <a:srgbClr val="000000">
                      <a:alpha val="43137"/>
                    </a:srgbClr>
                  </a:outerShdw>
                </a:effectLst>
                <a:ea typeface="ＭＳ Ｐゴシック" charset="-128"/>
              </a:rPr>
              <a:t>, 17</a:t>
            </a:r>
            <a:r>
              <a:rPr lang="el-GR" altLang="ja-JP" b="1" dirty="0">
                <a:solidFill>
                  <a:srgbClr val="FF0000"/>
                </a:solidFill>
                <a:effectLst>
                  <a:outerShdw blurRad="38100" dist="38100" dir="2700000" algn="tl">
                    <a:srgbClr val="000000">
                      <a:alpha val="43137"/>
                    </a:srgbClr>
                  </a:outerShdw>
                </a:effectLst>
                <a:ea typeface="ＭＳ Ｐゴシック" charset="-128"/>
              </a:rPr>
              <a:t>μ</a:t>
            </a:r>
            <a:r>
              <a:rPr lang="en-US" altLang="ja-JP" b="1" dirty="0">
                <a:solidFill>
                  <a:srgbClr val="FF0000"/>
                </a:solidFill>
                <a:effectLst>
                  <a:outerShdw blurRad="38100" dist="38100" dir="2700000" algn="tl">
                    <a:srgbClr val="000000">
                      <a:alpha val="43137"/>
                    </a:srgbClr>
                  </a:outerShdw>
                </a:effectLst>
                <a:ea typeface="ＭＳ Ｐゴシック" charset="-128"/>
              </a:rPr>
              <a:t>m/40%</a:t>
            </a:r>
            <a:endParaRPr lang="ja-JP" altLang="en-US" b="1" dirty="0">
              <a:solidFill>
                <a:srgbClr val="FF0000"/>
              </a:solidFill>
              <a:effectLst>
                <a:outerShdw blurRad="38100" dist="38100" dir="2700000" algn="tl">
                  <a:srgbClr val="000000">
                    <a:alpha val="43137"/>
                  </a:srgbClr>
                </a:outerShdw>
              </a:effectLst>
              <a:ea typeface="ＭＳ Ｐゴシック" charset="-128"/>
            </a:endParaRPr>
          </a:p>
        </p:txBody>
      </p:sp>
      <p:sp>
        <p:nvSpPr>
          <p:cNvPr id="2" name="テキスト ボックス 1"/>
          <p:cNvSpPr txBox="1"/>
          <p:nvPr/>
        </p:nvSpPr>
        <p:spPr>
          <a:xfrm>
            <a:off x="-9698" y="-27384"/>
            <a:ext cx="7678042" cy="523220"/>
          </a:xfrm>
          <a:prstGeom prst="rect">
            <a:avLst/>
          </a:prstGeom>
          <a:solidFill>
            <a:schemeClr val="bg1"/>
          </a:solidFill>
        </p:spPr>
        <p:txBody>
          <a:bodyPr wrap="square" rtlCol="0">
            <a:spAutoFit/>
          </a:bodyPr>
          <a:lstStyle/>
          <a:p>
            <a:r>
              <a:rPr kumimoji="1" lang="ja-JP" altLang="en-US" sz="2800" b="1" dirty="0" smtClean="0"/>
              <a:t>へら絞り法で</a:t>
            </a:r>
            <a:r>
              <a:rPr kumimoji="1" lang="en-US" altLang="ja-JP" sz="2800" b="1" dirty="0" smtClean="0"/>
              <a:t>r.m.s.60μm</a:t>
            </a:r>
            <a:r>
              <a:rPr kumimoji="1" lang="ja-JP" altLang="en-US" sz="2800" b="1" dirty="0" smtClean="0"/>
              <a:t>の面精度を確認</a:t>
            </a:r>
            <a:r>
              <a:rPr kumimoji="1" lang="en-US" altLang="ja-JP" sz="1600" b="1" dirty="0" smtClean="0"/>
              <a:t>(2010)</a:t>
            </a:r>
            <a:endParaRPr kumimoji="1" lang="ja-JP" altLang="en-US" sz="1600" b="1" dirty="0"/>
          </a:p>
        </p:txBody>
      </p:sp>
    </p:spTree>
    <p:extLst>
      <p:ext uri="{BB962C8B-B14F-4D97-AF65-F5344CB8AC3E}">
        <p14:creationId xmlns:p14="http://schemas.microsoft.com/office/powerpoint/2010/main" val="17912049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74638"/>
            <a:ext cx="8435280" cy="1143000"/>
          </a:xfrm>
        </p:spPr>
        <p:txBody>
          <a:bodyPr>
            <a:normAutofit fontScale="90000"/>
          </a:bodyPr>
          <a:lstStyle/>
          <a:p>
            <a:r>
              <a:rPr kumimoji="1" lang="ja-JP" altLang="en-US" dirty="0" smtClean="0"/>
              <a:t>へら絞りアンテナ面の誤差要因の検討</a:t>
            </a:r>
            <a:endParaRPr kumimoji="1" lang="ja-JP" altLang="en-US" dirty="0"/>
          </a:p>
        </p:txBody>
      </p:sp>
      <p:sp>
        <p:nvSpPr>
          <p:cNvPr id="3" name="コンテンツ プレースホルダー 2"/>
          <p:cNvSpPr>
            <a:spLocks noGrp="1"/>
          </p:cNvSpPr>
          <p:nvPr>
            <p:ph idx="1"/>
          </p:nvPr>
        </p:nvSpPr>
        <p:spPr/>
        <p:txBody>
          <a:bodyPr>
            <a:normAutofit fontScale="92500" lnSpcReduction="10000"/>
          </a:bodyPr>
          <a:lstStyle/>
          <a:p>
            <a:r>
              <a:rPr lang="ja-JP" altLang="en-US" dirty="0" smtClean="0"/>
              <a:t>素材アルミ板</a:t>
            </a:r>
            <a:r>
              <a:rPr lang="en-US" altLang="ja-JP" dirty="0" smtClean="0"/>
              <a:t>(</a:t>
            </a:r>
            <a:r>
              <a:rPr lang="ja-JP" altLang="en-US" dirty="0" smtClean="0"/>
              <a:t>製造時の）残留応力による反り：</a:t>
            </a:r>
            <a:endParaRPr lang="en-US" altLang="ja-JP" dirty="0" smtClean="0"/>
          </a:p>
          <a:p>
            <a:pPr marL="0" indent="0">
              <a:buNone/>
            </a:pPr>
            <a:r>
              <a:rPr lang="ja-JP" altLang="en-US" dirty="0" smtClean="0"/>
              <a:t>　　</a:t>
            </a:r>
            <a:r>
              <a:rPr lang="ja-JP" altLang="en-US" dirty="0" smtClean="0">
                <a:latin typeface="+mn-ea"/>
              </a:rPr>
              <a:t>３６～</a:t>
            </a:r>
            <a:r>
              <a:rPr lang="en-US" altLang="ja-JP" dirty="0" smtClean="0">
                <a:latin typeface="+mn-ea"/>
              </a:rPr>
              <a:t>70μm</a:t>
            </a:r>
            <a:r>
              <a:rPr lang="ja-JP" altLang="en-US" dirty="0" smtClean="0">
                <a:latin typeface="+mn-ea"/>
              </a:rPr>
              <a:t>　</a:t>
            </a:r>
            <a:r>
              <a:rPr lang="en-US" altLang="ja-JP" dirty="0" smtClean="0">
                <a:latin typeface="+mn-ea"/>
              </a:rPr>
              <a:t>r.m.s.</a:t>
            </a:r>
            <a:r>
              <a:rPr lang="ja-JP" altLang="en-US" dirty="0" smtClean="0">
                <a:latin typeface="+mn-ea"/>
              </a:rPr>
              <a:t>　</a:t>
            </a:r>
            <a:endParaRPr kumimoji="1" lang="en-US" altLang="ja-JP" dirty="0" smtClean="0">
              <a:latin typeface="+mn-ea"/>
            </a:endParaRPr>
          </a:p>
          <a:p>
            <a:r>
              <a:rPr kumimoji="1" lang="ja-JP" altLang="en-US" dirty="0" smtClean="0"/>
              <a:t>アンテナ加工における工作精度：</a:t>
            </a:r>
            <a:endParaRPr kumimoji="1" lang="en-US" altLang="ja-JP" dirty="0" smtClean="0"/>
          </a:p>
          <a:p>
            <a:pPr marL="0" indent="0">
              <a:buNone/>
            </a:pPr>
            <a:r>
              <a:rPr lang="ja-JP" altLang="en-US" dirty="0" smtClean="0"/>
              <a:t>　　</a:t>
            </a:r>
            <a:r>
              <a:rPr lang="en-US" altLang="ja-JP" dirty="0" smtClean="0">
                <a:latin typeface="+mn-ea"/>
              </a:rPr>
              <a:t>30μm r.m.s.</a:t>
            </a:r>
            <a:r>
              <a:rPr lang="ja-JP" altLang="en-US" dirty="0" smtClean="0">
                <a:latin typeface="+mn-ea"/>
              </a:rPr>
              <a:t>より小さい。</a:t>
            </a:r>
            <a:endParaRPr lang="en-US" altLang="ja-JP" dirty="0" smtClean="0">
              <a:latin typeface="+mn-ea"/>
            </a:endParaRPr>
          </a:p>
          <a:p>
            <a:r>
              <a:rPr lang="ja-JP" altLang="en-US" dirty="0" smtClean="0"/>
              <a:t>（検討用の既存の）金型面の精度：</a:t>
            </a:r>
            <a:endParaRPr lang="en-US" altLang="ja-JP" dirty="0" smtClean="0"/>
          </a:p>
          <a:p>
            <a:pPr marL="0" indent="0">
              <a:buNone/>
            </a:pPr>
            <a:r>
              <a:rPr kumimoji="1" lang="ja-JP" altLang="en-US" dirty="0" smtClean="0"/>
              <a:t>　</a:t>
            </a:r>
            <a:r>
              <a:rPr kumimoji="1" lang="ja-JP" altLang="en-US" dirty="0" smtClean="0">
                <a:latin typeface="+mn-ea"/>
              </a:rPr>
              <a:t>　</a:t>
            </a:r>
            <a:r>
              <a:rPr lang="en-US" altLang="ja-JP" dirty="0" smtClean="0">
                <a:latin typeface="+mn-ea"/>
              </a:rPr>
              <a:t>30μm r.m.s</a:t>
            </a:r>
            <a:r>
              <a:rPr lang="en-US" altLang="ja-JP" dirty="0">
                <a:latin typeface="+mn-ea"/>
              </a:rPr>
              <a:t>. </a:t>
            </a:r>
            <a:r>
              <a:rPr lang="ja-JP" altLang="en-US" dirty="0" smtClean="0">
                <a:latin typeface="+mn-ea"/>
              </a:rPr>
              <a:t>か（</a:t>
            </a:r>
            <a:r>
              <a:rPr lang="en-US" altLang="ja-JP" dirty="0">
                <a:latin typeface="+mn-ea"/>
              </a:rPr>
              <a:t> </a:t>
            </a:r>
            <a:r>
              <a:rPr lang="ja-JP" altLang="en-US" dirty="0" smtClean="0">
                <a:latin typeface="+mn-ea"/>
              </a:rPr>
              <a:t>最悪で</a:t>
            </a:r>
            <a:r>
              <a:rPr lang="en-US" altLang="ja-JP" dirty="0" smtClean="0">
                <a:latin typeface="+mn-ea"/>
              </a:rPr>
              <a:t>50μm r.m.s.</a:t>
            </a:r>
            <a:r>
              <a:rPr lang="ja-JP" altLang="en-US" dirty="0" smtClean="0">
                <a:latin typeface="+mn-ea"/>
              </a:rPr>
              <a:t>）</a:t>
            </a:r>
            <a:r>
              <a:rPr lang="en-US" altLang="ja-JP" dirty="0" smtClean="0">
                <a:latin typeface="+mn-ea"/>
              </a:rPr>
              <a:t> </a:t>
            </a:r>
            <a:r>
              <a:rPr kumimoji="1" lang="ja-JP" altLang="en-US" dirty="0" smtClean="0">
                <a:latin typeface="+mn-ea"/>
              </a:rPr>
              <a:t>　　</a:t>
            </a:r>
            <a:endParaRPr kumimoji="1" lang="en-US" altLang="ja-JP" dirty="0">
              <a:latin typeface="+mn-ea"/>
            </a:endParaRPr>
          </a:p>
          <a:p>
            <a:pPr marL="0" indent="0">
              <a:buNone/>
            </a:pPr>
            <a:endParaRPr lang="en-US" altLang="ja-JP" dirty="0" smtClean="0"/>
          </a:p>
          <a:p>
            <a:pPr marL="0" indent="0">
              <a:buNone/>
            </a:pPr>
            <a:r>
              <a:rPr kumimoji="1" lang="ja-JP" altLang="en-US" dirty="0" smtClean="0"/>
              <a:t>「焼き鈍しによる残留応力除去」＋「良い金型の新規製作」で </a:t>
            </a:r>
            <a:r>
              <a:rPr lang="en-US" altLang="ja-JP" dirty="0" smtClean="0"/>
              <a:t>30μm r.m.s.</a:t>
            </a:r>
            <a:r>
              <a:rPr lang="ja-JP" altLang="en-US" dirty="0" smtClean="0"/>
              <a:t>の面精度は出ると予想。</a:t>
            </a:r>
            <a:endParaRPr kumimoji="1" lang="ja-JP" altLang="en-US" dirty="0"/>
          </a:p>
        </p:txBody>
      </p:sp>
      <p:sp>
        <p:nvSpPr>
          <p:cNvPr id="4" name="テキスト ボックス 3"/>
          <p:cNvSpPr txBox="1"/>
          <p:nvPr/>
        </p:nvSpPr>
        <p:spPr>
          <a:xfrm>
            <a:off x="395536" y="260648"/>
            <a:ext cx="1891865" cy="369332"/>
          </a:xfrm>
          <a:prstGeom prst="rect">
            <a:avLst/>
          </a:prstGeom>
          <a:noFill/>
        </p:spPr>
        <p:txBody>
          <a:bodyPr wrap="none" rtlCol="0">
            <a:spAutoFit/>
          </a:bodyPr>
          <a:lstStyle/>
          <a:p>
            <a:r>
              <a:rPr lang="ja-JP" altLang="en-US" dirty="0" smtClean="0"/>
              <a:t>その後、検討から</a:t>
            </a:r>
            <a:endParaRPr kumimoji="1" lang="ja-JP" altLang="en-US" dirty="0"/>
          </a:p>
        </p:txBody>
      </p:sp>
      <p:sp>
        <p:nvSpPr>
          <p:cNvPr id="5" name="テキスト ボックス 4"/>
          <p:cNvSpPr txBox="1"/>
          <p:nvPr/>
        </p:nvSpPr>
        <p:spPr>
          <a:xfrm>
            <a:off x="323528" y="1268760"/>
            <a:ext cx="2411238" cy="369332"/>
          </a:xfrm>
          <a:prstGeom prst="rect">
            <a:avLst/>
          </a:prstGeom>
          <a:noFill/>
        </p:spPr>
        <p:txBody>
          <a:bodyPr wrap="none" rtlCol="0">
            <a:spAutoFit/>
          </a:bodyPr>
          <a:lstStyle/>
          <a:p>
            <a:r>
              <a:rPr kumimoji="1" lang="ja-JP" altLang="en-US" dirty="0" smtClean="0"/>
              <a:t>（それぞれ独立と仮定）</a:t>
            </a:r>
            <a:endParaRPr kumimoji="1" lang="ja-JP" altLang="en-US" dirty="0"/>
          </a:p>
        </p:txBody>
      </p:sp>
    </p:spTree>
    <p:extLst>
      <p:ext uri="{BB962C8B-B14F-4D97-AF65-F5344CB8AC3E}">
        <p14:creationId xmlns:p14="http://schemas.microsoft.com/office/powerpoint/2010/main" val="5746601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p:cNvPicPr>
            <a:picLocks noChangeAspect="1" noChangeArrowheads="1"/>
          </p:cNvPicPr>
          <p:nvPr/>
        </p:nvPicPr>
        <p:blipFill>
          <a:blip r:embed="rId3">
            <a:extLst>
              <a:ext uri="{28A0092B-C50C-407E-A947-70E740481C1C}">
                <a14:useLocalDpi xmlns:a14="http://schemas.microsoft.com/office/drawing/2010/main" val="0"/>
              </a:ext>
            </a:extLst>
          </a:blip>
          <a:srcRect l="29166" t="8867" r="85" b="1237"/>
          <a:stretch>
            <a:fillRect/>
          </a:stretch>
        </p:blipFill>
        <p:spPr bwMode="auto">
          <a:xfrm>
            <a:off x="2663825" y="55563"/>
            <a:ext cx="6443663" cy="6829425"/>
          </a:xfrm>
          <a:prstGeom prst="rect">
            <a:avLst/>
          </a:prstGeom>
          <a:solidFill>
            <a:schemeClr val="bg1">
              <a:lumMod val="95000"/>
              <a:alpha val="89000"/>
            </a:schemeClr>
          </a:solidFill>
          <a:ln>
            <a:noFill/>
          </a:ln>
        </p:spPr>
      </p:pic>
      <p:sp>
        <p:nvSpPr>
          <p:cNvPr id="39939" name="TextBox 1"/>
          <p:cNvSpPr txBox="1">
            <a:spLocks noChangeArrowheads="1"/>
          </p:cNvSpPr>
          <p:nvPr/>
        </p:nvSpPr>
        <p:spPr bwMode="auto">
          <a:xfrm>
            <a:off x="23813" y="33338"/>
            <a:ext cx="1676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1029">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ts val="1700"/>
              </a:lnSpc>
              <a:spcBef>
                <a:spcPct val="0"/>
              </a:spcBef>
              <a:buFontTx/>
              <a:buNone/>
            </a:pPr>
            <a:r>
              <a:rPr lang="en-US" altLang="zh-CN" sz="1100">
                <a:solidFill>
                  <a:srgbClr val="000000"/>
                </a:solidFill>
                <a:cs typeface="Times New Roman" pitchFamily="18" charset="0"/>
              </a:rPr>
              <a:t>data=</a:t>
            </a:r>
            <a:r>
              <a:rPr lang="en-US" altLang="zh-CN" sz="1100">
                <a:cs typeface="Times New Roman" pitchFamily="18" charset="0"/>
              </a:rPr>
              <a:t> </a:t>
            </a:r>
            <a:r>
              <a:rPr lang="en-US" altLang="zh-CN" sz="1100">
                <a:solidFill>
                  <a:srgbClr val="000000"/>
                </a:solidFill>
                <a:cs typeface="Times New Roman" pitchFamily="18" charset="0"/>
              </a:rPr>
              <a:t>20120828-CCant28.out</a:t>
            </a:r>
          </a:p>
        </p:txBody>
      </p:sp>
      <p:sp>
        <p:nvSpPr>
          <p:cNvPr id="39940" name="TextBox 1"/>
          <p:cNvSpPr txBox="1">
            <a:spLocks noChangeArrowheads="1"/>
          </p:cNvSpPr>
          <p:nvPr/>
        </p:nvSpPr>
        <p:spPr bwMode="auto">
          <a:xfrm>
            <a:off x="57150" y="212725"/>
            <a:ext cx="6667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1029">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ts val="1700"/>
              </a:lnSpc>
              <a:spcBef>
                <a:spcPct val="0"/>
              </a:spcBef>
              <a:buFontTx/>
              <a:buNone/>
            </a:pPr>
            <a:r>
              <a:rPr lang="en-US" altLang="zh-CN" sz="1100">
                <a:solidFill>
                  <a:srgbClr val="000000"/>
                </a:solidFill>
                <a:cs typeface="Times New Roman" pitchFamily="18" charset="0"/>
              </a:rPr>
              <a:t>ndata=</a:t>
            </a:r>
            <a:r>
              <a:rPr lang="en-US" altLang="zh-CN" sz="1100">
                <a:cs typeface="Times New Roman" pitchFamily="18" charset="0"/>
              </a:rPr>
              <a:t>  </a:t>
            </a:r>
            <a:r>
              <a:rPr lang="en-US" altLang="zh-CN" sz="1100">
                <a:solidFill>
                  <a:srgbClr val="000000"/>
                </a:solidFill>
                <a:cs typeface="Times New Roman" pitchFamily="18" charset="0"/>
              </a:rPr>
              <a:t>349</a:t>
            </a:r>
          </a:p>
        </p:txBody>
      </p:sp>
      <p:sp>
        <p:nvSpPr>
          <p:cNvPr id="39941" name="TextBox 1"/>
          <p:cNvSpPr txBox="1">
            <a:spLocks noChangeArrowheads="1"/>
          </p:cNvSpPr>
          <p:nvPr/>
        </p:nvSpPr>
        <p:spPr bwMode="auto">
          <a:xfrm>
            <a:off x="57150" y="403225"/>
            <a:ext cx="20510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1029">
            <a:spAutoFit/>
          </a:bodyPr>
          <a:lstStyle>
            <a:lvl1pPr eaLnBrk="0" hangingPunct="0">
              <a:spcBef>
                <a:spcPct val="20000"/>
              </a:spcBef>
              <a:buChar char="•"/>
              <a:tabLst>
                <a:tab pos="33338" algn="l"/>
              </a:tabLst>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tabLst>
                <a:tab pos="33338" algn="l"/>
              </a:tabLst>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tabLst>
                <a:tab pos="33338" algn="l"/>
              </a:tabLst>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tabLst>
                <a:tab pos="33338" algn="l"/>
              </a:tabLst>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tabLst>
                <a:tab pos="33338" algn="l"/>
              </a:tabLst>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tabLst>
                <a:tab pos="33338" algn="l"/>
              </a:tabLst>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tabLst>
                <a:tab pos="33338" algn="l"/>
              </a:tabLst>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tabLst>
                <a:tab pos="33338" algn="l"/>
              </a:tabLst>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tabLst>
                <a:tab pos="33338" algn="l"/>
              </a:tabLst>
              <a:defRPr kumimoji="1" sz="2000">
                <a:solidFill>
                  <a:schemeClr val="tx1"/>
                </a:solidFill>
                <a:latin typeface="Times New Roman" pitchFamily="18" charset="0"/>
                <a:ea typeface="ＭＳ Ｐゴシック" pitchFamily="50" charset="-128"/>
              </a:defRPr>
            </a:lvl9pPr>
          </a:lstStyle>
          <a:p>
            <a:pPr eaLnBrk="1" hangingPunct="1">
              <a:lnSpc>
                <a:spcPts val="1700"/>
              </a:lnSpc>
              <a:spcBef>
                <a:spcPct val="0"/>
              </a:spcBef>
              <a:buFontTx/>
              <a:buNone/>
            </a:pPr>
            <a:r>
              <a:rPr lang="en-US" altLang="zh-CN" sz="1100">
                <a:solidFill>
                  <a:srgbClr val="000000"/>
                </a:solidFill>
                <a:cs typeface="Times New Roman" pitchFamily="18" charset="0"/>
              </a:rPr>
              <a:t>highest(mm)=</a:t>
            </a:r>
            <a:r>
              <a:rPr lang="en-US" altLang="zh-CN" sz="1100">
                <a:cs typeface="Times New Roman" pitchFamily="18" charset="0"/>
              </a:rPr>
              <a:t> </a:t>
            </a:r>
            <a:r>
              <a:rPr lang="en-US" altLang="zh-CN" sz="1100">
                <a:solidFill>
                  <a:srgbClr val="000000"/>
                </a:solidFill>
                <a:cs typeface="Times New Roman" pitchFamily="18" charset="0"/>
              </a:rPr>
              <a:t>0.60838</a:t>
            </a:r>
            <a:r>
              <a:rPr lang="en-US" altLang="zh-CN" sz="1100">
                <a:cs typeface="Times New Roman" pitchFamily="18" charset="0"/>
              </a:rPr>
              <a:t> </a:t>
            </a:r>
            <a:r>
              <a:rPr lang="en-US" altLang="zh-CN" sz="1100">
                <a:solidFill>
                  <a:srgbClr val="000000"/>
                </a:solidFill>
                <a:cs typeface="Times New Roman" pitchFamily="18" charset="0"/>
              </a:rPr>
              <a:t>(sig=10.732)</a:t>
            </a:r>
          </a:p>
          <a:p>
            <a:pPr eaLnBrk="1" hangingPunct="1">
              <a:lnSpc>
                <a:spcPts val="1438"/>
              </a:lnSpc>
              <a:spcBef>
                <a:spcPct val="0"/>
              </a:spcBef>
              <a:buFontTx/>
              <a:buNone/>
            </a:pPr>
            <a:r>
              <a:rPr lang="en-US" altLang="zh-CN" sz="2400"/>
              <a:t>	</a:t>
            </a:r>
            <a:r>
              <a:rPr lang="en-US" altLang="zh-CN" sz="1100">
                <a:solidFill>
                  <a:srgbClr val="000000"/>
                </a:solidFill>
                <a:cs typeface="Times New Roman" pitchFamily="18" charset="0"/>
              </a:rPr>
              <a:t>lowest(mm)=-0.17403</a:t>
            </a:r>
            <a:r>
              <a:rPr lang="en-US" altLang="zh-CN" sz="1100">
                <a:cs typeface="Times New Roman" pitchFamily="18" charset="0"/>
              </a:rPr>
              <a:t> </a:t>
            </a:r>
            <a:r>
              <a:rPr lang="en-US" altLang="zh-CN" sz="1100">
                <a:solidFill>
                  <a:srgbClr val="000000"/>
                </a:solidFill>
                <a:cs typeface="Times New Roman" pitchFamily="18" charset="0"/>
              </a:rPr>
              <a:t>(sig=-3.070)</a:t>
            </a:r>
          </a:p>
        </p:txBody>
      </p:sp>
      <p:sp>
        <p:nvSpPr>
          <p:cNvPr id="39942" name="TextBox 1"/>
          <p:cNvSpPr txBox="1">
            <a:spLocks noChangeArrowheads="1"/>
          </p:cNvSpPr>
          <p:nvPr/>
        </p:nvSpPr>
        <p:spPr bwMode="auto">
          <a:xfrm>
            <a:off x="57150" y="773113"/>
            <a:ext cx="1916113"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1029">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ts val="1700"/>
              </a:lnSpc>
              <a:spcBef>
                <a:spcPct val="0"/>
              </a:spcBef>
              <a:buFontTx/>
              <a:buNone/>
            </a:pPr>
            <a:r>
              <a:rPr lang="en-US" altLang="zh-CN" sz="1100">
                <a:solidFill>
                  <a:srgbClr val="000000"/>
                </a:solidFill>
                <a:cs typeface="Times New Roman" pitchFamily="18" charset="0"/>
              </a:rPr>
              <a:t>average(mm)=</a:t>
            </a:r>
            <a:r>
              <a:rPr lang="en-US" altLang="zh-CN" sz="1100">
                <a:cs typeface="Times New Roman" pitchFamily="18" charset="0"/>
              </a:rPr>
              <a:t>  </a:t>
            </a:r>
            <a:r>
              <a:rPr lang="en-US" altLang="zh-CN" sz="1100">
                <a:solidFill>
                  <a:srgbClr val="000000"/>
                </a:solidFill>
                <a:cs typeface="Times New Roman" pitchFamily="18" charset="0"/>
              </a:rPr>
              <a:t>-0.663434E-04</a:t>
            </a:r>
          </a:p>
          <a:p>
            <a:pPr eaLnBrk="1" hangingPunct="1">
              <a:lnSpc>
                <a:spcPts val="1438"/>
              </a:lnSpc>
              <a:spcBef>
                <a:spcPct val="0"/>
              </a:spcBef>
              <a:buFontTx/>
              <a:buNone/>
            </a:pPr>
            <a:r>
              <a:rPr lang="en-US" altLang="zh-CN" sz="1600" b="1">
                <a:solidFill>
                  <a:srgbClr val="000000"/>
                </a:solidFill>
                <a:cs typeface="Times New Roman" pitchFamily="18" charset="0"/>
              </a:rPr>
              <a:t>rms</a:t>
            </a:r>
            <a:r>
              <a:rPr lang="en-US" altLang="zh-CN" sz="1600" b="1">
                <a:cs typeface="Times New Roman" pitchFamily="18" charset="0"/>
              </a:rPr>
              <a:t>     </a:t>
            </a:r>
            <a:r>
              <a:rPr lang="en-US" altLang="zh-CN" sz="1600" b="1">
                <a:solidFill>
                  <a:srgbClr val="000000"/>
                </a:solidFill>
                <a:cs typeface="Times New Roman" pitchFamily="18" charset="0"/>
              </a:rPr>
              <a:t>(mm)=</a:t>
            </a:r>
            <a:r>
              <a:rPr lang="en-US" altLang="zh-CN" sz="1600" b="1">
                <a:cs typeface="Times New Roman" pitchFamily="18" charset="0"/>
              </a:rPr>
              <a:t> </a:t>
            </a:r>
            <a:r>
              <a:rPr lang="en-US" altLang="zh-CN" sz="1600" b="1">
                <a:solidFill>
                  <a:srgbClr val="000000"/>
                </a:solidFill>
                <a:cs typeface="Times New Roman" pitchFamily="18" charset="0"/>
              </a:rPr>
              <a:t>0.05669</a:t>
            </a:r>
            <a:endParaRPr lang="en-US" altLang="zh-CN" sz="1100" b="1">
              <a:solidFill>
                <a:srgbClr val="000000"/>
              </a:solidFill>
              <a:cs typeface="Times New Roman" pitchFamily="18" charset="0"/>
            </a:endParaRPr>
          </a:p>
        </p:txBody>
      </p:sp>
      <p:sp>
        <p:nvSpPr>
          <p:cNvPr id="39943" name="TextBox 1"/>
          <p:cNvSpPr txBox="1">
            <a:spLocks noChangeArrowheads="1"/>
          </p:cNvSpPr>
          <p:nvPr/>
        </p:nvSpPr>
        <p:spPr bwMode="auto">
          <a:xfrm>
            <a:off x="57150" y="1131888"/>
            <a:ext cx="293687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1029">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ts val="1700"/>
              </a:lnSpc>
              <a:spcBef>
                <a:spcPct val="0"/>
              </a:spcBef>
              <a:buFontTx/>
              <a:buNone/>
            </a:pPr>
            <a:r>
              <a:rPr lang="en-US" altLang="zh-CN" sz="1100">
                <a:solidFill>
                  <a:srgbClr val="000000"/>
                </a:solidFill>
                <a:cs typeface="Times New Roman" pitchFamily="18" charset="0"/>
              </a:rPr>
              <a:t>Within</a:t>
            </a:r>
            <a:r>
              <a:rPr lang="en-US" altLang="zh-CN" sz="1100">
                <a:cs typeface="Times New Roman" pitchFamily="18" charset="0"/>
              </a:rPr>
              <a:t> </a:t>
            </a:r>
            <a:r>
              <a:rPr lang="en-US" altLang="zh-CN" sz="1100">
                <a:solidFill>
                  <a:srgbClr val="000000"/>
                </a:solidFill>
                <a:cs typeface="Times New Roman" pitchFamily="18" charset="0"/>
              </a:rPr>
              <a:t>Sigma</a:t>
            </a:r>
            <a:r>
              <a:rPr lang="en-US" altLang="zh-CN" sz="1100">
                <a:cs typeface="Times New Roman" pitchFamily="18" charset="0"/>
              </a:rPr>
              <a:t> </a:t>
            </a:r>
            <a:r>
              <a:rPr lang="en-US" altLang="zh-CN" sz="1100">
                <a:solidFill>
                  <a:srgbClr val="000000"/>
                </a:solidFill>
                <a:cs typeface="Times New Roman" pitchFamily="18" charset="0"/>
              </a:rPr>
              <a:t>rms"(mm)</a:t>
            </a:r>
            <a:r>
              <a:rPr lang="en-US" altLang="zh-CN" sz="1100">
                <a:cs typeface="Times New Roman" pitchFamily="18" charset="0"/>
              </a:rPr>
              <a:t>  </a:t>
            </a:r>
            <a:r>
              <a:rPr lang="en-US" altLang="zh-CN" sz="1100">
                <a:solidFill>
                  <a:srgbClr val="000000"/>
                </a:solidFill>
                <a:cs typeface="Times New Roman" pitchFamily="18" charset="0"/>
              </a:rPr>
              <a:t>used</a:t>
            </a:r>
            <a:r>
              <a:rPr lang="en-US" altLang="zh-CN" sz="1100">
                <a:cs typeface="Times New Roman" pitchFamily="18" charset="0"/>
              </a:rPr>
              <a:t> </a:t>
            </a:r>
            <a:r>
              <a:rPr lang="en-US" altLang="zh-CN" sz="1100">
                <a:solidFill>
                  <a:srgbClr val="000000"/>
                </a:solidFill>
                <a:cs typeface="Times New Roman" pitchFamily="18" charset="0"/>
              </a:rPr>
              <a:t>DATA(%)</a:t>
            </a:r>
            <a:r>
              <a:rPr lang="en-US" altLang="zh-CN" sz="1100">
                <a:cs typeface="Times New Roman" pitchFamily="18" charset="0"/>
              </a:rPr>
              <a:t> </a:t>
            </a:r>
            <a:r>
              <a:rPr lang="en-US" altLang="zh-CN" sz="1100">
                <a:solidFill>
                  <a:srgbClr val="000000"/>
                </a:solidFill>
                <a:cs typeface="Times New Roman" pitchFamily="18" charset="0"/>
              </a:rPr>
              <a:t>ejected</a:t>
            </a:r>
            <a:r>
              <a:rPr lang="en-US" altLang="zh-CN" sz="1100">
                <a:cs typeface="Times New Roman" pitchFamily="18" charset="0"/>
              </a:rPr>
              <a:t> </a:t>
            </a:r>
            <a:r>
              <a:rPr lang="en-US" altLang="zh-CN" sz="1100">
                <a:solidFill>
                  <a:srgbClr val="000000"/>
                </a:solidFill>
                <a:cs typeface="Times New Roman" pitchFamily="18" charset="0"/>
              </a:rPr>
              <a:t>N</a:t>
            </a:r>
          </a:p>
        </p:txBody>
      </p:sp>
      <p:sp>
        <p:nvSpPr>
          <p:cNvPr id="39944" name="TextBox 1"/>
          <p:cNvSpPr txBox="1">
            <a:spLocks noChangeArrowheads="1"/>
          </p:cNvSpPr>
          <p:nvPr/>
        </p:nvSpPr>
        <p:spPr bwMode="auto">
          <a:xfrm>
            <a:off x="23813" y="1457325"/>
            <a:ext cx="2381250" cy="445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1029">
            <a:spAutoFit/>
          </a:bodyPr>
          <a:lstStyle>
            <a:lvl1pPr eaLnBrk="0" hangingPunct="0">
              <a:spcBef>
                <a:spcPct val="20000"/>
              </a:spcBef>
              <a:buChar char="•"/>
              <a:tabLst>
                <a:tab pos="33338" algn="l"/>
                <a:tab pos="158750" algn="l"/>
              </a:tabLst>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tabLst>
                <a:tab pos="33338" algn="l"/>
                <a:tab pos="158750" algn="l"/>
              </a:tabLst>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tabLst>
                <a:tab pos="33338" algn="l"/>
                <a:tab pos="158750" algn="l"/>
              </a:tabLst>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tabLst>
                <a:tab pos="33338" algn="l"/>
                <a:tab pos="158750" algn="l"/>
              </a:tabLst>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tabLst>
                <a:tab pos="33338" algn="l"/>
                <a:tab pos="158750" algn="l"/>
              </a:tabLst>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tabLst>
                <a:tab pos="33338" algn="l"/>
                <a:tab pos="158750" algn="l"/>
              </a:tabLst>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tabLst>
                <a:tab pos="33338" algn="l"/>
                <a:tab pos="158750" algn="l"/>
              </a:tabLst>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tabLst>
                <a:tab pos="33338" algn="l"/>
                <a:tab pos="158750" algn="l"/>
              </a:tabLst>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tabLst>
                <a:tab pos="33338" algn="l"/>
                <a:tab pos="158750" algn="l"/>
              </a:tabLst>
              <a:defRPr kumimoji="1" sz="2000">
                <a:solidFill>
                  <a:schemeClr val="tx1"/>
                </a:solidFill>
                <a:latin typeface="Times New Roman" pitchFamily="18" charset="0"/>
                <a:ea typeface="ＭＳ Ｐゴシック" pitchFamily="50" charset="-128"/>
              </a:defRPr>
            </a:lvl9pPr>
          </a:lstStyle>
          <a:p>
            <a:pPr eaLnBrk="1" hangingPunct="1">
              <a:lnSpc>
                <a:spcPts val="1700"/>
              </a:lnSpc>
              <a:spcBef>
                <a:spcPct val="0"/>
              </a:spcBef>
              <a:buFontTx/>
              <a:buNone/>
            </a:pPr>
            <a:r>
              <a:rPr lang="en-US" altLang="zh-CN" sz="1200" b="1" u="sng" dirty="0">
                <a:solidFill>
                  <a:srgbClr val="000000"/>
                </a:solidFill>
                <a:cs typeface="Times New Roman" pitchFamily="18" charset="0"/>
              </a:rPr>
              <a:t>10.732</a:t>
            </a:r>
            <a:r>
              <a:rPr lang="en-US" altLang="zh-CN" sz="1200" b="1" u="sng" dirty="0">
                <a:cs typeface="Times New Roman" pitchFamily="18" charset="0"/>
              </a:rPr>
              <a:t>     </a:t>
            </a:r>
            <a:r>
              <a:rPr lang="en-US" altLang="zh-CN" sz="1200" b="1" u="sng" dirty="0">
                <a:solidFill>
                  <a:srgbClr val="000000"/>
                </a:solidFill>
                <a:cs typeface="Times New Roman" pitchFamily="18" charset="0"/>
              </a:rPr>
              <a:t>0.056688</a:t>
            </a:r>
            <a:r>
              <a:rPr lang="en-US" altLang="zh-CN" sz="1200" b="1" u="sng" dirty="0">
                <a:cs typeface="Times New Roman" pitchFamily="18" charset="0"/>
              </a:rPr>
              <a:t>    </a:t>
            </a:r>
            <a:r>
              <a:rPr lang="en-US" altLang="zh-CN" sz="1200" b="1" u="sng" dirty="0">
                <a:solidFill>
                  <a:srgbClr val="000000"/>
                </a:solidFill>
                <a:cs typeface="Times New Roman" pitchFamily="18" charset="0"/>
              </a:rPr>
              <a:t>349(100.0)</a:t>
            </a:r>
            <a:r>
              <a:rPr lang="en-US" altLang="zh-CN" sz="1200" b="1" u="sng" dirty="0">
                <a:cs typeface="Times New Roman" pitchFamily="18" charset="0"/>
              </a:rPr>
              <a:t>     </a:t>
            </a:r>
            <a:r>
              <a:rPr lang="en-US" altLang="zh-CN" sz="1200" b="1" u="sng" dirty="0">
                <a:solidFill>
                  <a:srgbClr val="000000"/>
                </a:solidFill>
                <a:cs typeface="Times New Roman" pitchFamily="18" charset="0"/>
              </a:rPr>
              <a:t>0</a:t>
            </a:r>
          </a:p>
          <a:p>
            <a:pPr eaLnBrk="1" hangingPunct="1">
              <a:lnSpc>
                <a:spcPts val="1438"/>
              </a:lnSpc>
              <a:spcBef>
                <a:spcPct val="0"/>
              </a:spcBef>
              <a:buFontTx/>
              <a:buNone/>
            </a:pPr>
            <a:r>
              <a:rPr lang="en-US" altLang="zh-CN" sz="2800" dirty="0"/>
              <a:t>	</a:t>
            </a:r>
            <a:r>
              <a:rPr lang="en-US" altLang="zh-CN" sz="1200" b="1" u="sng" dirty="0">
                <a:solidFill>
                  <a:srgbClr val="000000"/>
                </a:solidFill>
                <a:cs typeface="Times New Roman" pitchFamily="18" charset="0"/>
              </a:rPr>
              <a:t>9.500</a:t>
            </a:r>
            <a:r>
              <a:rPr lang="en-US" altLang="zh-CN" sz="1200" b="1" u="sng" dirty="0">
                <a:cs typeface="Times New Roman" pitchFamily="18" charset="0"/>
              </a:rPr>
              <a:t>        </a:t>
            </a:r>
            <a:r>
              <a:rPr lang="en-US" altLang="zh-CN" sz="1200" b="1" u="sng" dirty="0">
                <a:solidFill>
                  <a:srgbClr val="000000"/>
                </a:solidFill>
                <a:cs typeface="Times New Roman" pitchFamily="18" charset="0"/>
              </a:rPr>
              <a:t>0.046431</a:t>
            </a:r>
            <a:r>
              <a:rPr lang="en-US" altLang="zh-CN" sz="1200" b="1" u="sng" dirty="0">
                <a:cs typeface="Times New Roman" pitchFamily="18" charset="0"/>
              </a:rPr>
              <a:t>    </a:t>
            </a:r>
            <a:r>
              <a:rPr lang="en-US" altLang="zh-CN" sz="1200" b="1" u="sng" dirty="0">
                <a:solidFill>
                  <a:srgbClr val="000000"/>
                </a:solidFill>
                <a:cs typeface="Times New Roman" pitchFamily="18" charset="0"/>
              </a:rPr>
              <a:t>348(</a:t>
            </a:r>
            <a:r>
              <a:rPr lang="en-US" altLang="zh-CN" sz="1200" b="1" u="sng" dirty="0">
                <a:cs typeface="Times New Roman" pitchFamily="18" charset="0"/>
              </a:rPr>
              <a:t> </a:t>
            </a:r>
            <a:r>
              <a:rPr lang="en-US" altLang="zh-CN" sz="1200" b="1" u="sng" dirty="0">
                <a:solidFill>
                  <a:srgbClr val="000000"/>
                </a:solidFill>
                <a:cs typeface="Times New Roman" pitchFamily="18" charset="0"/>
              </a:rPr>
              <a:t>99.7)</a:t>
            </a:r>
            <a:r>
              <a:rPr lang="en-US" altLang="zh-CN" sz="1200" b="1" u="sng" dirty="0">
                <a:cs typeface="Times New Roman" pitchFamily="18" charset="0"/>
              </a:rPr>
              <a:t>     </a:t>
            </a:r>
            <a:r>
              <a:rPr lang="en-US" altLang="zh-CN" sz="1200" b="1" u="sng"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9.000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8.500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8.000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7.500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7.000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6.500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6.000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5.500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5.000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4.500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4.000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3.500</a:t>
            </a:r>
            <a:r>
              <a:rPr lang="en-US" altLang="zh-CN" sz="1200" dirty="0">
                <a:cs typeface="Times New Roman" pitchFamily="18" charset="0"/>
              </a:rPr>
              <a:t>        </a:t>
            </a:r>
            <a:r>
              <a:rPr lang="en-US" altLang="zh-CN" sz="1200" dirty="0">
                <a:solidFill>
                  <a:srgbClr val="000000"/>
                </a:solidFill>
                <a:cs typeface="Times New Roman" pitchFamily="18" charset="0"/>
              </a:rPr>
              <a:t>0.046431</a:t>
            </a:r>
            <a:r>
              <a:rPr lang="en-US" altLang="zh-CN" sz="1200" dirty="0">
                <a:cs typeface="Times New Roman" pitchFamily="18" charset="0"/>
              </a:rPr>
              <a:t>    </a:t>
            </a:r>
            <a:r>
              <a:rPr lang="en-US" altLang="zh-CN" sz="1200" dirty="0">
                <a:solidFill>
                  <a:srgbClr val="000000"/>
                </a:solidFill>
                <a:cs typeface="Times New Roman" pitchFamily="18" charset="0"/>
              </a:rPr>
              <a:t>348(</a:t>
            </a:r>
            <a:r>
              <a:rPr lang="en-US" altLang="zh-CN" sz="1200" dirty="0">
                <a:cs typeface="Times New Roman" pitchFamily="18" charset="0"/>
              </a:rPr>
              <a:t> </a:t>
            </a:r>
            <a:r>
              <a:rPr lang="en-US" altLang="zh-CN" sz="1200" dirty="0">
                <a:solidFill>
                  <a:srgbClr val="000000"/>
                </a:solidFill>
                <a:cs typeface="Times New Roman" pitchFamily="18" charset="0"/>
              </a:rPr>
              <a:t>99.7)</a:t>
            </a:r>
            <a:r>
              <a:rPr lang="en-US" altLang="zh-CN" sz="1200" dirty="0">
                <a:cs typeface="Times New Roman" pitchFamily="18" charset="0"/>
              </a:rPr>
              <a:t>     </a:t>
            </a:r>
            <a:r>
              <a:rPr lang="en-US" altLang="zh-CN" sz="1200" dirty="0">
                <a:solidFill>
                  <a:srgbClr val="000000"/>
                </a:solidFill>
                <a:cs typeface="Times New Roman" pitchFamily="18" charset="0"/>
              </a:rPr>
              <a:t>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3.000</a:t>
            </a:r>
            <a:r>
              <a:rPr lang="en-US" altLang="zh-CN" sz="1200" dirty="0">
                <a:cs typeface="Times New Roman" pitchFamily="18" charset="0"/>
              </a:rPr>
              <a:t>        </a:t>
            </a:r>
            <a:r>
              <a:rPr lang="en-US" altLang="zh-CN" sz="1200" dirty="0">
                <a:solidFill>
                  <a:srgbClr val="000000"/>
                </a:solidFill>
                <a:cs typeface="Times New Roman" pitchFamily="18" charset="0"/>
              </a:rPr>
              <a:t>0.045567</a:t>
            </a:r>
            <a:r>
              <a:rPr lang="en-US" altLang="zh-CN" sz="1200" dirty="0">
                <a:cs typeface="Times New Roman" pitchFamily="18" charset="0"/>
              </a:rPr>
              <a:t>    </a:t>
            </a:r>
            <a:r>
              <a:rPr lang="en-US" altLang="zh-CN" sz="1200" dirty="0">
                <a:solidFill>
                  <a:srgbClr val="000000"/>
                </a:solidFill>
                <a:cs typeface="Times New Roman" pitchFamily="18" charset="0"/>
              </a:rPr>
              <a:t>347(</a:t>
            </a:r>
            <a:r>
              <a:rPr lang="en-US" altLang="zh-CN" sz="1200" dirty="0">
                <a:cs typeface="Times New Roman" pitchFamily="18" charset="0"/>
              </a:rPr>
              <a:t> </a:t>
            </a:r>
            <a:r>
              <a:rPr lang="en-US" altLang="zh-CN" sz="1200" dirty="0">
                <a:solidFill>
                  <a:srgbClr val="000000"/>
                </a:solidFill>
                <a:cs typeface="Times New Roman" pitchFamily="18" charset="0"/>
              </a:rPr>
              <a:t>99.4)</a:t>
            </a:r>
            <a:r>
              <a:rPr lang="en-US" altLang="zh-CN" sz="1200" dirty="0">
                <a:cs typeface="Times New Roman" pitchFamily="18" charset="0"/>
              </a:rPr>
              <a:t>     </a:t>
            </a:r>
            <a:r>
              <a:rPr lang="en-US" altLang="zh-CN" sz="1200" dirty="0">
                <a:solidFill>
                  <a:srgbClr val="000000"/>
                </a:solidFill>
                <a:cs typeface="Times New Roman" pitchFamily="18" charset="0"/>
              </a:rPr>
              <a:t>2</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2.500</a:t>
            </a:r>
            <a:r>
              <a:rPr lang="en-US" altLang="zh-CN" sz="1200" dirty="0">
                <a:cs typeface="Times New Roman" pitchFamily="18" charset="0"/>
              </a:rPr>
              <a:t>        </a:t>
            </a:r>
            <a:r>
              <a:rPr lang="en-US" altLang="zh-CN" sz="1200" dirty="0">
                <a:solidFill>
                  <a:srgbClr val="000000"/>
                </a:solidFill>
                <a:cs typeface="Times New Roman" pitchFamily="18" charset="0"/>
              </a:rPr>
              <a:t>0.044858</a:t>
            </a:r>
            <a:r>
              <a:rPr lang="en-US" altLang="zh-CN" sz="1200" dirty="0">
                <a:cs typeface="Times New Roman" pitchFamily="18" charset="0"/>
              </a:rPr>
              <a:t>    </a:t>
            </a:r>
            <a:r>
              <a:rPr lang="en-US" altLang="zh-CN" sz="1200" dirty="0">
                <a:solidFill>
                  <a:srgbClr val="000000"/>
                </a:solidFill>
                <a:cs typeface="Times New Roman" pitchFamily="18" charset="0"/>
              </a:rPr>
              <a:t>346(</a:t>
            </a:r>
            <a:r>
              <a:rPr lang="en-US" altLang="zh-CN" sz="1200" dirty="0">
                <a:cs typeface="Times New Roman" pitchFamily="18" charset="0"/>
              </a:rPr>
              <a:t> </a:t>
            </a:r>
            <a:r>
              <a:rPr lang="en-US" altLang="zh-CN" sz="1200" dirty="0">
                <a:solidFill>
                  <a:srgbClr val="000000"/>
                </a:solidFill>
                <a:cs typeface="Times New Roman" pitchFamily="18" charset="0"/>
              </a:rPr>
              <a:t>99.1)</a:t>
            </a:r>
            <a:r>
              <a:rPr lang="en-US" altLang="zh-CN" sz="1200" dirty="0">
                <a:cs typeface="Times New Roman" pitchFamily="18" charset="0"/>
              </a:rPr>
              <a:t>     </a:t>
            </a:r>
            <a:r>
              <a:rPr lang="en-US" altLang="zh-CN" sz="1200" dirty="0">
                <a:solidFill>
                  <a:srgbClr val="000000"/>
                </a:solidFill>
                <a:cs typeface="Times New Roman" pitchFamily="18" charset="0"/>
              </a:rPr>
              <a:t>3</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2.000</a:t>
            </a:r>
            <a:r>
              <a:rPr lang="en-US" altLang="zh-CN" sz="1200" dirty="0">
                <a:cs typeface="Times New Roman" pitchFamily="18" charset="0"/>
              </a:rPr>
              <a:t>        </a:t>
            </a:r>
            <a:r>
              <a:rPr lang="en-US" altLang="zh-CN" sz="1200" dirty="0">
                <a:solidFill>
                  <a:srgbClr val="000000"/>
                </a:solidFill>
                <a:cs typeface="Times New Roman" pitchFamily="18" charset="0"/>
              </a:rPr>
              <a:t>0.043422</a:t>
            </a:r>
            <a:r>
              <a:rPr lang="en-US" altLang="zh-CN" sz="1200" dirty="0">
                <a:cs typeface="Times New Roman" pitchFamily="18" charset="0"/>
              </a:rPr>
              <a:t>    </a:t>
            </a:r>
            <a:r>
              <a:rPr lang="en-US" altLang="zh-CN" sz="1200" dirty="0">
                <a:solidFill>
                  <a:srgbClr val="000000"/>
                </a:solidFill>
                <a:cs typeface="Times New Roman" pitchFamily="18" charset="0"/>
              </a:rPr>
              <a:t>343(</a:t>
            </a:r>
            <a:r>
              <a:rPr lang="en-US" altLang="zh-CN" sz="1200" dirty="0">
                <a:cs typeface="Times New Roman" pitchFamily="18" charset="0"/>
              </a:rPr>
              <a:t> </a:t>
            </a:r>
            <a:r>
              <a:rPr lang="en-US" altLang="zh-CN" sz="1200" dirty="0">
                <a:solidFill>
                  <a:srgbClr val="000000"/>
                </a:solidFill>
                <a:cs typeface="Times New Roman" pitchFamily="18" charset="0"/>
              </a:rPr>
              <a:t>98.3)</a:t>
            </a:r>
            <a:r>
              <a:rPr lang="en-US" altLang="zh-CN" sz="1200" dirty="0">
                <a:cs typeface="Times New Roman" pitchFamily="18" charset="0"/>
              </a:rPr>
              <a:t>     </a:t>
            </a:r>
            <a:r>
              <a:rPr lang="en-US" altLang="zh-CN" sz="1200" dirty="0">
                <a:solidFill>
                  <a:srgbClr val="000000"/>
                </a:solidFill>
                <a:cs typeface="Times New Roman" pitchFamily="18" charset="0"/>
              </a:rPr>
              <a:t>6</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1.500</a:t>
            </a:r>
            <a:r>
              <a:rPr lang="en-US" altLang="zh-CN" sz="1200" dirty="0">
                <a:cs typeface="Times New Roman" pitchFamily="18" charset="0"/>
              </a:rPr>
              <a:t>        </a:t>
            </a:r>
            <a:r>
              <a:rPr lang="en-US" altLang="zh-CN" sz="1200" dirty="0">
                <a:solidFill>
                  <a:srgbClr val="000000"/>
                </a:solidFill>
                <a:cs typeface="Times New Roman" pitchFamily="18" charset="0"/>
              </a:rPr>
              <a:t>0.041104</a:t>
            </a:r>
            <a:r>
              <a:rPr lang="en-US" altLang="zh-CN" sz="1200" dirty="0">
                <a:cs typeface="Times New Roman" pitchFamily="18" charset="0"/>
              </a:rPr>
              <a:t>    </a:t>
            </a:r>
            <a:r>
              <a:rPr lang="en-US" altLang="zh-CN" sz="1200" dirty="0">
                <a:solidFill>
                  <a:srgbClr val="000000"/>
                </a:solidFill>
                <a:cs typeface="Times New Roman" pitchFamily="18" charset="0"/>
              </a:rPr>
              <a:t>334(</a:t>
            </a:r>
            <a:r>
              <a:rPr lang="en-US" altLang="zh-CN" sz="1200" dirty="0">
                <a:cs typeface="Times New Roman" pitchFamily="18" charset="0"/>
              </a:rPr>
              <a:t> </a:t>
            </a:r>
            <a:r>
              <a:rPr lang="en-US" altLang="zh-CN" sz="1200" dirty="0">
                <a:solidFill>
                  <a:srgbClr val="000000"/>
                </a:solidFill>
                <a:cs typeface="Times New Roman" pitchFamily="18" charset="0"/>
              </a:rPr>
              <a:t>95.7)</a:t>
            </a:r>
            <a:r>
              <a:rPr lang="en-US" altLang="zh-CN" sz="1200" dirty="0">
                <a:cs typeface="Times New Roman" pitchFamily="18" charset="0"/>
              </a:rPr>
              <a:t>    </a:t>
            </a:r>
            <a:r>
              <a:rPr lang="en-US" altLang="zh-CN" sz="1200" dirty="0">
                <a:solidFill>
                  <a:srgbClr val="000000"/>
                </a:solidFill>
                <a:cs typeface="Times New Roman" pitchFamily="18" charset="0"/>
              </a:rPr>
              <a:t>15</a:t>
            </a:r>
          </a:p>
          <a:p>
            <a:pPr eaLnBrk="1" hangingPunct="1">
              <a:lnSpc>
                <a:spcPts val="1438"/>
              </a:lnSpc>
              <a:spcBef>
                <a:spcPct val="0"/>
              </a:spcBef>
              <a:buFontTx/>
              <a:buNone/>
            </a:pPr>
            <a:r>
              <a:rPr lang="en-US" altLang="zh-CN" u="sng" dirty="0"/>
              <a:t>	</a:t>
            </a:r>
            <a:r>
              <a:rPr lang="en-US" altLang="zh-CN" sz="1200" b="1" u="sng" dirty="0">
                <a:solidFill>
                  <a:srgbClr val="000000"/>
                </a:solidFill>
                <a:cs typeface="Times New Roman" pitchFamily="18" charset="0"/>
              </a:rPr>
              <a:t>1.000</a:t>
            </a:r>
            <a:r>
              <a:rPr lang="en-US" altLang="zh-CN" sz="1200" b="1" u="sng" dirty="0">
                <a:cs typeface="Times New Roman" pitchFamily="18" charset="0"/>
              </a:rPr>
              <a:t>        </a:t>
            </a:r>
            <a:r>
              <a:rPr lang="en-US" altLang="zh-CN" sz="1200" b="1" u="sng" dirty="0">
                <a:solidFill>
                  <a:srgbClr val="000000"/>
                </a:solidFill>
                <a:cs typeface="Times New Roman" pitchFamily="18" charset="0"/>
              </a:rPr>
              <a:t>0.031737</a:t>
            </a:r>
            <a:r>
              <a:rPr lang="en-US" altLang="zh-CN" sz="1200" b="1" u="sng" dirty="0">
                <a:cs typeface="Times New Roman" pitchFamily="18" charset="0"/>
              </a:rPr>
              <a:t>    </a:t>
            </a:r>
            <a:r>
              <a:rPr lang="en-US" altLang="zh-CN" sz="1200" b="1" u="sng" dirty="0">
                <a:solidFill>
                  <a:srgbClr val="000000"/>
                </a:solidFill>
                <a:cs typeface="Times New Roman" pitchFamily="18" charset="0"/>
              </a:rPr>
              <a:t>274(</a:t>
            </a:r>
            <a:r>
              <a:rPr lang="en-US" altLang="zh-CN" sz="1200" b="1" u="sng" dirty="0">
                <a:cs typeface="Times New Roman" pitchFamily="18" charset="0"/>
              </a:rPr>
              <a:t> </a:t>
            </a:r>
            <a:r>
              <a:rPr lang="en-US" altLang="zh-CN" sz="1200" b="1" u="sng" dirty="0">
                <a:solidFill>
                  <a:srgbClr val="000000"/>
                </a:solidFill>
                <a:cs typeface="Times New Roman" pitchFamily="18" charset="0"/>
              </a:rPr>
              <a:t>78.5)</a:t>
            </a:r>
            <a:r>
              <a:rPr lang="en-US" altLang="zh-CN" sz="1200" b="1" u="sng" dirty="0">
                <a:cs typeface="Times New Roman" pitchFamily="18" charset="0"/>
              </a:rPr>
              <a:t>    </a:t>
            </a:r>
            <a:r>
              <a:rPr lang="en-US" altLang="zh-CN" sz="1200" b="1" u="sng" dirty="0">
                <a:solidFill>
                  <a:srgbClr val="000000"/>
                </a:solidFill>
                <a:cs typeface="Times New Roman" pitchFamily="18" charset="0"/>
              </a:rPr>
              <a:t>7</a:t>
            </a:r>
            <a:r>
              <a:rPr lang="en-US" altLang="zh-CN" sz="1400" b="1" u="sng" dirty="0">
                <a:solidFill>
                  <a:srgbClr val="000000"/>
                </a:solidFill>
                <a:cs typeface="Times New Roman" pitchFamily="18" charset="0"/>
              </a:rPr>
              <a:t>5</a:t>
            </a:r>
          </a:p>
          <a:p>
            <a:pPr eaLnBrk="1" hangingPunct="1">
              <a:lnSpc>
                <a:spcPts val="1438"/>
              </a:lnSpc>
              <a:spcBef>
                <a:spcPct val="0"/>
              </a:spcBef>
              <a:buFontTx/>
              <a:buNone/>
            </a:pPr>
            <a:r>
              <a:rPr lang="en-US" altLang="zh-CN" sz="2800" dirty="0"/>
              <a:t>	</a:t>
            </a:r>
            <a:r>
              <a:rPr lang="en-US" altLang="zh-CN" sz="1200" b="1" u="sng" dirty="0">
                <a:solidFill>
                  <a:srgbClr val="000000"/>
                </a:solidFill>
                <a:cs typeface="Times New Roman" pitchFamily="18" charset="0"/>
              </a:rPr>
              <a:t>0.500</a:t>
            </a:r>
            <a:r>
              <a:rPr lang="en-US" altLang="zh-CN" sz="1200" b="1" u="sng" dirty="0">
                <a:cs typeface="Times New Roman" pitchFamily="18" charset="0"/>
              </a:rPr>
              <a:t>        </a:t>
            </a:r>
            <a:r>
              <a:rPr lang="en-US" altLang="zh-CN" sz="1200" b="1" u="sng" dirty="0">
                <a:solidFill>
                  <a:srgbClr val="000000"/>
                </a:solidFill>
                <a:cs typeface="Times New Roman" pitchFamily="18" charset="0"/>
              </a:rPr>
              <a:t>0.016449</a:t>
            </a:r>
            <a:r>
              <a:rPr lang="en-US" altLang="zh-CN" sz="1200" b="1" u="sng" dirty="0">
                <a:cs typeface="Times New Roman" pitchFamily="18" charset="0"/>
              </a:rPr>
              <a:t>    </a:t>
            </a:r>
            <a:r>
              <a:rPr lang="en-US" altLang="zh-CN" sz="1200" b="1" u="sng" dirty="0">
                <a:solidFill>
                  <a:srgbClr val="000000"/>
                </a:solidFill>
                <a:cs typeface="Times New Roman" pitchFamily="18" charset="0"/>
              </a:rPr>
              <a:t>148(</a:t>
            </a:r>
            <a:r>
              <a:rPr lang="en-US" altLang="zh-CN" sz="1200" b="1" u="sng" dirty="0">
                <a:cs typeface="Times New Roman" pitchFamily="18" charset="0"/>
              </a:rPr>
              <a:t> </a:t>
            </a:r>
            <a:r>
              <a:rPr lang="en-US" altLang="zh-CN" sz="1200" b="1" u="sng" dirty="0">
                <a:solidFill>
                  <a:srgbClr val="000000"/>
                </a:solidFill>
                <a:cs typeface="Times New Roman" pitchFamily="18" charset="0"/>
              </a:rPr>
              <a:t>42.4)</a:t>
            </a:r>
            <a:r>
              <a:rPr lang="en-US" altLang="zh-CN" sz="1200" b="1" u="sng" dirty="0">
                <a:cs typeface="Times New Roman" pitchFamily="18" charset="0"/>
              </a:rPr>
              <a:t>  </a:t>
            </a:r>
            <a:r>
              <a:rPr lang="en-US" altLang="zh-CN" sz="1200" b="1" u="sng" dirty="0">
                <a:solidFill>
                  <a:srgbClr val="000000"/>
                </a:solidFill>
                <a:cs typeface="Times New Roman" pitchFamily="18" charset="0"/>
              </a:rPr>
              <a:t>201</a:t>
            </a:r>
          </a:p>
          <a:p>
            <a:pPr eaLnBrk="1" hangingPunct="1">
              <a:lnSpc>
                <a:spcPts val="1438"/>
              </a:lnSpc>
              <a:spcBef>
                <a:spcPct val="0"/>
              </a:spcBef>
              <a:buFontTx/>
              <a:buNone/>
            </a:pPr>
            <a:r>
              <a:rPr lang="en-US" altLang="zh-CN" sz="2800" dirty="0"/>
              <a:t>	</a:t>
            </a:r>
            <a:r>
              <a:rPr lang="en-US" altLang="zh-CN" sz="1200" dirty="0">
                <a:solidFill>
                  <a:srgbClr val="000000"/>
                </a:solidFill>
                <a:cs typeface="Times New Roman" pitchFamily="18" charset="0"/>
              </a:rPr>
              <a:t>0.250</a:t>
            </a:r>
            <a:r>
              <a:rPr lang="en-US" altLang="zh-CN" sz="1200" dirty="0">
                <a:cs typeface="Times New Roman" pitchFamily="18" charset="0"/>
              </a:rPr>
              <a:t>        </a:t>
            </a:r>
            <a:r>
              <a:rPr lang="en-US" altLang="zh-CN" sz="1200" dirty="0">
                <a:solidFill>
                  <a:srgbClr val="000000"/>
                </a:solidFill>
                <a:cs typeface="Times New Roman" pitchFamily="18" charset="0"/>
              </a:rPr>
              <a:t>0.008074</a:t>
            </a:r>
            <a:r>
              <a:rPr lang="en-US" altLang="zh-CN" sz="1200" dirty="0">
                <a:cs typeface="Times New Roman" pitchFamily="18" charset="0"/>
              </a:rPr>
              <a:t>     </a:t>
            </a:r>
            <a:r>
              <a:rPr lang="en-US" altLang="zh-CN" sz="1200" dirty="0">
                <a:solidFill>
                  <a:srgbClr val="000000"/>
                </a:solidFill>
                <a:cs typeface="Times New Roman" pitchFamily="18" charset="0"/>
              </a:rPr>
              <a:t>68(</a:t>
            </a:r>
            <a:r>
              <a:rPr lang="en-US" altLang="zh-CN" sz="1200" dirty="0">
                <a:cs typeface="Times New Roman" pitchFamily="18" charset="0"/>
              </a:rPr>
              <a:t> </a:t>
            </a:r>
            <a:r>
              <a:rPr lang="en-US" altLang="zh-CN" sz="1200" dirty="0">
                <a:solidFill>
                  <a:srgbClr val="000000"/>
                </a:solidFill>
                <a:cs typeface="Times New Roman" pitchFamily="18" charset="0"/>
              </a:rPr>
              <a:t>19.5)</a:t>
            </a:r>
            <a:r>
              <a:rPr lang="en-US" altLang="zh-CN" sz="1200" dirty="0">
                <a:cs typeface="Times New Roman" pitchFamily="18" charset="0"/>
              </a:rPr>
              <a:t>  </a:t>
            </a:r>
            <a:r>
              <a:rPr lang="en-US" altLang="zh-CN" sz="1200" dirty="0">
                <a:solidFill>
                  <a:srgbClr val="000000"/>
                </a:solidFill>
                <a:cs typeface="Times New Roman" pitchFamily="18" charset="0"/>
              </a:rPr>
              <a:t>281</a:t>
            </a:r>
            <a:endParaRPr lang="en-US" altLang="zh-CN" sz="1100" dirty="0">
              <a:solidFill>
                <a:srgbClr val="000000"/>
              </a:solidFill>
              <a:cs typeface="Times New Roman" pitchFamily="18" charset="0"/>
            </a:endParaRPr>
          </a:p>
          <a:p>
            <a:pPr eaLnBrk="1" hangingPunct="1">
              <a:lnSpc>
                <a:spcPts val="900"/>
              </a:lnSpc>
              <a:spcBef>
                <a:spcPct val="0"/>
              </a:spcBef>
              <a:buFontTx/>
              <a:buNone/>
            </a:pPr>
            <a:endParaRPr lang="en-US" altLang="zh-CN" sz="2400" dirty="0"/>
          </a:p>
          <a:p>
            <a:pPr eaLnBrk="1" hangingPunct="1">
              <a:lnSpc>
                <a:spcPts val="2425"/>
              </a:lnSpc>
              <a:spcBef>
                <a:spcPct val="0"/>
              </a:spcBef>
              <a:buFontTx/>
              <a:buNone/>
            </a:pPr>
            <a:r>
              <a:rPr lang="en-US" altLang="zh-CN" sz="2400" dirty="0"/>
              <a:t>		</a:t>
            </a:r>
            <a:r>
              <a:rPr lang="en-US" altLang="zh-CN" sz="1100" dirty="0">
                <a:solidFill>
                  <a:srgbClr val="000000"/>
                </a:solidFill>
                <a:cs typeface="Times New Roman" pitchFamily="18" charset="0"/>
              </a:rPr>
              <a:t>最初に作った丸い縁、1.5mm厚。</a:t>
            </a:r>
          </a:p>
          <a:p>
            <a:pPr eaLnBrk="1" hangingPunct="1">
              <a:lnSpc>
                <a:spcPts val="1438"/>
              </a:lnSpc>
              <a:spcBef>
                <a:spcPct val="0"/>
              </a:spcBef>
              <a:buFontTx/>
              <a:buNone/>
            </a:pPr>
            <a:r>
              <a:rPr lang="en-US" altLang="zh-CN" sz="2400" dirty="0"/>
              <a:t>		</a:t>
            </a:r>
            <a:r>
              <a:rPr lang="en-US" altLang="zh-CN" sz="1100" dirty="0">
                <a:solidFill>
                  <a:srgbClr val="000000"/>
                </a:solidFill>
                <a:cs typeface="Times New Roman" pitchFamily="18" charset="0"/>
              </a:rPr>
              <a:t>中心部に４つ穴を開けたもの。</a:t>
            </a:r>
          </a:p>
        </p:txBody>
      </p:sp>
      <p:sp>
        <p:nvSpPr>
          <p:cNvPr id="8" name="正方形/長方形 7"/>
          <p:cNvSpPr/>
          <p:nvPr/>
        </p:nvSpPr>
        <p:spPr>
          <a:xfrm>
            <a:off x="3132138" y="44450"/>
            <a:ext cx="5184775" cy="461963"/>
          </a:xfrm>
          <a:prstGeom prst="rect">
            <a:avLst/>
          </a:prstGeom>
        </p:spPr>
        <p:txBody>
          <a:bodyPr>
            <a:spAutoFit/>
          </a:bodyPr>
          <a:lstStyle/>
          <a:p>
            <a:pPr>
              <a:defRPr/>
            </a:pPr>
            <a:r>
              <a:rPr lang="el-GR" altLang="ja-JP" b="1" dirty="0">
                <a:solidFill>
                  <a:srgbClr val="FF0000"/>
                </a:solidFill>
                <a:effectLst>
                  <a:outerShdw blurRad="38100" dist="38100" dir="2700000" algn="tl">
                    <a:srgbClr val="000000">
                      <a:alpha val="43137"/>
                    </a:srgbClr>
                  </a:outerShdw>
                </a:effectLst>
                <a:ea typeface="ＭＳ Ｐゴシック" charset="-128"/>
              </a:rPr>
              <a:t>60μ</a:t>
            </a:r>
            <a:r>
              <a:rPr lang="en-US" altLang="ja-JP" b="1" dirty="0">
                <a:solidFill>
                  <a:srgbClr val="FF0000"/>
                </a:solidFill>
                <a:effectLst>
                  <a:outerShdw blurRad="38100" dist="38100" dir="2700000" algn="tl">
                    <a:srgbClr val="000000">
                      <a:alpha val="43137"/>
                    </a:srgbClr>
                  </a:outerShdw>
                </a:effectLst>
                <a:ea typeface="ＭＳ Ｐゴシック" charset="-128"/>
              </a:rPr>
              <a:t>m/</a:t>
            </a:r>
            <a:r>
              <a:rPr lang="ja-JP" altLang="en-US" b="1" dirty="0">
                <a:solidFill>
                  <a:srgbClr val="FF0000"/>
                </a:solidFill>
                <a:effectLst>
                  <a:outerShdw blurRad="38100" dist="38100" dir="2700000" algn="tl">
                    <a:srgbClr val="000000">
                      <a:alpha val="43137"/>
                    </a:srgbClr>
                  </a:outerShdw>
                </a:effectLst>
                <a:ea typeface="ＭＳ Ｐゴシック" charset="-128"/>
              </a:rPr>
              <a:t>全面</a:t>
            </a:r>
            <a:r>
              <a:rPr lang="en-US" altLang="ja-JP" b="1" dirty="0">
                <a:solidFill>
                  <a:srgbClr val="FF0000"/>
                </a:solidFill>
                <a:effectLst>
                  <a:outerShdw blurRad="38100" dist="38100" dir="2700000" algn="tl">
                    <a:srgbClr val="000000">
                      <a:alpha val="43137"/>
                    </a:srgbClr>
                  </a:outerShdw>
                </a:effectLst>
                <a:ea typeface="ＭＳ Ｐゴシック" charset="-128"/>
              </a:rPr>
              <a:t>,</a:t>
            </a:r>
            <a:r>
              <a:rPr lang="ja-JP" altLang="en-US" b="1" dirty="0">
                <a:solidFill>
                  <a:srgbClr val="FF0000"/>
                </a:solidFill>
                <a:effectLst>
                  <a:outerShdw blurRad="38100" dist="38100" dir="2700000" algn="tl">
                    <a:srgbClr val="000000">
                      <a:alpha val="43137"/>
                    </a:srgbClr>
                  </a:outerShdw>
                </a:effectLst>
                <a:ea typeface="ＭＳ Ｐゴシック" charset="-128"/>
              </a:rPr>
              <a:t>　</a:t>
            </a:r>
            <a:r>
              <a:rPr lang="en-US" altLang="ja-JP" b="1" dirty="0">
                <a:solidFill>
                  <a:srgbClr val="FF0000"/>
                </a:solidFill>
                <a:effectLst>
                  <a:outerShdw blurRad="38100" dist="38100" dir="2700000" algn="tl">
                    <a:srgbClr val="000000">
                      <a:alpha val="43137"/>
                    </a:srgbClr>
                  </a:outerShdw>
                </a:effectLst>
                <a:ea typeface="ＭＳ Ｐゴシック" charset="-128"/>
              </a:rPr>
              <a:t>30</a:t>
            </a:r>
            <a:r>
              <a:rPr lang="el-GR" altLang="ja-JP" b="1" dirty="0">
                <a:solidFill>
                  <a:srgbClr val="FF0000"/>
                </a:solidFill>
                <a:effectLst>
                  <a:outerShdw blurRad="38100" dist="38100" dir="2700000" algn="tl">
                    <a:srgbClr val="000000">
                      <a:alpha val="43137"/>
                    </a:srgbClr>
                  </a:outerShdw>
                </a:effectLst>
                <a:ea typeface="ＭＳ Ｐゴシック" charset="-128"/>
              </a:rPr>
              <a:t>μ</a:t>
            </a:r>
            <a:r>
              <a:rPr lang="en-US" altLang="ja-JP" b="1" dirty="0">
                <a:solidFill>
                  <a:srgbClr val="FF0000"/>
                </a:solidFill>
                <a:effectLst>
                  <a:outerShdw blurRad="38100" dist="38100" dir="2700000" algn="tl">
                    <a:srgbClr val="000000">
                      <a:alpha val="43137"/>
                    </a:srgbClr>
                  </a:outerShdw>
                </a:effectLst>
                <a:ea typeface="ＭＳ Ｐゴシック" charset="-128"/>
              </a:rPr>
              <a:t>m/78</a:t>
            </a:r>
            <a:r>
              <a:rPr lang="ja-JP" altLang="en-US" b="1" dirty="0">
                <a:solidFill>
                  <a:srgbClr val="FF0000"/>
                </a:solidFill>
                <a:effectLst>
                  <a:outerShdw blurRad="38100" dist="38100" dir="2700000" algn="tl">
                    <a:srgbClr val="000000">
                      <a:alpha val="43137"/>
                    </a:srgbClr>
                  </a:outerShdw>
                </a:effectLst>
                <a:ea typeface="ＭＳ Ｐゴシック" charset="-128"/>
              </a:rPr>
              <a:t>％</a:t>
            </a:r>
            <a:r>
              <a:rPr lang="en-US" altLang="ja-JP" b="1" dirty="0">
                <a:solidFill>
                  <a:srgbClr val="FF0000"/>
                </a:solidFill>
                <a:effectLst>
                  <a:outerShdw blurRad="38100" dist="38100" dir="2700000" algn="tl">
                    <a:srgbClr val="000000">
                      <a:alpha val="43137"/>
                    </a:srgbClr>
                  </a:outerShdw>
                </a:effectLst>
                <a:ea typeface="ＭＳ Ｐゴシック" charset="-128"/>
              </a:rPr>
              <a:t>, 17</a:t>
            </a:r>
            <a:r>
              <a:rPr lang="el-GR" altLang="ja-JP" b="1" dirty="0">
                <a:solidFill>
                  <a:srgbClr val="FF0000"/>
                </a:solidFill>
                <a:effectLst>
                  <a:outerShdw blurRad="38100" dist="38100" dir="2700000" algn="tl">
                    <a:srgbClr val="000000">
                      <a:alpha val="43137"/>
                    </a:srgbClr>
                  </a:outerShdw>
                </a:effectLst>
                <a:ea typeface="ＭＳ Ｐゴシック" charset="-128"/>
              </a:rPr>
              <a:t>μ</a:t>
            </a:r>
            <a:r>
              <a:rPr lang="en-US" altLang="ja-JP" b="1" dirty="0">
                <a:solidFill>
                  <a:srgbClr val="FF0000"/>
                </a:solidFill>
                <a:effectLst>
                  <a:outerShdw blurRad="38100" dist="38100" dir="2700000" algn="tl">
                    <a:srgbClr val="000000">
                      <a:alpha val="43137"/>
                    </a:srgbClr>
                  </a:outerShdw>
                </a:effectLst>
                <a:ea typeface="ＭＳ Ｐゴシック" charset="-128"/>
              </a:rPr>
              <a:t>m/40%</a:t>
            </a:r>
            <a:endParaRPr lang="ja-JP" altLang="en-US" b="1" dirty="0">
              <a:solidFill>
                <a:srgbClr val="FF0000"/>
              </a:solidFill>
              <a:effectLst>
                <a:outerShdw blurRad="38100" dist="38100" dir="2700000" algn="tl">
                  <a:srgbClr val="000000">
                    <a:alpha val="43137"/>
                  </a:srgbClr>
                </a:outerShdw>
              </a:effectLst>
              <a:ea typeface="ＭＳ Ｐゴシック" charset="-128"/>
            </a:endParaRPr>
          </a:p>
        </p:txBody>
      </p:sp>
      <p:sp>
        <p:nvSpPr>
          <p:cNvPr id="3" name="円/楕円 2"/>
          <p:cNvSpPr/>
          <p:nvPr/>
        </p:nvSpPr>
        <p:spPr>
          <a:xfrm>
            <a:off x="5148461" y="-88453"/>
            <a:ext cx="1871811" cy="625375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200" dirty="0" smtClean="0">
                <a:solidFill>
                  <a:srgbClr val="FFCCFF"/>
                </a:solidFill>
              </a:rPr>
              <a:t>高い</a:t>
            </a:r>
            <a:endParaRPr kumimoji="1" lang="en-US" altLang="ja-JP" sz="7200" dirty="0" smtClean="0">
              <a:solidFill>
                <a:srgbClr val="FFCCFF"/>
              </a:solidFill>
            </a:endParaRPr>
          </a:p>
          <a:p>
            <a:pPr algn="ctr"/>
            <a:endParaRPr kumimoji="1" lang="en-US" altLang="ja-JP" sz="7200" dirty="0" smtClean="0">
              <a:solidFill>
                <a:srgbClr val="FFCCFF"/>
              </a:solidFill>
            </a:endParaRPr>
          </a:p>
          <a:p>
            <a:pPr algn="ctr"/>
            <a:r>
              <a:rPr lang="ja-JP" altLang="en-US" sz="7200" dirty="0" smtClean="0">
                <a:solidFill>
                  <a:srgbClr val="FFCCFF"/>
                </a:solidFill>
              </a:rPr>
              <a:t>高い</a:t>
            </a:r>
            <a:endParaRPr kumimoji="1" lang="ja-JP" altLang="en-US" sz="11500" dirty="0">
              <a:solidFill>
                <a:srgbClr val="FFCCFF"/>
              </a:solidFill>
            </a:endParaRPr>
          </a:p>
        </p:txBody>
      </p:sp>
      <p:sp>
        <p:nvSpPr>
          <p:cNvPr id="4" name="円/楕円 3"/>
          <p:cNvSpPr/>
          <p:nvPr/>
        </p:nvSpPr>
        <p:spPr>
          <a:xfrm>
            <a:off x="3132138" y="1628800"/>
            <a:ext cx="5580123" cy="28083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131840" y="2714144"/>
            <a:ext cx="5764720" cy="1938992"/>
          </a:xfrm>
          <a:prstGeom prst="rect">
            <a:avLst/>
          </a:prstGeom>
          <a:noFill/>
        </p:spPr>
        <p:txBody>
          <a:bodyPr wrap="none" rtlCol="0">
            <a:spAutoFit/>
          </a:bodyPr>
          <a:lstStyle/>
          <a:p>
            <a:r>
              <a:rPr kumimoji="1" lang="ja-JP" altLang="en-US" sz="6000" b="1" dirty="0" smtClean="0">
                <a:solidFill>
                  <a:schemeClr val="accent5">
                    <a:lumMod val="20000"/>
                    <a:lumOff val="80000"/>
                  </a:schemeClr>
                </a:solidFill>
              </a:rPr>
              <a:t>低い　　　　　</a:t>
            </a:r>
            <a:r>
              <a:rPr lang="ja-JP" altLang="en-US" sz="6000" b="1" dirty="0" smtClean="0">
                <a:solidFill>
                  <a:schemeClr val="accent5">
                    <a:lumMod val="20000"/>
                    <a:lumOff val="80000"/>
                  </a:schemeClr>
                </a:solidFill>
              </a:rPr>
              <a:t>低い</a:t>
            </a:r>
            <a:endParaRPr lang="ja-JP" altLang="en-US" sz="6000" b="1" dirty="0">
              <a:solidFill>
                <a:schemeClr val="accent5">
                  <a:lumMod val="20000"/>
                  <a:lumOff val="80000"/>
                </a:schemeClr>
              </a:solidFill>
            </a:endParaRPr>
          </a:p>
          <a:p>
            <a:endParaRPr kumimoji="1" lang="ja-JP" altLang="en-US" sz="6000" b="1" dirty="0">
              <a:solidFill>
                <a:schemeClr val="accent5">
                  <a:lumMod val="20000"/>
                  <a:lumOff val="80000"/>
                </a:schemeClr>
              </a:solidFill>
            </a:endParaRPr>
          </a:p>
        </p:txBody>
      </p:sp>
    </p:spTree>
    <p:extLst>
      <p:ext uri="{BB962C8B-B14F-4D97-AF65-F5344CB8AC3E}">
        <p14:creationId xmlns:p14="http://schemas.microsoft.com/office/powerpoint/2010/main" val="10727315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iyoshi\AppData\Local\Temp\ScreenCli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28540"/>
            <a:ext cx="7488832" cy="656881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iyoshi\AppData\Local\Temp\ScreenCli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02" y="5841845"/>
            <a:ext cx="7938095" cy="1009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8243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375</TotalTime>
  <Words>1068</Words>
  <Application>Microsoft Office PowerPoint</Application>
  <PresentationFormat>画面に合わせる (4:3)</PresentationFormat>
  <Paragraphs>287</Paragraphs>
  <Slides>31</Slides>
  <Notes>5</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31</vt:i4>
      </vt:variant>
    </vt:vector>
  </HeadingPairs>
  <TitlesOfParts>
    <vt:vector size="33" baseType="lpstr">
      <vt:lpstr>Office ​​テーマ</vt:lpstr>
      <vt:lpstr>パッケージャー シェル オブジェクト</vt:lpstr>
      <vt:lpstr>第24回ブラックホール地平面勉強会 2014/10/05（14：00） へら絞りアンテナ40ミクロン精度  改・「きゃらばん・サブミリ計画」現状報告（２０１４年秋） 三好真(国立天文台), 春日隆(法政大),坪井昌人(宇宙研), 岡朋治(慶應大),高橋真聡(愛教大),ほかメンバ</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へら絞りアンテナ面の誤差要因の検討</vt:lpstr>
      <vt:lpstr>PowerPoint プレゼンテーション</vt:lpstr>
      <vt:lpstr>PowerPoint プレゼンテーション</vt:lpstr>
      <vt:lpstr>PowerPoint プレゼンテーション</vt:lpstr>
      <vt:lpstr>反りはアルミ板のストリークに沿っている</vt:lpstr>
      <vt:lpstr>反りはアルミ板のストリークに沿っている</vt:lpstr>
      <vt:lpstr>へら絞りアンテナ面の誤差要因の解明</vt:lpstr>
      <vt:lpstr>PowerPoint プレゼンテーション</vt:lpstr>
      <vt:lpstr>絞り・焼き鈍しアンテナ の製作・面精度測定</vt:lpstr>
      <vt:lpstr>PowerPoint プレゼンテーション</vt:lpstr>
      <vt:lpstr>面精度： ３０μm台達成！</vt:lpstr>
      <vt:lpstr>PowerPoint プレゼンテーション</vt:lpstr>
      <vt:lpstr>PowerPoint プレゼンテーション</vt:lpstr>
      <vt:lpstr>PowerPoint プレゼンテーション</vt:lpstr>
      <vt:lpstr>面精度： ３０μm台達成！</vt:lpstr>
      <vt:lpstr>PowerPoint プレゼンテーション</vt:lpstr>
      <vt:lpstr>今度は 同心円状に残差が。</vt:lpstr>
      <vt:lpstr>今度は 同心円状に残差が。</vt:lpstr>
      <vt:lpstr>金型面自体の改良が残る課題</vt:lpstr>
      <vt:lpstr>アンテナ金型の発注主は「アンテナ技研」</vt:lpstr>
      <vt:lpstr>PowerPoint プレゼンテーション</vt:lpstr>
      <vt:lpstr>水素メーザの立ち上がり安定度に 安心材料</vt:lpstr>
      <vt:lpstr>水素メーザ周波数標準機の性能　2/3　実測例</vt:lpstr>
      <vt:lpstr>水素メーザ周波数標準機の性能　3/3　起動特性</vt:lpstr>
      <vt:lpstr>今後の重要事項</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miyoshi</dc:creator>
  <cp:lastModifiedBy>miyoshi</cp:lastModifiedBy>
  <cp:revision>39</cp:revision>
  <dcterms:created xsi:type="dcterms:W3CDTF">2014-09-10T01:38:47Z</dcterms:created>
  <dcterms:modified xsi:type="dcterms:W3CDTF">2014-10-05T06:11:50Z</dcterms:modified>
</cp:coreProperties>
</file>