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6"/>
  </p:notesMasterIdLst>
  <p:sldIdLst>
    <p:sldId id="256" r:id="rId3"/>
    <p:sldId id="343" r:id="rId4"/>
    <p:sldId id="344" r:id="rId5"/>
    <p:sldId id="401" r:id="rId6"/>
    <p:sldId id="349" r:id="rId7"/>
    <p:sldId id="350" r:id="rId8"/>
    <p:sldId id="351" r:id="rId9"/>
    <p:sldId id="352" r:id="rId10"/>
    <p:sldId id="353" r:id="rId11"/>
    <p:sldId id="354" r:id="rId12"/>
    <p:sldId id="356" r:id="rId13"/>
    <p:sldId id="357" r:id="rId14"/>
    <p:sldId id="358" r:id="rId15"/>
    <p:sldId id="364" r:id="rId16"/>
    <p:sldId id="365" r:id="rId17"/>
    <p:sldId id="366" r:id="rId18"/>
    <p:sldId id="367" r:id="rId19"/>
    <p:sldId id="368" r:id="rId20"/>
    <p:sldId id="369" r:id="rId21"/>
    <p:sldId id="370" r:id="rId22"/>
    <p:sldId id="371" r:id="rId23"/>
    <p:sldId id="372" r:id="rId24"/>
    <p:sldId id="373" r:id="rId25"/>
    <p:sldId id="374" r:id="rId26"/>
    <p:sldId id="375" r:id="rId27"/>
    <p:sldId id="376" r:id="rId28"/>
    <p:sldId id="377" r:id="rId29"/>
    <p:sldId id="378" r:id="rId30"/>
    <p:sldId id="379" r:id="rId31"/>
    <p:sldId id="380" r:id="rId32"/>
    <p:sldId id="385" r:id="rId33"/>
    <p:sldId id="386" r:id="rId34"/>
    <p:sldId id="387" r:id="rId35"/>
    <p:sldId id="388" r:id="rId36"/>
    <p:sldId id="389" r:id="rId37"/>
    <p:sldId id="390" r:id="rId38"/>
    <p:sldId id="391" r:id="rId39"/>
    <p:sldId id="392" r:id="rId40"/>
    <p:sldId id="393" r:id="rId41"/>
    <p:sldId id="394" r:id="rId42"/>
    <p:sldId id="395" r:id="rId43"/>
    <p:sldId id="396" r:id="rId44"/>
    <p:sldId id="397" r:id="rId45"/>
    <p:sldId id="398" r:id="rId46"/>
    <p:sldId id="399" r:id="rId47"/>
    <p:sldId id="402" r:id="rId48"/>
    <p:sldId id="403" r:id="rId49"/>
    <p:sldId id="404" r:id="rId50"/>
    <p:sldId id="405" r:id="rId51"/>
    <p:sldId id="400" r:id="rId52"/>
    <p:sldId id="406" r:id="rId53"/>
    <p:sldId id="407" r:id="rId54"/>
    <p:sldId id="408" r:id="rId55"/>
    <p:sldId id="319" r:id="rId56"/>
    <p:sldId id="321" r:id="rId57"/>
    <p:sldId id="322" r:id="rId58"/>
    <p:sldId id="331" r:id="rId59"/>
    <p:sldId id="332" r:id="rId60"/>
    <p:sldId id="333" r:id="rId61"/>
    <p:sldId id="334" r:id="rId62"/>
    <p:sldId id="335" r:id="rId63"/>
    <p:sldId id="336" r:id="rId64"/>
    <p:sldId id="338" r:id="rId6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1262"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wmf"/><Relationship Id="rId7" Type="http://schemas.openxmlformats.org/officeDocument/2006/relationships/image" Target="../media/image41.emf"/><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35.wmf"/><Relationship Id="rId5" Type="http://schemas.openxmlformats.org/officeDocument/2006/relationships/image" Target="../media/image45.wmf"/><Relationship Id="rId4" Type="http://schemas.openxmlformats.org/officeDocument/2006/relationships/image" Target="../media/image32.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48.wmf"/><Relationship Id="rId7" Type="http://schemas.openxmlformats.org/officeDocument/2006/relationships/image" Target="../media/image52.wmf"/><Relationship Id="rId2" Type="http://schemas.openxmlformats.org/officeDocument/2006/relationships/image" Target="../media/image47.wmf"/><Relationship Id="rId1" Type="http://schemas.openxmlformats.org/officeDocument/2006/relationships/image" Target="../media/image46.wmf"/><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4" Type="http://schemas.openxmlformats.org/officeDocument/2006/relationships/image" Target="../media/image2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image" Target="../media/image119.wmf"/><Relationship Id="rId5" Type="http://schemas.openxmlformats.org/officeDocument/2006/relationships/image" Target="../media/image123.wmf"/><Relationship Id="rId4" Type="http://schemas.openxmlformats.org/officeDocument/2006/relationships/image" Target="../media/image12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image" Target="../media/image1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6D0498-0141-47FB-BC54-370D908CA5FD}" type="datetimeFigureOut">
              <a:rPr kumimoji="1" lang="ja-JP" altLang="en-US" smtClean="0"/>
              <a:t>2014/10/5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595588-0680-4164-8FC0-7051A27EE5CC}" type="slidenum">
              <a:rPr kumimoji="1" lang="ja-JP" altLang="en-US" smtClean="0"/>
              <a:t>‹#›</a:t>
            </a:fld>
            <a:endParaRPr kumimoji="1" lang="ja-JP" altLang="en-US"/>
          </a:p>
        </p:txBody>
      </p:sp>
    </p:spTree>
    <p:extLst>
      <p:ext uri="{BB962C8B-B14F-4D97-AF65-F5344CB8AC3E}">
        <p14:creationId xmlns:p14="http://schemas.microsoft.com/office/powerpoint/2010/main" val="86540322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F38DB02B-4FBD-455C-B670-2242B67FCA1E}" type="slidenum">
              <a:rPr lang="en-US" altLang="ja-JP" sz="1200">
                <a:solidFill>
                  <a:srgbClr val="000000"/>
                </a:solidFill>
              </a:rPr>
              <a:pPr eaLnBrk="1" hangingPunct="1"/>
              <a:t>42</a:t>
            </a:fld>
            <a:endParaRPr lang="en-US" altLang="ja-JP" sz="1200">
              <a:solidFill>
                <a:srgbClr val="000000"/>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3447626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15856" indent="-275329" eaLnBrk="0" hangingPunct="0">
              <a:defRPr kumimoji="1">
                <a:solidFill>
                  <a:schemeClr val="tx1"/>
                </a:solidFill>
                <a:latin typeface="Arial" charset="0"/>
                <a:ea typeface="ＭＳ Ｐゴシック" pitchFamily="50" charset="-128"/>
              </a:defRPr>
            </a:lvl2pPr>
            <a:lvl3pPr marL="1101316" indent="-220264" eaLnBrk="0" hangingPunct="0">
              <a:defRPr kumimoji="1">
                <a:solidFill>
                  <a:schemeClr val="tx1"/>
                </a:solidFill>
                <a:latin typeface="Arial" charset="0"/>
                <a:ea typeface="ＭＳ Ｐゴシック" pitchFamily="50" charset="-128"/>
              </a:defRPr>
            </a:lvl3pPr>
            <a:lvl4pPr marL="1541844" indent="-220264" eaLnBrk="0" hangingPunct="0">
              <a:defRPr kumimoji="1">
                <a:solidFill>
                  <a:schemeClr val="tx1"/>
                </a:solidFill>
                <a:latin typeface="Arial" charset="0"/>
                <a:ea typeface="ＭＳ Ｐゴシック" pitchFamily="50" charset="-128"/>
              </a:defRPr>
            </a:lvl4pPr>
            <a:lvl5pPr marL="1982370" indent="-220264" eaLnBrk="0" hangingPunct="0">
              <a:defRPr kumimoji="1">
                <a:solidFill>
                  <a:schemeClr val="tx1"/>
                </a:solidFill>
                <a:latin typeface="Arial" charset="0"/>
                <a:ea typeface="ＭＳ Ｐゴシック" pitchFamily="50" charset="-128"/>
              </a:defRPr>
            </a:lvl5pPr>
            <a:lvl6pPr marL="2422897" indent="-220264" eaLnBrk="0" fontAlgn="base" hangingPunct="0">
              <a:spcBef>
                <a:spcPct val="0"/>
              </a:spcBef>
              <a:spcAft>
                <a:spcPct val="0"/>
              </a:spcAft>
              <a:defRPr kumimoji="1">
                <a:solidFill>
                  <a:schemeClr val="tx1"/>
                </a:solidFill>
                <a:latin typeface="Arial" charset="0"/>
                <a:ea typeface="ＭＳ Ｐゴシック" pitchFamily="50" charset="-128"/>
              </a:defRPr>
            </a:lvl6pPr>
            <a:lvl7pPr marL="2863424" indent="-220264" eaLnBrk="0" fontAlgn="base" hangingPunct="0">
              <a:spcBef>
                <a:spcPct val="0"/>
              </a:spcBef>
              <a:spcAft>
                <a:spcPct val="0"/>
              </a:spcAft>
              <a:defRPr kumimoji="1">
                <a:solidFill>
                  <a:schemeClr val="tx1"/>
                </a:solidFill>
                <a:latin typeface="Arial" charset="0"/>
                <a:ea typeface="ＭＳ Ｐゴシック" pitchFamily="50" charset="-128"/>
              </a:defRPr>
            </a:lvl7pPr>
            <a:lvl8pPr marL="3303950" indent="-220264" eaLnBrk="0" fontAlgn="base" hangingPunct="0">
              <a:spcBef>
                <a:spcPct val="0"/>
              </a:spcBef>
              <a:spcAft>
                <a:spcPct val="0"/>
              </a:spcAft>
              <a:defRPr kumimoji="1">
                <a:solidFill>
                  <a:schemeClr val="tx1"/>
                </a:solidFill>
                <a:latin typeface="Arial" charset="0"/>
                <a:ea typeface="ＭＳ Ｐゴシック" pitchFamily="50" charset="-128"/>
              </a:defRPr>
            </a:lvl8pPr>
            <a:lvl9pPr marL="3744478" indent="-220264"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81B5B058-08DC-46A4-974E-D772A9E12F14}" type="slidenum">
              <a:rPr lang="en-US" altLang="ja-JP" smtClean="0"/>
              <a:pPr eaLnBrk="1" hangingPunct="1"/>
              <a:t>63</a:t>
            </a:fld>
            <a:endParaRPr lang="en-US" altLang="ja-JP" smtClean="0"/>
          </a:p>
        </p:txBody>
      </p:sp>
      <p:sp>
        <p:nvSpPr>
          <p:cNvPr id="19459" name="Rectangle 2"/>
          <p:cNvSpPr>
            <a:spLocks noGrp="1" noRot="1" noChangeAspect="1" noChangeArrowheads="1" noTextEdit="1"/>
          </p:cNvSpPr>
          <p:nvPr>
            <p:ph type="sldImg"/>
          </p:nvPr>
        </p:nvSpPr>
        <p:spPr>
          <a:xfrm>
            <a:off x="1143000" y="685800"/>
            <a:ext cx="4572000" cy="3429000"/>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extLst>
      <p:ext uri="{BB962C8B-B14F-4D97-AF65-F5344CB8AC3E}">
        <p14:creationId xmlns:p14="http://schemas.microsoft.com/office/powerpoint/2010/main" val="42892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B7AC8A42-A8E1-4D67-9D35-A4E24C053D5B}" type="datetimeFigureOut">
              <a:rPr kumimoji="1" lang="ja-JP" altLang="en-US" smtClean="0"/>
              <a:t>2014/10/5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B4CE712-EAED-4583-BF1F-D25D2E80ABBF}" type="slidenum">
              <a:rPr kumimoji="1" lang="ja-JP" altLang="en-US" smtClean="0"/>
              <a:t>‹#›</a:t>
            </a:fld>
            <a:endParaRPr kumimoji="1" lang="ja-JP" altLang="en-US"/>
          </a:p>
        </p:txBody>
      </p:sp>
    </p:spTree>
    <p:extLst>
      <p:ext uri="{BB962C8B-B14F-4D97-AF65-F5344CB8AC3E}">
        <p14:creationId xmlns:p14="http://schemas.microsoft.com/office/powerpoint/2010/main" val="3895835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7AC8A42-A8E1-4D67-9D35-A4E24C053D5B}" type="datetimeFigureOut">
              <a:rPr kumimoji="1" lang="ja-JP" altLang="en-US" smtClean="0"/>
              <a:t>2014/10/5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B4CE712-EAED-4583-BF1F-D25D2E80ABBF}" type="slidenum">
              <a:rPr kumimoji="1" lang="ja-JP" altLang="en-US" smtClean="0"/>
              <a:t>‹#›</a:t>
            </a:fld>
            <a:endParaRPr kumimoji="1" lang="ja-JP" altLang="en-US"/>
          </a:p>
        </p:txBody>
      </p:sp>
    </p:spTree>
    <p:extLst>
      <p:ext uri="{BB962C8B-B14F-4D97-AF65-F5344CB8AC3E}">
        <p14:creationId xmlns:p14="http://schemas.microsoft.com/office/powerpoint/2010/main" val="1106004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7AC8A42-A8E1-4D67-9D35-A4E24C053D5B}" type="datetimeFigureOut">
              <a:rPr kumimoji="1" lang="ja-JP" altLang="en-US" smtClean="0"/>
              <a:t>2014/10/5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B4CE712-EAED-4583-BF1F-D25D2E80ABBF}" type="slidenum">
              <a:rPr kumimoji="1" lang="ja-JP" altLang="en-US" smtClean="0"/>
              <a:t>‹#›</a:t>
            </a:fld>
            <a:endParaRPr kumimoji="1" lang="ja-JP" altLang="en-US"/>
          </a:p>
        </p:txBody>
      </p:sp>
    </p:spTree>
    <p:extLst>
      <p:ext uri="{BB962C8B-B14F-4D97-AF65-F5344CB8AC3E}">
        <p14:creationId xmlns:p14="http://schemas.microsoft.com/office/powerpoint/2010/main" val="3289225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1245029-BFF1-4C8F-8A85-45E4A856C2B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70876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C1B2BAA-4629-4A62-814F-88F6D0A462F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65707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B96744-B5DB-4877-8DD7-9761E751EEA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93064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B16279-E598-45AE-A7C6-3DE054BD9AF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68305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EB33F4E-9F5B-41FF-9357-A0EBABF26BF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15327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62D4CA1-D157-4001-888C-A2F5E19B600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97187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536DACF-640F-4CD0-86BC-CC2AAB8D0FC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24991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71F4F2D-4068-42FB-9113-49AE8852742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97330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7AC8A42-A8E1-4D67-9D35-A4E24C053D5B}" type="datetimeFigureOut">
              <a:rPr kumimoji="1" lang="ja-JP" altLang="en-US" smtClean="0"/>
              <a:t>2014/10/5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B4CE712-EAED-4583-BF1F-D25D2E80ABBF}" type="slidenum">
              <a:rPr kumimoji="1" lang="ja-JP" altLang="en-US" smtClean="0"/>
              <a:t>‹#›</a:t>
            </a:fld>
            <a:endParaRPr kumimoji="1" lang="ja-JP" altLang="en-US"/>
          </a:p>
        </p:txBody>
      </p:sp>
    </p:spTree>
    <p:extLst>
      <p:ext uri="{BB962C8B-B14F-4D97-AF65-F5344CB8AC3E}">
        <p14:creationId xmlns:p14="http://schemas.microsoft.com/office/powerpoint/2010/main" val="2048023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840C05A-AD31-435D-9640-D7189631A00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009203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7F66D13-D64C-41F8-82AC-9874C838649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0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CD3941-EEF7-4015-8F8C-48EAC7FEF7A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34486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7AC8A42-A8E1-4D67-9D35-A4E24C053D5B}" type="datetimeFigureOut">
              <a:rPr kumimoji="1" lang="ja-JP" altLang="en-US" smtClean="0"/>
              <a:t>2014/10/5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B4CE712-EAED-4583-BF1F-D25D2E80ABBF}" type="slidenum">
              <a:rPr kumimoji="1" lang="ja-JP" altLang="en-US" smtClean="0"/>
              <a:t>‹#›</a:t>
            </a:fld>
            <a:endParaRPr kumimoji="1" lang="ja-JP" altLang="en-US"/>
          </a:p>
        </p:txBody>
      </p:sp>
    </p:spTree>
    <p:extLst>
      <p:ext uri="{BB962C8B-B14F-4D97-AF65-F5344CB8AC3E}">
        <p14:creationId xmlns:p14="http://schemas.microsoft.com/office/powerpoint/2010/main" val="2757704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B7AC8A42-A8E1-4D67-9D35-A4E24C053D5B}" type="datetimeFigureOut">
              <a:rPr kumimoji="1" lang="ja-JP" altLang="en-US" smtClean="0"/>
              <a:t>2014/10/5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B4CE712-EAED-4583-BF1F-D25D2E80ABBF}" type="slidenum">
              <a:rPr kumimoji="1" lang="ja-JP" altLang="en-US" smtClean="0"/>
              <a:t>‹#›</a:t>
            </a:fld>
            <a:endParaRPr kumimoji="1" lang="ja-JP" altLang="en-US"/>
          </a:p>
        </p:txBody>
      </p:sp>
    </p:spTree>
    <p:extLst>
      <p:ext uri="{BB962C8B-B14F-4D97-AF65-F5344CB8AC3E}">
        <p14:creationId xmlns:p14="http://schemas.microsoft.com/office/powerpoint/2010/main" val="1466284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B7AC8A42-A8E1-4D67-9D35-A4E24C053D5B}" type="datetimeFigureOut">
              <a:rPr kumimoji="1" lang="ja-JP" altLang="en-US" smtClean="0"/>
              <a:t>2014/10/5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B4CE712-EAED-4583-BF1F-D25D2E80ABBF}" type="slidenum">
              <a:rPr kumimoji="1" lang="ja-JP" altLang="en-US" smtClean="0"/>
              <a:t>‹#›</a:t>
            </a:fld>
            <a:endParaRPr kumimoji="1" lang="ja-JP" altLang="en-US"/>
          </a:p>
        </p:txBody>
      </p:sp>
    </p:spTree>
    <p:extLst>
      <p:ext uri="{BB962C8B-B14F-4D97-AF65-F5344CB8AC3E}">
        <p14:creationId xmlns:p14="http://schemas.microsoft.com/office/powerpoint/2010/main" val="1607208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B7AC8A42-A8E1-4D67-9D35-A4E24C053D5B}" type="datetimeFigureOut">
              <a:rPr kumimoji="1" lang="ja-JP" altLang="en-US" smtClean="0"/>
              <a:t>2014/10/5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B4CE712-EAED-4583-BF1F-D25D2E80ABBF}" type="slidenum">
              <a:rPr kumimoji="1" lang="ja-JP" altLang="en-US" smtClean="0"/>
              <a:t>‹#›</a:t>
            </a:fld>
            <a:endParaRPr kumimoji="1" lang="ja-JP" altLang="en-US"/>
          </a:p>
        </p:txBody>
      </p:sp>
    </p:spTree>
    <p:extLst>
      <p:ext uri="{BB962C8B-B14F-4D97-AF65-F5344CB8AC3E}">
        <p14:creationId xmlns:p14="http://schemas.microsoft.com/office/powerpoint/2010/main" val="1003079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AC8A42-A8E1-4D67-9D35-A4E24C053D5B}" type="datetimeFigureOut">
              <a:rPr kumimoji="1" lang="ja-JP" altLang="en-US" smtClean="0"/>
              <a:t>2014/10/5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B4CE712-EAED-4583-BF1F-D25D2E80ABBF}" type="slidenum">
              <a:rPr kumimoji="1" lang="ja-JP" altLang="en-US" smtClean="0"/>
              <a:t>‹#›</a:t>
            </a:fld>
            <a:endParaRPr kumimoji="1" lang="ja-JP" altLang="en-US"/>
          </a:p>
        </p:txBody>
      </p:sp>
    </p:spTree>
    <p:extLst>
      <p:ext uri="{BB962C8B-B14F-4D97-AF65-F5344CB8AC3E}">
        <p14:creationId xmlns:p14="http://schemas.microsoft.com/office/powerpoint/2010/main" val="2854201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7AC8A42-A8E1-4D67-9D35-A4E24C053D5B}" type="datetimeFigureOut">
              <a:rPr kumimoji="1" lang="ja-JP" altLang="en-US" smtClean="0"/>
              <a:t>2014/10/5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B4CE712-EAED-4583-BF1F-D25D2E80ABBF}" type="slidenum">
              <a:rPr kumimoji="1" lang="ja-JP" altLang="en-US" smtClean="0"/>
              <a:t>‹#›</a:t>
            </a:fld>
            <a:endParaRPr kumimoji="1" lang="ja-JP" altLang="en-US"/>
          </a:p>
        </p:txBody>
      </p:sp>
    </p:spTree>
    <p:extLst>
      <p:ext uri="{BB962C8B-B14F-4D97-AF65-F5344CB8AC3E}">
        <p14:creationId xmlns:p14="http://schemas.microsoft.com/office/powerpoint/2010/main" val="1570603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7AC8A42-A8E1-4D67-9D35-A4E24C053D5B}" type="datetimeFigureOut">
              <a:rPr kumimoji="1" lang="ja-JP" altLang="en-US" smtClean="0"/>
              <a:t>2014/10/5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B4CE712-EAED-4583-BF1F-D25D2E80ABBF}" type="slidenum">
              <a:rPr kumimoji="1" lang="ja-JP" altLang="en-US" smtClean="0"/>
              <a:t>‹#›</a:t>
            </a:fld>
            <a:endParaRPr kumimoji="1" lang="ja-JP" altLang="en-US"/>
          </a:p>
        </p:txBody>
      </p:sp>
    </p:spTree>
    <p:extLst>
      <p:ext uri="{BB962C8B-B14F-4D97-AF65-F5344CB8AC3E}">
        <p14:creationId xmlns:p14="http://schemas.microsoft.com/office/powerpoint/2010/main" val="2378985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C8A42-A8E1-4D67-9D35-A4E24C053D5B}" type="datetimeFigureOut">
              <a:rPr kumimoji="1" lang="ja-JP" altLang="en-US" smtClean="0"/>
              <a:t>2014/10/5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CE712-EAED-4583-BF1F-D25D2E80ABBF}" type="slidenum">
              <a:rPr kumimoji="1" lang="ja-JP" altLang="en-US" smtClean="0"/>
              <a:t>‹#›</a:t>
            </a:fld>
            <a:endParaRPr kumimoji="1" lang="ja-JP" altLang="en-US"/>
          </a:p>
        </p:txBody>
      </p:sp>
    </p:spTree>
    <p:extLst>
      <p:ext uri="{BB962C8B-B14F-4D97-AF65-F5344CB8AC3E}">
        <p14:creationId xmlns:p14="http://schemas.microsoft.com/office/powerpoint/2010/main" val="11691359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fontAlgn="base">
              <a:spcBef>
                <a:spcPct val="0"/>
              </a:spcBef>
              <a:spcAft>
                <a:spcPct val="0"/>
              </a:spcAft>
              <a:defRPr/>
            </a:pPr>
            <a:endParaRPr lang="en-US" altLang="ja-JP" sz="140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atin typeface="Arial" charset="0"/>
                <a:ea typeface="ＭＳ Ｐゴシック" charset="-128"/>
              </a:defRPr>
            </a:lvl1pPr>
          </a:lstStyle>
          <a:p>
            <a:pPr fontAlgn="base">
              <a:spcBef>
                <a:spcPct val="0"/>
              </a:spcBef>
              <a:spcAft>
                <a:spcPct val="0"/>
              </a:spcAft>
              <a:defRPr/>
            </a:pPr>
            <a:endParaRPr lang="en-US" altLang="ja-JP" sz="140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fontAlgn="base">
              <a:spcBef>
                <a:spcPct val="0"/>
              </a:spcBef>
              <a:spcAft>
                <a:spcPct val="0"/>
              </a:spcAft>
            </a:pPr>
            <a:fld id="{D446726D-AE3F-435F-A4FC-C9A4F8CD90AA}" type="slidenum">
              <a:rPr lang="en-US" altLang="ja-JP" sz="1400" smtClean="0">
                <a:solidFill>
                  <a:srgbClr val="000000"/>
                </a:solidFill>
              </a:rPr>
              <a:pPr fontAlgn="base">
                <a:spcBef>
                  <a:spcPct val="0"/>
                </a:spcBef>
                <a:spcAft>
                  <a:spcPct val="0"/>
                </a:spcAft>
              </a:pPr>
              <a:t>‹#›</a:t>
            </a:fld>
            <a:endParaRPr lang="en-US" altLang="ja-JP" sz="1400" smtClean="0">
              <a:solidFill>
                <a:srgbClr val="000000"/>
              </a:solidFill>
            </a:endParaRPr>
          </a:p>
        </p:txBody>
      </p:sp>
    </p:spTree>
    <p:extLst>
      <p:ext uri="{BB962C8B-B14F-4D97-AF65-F5344CB8AC3E}">
        <p14:creationId xmlns:p14="http://schemas.microsoft.com/office/powerpoint/2010/main" val="27976890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5.xml"/><Relationship Id="rId1" Type="http://schemas.openxmlformats.org/officeDocument/2006/relationships/vmlDrawing" Target="../drawings/vmlDrawing5.vml"/><Relationship Id="rId4" Type="http://schemas.openxmlformats.org/officeDocument/2006/relationships/image" Target="../media/image13.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5.xml"/><Relationship Id="rId1" Type="http://schemas.openxmlformats.org/officeDocument/2006/relationships/vmlDrawing" Target="../drawings/vmlDrawing6.vml"/><Relationship Id="rId6" Type="http://schemas.openxmlformats.org/officeDocument/2006/relationships/image" Target="../media/image15.wmf"/><Relationship Id="rId5" Type="http://schemas.openxmlformats.org/officeDocument/2006/relationships/oleObject" Target="../embeddings/oleObject9.bin"/><Relationship Id="rId4" Type="http://schemas.openxmlformats.org/officeDocument/2006/relationships/image" Target="../media/image14.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5.xml"/><Relationship Id="rId1" Type="http://schemas.openxmlformats.org/officeDocument/2006/relationships/vmlDrawing" Target="../drawings/vmlDrawing7.vml"/><Relationship Id="rId6" Type="http://schemas.openxmlformats.org/officeDocument/2006/relationships/image" Target="../media/image17.wmf"/><Relationship Id="rId5" Type="http://schemas.openxmlformats.org/officeDocument/2006/relationships/oleObject" Target="../embeddings/oleObject11.bin"/><Relationship Id="rId4" Type="http://schemas.openxmlformats.org/officeDocument/2006/relationships/image" Target="../media/image16.wmf"/></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1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28.wmf"/><Relationship Id="rId3" Type="http://schemas.openxmlformats.org/officeDocument/2006/relationships/oleObject" Target="../embeddings/oleObject12.bin"/><Relationship Id="rId7" Type="http://schemas.openxmlformats.org/officeDocument/2006/relationships/image" Target="../media/image1.wmf"/><Relationship Id="rId12" Type="http://schemas.openxmlformats.org/officeDocument/2006/relationships/oleObject" Target="../embeddings/oleObject16.bin"/><Relationship Id="rId2" Type="http://schemas.openxmlformats.org/officeDocument/2006/relationships/slideLayout" Target="../slideLayouts/slideLayout15.xml"/><Relationship Id="rId1" Type="http://schemas.openxmlformats.org/officeDocument/2006/relationships/vmlDrawing" Target="../drawings/vmlDrawing8.vml"/><Relationship Id="rId6" Type="http://schemas.openxmlformats.org/officeDocument/2006/relationships/image" Target="../media/image25.wmf"/><Relationship Id="rId11" Type="http://schemas.openxmlformats.org/officeDocument/2006/relationships/image" Target="../media/image27.wmf"/><Relationship Id="rId5" Type="http://schemas.openxmlformats.org/officeDocument/2006/relationships/oleObject" Target="../embeddings/oleObject13.bin"/><Relationship Id="rId15" Type="http://schemas.openxmlformats.org/officeDocument/2006/relationships/image" Target="../media/image29.wmf"/><Relationship Id="rId10" Type="http://schemas.openxmlformats.org/officeDocument/2006/relationships/oleObject" Target="../embeddings/oleObject15.bin"/><Relationship Id="rId4" Type="http://schemas.openxmlformats.org/officeDocument/2006/relationships/image" Target="../media/image24.wmf"/><Relationship Id="rId9" Type="http://schemas.openxmlformats.org/officeDocument/2006/relationships/image" Target="../media/image26.wmf"/><Relationship Id="rId14" Type="http://schemas.openxmlformats.org/officeDocument/2006/relationships/oleObject" Target="../embeddings/oleObject17.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5.xml"/><Relationship Id="rId1" Type="http://schemas.openxmlformats.org/officeDocument/2006/relationships/vmlDrawing" Target="../drawings/vmlDrawing9.vml"/><Relationship Id="rId6" Type="http://schemas.openxmlformats.org/officeDocument/2006/relationships/image" Target="../media/image31.wmf"/><Relationship Id="rId5" Type="http://schemas.openxmlformats.org/officeDocument/2006/relationships/oleObject" Target="../embeddings/oleObject19.bin"/><Relationship Id="rId4" Type="http://schemas.openxmlformats.org/officeDocument/2006/relationships/image" Target="../media/image30.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33.wmf"/><Relationship Id="rId3" Type="http://schemas.openxmlformats.org/officeDocument/2006/relationships/image" Target="../media/image1.wmf"/><Relationship Id="rId7" Type="http://schemas.openxmlformats.org/officeDocument/2006/relationships/image" Target="../media/image27.wmf"/><Relationship Id="rId12" Type="http://schemas.openxmlformats.org/officeDocument/2006/relationships/oleObject" Target="../embeddings/oleObject24.bin"/><Relationship Id="rId2" Type="http://schemas.openxmlformats.org/officeDocument/2006/relationships/slideLayout" Target="../slideLayouts/slideLayout15.xml"/><Relationship Id="rId1" Type="http://schemas.openxmlformats.org/officeDocument/2006/relationships/vmlDrawing" Target="../drawings/vmlDrawing10.vml"/><Relationship Id="rId6" Type="http://schemas.openxmlformats.org/officeDocument/2006/relationships/oleObject" Target="../embeddings/oleObject21.bin"/><Relationship Id="rId11" Type="http://schemas.openxmlformats.org/officeDocument/2006/relationships/image" Target="../media/image32.wmf"/><Relationship Id="rId5" Type="http://schemas.openxmlformats.org/officeDocument/2006/relationships/image" Target="../media/image26.wmf"/><Relationship Id="rId15" Type="http://schemas.openxmlformats.org/officeDocument/2006/relationships/image" Target="../media/image34.wmf"/><Relationship Id="rId10" Type="http://schemas.openxmlformats.org/officeDocument/2006/relationships/oleObject" Target="../embeddings/oleObject23.bin"/><Relationship Id="rId4" Type="http://schemas.openxmlformats.org/officeDocument/2006/relationships/oleObject" Target="../embeddings/oleObject20.bin"/><Relationship Id="rId9" Type="http://schemas.openxmlformats.org/officeDocument/2006/relationships/image" Target="../media/image28.wmf"/><Relationship Id="rId14" Type="http://schemas.openxmlformats.org/officeDocument/2006/relationships/oleObject" Target="../embeddings/oleObject25.bin"/></Relationships>
</file>

<file path=ppt/slides/_rels/slide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oleObject" Target="../embeddings/oleObject31.bin"/><Relationship Id="rId18" Type="http://schemas.openxmlformats.org/officeDocument/2006/relationships/image" Target="../media/image42.emf"/><Relationship Id="rId3" Type="http://schemas.openxmlformats.org/officeDocument/2006/relationships/oleObject" Target="../embeddings/oleObject26.bin"/><Relationship Id="rId7" Type="http://schemas.openxmlformats.org/officeDocument/2006/relationships/oleObject" Target="../embeddings/oleObject28.bin"/><Relationship Id="rId12" Type="http://schemas.openxmlformats.org/officeDocument/2006/relationships/image" Target="../media/image39.emf"/><Relationship Id="rId17" Type="http://schemas.openxmlformats.org/officeDocument/2006/relationships/oleObject" Target="../embeddings/oleObject33.bin"/><Relationship Id="rId2" Type="http://schemas.openxmlformats.org/officeDocument/2006/relationships/slideLayout" Target="../slideLayouts/slideLayout15.xml"/><Relationship Id="rId16" Type="http://schemas.openxmlformats.org/officeDocument/2006/relationships/image" Target="../media/image41.emf"/><Relationship Id="rId1" Type="http://schemas.openxmlformats.org/officeDocument/2006/relationships/vmlDrawing" Target="../drawings/vmlDrawing11.vml"/><Relationship Id="rId6" Type="http://schemas.openxmlformats.org/officeDocument/2006/relationships/image" Target="../media/image36.wmf"/><Relationship Id="rId11" Type="http://schemas.openxmlformats.org/officeDocument/2006/relationships/oleObject" Target="../embeddings/oleObject30.bin"/><Relationship Id="rId5" Type="http://schemas.openxmlformats.org/officeDocument/2006/relationships/oleObject" Target="../embeddings/oleObject27.bin"/><Relationship Id="rId15" Type="http://schemas.openxmlformats.org/officeDocument/2006/relationships/oleObject" Target="../embeddings/oleObject32.bin"/><Relationship Id="rId10" Type="http://schemas.openxmlformats.org/officeDocument/2006/relationships/image" Target="../media/image38.wmf"/><Relationship Id="rId4" Type="http://schemas.openxmlformats.org/officeDocument/2006/relationships/image" Target="../media/image35.wmf"/><Relationship Id="rId9" Type="http://schemas.openxmlformats.org/officeDocument/2006/relationships/oleObject" Target="../embeddings/oleObject29.bin"/><Relationship Id="rId14" Type="http://schemas.openxmlformats.org/officeDocument/2006/relationships/image" Target="../media/image40.emf"/></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45.wmf"/><Relationship Id="rId3" Type="http://schemas.openxmlformats.org/officeDocument/2006/relationships/oleObject" Target="../embeddings/oleObject34.bin"/><Relationship Id="rId7" Type="http://schemas.openxmlformats.org/officeDocument/2006/relationships/image" Target="../media/image26.wmf"/><Relationship Id="rId12" Type="http://schemas.openxmlformats.org/officeDocument/2006/relationships/oleObject" Target="../embeddings/oleObject38.bin"/><Relationship Id="rId2" Type="http://schemas.openxmlformats.org/officeDocument/2006/relationships/slideLayout" Target="../slideLayouts/slideLayout15.xml"/><Relationship Id="rId1" Type="http://schemas.openxmlformats.org/officeDocument/2006/relationships/vmlDrawing" Target="../drawings/vmlDrawing12.vml"/><Relationship Id="rId6" Type="http://schemas.openxmlformats.org/officeDocument/2006/relationships/oleObject" Target="../embeddings/oleObject35.bin"/><Relationship Id="rId11" Type="http://schemas.openxmlformats.org/officeDocument/2006/relationships/image" Target="../media/image32.wmf"/><Relationship Id="rId5" Type="http://schemas.openxmlformats.org/officeDocument/2006/relationships/image" Target="../media/image1.wmf"/><Relationship Id="rId10" Type="http://schemas.openxmlformats.org/officeDocument/2006/relationships/oleObject" Target="../embeddings/oleObject37.bin"/><Relationship Id="rId4" Type="http://schemas.openxmlformats.org/officeDocument/2006/relationships/image" Target="../media/image35.wmf"/><Relationship Id="rId9" Type="http://schemas.openxmlformats.org/officeDocument/2006/relationships/image" Target="../media/image27.wmf"/></Relationships>
</file>

<file path=ppt/slides/_rels/slide23.xml.rels><?xml version="1.0" encoding="UTF-8" standalone="yes"?>
<Relationships xmlns="http://schemas.openxmlformats.org/package/2006/relationships"><Relationship Id="rId8" Type="http://schemas.openxmlformats.org/officeDocument/2006/relationships/image" Target="../media/image48.wmf"/><Relationship Id="rId13" Type="http://schemas.openxmlformats.org/officeDocument/2006/relationships/image" Target="../media/image50.wmf"/><Relationship Id="rId18" Type="http://schemas.openxmlformats.org/officeDocument/2006/relationships/oleObject" Target="../embeddings/oleObject46.bin"/><Relationship Id="rId3" Type="http://schemas.openxmlformats.org/officeDocument/2006/relationships/oleObject" Target="../embeddings/oleObject39.bin"/><Relationship Id="rId7" Type="http://schemas.openxmlformats.org/officeDocument/2006/relationships/oleObject" Target="../embeddings/oleObject41.bin"/><Relationship Id="rId12" Type="http://schemas.openxmlformats.org/officeDocument/2006/relationships/oleObject" Target="../embeddings/oleObject43.bin"/><Relationship Id="rId17" Type="http://schemas.openxmlformats.org/officeDocument/2006/relationships/image" Target="../media/image52.wmf"/><Relationship Id="rId2" Type="http://schemas.openxmlformats.org/officeDocument/2006/relationships/slideLayout" Target="../slideLayouts/slideLayout15.xml"/><Relationship Id="rId16" Type="http://schemas.openxmlformats.org/officeDocument/2006/relationships/oleObject" Target="../embeddings/oleObject45.bin"/><Relationship Id="rId1" Type="http://schemas.openxmlformats.org/officeDocument/2006/relationships/vmlDrawing" Target="../drawings/vmlDrawing13.vml"/><Relationship Id="rId6" Type="http://schemas.openxmlformats.org/officeDocument/2006/relationships/image" Target="../media/image47.wmf"/><Relationship Id="rId11" Type="http://schemas.openxmlformats.org/officeDocument/2006/relationships/image" Target="../media/image49.wmf"/><Relationship Id="rId5" Type="http://schemas.openxmlformats.org/officeDocument/2006/relationships/oleObject" Target="../embeddings/oleObject40.bin"/><Relationship Id="rId15" Type="http://schemas.openxmlformats.org/officeDocument/2006/relationships/image" Target="../media/image51.wmf"/><Relationship Id="rId10" Type="http://schemas.openxmlformats.org/officeDocument/2006/relationships/oleObject" Target="../embeddings/oleObject42.bin"/><Relationship Id="rId19" Type="http://schemas.openxmlformats.org/officeDocument/2006/relationships/image" Target="../media/image53.wmf"/><Relationship Id="rId4" Type="http://schemas.openxmlformats.org/officeDocument/2006/relationships/image" Target="../media/image46.wmf"/><Relationship Id="rId9" Type="http://schemas.openxmlformats.org/officeDocument/2006/relationships/image" Target="../media/image1.wmf"/><Relationship Id="rId14" Type="http://schemas.openxmlformats.org/officeDocument/2006/relationships/oleObject" Target="../embeddings/oleObject44.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48.bin"/><Relationship Id="rId13" Type="http://schemas.openxmlformats.org/officeDocument/2006/relationships/image" Target="../media/image29.wmf"/><Relationship Id="rId3" Type="http://schemas.openxmlformats.org/officeDocument/2006/relationships/image" Target="../media/image54.jpeg"/><Relationship Id="rId7" Type="http://schemas.openxmlformats.org/officeDocument/2006/relationships/image" Target="../media/image26.wmf"/><Relationship Id="rId12" Type="http://schemas.openxmlformats.org/officeDocument/2006/relationships/oleObject" Target="../embeddings/oleObject50.bin"/><Relationship Id="rId2" Type="http://schemas.openxmlformats.org/officeDocument/2006/relationships/slideLayout" Target="../slideLayouts/slideLayout15.xml"/><Relationship Id="rId1" Type="http://schemas.openxmlformats.org/officeDocument/2006/relationships/vmlDrawing" Target="../drawings/vmlDrawing14.vml"/><Relationship Id="rId6" Type="http://schemas.openxmlformats.org/officeDocument/2006/relationships/oleObject" Target="../embeddings/oleObject47.bin"/><Relationship Id="rId11" Type="http://schemas.openxmlformats.org/officeDocument/2006/relationships/image" Target="../media/image28.wmf"/><Relationship Id="rId5" Type="http://schemas.openxmlformats.org/officeDocument/2006/relationships/image" Target="../media/image1.wmf"/><Relationship Id="rId10" Type="http://schemas.openxmlformats.org/officeDocument/2006/relationships/oleObject" Target="../embeddings/oleObject49.bin"/><Relationship Id="rId4" Type="http://schemas.openxmlformats.org/officeDocument/2006/relationships/image" Target="../media/image55.png"/><Relationship Id="rId9" Type="http://schemas.openxmlformats.org/officeDocument/2006/relationships/image" Target="../media/image27.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15.xml"/><Relationship Id="rId1" Type="http://schemas.openxmlformats.org/officeDocument/2006/relationships/vmlDrawing" Target="../drawings/vmlDrawing15.vml"/><Relationship Id="rId4" Type="http://schemas.openxmlformats.org/officeDocument/2006/relationships/image" Target="../media/image56.wmf"/></Relationships>
</file>

<file path=ppt/slides/_rels/slide26.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png"/><Relationship Id="rId15" Type="http://schemas.openxmlformats.org/officeDocument/2006/relationships/image" Target="../media/image7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 Id="rId14" Type="http://schemas.openxmlformats.org/officeDocument/2006/relationships/image" Target="../media/image69.jpeg"/></Relationships>
</file>

<file path=ppt/slides/_rels/slide27.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image" Target="../media/image72.jpeg"/><Relationship Id="rId7" Type="http://schemas.openxmlformats.org/officeDocument/2006/relationships/oleObject" Target="../embeddings/oleObject52.bin"/><Relationship Id="rId2" Type="http://schemas.openxmlformats.org/officeDocument/2006/relationships/slideLayout" Target="../slideLayouts/slideLayout15.xml"/><Relationship Id="rId1" Type="http://schemas.openxmlformats.org/officeDocument/2006/relationships/vmlDrawing" Target="../drawings/vmlDrawing16.v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3.xml"/><Relationship Id="rId5" Type="http://schemas.openxmlformats.org/officeDocument/2006/relationships/image" Target="../media/image79.png"/><Relationship Id="rId4"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2.bin"/><Relationship Id="rId4" Type="http://schemas.openxmlformats.org/officeDocument/2006/relationships/image" Target="../media/image2.wmf"/></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17.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13.xml"/><Relationship Id="rId1" Type="http://schemas.openxmlformats.org/officeDocument/2006/relationships/vmlDrawing" Target="../drawings/vmlDrawing17.vml"/><Relationship Id="rId4" Type="http://schemas.openxmlformats.org/officeDocument/2006/relationships/image" Target="../media/image88.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slideLayout" Target="../slideLayouts/slideLayout15.xml"/><Relationship Id="rId1" Type="http://schemas.openxmlformats.org/officeDocument/2006/relationships/vmlDrawing" Target="../drawings/vmlDrawing2.vml"/><Relationship Id="rId5" Type="http://schemas.openxmlformats.org/officeDocument/2006/relationships/image" Target="../media/image5.wmf"/><Relationship Id="rId4" Type="http://schemas.openxmlformats.org/officeDocument/2006/relationships/oleObject" Target="../embeddings/oleObject4.bin"/></Relationships>
</file>

<file path=ppt/slides/_rels/slide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8.xml"/><Relationship Id="rId5" Type="http://schemas.openxmlformats.org/officeDocument/2006/relationships/image" Target="../media/image98.jpeg"/><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12" Type="http://schemas.openxmlformats.org/officeDocument/2006/relationships/image" Target="../media/image108.jpeg"/><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3.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17.xml"/><Relationship Id="rId4" Type="http://schemas.openxmlformats.org/officeDocument/2006/relationships/image" Target="../media/image118.png"/></Relationships>
</file>

<file path=ppt/slides/_rels/slide46.xml.rels><?xml version="1.0" encoding="UTF-8" standalone="yes"?>
<Relationships xmlns="http://schemas.openxmlformats.org/package/2006/relationships"><Relationship Id="rId8" Type="http://schemas.openxmlformats.org/officeDocument/2006/relationships/image" Target="../media/image121.wmf"/><Relationship Id="rId3" Type="http://schemas.openxmlformats.org/officeDocument/2006/relationships/oleObject" Target="../embeddings/oleObject54.bin"/><Relationship Id="rId7" Type="http://schemas.openxmlformats.org/officeDocument/2006/relationships/oleObject" Target="../embeddings/oleObject56.bin"/><Relationship Id="rId12" Type="http://schemas.openxmlformats.org/officeDocument/2006/relationships/image" Target="../media/image123.wmf"/><Relationship Id="rId2" Type="http://schemas.openxmlformats.org/officeDocument/2006/relationships/slideLayout" Target="../slideLayouts/slideLayout15.xml"/><Relationship Id="rId1" Type="http://schemas.openxmlformats.org/officeDocument/2006/relationships/vmlDrawing" Target="../drawings/vmlDrawing18.vml"/><Relationship Id="rId6" Type="http://schemas.openxmlformats.org/officeDocument/2006/relationships/image" Target="../media/image120.wmf"/><Relationship Id="rId11" Type="http://schemas.openxmlformats.org/officeDocument/2006/relationships/oleObject" Target="../embeddings/oleObject58.bin"/><Relationship Id="rId5" Type="http://schemas.openxmlformats.org/officeDocument/2006/relationships/oleObject" Target="../embeddings/oleObject55.bin"/><Relationship Id="rId10" Type="http://schemas.openxmlformats.org/officeDocument/2006/relationships/image" Target="../media/image122.wmf"/><Relationship Id="rId4" Type="http://schemas.openxmlformats.org/officeDocument/2006/relationships/image" Target="../media/image119.wmf"/><Relationship Id="rId9" Type="http://schemas.openxmlformats.org/officeDocument/2006/relationships/oleObject" Target="../embeddings/oleObject57.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15.xml"/><Relationship Id="rId1" Type="http://schemas.openxmlformats.org/officeDocument/2006/relationships/vmlDrawing" Target="../drawings/vmlDrawing19.vml"/><Relationship Id="rId4" Type="http://schemas.openxmlformats.org/officeDocument/2006/relationships/image" Target="../media/image42.emf"/></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oleObject" Target="../embeddings/oleObject60.bin"/><Relationship Id="rId7" Type="http://schemas.openxmlformats.org/officeDocument/2006/relationships/oleObject" Target="../embeddings/oleObject62.bin"/><Relationship Id="rId2" Type="http://schemas.openxmlformats.org/officeDocument/2006/relationships/slideLayout" Target="../slideLayouts/slideLayout15.xml"/><Relationship Id="rId1" Type="http://schemas.openxmlformats.org/officeDocument/2006/relationships/vmlDrawing" Target="../drawings/vmlDrawing20.vml"/><Relationship Id="rId6" Type="http://schemas.openxmlformats.org/officeDocument/2006/relationships/image" Target="../media/image127.wmf"/><Relationship Id="rId5" Type="http://schemas.openxmlformats.org/officeDocument/2006/relationships/oleObject" Target="../embeddings/oleObject61.bin"/><Relationship Id="rId4" Type="http://schemas.openxmlformats.org/officeDocument/2006/relationships/image" Target="../media/image120.wmf"/></Relationships>
</file>

<file path=ppt/slides/_rels/slide5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1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53.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1.png"/><Relationship Id="rId7" Type="http://schemas.openxmlformats.org/officeDocument/2006/relationships/image" Target="../media/image137.png"/><Relationship Id="rId2" Type="http://schemas.openxmlformats.org/officeDocument/2006/relationships/image" Target="../media/image130.png"/><Relationship Id="rId1" Type="http://schemas.openxmlformats.org/officeDocument/2006/relationships/slideLayout" Target="../slideLayouts/slideLayout17.xml"/><Relationship Id="rId6" Type="http://schemas.openxmlformats.org/officeDocument/2006/relationships/image" Target="../media/image136.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8.png"/></Relationships>
</file>

<file path=ppt/slides/_rels/slide54.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jpeg"/><Relationship Id="rId3" Type="http://schemas.openxmlformats.org/officeDocument/2006/relationships/image" Target="../media/image140.png"/><Relationship Id="rId7" Type="http://schemas.openxmlformats.org/officeDocument/2006/relationships/image" Target="../media/image144.jpeg"/><Relationship Id="rId12" Type="http://schemas.openxmlformats.org/officeDocument/2006/relationships/image" Target="../media/image149.jpe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148.jpeg"/><Relationship Id="rId5" Type="http://schemas.openxmlformats.org/officeDocument/2006/relationships/image" Target="../media/image142.jpeg"/><Relationship Id="rId10" Type="http://schemas.openxmlformats.org/officeDocument/2006/relationships/image" Target="../media/image147.jpeg"/><Relationship Id="rId4" Type="http://schemas.openxmlformats.org/officeDocument/2006/relationships/image" Target="../media/image141.jpeg"/><Relationship Id="rId9" Type="http://schemas.openxmlformats.org/officeDocument/2006/relationships/image" Target="../media/image14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png"/></Relationships>
</file>

<file path=ppt/slides/_rels/slide62.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image" Target="../media/image167.jpeg"/><Relationship Id="rId1" Type="http://schemas.openxmlformats.org/officeDocument/2006/relationships/slideLayout" Target="../slideLayouts/slideLayout6.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png"/><Relationship Id="rId9" Type="http://schemas.openxmlformats.org/officeDocument/2006/relationships/image" Target="../media/image145.png"/></Relationships>
</file>

<file path=ppt/slides/_rels/slide63.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jpeg"/><Relationship Id="rId18" Type="http://schemas.openxmlformats.org/officeDocument/2006/relationships/image" Target="../media/image187.jpeg"/><Relationship Id="rId3" Type="http://schemas.openxmlformats.org/officeDocument/2006/relationships/image" Target="../media/image174.png"/><Relationship Id="rId21" Type="http://schemas.openxmlformats.org/officeDocument/2006/relationships/image" Target="../media/image190.jpeg"/><Relationship Id="rId7" Type="http://schemas.openxmlformats.org/officeDocument/2006/relationships/image" Target="../media/image169.png"/><Relationship Id="rId12" Type="http://schemas.openxmlformats.org/officeDocument/2006/relationships/image" Target="../media/image182.png"/><Relationship Id="rId17" Type="http://schemas.openxmlformats.org/officeDocument/2006/relationships/image" Target="../media/image186.png"/><Relationship Id="rId2" Type="http://schemas.openxmlformats.org/officeDocument/2006/relationships/notesSlide" Target="../notesSlides/notesSlide2.xml"/><Relationship Id="rId16" Type="http://schemas.openxmlformats.org/officeDocument/2006/relationships/image" Target="../media/image185.jpeg"/><Relationship Id="rId20" Type="http://schemas.openxmlformats.org/officeDocument/2006/relationships/image" Target="../media/image189.jpeg"/><Relationship Id="rId1" Type="http://schemas.openxmlformats.org/officeDocument/2006/relationships/slideLayout" Target="../slideLayouts/slideLayout2.xml"/><Relationship Id="rId6" Type="http://schemas.openxmlformats.org/officeDocument/2006/relationships/image" Target="../media/image177.png"/><Relationship Id="rId11" Type="http://schemas.openxmlformats.org/officeDocument/2006/relationships/image" Target="../media/image181.png"/><Relationship Id="rId5" Type="http://schemas.openxmlformats.org/officeDocument/2006/relationships/image" Target="../media/image176.jpeg"/><Relationship Id="rId15" Type="http://schemas.openxmlformats.org/officeDocument/2006/relationships/image" Target="../media/image184.png"/><Relationship Id="rId10" Type="http://schemas.openxmlformats.org/officeDocument/2006/relationships/image" Target="../media/image180.png"/><Relationship Id="rId19" Type="http://schemas.openxmlformats.org/officeDocument/2006/relationships/image" Target="../media/image188.jpeg"/><Relationship Id="rId4" Type="http://schemas.openxmlformats.org/officeDocument/2006/relationships/image" Target="../media/image175.png"/><Relationship Id="rId9" Type="http://schemas.openxmlformats.org/officeDocument/2006/relationships/image" Target="../media/image179.png"/><Relationship Id="rId14" Type="http://schemas.openxmlformats.org/officeDocument/2006/relationships/image" Target="../media/image145.png"/><Relationship Id="rId22" Type="http://schemas.openxmlformats.org/officeDocument/2006/relationships/image" Target="../media/image191.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5.xml"/><Relationship Id="rId1" Type="http://schemas.openxmlformats.org/officeDocument/2006/relationships/vmlDrawing" Target="../drawings/vmlDrawing3.vml"/><Relationship Id="rId4" Type="http://schemas.openxmlformats.org/officeDocument/2006/relationships/image" Target="../media/image9.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5.xml"/><Relationship Id="rId1" Type="http://schemas.openxmlformats.org/officeDocument/2006/relationships/vmlDrawing" Target="../drawings/vmlDrawing4.vml"/><Relationship Id="rId4" Type="http://schemas.openxmlformats.org/officeDocument/2006/relationships/image" Target="../media/image1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VLBI</a:t>
            </a:r>
            <a:r>
              <a:rPr kumimoji="1" lang="ja-JP" altLang="en-US" dirty="0" smtClean="0"/>
              <a:t>観測技術の</a:t>
            </a:r>
            <a:r>
              <a:rPr lang="ja-JP" altLang="en-US" dirty="0"/>
              <a:t>現状</a:t>
            </a:r>
            <a:endParaRPr kumimoji="1" lang="ja-JP" altLang="en-US" dirty="0"/>
          </a:p>
        </p:txBody>
      </p:sp>
      <p:sp>
        <p:nvSpPr>
          <p:cNvPr id="3" name="サブタイトル 2"/>
          <p:cNvSpPr>
            <a:spLocks noGrp="1"/>
          </p:cNvSpPr>
          <p:nvPr>
            <p:ph type="subTitle" idx="1"/>
          </p:nvPr>
        </p:nvSpPr>
        <p:spPr/>
        <p:txBody>
          <a:bodyPr/>
          <a:lstStyle/>
          <a:p>
            <a:r>
              <a:rPr kumimoji="1" lang="ja-JP" altLang="en-US" dirty="0" smtClean="0"/>
              <a:t>藤沢健太（山口大学）</a:t>
            </a:r>
            <a:endParaRPr kumimoji="1" lang="ja-JP" altLang="en-US" dirty="0"/>
          </a:p>
        </p:txBody>
      </p:sp>
      <p:sp>
        <p:nvSpPr>
          <p:cNvPr id="4" name="正方形/長方形 3"/>
          <p:cNvSpPr/>
          <p:nvPr/>
        </p:nvSpPr>
        <p:spPr>
          <a:xfrm>
            <a:off x="177800" y="158803"/>
            <a:ext cx="4572000" cy="646331"/>
          </a:xfrm>
          <a:prstGeom prst="rect">
            <a:avLst/>
          </a:prstGeom>
        </p:spPr>
        <p:txBody>
          <a:bodyPr>
            <a:spAutoFit/>
          </a:bodyPr>
          <a:lstStyle/>
          <a:p>
            <a:r>
              <a:rPr lang="ja-JP" altLang="en-US" sz="1200" dirty="0"/>
              <a:t>第２４回ブラックホール地平面勉強会」研究会</a:t>
            </a:r>
          </a:p>
          <a:p>
            <a:r>
              <a:rPr lang="ja-JP" altLang="en-US" sz="1200" dirty="0"/>
              <a:t>～　ブラックホールの存在を観測的に検証する　</a:t>
            </a:r>
            <a:r>
              <a:rPr lang="ja-JP" altLang="en-US" sz="1200" dirty="0" smtClean="0"/>
              <a:t>～</a:t>
            </a:r>
            <a:endParaRPr lang="ja-JP" altLang="en-US" sz="1200" dirty="0"/>
          </a:p>
          <a:p>
            <a:r>
              <a:rPr lang="ja-JP" altLang="en-US" sz="1200" dirty="0"/>
              <a:t>2014年10月4日～5日＠山口 </a:t>
            </a:r>
          </a:p>
        </p:txBody>
      </p:sp>
    </p:spTree>
    <p:extLst>
      <p:ext uri="{BB962C8B-B14F-4D97-AF65-F5344CB8AC3E}">
        <p14:creationId xmlns:p14="http://schemas.microsoft.com/office/powerpoint/2010/main" val="2102114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番号プレースホルダ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1A781D93-484E-4126-A785-D20CE5DDB7E8}" type="slidenum">
              <a:rPr lang="en-US" altLang="ja-JP">
                <a:solidFill>
                  <a:srgbClr val="000000"/>
                </a:solidFill>
              </a:rPr>
              <a:pPr eaLnBrk="1" hangingPunct="1"/>
              <a:t>10</a:t>
            </a:fld>
            <a:endParaRPr lang="en-US" altLang="ja-JP">
              <a:solidFill>
                <a:srgbClr val="000000"/>
              </a:solidFill>
            </a:endParaRPr>
          </a:p>
        </p:txBody>
      </p:sp>
      <p:sp>
        <p:nvSpPr>
          <p:cNvPr id="35843" name="Rectangle 4"/>
          <p:cNvSpPr>
            <a:spLocks noGrp="1" noChangeArrowheads="1"/>
          </p:cNvSpPr>
          <p:nvPr>
            <p:ph type="title"/>
          </p:nvPr>
        </p:nvSpPr>
        <p:spPr/>
        <p:txBody>
          <a:bodyPr/>
          <a:lstStyle/>
          <a:p>
            <a:pPr eaLnBrk="1" hangingPunct="1"/>
            <a:r>
              <a:rPr lang="ja-JP" altLang="en-US" smtClean="0"/>
              <a:t>山口３２ｍの８ＧＨｚ受信機</a:t>
            </a:r>
          </a:p>
        </p:txBody>
      </p:sp>
      <p:pic>
        <p:nvPicPr>
          <p:cNvPr id="3584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1341438"/>
            <a:ext cx="539115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6"/>
          <p:cNvSpPr txBox="1">
            <a:spLocks noChangeArrowheads="1"/>
          </p:cNvSpPr>
          <p:nvPr/>
        </p:nvSpPr>
        <p:spPr bwMode="auto">
          <a:xfrm>
            <a:off x="4559300" y="4237038"/>
            <a:ext cx="1028700" cy="342900"/>
          </a:xfrm>
          <a:prstGeom prst="rect">
            <a:avLst/>
          </a:prstGeom>
          <a:solidFill>
            <a:srgbClr val="FFFFFF"/>
          </a:solidFill>
          <a:ln w="9525">
            <a:solidFill>
              <a:srgbClr val="000000"/>
            </a:solidFill>
            <a:miter lim="800000"/>
            <a:headEnd/>
            <a:tailEnd/>
          </a:ln>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just" fontAlgn="base">
              <a:lnSpc>
                <a:spcPct val="72000"/>
              </a:lnSpc>
              <a:spcBef>
                <a:spcPct val="0"/>
              </a:spcBef>
              <a:spcAft>
                <a:spcPct val="0"/>
              </a:spcAft>
            </a:pPr>
            <a:r>
              <a:rPr kumimoji="0" lang="ja-JP" altLang="en-US" sz="1000" smtClean="0">
                <a:solidFill>
                  <a:srgbClr val="000000"/>
                </a:solidFill>
                <a:latin typeface="Century" panose="02040604050505020304" pitchFamily="18" charset="0"/>
                <a:ea typeface="ＭＳ 明朝" panose="02020609040205080304" pitchFamily="17" charset="-128"/>
              </a:rPr>
              <a:t>フレキシブル</a:t>
            </a:r>
          </a:p>
          <a:p>
            <a:pPr algn="just" fontAlgn="base">
              <a:lnSpc>
                <a:spcPct val="72000"/>
              </a:lnSpc>
              <a:spcBef>
                <a:spcPct val="0"/>
              </a:spcBef>
              <a:spcAft>
                <a:spcPct val="0"/>
              </a:spcAft>
            </a:pPr>
            <a:r>
              <a:rPr kumimoji="0" lang="ja-JP" altLang="en-US" sz="1000" smtClean="0">
                <a:solidFill>
                  <a:srgbClr val="000000"/>
                </a:solidFill>
                <a:latin typeface="Century" panose="02040604050505020304" pitchFamily="18" charset="0"/>
                <a:ea typeface="ＭＳ 明朝" panose="02020609040205080304" pitchFamily="17" charset="-128"/>
              </a:rPr>
              <a:t>導波管</a:t>
            </a:r>
          </a:p>
        </p:txBody>
      </p:sp>
      <p:sp>
        <p:nvSpPr>
          <p:cNvPr id="35846" name="Text Box 7"/>
          <p:cNvSpPr txBox="1">
            <a:spLocks noChangeArrowheads="1"/>
          </p:cNvSpPr>
          <p:nvPr/>
        </p:nvSpPr>
        <p:spPr bwMode="auto">
          <a:xfrm>
            <a:off x="6616700" y="2065338"/>
            <a:ext cx="685800" cy="342900"/>
          </a:xfrm>
          <a:prstGeom prst="rect">
            <a:avLst/>
          </a:prstGeom>
          <a:solidFill>
            <a:srgbClr val="FFFFFF"/>
          </a:solidFill>
          <a:ln w="9525">
            <a:solidFill>
              <a:srgbClr val="000000"/>
            </a:solidFill>
            <a:miter lim="800000"/>
            <a:headEnd/>
            <a:tailEnd/>
          </a:ln>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just" fontAlgn="base">
              <a:lnSpc>
                <a:spcPct val="72000"/>
              </a:lnSpc>
              <a:spcBef>
                <a:spcPct val="0"/>
              </a:spcBef>
              <a:spcAft>
                <a:spcPct val="0"/>
              </a:spcAft>
            </a:pPr>
            <a:r>
              <a:rPr kumimoji="0" lang="ja-JP" altLang="en-US" sz="1000" smtClean="0">
                <a:solidFill>
                  <a:srgbClr val="000000"/>
                </a:solidFill>
                <a:latin typeface="Century" panose="02040604050505020304" pitchFamily="18" charset="0"/>
                <a:ea typeface="ＭＳ 明朝" panose="02020609040205080304" pitchFamily="17" charset="-128"/>
              </a:rPr>
              <a:t>ＣＨ１</a:t>
            </a:r>
          </a:p>
          <a:p>
            <a:pPr algn="just" fontAlgn="base">
              <a:lnSpc>
                <a:spcPct val="72000"/>
              </a:lnSpc>
              <a:spcBef>
                <a:spcPct val="0"/>
              </a:spcBef>
              <a:spcAft>
                <a:spcPct val="0"/>
              </a:spcAft>
            </a:pPr>
            <a:r>
              <a:rPr kumimoji="0" lang="ja-JP" altLang="en-US" sz="1000" smtClean="0">
                <a:solidFill>
                  <a:srgbClr val="000000"/>
                </a:solidFill>
                <a:latin typeface="Century" panose="02040604050505020304" pitchFamily="18" charset="0"/>
                <a:ea typeface="ＭＳ 明朝" panose="02020609040205080304" pitchFamily="17" charset="-128"/>
              </a:rPr>
              <a:t>導波管</a:t>
            </a:r>
          </a:p>
        </p:txBody>
      </p:sp>
      <p:sp>
        <p:nvSpPr>
          <p:cNvPr id="35847" name="Text Box 8"/>
          <p:cNvSpPr txBox="1">
            <a:spLocks noChangeArrowheads="1"/>
          </p:cNvSpPr>
          <p:nvPr/>
        </p:nvSpPr>
        <p:spPr bwMode="auto">
          <a:xfrm>
            <a:off x="6731000" y="4237038"/>
            <a:ext cx="647700" cy="342900"/>
          </a:xfrm>
          <a:prstGeom prst="rect">
            <a:avLst/>
          </a:prstGeom>
          <a:solidFill>
            <a:srgbClr val="FFFFFF"/>
          </a:solidFill>
          <a:ln w="9525">
            <a:solidFill>
              <a:srgbClr val="000000"/>
            </a:solidFill>
            <a:miter lim="800000"/>
            <a:headEnd/>
            <a:tailEnd/>
          </a:ln>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just" fontAlgn="base">
              <a:lnSpc>
                <a:spcPct val="72000"/>
              </a:lnSpc>
              <a:spcBef>
                <a:spcPct val="0"/>
              </a:spcBef>
              <a:spcAft>
                <a:spcPct val="0"/>
              </a:spcAft>
            </a:pPr>
            <a:r>
              <a:rPr kumimoji="0" lang="ja-JP" altLang="en-US" sz="1000" smtClean="0">
                <a:solidFill>
                  <a:srgbClr val="000000"/>
                </a:solidFill>
                <a:latin typeface="Century" panose="02040604050505020304" pitchFamily="18" charset="0"/>
                <a:ea typeface="ＭＳ 明朝" panose="02020609040205080304" pitchFamily="17" charset="-128"/>
              </a:rPr>
              <a:t>ノイズ</a:t>
            </a:r>
          </a:p>
          <a:p>
            <a:pPr algn="just" fontAlgn="base">
              <a:lnSpc>
                <a:spcPct val="72000"/>
              </a:lnSpc>
              <a:spcBef>
                <a:spcPct val="0"/>
              </a:spcBef>
              <a:spcAft>
                <a:spcPct val="0"/>
              </a:spcAft>
            </a:pPr>
            <a:r>
              <a:rPr kumimoji="0" lang="ja-JP" altLang="en-US" sz="1000" smtClean="0">
                <a:solidFill>
                  <a:srgbClr val="000000"/>
                </a:solidFill>
                <a:latin typeface="Century" panose="02040604050505020304" pitchFamily="18" charset="0"/>
                <a:ea typeface="ＭＳ 明朝" panose="02020609040205080304" pitchFamily="17" charset="-128"/>
              </a:rPr>
              <a:t>ソース</a:t>
            </a:r>
          </a:p>
        </p:txBody>
      </p:sp>
      <p:sp>
        <p:nvSpPr>
          <p:cNvPr id="35848" name="Line 9"/>
          <p:cNvSpPr>
            <a:spLocks noChangeShapeType="1"/>
          </p:cNvSpPr>
          <p:nvPr/>
        </p:nvSpPr>
        <p:spPr bwMode="auto">
          <a:xfrm flipV="1">
            <a:off x="5473700" y="3551238"/>
            <a:ext cx="114300" cy="685800"/>
          </a:xfrm>
          <a:prstGeom prst="line">
            <a:avLst/>
          </a:prstGeom>
          <a:noFill/>
          <a:ln w="38100">
            <a:solidFill>
              <a:srgbClr val="FF9999"/>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35849" name="Line 10"/>
          <p:cNvSpPr>
            <a:spLocks noChangeShapeType="1"/>
          </p:cNvSpPr>
          <p:nvPr/>
        </p:nvSpPr>
        <p:spPr bwMode="auto">
          <a:xfrm flipV="1">
            <a:off x="6045200" y="3779838"/>
            <a:ext cx="228600" cy="571500"/>
          </a:xfrm>
          <a:prstGeom prst="line">
            <a:avLst/>
          </a:prstGeom>
          <a:noFill/>
          <a:ln w="38100">
            <a:solidFill>
              <a:srgbClr val="FF9999"/>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35850" name="Line 11"/>
          <p:cNvSpPr>
            <a:spLocks noChangeShapeType="1"/>
          </p:cNvSpPr>
          <p:nvPr/>
        </p:nvSpPr>
        <p:spPr bwMode="auto">
          <a:xfrm flipH="1" flipV="1">
            <a:off x="6616700" y="3894138"/>
            <a:ext cx="228600" cy="342900"/>
          </a:xfrm>
          <a:prstGeom prst="line">
            <a:avLst/>
          </a:prstGeom>
          <a:noFill/>
          <a:ln w="38100">
            <a:solidFill>
              <a:srgbClr val="FF9999"/>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35851" name="Line 12"/>
          <p:cNvSpPr>
            <a:spLocks noChangeShapeType="1"/>
          </p:cNvSpPr>
          <p:nvPr/>
        </p:nvSpPr>
        <p:spPr bwMode="auto">
          <a:xfrm flipH="1">
            <a:off x="6616700" y="2408238"/>
            <a:ext cx="228600" cy="457200"/>
          </a:xfrm>
          <a:prstGeom prst="line">
            <a:avLst/>
          </a:prstGeom>
          <a:noFill/>
          <a:ln w="38100">
            <a:solidFill>
              <a:srgbClr val="FF9999"/>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35852" name="Text Box 13"/>
          <p:cNvSpPr txBox="1">
            <a:spLocks noChangeArrowheads="1"/>
          </p:cNvSpPr>
          <p:nvPr/>
        </p:nvSpPr>
        <p:spPr bwMode="auto">
          <a:xfrm>
            <a:off x="5702300" y="4237038"/>
            <a:ext cx="609600" cy="342900"/>
          </a:xfrm>
          <a:prstGeom prst="rect">
            <a:avLst/>
          </a:prstGeom>
          <a:solidFill>
            <a:srgbClr val="FFFFFF"/>
          </a:solidFill>
          <a:ln w="9525">
            <a:solidFill>
              <a:srgbClr val="000000"/>
            </a:solidFill>
            <a:miter lim="800000"/>
            <a:headEnd/>
            <a:tailEnd/>
          </a:ln>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just" fontAlgn="base">
              <a:lnSpc>
                <a:spcPct val="72000"/>
              </a:lnSpc>
              <a:spcBef>
                <a:spcPct val="0"/>
              </a:spcBef>
              <a:spcAft>
                <a:spcPct val="0"/>
              </a:spcAft>
            </a:pPr>
            <a:r>
              <a:rPr kumimoji="0" lang="ja-JP" altLang="en-US" sz="1000" smtClean="0">
                <a:solidFill>
                  <a:srgbClr val="000000"/>
                </a:solidFill>
                <a:latin typeface="Century" panose="02040604050505020304" pitchFamily="18" charset="0"/>
                <a:ea typeface="ＭＳ 明朝" panose="02020609040205080304" pitchFamily="17" charset="-128"/>
              </a:rPr>
              <a:t>ＣＨ２</a:t>
            </a:r>
          </a:p>
          <a:p>
            <a:pPr algn="just" fontAlgn="base">
              <a:lnSpc>
                <a:spcPct val="72000"/>
              </a:lnSpc>
              <a:spcBef>
                <a:spcPct val="0"/>
              </a:spcBef>
              <a:spcAft>
                <a:spcPct val="0"/>
              </a:spcAft>
            </a:pPr>
            <a:r>
              <a:rPr kumimoji="0" lang="ja-JP" altLang="en-US" sz="1000" smtClean="0">
                <a:solidFill>
                  <a:srgbClr val="000000"/>
                </a:solidFill>
                <a:latin typeface="Century" panose="02040604050505020304" pitchFamily="18" charset="0"/>
                <a:ea typeface="ＭＳ 明朝" panose="02020609040205080304" pitchFamily="17" charset="-128"/>
              </a:rPr>
              <a:t>導波管</a:t>
            </a:r>
          </a:p>
        </p:txBody>
      </p:sp>
      <p:pic>
        <p:nvPicPr>
          <p:cNvPr id="35853" name="Picture 14" descr="8grxinroom"/>
          <p:cNvPicPr>
            <a:picLocks noChangeAspect="1" noChangeArrowheads="1"/>
          </p:cNvPicPr>
          <p:nvPr/>
        </p:nvPicPr>
        <p:blipFill>
          <a:blip r:embed="rId3">
            <a:extLst>
              <a:ext uri="{28A0092B-C50C-407E-A947-70E740481C1C}">
                <a14:useLocalDpi xmlns:a14="http://schemas.microsoft.com/office/drawing/2010/main" val="0"/>
              </a:ext>
            </a:extLst>
          </a:blip>
          <a:srcRect l="15749" t="5905" r="7874" b="5905"/>
          <a:stretch>
            <a:fillRect/>
          </a:stretch>
        </p:blipFill>
        <p:spPr bwMode="auto">
          <a:xfrm>
            <a:off x="611188" y="1341438"/>
            <a:ext cx="26193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4" name="Text Box 15"/>
          <p:cNvSpPr txBox="1">
            <a:spLocks noChangeArrowheads="1"/>
          </p:cNvSpPr>
          <p:nvPr/>
        </p:nvSpPr>
        <p:spPr bwMode="auto">
          <a:xfrm>
            <a:off x="827088" y="4652963"/>
            <a:ext cx="1098550" cy="366712"/>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冷却機器</a:t>
            </a:r>
          </a:p>
        </p:txBody>
      </p:sp>
      <p:sp>
        <p:nvSpPr>
          <p:cNvPr id="35855" name="Text Box 16"/>
          <p:cNvSpPr txBox="1">
            <a:spLocks noChangeArrowheads="1"/>
          </p:cNvSpPr>
          <p:nvPr/>
        </p:nvSpPr>
        <p:spPr bwMode="auto">
          <a:xfrm>
            <a:off x="684213" y="1412875"/>
            <a:ext cx="1327150" cy="366713"/>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信号入力部</a:t>
            </a:r>
          </a:p>
        </p:txBody>
      </p:sp>
      <p:sp>
        <p:nvSpPr>
          <p:cNvPr id="35856" name="Line 17"/>
          <p:cNvSpPr>
            <a:spLocks noChangeShapeType="1"/>
          </p:cNvSpPr>
          <p:nvPr/>
        </p:nvSpPr>
        <p:spPr bwMode="auto">
          <a:xfrm flipV="1">
            <a:off x="1547813" y="4221163"/>
            <a:ext cx="287337" cy="431800"/>
          </a:xfrm>
          <a:prstGeom prst="line">
            <a:avLst/>
          </a:prstGeom>
          <a:noFill/>
          <a:ln w="38100">
            <a:solidFill>
              <a:srgbClr val="FF9999"/>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35857" name="Line 18"/>
          <p:cNvSpPr>
            <a:spLocks noChangeShapeType="1"/>
          </p:cNvSpPr>
          <p:nvPr/>
        </p:nvSpPr>
        <p:spPr bwMode="auto">
          <a:xfrm>
            <a:off x="1403350" y="1773238"/>
            <a:ext cx="792163" cy="360362"/>
          </a:xfrm>
          <a:prstGeom prst="line">
            <a:avLst/>
          </a:prstGeom>
          <a:noFill/>
          <a:ln w="38100">
            <a:solidFill>
              <a:srgbClr val="FF9999"/>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35858" name="Line 19"/>
          <p:cNvSpPr>
            <a:spLocks noChangeShapeType="1"/>
          </p:cNvSpPr>
          <p:nvPr/>
        </p:nvSpPr>
        <p:spPr bwMode="auto">
          <a:xfrm>
            <a:off x="1403350" y="1773238"/>
            <a:ext cx="360363" cy="431800"/>
          </a:xfrm>
          <a:prstGeom prst="line">
            <a:avLst/>
          </a:prstGeom>
          <a:noFill/>
          <a:ln w="38100">
            <a:solidFill>
              <a:srgbClr val="FF9999"/>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35859" name="Line 20"/>
          <p:cNvSpPr>
            <a:spLocks noChangeShapeType="1"/>
          </p:cNvSpPr>
          <p:nvPr/>
        </p:nvSpPr>
        <p:spPr bwMode="auto">
          <a:xfrm flipV="1">
            <a:off x="827088" y="3284538"/>
            <a:ext cx="792162" cy="288925"/>
          </a:xfrm>
          <a:prstGeom prst="line">
            <a:avLst/>
          </a:prstGeom>
          <a:noFill/>
          <a:ln w="38100">
            <a:solidFill>
              <a:srgbClr val="FF9999"/>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35860" name="Text Box 21"/>
          <p:cNvSpPr txBox="1">
            <a:spLocks noChangeArrowheads="1"/>
          </p:cNvSpPr>
          <p:nvPr/>
        </p:nvSpPr>
        <p:spPr bwMode="auto">
          <a:xfrm>
            <a:off x="468313" y="3573463"/>
            <a:ext cx="641350" cy="366712"/>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出力</a:t>
            </a:r>
          </a:p>
        </p:txBody>
      </p:sp>
      <p:sp>
        <p:nvSpPr>
          <p:cNvPr id="35861" name="Text Box 22"/>
          <p:cNvSpPr txBox="1">
            <a:spLocks noChangeArrowheads="1"/>
          </p:cNvSpPr>
          <p:nvPr/>
        </p:nvSpPr>
        <p:spPr bwMode="auto">
          <a:xfrm>
            <a:off x="323850" y="5445125"/>
            <a:ext cx="3024188"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受信機外観</a:t>
            </a:r>
          </a:p>
          <a:p>
            <a:pPr eaLnBrk="1" fontAlgn="base" hangingPunct="1">
              <a:spcBef>
                <a:spcPct val="0"/>
              </a:spcBef>
              <a:spcAft>
                <a:spcPct val="0"/>
              </a:spcAft>
            </a:pPr>
            <a:r>
              <a:rPr lang="ja-JP" altLang="en-US" smtClean="0">
                <a:solidFill>
                  <a:srgbClr val="000000"/>
                </a:solidFill>
              </a:rPr>
              <a:t>物理的に１５Ｋに冷却するため、真空容器に入れて冷却機器を取り付けている。信号の入力部は導波管（２系統）、出力は同軸ケーブル。</a:t>
            </a:r>
          </a:p>
        </p:txBody>
      </p:sp>
      <p:sp>
        <p:nvSpPr>
          <p:cNvPr id="35862" name="Text Box 23"/>
          <p:cNvSpPr txBox="1">
            <a:spLocks noChangeArrowheads="1"/>
          </p:cNvSpPr>
          <p:nvPr/>
        </p:nvSpPr>
        <p:spPr bwMode="auto">
          <a:xfrm>
            <a:off x="3563938" y="5445125"/>
            <a:ext cx="5256212"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アンテナに設置した状態</a:t>
            </a:r>
          </a:p>
          <a:p>
            <a:pPr eaLnBrk="1" fontAlgn="base" hangingPunct="1">
              <a:spcBef>
                <a:spcPct val="0"/>
              </a:spcBef>
              <a:spcAft>
                <a:spcPct val="0"/>
              </a:spcAft>
            </a:pPr>
            <a:r>
              <a:rPr lang="ja-JP" altLang="en-US" smtClean="0">
                <a:solidFill>
                  <a:srgbClr val="000000"/>
                </a:solidFill>
              </a:rPr>
              <a:t>アンテナで収束された電波が給電部に送られてくる。給電部では偏波を分離して２チャネルの信号として出力する。信号は導波管で受信機へ送られ、受信機の上部から入力される。</a:t>
            </a:r>
          </a:p>
        </p:txBody>
      </p:sp>
      <p:sp>
        <p:nvSpPr>
          <p:cNvPr id="35863" name="Text Box 24"/>
          <p:cNvSpPr txBox="1">
            <a:spLocks noChangeArrowheads="1"/>
          </p:cNvSpPr>
          <p:nvPr/>
        </p:nvSpPr>
        <p:spPr bwMode="auto">
          <a:xfrm>
            <a:off x="7380288" y="2636838"/>
            <a:ext cx="576262" cy="215900"/>
          </a:xfrm>
          <a:prstGeom prst="rect">
            <a:avLst/>
          </a:prstGeom>
          <a:solidFill>
            <a:srgbClr val="FFFFFF"/>
          </a:solidFill>
          <a:ln w="9525">
            <a:solidFill>
              <a:srgbClr val="000000"/>
            </a:solidFill>
            <a:miter lim="800000"/>
            <a:headEnd/>
            <a:tailEnd/>
          </a:ln>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just" fontAlgn="base">
              <a:lnSpc>
                <a:spcPct val="72000"/>
              </a:lnSpc>
              <a:spcBef>
                <a:spcPct val="0"/>
              </a:spcBef>
              <a:spcAft>
                <a:spcPct val="0"/>
              </a:spcAft>
            </a:pPr>
            <a:r>
              <a:rPr kumimoji="0" lang="ja-JP" altLang="en-US" sz="1000" smtClean="0">
                <a:solidFill>
                  <a:srgbClr val="000000"/>
                </a:solidFill>
                <a:latin typeface="Century" panose="02040604050505020304" pitchFamily="18" charset="0"/>
                <a:ea typeface="ＭＳ 明朝" panose="02020609040205080304" pitchFamily="17" charset="-128"/>
              </a:rPr>
              <a:t>給電部</a:t>
            </a:r>
          </a:p>
        </p:txBody>
      </p:sp>
      <p:sp>
        <p:nvSpPr>
          <p:cNvPr id="35864" name="Line 25"/>
          <p:cNvSpPr>
            <a:spLocks noChangeShapeType="1"/>
          </p:cNvSpPr>
          <p:nvPr/>
        </p:nvSpPr>
        <p:spPr bwMode="auto">
          <a:xfrm flipH="1">
            <a:off x="7164388" y="2852738"/>
            <a:ext cx="360362" cy="385762"/>
          </a:xfrm>
          <a:prstGeom prst="line">
            <a:avLst/>
          </a:prstGeom>
          <a:noFill/>
          <a:ln w="38100">
            <a:solidFill>
              <a:srgbClr val="FF9999"/>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Tree>
    <p:extLst>
      <p:ext uri="{BB962C8B-B14F-4D97-AF65-F5344CB8AC3E}">
        <p14:creationId xmlns:p14="http://schemas.microsoft.com/office/powerpoint/2010/main" val="25246517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B84C0DD4-D966-4ADA-89FF-85DC24A683B9}" type="slidenum">
              <a:rPr lang="en-US" altLang="ja-JP">
                <a:solidFill>
                  <a:srgbClr val="000000"/>
                </a:solidFill>
              </a:rPr>
              <a:pPr eaLnBrk="1" hangingPunct="1"/>
              <a:t>11</a:t>
            </a:fld>
            <a:endParaRPr lang="en-US" altLang="ja-JP">
              <a:solidFill>
                <a:srgbClr val="000000"/>
              </a:solidFill>
            </a:endParaRPr>
          </a:p>
        </p:txBody>
      </p:sp>
      <p:sp>
        <p:nvSpPr>
          <p:cNvPr id="9220" name="Rectangle 2"/>
          <p:cNvSpPr>
            <a:spLocks noGrp="1" noChangeArrowheads="1"/>
          </p:cNvSpPr>
          <p:nvPr>
            <p:ph type="title"/>
          </p:nvPr>
        </p:nvSpPr>
        <p:spPr/>
        <p:txBody>
          <a:bodyPr/>
          <a:lstStyle/>
          <a:p>
            <a:pPr eaLnBrk="1" hangingPunct="1"/>
            <a:r>
              <a:rPr lang="ja-JP" altLang="en-US" smtClean="0"/>
              <a:t>システム雑音温度 </a:t>
            </a:r>
            <a:r>
              <a:rPr lang="en-US" altLang="ja-JP" i="1" smtClean="0"/>
              <a:t>T</a:t>
            </a:r>
            <a:r>
              <a:rPr lang="en-US" altLang="ja-JP" baseline="-25000" smtClean="0"/>
              <a:t>sys</a:t>
            </a:r>
          </a:p>
        </p:txBody>
      </p:sp>
      <p:sp>
        <p:nvSpPr>
          <p:cNvPr id="9221" name="Rectangle 3"/>
          <p:cNvSpPr>
            <a:spLocks noGrp="1" noChangeArrowheads="1"/>
          </p:cNvSpPr>
          <p:nvPr>
            <p:ph type="body" sz="half" idx="1"/>
          </p:nvPr>
        </p:nvSpPr>
        <p:spPr>
          <a:xfrm>
            <a:off x="179388" y="1600200"/>
            <a:ext cx="4392612" cy="4997450"/>
          </a:xfrm>
        </p:spPr>
        <p:txBody>
          <a:bodyPr/>
          <a:lstStyle/>
          <a:p>
            <a:pPr eaLnBrk="1" hangingPunct="1">
              <a:lnSpc>
                <a:spcPct val="80000"/>
              </a:lnSpc>
            </a:pPr>
            <a:r>
              <a:rPr lang="ja-JP" altLang="en-US" sz="2000" smtClean="0"/>
              <a:t>観測システム全体の雑音温度</a:t>
            </a:r>
          </a:p>
          <a:p>
            <a:pPr lvl="1" eaLnBrk="1" hangingPunct="1">
              <a:lnSpc>
                <a:spcPct val="80000"/>
              </a:lnSpc>
            </a:pPr>
            <a:r>
              <a:rPr lang="ja-JP" altLang="en-US" sz="1800" smtClean="0"/>
              <a:t>電波望遠鏡の感度を決定する要素</a:t>
            </a:r>
          </a:p>
          <a:p>
            <a:pPr lvl="1" eaLnBrk="1" hangingPunct="1">
              <a:lnSpc>
                <a:spcPct val="80000"/>
              </a:lnSpc>
            </a:pPr>
            <a:r>
              <a:rPr lang="ja-JP" altLang="en-US" sz="1800" smtClean="0"/>
              <a:t>受信機＋損失＋背景放射＋大気放射などの雑音が寄与</a:t>
            </a:r>
          </a:p>
          <a:p>
            <a:pPr lvl="1" eaLnBrk="1" hangingPunct="1">
              <a:lnSpc>
                <a:spcPct val="80000"/>
              </a:lnSpc>
            </a:pPr>
            <a:endParaRPr lang="ja-JP" altLang="en-US" sz="1800" smtClean="0"/>
          </a:p>
          <a:p>
            <a:pPr lvl="1" eaLnBrk="1" hangingPunct="1">
              <a:lnSpc>
                <a:spcPct val="80000"/>
              </a:lnSpc>
            </a:pPr>
            <a:endParaRPr lang="ja-JP" altLang="en-US" sz="1800" smtClean="0"/>
          </a:p>
          <a:p>
            <a:pPr lvl="1" eaLnBrk="1" hangingPunct="1">
              <a:lnSpc>
                <a:spcPct val="80000"/>
              </a:lnSpc>
            </a:pPr>
            <a:endParaRPr lang="ja-JP" altLang="en-US" sz="1800" smtClean="0"/>
          </a:p>
          <a:p>
            <a:pPr lvl="1" eaLnBrk="1" hangingPunct="1">
              <a:lnSpc>
                <a:spcPct val="80000"/>
              </a:lnSpc>
            </a:pPr>
            <a:endParaRPr lang="ja-JP" altLang="en-US" sz="1800" smtClean="0"/>
          </a:p>
          <a:p>
            <a:pPr lvl="1" eaLnBrk="1" hangingPunct="1">
              <a:lnSpc>
                <a:spcPct val="80000"/>
              </a:lnSpc>
            </a:pPr>
            <a:endParaRPr lang="ja-JP" altLang="en-US" sz="1800" smtClean="0"/>
          </a:p>
          <a:p>
            <a:pPr lvl="1" eaLnBrk="1" hangingPunct="1">
              <a:lnSpc>
                <a:spcPct val="80000"/>
              </a:lnSpc>
            </a:pPr>
            <a:r>
              <a:rPr lang="ja-JP" altLang="en-US" sz="1800" smtClean="0"/>
              <a:t>受信機雑音：受信機の性能</a:t>
            </a:r>
          </a:p>
          <a:p>
            <a:pPr lvl="1" eaLnBrk="1" hangingPunct="1">
              <a:lnSpc>
                <a:spcPct val="80000"/>
              </a:lnSpc>
            </a:pPr>
            <a:r>
              <a:rPr lang="ja-JP" altLang="en-US" sz="1800" smtClean="0"/>
              <a:t>損失：アンテナ・給電部の性能</a:t>
            </a:r>
          </a:p>
          <a:p>
            <a:pPr lvl="1" eaLnBrk="1" hangingPunct="1">
              <a:lnSpc>
                <a:spcPct val="80000"/>
              </a:lnSpc>
            </a:pPr>
            <a:r>
              <a:rPr lang="ja-JP" altLang="en-US" sz="1800" smtClean="0"/>
              <a:t>背景雑音：３Ｋ</a:t>
            </a:r>
          </a:p>
          <a:p>
            <a:pPr lvl="1" eaLnBrk="1" hangingPunct="1">
              <a:lnSpc>
                <a:spcPct val="80000"/>
              </a:lnSpc>
            </a:pPr>
            <a:r>
              <a:rPr lang="ja-JP" altLang="en-US" sz="1800" smtClean="0"/>
              <a:t>大気放射：大気による吸収と熱雑音放射（仰角によって変化する）</a:t>
            </a:r>
          </a:p>
          <a:p>
            <a:pPr eaLnBrk="1" hangingPunct="1">
              <a:lnSpc>
                <a:spcPct val="80000"/>
              </a:lnSpc>
            </a:pPr>
            <a:r>
              <a:rPr lang="ja-JP" altLang="en-US" sz="2000" smtClean="0"/>
              <a:t>世界の電波望遠鏡の標準値</a:t>
            </a:r>
          </a:p>
          <a:p>
            <a:pPr lvl="1" eaLnBrk="1" hangingPunct="1">
              <a:lnSpc>
                <a:spcPct val="80000"/>
              </a:lnSpc>
            </a:pPr>
            <a:r>
              <a:rPr lang="ja-JP" altLang="en-US" sz="1800" smtClean="0"/>
              <a:t>１～１０ＧＨｚ：	５０～１００Ｋ</a:t>
            </a:r>
          </a:p>
          <a:p>
            <a:pPr lvl="1" eaLnBrk="1" hangingPunct="1">
              <a:lnSpc>
                <a:spcPct val="80000"/>
              </a:lnSpc>
            </a:pPr>
            <a:r>
              <a:rPr lang="ja-JP" altLang="en-US" sz="1800" smtClean="0"/>
              <a:t>１０～１００ＧＨｚ：	１００～２００Ｋ</a:t>
            </a:r>
          </a:p>
          <a:p>
            <a:pPr lvl="1" eaLnBrk="1" hangingPunct="1">
              <a:lnSpc>
                <a:spcPct val="80000"/>
              </a:lnSpc>
            </a:pPr>
            <a:r>
              <a:rPr lang="ja-JP" altLang="en-US" sz="1800" smtClean="0"/>
              <a:t>１００～３００ＧＨｚ：	＞２００Ｋ</a:t>
            </a:r>
          </a:p>
        </p:txBody>
      </p:sp>
      <p:sp>
        <p:nvSpPr>
          <p:cNvPr id="9222" name="Rectangle 4"/>
          <p:cNvSpPr>
            <a:spLocks noGrp="1" noChangeArrowheads="1"/>
          </p:cNvSpPr>
          <p:nvPr>
            <p:ph type="body" sz="half" idx="2"/>
          </p:nvPr>
        </p:nvSpPr>
        <p:spPr>
          <a:xfrm>
            <a:off x="4648200" y="1600200"/>
            <a:ext cx="4244975" cy="4525963"/>
          </a:xfrm>
        </p:spPr>
        <p:txBody>
          <a:bodyPr/>
          <a:lstStyle/>
          <a:p>
            <a:pPr eaLnBrk="1" hangingPunct="1">
              <a:lnSpc>
                <a:spcPct val="80000"/>
              </a:lnSpc>
            </a:pPr>
            <a:r>
              <a:rPr lang="ja-JP" altLang="en-US" sz="2000" smtClean="0"/>
              <a:t>山口３２ｍの８ＧＨｚ観測</a:t>
            </a:r>
          </a:p>
          <a:p>
            <a:pPr lvl="1" eaLnBrk="1" hangingPunct="1">
              <a:lnSpc>
                <a:spcPct val="80000"/>
              </a:lnSpc>
            </a:pPr>
            <a:r>
              <a:rPr lang="ja-JP" altLang="en-US" sz="1800" smtClean="0"/>
              <a:t>システム雑音温度＝４１Ｋ（天頂）</a:t>
            </a:r>
          </a:p>
          <a:p>
            <a:pPr lvl="2" eaLnBrk="1" hangingPunct="1">
              <a:lnSpc>
                <a:spcPct val="80000"/>
              </a:lnSpc>
            </a:pPr>
            <a:r>
              <a:rPr lang="ja-JP" altLang="en-US" sz="1600" smtClean="0"/>
              <a:t>受信機雑音＝１２Ｋ</a:t>
            </a:r>
          </a:p>
          <a:p>
            <a:pPr lvl="2" eaLnBrk="1" hangingPunct="1">
              <a:lnSpc>
                <a:spcPct val="80000"/>
              </a:lnSpc>
            </a:pPr>
            <a:r>
              <a:rPr lang="ja-JP" altLang="en-US" sz="1600" smtClean="0"/>
              <a:t>損失＝２３Ｋ</a:t>
            </a:r>
          </a:p>
          <a:p>
            <a:pPr lvl="2" eaLnBrk="1" hangingPunct="1">
              <a:lnSpc>
                <a:spcPct val="80000"/>
              </a:lnSpc>
            </a:pPr>
            <a:r>
              <a:rPr lang="ja-JP" altLang="en-US" sz="1600" smtClean="0"/>
              <a:t>背景雑音＝３Ｋ</a:t>
            </a:r>
          </a:p>
          <a:p>
            <a:pPr lvl="2" eaLnBrk="1" hangingPunct="1">
              <a:lnSpc>
                <a:spcPct val="80000"/>
              </a:lnSpc>
            </a:pPr>
            <a:r>
              <a:rPr lang="ja-JP" altLang="en-US" sz="1600" smtClean="0"/>
              <a:t>大気放射＝３Ｋ（天頂方向）</a:t>
            </a:r>
          </a:p>
          <a:p>
            <a:pPr lvl="1" eaLnBrk="1" hangingPunct="1">
              <a:lnSpc>
                <a:spcPct val="80000"/>
              </a:lnSpc>
            </a:pPr>
            <a:r>
              <a:rPr lang="ja-JP" altLang="en-US" sz="1800" smtClean="0"/>
              <a:t>仰角が低い場合、見通す大気の距離が長くなる</a:t>
            </a:r>
          </a:p>
          <a:p>
            <a:pPr lvl="2" eaLnBrk="1" hangingPunct="1">
              <a:lnSpc>
                <a:spcPct val="80000"/>
              </a:lnSpc>
            </a:pPr>
            <a:r>
              <a:rPr lang="ja-JP" altLang="en-US" sz="1600" smtClean="0"/>
              <a:t>大気放射成分が増加</a:t>
            </a:r>
          </a:p>
          <a:p>
            <a:pPr lvl="2" eaLnBrk="1" hangingPunct="1">
              <a:lnSpc>
                <a:spcPct val="80000"/>
              </a:lnSpc>
            </a:pPr>
            <a:r>
              <a:rPr lang="ja-JP" altLang="en-US" sz="1600" smtClean="0"/>
              <a:t>低仰角での観測は悪条件</a:t>
            </a:r>
          </a:p>
        </p:txBody>
      </p:sp>
      <p:grpSp>
        <p:nvGrpSpPr>
          <p:cNvPr id="9223" name="Group 44"/>
          <p:cNvGrpSpPr>
            <a:grpSpLocks/>
          </p:cNvGrpSpPr>
          <p:nvPr/>
        </p:nvGrpSpPr>
        <p:grpSpPr bwMode="auto">
          <a:xfrm>
            <a:off x="468313" y="2708275"/>
            <a:ext cx="3816350" cy="1366838"/>
            <a:chOff x="295" y="2160"/>
            <a:chExt cx="2404" cy="861"/>
          </a:xfrm>
        </p:grpSpPr>
        <p:sp>
          <p:nvSpPr>
            <p:cNvPr id="9224" name="AutoShape 7"/>
            <p:cNvSpPr>
              <a:spLocks noChangeArrowheads="1"/>
            </p:cNvSpPr>
            <p:nvPr/>
          </p:nvSpPr>
          <p:spPr bwMode="auto">
            <a:xfrm rot="5400000">
              <a:off x="2177" y="2545"/>
              <a:ext cx="272" cy="318"/>
            </a:xfrm>
            <a:prstGeom prst="triangle">
              <a:avLst>
                <a:gd name="adj" fmla="val 5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9225" name="Line 10"/>
            <p:cNvSpPr>
              <a:spLocks noChangeShapeType="1"/>
            </p:cNvSpPr>
            <p:nvPr/>
          </p:nvSpPr>
          <p:spPr bwMode="auto">
            <a:xfrm>
              <a:off x="2472" y="2704"/>
              <a:ext cx="22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9226" name="Line 12"/>
            <p:cNvSpPr>
              <a:spLocks noChangeShapeType="1"/>
            </p:cNvSpPr>
            <p:nvPr/>
          </p:nvSpPr>
          <p:spPr bwMode="auto">
            <a:xfrm>
              <a:off x="1383" y="2704"/>
              <a:ext cx="7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9227" name="Text Box 14"/>
            <p:cNvSpPr txBox="1">
              <a:spLocks noChangeArrowheads="1"/>
            </p:cNvSpPr>
            <p:nvPr/>
          </p:nvSpPr>
          <p:spPr bwMode="auto">
            <a:xfrm>
              <a:off x="1746" y="2251"/>
              <a:ext cx="33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i="1" smtClean="0">
                  <a:solidFill>
                    <a:srgbClr val="000000"/>
                  </a:solidFill>
                </a:rPr>
                <a:t>T</a:t>
              </a:r>
              <a:r>
                <a:rPr lang="en-US" altLang="ja-JP" sz="1800" baseline="-25000" smtClean="0">
                  <a:solidFill>
                    <a:srgbClr val="000000"/>
                  </a:solidFill>
                </a:rPr>
                <a:t>RX</a:t>
              </a:r>
            </a:p>
          </p:txBody>
        </p:sp>
        <p:grpSp>
          <p:nvGrpSpPr>
            <p:cNvPr id="9228" name="Group 25"/>
            <p:cNvGrpSpPr>
              <a:grpSpLocks/>
            </p:cNvGrpSpPr>
            <p:nvPr/>
          </p:nvGrpSpPr>
          <p:grpSpPr bwMode="auto">
            <a:xfrm flipH="1">
              <a:off x="476" y="2414"/>
              <a:ext cx="182" cy="580"/>
              <a:chOff x="385" y="2278"/>
              <a:chExt cx="182" cy="580"/>
            </a:xfrm>
          </p:grpSpPr>
          <p:sp>
            <p:nvSpPr>
              <p:cNvPr id="9247" name="Arc 23"/>
              <p:cNvSpPr>
                <a:spLocks/>
              </p:cNvSpPr>
              <p:nvPr/>
            </p:nvSpPr>
            <p:spPr bwMode="auto">
              <a:xfrm>
                <a:off x="385" y="2278"/>
                <a:ext cx="182" cy="290"/>
              </a:xfrm>
              <a:custGeom>
                <a:avLst/>
                <a:gdLst>
                  <a:gd name="T0" fmla="*/ 0 w 21600"/>
                  <a:gd name="T1" fmla="*/ 0 h 8118"/>
                  <a:gd name="T2" fmla="*/ 0 w 21600"/>
                  <a:gd name="T3" fmla="*/ 0 h 8118"/>
                  <a:gd name="T4" fmla="*/ 0 w 21600"/>
                  <a:gd name="T5" fmla="*/ 0 h 8118"/>
                  <a:gd name="T6" fmla="*/ 0 60000 65536"/>
                  <a:gd name="T7" fmla="*/ 0 60000 65536"/>
                  <a:gd name="T8" fmla="*/ 0 60000 65536"/>
                  <a:gd name="T9" fmla="*/ 0 w 21600"/>
                  <a:gd name="T10" fmla="*/ 0 h 8118"/>
                  <a:gd name="T11" fmla="*/ 21600 w 21600"/>
                  <a:gd name="T12" fmla="*/ 8118 h 8118"/>
                </a:gdLst>
                <a:ahLst/>
                <a:cxnLst>
                  <a:cxn ang="T6">
                    <a:pos x="T0" y="T1"/>
                  </a:cxn>
                  <a:cxn ang="T7">
                    <a:pos x="T2" y="T3"/>
                  </a:cxn>
                  <a:cxn ang="T8">
                    <a:pos x="T4" y="T5"/>
                  </a:cxn>
                </a:cxnLst>
                <a:rect l="T9" t="T10" r="T11" b="T12"/>
                <a:pathLst>
                  <a:path w="21600" h="8118" fill="none" extrusionOk="0">
                    <a:moveTo>
                      <a:pt x="20016" y="-1"/>
                    </a:moveTo>
                    <a:cubicBezTo>
                      <a:pt x="21062" y="2578"/>
                      <a:pt x="21600" y="5335"/>
                      <a:pt x="21600" y="8118"/>
                    </a:cubicBezTo>
                  </a:path>
                  <a:path w="21600" h="8118" stroke="0" extrusionOk="0">
                    <a:moveTo>
                      <a:pt x="20016" y="-1"/>
                    </a:moveTo>
                    <a:cubicBezTo>
                      <a:pt x="21062" y="2578"/>
                      <a:pt x="21600" y="5335"/>
                      <a:pt x="21600" y="8118"/>
                    </a:cubicBezTo>
                    <a:lnTo>
                      <a:pt x="0" y="8118"/>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sp>
            <p:nvSpPr>
              <p:cNvPr id="9248" name="Arc 24"/>
              <p:cNvSpPr>
                <a:spLocks/>
              </p:cNvSpPr>
              <p:nvPr/>
            </p:nvSpPr>
            <p:spPr bwMode="auto">
              <a:xfrm flipV="1">
                <a:off x="385" y="2568"/>
                <a:ext cx="182" cy="290"/>
              </a:xfrm>
              <a:custGeom>
                <a:avLst/>
                <a:gdLst>
                  <a:gd name="T0" fmla="*/ 0 w 21600"/>
                  <a:gd name="T1" fmla="*/ 0 h 8118"/>
                  <a:gd name="T2" fmla="*/ 0 w 21600"/>
                  <a:gd name="T3" fmla="*/ 0 h 8118"/>
                  <a:gd name="T4" fmla="*/ 0 w 21600"/>
                  <a:gd name="T5" fmla="*/ 0 h 8118"/>
                  <a:gd name="T6" fmla="*/ 0 60000 65536"/>
                  <a:gd name="T7" fmla="*/ 0 60000 65536"/>
                  <a:gd name="T8" fmla="*/ 0 60000 65536"/>
                  <a:gd name="T9" fmla="*/ 0 w 21600"/>
                  <a:gd name="T10" fmla="*/ 0 h 8118"/>
                  <a:gd name="T11" fmla="*/ 21600 w 21600"/>
                  <a:gd name="T12" fmla="*/ 8118 h 8118"/>
                </a:gdLst>
                <a:ahLst/>
                <a:cxnLst>
                  <a:cxn ang="T6">
                    <a:pos x="T0" y="T1"/>
                  </a:cxn>
                  <a:cxn ang="T7">
                    <a:pos x="T2" y="T3"/>
                  </a:cxn>
                  <a:cxn ang="T8">
                    <a:pos x="T4" y="T5"/>
                  </a:cxn>
                </a:cxnLst>
                <a:rect l="T9" t="T10" r="T11" b="T12"/>
                <a:pathLst>
                  <a:path w="21600" h="8118" fill="none" extrusionOk="0">
                    <a:moveTo>
                      <a:pt x="20016" y="-1"/>
                    </a:moveTo>
                    <a:cubicBezTo>
                      <a:pt x="21062" y="2578"/>
                      <a:pt x="21600" y="5335"/>
                      <a:pt x="21600" y="8118"/>
                    </a:cubicBezTo>
                  </a:path>
                  <a:path w="21600" h="8118" stroke="0" extrusionOk="0">
                    <a:moveTo>
                      <a:pt x="20016" y="-1"/>
                    </a:moveTo>
                    <a:cubicBezTo>
                      <a:pt x="21062" y="2578"/>
                      <a:pt x="21600" y="5335"/>
                      <a:pt x="21600" y="8118"/>
                    </a:cubicBezTo>
                    <a:lnTo>
                      <a:pt x="0" y="8118"/>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grpSp>
        <p:sp>
          <p:nvSpPr>
            <p:cNvPr id="9229" name="Rectangle 26" descr="50%"/>
            <p:cNvSpPr>
              <a:spLocks noChangeArrowheads="1"/>
            </p:cNvSpPr>
            <p:nvPr/>
          </p:nvSpPr>
          <p:spPr bwMode="auto">
            <a:xfrm>
              <a:off x="1021" y="2432"/>
              <a:ext cx="226" cy="499"/>
            </a:xfrm>
            <a:prstGeom prst="rect">
              <a:avLst/>
            </a:prstGeom>
            <a:pattFill prst="pct50">
              <a:fgClr>
                <a:schemeClr val="bg2"/>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9230" name="Rectangle 27"/>
            <p:cNvSpPr>
              <a:spLocks noChangeArrowheads="1"/>
            </p:cNvSpPr>
            <p:nvPr/>
          </p:nvSpPr>
          <p:spPr bwMode="auto">
            <a:xfrm>
              <a:off x="1429" y="2659"/>
              <a:ext cx="227" cy="91"/>
            </a:xfrm>
            <a:prstGeom prst="rect">
              <a:avLst/>
            </a:prstGeom>
            <a:solidFill>
              <a:schemeClr val="accent1"/>
            </a:solidFill>
            <a:ln w="9525">
              <a:solidFill>
                <a:schemeClr val="tx1"/>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9231" name="Arc 28"/>
            <p:cNvSpPr>
              <a:spLocks/>
            </p:cNvSpPr>
            <p:nvPr/>
          </p:nvSpPr>
          <p:spPr bwMode="auto">
            <a:xfrm>
              <a:off x="1293" y="2599"/>
              <a:ext cx="90" cy="105"/>
            </a:xfrm>
            <a:custGeom>
              <a:avLst/>
              <a:gdLst>
                <a:gd name="T0" fmla="*/ 0 w 21600"/>
                <a:gd name="T1" fmla="*/ 0 h 16715"/>
                <a:gd name="T2" fmla="*/ 0 w 21600"/>
                <a:gd name="T3" fmla="*/ 0 h 16715"/>
                <a:gd name="T4" fmla="*/ 0 w 21600"/>
                <a:gd name="T5" fmla="*/ 0 h 16715"/>
                <a:gd name="T6" fmla="*/ 0 60000 65536"/>
                <a:gd name="T7" fmla="*/ 0 60000 65536"/>
                <a:gd name="T8" fmla="*/ 0 60000 65536"/>
                <a:gd name="T9" fmla="*/ 0 w 21600"/>
                <a:gd name="T10" fmla="*/ 0 h 16715"/>
                <a:gd name="T11" fmla="*/ 21600 w 21600"/>
                <a:gd name="T12" fmla="*/ 16715 h 16715"/>
              </a:gdLst>
              <a:ahLst/>
              <a:cxnLst>
                <a:cxn ang="T6">
                  <a:pos x="T0" y="T1"/>
                </a:cxn>
                <a:cxn ang="T7">
                  <a:pos x="T2" y="T3"/>
                </a:cxn>
                <a:cxn ang="T8">
                  <a:pos x="T4" y="T5"/>
                </a:cxn>
              </a:cxnLst>
              <a:rect l="T9" t="T10" r="T11" b="T12"/>
              <a:pathLst>
                <a:path w="21600" h="16715" fill="none" extrusionOk="0">
                  <a:moveTo>
                    <a:pt x="13680" y="0"/>
                  </a:moveTo>
                  <a:cubicBezTo>
                    <a:pt x="18693" y="4102"/>
                    <a:pt x="21600" y="10237"/>
                    <a:pt x="21600" y="16715"/>
                  </a:cubicBezTo>
                </a:path>
                <a:path w="21600" h="16715" stroke="0" extrusionOk="0">
                  <a:moveTo>
                    <a:pt x="13680" y="0"/>
                  </a:moveTo>
                  <a:cubicBezTo>
                    <a:pt x="18693" y="4102"/>
                    <a:pt x="21600" y="10237"/>
                    <a:pt x="21600" y="16715"/>
                  </a:cubicBezTo>
                  <a:lnTo>
                    <a:pt x="0" y="16715"/>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sp>
          <p:nvSpPr>
            <p:cNvPr id="9232" name="Arc 29"/>
            <p:cNvSpPr>
              <a:spLocks/>
            </p:cNvSpPr>
            <p:nvPr/>
          </p:nvSpPr>
          <p:spPr bwMode="auto">
            <a:xfrm flipV="1">
              <a:off x="1293" y="2704"/>
              <a:ext cx="90" cy="105"/>
            </a:xfrm>
            <a:custGeom>
              <a:avLst/>
              <a:gdLst>
                <a:gd name="T0" fmla="*/ 0 w 21600"/>
                <a:gd name="T1" fmla="*/ 0 h 16715"/>
                <a:gd name="T2" fmla="*/ 0 w 21600"/>
                <a:gd name="T3" fmla="*/ 0 h 16715"/>
                <a:gd name="T4" fmla="*/ 0 w 21600"/>
                <a:gd name="T5" fmla="*/ 0 h 16715"/>
                <a:gd name="T6" fmla="*/ 0 60000 65536"/>
                <a:gd name="T7" fmla="*/ 0 60000 65536"/>
                <a:gd name="T8" fmla="*/ 0 60000 65536"/>
                <a:gd name="T9" fmla="*/ 0 w 21600"/>
                <a:gd name="T10" fmla="*/ 0 h 16715"/>
                <a:gd name="T11" fmla="*/ 21600 w 21600"/>
                <a:gd name="T12" fmla="*/ 16715 h 16715"/>
              </a:gdLst>
              <a:ahLst/>
              <a:cxnLst>
                <a:cxn ang="T6">
                  <a:pos x="T0" y="T1"/>
                </a:cxn>
                <a:cxn ang="T7">
                  <a:pos x="T2" y="T3"/>
                </a:cxn>
                <a:cxn ang="T8">
                  <a:pos x="T4" y="T5"/>
                </a:cxn>
              </a:cxnLst>
              <a:rect l="T9" t="T10" r="T11" b="T12"/>
              <a:pathLst>
                <a:path w="21600" h="16715" fill="none" extrusionOk="0">
                  <a:moveTo>
                    <a:pt x="13680" y="0"/>
                  </a:moveTo>
                  <a:cubicBezTo>
                    <a:pt x="18693" y="4102"/>
                    <a:pt x="21600" y="10237"/>
                    <a:pt x="21600" y="16715"/>
                  </a:cubicBezTo>
                </a:path>
                <a:path w="21600" h="16715" stroke="0" extrusionOk="0">
                  <a:moveTo>
                    <a:pt x="13680" y="0"/>
                  </a:moveTo>
                  <a:cubicBezTo>
                    <a:pt x="18693" y="4102"/>
                    <a:pt x="21600" y="10237"/>
                    <a:pt x="21600" y="16715"/>
                  </a:cubicBezTo>
                  <a:lnTo>
                    <a:pt x="0" y="16715"/>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sp>
          <p:nvSpPr>
            <p:cNvPr id="9233" name="Line 30"/>
            <p:cNvSpPr>
              <a:spLocks noChangeShapeType="1"/>
            </p:cNvSpPr>
            <p:nvPr/>
          </p:nvSpPr>
          <p:spPr bwMode="auto">
            <a:xfrm flipH="1">
              <a:off x="431" y="2432"/>
              <a:ext cx="45"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9234" name="Line 31"/>
            <p:cNvSpPr>
              <a:spLocks noChangeShapeType="1"/>
            </p:cNvSpPr>
            <p:nvPr/>
          </p:nvSpPr>
          <p:spPr bwMode="auto">
            <a:xfrm flipH="1">
              <a:off x="431" y="2523"/>
              <a:ext cx="45"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9235" name="Line 32"/>
            <p:cNvSpPr>
              <a:spLocks noChangeShapeType="1"/>
            </p:cNvSpPr>
            <p:nvPr/>
          </p:nvSpPr>
          <p:spPr bwMode="auto">
            <a:xfrm flipH="1">
              <a:off x="431" y="2614"/>
              <a:ext cx="45"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9236" name="Line 33"/>
            <p:cNvSpPr>
              <a:spLocks noChangeShapeType="1"/>
            </p:cNvSpPr>
            <p:nvPr/>
          </p:nvSpPr>
          <p:spPr bwMode="auto">
            <a:xfrm flipH="1">
              <a:off x="431" y="2704"/>
              <a:ext cx="45"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9237" name="Line 34"/>
            <p:cNvSpPr>
              <a:spLocks noChangeShapeType="1"/>
            </p:cNvSpPr>
            <p:nvPr/>
          </p:nvSpPr>
          <p:spPr bwMode="auto">
            <a:xfrm flipH="1">
              <a:off x="431" y="2795"/>
              <a:ext cx="45"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9238" name="Line 35"/>
            <p:cNvSpPr>
              <a:spLocks noChangeShapeType="1"/>
            </p:cNvSpPr>
            <p:nvPr/>
          </p:nvSpPr>
          <p:spPr bwMode="auto">
            <a:xfrm flipH="1">
              <a:off x="431" y="2886"/>
              <a:ext cx="45"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9239" name="Line 36"/>
            <p:cNvSpPr>
              <a:spLocks noChangeShapeType="1"/>
            </p:cNvSpPr>
            <p:nvPr/>
          </p:nvSpPr>
          <p:spPr bwMode="auto">
            <a:xfrm flipH="1">
              <a:off x="431" y="2976"/>
              <a:ext cx="45"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9240" name="Text Box 37"/>
            <p:cNvSpPr txBox="1">
              <a:spLocks noChangeArrowheads="1"/>
            </p:cNvSpPr>
            <p:nvPr/>
          </p:nvSpPr>
          <p:spPr bwMode="auto">
            <a:xfrm>
              <a:off x="1383" y="2251"/>
              <a:ext cx="37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i="1" smtClean="0">
                  <a:solidFill>
                    <a:srgbClr val="000000"/>
                  </a:solidFill>
                </a:rPr>
                <a:t>T</a:t>
              </a:r>
              <a:r>
                <a:rPr lang="en-US" altLang="ja-JP" sz="1800" baseline="-25000" smtClean="0">
                  <a:solidFill>
                    <a:srgbClr val="000000"/>
                  </a:solidFill>
                </a:rPr>
                <a:t>loss</a:t>
              </a:r>
            </a:p>
          </p:txBody>
        </p:sp>
        <p:sp>
          <p:nvSpPr>
            <p:cNvPr id="9241" name="Text Box 38"/>
            <p:cNvSpPr txBox="1">
              <a:spLocks noChangeArrowheads="1"/>
            </p:cNvSpPr>
            <p:nvPr/>
          </p:nvSpPr>
          <p:spPr bwMode="auto">
            <a:xfrm>
              <a:off x="930" y="2205"/>
              <a:ext cx="3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i="1" smtClean="0">
                  <a:solidFill>
                    <a:srgbClr val="000000"/>
                  </a:solidFill>
                </a:rPr>
                <a:t>T</a:t>
              </a:r>
              <a:r>
                <a:rPr lang="en-US" altLang="ja-JP" sz="1800" baseline="-25000" smtClean="0">
                  <a:solidFill>
                    <a:srgbClr val="000000"/>
                  </a:solidFill>
                </a:rPr>
                <a:t>atm</a:t>
              </a:r>
            </a:p>
          </p:txBody>
        </p:sp>
        <p:sp>
          <p:nvSpPr>
            <p:cNvPr id="9242" name="Text Box 39"/>
            <p:cNvSpPr txBox="1">
              <a:spLocks noChangeArrowheads="1"/>
            </p:cNvSpPr>
            <p:nvPr/>
          </p:nvSpPr>
          <p:spPr bwMode="auto">
            <a:xfrm>
              <a:off x="295" y="2160"/>
              <a:ext cx="34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i="1" smtClean="0">
                  <a:solidFill>
                    <a:srgbClr val="000000"/>
                  </a:solidFill>
                </a:rPr>
                <a:t>T</a:t>
              </a:r>
              <a:r>
                <a:rPr lang="en-US" altLang="ja-JP" sz="1800" baseline="-25000" smtClean="0">
                  <a:solidFill>
                    <a:srgbClr val="000000"/>
                  </a:solidFill>
                </a:rPr>
                <a:t>BG</a:t>
              </a:r>
            </a:p>
          </p:txBody>
        </p:sp>
        <p:sp>
          <p:nvSpPr>
            <p:cNvPr id="9243" name="Line 40"/>
            <p:cNvSpPr>
              <a:spLocks noChangeShapeType="1"/>
            </p:cNvSpPr>
            <p:nvPr/>
          </p:nvSpPr>
          <p:spPr bwMode="auto">
            <a:xfrm>
              <a:off x="521" y="2704"/>
              <a:ext cx="409" cy="0"/>
            </a:xfrm>
            <a:prstGeom prst="line">
              <a:avLst/>
            </a:prstGeom>
            <a:noFill/>
            <a:ln w="317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9244" name="Arc 41"/>
            <p:cNvSpPr>
              <a:spLocks/>
            </p:cNvSpPr>
            <p:nvPr/>
          </p:nvSpPr>
          <p:spPr bwMode="auto">
            <a:xfrm rot="10800000">
              <a:off x="1111" y="2523"/>
              <a:ext cx="181" cy="18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175">
              <a:solidFill>
                <a:schemeClr val="tx1"/>
              </a:solidFill>
              <a:prstDash val="dash"/>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sp>
          <p:nvSpPr>
            <p:cNvPr id="9245" name="Line 42"/>
            <p:cNvSpPr>
              <a:spLocks noChangeShapeType="1"/>
            </p:cNvSpPr>
            <p:nvPr/>
          </p:nvSpPr>
          <p:spPr bwMode="auto">
            <a:xfrm>
              <a:off x="1519" y="2614"/>
              <a:ext cx="272" cy="0"/>
            </a:xfrm>
            <a:prstGeom prst="line">
              <a:avLst/>
            </a:prstGeom>
            <a:noFill/>
            <a:ln w="317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9246" name="Arc 43"/>
            <p:cNvSpPr>
              <a:spLocks/>
            </p:cNvSpPr>
            <p:nvPr/>
          </p:nvSpPr>
          <p:spPr bwMode="auto">
            <a:xfrm rot="10800000">
              <a:off x="1928" y="2478"/>
              <a:ext cx="181" cy="18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175">
              <a:solidFill>
                <a:schemeClr val="tx1"/>
              </a:solidFill>
              <a:prstDash val="dash"/>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grpSp>
      <p:graphicFrame>
        <p:nvGraphicFramePr>
          <p:cNvPr id="9218" name="Object 45"/>
          <p:cNvGraphicFramePr>
            <a:graphicFrameLocks noChangeAspect="1"/>
          </p:cNvGraphicFramePr>
          <p:nvPr/>
        </p:nvGraphicFramePr>
        <p:xfrm>
          <a:off x="5364163" y="4149725"/>
          <a:ext cx="2520950" cy="2592388"/>
        </p:xfrm>
        <a:graphic>
          <a:graphicData uri="http://schemas.openxmlformats.org/presentationml/2006/ole">
            <mc:AlternateContent xmlns:mc="http://schemas.openxmlformats.org/markup-compatibility/2006">
              <mc:Choice xmlns:v="urn:schemas-microsoft-com:vml" Requires="v">
                <p:oleObj spid="_x0000_s31750" name="KGPlot" r:id="rId3" imgW="5333760" imgH="5486400" progId="KGraph_Plot">
                  <p:embed/>
                </p:oleObj>
              </mc:Choice>
              <mc:Fallback>
                <p:oleObj name="KGPlot" r:id="rId3" imgW="5333760" imgH="5486400" progId="KGraph_Plo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149725"/>
                        <a:ext cx="2520950"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27610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28ACEFC8-1E4C-4F10-A715-F4836A419FE8}" type="slidenum">
              <a:rPr lang="en-US" altLang="ja-JP">
                <a:solidFill>
                  <a:srgbClr val="000000"/>
                </a:solidFill>
              </a:rPr>
              <a:pPr eaLnBrk="1" hangingPunct="1"/>
              <a:t>12</a:t>
            </a:fld>
            <a:endParaRPr lang="en-US" altLang="ja-JP">
              <a:solidFill>
                <a:srgbClr val="000000"/>
              </a:solidFill>
            </a:endParaRPr>
          </a:p>
        </p:txBody>
      </p:sp>
      <p:sp>
        <p:nvSpPr>
          <p:cNvPr id="10245" name="Rectangle 2"/>
          <p:cNvSpPr>
            <a:spLocks noGrp="1" noChangeArrowheads="1"/>
          </p:cNvSpPr>
          <p:nvPr>
            <p:ph type="title"/>
          </p:nvPr>
        </p:nvSpPr>
        <p:spPr/>
        <p:txBody>
          <a:bodyPr/>
          <a:lstStyle/>
          <a:p>
            <a:pPr eaLnBrk="1" hangingPunct="1"/>
            <a:r>
              <a:rPr lang="ja-JP" altLang="en-US" smtClean="0"/>
              <a:t>アンテナ温度 </a:t>
            </a:r>
            <a:r>
              <a:rPr lang="en-US" altLang="ja-JP" i="1" smtClean="0"/>
              <a:t>T</a:t>
            </a:r>
            <a:r>
              <a:rPr lang="en-US" altLang="ja-JP" baseline="-25000" smtClean="0"/>
              <a:t>a</a:t>
            </a:r>
          </a:p>
        </p:txBody>
      </p:sp>
      <p:sp>
        <p:nvSpPr>
          <p:cNvPr id="10246" name="Rectangle 3"/>
          <p:cNvSpPr>
            <a:spLocks noGrp="1" noChangeArrowheads="1"/>
          </p:cNvSpPr>
          <p:nvPr>
            <p:ph type="body" sz="half" idx="1"/>
          </p:nvPr>
        </p:nvSpPr>
        <p:spPr/>
        <p:txBody>
          <a:bodyPr/>
          <a:lstStyle/>
          <a:p>
            <a:pPr eaLnBrk="1" hangingPunct="1"/>
            <a:r>
              <a:rPr lang="ja-JP" altLang="en-US" sz="2400" smtClean="0"/>
              <a:t>天体電波をアンテナで収束して受信機に送り込むパワー（単位周波数あたり）を、雑音温度で表した値</a:t>
            </a:r>
          </a:p>
        </p:txBody>
      </p:sp>
      <p:sp>
        <p:nvSpPr>
          <p:cNvPr id="10247" name="Rectangle 5"/>
          <p:cNvSpPr>
            <a:spLocks noGrp="1" noChangeArrowheads="1"/>
          </p:cNvSpPr>
          <p:nvPr>
            <p:ph type="body" sz="half" idx="2"/>
          </p:nvPr>
        </p:nvSpPr>
        <p:spPr/>
        <p:txBody>
          <a:bodyPr/>
          <a:lstStyle/>
          <a:p>
            <a:pPr eaLnBrk="1" hangingPunct="1"/>
            <a:r>
              <a:rPr lang="ja-JP" altLang="en-US" sz="2400" dirty="0" smtClean="0"/>
              <a:t>山口３２ｍの８ＧＨｚ観測例</a:t>
            </a:r>
          </a:p>
          <a:p>
            <a:pPr lvl="1" eaLnBrk="1" hangingPunct="1"/>
            <a:r>
              <a:rPr lang="ja-JP" altLang="en-US" sz="2000" dirty="0" smtClean="0"/>
              <a:t>１Ｊｙの天体を観測</a:t>
            </a:r>
          </a:p>
          <a:p>
            <a:pPr lvl="1" eaLnBrk="1" hangingPunct="1"/>
            <a:endParaRPr lang="ja-JP" altLang="en-US" sz="2000" dirty="0" smtClean="0"/>
          </a:p>
          <a:p>
            <a:pPr lvl="1" eaLnBrk="1" hangingPunct="1"/>
            <a:endParaRPr lang="ja-JP" altLang="en-US" sz="2000" dirty="0" smtClean="0"/>
          </a:p>
          <a:p>
            <a:pPr lvl="1" eaLnBrk="1" hangingPunct="1"/>
            <a:endParaRPr lang="ja-JP" altLang="en-US" sz="2000" dirty="0" smtClean="0"/>
          </a:p>
          <a:p>
            <a:pPr eaLnBrk="1" hangingPunct="1"/>
            <a:r>
              <a:rPr lang="ja-JP" altLang="en-US" sz="2400" dirty="0"/>
              <a:t>アンテナ</a:t>
            </a:r>
            <a:r>
              <a:rPr lang="ja-JP" altLang="en-US" sz="2400" dirty="0" smtClean="0"/>
              <a:t>温度とシステム雑音温度の比が電波望遠鏡の</a:t>
            </a:r>
            <a:r>
              <a:rPr lang="en-US" altLang="ja-JP" sz="2400" dirty="0" smtClean="0"/>
              <a:t>S/N</a:t>
            </a:r>
            <a:r>
              <a:rPr lang="ja-JP" altLang="en-US" sz="2400" dirty="0" smtClean="0"/>
              <a:t>である</a:t>
            </a:r>
          </a:p>
          <a:p>
            <a:pPr lvl="1" eaLnBrk="1" hangingPunct="1"/>
            <a:r>
              <a:rPr lang="ja-JP" altLang="en-US" sz="2000" dirty="0" smtClean="0"/>
              <a:t>一般に、比（Ｓ／Ｎ比）は１よりはるかに小さい</a:t>
            </a:r>
          </a:p>
          <a:p>
            <a:pPr lvl="2" eaLnBrk="1" hangingPunct="1"/>
            <a:r>
              <a:rPr lang="en-US" altLang="ja-JP" sz="1800" i="1" dirty="0" smtClean="0"/>
              <a:t>T</a:t>
            </a:r>
            <a:r>
              <a:rPr lang="en-US" altLang="ja-JP" sz="1800" baseline="-25000" dirty="0" smtClean="0"/>
              <a:t>a</a:t>
            </a:r>
            <a:r>
              <a:rPr lang="en-US" altLang="ja-JP" sz="1800" dirty="0" smtClean="0"/>
              <a:t>=0.2 K, </a:t>
            </a:r>
            <a:r>
              <a:rPr lang="en-US" altLang="ja-JP" sz="1800" i="1" dirty="0" err="1"/>
              <a:t>T</a:t>
            </a:r>
            <a:r>
              <a:rPr lang="en-US" altLang="ja-JP" sz="1800" baseline="-25000" dirty="0" err="1"/>
              <a:t>sys</a:t>
            </a:r>
            <a:r>
              <a:rPr lang="en-US" altLang="ja-JP" sz="1800" dirty="0"/>
              <a:t>=40 K</a:t>
            </a:r>
            <a:r>
              <a:rPr lang="ja-JP" altLang="en-US" sz="1800" dirty="0" smtClean="0"/>
              <a:t>の場合</a:t>
            </a:r>
          </a:p>
          <a:p>
            <a:pPr lvl="2" eaLnBrk="1" hangingPunct="1">
              <a:buFontTx/>
              <a:buNone/>
            </a:pPr>
            <a:r>
              <a:rPr lang="ja-JP" altLang="en-US" sz="1800" dirty="0" smtClean="0"/>
              <a:t>　⇒　</a:t>
            </a:r>
            <a:r>
              <a:rPr lang="en-US" altLang="ja-JP" sz="1800" dirty="0" smtClean="0"/>
              <a:t>SNR=0.005</a:t>
            </a:r>
          </a:p>
        </p:txBody>
      </p:sp>
      <p:graphicFrame>
        <p:nvGraphicFramePr>
          <p:cNvPr id="10242" name="Object 4"/>
          <p:cNvGraphicFramePr>
            <a:graphicFrameLocks noChangeAspect="1"/>
          </p:cNvGraphicFramePr>
          <p:nvPr/>
        </p:nvGraphicFramePr>
        <p:xfrm>
          <a:off x="1114425" y="3357563"/>
          <a:ext cx="2932113" cy="1044575"/>
        </p:xfrm>
        <a:graphic>
          <a:graphicData uri="http://schemas.openxmlformats.org/presentationml/2006/ole">
            <mc:AlternateContent xmlns:mc="http://schemas.openxmlformats.org/markup-compatibility/2006">
              <mc:Choice xmlns:v="urn:schemas-microsoft-com:vml" Requires="v">
                <p:oleObj spid="_x0000_s32778" name="数式" r:id="rId3" imgW="1104840" imgH="393480" progId="Equation.3">
                  <p:embed/>
                </p:oleObj>
              </mc:Choice>
              <mc:Fallback>
                <p:oleObj name="数式" r:id="rId3" imgW="110484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425" y="3357563"/>
                        <a:ext cx="2932113" cy="1044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8" name="Text Box 6"/>
          <p:cNvSpPr txBox="1">
            <a:spLocks noChangeArrowheads="1"/>
          </p:cNvSpPr>
          <p:nvPr/>
        </p:nvSpPr>
        <p:spPr bwMode="auto">
          <a:xfrm>
            <a:off x="179388" y="4797425"/>
            <a:ext cx="17319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mtClean="0">
                <a:solidFill>
                  <a:srgbClr val="000000"/>
                </a:solidFill>
              </a:rPr>
              <a:t>受信機に入るパワー</a:t>
            </a:r>
          </a:p>
          <a:p>
            <a:pPr eaLnBrk="1" fontAlgn="base" hangingPunct="1">
              <a:spcBef>
                <a:spcPct val="0"/>
              </a:spcBef>
              <a:spcAft>
                <a:spcPct val="0"/>
              </a:spcAft>
            </a:pPr>
            <a:r>
              <a:rPr lang="ja-JP" altLang="en-US" smtClean="0">
                <a:solidFill>
                  <a:srgbClr val="000000"/>
                </a:solidFill>
              </a:rPr>
              <a:t>（単位周波数あたり）</a:t>
            </a:r>
          </a:p>
        </p:txBody>
      </p:sp>
      <p:sp>
        <p:nvSpPr>
          <p:cNvPr id="10249" name="Line 7"/>
          <p:cNvSpPr>
            <a:spLocks noChangeShapeType="1"/>
          </p:cNvSpPr>
          <p:nvPr/>
        </p:nvSpPr>
        <p:spPr bwMode="auto">
          <a:xfrm flipV="1">
            <a:off x="1258888" y="4437063"/>
            <a:ext cx="0"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0250" name="AutoShape 8"/>
          <p:cNvSpPr>
            <a:spLocks/>
          </p:cNvSpPr>
          <p:nvPr/>
        </p:nvSpPr>
        <p:spPr bwMode="auto">
          <a:xfrm rot="5400000">
            <a:off x="2806700" y="4184651"/>
            <a:ext cx="73025" cy="431800"/>
          </a:xfrm>
          <a:prstGeom prst="rightBrace">
            <a:avLst>
              <a:gd name="adj1" fmla="val 49275"/>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10251" name="Text Box 9"/>
          <p:cNvSpPr txBox="1">
            <a:spLocks noChangeArrowheads="1"/>
          </p:cNvSpPr>
          <p:nvPr/>
        </p:nvSpPr>
        <p:spPr bwMode="auto">
          <a:xfrm>
            <a:off x="1187450" y="5661025"/>
            <a:ext cx="16557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mtClean="0">
                <a:solidFill>
                  <a:srgbClr val="000000"/>
                </a:solidFill>
              </a:rPr>
              <a:t>２つの偏波のうち、１つだけ受信する</a:t>
            </a:r>
          </a:p>
        </p:txBody>
      </p:sp>
      <p:sp>
        <p:nvSpPr>
          <p:cNvPr id="10252" name="Line 10"/>
          <p:cNvSpPr>
            <a:spLocks noChangeShapeType="1"/>
          </p:cNvSpPr>
          <p:nvPr/>
        </p:nvSpPr>
        <p:spPr bwMode="auto">
          <a:xfrm flipV="1">
            <a:off x="2051050" y="4437063"/>
            <a:ext cx="0" cy="12239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0253" name="Line 11"/>
          <p:cNvSpPr>
            <a:spLocks noChangeShapeType="1"/>
          </p:cNvSpPr>
          <p:nvPr/>
        </p:nvSpPr>
        <p:spPr bwMode="auto">
          <a:xfrm flipV="1">
            <a:off x="2843213" y="4508500"/>
            <a:ext cx="0"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0254" name="Text Box 12"/>
          <p:cNvSpPr txBox="1">
            <a:spLocks noChangeArrowheads="1"/>
          </p:cNvSpPr>
          <p:nvPr/>
        </p:nvSpPr>
        <p:spPr bwMode="auto">
          <a:xfrm>
            <a:off x="2195513" y="5140325"/>
            <a:ext cx="1296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mtClean="0">
                <a:solidFill>
                  <a:srgbClr val="000000"/>
                </a:solidFill>
              </a:rPr>
              <a:t>有効開口面積</a:t>
            </a:r>
          </a:p>
        </p:txBody>
      </p:sp>
      <p:sp>
        <p:nvSpPr>
          <p:cNvPr id="10255" name="Text Box 13"/>
          <p:cNvSpPr txBox="1">
            <a:spLocks noChangeArrowheads="1"/>
          </p:cNvSpPr>
          <p:nvPr/>
        </p:nvSpPr>
        <p:spPr bwMode="auto">
          <a:xfrm>
            <a:off x="3132138" y="4652963"/>
            <a:ext cx="1296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mtClean="0">
                <a:solidFill>
                  <a:srgbClr val="000000"/>
                </a:solidFill>
              </a:rPr>
              <a:t>アンテナ温度</a:t>
            </a:r>
          </a:p>
        </p:txBody>
      </p:sp>
      <p:sp>
        <p:nvSpPr>
          <p:cNvPr id="10256" name="Line 14"/>
          <p:cNvSpPr>
            <a:spLocks noChangeShapeType="1"/>
          </p:cNvSpPr>
          <p:nvPr/>
        </p:nvSpPr>
        <p:spPr bwMode="auto">
          <a:xfrm flipV="1">
            <a:off x="3779838" y="4435475"/>
            <a:ext cx="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graphicFrame>
        <p:nvGraphicFramePr>
          <p:cNvPr id="10243" name="Object 15"/>
          <p:cNvGraphicFramePr>
            <a:graphicFrameLocks noChangeAspect="1"/>
          </p:cNvGraphicFramePr>
          <p:nvPr/>
        </p:nvGraphicFramePr>
        <p:xfrm>
          <a:off x="5364163" y="2565400"/>
          <a:ext cx="2663825" cy="704850"/>
        </p:xfrm>
        <a:graphic>
          <a:graphicData uri="http://schemas.openxmlformats.org/presentationml/2006/ole">
            <mc:AlternateContent xmlns:mc="http://schemas.openxmlformats.org/markup-compatibility/2006">
              <mc:Choice xmlns:v="urn:schemas-microsoft-com:vml" Requires="v">
                <p:oleObj spid="_x0000_s32779" name="数式" r:id="rId5" imgW="1485720" imgH="393480" progId="Equation.3">
                  <p:embed/>
                </p:oleObj>
              </mc:Choice>
              <mc:Fallback>
                <p:oleObj name="数式" r:id="rId5" imgW="148572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2565400"/>
                        <a:ext cx="2663825" cy="70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069575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7A7D999C-6BD6-4CCA-954D-07D376008B2A}" type="slidenum">
              <a:rPr lang="en-US" altLang="ja-JP">
                <a:solidFill>
                  <a:srgbClr val="000000"/>
                </a:solidFill>
              </a:rPr>
              <a:pPr eaLnBrk="1" hangingPunct="1"/>
              <a:t>13</a:t>
            </a:fld>
            <a:endParaRPr lang="en-US" altLang="ja-JP">
              <a:solidFill>
                <a:srgbClr val="000000"/>
              </a:solidFill>
            </a:endParaRPr>
          </a:p>
        </p:txBody>
      </p:sp>
      <p:sp>
        <p:nvSpPr>
          <p:cNvPr id="11269" name="Rectangle 2"/>
          <p:cNvSpPr>
            <a:spLocks noGrp="1" noChangeArrowheads="1"/>
          </p:cNvSpPr>
          <p:nvPr>
            <p:ph type="title"/>
          </p:nvPr>
        </p:nvSpPr>
        <p:spPr/>
        <p:txBody>
          <a:bodyPr/>
          <a:lstStyle/>
          <a:p>
            <a:pPr eaLnBrk="1" hangingPunct="1"/>
            <a:r>
              <a:rPr lang="ja-JP" altLang="en-US" smtClean="0"/>
              <a:t>電波望遠鏡観測の感度</a:t>
            </a:r>
          </a:p>
        </p:txBody>
      </p:sp>
      <p:sp>
        <p:nvSpPr>
          <p:cNvPr id="11270" name="Rectangle 4"/>
          <p:cNvSpPr>
            <a:spLocks noGrp="1" noChangeArrowheads="1"/>
          </p:cNvSpPr>
          <p:nvPr>
            <p:ph type="body" sz="half" idx="1"/>
          </p:nvPr>
        </p:nvSpPr>
        <p:spPr>
          <a:xfrm>
            <a:off x="323850" y="1600200"/>
            <a:ext cx="4171950" cy="5141913"/>
          </a:xfrm>
        </p:spPr>
        <p:txBody>
          <a:bodyPr/>
          <a:lstStyle/>
          <a:p>
            <a:pPr eaLnBrk="1" hangingPunct="1">
              <a:lnSpc>
                <a:spcPct val="90000"/>
              </a:lnSpc>
            </a:pPr>
            <a:r>
              <a:rPr lang="ja-JP" altLang="en-US" sz="2400" smtClean="0"/>
              <a:t>検出感度＝検出できる限界のフラックス密度</a:t>
            </a:r>
          </a:p>
          <a:p>
            <a:pPr lvl="1" eaLnBrk="1" hangingPunct="1">
              <a:lnSpc>
                <a:spcPct val="90000"/>
              </a:lnSpc>
            </a:pPr>
            <a:endParaRPr lang="ja-JP" altLang="en-US" sz="2000" smtClean="0"/>
          </a:p>
          <a:p>
            <a:pPr lvl="1" eaLnBrk="1" hangingPunct="1">
              <a:lnSpc>
                <a:spcPct val="90000"/>
              </a:lnSpc>
            </a:pPr>
            <a:endParaRPr lang="ja-JP" altLang="en-US" sz="2000" smtClean="0"/>
          </a:p>
          <a:p>
            <a:pPr lvl="1" eaLnBrk="1" hangingPunct="1">
              <a:lnSpc>
                <a:spcPct val="90000"/>
              </a:lnSpc>
            </a:pPr>
            <a:endParaRPr lang="ja-JP" altLang="en-US" sz="2000" smtClean="0"/>
          </a:p>
          <a:p>
            <a:pPr lvl="1" eaLnBrk="1" hangingPunct="1">
              <a:lnSpc>
                <a:spcPct val="90000"/>
              </a:lnSpc>
            </a:pPr>
            <a:r>
              <a:rPr lang="ja-JP" altLang="en-US" sz="2000" smtClean="0"/>
              <a:t>有効開口面積⇒</a:t>
            </a:r>
            <a:r>
              <a:rPr lang="en-US" altLang="ja-JP" sz="2000" i="1" smtClean="0"/>
              <a:t>T</a:t>
            </a:r>
            <a:r>
              <a:rPr lang="en-US" altLang="ja-JP" sz="2000" baseline="-25000" smtClean="0"/>
              <a:t>a</a:t>
            </a:r>
          </a:p>
          <a:p>
            <a:pPr lvl="2" eaLnBrk="1" hangingPunct="1">
              <a:lnSpc>
                <a:spcPct val="90000"/>
              </a:lnSpc>
            </a:pPr>
            <a:r>
              <a:rPr lang="ja-JP" altLang="en-US" sz="1800" smtClean="0"/>
              <a:t>アンテナの性能</a:t>
            </a:r>
          </a:p>
          <a:p>
            <a:pPr lvl="1" eaLnBrk="1" hangingPunct="1">
              <a:lnSpc>
                <a:spcPct val="90000"/>
              </a:lnSpc>
            </a:pPr>
            <a:r>
              <a:rPr lang="ja-JP" altLang="en-US" sz="2000" smtClean="0"/>
              <a:t>システム雑音温度⇒</a:t>
            </a:r>
            <a:r>
              <a:rPr lang="en-US" altLang="ja-JP" sz="2000" i="1" smtClean="0"/>
              <a:t>T</a:t>
            </a:r>
            <a:r>
              <a:rPr lang="en-US" altLang="ja-JP" sz="2000" baseline="-25000" smtClean="0"/>
              <a:t>sys</a:t>
            </a:r>
            <a:endParaRPr lang="en-US" altLang="ja-JP" sz="2000" smtClean="0"/>
          </a:p>
          <a:p>
            <a:pPr lvl="2" eaLnBrk="1" hangingPunct="1">
              <a:lnSpc>
                <a:spcPct val="90000"/>
              </a:lnSpc>
            </a:pPr>
            <a:r>
              <a:rPr lang="ja-JP" altLang="en-US" sz="1800" smtClean="0"/>
              <a:t>受信機の性能</a:t>
            </a:r>
          </a:p>
          <a:p>
            <a:pPr lvl="1" eaLnBrk="1" hangingPunct="1">
              <a:lnSpc>
                <a:spcPct val="90000"/>
              </a:lnSpc>
            </a:pPr>
            <a:r>
              <a:rPr lang="ja-JP" altLang="en-US" sz="2000" smtClean="0"/>
              <a:t>帯域幅・積分時間⇒</a:t>
            </a:r>
            <a:r>
              <a:rPr lang="en-US" altLang="ja-JP" sz="2000" i="1" smtClean="0"/>
              <a:t>N=</a:t>
            </a:r>
            <a:r>
              <a:rPr lang="en-US" altLang="ja-JP" sz="2000" i="1" smtClean="0">
                <a:latin typeface="Symbol" panose="05050102010706020507" pitchFamily="18" charset="2"/>
              </a:rPr>
              <a:t>Dnt</a:t>
            </a:r>
          </a:p>
          <a:p>
            <a:pPr lvl="2" eaLnBrk="1" hangingPunct="1">
              <a:lnSpc>
                <a:spcPct val="90000"/>
              </a:lnSpc>
            </a:pPr>
            <a:r>
              <a:rPr lang="ja-JP" altLang="en-US" sz="1800" smtClean="0"/>
              <a:t>観測する周波数の幅を増加、観測時間を延伸することは、独立な信号成分の数 </a:t>
            </a:r>
            <a:r>
              <a:rPr lang="en-US" altLang="ja-JP" sz="1800" i="1" smtClean="0"/>
              <a:t>N</a:t>
            </a:r>
            <a:r>
              <a:rPr lang="en-US" altLang="ja-JP" sz="1800" smtClean="0"/>
              <a:t> </a:t>
            </a:r>
            <a:r>
              <a:rPr lang="ja-JP" altLang="en-US" sz="1800" smtClean="0"/>
              <a:t>を増加させる</a:t>
            </a:r>
          </a:p>
          <a:p>
            <a:pPr lvl="2" eaLnBrk="1" hangingPunct="1">
              <a:lnSpc>
                <a:spcPct val="90000"/>
              </a:lnSpc>
            </a:pPr>
            <a:r>
              <a:rPr lang="ja-JP" altLang="en-US" sz="1800" smtClean="0"/>
              <a:t>雑音信号を平滑化する</a:t>
            </a:r>
          </a:p>
        </p:txBody>
      </p:sp>
      <p:sp>
        <p:nvSpPr>
          <p:cNvPr id="11271" name="Rectangle 5"/>
          <p:cNvSpPr>
            <a:spLocks noGrp="1" noChangeArrowheads="1"/>
          </p:cNvSpPr>
          <p:nvPr>
            <p:ph type="body" sz="half" idx="2"/>
          </p:nvPr>
        </p:nvSpPr>
        <p:spPr>
          <a:xfrm>
            <a:off x="4648200" y="4149725"/>
            <a:ext cx="4038600" cy="2303463"/>
          </a:xfrm>
        </p:spPr>
        <p:txBody>
          <a:bodyPr/>
          <a:lstStyle/>
          <a:p>
            <a:pPr eaLnBrk="1" hangingPunct="1">
              <a:lnSpc>
                <a:spcPct val="90000"/>
              </a:lnSpc>
            </a:pPr>
            <a:r>
              <a:rPr lang="ja-JP" altLang="en-US" sz="2400" smtClean="0"/>
              <a:t>山口の観測例</a:t>
            </a:r>
          </a:p>
          <a:p>
            <a:pPr lvl="1" eaLnBrk="1" hangingPunct="1">
              <a:lnSpc>
                <a:spcPct val="90000"/>
              </a:lnSpc>
            </a:pPr>
            <a:r>
              <a:rPr lang="ja-JP" altLang="en-US" sz="2000" smtClean="0"/>
              <a:t>帯域幅 </a:t>
            </a:r>
            <a:r>
              <a:rPr lang="en-US" altLang="ja-JP" sz="2000" smtClean="0">
                <a:latin typeface="Symbol" panose="05050102010706020507" pitchFamily="18" charset="2"/>
              </a:rPr>
              <a:t>Dn</a:t>
            </a:r>
            <a:r>
              <a:rPr lang="en-US" altLang="ja-JP" sz="2000" smtClean="0"/>
              <a:t> = 100 MHz</a:t>
            </a:r>
          </a:p>
          <a:p>
            <a:pPr lvl="1" eaLnBrk="1" hangingPunct="1">
              <a:lnSpc>
                <a:spcPct val="90000"/>
              </a:lnSpc>
            </a:pPr>
            <a:r>
              <a:rPr lang="ja-JP" altLang="en-US" sz="2000" smtClean="0"/>
              <a:t>測定時間 </a:t>
            </a:r>
            <a:r>
              <a:rPr lang="en-US" altLang="ja-JP" sz="2000" smtClean="0">
                <a:latin typeface="Symbol" panose="05050102010706020507" pitchFamily="18" charset="2"/>
              </a:rPr>
              <a:t>t</a:t>
            </a:r>
            <a:r>
              <a:rPr lang="en-US" altLang="ja-JP" sz="2000" smtClean="0"/>
              <a:t> = 1 sec</a:t>
            </a:r>
          </a:p>
          <a:p>
            <a:pPr lvl="1" eaLnBrk="1" hangingPunct="1">
              <a:lnSpc>
                <a:spcPct val="90000"/>
              </a:lnSpc>
            </a:pPr>
            <a:r>
              <a:rPr lang="en-US" altLang="ja-JP" sz="2000" i="1" smtClean="0"/>
              <a:t>N</a:t>
            </a:r>
            <a:r>
              <a:rPr lang="en-US" altLang="ja-JP" sz="2000" smtClean="0"/>
              <a:t> = 10</a:t>
            </a:r>
            <a:r>
              <a:rPr lang="en-US" altLang="ja-JP" sz="2000" baseline="30000" smtClean="0"/>
              <a:t>8</a:t>
            </a:r>
            <a:r>
              <a:rPr lang="en-US" altLang="ja-JP" sz="2000" smtClean="0"/>
              <a:t> ⇒ </a:t>
            </a:r>
            <a:r>
              <a:rPr lang="en-US" altLang="ja-JP" sz="2000" smtClean="0">
                <a:latin typeface="Symbol" panose="05050102010706020507" pitchFamily="18" charset="2"/>
              </a:rPr>
              <a:t>D</a:t>
            </a:r>
            <a:r>
              <a:rPr lang="en-US" altLang="ja-JP" sz="2000" i="1" smtClean="0"/>
              <a:t>T</a:t>
            </a:r>
            <a:r>
              <a:rPr lang="en-US" altLang="ja-JP" sz="2000" baseline="-25000" smtClean="0"/>
              <a:t>sys</a:t>
            </a:r>
            <a:r>
              <a:rPr lang="en-US" altLang="ja-JP" sz="2000" smtClean="0"/>
              <a:t> = 4x10</a:t>
            </a:r>
            <a:r>
              <a:rPr lang="en-US" altLang="ja-JP" sz="2000" baseline="30000" smtClean="0"/>
              <a:t>-3</a:t>
            </a:r>
            <a:r>
              <a:rPr lang="en-US" altLang="ja-JP" sz="2000" smtClean="0"/>
              <a:t> K</a:t>
            </a:r>
          </a:p>
          <a:p>
            <a:pPr lvl="1" eaLnBrk="1" hangingPunct="1">
              <a:lnSpc>
                <a:spcPct val="90000"/>
              </a:lnSpc>
              <a:buFontTx/>
              <a:buNone/>
            </a:pPr>
            <a:r>
              <a:rPr lang="en-US" altLang="ja-JP" sz="2000" smtClean="0"/>
              <a:t>⇒ </a:t>
            </a:r>
            <a:r>
              <a:rPr lang="en-US" altLang="ja-JP" sz="2000" i="1" smtClean="0"/>
              <a:t>T</a:t>
            </a:r>
            <a:r>
              <a:rPr lang="en-US" altLang="ja-JP" sz="2000" baseline="-25000" smtClean="0"/>
              <a:t>a</a:t>
            </a:r>
            <a:r>
              <a:rPr lang="en-US" altLang="ja-JP" sz="2000" smtClean="0"/>
              <a:t>=0.2 K </a:t>
            </a:r>
            <a:r>
              <a:rPr lang="ja-JP" altLang="en-US" sz="2000" smtClean="0"/>
              <a:t>の天体を</a:t>
            </a:r>
            <a:r>
              <a:rPr lang="en-US" altLang="ja-JP" sz="2000" smtClean="0"/>
              <a:t>SNR=50 </a:t>
            </a:r>
            <a:r>
              <a:rPr lang="ja-JP" altLang="en-US" sz="2000" smtClean="0"/>
              <a:t>で観測できる</a:t>
            </a:r>
          </a:p>
        </p:txBody>
      </p:sp>
      <p:graphicFrame>
        <p:nvGraphicFramePr>
          <p:cNvPr id="11266" name="Object 6"/>
          <p:cNvGraphicFramePr>
            <a:graphicFrameLocks noChangeAspect="1"/>
          </p:cNvGraphicFramePr>
          <p:nvPr/>
        </p:nvGraphicFramePr>
        <p:xfrm>
          <a:off x="684213" y="2386013"/>
          <a:ext cx="3600450" cy="827087"/>
        </p:xfrm>
        <a:graphic>
          <a:graphicData uri="http://schemas.openxmlformats.org/presentationml/2006/ole">
            <mc:AlternateContent xmlns:mc="http://schemas.openxmlformats.org/markup-compatibility/2006">
              <mc:Choice xmlns:v="urn:schemas-microsoft-com:vml" Requires="v">
                <p:oleObj spid="_x0000_s33802" name="数式" r:id="rId3" imgW="1993680" imgH="457200" progId="Equation.3">
                  <p:embed/>
                </p:oleObj>
              </mc:Choice>
              <mc:Fallback>
                <p:oleObj name="数式" r:id="rId3" imgW="199368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386013"/>
                        <a:ext cx="3600450"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1272" name="Group 11"/>
          <p:cNvGrpSpPr>
            <a:grpSpLocks/>
          </p:cNvGrpSpPr>
          <p:nvPr/>
        </p:nvGrpSpPr>
        <p:grpSpPr bwMode="auto">
          <a:xfrm>
            <a:off x="4787900" y="1627188"/>
            <a:ext cx="4032250" cy="2081212"/>
            <a:chOff x="3016" y="935"/>
            <a:chExt cx="2540" cy="1311"/>
          </a:xfrm>
        </p:grpSpPr>
        <p:sp>
          <p:nvSpPr>
            <p:cNvPr id="11285" name="Line 7"/>
            <p:cNvSpPr>
              <a:spLocks noChangeShapeType="1"/>
            </p:cNvSpPr>
            <p:nvPr/>
          </p:nvSpPr>
          <p:spPr bwMode="auto">
            <a:xfrm>
              <a:off x="3016" y="2024"/>
              <a:ext cx="254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1286" name="Line 8"/>
            <p:cNvSpPr>
              <a:spLocks noChangeShapeType="1"/>
            </p:cNvSpPr>
            <p:nvPr/>
          </p:nvSpPr>
          <p:spPr bwMode="auto">
            <a:xfrm flipV="1">
              <a:off x="3152" y="935"/>
              <a:ext cx="0" cy="1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1287" name="Freeform 9"/>
            <p:cNvSpPr>
              <a:spLocks/>
            </p:cNvSpPr>
            <p:nvPr/>
          </p:nvSpPr>
          <p:spPr bwMode="auto">
            <a:xfrm>
              <a:off x="3152" y="1253"/>
              <a:ext cx="2230" cy="159"/>
            </a:xfrm>
            <a:custGeom>
              <a:avLst/>
              <a:gdLst>
                <a:gd name="T0" fmla="*/ 0 w 2230"/>
                <a:gd name="T1" fmla="*/ 149 h 159"/>
                <a:gd name="T2" fmla="*/ 39 w 2230"/>
                <a:gd name="T3" fmla="*/ 155 h 159"/>
                <a:gd name="T4" fmla="*/ 66 w 2230"/>
                <a:gd name="T5" fmla="*/ 140 h 159"/>
                <a:gd name="T6" fmla="*/ 96 w 2230"/>
                <a:gd name="T7" fmla="*/ 143 h 159"/>
                <a:gd name="T8" fmla="*/ 150 w 2230"/>
                <a:gd name="T9" fmla="*/ 137 h 159"/>
                <a:gd name="T10" fmla="*/ 189 w 2230"/>
                <a:gd name="T11" fmla="*/ 155 h 159"/>
                <a:gd name="T12" fmla="*/ 210 w 2230"/>
                <a:gd name="T13" fmla="*/ 140 h 159"/>
                <a:gd name="T14" fmla="*/ 240 w 2230"/>
                <a:gd name="T15" fmla="*/ 155 h 159"/>
                <a:gd name="T16" fmla="*/ 297 w 2230"/>
                <a:gd name="T17" fmla="*/ 149 h 159"/>
                <a:gd name="T18" fmla="*/ 339 w 2230"/>
                <a:gd name="T19" fmla="*/ 152 h 159"/>
                <a:gd name="T20" fmla="*/ 360 w 2230"/>
                <a:gd name="T21" fmla="*/ 149 h 159"/>
                <a:gd name="T22" fmla="*/ 399 w 2230"/>
                <a:gd name="T23" fmla="*/ 137 h 159"/>
                <a:gd name="T24" fmla="*/ 434 w 2230"/>
                <a:gd name="T25" fmla="*/ 156 h 159"/>
                <a:gd name="T26" fmla="*/ 474 w 2230"/>
                <a:gd name="T27" fmla="*/ 146 h 159"/>
                <a:gd name="T28" fmla="*/ 522 w 2230"/>
                <a:gd name="T29" fmla="*/ 158 h 159"/>
                <a:gd name="T30" fmla="*/ 570 w 2230"/>
                <a:gd name="T31" fmla="*/ 143 h 159"/>
                <a:gd name="T32" fmla="*/ 617 w 2230"/>
                <a:gd name="T33" fmla="*/ 136 h 159"/>
                <a:gd name="T34" fmla="*/ 678 w 2230"/>
                <a:gd name="T35" fmla="*/ 149 h 159"/>
                <a:gd name="T36" fmla="*/ 738 w 2230"/>
                <a:gd name="T37" fmla="*/ 158 h 159"/>
                <a:gd name="T38" fmla="*/ 768 w 2230"/>
                <a:gd name="T39" fmla="*/ 143 h 159"/>
                <a:gd name="T40" fmla="*/ 800 w 2230"/>
                <a:gd name="T41" fmla="*/ 156 h 159"/>
                <a:gd name="T42" fmla="*/ 828 w 2230"/>
                <a:gd name="T43" fmla="*/ 137 h 159"/>
                <a:gd name="T44" fmla="*/ 861 w 2230"/>
                <a:gd name="T45" fmla="*/ 131 h 159"/>
                <a:gd name="T46" fmla="*/ 879 w 2230"/>
                <a:gd name="T47" fmla="*/ 98 h 159"/>
                <a:gd name="T48" fmla="*/ 885 w 2230"/>
                <a:gd name="T49" fmla="*/ 26 h 159"/>
                <a:gd name="T50" fmla="*/ 909 w 2230"/>
                <a:gd name="T51" fmla="*/ 17 h 159"/>
                <a:gd name="T52" fmla="*/ 929 w 2230"/>
                <a:gd name="T53" fmla="*/ 14 h 159"/>
                <a:gd name="T54" fmla="*/ 951 w 2230"/>
                <a:gd name="T55" fmla="*/ 17 h 159"/>
                <a:gd name="T56" fmla="*/ 975 w 2230"/>
                <a:gd name="T57" fmla="*/ 14 h 159"/>
                <a:gd name="T58" fmla="*/ 1005 w 2230"/>
                <a:gd name="T59" fmla="*/ 2 h 159"/>
                <a:gd name="T60" fmla="*/ 1038 w 2230"/>
                <a:gd name="T61" fmla="*/ 11 h 159"/>
                <a:gd name="T62" fmla="*/ 1086 w 2230"/>
                <a:gd name="T63" fmla="*/ 8 h 159"/>
                <a:gd name="T64" fmla="*/ 1125 w 2230"/>
                <a:gd name="T65" fmla="*/ 5 h 159"/>
                <a:gd name="T66" fmla="*/ 1152 w 2230"/>
                <a:gd name="T67" fmla="*/ 41 h 159"/>
                <a:gd name="T68" fmla="*/ 1173 w 2230"/>
                <a:gd name="T69" fmla="*/ 129 h 159"/>
                <a:gd name="T70" fmla="*/ 1203 w 2230"/>
                <a:gd name="T71" fmla="*/ 128 h 159"/>
                <a:gd name="T72" fmla="*/ 1242 w 2230"/>
                <a:gd name="T73" fmla="*/ 131 h 159"/>
                <a:gd name="T74" fmla="*/ 1268 w 2230"/>
                <a:gd name="T75" fmla="*/ 136 h 159"/>
                <a:gd name="T76" fmla="*/ 1290 w 2230"/>
                <a:gd name="T77" fmla="*/ 143 h 159"/>
                <a:gd name="T78" fmla="*/ 1288 w 2230"/>
                <a:gd name="T79" fmla="*/ 143 h 159"/>
                <a:gd name="T80" fmla="*/ 1320 w 2230"/>
                <a:gd name="T81" fmla="*/ 119 h 159"/>
                <a:gd name="T82" fmla="*/ 1365 w 2230"/>
                <a:gd name="T83" fmla="*/ 122 h 159"/>
                <a:gd name="T84" fmla="*/ 1434 w 2230"/>
                <a:gd name="T85" fmla="*/ 128 h 159"/>
                <a:gd name="T86" fmla="*/ 1470 w 2230"/>
                <a:gd name="T87" fmla="*/ 119 h 159"/>
                <a:gd name="T88" fmla="*/ 1525 w 2230"/>
                <a:gd name="T89" fmla="*/ 129 h 159"/>
                <a:gd name="T90" fmla="*/ 1572 w 2230"/>
                <a:gd name="T91" fmla="*/ 113 h 159"/>
                <a:gd name="T92" fmla="*/ 1635 w 2230"/>
                <a:gd name="T93" fmla="*/ 131 h 159"/>
                <a:gd name="T94" fmla="*/ 1689 w 2230"/>
                <a:gd name="T95" fmla="*/ 116 h 159"/>
                <a:gd name="T96" fmla="*/ 1767 w 2230"/>
                <a:gd name="T97" fmla="*/ 119 h 159"/>
                <a:gd name="T98" fmla="*/ 1824 w 2230"/>
                <a:gd name="T99" fmla="*/ 134 h 159"/>
                <a:gd name="T100" fmla="*/ 1851 w 2230"/>
                <a:gd name="T101" fmla="*/ 128 h 159"/>
                <a:gd name="T102" fmla="*/ 1896 w 2230"/>
                <a:gd name="T103" fmla="*/ 116 h 159"/>
                <a:gd name="T104" fmla="*/ 1938 w 2230"/>
                <a:gd name="T105" fmla="*/ 134 h 159"/>
                <a:gd name="T106" fmla="*/ 1983 w 2230"/>
                <a:gd name="T107" fmla="*/ 122 h 159"/>
                <a:gd name="T108" fmla="*/ 2046 w 2230"/>
                <a:gd name="T109" fmla="*/ 122 h 159"/>
                <a:gd name="T110" fmla="*/ 2082 w 2230"/>
                <a:gd name="T111" fmla="*/ 140 h 159"/>
                <a:gd name="T112" fmla="*/ 2127 w 2230"/>
                <a:gd name="T113" fmla="*/ 125 h 159"/>
                <a:gd name="T114" fmla="*/ 2199 w 2230"/>
                <a:gd name="T115" fmla="*/ 122 h 159"/>
                <a:gd name="T116" fmla="*/ 2230 w 2230"/>
                <a:gd name="T117" fmla="*/ 143 h 1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30"/>
                <a:gd name="T178" fmla="*/ 0 h 159"/>
                <a:gd name="T179" fmla="*/ 2230 w 2230"/>
                <a:gd name="T180" fmla="*/ 159 h 15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30" h="159">
                  <a:moveTo>
                    <a:pt x="0" y="149"/>
                  </a:moveTo>
                  <a:cubicBezTo>
                    <a:pt x="16" y="151"/>
                    <a:pt x="23" y="156"/>
                    <a:pt x="39" y="155"/>
                  </a:cubicBezTo>
                  <a:cubicBezTo>
                    <a:pt x="49" y="156"/>
                    <a:pt x="57" y="142"/>
                    <a:pt x="66" y="140"/>
                  </a:cubicBezTo>
                  <a:cubicBezTo>
                    <a:pt x="75" y="138"/>
                    <a:pt x="82" y="143"/>
                    <a:pt x="96" y="143"/>
                  </a:cubicBezTo>
                  <a:cubicBezTo>
                    <a:pt x="110" y="143"/>
                    <a:pt x="135" y="135"/>
                    <a:pt x="150" y="137"/>
                  </a:cubicBezTo>
                  <a:cubicBezTo>
                    <a:pt x="165" y="137"/>
                    <a:pt x="181" y="154"/>
                    <a:pt x="189" y="155"/>
                  </a:cubicBezTo>
                  <a:cubicBezTo>
                    <a:pt x="199" y="155"/>
                    <a:pt x="202" y="140"/>
                    <a:pt x="210" y="140"/>
                  </a:cubicBezTo>
                  <a:cubicBezTo>
                    <a:pt x="218" y="140"/>
                    <a:pt x="226" y="154"/>
                    <a:pt x="240" y="155"/>
                  </a:cubicBezTo>
                  <a:cubicBezTo>
                    <a:pt x="254" y="156"/>
                    <a:pt x="281" y="149"/>
                    <a:pt x="297" y="149"/>
                  </a:cubicBezTo>
                  <a:cubicBezTo>
                    <a:pt x="311" y="144"/>
                    <a:pt x="324" y="154"/>
                    <a:pt x="339" y="152"/>
                  </a:cubicBezTo>
                  <a:cubicBezTo>
                    <a:pt x="348" y="151"/>
                    <a:pt x="351" y="148"/>
                    <a:pt x="360" y="149"/>
                  </a:cubicBezTo>
                  <a:cubicBezTo>
                    <a:pt x="366" y="148"/>
                    <a:pt x="387" y="136"/>
                    <a:pt x="399" y="137"/>
                  </a:cubicBezTo>
                  <a:cubicBezTo>
                    <a:pt x="411" y="138"/>
                    <a:pt x="422" y="155"/>
                    <a:pt x="434" y="156"/>
                  </a:cubicBezTo>
                  <a:cubicBezTo>
                    <a:pt x="453" y="157"/>
                    <a:pt x="459" y="146"/>
                    <a:pt x="474" y="146"/>
                  </a:cubicBezTo>
                  <a:cubicBezTo>
                    <a:pt x="489" y="146"/>
                    <a:pt x="506" y="159"/>
                    <a:pt x="522" y="158"/>
                  </a:cubicBezTo>
                  <a:cubicBezTo>
                    <a:pt x="538" y="157"/>
                    <a:pt x="554" y="147"/>
                    <a:pt x="570" y="143"/>
                  </a:cubicBezTo>
                  <a:cubicBezTo>
                    <a:pt x="586" y="139"/>
                    <a:pt x="599" y="135"/>
                    <a:pt x="617" y="136"/>
                  </a:cubicBezTo>
                  <a:cubicBezTo>
                    <a:pt x="641" y="152"/>
                    <a:pt x="650" y="159"/>
                    <a:pt x="678" y="149"/>
                  </a:cubicBezTo>
                  <a:cubicBezTo>
                    <a:pt x="698" y="151"/>
                    <a:pt x="718" y="157"/>
                    <a:pt x="738" y="158"/>
                  </a:cubicBezTo>
                  <a:cubicBezTo>
                    <a:pt x="753" y="157"/>
                    <a:pt x="758" y="143"/>
                    <a:pt x="768" y="143"/>
                  </a:cubicBezTo>
                  <a:cubicBezTo>
                    <a:pt x="778" y="143"/>
                    <a:pt x="790" y="157"/>
                    <a:pt x="800" y="156"/>
                  </a:cubicBezTo>
                  <a:cubicBezTo>
                    <a:pt x="807" y="152"/>
                    <a:pt x="820" y="139"/>
                    <a:pt x="828" y="137"/>
                  </a:cubicBezTo>
                  <a:cubicBezTo>
                    <a:pt x="846" y="132"/>
                    <a:pt x="846" y="142"/>
                    <a:pt x="861" y="131"/>
                  </a:cubicBezTo>
                  <a:cubicBezTo>
                    <a:pt x="873" y="123"/>
                    <a:pt x="875" y="112"/>
                    <a:pt x="879" y="98"/>
                  </a:cubicBezTo>
                  <a:cubicBezTo>
                    <a:pt x="881" y="86"/>
                    <a:pt x="880" y="39"/>
                    <a:pt x="885" y="26"/>
                  </a:cubicBezTo>
                  <a:cubicBezTo>
                    <a:pt x="890" y="13"/>
                    <a:pt x="902" y="19"/>
                    <a:pt x="909" y="17"/>
                  </a:cubicBezTo>
                  <a:cubicBezTo>
                    <a:pt x="914" y="10"/>
                    <a:pt x="922" y="18"/>
                    <a:pt x="929" y="14"/>
                  </a:cubicBezTo>
                  <a:cubicBezTo>
                    <a:pt x="934" y="13"/>
                    <a:pt x="943" y="17"/>
                    <a:pt x="951" y="17"/>
                  </a:cubicBezTo>
                  <a:cubicBezTo>
                    <a:pt x="959" y="17"/>
                    <a:pt x="966" y="17"/>
                    <a:pt x="975" y="14"/>
                  </a:cubicBezTo>
                  <a:cubicBezTo>
                    <a:pt x="984" y="11"/>
                    <a:pt x="995" y="2"/>
                    <a:pt x="1005" y="2"/>
                  </a:cubicBezTo>
                  <a:cubicBezTo>
                    <a:pt x="1015" y="2"/>
                    <a:pt x="1025" y="10"/>
                    <a:pt x="1038" y="11"/>
                  </a:cubicBezTo>
                  <a:cubicBezTo>
                    <a:pt x="1051" y="12"/>
                    <a:pt x="1072" y="9"/>
                    <a:pt x="1086" y="8"/>
                  </a:cubicBezTo>
                  <a:cubicBezTo>
                    <a:pt x="1100" y="7"/>
                    <a:pt x="1114" y="0"/>
                    <a:pt x="1125" y="5"/>
                  </a:cubicBezTo>
                  <a:cubicBezTo>
                    <a:pt x="1162" y="16"/>
                    <a:pt x="1144" y="20"/>
                    <a:pt x="1152" y="41"/>
                  </a:cubicBezTo>
                  <a:cubicBezTo>
                    <a:pt x="1160" y="62"/>
                    <a:pt x="1165" y="115"/>
                    <a:pt x="1173" y="129"/>
                  </a:cubicBezTo>
                  <a:cubicBezTo>
                    <a:pt x="1181" y="136"/>
                    <a:pt x="1187" y="127"/>
                    <a:pt x="1203" y="128"/>
                  </a:cubicBezTo>
                  <a:cubicBezTo>
                    <a:pt x="1214" y="128"/>
                    <a:pt x="1231" y="130"/>
                    <a:pt x="1242" y="131"/>
                  </a:cubicBezTo>
                  <a:cubicBezTo>
                    <a:pt x="1253" y="132"/>
                    <a:pt x="1260" y="134"/>
                    <a:pt x="1268" y="136"/>
                  </a:cubicBezTo>
                  <a:cubicBezTo>
                    <a:pt x="1281" y="140"/>
                    <a:pt x="1287" y="142"/>
                    <a:pt x="1290" y="143"/>
                  </a:cubicBezTo>
                  <a:cubicBezTo>
                    <a:pt x="1293" y="144"/>
                    <a:pt x="1283" y="147"/>
                    <a:pt x="1288" y="143"/>
                  </a:cubicBezTo>
                  <a:cubicBezTo>
                    <a:pt x="1293" y="135"/>
                    <a:pt x="1313" y="126"/>
                    <a:pt x="1320" y="119"/>
                  </a:cubicBezTo>
                  <a:cubicBezTo>
                    <a:pt x="1333" y="116"/>
                    <a:pt x="1346" y="121"/>
                    <a:pt x="1365" y="122"/>
                  </a:cubicBezTo>
                  <a:cubicBezTo>
                    <a:pt x="1384" y="123"/>
                    <a:pt x="1417" y="128"/>
                    <a:pt x="1434" y="128"/>
                  </a:cubicBezTo>
                  <a:cubicBezTo>
                    <a:pt x="1451" y="129"/>
                    <a:pt x="1455" y="119"/>
                    <a:pt x="1470" y="119"/>
                  </a:cubicBezTo>
                  <a:cubicBezTo>
                    <a:pt x="1485" y="119"/>
                    <a:pt x="1508" y="130"/>
                    <a:pt x="1525" y="129"/>
                  </a:cubicBezTo>
                  <a:cubicBezTo>
                    <a:pt x="1550" y="129"/>
                    <a:pt x="1554" y="114"/>
                    <a:pt x="1572" y="113"/>
                  </a:cubicBezTo>
                  <a:cubicBezTo>
                    <a:pt x="1590" y="113"/>
                    <a:pt x="1616" y="131"/>
                    <a:pt x="1635" y="131"/>
                  </a:cubicBezTo>
                  <a:cubicBezTo>
                    <a:pt x="1654" y="131"/>
                    <a:pt x="1667" y="118"/>
                    <a:pt x="1689" y="116"/>
                  </a:cubicBezTo>
                  <a:cubicBezTo>
                    <a:pt x="1736" y="119"/>
                    <a:pt x="1719" y="135"/>
                    <a:pt x="1767" y="119"/>
                  </a:cubicBezTo>
                  <a:cubicBezTo>
                    <a:pt x="1785" y="119"/>
                    <a:pt x="1810" y="131"/>
                    <a:pt x="1824" y="134"/>
                  </a:cubicBezTo>
                  <a:cubicBezTo>
                    <a:pt x="1838" y="135"/>
                    <a:pt x="1839" y="131"/>
                    <a:pt x="1851" y="128"/>
                  </a:cubicBezTo>
                  <a:cubicBezTo>
                    <a:pt x="1863" y="125"/>
                    <a:pt x="1882" y="115"/>
                    <a:pt x="1896" y="116"/>
                  </a:cubicBezTo>
                  <a:cubicBezTo>
                    <a:pt x="1910" y="117"/>
                    <a:pt x="1924" y="133"/>
                    <a:pt x="1938" y="134"/>
                  </a:cubicBezTo>
                  <a:cubicBezTo>
                    <a:pt x="1952" y="135"/>
                    <a:pt x="1965" y="124"/>
                    <a:pt x="1983" y="122"/>
                  </a:cubicBezTo>
                  <a:cubicBezTo>
                    <a:pt x="2001" y="120"/>
                    <a:pt x="2030" y="119"/>
                    <a:pt x="2046" y="122"/>
                  </a:cubicBezTo>
                  <a:cubicBezTo>
                    <a:pt x="2062" y="125"/>
                    <a:pt x="2069" y="140"/>
                    <a:pt x="2082" y="140"/>
                  </a:cubicBezTo>
                  <a:cubicBezTo>
                    <a:pt x="2095" y="140"/>
                    <a:pt x="2108" y="128"/>
                    <a:pt x="2127" y="125"/>
                  </a:cubicBezTo>
                  <a:cubicBezTo>
                    <a:pt x="2146" y="122"/>
                    <a:pt x="2182" y="119"/>
                    <a:pt x="2199" y="122"/>
                  </a:cubicBezTo>
                  <a:cubicBezTo>
                    <a:pt x="2216" y="125"/>
                    <a:pt x="2224" y="139"/>
                    <a:pt x="2230" y="14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1288" name="Text Box 10"/>
            <p:cNvSpPr txBox="1">
              <a:spLocks noChangeArrowheads="1"/>
            </p:cNvSpPr>
            <p:nvPr/>
          </p:nvSpPr>
          <p:spPr bwMode="auto">
            <a:xfrm>
              <a:off x="5152" y="2054"/>
              <a:ext cx="34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mtClean="0">
                  <a:solidFill>
                    <a:srgbClr val="000000"/>
                  </a:solidFill>
                </a:rPr>
                <a:t>時間</a:t>
              </a:r>
            </a:p>
          </p:txBody>
        </p:sp>
      </p:grpSp>
      <p:sp>
        <p:nvSpPr>
          <p:cNvPr id="11273" name="Text Box 12"/>
          <p:cNvSpPr txBox="1">
            <a:spLocks noChangeArrowheads="1"/>
          </p:cNvSpPr>
          <p:nvPr/>
        </p:nvSpPr>
        <p:spPr bwMode="auto">
          <a:xfrm>
            <a:off x="5651500" y="3716338"/>
            <a:ext cx="2122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u="sng" smtClean="0">
                <a:solidFill>
                  <a:srgbClr val="000000"/>
                </a:solidFill>
              </a:rPr>
              <a:t>受信パワーの測定模式図</a:t>
            </a:r>
          </a:p>
        </p:txBody>
      </p:sp>
      <p:sp>
        <p:nvSpPr>
          <p:cNvPr id="11274" name="Rectangle 13"/>
          <p:cNvSpPr>
            <a:spLocks noChangeArrowheads="1"/>
          </p:cNvSpPr>
          <p:nvPr/>
        </p:nvSpPr>
        <p:spPr bwMode="auto">
          <a:xfrm rot="-5400000">
            <a:off x="3987006" y="2259807"/>
            <a:ext cx="16160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200" smtClean="0">
                <a:solidFill>
                  <a:srgbClr val="000000"/>
                </a:solidFill>
              </a:rPr>
              <a:t>受信パワー・雑音温度</a:t>
            </a:r>
          </a:p>
        </p:txBody>
      </p:sp>
      <p:sp>
        <p:nvSpPr>
          <p:cNvPr id="11275" name="Line 14"/>
          <p:cNvSpPr>
            <a:spLocks noChangeShapeType="1"/>
          </p:cNvSpPr>
          <p:nvPr/>
        </p:nvSpPr>
        <p:spPr bwMode="auto">
          <a:xfrm flipV="1">
            <a:off x="5867400" y="2349500"/>
            <a:ext cx="0" cy="1008063"/>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1276" name="Text Box 15"/>
          <p:cNvSpPr txBox="1">
            <a:spLocks noChangeArrowheads="1"/>
          </p:cNvSpPr>
          <p:nvPr/>
        </p:nvSpPr>
        <p:spPr bwMode="auto">
          <a:xfrm>
            <a:off x="5819775" y="2708275"/>
            <a:ext cx="552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i="1" smtClean="0">
                <a:solidFill>
                  <a:srgbClr val="000000"/>
                </a:solidFill>
              </a:rPr>
              <a:t>T</a:t>
            </a:r>
            <a:r>
              <a:rPr lang="en-US" altLang="ja-JP" sz="1800" baseline="-25000" smtClean="0">
                <a:solidFill>
                  <a:srgbClr val="000000"/>
                </a:solidFill>
              </a:rPr>
              <a:t>sys</a:t>
            </a:r>
          </a:p>
        </p:txBody>
      </p:sp>
      <p:sp>
        <p:nvSpPr>
          <p:cNvPr id="11277" name="Text Box 16"/>
          <p:cNvSpPr txBox="1">
            <a:spLocks noChangeArrowheads="1"/>
          </p:cNvSpPr>
          <p:nvPr/>
        </p:nvSpPr>
        <p:spPr bwMode="auto">
          <a:xfrm>
            <a:off x="6324600" y="2492375"/>
            <a:ext cx="407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i="1" smtClean="0">
                <a:solidFill>
                  <a:srgbClr val="000000"/>
                </a:solidFill>
              </a:rPr>
              <a:t>T</a:t>
            </a:r>
            <a:r>
              <a:rPr lang="en-US" altLang="ja-JP" sz="1800" baseline="-25000" smtClean="0">
                <a:solidFill>
                  <a:srgbClr val="000000"/>
                </a:solidFill>
              </a:rPr>
              <a:t>a</a:t>
            </a:r>
          </a:p>
        </p:txBody>
      </p:sp>
      <p:sp>
        <p:nvSpPr>
          <p:cNvPr id="11278" name="Line 17"/>
          <p:cNvSpPr>
            <a:spLocks noChangeShapeType="1"/>
          </p:cNvSpPr>
          <p:nvPr/>
        </p:nvSpPr>
        <p:spPr bwMode="auto">
          <a:xfrm>
            <a:off x="6732588" y="2133600"/>
            <a:ext cx="0" cy="21590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grpSp>
        <p:nvGrpSpPr>
          <p:cNvPr id="11279" name="Group 20"/>
          <p:cNvGrpSpPr>
            <a:grpSpLocks/>
          </p:cNvGrpSpPr>
          <p:nvPr/>
        </p:nvGrpSpPr>
        <p:grpSpPr bwMode="auto">
          <a:xfrm>
            <a:off x="5508625" y="1935163"/>
            <a:ext cx="0" cy="866775"/>
            <a:chOff x="3470" y="1207"/>
            <a:chExt cx="0" cy="546"/>
          </a:xfrm>
        </p:grpSpPr>
        <p:sp>
          <p:nvSpPr>
            <p:cNvPr id="11283" name="Line 18"/>
            <p:cNvSpPr>
              <a:spLocks noChangeShapeType="1"/>
            </p:cNvSpPr>
            <p:nvPr/>
          </p:nvSpPr>
          <p:spPr bwMode="auto">
            <a:xfrm>
              <a:off x="3470" y="1207"/>
              <a:ext cx="0" cy="273"/>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1284" name="Line 19"/>
            <p:cNvSpPr>
              <a:spLocks noChangeShapeType="1"/>
            </p:cNvSpPr>
            <p:nvPr/>
          </p:nvSpPr>
          <p:spPr bwMode="auto">
            <a:xfrm flipV="1">
              <a:off x="3470" y="1480"/>
              <a:ext cx="0" cy="273"/>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grpSp>
      <p:graphicFrame>
        <p:nvGraphicFramePr>
          <p:cNvPr id="11267" name="Object 22"/>
          <p:cNvGraphicFramePr>
            <a:graphicFrameLocks noChangeAspect="1"/>
          </p:cNvGraphicFramePr>
          <p:nvPr/>
        </p:nvGraphicFramePr>
        <p:xfrm>
          <a:off x="5292725" y="1268413"/>
          <a:ext cx="461963" cy="647700"/>
        </p:xfrm>
        <a:graphic>
          <a:graphicData uri="http://schemas.openxmlformats.org/presentationml/2006/ole">
            <mc:AlternateContent xmlns:mc="http://schemas.openxmlformats.org/markup-compatibility/2006">
              <mc:Choice xmlns:v="urn:schemas-microsoft-com:vml" Requires="v">
                <p:oleObj spid="_x0000_s33803" name="数式" r:id="rId5" imgW="317160" imgH="444240" progId="Equation.3">
                  <p:embed/>
                </p:oleObj>
              </mc:Choice>
              <mc:Fallback>
                <p:oleObj name="数式" r:id="rId5" imgW="317160" imgH="444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268413"/>
                        <a:ext cx="461963"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80" name="Arc 23"/>
          <p:cNvSpPr>
            <a:spLocks/>
          </p:cNvSpPr>
          <p:nvPr/>
        </p:nvSpPr>
        <p:spPr bwMode="auto">
          <a:xfrm>
            <a:off x="6515100" y="2230438"/>
            <a:ext cx="288925" cy="301625"/>
          </a:xfrm>
          <a:custGeom>
            <a:avLst/>
            <a:gdLst>
              <a:gd name="T0" fmla="*/ 181969 w 21600"/>
              <a:gd name="T1" fmla="*/ 54098840 h 22522"/>
              <a:gd name="T2" fmla="*/ 37009741 w 21600"/>
              <a:gd name="T3" fmla="*/ 0 h 22522"/>
              <a:gd name="T4" fmla="*/ 51694910 w 21600"/>
              <a:gd name="T5" fmla="*/ 49746372 h 22522"/>
              <a:gd name="T6" fmla="*/ 0 60000 65536"/>
              <a:gd name="T7" fmla="*/ 0 60000 65536"/>
              <a:gd name="T8" fmla="*/ 0 60000 65536"/>
              <a:gd name="T9" fmla="*/ 0 w 21600"/>
              <a:gd name="T10" fmla="*/ 0 h 22522"/>
              <a:gd name="T11" fmla="*/ 21600 w 21600"/>
              <a:gd name="T12" fmla="*/ 22522 h 22522"/>
            </a:gdLst>
            <a:ahLst/>
            <a:cxnLst>
              <a:cxn ang="T6">
                <a:pos x="T0" y="T1"/>
              </a:cxn>
              <a:cxn ang="T7">
                <a:pos x="T2" y="T3"/>
              </a:cxn>
              <a:cxn ang="T8">
                <a:pos x="T4" y="T5"/>
              </a:cxn>
            </a:cxnLst>
            <a:rect l="T9" t="T10" r="T11" b="T12"/>
            <a:pathLst>
              <a:path w="21600" h="22522" fill="none" extrusionOk="0">
                <a:moveTo>
                  <a:pt x="76" y="22521"/>
                </a:moveTo>
                <a:cubicBezTo>
                  <a:pt x="25" y="21919"/>
                  <a:pt x="0" y="21314"/>
                  <a:pt x="0" y="20710"/>
                </a:cubicBezTo>
                <a:cubicBezTo>
                  <a:pt x="-1" y="11143"/>
                  <a:pt x="6292" y="2717"/>
                  <a:pt x="15463" y="-1"/>
                </a:cubicBezTo>
              </a:path>
              <a:path w="21600" h="22522" stroke="0" extrusionOk="0">
                <a:moveTo>
                  <a:pt x="76" y="22521"/>
                </a:moveTo>
                <a:cubicBezTo>
                  <a:pt x="25" y="21919"/>
                  <a:pt x="0" y="21314"/>
                  <a:pt x="0" y="20710"/>
                </a:cubicBezTo>
                <a:cubicBezTo>
                  <a:pt x="-1" y="11143"/>
                  <a:pt x="6292" y="2717"/>
                  <a:pt x="15463" y="-1"/>
                </a:cubicBezTo>
                <a:lnTo>
                  <a:pt x="21600" y="2071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sp>
        <p:nvSpPr>
          <p:cNvPr id="11281" name="Text Box 25"/>
          <p:cNvSpPr txBox="1">
            <a:spLocks noChangeArrowheads="1"/>
          </p:cNvSpPr>
          <p:nvPr/>
        </p:nvSpPr>
        <p:spPr bwMode="auto">
          <a:xfrm>
            <a:off x="6280150" y="1450975"/>
            <a:ext cx="124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000" smtClean="0">
                <a:solidFill>
                  <a:srgbClr val="000000"/>
                </a:solidFill>
              </a:rPr>
              <a:t>この時間、望遠鏡を天体に向けた</a:t>
            </a:r>
          </a:p>
        </p:txBody>
      </p:sp>
      <p:sp>
        <p:nvSpPr>
          <p:cNvPr id="11282" name="Line 26"/>
          <p:cNvSpPr>
            <a:spLocks noChangeShapeType="1"/>
          </p:cNvSpPr>
          <p:nvPr/>
        </p:nvSpPr>
        <p:spPr bwMode="auto">
          <a:xfrm>
            <a:off x="6659563" y="1844675"/>
            <a:ext cx="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Tree>
    <p:extLst>
      <p:ext uri="{BB962C8B-B14F-4D97-AF65-F5344CB8AC3E}">
        <p14:creationId xmlns:p14="http://schemas.microsoft.com/office/powerpoint/2010/main" val="2534329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F4F0DE68-CE1D-486E-8913-5F573E71E49E}" type="slidenum">
              <a:rPr lang="en-US" altLang="ja-JP">
                <a:solidFill>
                  <a:srgbClr val="000000"/>
                </a:solidFill>
              </a:rPr>
              <a:pPr eaLnBrk="1" hangingPunct="1"/>
              <a:t>14</a:t>
            </a:fld>
            <a:endParaRPr lang="en-US" altLang="ja-JP">
              <a:solidFill>
                <a:srgbClr val="000000"/>
              </a:solidFill>
            </a:endParaRPr>
          </a:p>
        </p:txBody>
      </p:sp>
      <p:sp>
        <p:nvSpPr>
          <p:cNvPr id="39939" name="Rectangle 2"/>
          <p:cNvSpPr>
            <a:spLocks noGrp="1" noChangeArrowheads="1"/>
          </p:cNvSpPr>
          <p:nvPr>
            <p:ph type="title"/>
          </p:nvPr>
        </p:nvSpPr>
        <p:spPr/>
        <p:txBody>
          <a:bodyPr/>
          <a:lstStyle/>
          <a:p>
            <a:pPr eaLnBrk="1" hangingPunct="1"/>
            <a:r>
              <a:rPr lang="ja-JP" altLang="en-US" smtClean="0"/>
              <a:t>世界の電波望遠鏡</a:t>
            </a:r>
          </a:p>
        </p:txBody>
      </p:sp>
      <p:sp>
        <p:nvSpPr>
          <p:cNvPr id="39940" name="Rectangle 4"/>
          <p:cNvSpPr>
            <a:spLocks noGrp="1" noChangeArrowheads="1"/>
          </p:cNvSpPr>
          <p:nvPr>
            <p:ph type="body" sz="half" idx="1"/>
          </p:nvPr>
        </p:nvSpPr>
        <p:spPr>
          <a:xfrm>
            <a:off x="107950" y="1600200"/>
            <a:ext cx="4608513" cy="4525963"/>
          </a:xfrm>
        </p:spPr>
        <p:txBody>
          <a:bodyPr/>
          <a:lstStyle/>
          <a:p>
            <a:pPr eaLnBrk="1" hangingPunct="1">
              <a:lnSpc>
                <a:spcPct val="80000"/>
              </a:lnSpc>
            </a:pPr>
            <a:r>
              <a:rPr lang="en-US" altLang="ja-JP" sz="2400" smtClean="0"/>
              <a:t>Effersberg 100m</a:t>
            </a:r>
          </a:p>
          <a:p>
            <a:pPr eaLnBrk="1" hangingPunct="1">
              <a:lnSpc>
                <a:spcPct val="80000"/>
              </a:lnSpc>
            </a:pPr>
            <a:r>
              <a:rPr lang="en-US" altLang="ja-JP" sz="2400" smtClean="0"/>
              <a:t>Green Bank Telescope 100m</a:t>
            </a:r>
          </a:p>
          <a:p>
            <a:pPr eaLnBrk="1" hangingPunct="1">
              <a:lnSpc>
                <a:spcPct val="80000"/>
              </a:lnSpc>
            </a:pPr>
            <a:r>
              <a:rPr lang="en-US" altLang="ja-JP" sz="2400" smtClean="0"/>
              <a:t>Jodrell Bank 76m</a:t>
            </a:r>
          </a:p>
          <a:p>
            <a:pPr eaLnBrk="1" hangingPunct="1">
              <a:lnSpc>
                <a:spcPct val="80000"/>
              </a:lnSpc>
            </a:pPr>
            <a:r>
              <a:rPr lang="en-US" altLang="ja-JP" sz="2400" smtClean="0"/>
              <a:t>Parkes 64m</a:t>
            </a:r>
          </a:p>
          <a:p>
            <a:pPr eaLnBrk="1" hangingPunct="1">
              <a:lnSpc>
                <a:spcPct val="80000"/>
              </a:lnSpc>
            </a:pPr>
            <a:r>
              <a:rPr lang="en-US" altLang="ja-JP" sz="2400" smtClean="0"/>
              <a:t>Nobeyama 45m</a:t>
            </a:r>
          </a:p>
          <a:p>
            <a:pPr eaLnBrk="1" hangingPunct="1">
              <a:lnSpc>
                <a:spcPct val="80000"/>
              </a:lnSpc>
            </a:pPr>
            <a:r>
              <a:rPr lang="en-US" altLang="ja-JP" sz="2400" smtClean="0"/>
              <a:t>Haystack 37m</a:t>
            </a:r>
          </a:p>
          <a:p>
            <a:pPr eaLnBrk="1" hangingPunct="1">
              <a:lnSpc>
                <a:spcPct val="80000"/>
              </a:lnSpc>
            </a:pPr>
            <a:r>
              <a:rPr lang="en-US" altLang="ja-JP" sz="2400" smtClean="0"/>
              <a:t>IRAM 30m</a:t>
            </a:r>
          </a:p>
          <a:p>
            <a:pPr eaLnBrk="1" hangingPunct="1">
              <a:lnSpc>
                <a:spcPct val="80000"/>
              </a:lnSpc>
            </a:pPr>
            <a:r>
              <a:rPr lang="en-US" altLang="ja-JP" sz="2400" smtClean="0"/>
              <a:t>Onsala 20m</a:t>
            </a:r>
          </a:p>
          <a:p>
            <a:pPr eaLnBrk="1" hangingPunct="1">
              <a:lnSpc>
                <a:spcPct val="80000"/>
              </a:lnSpc>
            </a:pPr>
            <a:r>
              <a:rPr lang="en-US" altLang="ja-JP" sz="2400" smtClean="0"/>
              <a:t>Kitt Peak 12m</a:t>
            </a:r>
          </a:p>
          <a:p>
            <a:pPr eaLnBrk="1" hangingPunct="1">
              <a:lnSpc>
                <a:spcPct val="80000"/>
              </a:lnSpc>
            </a:pPr>
            <a:r>
              <a:rPr lang="en-US" altLang="ja-JP" sz="2400" smtClean="0"/>
              <a:t>Kagoshima 6m</a:t>
            </a:r>
          </a:p>
          <a:p>
            <a:pPr eaLnBrk="1" hangingPunct="1">
              <a:lnSpc>
                <a:spcPct val="80000"/>
              </a:lnSpc>
            </a:pPr>
            <a:r>
              <a:rPr lang="en-US" altLang="ja-JP" sz="2400" smtClean="0"/>
              <a:t>Nanten 4m</a:t>
            </a:r>
          </a:p>
          <a:p>
            <a:pPr eaLnBrk="1" hangingPunct="1">
              <a:lnSpc>
                <a:spcPct val="80000"/>
              </a:lnSpc>
            </a:pPr>
            <a:r>
              <a:rPr lang="en-US" altLang="ja-JP" sz="2400" smtClean="0"/>
              <a:t>Arecibo 305m</a:t>
            </a:r>
          </a:p>
          <a:p>
            <a:pPr eaLnBrk="1" hangingPunct="1">
              <a:lnSpc>
                <a:spcPct val="80000"/>
              </a:lnSpc>
            </a:pPr>
            <a:r>
              <a:rPr lang="en-US" altLang="ja-JP" sz="2400" smtClean="0"/>
              <a:t>Yamaguchi 32m</a:t>
            </a:r>
          </a:p>
          <a:p>
            <a:pPr eaLnBrk="1" hangingPunct="1">
              <a:lnSpc>
                <a:spcPct val="80000"/>
              </a:lnSpc>
            </a:pPr>
            <a:r>
              <a:rPr lang="ja-JP" altLang="en-US" sz="2400" smtClean="0"/>
              <a:t>・・・</a:t>
            </a:r>
          </a:p>
        </p:txBody>
      </p:sp>
      <p:pic>
        <p:nvPicPr>
          <p:cNvPr id="39941" name="Picture 6" descr="arecib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9025" y="1484313"/>
            <a:ext cx="4244975"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9" name="Picture 7" descr="nobeya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268413"/>
            <a:ext cx="3800475"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0" name="Picture 8" descr="bon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989138"/>
            <a:ext cx="457200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1" name="Picture 9" descr="parkesduskl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2420938"/>
            <a:ext cx="5580062"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2" name="Picture 10" descr="lovell-telescope-n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475" y="2349500"/>
            <a:ext cx="5400675"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3" name="Picture 11" descr="IRAM-20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1268413"/>
            <a:ext cx="4192587"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923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08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08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08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084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0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C6E4130C-ABE5-4A7C-84E7-98BEBE782FBB}" type="slidenum">
              <a:rPr lang="en-US" altLang="ja-JP">
                <a:solidFill>
                  <a:srgbClr val="000000"/>
                </a:solidFill>
              </a:rPr>
              <a:pPr eaLnBrk="1" hangingPunct="1"/>
              <a:t>15</a:t>
            </a:fld>
            <a:endParaRPr lang="en-US" altLang="ja-JP">
              <a:solidFill>
                <a:srgbClr val="000000"/>
              </a:solidFill>
            </a:endParaRPr>
          </a:p>
        </p:txBody>
      </p:sp>
      <p:sp>
        <p:nvSpPr>
          <p:cNvPr id="40963" name="Rectangle 4"/>
          <p:cNvSpPr>
            <a:spLocks noGrp="1" noChangeArrowheads="1"/>
          </p:cNvSpPr>
          <p:nvPr>
            <p:ph type="ctrTitle"/>
          </p:nvPr>
        </p:nvSpPr>
        <p:spPr/>
        <p:txBody>
          <a:bodyPr/>
          <a:lstStyle/>
          <a:p>
            <a:pPr eaLnBrk="1" hangingPunct="1"/>
            <a:r>
              <a:rPr lang="ja-JP" altLang="en-US" smtClean="0"/>
              <a:t>電波干渉計</a:t>
            </a:r>
          </a:p>
        </p:txBody>
      </p:sp>
      <p:sp>
        <p:nvSpPr>
          <p:cNvPr id="40964" name="Rectangle 5"/>
          <p:cNvSpPr>
            <a:spLocks noGrp="1" noChangeArrowheads="1"/>
          </p:cNvSpPr>
          <p:nvPr>
            <p:ph type="subTitle" idx="1"/>
          </p:nvPr>
        </p:nvSpPr>
        <p:spPr>
          <a:xfrm>
            <a:off x="1331913" y="3429000"/>
            <a:ext cx="6913562" cy="3024188"/>
          </a:xfrm>
        </p:spPr>
        <p:txBody>
          <a:bodyPr/>
          <a:lstStyle/>
          <a:p>
            <a:pPr algn="l" eaLnBrk="1" hangingPunct="1">
              <a:lnSpc>
                <a:spcPct val="80000"/>
              </a:lnSpc>
            </a:pPr>
            <a:r>
              <a:rPr lang="ja-JP" altLang="en-US" sz="2000" smtClean="0"/>
              <a:t>参考書</a:t>
            </a:r>
          </a:p>
          <a:p>
            <a:pPr algn="l" eaLnBrk="1" hangingPunct="1">
              <a:lnSpc>
                <a:spcPct val="80000"/>
              </a:lnSpc>
            </a:pPr>
            <a:r>
              <a:rPr lang="ja-JP" altLang="en-US" sz="2000" smtClean="0"/>
              <a:t>“</a:t>
            </a:r>
            <a:r>
              <a:rPr lang="en-US" altLang="ja-JP" sz="2000" smtClean="0"/>
              <a:t>Tools of Radio Astronomy”</a:t>
            </a:r>
          </a:p>
          <a:p>
            <a:pPr algn="l" eaLnBrk="1" hangingPunct="1">
              <a:lnSpc>
                <a:spcPct val="80000"/>
              </a:lnSpc>
            </a:pPr>
            <a:r>
              <a:rPr lang="en-US" altLang="ja-JP" sz="2000" smtClean="0"/>
              <a:t>	Rohlfs &amp; Wilson</a:t>
            </a:r>
          </a:p>
          <a:p>
            <a:pPr algn="l" eaLnBrk="1" hangingPunct="1">
              <a:lnSpc>
                <a:spcPct val="80000"/>
              </a:lnSpc>
            </a:pPr>
            <a:r>
              <a:rPr lang="en-US" altLang="ja-JP" sz="2000" smtClean="0"/>
              <a:t>“Radio Astronomy”</a:t>
            </a:r>
          </a:p>
          <a:p>
            <a:pPr algn="l" eaLnBrk="1" hangingPunct="1">
              <a:lnSpc>
                <a:spcPct val="80000"/>
              </a:lnSpc>
            </a:pPr>
            <a:r>
              <a:rPr lang="en-US" altLang="ja-JP" sz="2000" smtClean="0"/>
              <a:t>	Kraus</a:t>
            </a:r>
          </a:p>
          <a:p>
            <a:pPr algn="l" eaLnBrk="1" hangingPunct="1">
              <a:lnSpc>
                <a:spcPct val="80000"/>
              </a:lnSpc>
            </a:pPr>
            <a:r>
              <a:rPr lang="en-US" altLang="ja-JP" sz="2000" smtClean="0"/>
              <a:t>“Interferometry and Synthesis in Radio Astronomy” 	Thompson, Moran, Swenson</a:t>
            </a:r>
          </a:p>
          <a:p>
            <a:pPr algn="l" eaLnBrk="1" hangingPunct="1">
              <a:lnSpc>
                <a:spcPct val="80000"/>
              </a:lnSpc>
            </a:pPr>
            <a:r>
              <a:rPr lang="en-US" altLang="ja-JP" sz="2000" smtClean="0"/>
              <a:t>“Synthesis Imaging in Radio Astronomy”</a:t>
            </a:r>
          </a:p>
          <a:p>
            <a:pPr algn="l" eaLnBrk="1" hangingPunct="1">
              <a:lnSpc>
                <a:spcPct val="80000"/>
              </a:lnSpc>
            </a:pPr>
            <a:r>
              <a:rPr lang="en-US" altLang="ja-JP" sz="2000" smtClean="0"/>
              <a:t>	Ed., Taylor, Carilli, Perley</a:t>
            </a:r>
          </a:p>
        </p:txBody>
      </p:sp>
    </p:spTree>
    <p:extLst>
      <p:ext uri="{BB962C8B-B14F-4D97-AF65-F5344CB8AC3E}">
        <p14:creationId xmlns:p14="http://schemas.microsoft.com/office/powerpoint/2010/main" val="12481319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C9E68B9C-4D77-489D-9AEA-71AF7EFABE43}" type="slidenum">
              <a:rPr lang="en-US" altLang="ja-JP">
                <a:solidFill>
                  <a:srgbClr val="000000"/>
                </a:solidFill>
              </a:rPr>
              <a:pPr eaLnBrk="1" hangingPunct="1"/>
              <a:t>16</a:t>
            </a:fld>
            <a:endParaRPr lang="en-US" altLang="ja-JP">
              <a:solidFill>
                <a:srgbClr val="000000"/>
              </a:solidFill>
            </a:endParaRPr>
          </a:p>
        </p:txBody>
      </p:sp>
      <p:sp>
        <p:nvSpPr>
          <p:cNvPr id="41987" name="Rectangle 2"/>
          <p:cNvSpPr>
            <a:spLocks noGrp="1" noChangeArrowheads="1"/>
          </p:cNvSpPr>
          <p:nvPr>
            <p:ph type="title"/>
          </p:nvPr>
        </p:nvSpPr>
        <p:spPr/>
        <p:txBody>
          <a:bodyPr/>
          <a:lstStyle/>
          <a:p>
            <a:pPr eaLnBrk="1" hangingPunct="1"/>
            <a:r>
              <a:rPr lang="ja-JP" altLang="en-US" smtClean="0"/>
              <a:t>角度分解能</a:t>
            </a:r>
          </a:p>
        </p:txBody>
      </p:sp>
      <p:sp>
        <p:nvSpPr>
          <p:cNvPr id="41988" name="Rectangle 3"/>
          <p:cNvSpPr>
            <a:spLocks noGrp="1" noChangeArrowheads="1"/>
          </p:cNvSpPr>
          <p:nvPr>
            <p:ph type="body" sz="half" idx="1"/>
          </p:nvPr>
        </p:nvSpPr>
        <p:spPr>
          <a:xfrm>
            <a:off x="323850" y="1600200"/>
            <a:ext cx="4103688" cy="4525963"/>
          </a:xfrm>
        </p:spPr>
        <p:txBody>
          <a:bodyPr/>
          <a:lstStyle/>
          <a:p>
            <a:pPr eaLnBrk="1" hangingPunct="1">
              <a:lnSpc>
                <a:spcPct val="90000"/>
              </a:lnSpc>
              <a:defRPr/>
            </a:pPr>
            <a:r>
              <a:rPr lang="ja-JP" altLang="en-US" sz="2000" dirty="0" smtClean="0"/>
              <a:t>望遠鏡の角度分解能</a:t>
            </a:r>
          </a:p>
          <a:p>
            <a:pPr lvl="1" eaLnBrk="1" hangingPunct="1">
              <a:lnSpc>
                <a:spcPct val="90000"/>
              </a:lnSpc>
              <a:defRPr/>
            </a:pPr>
            <a:r>
              <a:rPr lang="ja-JP" altLang="en-US" sz="1800" i="1" dirty="0" smtClean="0"/>
              <a:t> </a:t>
            </a:r>
            <a:r>
              <a:rPr lang="en-US" altLang="ja-JP" sz="1800" i="1" dirty="0" smtClean="0">
                <a:latin typeface="Symbol" pitchFamily="18" charset="2"/>
              </a:rPr>
              <a:t>q </a:t>
            </a:r>
            <a:r>
              <a:rPr lang="en-US" altLang="ja-JP" sz="1800" dirty="0" smtClean="0"/>
              <a:t>~</a:t>
            </a:r>
            <a:r>
              <a:rPr lang="en-US" altLang="ja-JP" sz="1800" i="1" dirty="0" smtClean="0">
                <a:latin typeface="Symbol" pitchFamily="18" charset="2"/>
              </a:rPr>
              <a:t>l</a:t>
            </a:r>
            <a:r>
              <a:rPr lang="en-US" altLang="ja-JP" sz="1800" dirty="0" smtClean="0"/>
              <a:t>/</a:t>
            </a:r>
            <a:r>
              <a:rPr lang="en-US" altLang="ja-JP" sz="1800" i="1" dirty="0" smtClean="0"/>
              <a:t>D</a:t>
            </a:r>
            <a:r>
              <a:rPr lang="ja-JP" altLang="en-US" sz="1800" i="1" dirty="0" smtClean="0"/>
              <a:t>　</a:t>
            </a:r>
            <a:r>
              <a:rPr lang="ja-JP" altLang="en-US" sz="1800" dirty="0" smtClean="0"/>
              <a:t>（</a:t>
            </a:r>
            <a:r>
              <a:rPr lang="en-US" altLang="ja-JP" sz="1800" i="1" dirty="0" smtClean="0"/>
              <a:t>D</a:t>
            </a:r>
            <a:r>
              <a:rPr lang="ja-JP" altLang="en-US" sz="1800" dirty="0" err="1" smtClean="0"/>
              <a:t>は開</a:t>
            </a:r>
            <a:r>
              <a:rPr lang="ja-JP" altLang="en-US" sz="1800" dirty="0" smtClean="0"/>
              <a:t>口径）</a:t>
            </a:r>
          </a:p>
          <a:p>
            <a:pPr eaLnBrk="1" hangingPunct="1">
              <a:lnSpc>
                <a:spcPct val="90000"/>
              </a:lnSpc>
              <a:defRPr/>
            </a:pPr>
            <a:r>
              <a:rPr lang="ja-JP" altLang="en-US" sz="2000" dirty="0" smtClean="0"/>
              <a:t>光学望遠鏡</a:t>
            </a:r>
            <a:endParaRPr lang="ja-JP" altLang="en-US" sz="2000" i="1" dirty="0" smtClean="0"/>
          </a:p>
          <a:p>
            <a:pPr lvl="1" eaLnBrk="1" hangingPunct="1">
              <a:lnSpc>
                <a:spcPct val="90000"/>
              </a:lnSpc>
              <a:defRPr/>
            </a:pPr>
            <a:r>
              <a:rPr lang="ja-JP" altLang="en-US" sz="1800" dirty="0" smtClean="0"/>
              <a:t> </a:t>
            </a:r>
            <a:r>
              <a:rPr lang="en-US" altLang="ja-JP" sz="1800" i="1" dirty="0" smtClean="0">
                <a:latin typeface="Symbol" pitchFamily="18" charset="2"/>
              </a:rPr>
              <a:t>l</a:t>
            </a:r>
            <a:r>
              <a:rPr lang="en-US" altLang="ja-JP" sz="1800" dirty="0" smtClean="0"/>
              <a:t> </a:t>
            </a:r>
            <a:r>
              <a:rPr lang="ja-JP" altLang="en-US" sz="1800" dirty="0" smtClean="0"/>
              <a:t>は </a:t>
            </a:r>
            <a:r>
              <a:rPr lang="en-US" altLang="ja-JP" sz="1800" dirty="0" smtClean="0"/>
              <a:t>1 </a:t>
            </a:r>
            <a:r>
              <a:rPr lang="en-US" altLang="ja-JP" sz="1800" dirty="0" smtClean="0">
                <a:latin typeface="Symbol" pitchFamily="18" charset="2"/>
              </a:rPr>
              <a:t>m</a:t>
            </a:r>
            <a:r>
              <a:rPr lang="en-US" altLang="ja-JP" sz="1800" dirty="0" smtClean="0"/>
              <a:t>m </a:t>
            </a:r>
            <a:r>
              <a:rPr lang="ja-JP" altLang="en-US" sz="1800" dirty="0" smtClean="0"/>
              <a:t>程度</a:t>
            </a:r>
          </a:p>
          <a:p>
            <a:pPr lvl="2" eaLnBrk="1" hangingPunct="1">
              <a:lnSpc>
                <a:spcPct val="90000"/>
              </a:lnSpc>
              <a:defRPr/>
            </a:pPr>
            <a:r>
              <a:rPr lang="en-US" altLang="ja-JP" sz="1600" i="1" dirty="0" smtClean="0"/>
              <a:t>D</a:t>
            </a:r>
            <a:r>
              <a:rPr lang="en-US" altLang="ja-JP" sz="1600" dirty="0" smtClean="0"/>
              <a:t> = 5 m, </a:t>
            </a:r>
            <a:r>
              <a:rPr lang="en-US" altLang="ja-JP" sz="1600" i="1" dirty="0" smtClean="0">
                <a:latin typeface="Symbol" pitchFamily="18" charset="2"/>
              </a:rPr>
              <a:t>l</a:t>
            </a:r>
            <a:r>
              <a:rPr lang="en-US" altLang="ja-JP" sz="1600" dirty="0" smtClean="0"/>
              <a:t> = 0.5 </a:t>
            </a:r>
            <a:r>
              <a:rPr lang="en-US" altLang="ja-JP" sz="1600" dirty="0" smtClean="0">
                <a:latin typeface="Symbol" pitchFamily="18" charset="2"/>
              </a:rPr>
              <a:t>m</a:t>
            </a:r>
            <a:r>
              <a:rPr lang="en-US" altLang="ja-JP" sz="1600" dirty="0" smtClean="0"/>
              <a:t>m</a:t>
            </a:r>
          </a:p>
          <a:p>
            <a:pPr lvl="2" eaLnBrk="1" hangingPunct="1">
              <a:lnSpc>
                <a:spcPct val="90000"/>
              </a:lnSpc>
              <a:buFontTx/>
              <a:buNone/>
              <a:defRPr/>
            </a:pPr>
            <a:r>
              <a:rPr lang="ja-JP" altLang="en-US" sz="1600" dirty="0" smtClean="0">
                <a:latin typeface="+mn-ea"/>
              </a:rPr>
              <a:t>→</a:t>
            </a:r>
            <a:r>
              <a:rPr lang="en-US" altLang="ja-JP" sz="1600" i="1" dirty="0" smtClean="0">
                <a:latin typeface="Symbol" pitchFamily="18" charset="2"/>
              </a:rPr>
              <a:t>q </a:t>
            </a:r>
            <a:r>
              <a:rPr lang="en-US" altLang="ja-JP" sz="1600" dirty="0" smtClean="0"/>
              <a:t>~ 10</a:t>
            </a:r>
            <a:r>
              <a:rPr lang="en-US" altLang="ja-JP" sz="1600" baseline="30000" dirty="0" smtClean="0"/>
              <a:t>-7</a:t>
            </a:r>
            <a:r>
              <a:rPr lang="en-US" altLang="ja-JP" sz="1600" dirty="0" smtClean="0"/>
              <a:t> [</a:t>
            </a:r>
            <a:r>
              <a:rPr lang="en-US" altLang="ja-JP" sz="1600" dirty="0" err="1" smtClean="0"/>
              <a:t>rad</a:t>
            </a:r>
            <a:r>
              <a:rPr lang="en-US" altLang="ja-JP" sz="1600" dirty="0" smtClean="0"/>
              <a:t>] = 0.02 [</a:t>
            </a:r>
            <a:r>
              <a:rPr lang="en-US" altLang="ja-JP" sz="1600" dirty="0" err="1" smtClean="0"/>
              <a:t>arcsec</a:t>
            </a:r>
            <a:r>
              <a:rPr lang="en-US" altLang="ja-JP" sz="1600" dirty="0" smtClean="0"/>
              <a:t>]</a:t>
            </a:r>
          </a:p>
          <a:p>
            <a:pPr lvl="2" eaLnBrk="1" hangingPunct="1">
              <a:lnSpc>
                <a:spcPct val="90000"/>
              </a:lnSpc>
              <a:defRPr/>
            </a:pPr>
            <a:r>
              <a:rPr lang="en-US" altLang="ja-JP" sz="1600" i="1" dirty="0" smtClean="0"/>
              <a:t>D</a:t>
            </a:r>
            <a:r>
              <a:rPr lang="en-US" altLang="ja-JP" sz="1600" dirty="0" smtClean="0"/>
              <a:t> = 0.1 m, </a:t>
            </a:r>
            <a:r>
              <a:rPr lang="en-US" altLang="ja-JP" sz="1600" i="1" dirty="0" smtClean="0">
                <a:latin typeface="Symbol" pitchFamily="18" charset="2"/>
              </a:rPr>
              <a:t>l</a:t>
            </a:r>
            <a:r>
              <a:rPr lang="en-US" altLang="ja-JP" sz="1600" dirty="0" smtClean="0"/>
              <a:t> = 0.5 </a:t>
            </a:r>
            <a:r>
              <a:rPr lang="en-US" altLang="ja-JP" sz="1600" dirty="0" smtClean="0">
                <a:latin typeface="Symbol" pitchFamily="18" charset="2"/>
              </a:rPr>
              <a:t>m</a:t>
            </a:r>
            <a:r>
              <a:rPr lang="en-US" altLang="ja-JP" sz="1600" dirty="0" smtClean="0"/>
              <a:t>m</a:t>
            </a:r>
          </a:p>
          <a:p>
            <a:pPr lvl="2" eaLnBrk="1" hangingPunct="1">
              <a:lnSpc>
                <a:spcPct val="90000"/>
              </a:lnSpc>
              <a:buFontTx/>
              <a:buNone/>
              <a:defRPr/>
            </a:pPr>
            <a:r>
              <a:rPr lang="ja-JP" altLang="en-US" sz="1600" dirty="0" smtClean="0">
                <a:latin typeface="+mn-ea"/>
              </a:rPr>
              <a:t>→ </a:t>
            </a:r>
            <a:r>
              <a:rPr lang="en-US" altLang="ja-JP" sz="1600" i="1" dirty="0" smtClean="0">
                <a:latin typeface="Symbol" pitchFamily="18" charset="2"/>
              </a:rPr>
              <a:t>q </a:t>
            </a:r>
            <a:r>
              <a:rPr lang="en-US" altLang="ja-JP" sz="1600" dirty="0" smtClean="0"/>
              <a:t>~ 5x10</a:t>
            </a:r>
            <a:r>
              <a:rPr lang="en-US" altLang="ja-JP" sz="1600" baseline="30000" dirty="0" smtClean="0"/>
              <a:t>-6</a:t>
            </a:r>
            <a:r>
              <a:rPr lang="en-US" altLang="ja-JP" sz="1600" dirty="0" smtClean="0"/>
              <a:t> [</a:t>
            </a:r>
            <a:r>
              <a:rPr lang="en-US" altLang="ja-JP" sz="1600" dirty="0" err="1" smtClean="0"/>
              <a:t>rad</a:t>
            </a:r>
            <a:r>
              <a:rPr lang="en-US" altLang="ja-JP" sz="1600" dirty="0" smtClean="0"/>
              <a:t>] = 1 [</a:t>
            </a:r>
            <a:r>
              <a:rPr lang="en-US" altLang="ja-JP" sz="1600" dirty="0" err="1" smtClean="0"/>
              <a:t>arcsec</a:t>
            </a:r>
            <a:r>
              <a:rPr lang="en-US" altLang="ja-JP" sz="1600" dirty="0" smtClean="0"/>
              <a:t>]</a:t>
            </a:r>
          </a:p>
          <a:p>
            <a:pPr lvl="1" eaLnBrk="1" hangingPunct="1">
              <a:lnSpc>
                <a:spcPct val="90000"/>
              </a:lnSpc>
              <a:defRPr/>
            </a:pPr>
            <a:r>
              <a:rPr lang="ja-JP" altLang="en-US" sz="1800" dirty="0" smtClean="0"/>
              <a:t>大気の揺らぎにより角度分解能は低下するが、一般的には</a:t>
            </a:r>
            <a:r>
              <a:rPr lang="en-US" altLang="ja-JP" sz="1800" dirty="0" smtClean="0"/>
              <a:t>1 [</a:t>
            </a:r>
            <a:r>
              <a:rPr lang="ja-JP" altLang="en-US" sz="1800" dirty="0" smtClean="0"/>
              <a:t>秒</a:t>
            </a:r>
            <a:r>
              <a:rPr lang="en-US" altLang="ja-JP" sz="1800" dirty="0" smtClean="0"/>
              <a:t>]</a:t>
            </a:r>
            <a:r>
              <a:rPr lang="ja-JP" altLang="en-US" sz="1800" dirty="0" smtClean="0"/>
              <a:t>の角度分解能は容易に達成できる</a:t>
            </a:r>
          </a:p>
        </p:txBody>
      </p:sp>
      <p:sp>
        <p:nvSpPr>
          <p:cNvPr id="41989" name="Rectangle 4"/>
          <p:cNvSpPr>
            <a:spLocks noGrp="1" noChangeArrowheads="1"/>
          </p:cNvSpPr>
          <p:nvPr>
            <p:ph type="body" sz="half" idx="2"/>
          </p:nvPr>
        </p:nvSpPr>
        <p:spPr>
          <a:xfrm>
            <a:off x="4572000" y="1600200"/>
            <a:ext cx="4464050" cy="4525963"/>
          </a:xfrm>
        </p:spPr>
        <p:txBody>
          <a:bodyPr/>
          <a:lstStyle/>
          <a:p>
            <a:pPr eaLnBrk="1" hangingPunct="1">
              <a:lnSpc>
                <a:spcPct val="90000"/>
              </a:lnSpc>
              <a:defRPr/>
            </a:pPr>
            <a:r>
              <a:rPr lang="ja-JP" altLang="en-US" sz="2000" dirty="0" smtClean="0"/>
              <a:t>電波望遠鏡</a:t>
            </a:r>
          </a:p>
          <a:p>
            <a:pPr lvl="1" eaLnBrk="1" hangingPunct="1">
              <a:lnSpc>
                <a:spcPct val="90000"/>
              </a:lnSpc>
              <a:defRPr/>
            </a:pPr>
            <a:r>
              <a:rPr lang="ja-JP" altLang="en-US" sz="1800" dirty="0" smtClean="0"/>
              <a:t> </a:t>
            </a:r>
            <a:r>
              <a:rPr lang="en-US" altLang="ja-JP" sz="1800" i="1" dirty="0" smtClean="0">
                <a:latin typeface="Symbol" pitchFamily="18" charset="2"/>
              </a:rPr>
              <a:t>l</a:t>
            </a:r>
            <a:r>
              <a:rPr lang="en-US" altLang="ja-JP" sz="1800" dirty="0" smtClean="0"/>
              <a:t> </a:t>
            </a:r>
            <a:r>
              <a:rPr lang="ja-JP" altLang="en-US" sz="1800" dirty="0" smtClean="0"/>
              <a:t>が長いため、</a:t>
            </a:r>
            <a:r>
              <a:rPr lang="en-US" altLang="ja-JP" sz="1800" i="1" dirty="0" smtClean="0">
                <a:latin typeface="Symbol" pitchFamily="18" charset="2"/>
              </a:rPr>
              <a:t>q</a:t>
            </a:r>
            <a:r>
              <a:rPr lang="en-US" altLang="ja-JP" sz="1800" dirty="0" smtClean="0"/>
              <a:t> </a:t>
            </a:r>
            <a:r>
              <a:rPr lang="ja-JP" altLang="en-US" sz="1800" dirty="0" smtClean="0"/>
              <a:t>は大きい</a:t>
            </a:r>
          </a:p>
          <a:p>
            <a:pPr lvl="1" eaLnBrk="1" hangingPunct="1">
              <a:lnSpc>
                <a:spcPct val="90000"/>
              </a:lnSpc>
              <a:defRPr/>
            </a:pPr>
            <a:r>
              <a:rPr lang="ja-JP" altLang="en-US" sz="1800" dirty="0" smtClean="0"/>
              <a:t>例</a:t>
            </a:r>
          </a:p>
          <a:p>
            <a:pPr lvl="2" eaLnBrk="1" hangingPunct="1">
              <a:lnSpc>
                <a:spcPct val="90000"/>
              </a:lnSpc>
              <a:defRPr/>
            </a:pPr>
            <a:r>
              <a:rPr lang="en-US" altLang="ja-JP" sz="1600" i="1" dirty="0" smtClean="0"/>
              <a:t>D</a:t>
            </a:r>
            <a:r>
              <a:rPr lang="en-US" altLang="ja-JP" sz="1600" dirty="0" smtClean="0"/>
              <a:t> = 32 m, </a:t>
            </a:r>
            <a:r>
              <a:rPr lang="en-US" altLang="ja-JP" sz="1600" i="1" dirty="0" smtClean="0">
                <a:latin typeface="Symbol" pitchFamily="18" charset="2"/>
              </a:rPr>
              <a:t>l</a:t>
            </a:r>
            <a:r>
              <a:rPr lang="en-US" altLang="ja-JP" sz="1600" dirty="0" smtClean="0"/>
              <a:t> = 35 mm</a:t>
            </a:r>
          </a:p>
          <a:p>
            <a:pPr lvl="2" eaLnBrk="1" hangingPunct="1">
              <a:lnSpc>
                <a:spcPct val="90000"/>
              </a:lnSpc>
              <a:buFontTx/>
              <a:buNone/>
              <a:defRPr/>
            </a:pPr>
            <a:r>
              <a:rPr lang="ja-JP" altLang="en-US" sz="1600" dirty="0" smtClean="0">
                <a:latin typeface="+mn-ea"/>
              </a:rPr>
              <a:t>→ </a:t>
            </a:r>
            <a:r>
              <a:rPr lang="en-US" altLang="ja-JP" sz="1600" i="1" dirty="0" smtClean="0">
                <a:latin typeface="Symbol" pitchFamily="18" charset="2"/>
              </a:rPr>
              <a:t>q </a:t>
            </a:r>
            <a:r>
              <a:rPr lang="en-US" altLang="ja-JP" sz="1600" dirty="0" smtClean="0"/>
              <a:t>~ 10</a:t>
            </a:r>
            <a:r>
              <a:rPr lang="en-US" altLang="ja-JP" sz="1600" baseline="30000" dirty="0" smtClean="0"/>
              <a:t>-3</a:t>
            </a:r>
            <a:r>
              <a:rPr lang="en-US" altLang="ja-JP" sz="1600" dirty="0" smtClean="0"/>
              <a:t> [</a:t>
            </a:r>
            <a:r>
              <a:rPr lang="en-US" altLang="ja-JP" sz="1600" dirty="0" err="1" smtClean="0"/>
              <a:t>rad</a:t>
            </a:r>
            <a:r>
              <a:rPr lang="en-US" altLang="ja-JP" sz="1600" dirty="0" smtClean="0"/>
              <a:t>] = 200 [</a:t>
            </a:r>
            <a:r>
              <a:rPr lang="en-US" altLang="ja-JP" sz="1600" dirty="0" err="1" smtClean="0"/>
              <a:t>arcsec</a:t>
            </a:r>
            <a:r>
              <a:rPr lang="en-US" altLang="ja-JP" sz="1600" dirty="0" smtClean="0"/>
              <a:t>]</a:t>
            </a:r>
          </a:p>
          <a:p>
            <a:pPr lvl="2" eaLnBrk="1" hangingPunct="1">
              <a:lnSpc>
                <a:spcPct val="90000"/>
              </a:lnSpc>
              <a:defRPr/>
            </a:pPr>
            <a:r>
              <a:rPr lang="en-US" altLang="ja-JP" sz="1600" i="1" dirty="0" smtClean="0"/>
              <a:t>D</a:t>
            </a:r>
            <a:r>
              <a:rPr lang="en-US" altLang="ja-JP" sz="1600" dirty="0" smtClean="0"/>
              <a:t> = 45 m, </a:t>
            </a:r>
            <a:r>
              <a:rPr lang="en-US" altLang="ja-JP" sz="1600" i="1" dirty="0" smtClean="0">
                <a:latin typeface="Symbol" pitchFamily="18" charset="2"/>
              </a:rPr>
              <a:t>l</a:t>
            </a:r>
            <a:r>
              <a:rPr lang="en-US" altLang="ja-JP" sz="1600" dirty="0" smtClean="0"/>
              <a:t> = 3 mm</a:t>
            </a:r>
          </a:p>
          <a:p>
            <a:pPr lvl="2" eaLnBrk="1" hangingPunct="1">
              <a:lnSpc>
                <a:spcPct val="90000"/>
              </a:lnSpc>
              <a:buFontTx/>
              <a:buNone/>
              <a:defRPr/>
            </a:pPr>
            <a:r>
              <a:rPr lang="ja-JP" altLang="en-US" sz="1600" dirty="0" smtClean="0">
                <a:latin typeface="+mn-ea"/>
              </a:rPr>
              <a:t>→ </a:t>
            </a:r>
            <a:r>
              <a:rPr lang="en-US" altLang="ja-JP" sz="1600" i="1" dirty="0" smtClean="0">
                <a:latin typeface="Symbol" pitchFamily="18" charset="2"/>
              </a:rPr>
              <a:t>q </a:t>
            </a:r>
            <a:r>
              <a:rPr lang="en-US" altLang="ja-JP" sz="1600" dirty="0" smtClean="0"/>
              <a:t>~ 6x10</a:t>
            </a:r>
            <a:r>
              <a:rPr lang="en-US" altLang="ja-JP" sz="1600" baseline="30000" dirty="0" smtClean="0"/>
              <a:t>-5</a:t>
            </a:r>
            <a:r>
              <a:rPr lang="en-US" altLang="ja-JP" sz="1600" dirty="0" smtClean="0"/>
              <a:t> [</a:t>
            </a:r>
            <a:r>
              <a:rPr lang="en-US" altLang="ja-JP" sz="1600" dirty="0" err="1" smtClean="0"/>
              <a:t>rad</a:t>
            </a:r>
            <a:r>
              <a:rPr lang="en-US" altLang="ja-JP" sz="1600" dirty="0" smtClean="0"/>
              <a:t>] = 13 [</a:t>
            </a:r>
            <a:r>
              <a:rPr lang="en-US" altLang="ja-JP" sz="1600" dirty="0" err="1" smtClean="0"/>
              <a:t>arcsec</a:t>
            </a:r>
            <a:r>
              <a:rPr lang="en-US" altLang="ja-JP" sz="1600" dirty="0" smtClean="0"/>
              <a:t>]</a:t>
            </a:r>
          </a:p>
          <a:p>
            <a:pPr eaLnBrk="1" hangingPunct="1">
              <a:lnSpc>
                <a:spcPct val="90000"/>
              </a:lnSpc>
              <a:defRPr/>
            </a:pPr>
            <a:r>
              <a:rPr lang="ja-JP" altLang="en-US" sz="2000" dirty="0" smtClean="0"/>
              <a:t>角度分解能が悪い</a:t>
            </a:r>
          </a:p>
          <a:p>
            <a:pPr lvl="1" eaLnBrk="1" hangingPunct="1">
              <a:lnSpc>
                <a:spcPct val="90000"/>
              </a:lnSpc>
              <a:defRPr/>
            </a:pPr>
            <a:r>
              <a:rPr lang="ja-JP" altLang="en-US" sz="1800" dirty="0" smtClean="0"/>
              <a:t>天体の位置測定・同定が困難</a:t>
            </a:r>
          </a:p>
          <a:p>
            <a:pPr lvl="1" eaLnBrk="1" hangingPunct="1">
              <a:lnSpc>
                <a:spcPct val="90000"/>
              </a:lnSpc>
              <a:defRPr/>
            </a:pPr>
            <a:r>
              <a:rPr lang="ja-JP" altLang="en-US" sz="1800" dirty="0" smtClean="0"/>
              <a:t>天体の微細な構造が不明</a:t>
            </a:r>
          </a:p>
          <a:p>
            <a:pPr lvl="1" eaLnBrk="1" hangingPunct="1">
              <a:lnSpc>
                <a:spcPct val="90000"/>
              </a:lnSpc>
              <a:defRPr/>
            </a:pPr>
            <a:r>
              <a:rPr lang="ja-JP" altLang="en-US" sz="1800" dirty="0" smtClean="0"/>
              <a:t>複数天体の混同</a:t>
            </a:r>
          </a:p>
          <a:p>
            <a:pPr lvl="1" eaLnBrk="1" hangingPunct="1">
              <a:lnSpc>
                <a:spcPct val="90000"/>
              </a:lnSpc>
              <a:defRPr/>
            </a:pPr>
            <a:r>
              <a:rPr lang="ja-JP" altLang="en-US" sz="1800" dirty="0" smtClean="0"/>
              <a:t>他周波数観測との比較が困難</a:t>
            </a:r>
          </a:p>
        </p:txBody>
      </p:sp>
      <p:sp>
        <p:nvSpPr>
          <p:cNvPr id="41990" name="Text Box 5"/>
          <p:cNvSpPr txBox="1">
            <a:spLocks noChangeArrowheads="1"/>
          </p:cNvSpPr>
          <p:nvPr/>
        </p:nvSpPr>
        <p:spPr bwMode="auto">
          <a:xfrm>
            <a:off x="900113" y="5543550"/>
            <a:ext cx="7126287" cy="4064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2000" smtClean="0">
                <a:solidFill>
                  <a:srgbClr val="000000"/>
                </a:solidFill>
              </a:rPr>
              <a:t>複数の電波望遠鏡を空間的に離して同時観測する「電波干渉計」</a:t>
            </a:r>
          </a:p>
        </p:txBody>
      </p:sp>
      <p:sp>
        <p:nvSpPr>
          <p:cNvPr id="41991" name="AutoShape 6"/>
          <p:cNvSpPr>
            <a:spLocks noChangeArrowheads="1"/>
          </p:cNvSpPr>
          <p:nvPr/>
        </p:nvSpPr>
        <p:spPr bwMode="auto">
          <a:xfrm>
            <a:off x="395288" y="5568950"/>
            <a:ext cx="360362" cy="360363"/>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Tree>
    <p:extLst>
      <p:ext uri="{BB962C8B-B14F-4D97-AF65-F5344CB8AC3E}">
        <p14:creationId xmlns:p14="http://schemas.microsoft.com/office/powerpoint/2010/main" val="8509936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4"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23FF4CC1-E6D1-4BBB-8274-56A271541650}" type="slidenum">
              <a:rPr lang="en-US" altLang="ja-JP">
                <a:solidFill>
                  <a:srgbClr val="000000"/>
                </a:solidFill>
              </a:rPr>
              <a:pPr eaLnBrk="1" hangingPunct="1"/>
              <a:t>17</a:t>
            </a:fld>
            <a:endParaRPr lang="en-US" altLang="ja-JP">
              <a:solidFill>
                <a:srgbClr val="000000"/>
              </a:solidFill>
            </a:endParaRPr>
          </a:p>
        </p:txBody>
      </p:sp>
      <p:sp>
        <p:nvSpPr>
          <p:cNvPr id="14345" name="Rectangle 2"/>
          <p:cNvSpPr>
            <a:spLocks noGrp="1" noChangeArrowheads="1"/>
          </p:cNvSpPr>
          <p:nvPr>
            <p:ph type="title"/>
          </p:nvPr>
        </p:nvSpPr>
        <p:spPr/>
        <p:txBody>
          <a:bodyPr/>
          <a:lstStyle/>
          <a:p>
            <a:pPr eaLnBrk="1" hangingPunct="1"/>
            <a:r>
              <a:rPr lang="ja-JP" altLang="en-US" smtClean="0"/>
              <a:t>２素子干渉計　（１）</a:t>
            </a:r>
          </a:p>
        </p:txBody>
      </p:sp>
      <p:sp>
        <p:nvSpPr>
          <p:cNvPr id="14346" name="Rectangle 4"/>
          <p:cNvSpPr>
            <a:spLocks noGrp="1" noChangeArrowheads="1"/>
          </p:cNvSpPr>
          <p:nvPr>
            <p:ph type="body" sz="half" idx="1"/>
          </p:nvPr>
        </p:nvSpPr>
        <p:spPr>
          <a:xfrm>
            <a:off x="179388" y="1341438"/>
            <a:ext cx="5040312" cy="4525962"/>
          </a:xfrm>
        </p:spPr>
        <p:txBody>
          <a:bodyPr/>
          <a:lstStyle/>
          <a:p>
            <a:pPr eaLnBrk="1" hangingPunct="1"/>
            <a:r>
              <a:rPr lang="ja-JP" altLang="en-US" sz="2400" smtClean="0"/>
              <a:t>２台の電波望遠鏡</a:t>
            </a:r>
          </a:p>
          <a:p>
            <a:pPr lvl="1" eaLnBrk="1" hangingPunct="1"/>
            <a:r>
              <a:rPr lang="ja-JP" altLang="en-US" sz="2000" smtClean="0"/>
              <a:t>基線 </a:t>
            </a:r>
            <a:r>
              <a:rPr lang="en-US" altLang="ja-JP" sz="2000" i="1" smtClean="0"/>
              <a:t>D</a:t>
            </a:r>
            <a:r>
              <a:rPr lang="en-US" altLang="ja-JP" sz="2000" smtClean="0"/>
              <a:t> </a:t>
            </a:r>
            <a:r>
              <a:rPr lang="ja-JP" altLang="en-US" sz="2000" smtClean="0"/>
              <a:t>に対して角度</a:t>
            </a:r>
            <a:r>
              <a:rPr lang="en-US" altLang="ja-JP" sz="2000" smtClean="0"/>
              <a:t>θ</a:t>
            </a:r>
            <a:r>
              <a:rPr lang="ja-JP" altLang="en-US" sz="2000" smtClean="0"/>
              <a:t>の点源の信号（平面波）、周波数</a:t>
            </a:r>
            <a:r>
              <a:rPr lang="en-US" altLang="ja-JP" sz="2000" i="1" smtClean="0">
                <a:latin typeface="Symbol" panose="05050102010706020507" pitchFamily="18" charset="2"/>
              </a:rPr>
              <a:t>n</a:t>
            </a:r>
            <a:r>
              <a:rPr lang="ja-JP" altLang="en-US" sz="2000" smtClean="0"/>
              <a:t>、波長</a:t>
            </a:r>
            <a:r>
              <a:rPr lang="en-US" altLang="ja-JP" sz="2000" i="1" smtClean="0">
                <a:latin typeface="Symbol" panose="05050102010706020507" pitchFamily="18" charset="2"/>
              </a:rPr>
              <a:t>l</a:t>
            </a:r>
          </a:p>
          <a:p>
            <a:pPr lvl="1" eaLnBrk="1" hangingPunct="1"/>
            <a:r>
              <a:rPr lang="ja-JP" altLang="en-US" sz="2000" smtClean="0"/>
              <a:t>各望遠鏡の入力信号の積の時間平均</a:t>
            </a:r>
          </a:p>
          <a:p>
            <a:pPr lvl="2" eaLnBrk="1" hangingPunct="1"/>
            <a:r>
              <a:rPr lang="ja-JP" altLang="en-US" sz="1800" smtClean="0"/>
              <a:t>デジタルサンプリングして計算機内で処理</a:t>
            </a:r>
          </a:p>
          <a:p>
            <a:pPr lvl="1" eaLnBrk="1" hangingPunct="1"/>
            <a:endParaRPr lang="ja-JP" altLang="en-US" sz="2000" smtClean="0"/>
          </a:p>
          <a:p>
            <a:pPr lvl="1" eaLnBrk="1" hangingPunct="1"/>
            <a:endParaRPr lang="en-US" altLang="ja-JP" sz="2000" smtClean="0"/>
          </a:p>
        </p:txBody>
      </p:sp>
      <p:graphicFrame>
        <p:nvGraphicFramePr>
          <p:cNvPr id="14338" name="Object 32"/>
          <p:cNvGraphicFramePr>
            <a:graphicFrameLocks noChangeAspect="1"/>
          </p:cNvGraphicFramePr>
          <p:nvPr/>
        </p:nvGraphicFramePr>
        <p:xfrm>
          <a:off x="774700" y="3500438"/>
          <a:ext cx="2581275" cy="714375"/>
        </p:xfrm>
        <a:graphic>
          <a:graphicData uri="http://schemas.openxmlformats.org/presentationml/2006/ole">
            <mc:AlternateContent xmlns:mc="http://schemas.openxmlformats.org/markup-compatibility/2006">
              <mc:Choice xmlns:v="urn:schemas-microsoft-com:vml" Requires="v">
                <p:oleObj spid="_x0000_s34842" name="数式" r:id="rId3" imgW="1739880" imgH="482400" progId="Equation.3">
                  <p:embed/>
                </p:oleObj>
              </mc:Choice>
              <mc:Fallback>
                <p:oleObj name="数式" r:id="rId3" imgW="1739880" imgH="482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700" y="3500438"/>
                        <a:ext cx="2581275"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39" name="Object 40"/>
          <p:cNvGraphicFramePr>
            <a:graphicFrameLocks noChangeAspect="1"/>
          </p:cNvGraphicFramePr>
          <p:nvPr/>
        </p:nvGraphicFramePr>
        <p:xfrm>
          <a:off x="876300" y="4410075"/>
          <a:ext cx="3043238" cy="1944688"/>
        </p:xfrm>
        <a:graphic>
          <a:graphicData uri="http://schemas.openxmlformats.org/presentationml/2006/ole">
            <mc:AlternateContent xmlns:mc="http://schemas.openxmlformats.org/markup-compatibility/2006">
              <mc:Choice xmlns:v="urn:schemas-microsoft-com:vml" Requires="v">
                <p:oleObj spid="_x0000_s34843" name="数式" r:id="rId5" imgW="2260440" imgH="1447560" progId="Equation.3">
                  <p:embed/>
                </p:oleObj>
              </mc:Choice>
              <mc:Fallback>
                <p:oleObj name="数式" r:id="rId5" imgW="2260440" imgH="14475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00" y="4410075"/>
                        <a:ext cx="3043238" cy="1944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4347" name="Group 46"/>
          <p:cNvGrpSpPr>
            <a:grpSpLocks/>
          </p:cNvGrpSpPr>
          <p:nvPr/>
        </p:nvGrpSpPr>
        <p:grpSpPr bwMode="auto">
          <a:xfrm>
            <a:off x="4075113" y="908050"/>
            <a:ext cx="5608637" cy="5541963"/>
            <a:chOff x="2567" y="572"/>
            <a:chExt cx="3533" cy="3491"/>
          </a:xfrm>
        </p:grpSpPr>
        <p:sp>
          <p:nvSpPr>
            <p:cNvPr id="14350" name="Line 6"/>
            <p:cNvSpPr>
              <a:spLocks noChangeShapeType="1"/>
            </p:cNvSpPr>
            <p:nvPr/>
          </p:nvSpPr>
          <p:spPr bwMode="auto">
            <a:xfrm>
              <a:off x="3016" y="3103"/>
              <a:ext cx="25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pic>
          <p:nvPicPr>
            <p:cNvPr id="14351" name="Picture 7" descr="MCj0292582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107" y="3107"/>
              <a:ext cx="181"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8" descr="MCj0292582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5329" y="3152"/>
              <a:ext cx="1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3" name="Line 9"/>
            <p:cNvSpPr>
              <a:spLocks noChangeShapeType="1"/>
            </p:cNvSpPr>
            <p:nvPr/>
          </p:nvSpPr>
          <p:spPr bwMode="auto">
            <a:xfrm flipV="1">
              <a:off x="4332" y="618"/>
              <a:ext cx="0" cy="249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4354" name="Line 10"/>
            <p:cNvSpPr>
              <a:spLocks noChangeShapeType="1"/>
            </p:cNvSpPr>
            <p:nvPr/>
          </p:nvSpPr>
          <p:spPr bwMode="auto">
            <a:xfrm flipH="1" flipV="1">
              <a:off x="3107" y="2387"/>
              <a:ext cx="2359" cy="7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4355" name="Line 11"/>
            <p:cNvSpPr>
              <a:spLocks noChangeShapeType="1"/>
            </p:cNvSpPr>
            <p:nvPr/>
          </p:nvSpPr>
          <p:spPr bwMode="auto">
            <a:xfrm flipV="1">
              <a:off x="3334" y="889"/>
              <a:ext cx="816" cy="222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4356" name="Line 12"/>
            <p:cNvSpPr>
              <a:spLocks noChangeShapeType="1"/>
            </p:cNvSpPr>
            <p:nvPr/>
          </p:nvSpPr>
          <p:spPr bwMode="auto">
            <a:xfrm flipV="1">
              <a:off x="5284" y="889"/>
              <a:ext cx="816" cy="222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4357" name="Oval 14"/>
            <p:cNvSpPr>
              <a:spLocks noChangeArrowheads="1"/>
            </p:cNvSpPr>
            <p:nvPr/>
          </p:nvSpPr>
          <p:spPr bwMode="auto">
            <a:xfrm>
              <a:off x="3312" y="3082"/>
              <a:ext cx="46" cy="45"/>
            </a:xfrm>
            <a:prstGeom prst="ellipse">
              <a:avLst/>
            </a:prstGeom>
            <a:solidFill>
              <a:schemeClr val="tx1"/>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14358" name="Oval 15"/>
            <p:cNvSpPr>
              <a:spLocks noChangeArrowheads="1"/>
            </p:cNvSpPr>
            <p:nvPr/>
          </p:nvSpPr>
          <p:spPr bwMode="auto">
            <a:xfrm>
              <a:off x="5266" y="3086"/>
              <a:ext cx="46" cy="45"/>
            </a:xfrm>
            <a:prstGeom prst="ellipse">
              <a:avLst/>
            </a:prstGeom>
            <a:solidFill>
              <a:schemeClr val="tx1"/>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14359" name="Line 16"/>
            <p:cNvSpPr>
              <a:spLocks noChangeShapeType="1"/>
            </p:cNvSpPr>
            <p:nvPr/>
          </p:nvSpPr>
          <p:spPr bwMode="auto">
            <a:xfrm flipV="1">
              <a:off x="4332" y="890"/>
              <a:ext cx="816" cy="2223"/>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4360" name="Arc 17"/>
            <p:cNvSpPr>
              <a:spLocks/>
            </p:cNvSpPr>
            <p:nvPr/>
          </p:nvSpPr>
          <p:spPr bwMode="auto">
            <a:xfrm>
              <a:off x="4332" y="2434"/>
              <a:ext cx="231" cy="680"/>
            </a:xfrm>
            <a:custGeom>
              <a:avLst/>
              <a:gdLst>
                <a:gd name="T0" fmla="*/ 0 w 7869"/>
                <a:gd name="T1" fmla="*/ 0 h 21600"/>
                <a:gd name="T2" fmla="*/ 0 w 7869"/>
                <a:gd name="T3" fmla="*/ 0 h 21600"/>
                <a:gd name="T4" fmla="*/ 0 w 7869"/>
                <a:gd name="T5" fmla="*/ 1 h 21600"/>
                <a:gd name="T6" fmla="*/ 0 60000 65536"/>
                <a:gd name="T7" fmla="*/ 0 60000 65536"/>
                <a:gd name="T8" fmla="*/ 0 60000 65536"/>
                <a:gd name="T9" fmla="*/ 0 w 7869"/>
                <a:gd name="T10" fmla="*/ 0 h 21600"/>
                <a:gd name="T11" fmla="*/ 7869 w 7869"/>
                <a:gd name="T12" fmla="*/ 21600 h 21600"/>
              </a:gdLst>
              <a:ahLst/>
              <a:cxnLst>
                <a:cxn ang="T6">
                  <a:pos x="T0" y="T1"/>
                </a:cxn>
                <a:cxn ang="T7">
                  <a:pos x="T2" y="T3"/>
                </a:cxn>
                <a:cxn ang="T8">
                  <a:pos x="T4" y="T5"/>
                </a:cxn>
              </a:cxnLst>
              <a:rect l="T9" t="T10" r="T11" b="T12"/>
              <a:pathLst>
                <a:path w="7869" h="21600" fill="none" extrusionOk="0">
                  <a:moveTo>
                    <a:pt x="-1" y="0"/>
                  </a:moveTo>
                  <a:cubicBezTo>
                    <a:pt x="2692" y="0"/>
                    <a:pt x="5361" y="503"/>
                    <a:pt x="7868" y="1484"/>
                  </a:cubicBezTo>
                </a:path>
                <a:path w="7869" h="21600" stroke="0" extrusionOk="0">
                  <a:moveTo>
                    <a:pt x="-1" y="0"/>
                  </a:moveTo>
                  <a:cubicBezTo>
                    <a:pt x="2692" y="0"/>
                    <a:pt x="5361" y="503"/>
                    <a:pt x="7868" y="1484"/>
                  </a:cubicBezTo>
                  <a:lnTo>
                    <a:pt x="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sp>
          <p:nvSpPr>
            <p:cNvPr id="14361" name="Arc 18"/>
            <p:cNvSpPr>
              <a:spLocks/>
            </p:cNvSpPr>
            <p:nvPr/>
          </p:nvSpPr>
          <p:spPr bwMode="auto">
            <a:xfrm rot="-5400000">
              <a:off x="4956" y="2735"/>
              <a:ext cx="176" cy="589"/>
            </a:xfrm>
            <a:custGeom>
              <a:avLst/>
              <a:gdLst>
                <a:gd name="T0" fmla="*/ 0 w 7655"/>
                <a:gd name="T1" fmla="*/ 0 h 21587"/>
                <a:gd name="T2" fmla="*/ 0 w 7655"/>
                <a:gd name="T3" fmla="*/ 0 h 21587"/>
                <a:gd name="T4" fmla="*/ 0 w 7655"/>
                <a:gd name="T5" fmla="*/ 0 h 21587"/>
                <a:gd name="T6" fmla="*/ 0 60000 65536"/>
                <a:gd name="T7" fmla="*/ 0 60000 65536"/>
                <a:gd name="T8" fmla="*/ 0 60000 65536"/>
                <a:gd name="T9" fmla="*/ 0 w 7655"/>
                <a:gd name="T10" fmla="*/ 0 h 21587"/>
                <a:gd name="T11" fmla="*/ 7655 w 7655"/>
                <a:gd name="T12" fmla="*/ 21587 h 21587"/>
              </a:gdLst>
              <a:ahLst/>
              <a:cxnLst>
                <a:cxn ang="T6">
                  <a:pos x="T0" y="T1"/>
                </a:cxn>
                <a:cxn ang="T7">
                  <a:pos x="T2" y="T3"/>
                </a:cxn>
                <a:cxn ang="T8">
                  <a:pos x="T4" y="T5"/>
                </a:cxn>
              </a:cxnLst>
              <a:rect l="T9" t="T10" r="T11" b="T12"/>
              <a:pathLst>
                <a:path w="7655" h="21587" fill="none" extrusionOk="0">
                  <a:moveTo>
                    <a:pt x="745" y="-1"/>
                  </a:moveTo>
                  <a:cubicBezTo>
                    <a:pt x="3108" y="81"/>
                    <a:pt x="5443" y="550"/>
                    <a:pt x="7655" y="1388"/>
                  </a:cubicBezTo>
                </a:path>
                <a:path w="7655" h="21587" stroke="0" extrusionOk="0">
                  <a:moveTo>
                    <a:pt x="745" y="-1"/>
                  </a:moveTo>
                  <a:cubicBezTo>
                    <a:pt x="3108" y="81"/>
                    <a:pt x="5443" y="550"/>
                    <a:pt x="7655" y="1388"/>
                  </a:cubicBezTo>
                  <a:lnTo>
                    <a:pt x="0" y="21587"/>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sp>
          <p:nvSpPr>
            <p:cNvPr id="14362" name="Text Box 19"/>
            <p:cNvSpPr txBox="1">
              <a:spLocks noChangeArrowheads="1"/>
            </p:cNvSpPr>
            <p:nvPr/>
          </p:nvSpPr>
          <p:spPr bwMode="auto">
            <a:xfrm>
              <a:off x="4364" y="2216"/>
              <a:ext cx="19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i="1" smtClean="0">
                  <a:solidFill>
                    <a:srgbClr val="000000"/>
                  </a:solidFill>
                  <a:latin typeface="Symbol" panose="05050102010706020507" pitchFamily="18" charset="2"/>
                </a:rPr>
                <a:t>q</a:t>
              </a:r>
            </a:p>
          </p:txBody>
        </p:sp>
        <p:sp>
          <p:nvSpPr>
            <p:cNvPr id="14363" name="Text Box 20"/>
            <p:cNvSpPr txBox="1">
              <a:spLocks noChangeArrowheads="1"/>
            </p:cNvSpPr>
            <p:nvPr/>
          </p:nvSpPr>
          <p:spPr bwMode="auto">
            <a:xfrm>
              <a:off x="4594" y="2886"/>
              <a:ext cx="19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i="1" smtClean="0">
                  <a:solidFill>
                    <a:srgbClr val="000000"/>
                  </a:solidFill>
                  <a:latin typeface="Symbol" panose="05050102010706020507" pitchFamily="18" charset="2"/>
                </a:rPr>
                <a:t>q</a:t>
              </a:r>
            </a:p>
          </p:txBody>
        </p:sp>
        <p:sp>
          <p:nvSpPr>
            <p:cNvPr id="14364" name="Line 21"/>
            <p:cNvSpPr>
              <a:spLocks noChangeShapeType="1"/>
            </p:cNvSpPr>
            <p:nvPr/>
          </p:nvSpPr>
          <p:spPr bwMode="auto">
            <a:xfrm>
              <a:off x="3379" y="3158"/>
              <a:ext cx="1860"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4365" name="Text Box 22"/>
            <p:cNvSpPr txBox="1">
              <a:spLocks noChangeArrowheads="1"/>
            </p:cNvSpPr>
            <p:nvPr/>
          </p:nvSpPr>
          <p:spPr bwMode="auto">
            <a:xfrm>
              <a:off x="4241" y="3158"/>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b="1" i="1" smtClean="0">
                  <a:solidFill>
                    <a:srgbClr val="000000"/>
                  </a:solidFill>
                </a:rPr>
                <a:t>D</a:t>
              </a:r>
            </a:p>
          </p:txBody>
        </p:sp>
        <p:sp>
          <p:nvSpPr>
            <p:cNvPr id="14366" name="Line 24"/>
            <p:cNvSpPr>
              <a:spLocks noChangeShapeType="1"/>
            </p:cNvSpPr>
            <p:nvPr/>
          </p:nvSpPr>
          <p:spPr bwMode="auto">
            <a:xfrm>
              <a:off x="3334" y="3112"/>
              <a:ext cx="0" cy="40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4367" name="Line 25"/>
            <p:cNvSpPr>
              <a:spLocks noChangeShapeType="1"/>
            </p:cNvSpPr>
            <p:nvPr/>
          </p:nvSpPr>
          <p:spPr bwMode="auto">
            <a:xfrm>
              <a:off x="3334" y="3521"/>
              <a:ext cx="90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4368" name="Oval 26"/>
            <p:cNvSpPr>
              <a:spLocks noChangeArrowheads="1"/>
            </p:cNvSpPr>
            <p:nvPr/>
          </p:nvSpPr>
          <p:spPr bwMode="auto">
            <a:xfrm>
              <a:off x="4241" y="3430"/>
              <a:ext cx="181" cy="18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mtClean="0">
                  <a:solidFill>
                    <a:srgbClr val="000000"/>
                  </a:solidFill>
                </a:rPr>
                <a:t>×</a:t>
              </a:r>
            </a:p>
          </p:txBody>
        </p:sp>
        <p:sp>
          <p:nvSpPr>
            <p:cNvPr id="14369" name="Line 27"/>
            <p:cNvSpPr>
              <a:spLocks noChangeShapeType="1"/>
            </p:cNvSpPr>
            <p:nvPr/>
          </p:nvSpPr>
          <p:spPr bwMode="auto">
            <a:xfrm flipH="1">
              <a:off x="4422" y="3521"/>
              <a:ext cx="8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4370" name="Line 28"/>
            <p:cNvSpPr>
              <a:spLocks noChangeShapeType="1"/>
            </p:cNvSpPr>
            <p:nvPr/>
          </p:nvSpPr>
          <p:spPr bwMode="auto">
            <a:xfrm>
              <a:off x="5284" y="3112"/>
              <a:ext cx="0" cy="40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4371" name="Line 29"/>
            <p:cNvSpPr>
              <a:spLocks noChangeShapeType="1"/>
            </p:cNvSpPr>
            <p:nvPr/>
          </p:nvSpPr>
          <p:spPr bwMode="auto">
            <a:xfrm>
              <a:off x="4332" y="3611"/>
              <a:ext cx="0" cy="1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graphicFrame>
          <p:nvGraphicFramePr>
            <p:cNvPr id="14340" name="Object 30"/>
            <p:cNvGraphicFramePr>
              <a:graphicFrameLocks noChangeAspect="1"/>
            </p:cNvGraphicFramePr>
            <p:nvPr/>
          </p:nvGraphicFramePr>
          <p:xfrm>
            <a:off x="3243" y="3566"/>
            <a:ext cx="208" cy="136"/>
          </p:xfrm>
          <a:graphic>
            <a:graphicData uri="http://schemas.openxmlformats.org/presentationml/2006/ole">
              <mc:AlternateContent xmlns:mc="http://schemas.openxmlformats.org/markup-compatibility/2006">
                <mc:Choice xmlns:v="urn:schemas-microsoft-com:vml" Requires="v">
                  <p:oleObj spid="_x0000_s34844" name="数式" r:id="rId8" imgW="330120" imgH="215640" progId="Equation.3">
                    <p:embed/>
                  </p:oleObj>
                </mc:Choice>
                <mc:Fallback>
                  <p:oleObj name="数式" r:id="rId8" imgW="330120" imgH="215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3" y="3566"/>
                          <a:ext cx="208" cy="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41" name="Object 31"/>
            <p:cNvGraphicFramePr>
              <a:graphicFrameLocks noChangeAspect="1"/>
            </p:cNvGraphicFramePr>
            <p:nvPr/>
          </p:nvGraphicFramePr>
          <p:xfrm>
            <a:off x="5189" y="3566"/>
            <a:ext cx="216" cy="136"/>
          </p:xfrm>
          <a:graphic>
            <a:graphicData uri="http://schemas.openxmlformats.org/presentationml/2006/ole">
              <mc:AlternateContent xmlns:mc="http://schemas.openxmlformats.org/markup-compatibility/2006">
                <mc:Choice xmlns:v="urn:schemas-microsoft-com:vml" Requires="v">
                  <p:oleObj spid="_x0000_s34845" name="数式" r:id="rId10" imgW="342720" imgH="215640" progId="Equation.3">
                    <p:embed/>
                  </p:oleObj>
                </mc:Choice>
                <mc:Fallback>
                  <p:oleObj name="数式" r:id="rId10" imgW="342720" imgH="2156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9" y="3566"/>
                          <a:ext cx="216" cy="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42" name="Object 34"/>
            <p:cNvGraphicFramePr>
              <a:graphicFrameLocks noChangeAspect="1"/>
            </p:cNvGraphicFramePr>
            <p:nvPr/>
          </p:nvGraphicFramePr>
          <p:xfrm>
            <a:off x="2567" y="2659"/>
            <a:ext cx="868" cy="225"/>
          </p:xfrm>
          <a:graphic>
            <a:graphicData uri="http://schemas.openxmlformats.org/presentationml/2006/ole">
              <mc:AlternateContent xmlns:mc="http://schemas.openxmlformats.org/markup-compatibility/2006">
                <mc:Choice xmlns:v="urn:schemas-microsoft-com:vml" Requires="v">
                  <p:oleObj spid="_x0000_s34846" name="数式" r:id="rId12" imgW="927000" imgH="241200" progId="Equation.3">
                    <p:embed/>
                  </p:oleObj>
                </mc:Choice>
                <mc:Fallback>
                  <p:oleObj name="数式" r:id="rId12" imgW="927000" imgH="241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67" y="2659"/>
                          <a:ext cx="868" cy="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72" name="Line 35"/>
            <p:cNvSpPr>
              <a:spLocks noChangeShapeType="1"/>
            </p:cNvSpPr>
            <p:nvPr/>
          </p:nvSpPr>
          <p:spPr bwMode="auto">
            <a:xfrm flipV="1">
              <a:off x="3334" y="2531"/>
              <a:ext cx="212" cy="581"/>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4373" name="Line 36"/>
            <p:cNvSpPr>
              <a:spLocks noChangeShapeType="1"/>
            </p:cNvSpPr>
            <p:nvPr/>
          </p:nvSpPr>
          <p:spPr bwMode="auto">
            <a:xfrm flipV="1">
              <a:off x="4528" y="2251"/>
              <a:ext cx="212" cy="581"/>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4374" name="Text Box 37"/>
            <p:cNvSpPr txBox="1">
              <a:spLocks noChangeArrowheads="1"/>
            </p:cNvSpPr>
            <p:nvPr/>
          </p:nvSpPr>
          <p:spPr bwMode="auto">
            <a:xfrm>
              <a:off x="4558" y="2577"/>
              <a:ext cx="9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200" smtClean="0">
                  <a:solidFill>
                    <a:srgbClr val="000000"/>
                  </a:solidFill>
                </a:rPr>
                <a:t>天体の方向ベクトル</a:t>
              </a:r>
            </a:p>
          </p:txBody>
        </p:sp>
        <p:sp>
          <p:nvSpPr>
            <p:cNvPr id="14375" name="Text Box 38"/>
            <p:cNvSpPr txBox="1">
              <a:spLocks noChangeArrowheads="1"/>
            </p:cNvSpPr>
            <p:nvPr/>
          </p:nvSpPr>
          <p:spPr bwMode="auto">
            <a:xfrm>
              <a:off x="4604" y="238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b="1" i="1" smtClean="0">
                  <a:solidFill>
                    <a:srgbClr val="000000"/>
                  </a:solidFill>
                </a:rPr>
                <a:t>s</a:t>
              </a:r>
            </a:p>
          </p:txBody>
        </p:sp>
        <p:sp>
          <p:nvSpPr>
            <p:cNvPr id="14376" name="Text Box 39"/>
            <p:cNvSpPr txBox="1">
              <a:spLocks noChangeArrowheads="1"/>
            </p:cNvSpPr>
            <p:nvPr/>
          </p:nvSpPr>
          <p:spPr bwMode="auto">
            <a:xfrm>
              <a:off x="4377" y="3203"/>
              <a:ext cx="63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200" smtClean="0">
                  <a:solidFill>
                    <a:srgbClr val="000000"/>
                  </a:solidFill>
                </a:rPr>
                <a:t>基線ベクトル</a:t>
              </a:r>
            </a:p>
          </p:txBody>
        </p:sp>
        <p:graphicFrame>
          <p:nvGraphicFramePr>
            <p:cNvPr id="14343" name="Object 41"/>
            <p:cNvGraphicFramePr>
              <a:graphicFrameLocks noChangeAspect="1"/>
            </p:cNvGraphicFramePr>
            <p:nvPr/>
          </p:nvGraphicFramePr>
          <p:xfrm>
            <a:off x="4195" y="3838"/>
            <a:ext cx="321" cy="225"/>
          </p:xfrm>
          <a:graphic>
            <a:graphicData uri="http://schemas.openxmlformats.org/presentationml/2006/ole">
              <mc:AlternateContent xmlns:mc="http://schemas.openxmlformats.org/markup-compatibility/2006">
                <mc:Choice xmlns:v="urn:schemas-microsoft-com:vml" Requires="v">
                  <p:oleObj spid="_x0000_s34847" name="数式" r:id="rId14" imgW="342720" imgH="241200" progId="Equation.3">
                    <p:embed/>
                  </p:oleObj>
                </mc:Choice>
                <mc:Fallback>
                  <p:oleObj name="数式" r:id="rId14" imgW="342720" imgH="2412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5" y="3838"/>
                          <a:ext cx="321" cy="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77" name="Text Box 42"/>
            <p:cNvSpPr txBox="1">
              <a:spLocks noChangeArrowheads="1"/>
            </p:cNvSpPr>
            <p:nvPr/>
          </p:nvSpPr>
          <p:spPr bwMode="auto">
            <a:xfrm>
              <a:off x="5103" y="572"/>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smtClean="0">
                  <a:solidFill>
                    <a:srgbClr val="000000"/>
                  </a:solidFill>
                </a:rPr>
                <a:t>☆</a:t>
              </a:r>
            </a:p>
          </p:txBody>
        </p:sp>
        <p:sp>
          <p:nvSpPr>
            <p:cNvPr id="14378" name="Text Box 43"/>
            <p:cNvSpPr txBox="1">
              <a:spLocks noChangeArrowheads="1"/>
            </p:cNvSpPr>
            <p:nvPr/>
          </p:nvSpPr>
          <p:spPr bwMode="auto">
            <a:xfrm rot="1187724">
              <a:off x="3791" y="2473"/>
              <a:ext cx="4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波面</a:t>
              </a:r>
            </a:p>
          </p:txBody>
        </p:sp>
      </p:grpSp>
      <p:sp>
        <p:nvSpPr>
          <p:cNvPr id="14348" name="AutoShape 44"/>
          <p:cNvSpPr>
            <a:spLocks noChangeArrowheads="1"/>
          </p:cNvSpPr>
          <p:nvPr/>
        </p:nvSpPr>
        <p:spPr bwMode="auto">
          <a:xfrm>
            <a:off x="317500" y="4508500"/>
            <a:ext cx="360363" cy="215900"/>
          </a:xfrm>
          <a:prstGeom prst="rightArrow">
            <a:avLst>
              <a:gd name="adj1" fmla="val 50000"/>
              <a:gd name="adj2" fmla="val 41728"/>
            </a:avLst>
          </a:prstGeom>
          <a:solidFill>
            <a:schemeClr val="accent1"/>
          </a:solidFill>
          <a:ln w="9525">
            <a:solidFill>
              <a:schemeClr val="tx1"/>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14349" name="Text Box 45"/>
          <p:cNvSpPr txBox="1">
            <a:spLocks noChangeArrowheads="1"/>
          </p:cNvSpPr>
          <p:nvPr/>
        </p:nvSpPr>
        <p:spPr bwMode="auto">
          <a:xfrm>
            <a:off x="323850" y="6378575"/>
            <a:ext cx="4427538" cy="3460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出力 </a:t>
            </a:r>
            <a:r>
              <a:rPr lang="en-US" altLang="ja-JP" sz="1600" i="1" smtClean="0">
                <a:solidFill>
                  <a:srgbClr val="000000"/>
                </a:solidFill>
              </a:rPr>
              <a:t>r</a:t>
            </a:r>
            <a:r>
              <a:rPr lang="en-US" altLang="ja-JP" sz="1600" smtClean="0">
                <a:solidFill>
                  <a:srgbClr val="000000"/>
                </a:solidFill>
              </a:rPr>
              <a:t> </a:t>
            </a:r>
            <a:r>
              <a:rPr lang="ja-JP" altLang="en-US" sz="1600" smtClean="0">
                <a:solidFill>
                  <a:srgbClr val="000000"/>
                </a:solidFill>
              </a:rPr>
              <a:t>は</a:t>
            </a:r>
            <a:r>
              <a:rPr lang="en-US" altLang="ja-JP" sz="1600" smtClean="0">
                <a:solidFill>
                  <a:srgbClr val="000000"/>
                </a:solidFill>
              </a:rPr>
              <a:t>θ</a:t>
            </a:r>
            <a:r>
              <a:rPr lang="ja-JP" altLang="en-US" sz="1600" smtClean="0">
                <a:solidFill>
                  <a:srgbClr val="000000"/>
                </a:solidFill>
              </a:rPr>
              <a:t>に対して振動する。振動の周期は </a:t>
            </a:r>
            <a:r>
              <a:rPr lang="en-US" altLang="ja-JP" sz="1600" i="1" smtClean="0">
                <a:solidFill>
                  <a:srgbClr val="000000"/>
                </a:solidFill>
                <a:latin typeface="Symbol" panose="05050102010706020507" pitchFamily="18" charset="2"/>
              </a:rPr>
              <a:t>l</a:t>
            </a:r>
            <a:r>
              <a:rPr lang="en-US" altLang="ja-JP" sz="1600" smtClean="0">
                <a:solidFill>
                  <a:srgbClr val="000000"/>
                </a:solidFill>
              </a:rPr>
              <a:t>/</a:t>
            </a:r>
            <a:r>
              <a:rPr lang="en-US" altLang="ja-JP" sz="1600" i="1" smtClean="0">
                <a:solidFill>
                  <a:srgbClr val="000000"/>
                </a:solidFill>
              </a:rPr>
              <a:t>D</a:t>
            </a:r>
          </a:p>
        </p:txBody>
      </p:sp>
    </p:spTree>
    <p:extLst>
      <p:ext uri="{BB962C8B-B14F-4D97-AF65-F5344CB8AC3E}">
        <p14:creationId xmlns:p14="http://schemas.microsoft.com/office/powerpoint/2010/main" val="19256987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2C42C19C-6951-44BE-BDCD-0044435DC978}" type="slidenum">
              <a:rPr lang="en-US" altLang="ja-JP">
                <a:solidFill>
                  <a:srgbClr val="000000"/>
                </a:solidFill>
              </a:rPr>
              <a:pPr eaLnBrk="1" hangingPunct="1"/>
              <a:t>18</a:t>
            </a:fld>
            <a:endParaRPr lang="en-US" altLang="ja-JP">
              <a:solidFill>
                <a:srgbClr val="000000"/>
              </a:solidFill>
            </a:endParaRPr>
          </a:p>
        </p:txBody>
      </p:sp>
      <p:sp>
        <p:nvSpPr>
          <p:cNvPr id="15365" name="Rectangle 2"/>
          <p:cNvSpPr>
            <a:spLocks noGrp="1" noChangeArrowheads="1"/>
          </p:cNvSpPr>
          <p:nvPr>
            <p:ph type="title"/>
          </p:nvPr>
        </p:nvSpPr>
        <p:spPr/>
        <p:txBody>
          <a:bodyPr/>
          <a:lstStyle/>
          <a:p>
            <a:pPr eaLnBrk="1" hangingPunct="1"/>
            <a:r>
              <a:rPr lang="ja-JP" altLang="en-US" smtClean="0"/>
              <a:t>２素子干渉計　（２）</a:t>
            </a:r>
          </a:p>
        </p:txBody>
      </p:sp>
      <p:sp>
        <p:nvSpPr>
          <p:cNvPr id="15366" name="Rectangle 5"/>
          <p:cNvSpPr>
            <a:spLocks noGrp="1" noChangeArrowheads="1"/>
          </p:cNvSpPr>
          <p:nvPr>
            <p:ph type="body" sz="half" idx="1"/>
          </p:nvPr>
        </p:nvSpPr>
        <p:spPr>
          <a:xfrm>
            <a:off x="323850" y="1630363"/>
            <a:ext cx="4186238" cy="2303462"/>
          </a:xfrm>
        </p:spPr>
        <p:txBody>
          <a:bodyPr/>
          <a:lstStyle/>
          <a:p>
            <a:pPr eaLnBrk="1" hangingPunct="1">
              <a:lnSpc>
                <a:spcPct val="90000"/>
              </a:lnSpc>
            </a:pPr>
            <a:r>
              <a:rPr lang="ja-JP" altLang="en-US" sz="2000" smtClean="0"/>
              <a:t>２素子干渉計の出力＝２信号の相関係数</a:t>
            </a:r>
          </a:p>
          <a:p>
            <a:pPr lvl="1" eaLnBrk="1" hangingPunct="1">
              <a:lnSpc>
                <a:spcPct val="90000"/>
              </a:lnSpc>
            </a:pPr>
            <a:r>
              <a:rPr lang="ja-JP" altLang="en-US" sz="1800" smtClean="0"/>
              <a:t>相関係数の絶対値は電圧の２乗に比例</a:t>
            </a:r>
          </a:p>
          <a:p>
            <a:pPr lvl="2" eaLnBrk="1" hangingPunct="1">
              <a:lnSpc>
                <a:spcPct val="90000"/>
              </a:lnSpc>
              <a:buFontTx/>
              <a:buNone/>
            </a:pPr>
            <a:r>
              <a:rPr lang="ja-JP" altLang="en-US" sz="1600" smtClean="0"/>
              <a:t>→天体のパワーに比例</a:t>
            </a:r>
          </a:p>
          <a:p>
            <a:pPr lvl="1" eaLnBrk="1" hangingPunct="1">
              <a:lnSpc>
                <a:spcPct val="90000"/>
              </a:lnSpc>
            </a:pPr>
            <a:r>
              <a:rPr lang="ja-JP" altLang="en-US" sz="1800" smtClean="0"/>
              <a:t>相関係数は</a:t>
            </a:r>
            <a:r>
              <a:rPr lang="en-US" altLang="ja-JP" sz="1800" smtClean="0"/>
              <a:t>θ</a:t>
            </a:r>
            <a:r>
              <a:rPr lang="ja-JP" altLang="en-US" sz="1800" smtClean="0"/>
              <a:t>＝０で実部が極大</a:t>
            </a:r>
          </a:p>
          <a:p>
            <a:pPr lvl="2" eaLnBrk="1" hangingPunct="1">
              <a:lnSpc>
                <a:spcPct val="90000"/>
              </a:lnSpc>
            </a:pPr>
            <a:r>
              <a:rPr lang="ja-JP" altLang="en-US" sz="1600" smtClean="0"/>
              <a:t>干渉計の焦点に天体がいる状態</a:t>
            </a:r>
          </a:p>
        </p:txBody>
      </p:sp>
      <p:sp>
        <p:nvSpPr>
          <p:cNvPr id="15367" name="Rectangle 6"/>
          <p:cNvSpPr>
            <a:spLocks noGrp="1" noChangeArrowheads="1"/>
          </p:cNvSpPr>
          <p:nvPr>
            <p:ph type="body" sz="half" idx="2"/>
          </p:nvPr>
        </p:nvSpPr>
        <p:spPr/>
        <p:txBody>
          <a:bodyPr/>
          <a:lstStyle/>
          <a:p>
            <a:pPr eaLnBrk="1" hangingPunct="1">
              <a:lnSpc>
                <a:spcPct val="90000"/>
              </a:lnSpc>
            </a:pPr>
            <a:r>
              <a:rPr lang="ja-JP" altLang="en-US" sz="2000" smtClean="0"/>
              <a:t>相関係数と天体の位置</a:t>
            </a:r>
          </a:p>
          <a:p>
            <a:pPr lvl="1" eaLnBrk="1" hangingPunct="1">
              <a:lnSpc>
                <a:spcPct val="90000"/>
              </a:lnSpc>
            </a:pPr>
            <a:r>
              <a:rPr lang="ja-JP" altLang="en-US" sz="1800" smtClean="0"/>
              <a:t>相関係数は、Ｄが大きく</a:t>
            </a:r>
            <a:r>
              <a:rPr lang="en-US" altLang="ja-JP" sz="1800" smtClean="0"/>
              <a:t>λ</a:t>
            </a:r>
            <a:r>
              <a:rPr lang="ja-JP" altLang="en-US" sz="1800" smtClean="0"/>
              <a:t>が小さいほど早く振動する</a:t>
            </a:r>
          </a:p>
          <a:p>
            <a:pPr lvl="1" eaLnBrk="1" hangingPunct="1">
              <a:lnSpc>
                <a:spcPct val="90000"/>
              </a:lnSpc>
              <a:buFontTx/>
              <a:buNone/>
            </a:pPr>
            <a:r>
              <a:rPr lang="ja-JP" altLang="en-US" sz="1800" smtClean="0"/>
              <a:t>　→天体の位置に敏感</a:t>
            </a:r>
          </a:p>
          <a:p>
            <a:pPr lvl="1" eaLnBrk="1" hangingPunct="1">
              <a:lnSpc>
                <a:spcPct val="90000"/>
              </a:lnSpc>
            </a:pPr>
            <a:endParaRPr lang="en-US" altLang="ja-JP" sz="1800" smtClean="0"/>
          </a:p>
        </p:txBody>
      </p:sp>
      <p:sp>
        <p:nvSpPr>
          <p:cNvPr id="15368" name="Line 7"/>
          <p:cNvSpPr>
            <a:spLocks noChangeShapeType="1"/>
          </p:cNvSpPr>
          <p:nvPr/>
        </p:nvSpPr>
        <p:spPr bwMode="auto">
          <a:xfrm>
            <a:off x="1784350" y="5295900"/>
            <a:ext cx="57467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5369" name="Line 8"/>
          <p:cNvSpPr>
            <a:spLocks noChangeShapeType="1"/>
          </p:cNvSpPr>
          <p:nvPr/>
        </p:nvSpPr>
        <p:spPr bwMode="auto">
          <a:xfrm>
            <a:off x="2071688" y="5295900"/>
            <a:ext cx="0" cy="5032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graphicFrame>
        <p:nvGraphicFramePr>
          <p:cNvPr id="15362" name="Object 9"/>
          <p:cNvGraphicFramePr>
            <a:graphicFrameLocks noChangeAspect="1"/>
          </p:cNvGraphicFramePr>
          <p:nvPr/>
        </p:nvGraphicFramePr>
        <p:xfrm>
          <a:off x="992188" y="4143375"/>
          <a:ext cx="3168650" cy="1374775"/>
        </p:xfrm>
        <a:graphic>
          <a:graphicData uri="http://schemas.openxmlformats.org/presentationml/2006/ole">
            <mc:AlternateContent xmlns:mc="http://schemas.openxmlformats.org/markup-compatibility/2006">
              <mc:Choice xmlns:v="urn:schemas-microsoft-com:vml" Requires="v">
                <p:oleObj spid="_x0000_s35850" name="数式" r:id="rId3" imgW="1752480" imgH="761760" progId="Equation.3">
                  <p:embed/>
                </p:oleObj>
              </mc:Choice>
              <mc:Fallback>
                <p:oleObj name="数式" r:id="rId3" imgW="1752480" imgH="7617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188" y="4143375"/>
                        <a:ext cx="3168650" cy="137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70" name="Text Box 10"/>
          <p:cNvSpPr txBox="1">
            <a:spLocks noChangeArrowheads="1"/>
          </p:cNvSpPr>
          <p:nvPr/>
        </p:nvSpPr>
        <p:spPr bwMode="auto">
          <a:xfrm>
            <a:off x="827088" y="3789363"/>
            <a:ext cx="1098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相関係数</a:t>
            </a:r>
          </a:p>
        </p:txBody>
      </p:sp>
      <p:sp>
        <p:nvSpPr>
          <p:cNvPr id="15371" name="Text Box 11"/>
          <p:cNvSpPr txBox="1">
            <a:spLocks noChangeArrowheads="1"/>
          </p:cNvSpPr>
          <p:nvPr/>
        </p:nvSpPr>
        <p:spPr bwMode="auto">
          <a:xfrm>
            <a:off x="1350963" y="5786438"/>
            <a:ext cx="17557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mtClean="0">
                <a:solidFill>
                  <a:srgbClr val="000000"/>
                </a:solidFill>
              </a:rPr>
              <a:t>電圧の２乗</a:t>
            </a:r>
          </a:p>
          <a:p>
            <a:pPr eaLnBrk="1" fontAlgn="base" hangingPunct="1">
              <a:spcBef>
                <a:spcPct val="0"/>
              </a:spcBef>
              <a:spcAft>
                <a:spcPct val="0"/>
              </a:spcAft>
            </a:pPr>
            <a:r>
              <a:rPr lang="ja-JP" altLang="en-US" smtClean="0">
                <a:solidFill>
                  <a:srgbClr val="000000"/>
                </a:solidFill>
              </a:rPr>
              <a:t>天体のパワーに比例</a:t>
            </a:r>
          </a:p>
        </p:txBody>
      </p:sp>
      <p:sp>
        <p:nvSpPr>
          <p:cNvPr id="15372" name="Rectangle 13"/>
          <p:cNvSpPr>
            <a:spLocks noChangeArrowheads="1"/>
          </p:cNvSpPr>
          <p:nvPr/>
        </p:nvSpPr>
        <p:spPr bwMode="auto">
          <a:xfrm>
            <a:off x="5076825" y="3213100"/>
            <a:ext cx="3529013" cy="120015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単一望遠鏡の口径が小さく、角度分解能が低くても、干渉計として基線長 </a:t>
            </a:r>
            <a:r>
              <a:rPr lang="en-US" altLang="ja-JP" sz="1800" i="1" smtClean="0">
                <a:solidFill>
                  <a:srgbClr val="000000"/>
                </a:solidFill>
              </a:rPr>
              <a:t>D</a:t>
            </a:r>
            <a:r>
              <a:rPr lang="en-US" altLang="ja-JP" sz="1800" smtClean="0">
                <a:solidFill>
                  <a:srgbClr val="000000"/>
                </a:solidFill>
              </a:rPr>
              <a:t> </a:t>
            </a:r>
            <a:r>
              <a:rPr lang="ja-JP" altLang="en-US" sz="1800" smtClean="0">
                <a:solidFill>
                  <a:srgbClr val="000000"/>
                </a:solidFill>
              </a:rPr>
              <a:t>を長くすれば、天体の正確な位置がわかる</a:t>
            </a:r>
          </a:p>
        </p:txBody>
      </p:sp>
      <p:sp>
        <p:nvSpPr>
          <p:cNvPr id="15373" name="AutoShape 14"/>
          <p:cNvSpPr>
            <a:spLocks noChangeArrowheads="1"/>
          </p:cNvSpPr>
          <p:nvPr/>
        </p:nvSpPr>
        <p:spPr bwMode="auto">
          <a:xfrm>
            <a:off x="6516688" y="4652963"/>
            <a:ext cx="431800" cy="360362"/>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15374" name="Text Box 15"/>
          <p:cNvSpPr txBox="1">
            <a:spLocks noChangeArrowheads="1"/>
          </p:cNvSpPr>
          <p:nvPr/>
        </p:nvSpPr>
        <p:spPr bwMode="auto">
          <a:xfrm>
            <a:off x="5364163" y="5164138"/>
            <a:ext cx="27352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この方法を発展させ、天体の微小な構造を調べる</a:t>
            </a:r>
          </a:p>
        </p:txBody>
      </p:sp>
      <p:graphicFrame>
        <p:nvGraphicFramePr>
          <p:cNvPr id="15363" name="Object 16"/>
          <p:cNvGraphicFramePr>
            <a:graphicFrameLocks noChangeAspect="1"/>
          </p:cNvGraphicFramePr>
          <p:nvPr/>
        </p:nvGraphicFramePr>
        <p:xfrm>
          <a:off x="1476375" y="6308725"/>
          <a:ext cx="1500188" cy="392113"/>
        </p:xfrm>
        <a:graphic>
          <a:graphicData uri="http://schemas.openxmlformats.org/presentationml/2006/ole">
            <mc:AlternateContent xmlns:mc="http://schemas.openxmlformats.org/markup-compatibility/2006">
              <mc:Choice xmlns:v="urn:schemas-microsoft-com:vml" Requires="v">
                <p:oleObj spid="_x0000_s35851" name="数式" r:id="rId5" imgW="876240" imgH="228600" progId="Equation.3">
                  <p:embed/>
                </p:oleObj>
              </mc:Choice>
              <mc:Fallback>
                <p:oleObj name="数式" r:id="rId5" imgW="87624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375" y="6308725"/>
                        <a:ext cx="1500188"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382405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A49E3CB4-AEBC-41C2-A14B-88365874164D}" type="slidenum">
              <a:rPr lang="en-US" altLang="ja-JP">
                <a:solidFill>
                  <a:srgbClr val="000000"/>
                </a:solidFill>
              </a:rPr>
              <a:pPr eaLnBrk="1" hangingPunct="1"/>
              <a:t>19</a:t>
            </a:fld>
            <a:endParaRPr lang="en-US" altLang="ja-JP">
              <a:solidFill>
                <a:srgbClr val="000000"/>
              </a:solidFill>
            </a:endParaRPr>
          </a:p>
        </p:txBody>
      </p:sp>
      <p:sp>
        <p:nvSpPr>
          <p:cNvPr id="16393" name="Rectangle 2"/>
          <p:cNvSpPr>
            <a:spLocks noGrp="1" noChangeArrowheads="1"/>
          </p:cNvSpPr>
          <p:nvPr>
            <p:ph type="title"/>
          </p:nvPr>
        </p:nvSpPr>
        <p:spPr/>
        <p:txBody>
          <a:bodyPr/>
          <a:lstStyle/>
          <a:p>
            <a:pPr eaLnBrk="1" hangingPunct="1"/>
            <a:r>
              <a:rPr lang="ja-JP" altLang="en-US" smtClean="0"/>
              <a:t>２素子干渉計　（３）</a:t>
            </a:r>
          </a:p>
        </p:txBody>
      </p:sp>
      <p:sp>
        <p:nvSpPr>
          <p:cNvPr id="16394" name="Rectangle 4"/>
          <p:cNvSpPr>
            <a:spLocks noGrp="1" noChangeArrowheads="1"/>
          </p:cNvSpPr>
          <p:nvPr>
            <p:ph type="body" sz="half" idx="1"/>
          </p:nvPr>
        </p:nvSpPr>
        <p:spPr>
          <a:xfrm>
            <a:off x="250825" y="1600200"/>
            <a:ext cx="4244975" cy="4525963"/>
          </a:xfrm>
        </p:spPr>
        <p:txBody>
          <a:bodyPr/>
          <a:lstStyle/>
          <a:p>
            <a:pPr eaLnBrk="1" hangingPunct="1"/>
            <a:r>
              <a:rPr lang="ja-JP" altLang="en-US" sz="2400" smtClean="0"/>
              <a:t>角度分布 </a:t>
            </a:r>
            <a:r>
              <a:rPr lang="en-US" altLang="ja-JP" sz="2400" i="1" smtClean="0"/>
              <a:t>B</a:t>
            </a:r>
            <a:r>
              <a:rPr lang="en-US" altLang="ja-JP" sz="2400" baseline="-25000" smtClean="0">
                <a:latin typeface="Symbol" panose="05050102010706020507" pitchFamily="18" charset="2"/>
              </a:rPr>
              <a:t>n</a:t>
            </a:r>
            <a:r>
              <a:rPr lang="en-US" altLang="ja-JP" sz="2400" smtClean="0"/>
              <a:t>(</a:t>
            </a:r>
            <a:r>
              <a:rPr lang="en-US" altLang="ja-JP" sz="2400" i="1" smtClean="0">
                <a:latin typeface="Symbol" panose="05050102010706020507" pitchFamily="18" charset="2"/>
              </a:rPr>
              <a:t>q </a:t>
            </a:r>
            <a:r>
              <a:rPr lang="en-US" altLang="ja-JP" sz="2400" smtClean="0"/>
              <a:t>) </a:t>
            </a:r>
            <a:r>
              <a:rPr lang="ja-JP" altLang="en-US" sz="2400" smtClean="0"/>
              <a:t>を持つ天体</a:t>
            </a:r>
          </a:p>
          <a:p>
            <a:pPr lvl="1" eaLnBrk="1" hangingPunct="1"/>
            <a:r>
              <a:rPr lang="ja-JP" altLang="en-US" sz="1800" smtClean="0"/>
              <a:t>角度</a:t>
            </a:r>
            <a:r>
              <a:rPr lang="en-US" altLang="ja-JP" sz="1800" smtClean="0"/>
              <a:t>θ</a:t>
            </a:r>
            <a:r>
              <a:rPr lang="ja-JP" altLang="en-US" sz="1800" smtClean="0"/>
              <a:t>の点源の信号の角度積分値が各局で観測される電圧</a:t>
            </a:r>
            <a:endParaRPr lang="ja-JP" altLang="en-US" sz="1800" i="1" smtClean="0">
              <a:latin typeface="Symbol" panose="05050102010706020507" pitchFamily="18" charset="2"/>
            </a:endParaRPr>
          </a:p>
          <a:p>
            <a:pPr eaLnBrk="1" hangingPunct="1"/>
            <a:endParaRPr lang="en-US" altLang="ja-JP" sz="2400" smtClean="0"/>
          </a:p>
        </p:txBody>
      </p:sp>
      <p:grpSp>
        <p:nvGrpSpPr>
          <p:cNvPr id="16395" name="Group 51"/>
          <p:cNvGrpSpPr>
            <a:grpSpLocks/>
          </p:cNvGrpSpPr>
          <p:nvPr/>
        </p:nvGrpSpPr>
        <p:grpSpPr bwMode="auto">
          <a:xfrm>
            <a:off x="4075113" y="1628775"/>
            <a:ext cx="5502275" cy="4802188"/>
            <a:chOff x="2567" y="1026"/>
            <a:chExt cx="3466" cy="3025"/>
          </a:xfrm>
        </p:grpSpPr>
        <p:sp>
          <p:nvSpPr>
            <p:cNvPr id="16399" name="Line 7"/>
            <p:cNvSpPr>
              <a:spLocks noChangeShapeType="1"/>
            </p:cNvSpPr>
            <p:nvPr/>
          </p:nvSpPr>
          <p:spPr bwMode="auto">
            <a:xfrm>
              <a:off x="3016" y="3103"/>
              <a:ext cx="25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pic>
          <p:nvPicPr>
            <p:cNvPr id="16400" name="Picture 8" descr="MCj029258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107" y="3107"/>
              <a:ext cx="181"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9" descr="MCj029258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329" y="3152"/>
              <a:ext cx="1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2" name="Line 10"/>
            <p:cNvSpPr>
              <a:spLocks noChangeShapeType="1"/>
            </p:cNvSpPr>
            <p:nvPr/>
          </p:nvSpPr>
          <p:spPr bwMode="auto">
            <a:xfrm flipV="1">
              <a:off x="4332" y="1706"/>
              <a:ext cx="0" cy="1406"/>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6403" name="Line 11"/>
            <p:cNvSpPr>
              <a:spLocks noChangeShapeType="1"/>
            </p:cNvSpPr>
            <p:nvPr/>
          </p:nvSpPr>
          <p:spPr bwMode="auto">
            <a:xfrm flipH="1" flipV="1">
              <a:off x="3107" y="2387"/>
              <a:ext cx="2359" cy="7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6404" name="Line 12"/>
            <p:cNvSpPr>
              <a:spLocks noChangeAspect="1" noChangeShapeType="1"/>
            </p:cNvSpPr>
            <p:nvPr/>
          </p:nvSpPr>
          <p:spPr bwMode="auto">
            <a:xfrm flipV="1">
              <a:off x="3334" y="2002"/>
              <a:ext cx="408" cy="1111"/>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6405" name="Line 13"/>
            <p:cNvSpPr>
              <a:spLocks noChangeAspect="1" noChangeShapeType="1"/>
            </p:cNvSpPr>
            <p:nvPr/>
          </p:nvSpPr>
          <p:spPr bwMode="auto">
            <a:xfrm flipV="1">
              <a:off x="5284" y="2002"/>
              <a:ext cx="408" cy="1111"/>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6406" name="Oval 14"/>
            <p:cNvSpPr>
              <a:spLocks noChangeArrowheads="1"/>
            </p:cNvSpPr>
            <p:nvPr/>
          </p:nvSpPr>
          <p:spPr bwMode="auto">
            <a:xfrm>
              <a:off x="3312" y="3082"/>
              <a:ext cx="46" cy="45"/>
            </a:xfrm>
            <a:prstGeom prst="ellipse">
              <a:avLst/>
            </a:prstGeom>
            <a:solidFill>
              <a:schemeClr val="tx1"/>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16407" name="Oval 15"/>
            <p:cNvSpPr>
              <a:spLocks noChangeArrowheads="1"/>
            </p:cNvSpPr>
            <p:nvPr/>
          </p:nvSpPr>
          <p:spPr bwMode="auto">
            <a:xfrm>
              <a:off x="5266" y="3086"/>
              <a:ext cx="46" cy="45"/>
            </a:xfrm>
            <a:prstGeom prst="ellipse">
              <a:avLst/>
            </a:prstGeom>
            <a:solidFill>
              <a:schemeClr val="tx1"/>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16408" name="Line 16"/>
            <p:cNvSpPr>
              <a:spLocks noChangeAspect="1" noChangeShapeType="1"/>
            </p:cNvSpPr>
            <p:nvPr/>
          </p:nvSpPr>
          <p:spPr bwMode="auto">
            <a:xfrm flipV="1">
              <a:off x="4332" y="1979"/>
              <a:ext cx="408" cy="111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6409" name="Arc 17"/>
            <p:cNvSpPr>
              <a:spLocks/>
            </p:cNvSpPr>
            <p:nvPr/>
          </p:nvSpPr>
          <p:spPr bwMode="auto">
            <a:xfrm>
              <a:off x="4332" y="2434"/>
              <a:ext cx="231" cy="680"/>
            </a:xfrm>
            <a:custGeom>
              <a:avLst/>
              <a:gdLst>
                <a:gd name="T0" fmla="*/ 0 w 7869"/>
                <a:gd name="T1" fmla="*/ 0 h 21600"/>
                <a:gd name="T2" fmla="*/ 0 w 7869"/>
                <a:gd name="T3" fmla="*/ 0 h 21600"/>
                <a:gd name="T4" fmla="*/ 0 w 7869"/>
                <a:gd name="T5" fmla="*/ 1 h 21600"/>
                <a:gd name="T6" fmla="*/ 0 60000 65536"/>
                <a:gd name="T7" fmla="*/ 0 60000 65536"/>
                <a:gd name="T8" fmla="*/ 0 60000 65536"/>
                <a:gd name="T9" fmla="*/ 0 w 7869"/>
                <a:gd name="T10" fmla="*/ 0 h 21600"/>
                <a:gd name="T11" fmla="*/ 7869 w 7869"/>
                <a:gd name="T12" fmla="*/ 21600 h 21600"/>
              </a:gdLst>
              <a:ahLst/>
              <a:cxnLst>
                <a:cxn ang="T6">
                  <a:pos x="T0" y="T1"/>
                </a:cxn>
                <a:cxn ang="T7">
                  <a:pos x="T2" y="T3"/>
                </a:cxn>
                <a:cxn ang="T8">
                  <a:pos x="T4" y="T5"/>
                </a:cxn>
              </a:cxnLst>
              <a:rect l="T9" t="T10" r="T11" b="T12"/>
              <a:pathLst>
                <a:path w="7869" h="21600" fill="none" extrusionOk="0">
                  <a:moveTo>
                    <a:pt x="-1" y="0"/>
                  </a:moveTo>
                  <a:cubicBezTo>
                    <a:pt x="2692" y="0"/>
                    <a:pt x="5361" y="503"/>
                    <a:pt x="7868" y="1484"/>
                  </a:cubicBezTo>
                </a:path>
                <a:path w="7869" h="21600" stroke="0" extrusionOk="0">
                  <a:moveTo>
                    <a:pt x="-1" y="0"/>
                  </a:moveTo>
                  <a:cubicBezTo>
                    <a:pt x="2692" y="0"/>
                    <a:pt x="5361" y="503"/>
                    <a:pt x="7868" y="1484"/>
                  </a:cubicBezTo>
                  <a:lnTo>
                    <a:pt x="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sp>
          <p:nvSpPr>
            <p:cNvPr id="16410" name="Arc 18"/>
            <p:cNvSpPr>
              <a:spLocks/>
            </p:cNvSpPr>
            <p:nvPr/>
          </p:nvSpPr>
          <p:spPr bwMode="auto">
            <a:xfrm rot="-5400000">
              <a:off x="4956" y="2735"/>
              <a:ext cx="176" cy="589"/>
            </a:xfrm>
            <a:custGeom>
              <a:avLst/>
              <a:gdLst>
                <a:gd name="T0" fmla="*/ 0 w 7655"/>
                <a:gd name="T1" fmla="*/ 0 h 21587"/>
                <a:gd name="T2" fmla="*/ 0 w 7655"/>
                <a:gd name="T3" fmla="*/ 0 h 21587"/>
                <a:gd name="T4" fmla="*/ 0 w 7655"/>
                <a:gd name="T5" fmla="*/ 0 h 21587"/>
                <a:gd name="T6" fmla="*/ 0 60000 65536"/>
                <a:gd name="T7" fmla="*/ 0 60000 65536"/>
                <a:gd name="T8" fmla="*/ 0 60000 65536"/>
                <a:gd name="T9" fmla="*/ 0 w 7655"/>
                <a:gd name="T10" fmla="*/ 0 h 21587"/>
                <a:gd name="T11" fmla="*/ 7655 w 7655"/>
                <a:gd name="T12" fmla="*/ 21587 h 21587"/>
              </a:gdLst>
              <a:ahLst/>
              <a:cxnLst>
                <a:cxn ang="T6">
                  <a:pos x="T0" y="T1"/>
                </a:cxn>
                <a:cxn ang="T7">
                  <a:pos x="T2" y="T3"/>
                </a:cxn>
                <a:cxn ang="T8">
                  <a:pos x="T4" y="T5"/>
                </a:cxn>
              </a:cxnLst>
              <a:rect l="T9" t="T10" r="T11" b="T12"/>
              <a:pathLst>
                <a:path w="7655" h="21587" fill="none" extrusionOk="0">
                  <a:moveTo>
                    <a:pt x="745" y="-1"/>
                  </a:moveTo>
                  <a:cubicBezTo>
                    <a:pt x="3108" y="81"/>
                    <a:pt x="5443" y="550"/>
                    <a:pt x="7655" y="1388"/>
                  </a:cubicBezTo>
                </a:path>
                <a:path w="7655" h="21587" stroke="0" extrusionOk="0">
                  <a:moveTo>
                    <a:pt x="745" y="-1"/>
                  </a:moveTo>
                  <a:cubicBezTo>
                    <a:pt x="3108" y="81"/>
                    <a:pt x="5443" y="550"/>
                    <a:pt x="7655" y="1388"/>
                  </a:cubicBezTo>
                  <a:lnTo>
                    <a:pt x="0" y="21587"/>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sp>
          <p:nvSpPr>
            <p:cNvPr id="16411" name="Text Box 19"/>
            <p:cNvSpPr txBox="1">
              <a:spLocks noChangeArrowheads="1"/>
            </p:cNvSpPr>
            <p:nvPr/>
          </p:nvSpPr>
          <p:spPr bwMode="auto">
            <a:xfrm>
              <a:off x="4364" y="2216"/>
              <a:ext cx="19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i="1" smtClean="0">
                  <a:solidFill>
                    <a:srgbClr val="000000"/>
                  </a:solidFill>
                  <a:latin typeface="Symbol" panose="05050102010706020507" pitchFamily="18" charset="2"/>
                </a:rPr>
                <a:t>q</a:t>
              </a:r>
            </a:p>
          </p:txBody>
        </p:sp>
        <p:sp>
          <p:nvSpPr>
            <p:cNvPr id="16412" name="Text Box 20"/>
            <p:cNvSpPr txBox="1">
              <a:spLocks noChangeArrowheads="1"/>
            </p:cNvSpPr>
            <p:nvPr/>
          </p:nvSpPr>
          <p:spPr bwMode="auto">
            <a:xfrm>
              <a:off x="4594" y="2886"/>
              <a:ext cx="19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i="1" smtClean="0">
                  <a:solidFill>
                    <a:srgbClr val="000000"/>
                  </a:solidFill>
                  <a:latin typeface="Symbol" panose="05050102010706020507" pitchFamily="18" charset="2"/>
                </a:rPr>
                <a:t>q</a:t>
              </a:r>
            </a:p>
          </p:txBody>
        </p:sp>
        <p:sp>
          <p:nvSpPr>
            <p:cNvPr id="16413" name="Line 21"/>
            <p:cNvSpPr>
              <a:spLocks noChangeShapeType="1"/>
            </p:cNvSpPr>
            <p:nvPr/>
          </p:nvSpPr>
          <p:spPr bwMode="auto">
            <a:xfrm>
              <a:off x="3379" y="3158"/>
              <a:ext cx="1860"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6414" name="Text Box 22"/>
            <p:cNvSpPr txBox="1">
              <a:spLocks noChangeArrowheads="1"/>
            </p:cNvSpPr>
            <p:nvPr/>
          </p:nvSpPr>
          <p:spPr bwMode="auto">
            <a:xfrm>
              <a:off x="4241" y="3158"/>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b="1" i="1" smtClean="0">
                  <a:solidFill>
                    <a:srgbClr val="000000"/>
                  </a:solidFill>
                </a:rPr>
                <a:t>D</a:t>
              </a:r>
            </a:p>
          </p:txBody>
        </p:sp>
        <p:sp>
          <p:nvSpPr>
            <p:cNvPr id="16415" name="Line 23"/>
            <p:cNvSpPr>
              <a:spLocks noChangeShapeType="1"/>
            </p:cNvSpPr>
            <p:nvPr/>
          </p:nvSpPr>
          <p:spPr bwMode="auto">
            <a:xfrm>
              <a:off x="3334" y="3112"/>
              <a:ext cx="0" cy="40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6416" name="Line 24"/>
            <p:cNvSpPr>
              <a:spLocks noChangeShapeType="1"/>
            </p:cNvSpPr>
            <p:nvPr/>
          </p:nvSpPr>
          <p:spPr bwMode="auto">
            <a:xfrm>
              <a:off x="3334" y="3521"/>
              <a:ext cx="90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6417" name="Oval 25"/>
            <p:cNvSpPr>
              <a:spLocks noChangeArrowheads="1"/>
            </p:cNvSpPr>
            <p:nvPr/>
          </p:nvSpPr>
          <p:spPr bwMode="auto">
            <a:xfrm>
              <a:off x="4241" y="3430"/>
              <a:ext cx="181" cy="18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mtClean="0">
                  <a:solidFill>
                    <a:srgbClr val="000000"/>
                  </a:solidFill>
                </a:rPr>
                <a:t>×</a:t>
              </a:r>
            </a:p>
          </p:txBody>
        </p:sp>
        <p:sp>
          <p:nvSpPr>
            <p:cNvPr id="16418" name="Line 26"/>
            <p:cNvSpPr>
              <a:spLocks noChangeShapeType="1"/>
            </p:cNvSpPr>
            <p:nvPr/>
          </p:nvSpPr>
          <p:spPr bwMode="auto">
            <a:xfrm flipH="1">
              <a:off x="4422" y="3521"/>
              <a:ext cx="8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6419" name="Line 27"/>
            <p:cNvSpPr>
              <a:spLocks noChangeShapeType="1"/>
            </p:cNvSpPr>
            <p:nvPr/>
          </p:nvSpPr>
          <p:spPr bwMode="auto">
            <a:xfrm>
              <a:off x="5284" y="3112"/>
              <a:ext cx="0" cy="40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6420" name="Line 28"/>
            <p:cNvSpPr>
              <a:spLocks noChangeShapeType="1"/>
            </p:cNvSpPr>
            <p:nvPr/>
          </p:nvSpPr>
          <p:spPr bwMode="auto">
            <a:xfrm>
              <a:off x="4332" y="3611"/>
              <a:ext cx="0" cy="1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graphicFrame>
          <p:nvGraphicFramePr>
            <p:cNvPr id="16388" name="Object 29"/>
            <p:cNvGraphicFramePr>
              <a:graphicFrameLocks noChangeAspect="1"/>
            </p:cNvGraphicFramePr>
            <p:nvPr/>
          </p:nvGraphicFramePr>
          <p:xfrm>
            <a:off x="3243" y="3566"/>
            <a:ext cx="208" cy="136"/>
          </p:xfrm>
          <a:graphic>
            <a:graphicData uri="http://schemas.openxmlformats.org/presentationml/2006/ole">
              <mc:AlternateContent xmlns:mc="http://schemas.openxmlformats.org/markup-compatibility/2006">
                <mc:Choice xmlns:v="urn:schemas-microsoft-com:vml" Requires="v">
                  <p:oleObj spid="_x0000_s36890" name="数式" r:id="rId4" imgW="330120" imgH="215640" progId="Equation.3">
                    <p:embed/>
                  </p:oleObj>
                </mc:Choice>
                <mc:Fallback>
                  <p:oleObj name="数式" r:id="rId4" imgW="330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3" y="3566"/>
                          <a:ext cx="208" cy="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89" name="Object 30"/>
            <p:cNvGraphicFramePr>
              <a:graphicFrameLocks noChangeAspect="1"/>
            </p:cNvGraphicFramePr>
            <p:nvPr/>
          </p:nvGraphicFramePr>
          <p:xfrm>
            <a:off x="5189" y="3566"/>
            <a:ext cx="216" cy="136"/>
          </p:xfrm>
          <a:graphic>
            <a:graphicData uri="http://schemas.openxmlformats.org/presentationml/2006/ole">
              <mc:AlternateContent xmlns:mc="http://schemas.openxmlformats.org/markup-compatibility/2006">
                <mc:Choice xmlns:v="urn:schemas-microsoft-com:vml" Requires="v">
                  <p:oleObj spid="_x0000_s36891" name="数式" r:id="rId6" imgW="342720" imgH="215640" progId="Equation.3">
                    <p:embed/>
                  </p:oleObj>
                </mc:Choice>
                <mc:Fallback>
                  <p:oleObj name="数式" r:id="rId6" imgW="3427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9" y="3566"/>
                          <a:ext cx="216" cy="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90" name="Object 31"/>
            <p:cNvGraphicFramePr>
              <a:graphicFrameLocks noChangeAspect="1"/>
            </p:cNvGraphicFramePr>
            <p:nvPr/>
          </p:nvGraphicFramePr>
          <p:xfrm>
            <a:off x="2567" y="2659"/>
            <a:ext cx="868" cy="225"/>
          </p:xfrm>
          <a:graphic>
            <a:graphicData uri="http://schemas.openxmlformats.org/presentationml/2006/ole">
              <mc:AlternateContent xmlns:mc="http://schemas.openxmlformats.org/markup-compatibility/2006">
                <mc:Choice xmlns:v="urn:schemas-microsoft-com:vml" Requires="v">
                  <p:oleObj spid="_x0000_s36892" name="数式" r:id="rId8" imgW="927000" imgH="241200" progId="Equation.3">
                    <p:embed/>
                  </p:oleObj>
                </mc:Choice>
                <mc:Fallback>
                  <p:oleObj name="数式" r:id="rId8" imgW="927000" imgH="241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7" y="2659"/>
                          <a:ext cx="868" cy="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421" name="Line 32"/>
            <p:cNvSpPr>
              <a:spLocks noChangeShapeType="1"/>
            </p:cNvSpPr>
            <p:nvPr/>
          </p:nvSpPr>
          <p:spPr bwMode="auto">
            <a:xfrm flipV="1">
              <a:off x="3334" y="2531"/>
              <a:ext cx="212" cy="581"/>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6422" name="Line 33"/>
            <p:cNvSpPr>
              <a:spLocks noChangeShapeType="1"/>
            </p:cNvSpPr>
            <p:nvPr/>
          </p:nvSpPr>
          <p:spPr bwMode="auto">
            <a:xfrm flipV="1">
              <a:off x="4528" y="2251"/>
              <a:ext cx="212" cy="581"/>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6423" name="Text Box 34"/>
            <p:cNvSpPr txBox="1">
              <a:spLocks noChangeArrowheads="1"/>
            </p:cNvSpPr>
            <p:nvPr/>
          </p:nvSpPr>
          <p:spPr bwMode="auto">
            <a:xfrm>
              <a:off x="4558" y="2577"/>
              <a:ext cx="9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200" smtClean="0">
                  <a:solidFill>
                    <a:srgbClr val="000000"/>
                  </a:solidFill>
                </a:rPr>
                <a:t>天体の方向ベクトル</a:t>
              </a:r>
            </a:p>
          </p:txBody>
        </p:sp>
        <p:sp>
          <p:nvSpPr>
            <p:cNvPr id="16424" name="Text Box 35"/>
            <p:cNvSpPr txBox="1">
              <a:spLocks noChangeArrowheads="1"/>
            </p:cNvSpPr>
            <p:nvPr/>
          </p:nvSpPr>
          <p:spPr bwMode="auto">
            <a:xfrm>
              <a:off x="4604" y="238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b="1" i="1" smtClean="0">
                  <a:solidFill>
                    <a:srgbClr val="000000"/>
                  </a:solidFill>
                </a:rPr>
                <a:t>s</a:t>
              </a:r>
            </a:p>
          </p:txBody>
        </p:sp>
        <p:sp>
          <p:nvSpPr>
            <p:cNvPr id="16425" name="Text Box 36"/>
            <p:cNvSpPr txBox="1">
              <a:spLocks noChangeArrowheads="1"/>
            </p:cNvSpPr>
            <p:nvPr/>
          </p:nvSpPr>
          <p:spPr bwMode="auto">
            <a:xfrm>
              <a:off x="4377" y="3203"/>
              <a:ext cx="63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200" smtClean="0">
                  <a:solidFill>
                    <a:srgbClr val="000000"/>
                  </a:solidFill>
                </a:rPr>
                <a:t>基線ベクトル</a:t>
              </a:r>
            </a:p>
          </p:txBody>
        </p:sp>
        <p:graphicFrame>
          <p:nvGraphicFramePr>
            <p:cNvPr id="16391" name="Object 37"/>
            <p:cNvGraphicFramePr>
              <a:graphicFrameLocks noChangeAspect="1"/>
            </p:cNvGraphicFramePr>
            <p:nvPr/>
          </p:nvGraphicFramePr>
          <p:xfrm>
            <a:off x="4201" y="3850"/>
            <a:ext cx="309" cy="201"/>
          </p:xfrm>
          <a:graphic>
            <a:graphicData uri="http://schemas.openxmlformats.org/presentationml/2006/ole">
              <mc:AlternateContent xmlns:mc="http://schemas.openxmlformats.org/markup-compatibility/2006">
                <mc:Choice xmlns:v="urn:schemas-microsoft-com:vml" Requires="v">
                  <p:oleObj spid="_x0000_s36893" name="数式" r:id="rId10" imgW="330120" imgH="215640" progId="Equation.3">
                    <p:embed/>
                  </p:oleObj>
                </mc:Choice>
                <mc:Fallback>
                  <p:oleObj name="数式" r:id="rId10" imgW="330120" imgH="2156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01" y="3850"/>
                          <a:ext cx="309" cy="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426" name="Text Box 39"/>
            <p:cNvSpPr txBox="1">
              <a:spLocks noChangeArrowheads="1"/>
            </p:cNvSpPr>
            <p:nvPr/>
          </p:nvSpPr>
          <p:spPr bwMode="auto">
            <a:xfrm rot="1187724">
              <a:off x="3791" y="2473"/>
              <a:ext cx="4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波面</a:t>
              </a:r>
            </a:p>
          </p:txBody>
        </p:sp>
        <p:sp>
          <p:nvSpPr>
            <p:cNvPr id="16427" name="Rectangle 44"/>
            <p:cNvSpPr>
              <a:spLocks noChangeArrowheads="1"/>
            </p:cNvSpPr>
            <p:nvPr/>
          </p:nvSpPr>
          <p:spPr bwMode="auto">
            <a:xfrm>
              <a:off x="4286" y="1026"/>
              <a:ext cx="5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i="1" smtClean="0">
                  <a:solidFill>
                    <a:srgbClr val="000000"/>
                  </a:solidFill>
                </a:rPr>
                <a:t>B</a:t>
              </a:r>
              <a:r>
                <a:rPr lang="en-US" altLang="ja-JP" sz="2400" baseline="-25000" smtClean="0">
                  <a:solidFill>
                    <a:srgbClr val="000000"/>
                  </a:solidFill>
                  <a:latin typeface="Symbol" panose="05050102010706020507" pitchFamily="18" charset="2"/>
                </a:rPr>
                <a:t>n</a:t>
              </a:r>
              <a:r>
                <a:rPr lang="en-US" altLang="ja-JP" sz="2400" smtClean="0">
                  <a:solidFill>
                    <a:srgbClr val="000000"/>
                  </a:solidFill>
                  <a:latin typeface="Symbol" panose="05050102010706020507" pitchFamily="18" charset="2"/>
                </a:rPr>
                <a:t>(</a:t>
              </a:r>
              <a:r>
                <a:rPr lang="en-US" altLang="ja-JP" sz="2400" i="1" smtClean="0">
                  <a:solidFill>
                    <a:srgbClr val="000000"/>
                  </a:solidFill>
                  <a:latin typeface="Symbol" panose="05050102010706020507" pitchFamily="18" charset="2"/>
                </a:rPr>
                <a:t>q </a:t>
              </a:r>
              <a:r>
                <a:rPr lang="en-US" altLang="ja-JP" sz="2400" smtClean="0">
                  <a:solidFill>
                    <a:srgbClr val="000000"/>
                  </a:solidFill>
                  <a:latin typeface="Symbol" panose="05050102010706020507" pitchFamily="18" charset="2"/>
                </a:rPr>
                <a:t>)</a:t>
              </a:r>
            </a:p>
          </p:txBody>
        </p:sp>
        <p:grpSp>
          <p:nvGrpSpPr>
            <p:cNvPr id="16428" name="Group 46"/>
            <p:cNvGrpSpPr>
              <a:grpSpLocks/>
            </p:cNvGrpSpPr>
            <p:nvPr/>
          </p:nvGrpSpPr>
          <p:grpSpPr bwMode="auto">
            <a:xfrm>
              <a:off x="3334" y="1344"/>
              <a:ext cx="2699" cy="544"/>
              <a:chOff x="4014" y="834"/>
              <a:chExt cx="1497" cy="544"/>
            </a:xfrm>
          </p:grpSpPr>
          <p:grpSp>
            <p:nvGrpSpPr>
              <p:cNvPr id="16429" name="Group 41"/>
              <p:cNvGrpSpPr>
                <a:grpSpLocks/>
              </p:cNvGrpSpPr>
              <p:nvPr/>
            </p:nvGrpSpPr>
            <p:grpSpPr bwMode="auto">
              <a:xfrm rot="-5400000">
                <a:off x="4491" y="357"/>
                <a:ext cx="544" cy="1497"/>
                <a:chOff x="4785" y="2568"/>
                <a:chExt cx="544" cy="1497"/>
              </a:xfrm>
            </p:grpSpPr>
            <p:sp>
              <p:nvSpPr>
                <p:cNvPr id="16431" name="Arc 42"/>
                <p:cNvSpPr>
                  <a:spLocks/>
                </p:cNvSpPr>
                <p:nvPr/>
              </p:nvSpPr>
              <p:spPr bwMode="auto">
                <a:xfrm>
                  <a:off x="4785" y="2568"/>
                  <a:ext cx="544" cy="753"/>
                </a:xfrm>
                <a:custGeom>
                  <a:avLst/>
                  <a:gdLst>
                    <a:gd name="T0" fmla="*/ 0 w 21600"/>
                    <a:gd name="T1" fmla="*/ 0 h 12812"/>
                    <a:gd name="T2" fmla="*/ 0 w 21600"/>
                    <a:gd name="T3" fmla="*/ 3 h 12812"/>
                    <a:gd name="T4" fmla="*/ 0 w 21600"/>
                    <a:gd name="T5" fmla="*/ 3 h 12812"/>
                    <a:gd name="T6" fmla="*/ 0 60000 65536"/>
                    <a:gd name="T7" fmla="*/ 0 60000 65536"/>
                    <a:gd name="T8" fmla="*/ 0 60000 65536"/>
                    <a:gd name="T9" fmla="*/ 0 w 21600"/>
                    <a:gd name="T10" fmla="*/ 0 h 12812"/>
                    <a:gd name="T11" fmla="*/ 21600 w 21600"/>
                    <a:gd name="T12" fmla="*/ 12812 h 12812"/>
                  </a:gdLst>
                  <a:ahLst/>
                  <a:cxnLst>
                    <a:cxn ang="T6">
                      <a:pos x="T0" y="T1"/>
                    </a:cxn>
                    <a:cxn ang="T7">
                      <a:pos x="T2" y="T3"/>
                    </a:cxn>
                    <a:cxn ang="T8">
                      <a:pos x="T4" y="T5"/>
                    </a:cxn>
                  </a:cxnLst>
                  <a:rect l="T9" t="T10" r="T11" b="T12"/>
                  <a:pathLst>
                    <a:path w="21600" h="12812" fill="none" extrusionOk="0">
                      <a:moveTo>
                        <a:pt x="17390" y="-1"/>
                      </a:moveTo>
                      <a:cubicBezTo>
                        <a:pt x="20124" y="3711"/>
                        <a:pt x="21600" y="8201"/>
                        <a:pt x="21600" y="12812"/>
                      </a:cubicBezTo>
                    </a:path>
                    <a:path w="21600" h="12812" stroke="0" extrusionOk="0">
                      <a:moveTo>
                        <a:pt x="17390" y="-1"/>
                      </a:moveTo>
                      <a:cubicBezTo>
                        <a:pt x="20124" y="3711"/>
                        <a:pt x="21600" y="8201"/>
                        <a:pt x="21600" y="12812"/>
                      </a:cubicBezTo>
                      <a:lnTo>
                        <a:pt x="0" y="12812"/>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sp>
              <p:nvSpPr>
                <p:cNvPr id="16432" name="Arc 43"/>
                <p:cNvSpPr>
                  <a:spLocks/>
                </p:cNvSpPr>
                <p:nvPr/>
              </p:nvSpPr>
              <p:spPr bwMode="auto">
                <a:xfrm flipV="1">
                  <a:off x="4785" y="3312"/>
                  <a:ext cx="544" cy="753"/>
                </a:xfrm>
                <a:custGeom>
                  <a:avLst/>
                  <a:gdLst>
                    <a:gd name="T0" fmla="*/ 0 w 21600"/>
                    <a:gd name="T1" fmla="*/ 0 h 12812"/>
                    <a:gd name="T2" fmla="*/ 0 w 21600"/>
                    <a:gd name="T3" fmla="*/ 3 h 12812"/>
                    <a:gd name="T4" fmla="*/ 0 w 21600"/>
                    <a:gd name="T5" fmla="*/ 3 h 12812"/>
                    <a:gd name="T6" fmla="*/ 0 60000 65536"/>
                    <a:gd name="T7" fmla="*/ 0 60000 65536"/>
                    <a:gd name="T8" fmla="*/ 0 60000 65536"/>
                    <a:gd name="T9" fmla="*/ 0 w 21600"/>
                    <a:gd name="T10" fmla="*/ 0 h 12812"/>
                    <a:gd name="T11" fmla="*/ 21600 w 21600"/>
                    <a:gd name="T12" fmla="*/ 12812 h 12812"/>
                  </a:gdLst>
                  <a:ahLst/>
                  <a:cxnLst>
                    <a:cxn ang="T6">
                      <a:pos x="T0" y="T1"/>
                    </a:cxn>
                    <a:cxn ang="T7">
                      <a:pos x="T2" y="T3"/>
                    </a:cxn>
                    <a:cxn ang="T8">
                      <a:pos x="T4" y="T5"/>
                    </a:cxn>
                  </a:cxnLst>
                  <a:rect l="T9" t="T10" r="T11" b="T12"/>
                  <a:pathLst>
                    <a:path w="21600" h="12812" fill="none" extrusionOk="0">
                      <a:moveTo>
                        <a:pt x="17390" y="-1"/>
                      </a:moveTo>
                      <a:cubicBezTo>
                        <a:pt x="20124" y="3711"/>
                        <a:pt x="21600" y="8201"/>
                        <a:pt x="21600" y="12812"/>
                      </a:cubicBezTo>
                    </a:path>
                    <a:path w="21600" h="12812" stroke="0" extrusionOk="0">
                      <a:moveTo>
                        <a:pt x="17390" y="-1"/>
                      </a:moveTo>
                      <a:cubicBezTo>
                        <a:pt x="20124" y="3711"/>
                        <a:pt x="21600" y="8201"/>
                        <a:pt x="21600" y="12812"/>
                      </a:cubicBezTo>
                      <a:lnTo>
                        <a:pt x="0" y="12812"/>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grpSp>
          <p:sp>
            <p:nvSpPr>
              <p:cNvPr id="16430" name="Freeform 45"/>
              <p:cNvSpPr>
                <a:spLocks/>
              </p:cNvSpPr>
              <p:nvPr/>
            </p:nvSpPr>
            <p:spPr bwMode="auto">
              <a:xfrm rot="-5400000">
                <a:off x="4584" y="500"/>
                <a:ext cx="220" cy="897"/>
              </a:xfrm>
              <a:custGeom>
                <a:avLst/>
                <a:gdLst>
                  <a:gd name="T0" fmla="*/ 176 w 220"/>
                  <a:gd name="T1" fmla="*/ 0 h 897"/>
                  <a:gd name="T2" fmla="*/ 188 w 220"/>
                  <a:gd name="T3" fmla="*/ 132 h 897"/>
                  <a:gd name="T4" fmla="*/ 98 w 220"/>
                  <a:gd name="T5" fmla="*/ 223 h 897"/>
                  <a:gd name="T6" fmla="*/ 143 w 220"/>
                  <a:gd name="T7" fmla="*/ 359 h 897"/>
                  <a:gd name="T8" fmla="*/ 7 w 220"/>
                  <a:gd name="T9" fmla="*/ 495 h 897"/>
                  <a:gd name="T10" fmla="*/ 188 w 220"/>
                  <a:gd name="T11" fmla="*/ 750 h 897"/>
                  <a:gd name="T12" fmla="*/ 200 w 220"/>
                  <a:gd name="T13" fmla="*/ 897 h 897"/>
                  <a:gd name="T14" fmla="*/ 0 60000 65536"/>
                  <a:gd name="T15" fmla="*/ 0 60000 65536"/>
                  <a:gd name="T16" fmla="*/ 0 60000 65536"/>
                  <a:gd name="T17" fmla="*/ 0 60000 65536"/>
                  <a:gd name="T18" fmla="*/ 0 60000 65536"/>
                  <a:gd name="T19" fmla="*/ 0 60000 65536"/>
                  <a:gd name="T20" fmla="*/ 0 60000 65536"/>
                  <a:gd name="T21" fmla="*/ 0 w 220"/>
                  <a:gd name="T22" fmla="*/ 0 h 897"/>
                  <a:gd name="T23" fmla="*/ 220 w 220"/>
                  <a:gd name="T24" fmla="*/ 897 h 8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 h="897">
                    <a:moveTo>
                      <a:pt x="176" y="0"/>
                    </a:moveTo>
                    <a:cubicBezTo>
                      <a:pt x="178" y="22"/>
                      <a:pt x="201" y="95"/>
                      <a:pt x="188" y="132"/>
                    </a:cubicBezTo>
                    <a:cubicBezTo>
                      <a:pt x="175" y="169"/>
                      <a:pt x="105" y="185"/>
                      <a:pt x="98" y="223"/>
                    </a:cubicBezTo>
                    <a:cubicBezTo>
                      <a:pt x="91" y="261"/>
                      <a:pt x="158" y="314"/>
                      <a:pt x="143" y="359"/>
                    </a:cubicBezTo>
                    <a:cubicBezTo>
                      <a:pt x="128" y="404"/>
                      <a:pt x="0" y="430"/>
                      <a:pt x="7" y="495"/>
                    </a:cubicBezTo>
                    <a:cubicBezTo>
                      <a:pt x="14" y="560"/>
                      <a:pt x="156" y="683"/>
                      <a:pt x="188" y="750"/>
                    </a:cubicBezTo>
                    <a:cubicBezTo>
                      <a:pt x="220" y="817"/>
                      <a:pt x="198" y="867"/>
                      <a:pt x="200" y="897"/>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1400" smtClean="0">
                  <a:solidFill>
                    <a:srgbClr val="000000"/>
                  </a:solidFill>
                </a:endParaRPr>
              </a:p>
            </p:txBody>
          </p:sp>
        </p:grpSp>
      </p:grpSp>
      <p:graphicFrame>
        <p:nvGraphicFramePr>
          <p:cNvPr id="16386" name="Object 47"/>
          <p:cNvGraphicFramePr>
            <a:graphicFrameLocks noChangeAspect="1"/>
          </p:cNvGraphicFramePr>
          <p:nvPr/>
        </p:nvGraphicFramePr>
        <p:xfrm>
          <a:off x="468313" y="2708275"/>
          <a:ext cx="3352800" cy="865188"/>
        </p:xfrm>
        <a:graphic>
          <a:graphicData uri="http://schemas.openxmlformats.org/presentationml/2006/ole">
            <mc:AlternateContent xmlns:mc="http://schemas.openxmlformats.org/markup-compatibility/2006">
              <mc:Choice xmlns:v="urn:schemas-microsoft-com:vml" Requires="v">
                <p:oleObj spid="_x0000_s36894" name="数式" r:id="rId12" imgW="2260440" imgH="583920" progId="Equation.3">
                  <p:embed/>
                </p:oleObj>
              </mc:Choice>
              <mc:Fallback>
                <p:oleObj name="数式" r:id="rId12" imgW="2260440" imgH="5839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8313" y="2708275"/>
                        <a:ext cx="3352800" cy="865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87" name="Object 48"/>
          <p:cNvGraphicFramePr>
            <a:graphicFrameLocks noChangeAspect="1"/>
          </p:cNvGraphicFramePr>
          <p:nvPr/>
        </p:nvGraphicFramePr>
        <p:xfrm>
          <a:off x="692150" y="3860800"/>
          <a:ext cx="3487738" cy="2047875"/>
        </p:xfrm>
        <a:graphic>
          <a:graphicData uri="http://schemas.openxmlformats.org/presentationml/2006/ole">
            <mc:AlternateContent xmlns:mc="http://schemas.openxmlformats.org/markup-compatibility/2006">
              <mc:Choice xmlns:v="urn:schemas-microsoft-com:vml" Requires="v">
                <p:oleObj spid="_x0000_s36895" name="数式" r:id="rId14" imgW="2590560" imgH="1523880" progId="Equation.3">
                  <p:embed/>
                </p:oleObj>
              </mc:Choice>
              <mc:Fallback>
                <p:oleObj name="数式" r:id="rId14" imgW="2590560" imgH="152388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2150" y="3860800"/>
                        <a:ext cx="3487738" cy="204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396" name="AutoShape 49"/>
          <p:cNvSpPr>
            <a:spLocks noChangeArrowheads="1"/>
          </p:cNvSpPr>
          <p:nvPr/>
        </p:nvSpPr>
        <p:spPr bwMode="auto">
          <a:xfrm>
            <a:off x="179388" y="3933825"/>
            <a:ext cx="360362" cy="215900"/>
          </a:xfrm>
          <a:prstGeom prst="rightArrow">
            <a:avLst>
              <a:gd name="adj1" fmla="val 50000"/>
              <a:gd name="adj2" fmla="val 41728"/>
            </a:avLst>
          </a:prstGeom>
          <a:solidFill>
            <a:schemeClr val="accent1"/>
          </a:solidFill>
          <a:ln w="9525">
            <a:solidFill>
              <a:schemeClr val="tx1"/>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16397" name="Text Box 50"/>
          <p:cNvSpPr txBox="1">
            <a:spLocks noChangeArrowheads="1"/>
          </p:cNvSpPr>
          <p:nvPr/>
        </p:nvSpPr>
        <p:spPr bwMode="auto">
          <a:xfrm>
            <a:off x="339725" y="6107113"/>
            <a:ext cx="4800600" cy="4064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2000" smtClean="0">
                <a:solidFill>
                  <a:srgbClr val="000000"/>
                </a:solidFill>
              </a:rPr>
              <a:t>相関係数 </a:t>
            </a:r>
            <a:r>
              <a:rPr lang="en-US" altLang="ja-JP" sz="2000" i="1" smtClean="0">
                <a:solidFill>
                  <a:srgbClr val="000000"/>
                </a:solidFill>
              </a:rPr>
              <a:t>r</a:t>
            </a:r>
            <a:r>
              <a:rPr lang="en-US" altLang="ja-JP" sz="2000" smtClean="0">
                <a:solidFill>
                  <a:srgbClr val="000000"/>
                </a:solidFill>
              </a:rPr>
              <a:t>(</a:t>
            </a:r>
            <a:r>
              <a:rPr lang="en-US" altLang="ja-JP" sz="2000" i="1" smtClean="0">
                <a:solidFill>
                  <a:srgbClr val="000000"/>
                </a:solidFill>
              </a:rPr>
              <a:t>D</a:t>
            </a:r>
            <a:r>
              <a:rPr lang="en-US" altLang="ja-JP" sz="2000" smtClean="0">
                <a:solidFill>
                  <a:srgbClr val="000000"/>
                </a:solidFill>
              </a:rPr>
              <a:t>) </a:t>
            </a:r>
            <a:r>
              <a:rPr lang="ja-JP" altLang="en-US" sz="2000" smtClean="0">
                <a:solidFill>
                  <a:srgbClr val="000000"/>
                </a:solidFill>
              </a:rPr>
              <a:t>は輝度</a:t>
            </a:r>
            <a:r>
              <a:rPr lang="en-US" altLang="ja-JP" sz="2000" i="1" smtClean="0">
                <a:solidFill>
                  <a:srgbClr val="000000"/>
                </a:solidFill>
              </a:rPr>
              <a:t>B</a:t>
            </a:r>
            <a:r>
              <a:rPr lang="en-US" altLang="ja-JP" sz="2000" baseline="-25000" smtClean="0">
                <a:solidFill>
                  <a:srgbClr val="000000"/>
                </a:solidFill>
                <a:latin typeface="Symbol" panose="05050102010706020507" pitchFamily="18" charset="2"/>
              </a:rPr>
              <a:t>n</a:t>
            </a:r>
            <a:r>
              <a:rPr lang="en-US" altLang="ja-JP" sz="2000" smtClean="0">
                <a:solidFill>
                  <a:srgbClr val="000000"/>
                </a:solidFill>
              </a:rPr>
              <a:t>(</a:t>
            </a:r>
            <a:r>
              <a:rPr lang="en-US" altLang="ja-JP" sz="2000" i="1" smtClean="0">
                <a:solidFill>
                  <a:srgbClr val="000000"/>
                </a:solidFill>
                <a:latin typeface="Symbol" panose="05050102010706020507" pitchFamily="18" charset="2"/>
              </a:rPr>
              <a:t>q</a:t>
            </a:r>
            <a:r>
              <a:rPr lang="en-US" altLang="ja-JP" sz="2000" smtClean="0">
                <a:solidFill>
                  <a:srgbClr val="000000"/>
                </a:solidFill>
              </a:rPr>
              <a:t> )</a:t>
            </a:r>
            <a:r>
              <a:rPr lang="ja-JP" altLang="en-US" sz="2000" smtClean="0">
                <a:solidFill>
                  <a:srgbClr val="000000"/>
                </a:solidFill>
              </a:rPr>
              <a:t>のフーリエ変換</a:t>
            </a:r>
          </a:p>
        </p:txBody>
      </p:sp>
      <p:sp>
        <p:nvSpPr>
          <p:cNvPr id="16398" name="Line 52"/>
          <p:cNvSpPr>
            <a:spLocks noChangeShapeType="1"/>
          </p:cNvSpPr>
          <p:nvPr/>
        </p:nvSpPr>
        <p:spPr bwMode="auto">
          <a:xfrm>
            <a:off x="1258888" y="5876925"/>
            <a:ext cx="2233612"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Tree>
    <p:extLst>
      <p:ext uri="{BB962C8B-B14F-4D97-AF65-F5344CB8AC3E}">
        <p14:creationId xmlns:p14="http://schemas.microsoft.com/office/powerpoint/2010/main" val="6975813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F12A26E8-8008-4DA1-82C0-A54C9322AF24}" type="slidenum">
              <a:rPr lang="en-US" altLang="ja-JP">
                <a:solidFill>
                  <a:srgbClr val="000000"/>
                </a:solidFill>
              </a:rPr>
              <a:pPr eaLnBrk="1" hangingPunct="1"/>
              <a:t>2</a:t>
            </a:fld>
            <a:endParaRPr lang="en-US" altLang="ja-JP">
              <a:solidFill>
                <a:srgbClr val="000000"/>
              </a:solidFill>
            </a:endParaRPr>
          </a:p>
        </p:txBody>
      </p:sp>
      <p:sp>
        <p:nvSpPr>
          <p:cNvPr id="31747" name="Rectangle 2"/>
          <p:cNvSpPr>
            <a:spLocks noGrp="1" noChangeArrowheads="1"/>
          </p:cNvSpPr>
          <p:nvPr>
            <p:ph type="title"/>
          </p:nvPr>
        </p:nvSpPr>
        <p:spPr/>
        <p:txBody>
          <a:bodyPr/>
          <a:lstStyle/>
          <a:p>
            <a:pPr eaLnBrk="1" hangingPunct="1"/>
            <a:r>
              <a:rPr lang="ja-JP" altLang="en-US" smtClean="0"/>
              <a:t>放射の記述</a:t>
            </a:r>
          </a:p>
        </p:txBody>
      </p:sp>
      <p:sp>
        <p:nvSpPr>
          <p:cNvPr id="31748" name="Rectangle 3"/>
          <p:cNvSpPr>
            <a:spLocks noGrp="1" noChangeArrowheads="1"/>
          </p:cNvSpPr>
          <p:nvPr>
            <p:ph type="body" sz="half" idx="1"/>
          </p:nvPr>
        </p:nvSpPr>
        <p:spPr>
          <a:xfrm>
            <a:off x="250825" y="1600200"/>
            <a:ext cx="4465638" cy="4525963"/>
          </a:xfrm>
        </p:spPr>
        <p:txBody>
          <a:bodyPr/>
          <a:lstStyle/>
          <a:p>
            <a:pPr eaLnBrk="1" hangingPunct="1"/>
            <a:r>
              <a:rPr lang="ja-JP" altLang="en-US" smtClean="0"/>
              <a:t>放射強度 </a:t>
            </a:r>
            <a:r>
              <a:rPr lang="en-US" altLang="ja-JP" i="1" smtClean="0"/>
              <a:t>I</a:t>
            </a:r>
            <a:r>
              <a:rPr lang="en-US" altLang="ja-JP" baseline="-25000" smtClean="0">
                <a:latin typeface="Symbol" panose="05050102010706020507" pitchFamily="18" charset="2"/>
              </a:rPr>
              <a:t>n</a:t>
            </a:r>
            <a:r>
              <a:rPr lang="en-US" altLang="ja-JP" smtClean="0"/>
              <a:t> </a:t>
            </a:r>
            <a:r>
              <a:rPr lang="en-US" altLang="ja-JP" sz="2400" smtClean="0"/>
              <a:t>[Js</a:t>
            </a:r>
            <a:r>
              <a:rPr lang="en-US" altLang="ja-JP" sz="2400" baseline="30000" smtClean="0"/>
              <a:t>-1</a:t>
            </a:r>
            <a:r>
              <a:rPr lang="en-US" altLang="ja-JP" sz="2400" smtClean="0"/>
              <a:t>m</a:t>
            </a:r>
            <a:r>
              <a:rPr lang="en-US" altLang="ja-JP" sz="2400" baseline="30000" smtClean="0"/>
              <a:t>-2</a:t>
            </a:r>
            <a:r>
              <a:rPr lang="en-US" altLang="ja-JP" sz="2400" smtClean="0"/>
              <a:t>Hz</a:t>
            </a:r>
            <a:r>
              <a:rPr lang="en-US" altLang="ja-JP" sz="2400" baseline="30000" smtClean="0"/>
              <a:t>-1</a:t>
            </a:r>
            <a:r>
              <a:rPr lang="en-US" altLang="ja-JP" sz="2400" smtClean="0"/>
              <a:t>sr</a:t>
            </a:r>
            <a:r>
              <a:rPr lang="en-US" altLang="ja-JP" sz="2400" baseline="30000" smtClean="0"/>
              <a:t>-1</a:t>
            </a:r>
            <a:r>
              <a:rPr lang="en-US" altLang="ja-JP" sz="2400" smtClean="0"/>
              <a:t>]</a:t>
            </a:r>
          </a:p>
          <a:p>
            <a:pPr lvl="1" eaLnBrk="1" hangingPunct="1"/>
            <a:r>
              <a:rPr lang="ja-JP" altLang="en-US" smtClean="0"/>
              <a:t>単位時間あたり、単位立体角から、単位面積へ入射する、単位周波数あたりのエネルギー</a:t>
            </a:r>
          </a:p>
          <a:p>
            <a:pPr lvl="1" eaLnBrk="1" hangingPunct="1"/>
            <a:r>
              <a:rPr lang="ja-JP" altLang="en-US" smtClean="0"/>
              <a:t>光子の流れの強さ</a:t>
            </a:r>
          </a:p>
        </p:txBody>
      </p:sp>
      <p:sp>
        <p:nvSpPr>
          <p:cNvPr id="31749" name="Rectangle 4"/>
          <p:cNvSpPr>
            <a:spLocks noGrp="1" noChangeArrowheads="1"/>
          </p:cNvSpPr>
          <p:nvPr>
            <p:ph type="body" sz="half" idx="2"/>
          </p:nvPr>
        </p:nvSpPr>
        <p:spPr>
          <a:xfrm>
            <a:off x="4787900" y="1600200"/>
            <a:ext cx="4176713" cy="4525963"/>
          </a:xfrm>
        </p:spPr>
        <p:txBody>
          <a:bodyPr/>
          <a:lstStyle/>
          <a:p>
            <a:pPr eaLnBrk="1" hangingPunct="1"/>
            <a:r>
              <a:rPr lang="ja-JP" altLang="en-US" smtClean="0"/>
              <a:t>輝度 </a:t>
            </a:r>
            <a:r>
              <a:rPr lang="en-US" altLang="ja-JP" i="1" smtClean="0"/>
              <a:t>B</a:t>
            </a:r>
            <a:r>
              <a:rPr lang="en-US" altLang="ja-JP" baseline="-25000" smtClean="0">
                <a:latin typeface="Symbol" panose="05050102010706020507" pitchFamily="18" charset="2"/>
              </a:rPr>
              <a:t>n </a:t>
            </a:r>
            <a:r>
              <a:rPr lang="en-US" altLang="ja-JP" sz="2400" smtClean="0"/>
              <a:t>[Js</a:t>
            </a:r>
            <a:r>
              <a:rPr lang="en-US" altLang="ja-JP" sz="2400" baseline="30000" smtClean="0"/>
              <a:t>-1</a:t>
            </a:r>
            <a:r>
              <a:rPr lang="en-US" altLang="ja-JP" sz="2400" smtClean="0"/>
              <a:t>m</a:t>
            </a:r>
            <a:r>
              <a:rPr lang="en-US" altLang="ja-JP" sz="2400" baseline="30000" smtClean="0"/>
              <a:t>-2</a:t>
            </a:r>
            <a:r>
              <a:rPr lang="en-US" altLang="ja-JP" sz="2400" smtClean="0"/>
              <a:t>Hz</a:t>
            </a:r>
            <a:r>
              <a:rPr lang="en-US" altLang="ja-JP" sz="2400" baseline="30000" smtClean="0"/>
              <a:t>-1</a:t>
            </a:r>
            <a:r>
              <a:rPr lang="en-US" altLang="ja-JP" sz="2400" smtClean="0"/>
              <a:t>sr</a:t>
            </a:r>
            <a:r>
              <a:rPr lang="en-US" altLang="ja-JP" sz="2400" baseline="30000" smtClean="0"/>
              <a:t>-1</a:t>
            </a:r>
            <a:r>
              <a:rPr lang="en-US" altLang="ja-JP" sz="2400" smtClean="0"/>
              <a:t>]</a:t>
            </a:r>
            <a:endParaRPr lang="en-US" altLang="ja-JP" baseline="-25000" smtClean="0">
              <a:latin typeface="Symbol" panose="05050102010706020507" pitchFamily="18" charset="2"/>
            </a:endParaRPr>
          </a:p>
          <a:p>
            <a:pPr lvl="1" eaLnBrk="1" hangingPunct="1"/>
            <a:r>
              <a:rPr lang="ja-JP" altLang="en-US" smtClean="0"/>
              <a:t>基本的に放射強度と同じ</a:t>
            </a:r>
          </a:p>
          <a:p>
            <a:pPr lvl="1" eaLnBrk="1" hangingPunct="1"/>
            <a:r>
              <a:rPr lang="ja-JP" altLang="en-US" u="sng" smtClean="0"/>
              <a:t>観測者から見て</a:t>
            </a:r>
            <a:r>
              <a:rPr lang="ja-JP" altLang="en-US" smtClean="0"/>
              <a:t>天球面のある方向から来る放射強度</a:t>
            </a:r>
          </a:p>
        </p:txBody>
      </p:sp>
      <p:sp>
        <p:nvSpPr>
          <p:cNvPr id="31750" name="AutoShape 6"/>
          <p:cNvSpPr>
            <a:spLocks noChangeArrowheads="1"/>
          </p:cNvSpPr>
          <p:nvPr/>
        </p:nvSpPr>
        <p:spPr bwMode="auto">
          <a:xfrm rot="16200000" flipV="1">
            <a:off x="538957" y="5301456"/>
            <a:ext cx="1296988" cy="288925"/>
          </a:xfrm>
          <a:prstGeom prst="parallelogram">
            <a:avLst>
              <a:gd name="adj" fmla="val 92046"/>
            </a:avLst>
          </a:prstGeom>
          <a:solidFill>
            <a:schemeClr val="accent1"/>
          </a:solidFill>
          <a:ln w="9525">
            <a:solidFill>
              <a:schemeClr val="tx1"/>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31751" name="Line 7"/>
          <p:cNvSpPr>
            <a:spLocks noChangeShapeType="1"/>
          </p:cNvSpPr>
          <p:nvPr/>
        </p:nvSpPr>
        <p:spPr bwMode="auto">
          <a:xfrm flipH="1">
            <a:off x="1403350" y="4437063"/>
            <a:ext cx="1727200" cy="576262"/>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31752" name="Line 9"/>
          <p:cNvSpPr>
            <a:spLocks noChangeShapeType="1"/>
          </p:cNvSpPr>
          <p:nvPr/>
        </p:nvSpPr>
        <p:spPr bwMode="auto">
          <a:xfrm flipH="1">
            <a:off x="1476375" y="4941888"/>
            <a:ext cx="1727200" cy="287337"/>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31753" name="Line 10"/>
          <p:cNvSpPr>
            <a:spLocks noChangeShapeType="1"/>
          </p:cNvSpPr>
          <p:nvPr/>
        </p:nvSpPr>
        <p:spPr bwMode="auto">
          <a:xfrm flipH="1">
            <a:off x="1476375" y="5445125"/>
            <a:ext cx="1728788"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31754" name="Line 12"/>
          <p:cNvSpPr>
            <a:spLocks noChangeShapeType="1"/>
          </p:cNvSpPr>
          <p:nvPr/>
        </p:nvSpPr>
        <p:spPr bwMode="auto">
          <a:xfrm flipH="1" flipV="1">
            <a:off x="1403350" y="5876925"/>
            <a:ext cx="1727200" cy="576263"/>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31755" name="Line 13"/>
          <p:cNvSpPr>
            <a:spLocks noChangeShapeType="1"/>
          </p:cNvSpPr>
          <p:nvPr/>
        </p:nvSpPr>
        <p:spPr bwMode="auto">
          <a:xfrm flipH="1" flipV="1">
            <a:off x="1476375" y="5661025"/>
            <a:ext cx="1727200" cy="287338"/>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pic>
        <p:nvPicPr>
          <p:cNvPr id="31756" name="Picture 20" descr="MCj0292582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003800" y="5300663"/>
            <a:ext cx="5842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7" name="Line 21"/>
          <p:cNvSpPr>
            <a:spLocks noChangeShapeType="1"/>
          </p:cNvSpPr>
          <p:nvPr/>
        </p:nvSpPr>
        <p:spPr bwMode="auto">
          <a:xfrm flipV="1">
            <a:off x="5580063" y="5229225"/>
            <a:ext cx="2232025" cy="287338"/>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31758" name="Rectangle 22"/>
          <p:cNvSpPr>
            <a:spLocks noChangeArrowheads="1"/>
          </p:cNvSpPr>
          <p:nvPr/>
        </p:nvSpPr>
        <p:spPr bwMode="auto">
          <a:xfrm>
            <a:off x="1979613" y="6237288"/>
            <a:ext cx="327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i="1" smtClean="0">
                <a:solidFill>
                  <a:srgbClr val="000000"/>
                </a:solidFill>
              </a:rPr>
              <a:t>I</a:t>
            </a:r>
            <a:r>
              <a:rPr lang="en-US" altLang="ja-JP" sz="1800" baseline="-25000" smtClean="0">
                <a:solidFill>
                  <a:srgbClr val="000000"/>
                </a:solidFill>
                <a:latin typeface="Symbol" panose="05050102010706020507" pitchFamily="18" charset="2"/>
              </a:rPr>
              <a:t>n</a:t>
            </a:r>
          </a:p>
        </p:txBody>
      </p:sp>
      <p:grpSp>
        <p:nvGrpSpPr>
          <p:cNvPr id="31759" name="Group 26"/>
          <p:cNvGrpSpPr>
            <a:grpSpLocks/>
          </p:cNvGrpSpPr>
          <p:nvPr/>
        </p:nvGrpSpPr>
        <p:grpSpPr bwMode="auto">
          <a:xfrm>
            <a:off x="7596188" y="4076700"/>
            <a:ext cx="1279525" cy="2376488"/>
            <a:chOff x="4785" y="2568"/>
            <a:chExt cx="806" cy="1497"/>
          </a:xfrm>
        </p:grpSpPr>
        <p:grpSp>
          <p:nvGrpSpPr>
            <p:cNvPr id="31761" name="Group 17"/>
            <p:cNvGrpSpPr>
              <a:grpSpLocks/>
            </p:cNvGrpSpPr>
            <p:nvPr/>
          </p:nvGrpSpPr>
          <p:grpSpPr bwMode="auto">
            <a:xfrm>
              <a:off x="4785" y="2568"/>
              <a:ext cx="544" cy="1497"/>
              <a:chOff x="4785" y="2568"/>
              <a:chExt cx="544" cy="1497"/>
            </a:xfrm>
          </p:grpSpPr>
          <p:sp>
            <p:nvSpPr>
              <p:cNvPr id="31764" name="Arc 14"/>
              <p:cNvSpPr>
                <a:spLocks/>
              </p:cNvSpPr>
              <p:nvPr/>
            </p:nvSpPr>
            <p:spPr bwMode="auto">
              <a:xfrm>
                <a:off x="4785" y="2568"/>
                <a:ext cx="544" cy="753"/>
              </a:xfrm>
              <a:custGeom>
                <a:avLst/>
                <a:gdLst>
                  <a:gd name="T0" fmla="*/ 0 w 21600"/>
                  <a:gd name="T1" fmla="*/ 0 h 12812"/>
                  <a:gd name="T2" fmla="*/ 0 w 21600"/>
                  <a:gd name="T3" fmla="*/ 3 h 12812"/>
                  <a:gd name="T4" fmla="*/ 0 w 21600"/>
                  <a:gd name="T5" fmla="*/ 3 h 12812"/>
                  <a:gd name="T6" fmla="*/ 0 60000 65536"/>
                  <a:gd name="T7" fmla="*/ 0 60000 65536"/>
                  <a:gd name="T8" fmla="*/ 0 60000 65536"/>
                  <a:gd name="T9" fmla="*/ 0 w 21600"/>
                  <a:gd name="T10" fmla="*/ 0 h 12812"/>
                  <a:gd name="T11" fmla="*/ 21600 w 21600"/>
                  <a:gd name="T12" fmla="*/ 12812 h 12812"/>
                </a:gdLst>
                <a:ahLst/>
                <a:cxnLst>
                  <a:cxn ang="T6">
                    <a:pos x="T0" y="T1"/>
                  </a:cxn>
                  <a:cxn ang="T7">
                    <a:pos x="T2" y="T3"/>
                  </a:cxn>
                  <a:cxn ang="T8">
                    <a:pos x="T4" y="T5"/>
                  </a:cxn>
                </a:cxnLst>
                <a:rect l="T9" t="T10" r="T11" b="T12"/>
                <a:pathLst>
                  <a:path w="21600" h="12812" fill="none" extrusionOk="0">
                    <a:moveTo>
                      <a:pt x="17390" y="-1"/>
                    </a:moveTo>
                    <a:cubicBezTo>
                      <a:pt x="20124" y="3711"/>
                      <a:pt x="21600" y="8201"/>
                      <a:pt x="21600" y="12812"/>
                    </a:cubicBezTo>
                  </a:path>
                  <a:path w="21600" h="12812" stroke="0" extrusionOk="0">
                    <a:moveTo>
                      <a:pt x="17390" y="-1"/>
                    </a:moveTo>
                    <a:cubicBezTo>
                      <a:pt x="20124" y="3711"/>
                      <a:pt x="21600" y="8201"/>
                      <a:pt x="21600" y="12812"/>
                    </a:cubicBezTo>
                    <a:lnTo>
                      <a:pt x="0" y="12812"/>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sp>
            <p:nvSpPr>
              <p:cNvPr id="31765" name="Arc 16"/>
              <p:cNvSpPr>
                <a:spLocks/>
              </p:cNvSpPr>
              <p:nvPr/>
            </p:nvSpPr>
            <p:spPr bwMode="auto">
              <a:xfrm flipV="1">
                <a:off x="4785" y="3312"/>
                <a:ext cx="544" cy="753"/>
              </a:xfrm>
              <a:custGeom>
                <a:avLst/>
                <a:gdLst>
                  <a:gd name="T0" fmla="*/ 0 w 21600"/>
                  <a:gd name="T1" fmla="*/ 0 h 12812"/>
                  <a:gd name="T2" fmla="*/ 0 w 21600"/>
                  <a:gd name="T3" fmla="*/ 3 h 12812"/>
                  <a:gd name="T4" fmla="*/ 0 w 21600"/>
                  <a:gd name="T5" fmla="*/ 3 h 12812"/>
                  <a:gd name="T6" fmla="*/ 0 60000 65536"/>
                  <a:gd name="T7" fmla="*/ 0 60000 65536"/>
                  <a:gd name="T8" fmla="*/ 0 60000 65536"/>
                  <a:gd name="T9" fmla="*/ 0 w 21600"/>
                  <a:gd name="T10" fmla="*/ 0 h 12812"/>
                  <a:gd name="T11" fmla="*/ 21600 w 21600"/>
                  <a:gd name="T12" fmla="*/ 12812 h 12812"/>
                </a:gdLst>
                <a:ahLst/>
                <a:cxnLst>
                  <a:cxn ang="T6">
                    <a:pos x="T0" y="T1"/>
                  </a:cxn>
                  <a:cxn ang="T7">
                    <a:pos x="T2" y="T3"/>
                  </a:cxn>
                  <a:cxn ang="T8">
                    <a:pos x="T4" y="T5"/>
                  </a:cxn>
                </a:cxnLst>
                <a:rect l="T9" t="T10" r="T11" b="T12"/>
                <a:pathLst>
                  <a:path w="21600" h="12812" fill="none" extrusionOk="0">
                    <a:moveTo>
                      <a:pt x="17390" y="-1"/>
                    </a:moveTo>
                    <a:cubicBezTo>
                      <a:pt x="20124" y="3711"/>
                      <a:pt x="21600" y="8201"/>
                      <a:pt x="21600" y="12812"/>
                    </a:cubicBezTo>
                  </a:path>
                  <a:path w="21600" h="12812" stroke="0" extrusionOk="0">
                    <a:moveTo>
                      <a:pt x="17390" y="-1"/>
                    </a:moveTo>
                    <a:cubicBezTo>
                      <a:pt x="20124" y="3711"/>
                      <a:pt x="21600" y="8201"/>
                      <a:pt x="21600" y="12812"/>
                    </a:cubicBezTo>
                    <a:lnTo>
                      <a:pt x="0" y="12812"/>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grpSp>
        <p:sp>
          <p:nvSpPr>
            <p:cNvPr id="31762" name="Rectangle 23"/>
            <p:cNvSpPr>
              <a:spLocks noChangeArrowheads="1"/>
            </p:cNvSpPr>
            <p:nvPr/>
          </p:nvSpPr>
          <p:spPr bwMode="auto">
            <a:xfrm>
              <a:off x="5329" y="3158"/>
              <a:ext cx="26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i="1" smtClean="0">
                  <a:solidFill>
                    <a:srgbClr val="000000"/>
                  </a:solidFill>
                </a:rPr>
                <a:t>B</a:t>
              </a:r>
              <a:r>
                <a:rPr lang="en-US" altLang="ja-JP" sz="1800" baseline="-25000" smtClean="0">
                  <a:solidFill>
                    <a:srgbClr val="000000"/>
                  </a:solidFill>
                  <a:latin typeface="Symbol" panose="05050102010706020507" pitchFamily="18" charset="2"/>
                </a:rPr>
                <a:t>n</a:t>
              </a:r>
            </a:p>
          </p:txBody>
        </p:sp>
        <p:sp>
          <p:nvSpPr>
            <p:cNvPr id="31763" name="Freeform 24"/>
            <p:cNvSpPr>
              <a:spLocks/>
            </p:cNvSpPr>
            <p:nvPr/>
          </p:nvSpPr>
          <p:spPr bwMode="auto">
            <a:xfrm>
              <a:off x="5104" y="2799"/>
              <a:ext cx="220" cy="897"/>
            </a:xfrm>
            <a:custGeom>
              <a:avLst/>
              <a:gdLst>
                <a:gd name="T0" fmla="*/ 176 w 220"/>
                <a:gd name="T1" fmla="*/ 0 h 897"/>
                <a:gd name="T2" fmla="*/ 188 w 220"/>
                <a:gd name="T3" fmla="*/ 132 h 897"/>
                <a:gd name="T4" fmla="*/ 98 w 220"/>
                <a:gd name="T5" fmla="*/ 223 h 897"/>
                <a:gd name="T6" fmla="*/ 143 w 220"/>
                <a:gd name="T7" fmla="*/ 359 h 897"/>
                <a:gd name="T8" fmla="*/ 7 w 220"/>
                <a:gd name="T9" fmla="*/ 495 h 897"/>
                <a:gd name="T10" fmla="*/ 188 w 220"/>
                <a:gd name="T11" fmla="*/ 750 h 897"/>
                <a:gd name="T12" fmla="*/ 200 w 220"/>
                <a:gd name="T13" fmla="*/ 897 h 897"/>
                <a:gd name="T14" fmla="*/ 0 60000 65536"/>
                <a:gd name="T15" fmla="*/ 0 60000 65536"/>
                <a:gd name="T16" fmla="*/ 0 60000 65536"/>
                <a:gd name="T17" fmla="*/ 0 60000 65536"/>
                <a:gd name="T18" fmla="*/ 0 60000 65536"/>
                <a:gd name="T19" fmla="*/ 0 60000 65536"/>
                <a:gd name="T20" fmla="*/ 0 60000 65536"/>
                <a:gd name="T21" fmla="*/ 0 w 220"/>
                <a:gd name="T22" fmla="*/ 0 h 897"/>
                <a:gd name="T23" fmla="*/ 220 w 220"/>
                <a:gd name="T24" fmla="*/ 897 h 8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 h="897">
                  <a:moveTo>
                    <a:pt x="176" y="0"/>
                  </a:moveTo>
                  <a:cubicBezTo>
                    <a:pt x="178" y="22"/>
                    <a:pt x="201" y="95"/>
                    <a:pt x="188" y="132"/>
                  </a:cubicBezTo>
                  <a:cubicBezTo>
                    <a:pt x="175" y="169"/>
                    <a:pt x="105" y="185"/>
                    <a:pt x="98" y="223"/>
                  </a:cubicBezTo>
                  <a:cubicBezTo>
                    <a:pt x="91" y="261"/>
                    <a:pt x="158" y="314"/>
                    <a:pt x="143" y="359"/>
                  </a:cubicBezTo>
                  <a:cubicBezTo>
                    <a:pt x="128" y="404"/>
                    <a:pt x="0" y="430"/>
                    <a:pt x="7" y="495"/>
                  </a:cubicBezTo>
                  <a:cubicBezTo>
                    <a:pt x="14" y="560"/>
                    <a:pt x="156" y="683"/>
                    <a:pt x="188" y="750"/>
                  </a:cubicBezTo>
                  <a:cubicBezTo>
                    <a:pt x="220" y="817"/>
                    <a:pt x="198" y="867"/>
                    <a:pt x="200" y="897"/>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1400" smtClean="0">
                <a:solidFill>
                  <a:srgbClr val="000000"/>
                </a:solidFill>
              </a:endParaRPr>
            </a:p>
          </p:txBody>
        </p:sp>
      </p:grpSp>
      <p:sp>
        <p:nvSpPr>
          <p:cNvPr id="31760" name="Text Box 25"/>
          <p:cNvSpPr txBox="1">
            <a:spLocks noChangeArrowheads="1"/>
          </p:cNvSpPr>
          <p:nvPr/>
        </p:nvSpPr>
        <p:spPr bwMode="auto">
          <a:xfrm>
            <a:off x="7793038" y="6386513"/>
            <a:ext cx="86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天球面</a:t>
            </a:r>
          </a:p>
        </p:txBody>
      </p:sp>
    </p:spTree>
    <p:extLst>
      <p:ext uri="{BB962C8B-B14F-4D97-AF65-F5344CB8AC3E}">
        <p14:creationId xmlns:p14="http://schemas.microsoft.com/office/powerpoint/2010/main" val="13501991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8"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442CC429-2580-4D64-BD0B-032A902DDF27}" type="slidenum">
              <a:rPr lang="en-US" altLang="ja-JP">
                <a:solidFill>
                  <a:srgbClr val="000000"/>
                </a:solidFill>
              </a:rPr>
              <a:pPr eaLnBrk="1" hangingPunct="1"/>
              <a:t>20</a:t>
            </a:fld>
            <a:endParaRPr lang="en-US" altLang="ja-JP">
              <a:solidFill>
                <a:srgbClr val="000000"/>
              </a:solidFill>
            </a:endParaRPr>
          </a:p>
        </p:txBody>
      </p:sp>
      <p:sp>
        <p:nvSpPr>
          <p:cNvPr id="17419" name="Rectangle 2"/>
          <p:cNvSpPr>
            <a:spLocks noGrp="1" noChangeArrowheads="1"/>
          </p:cNvSpPr>
          <p:nvPr>
            <p:ph type="title"/>
          </p:nvPr>
        </p:nvSpPr>
        <p:spPr/>
        <p:txBody>
          <a:bodyPr/>
          <a:lstStyle/>
          <a:p>
            <a:pPr eaLnBrk="1" hangingPunct="1"/>
            <a:r>
              <a:rPr lang="ja-JP" altLang="en-US" smtClean="0"/>
              <a:t>相関係数と輝度分布</a:t>
            </a:r>
          </a:p>
        </p:txBody>
      </p:sp>
      <p:sp>
        <p:nvSpPr>
          <p:cNvPr id="17420" name="Rectangle 4"/>
          <p:cNvSpPr>
            <a:spLocks noGrp="1" noChangeArrowheads="1"/>
          </p:cNvSpPr>
          <p:nvPr>
            <p:ph type="body" sz="half" idx="1"/>
          </p:nvPr>
        </p:nvSpPr>
        <p:spPr>
          <a:xfrm>
            <a:off x="417513" y="2349500"/>
            <a:ext cx="4038600" cy="3776663"/>
          </a:xfrm>
        </p:spPr>
        <p:txBody>
          <a:bodyPr/>
          <a:lstStyle/>
          <a:p>
            <a:pPr eaLnBrk="1" hangingPunct="1"/>
            <a:r>
              <a:rPr lang="ja-JP" altLang="en-US" sz="2400" smtClean="0"/>
              <a:t>相関係数の基線長依存性</a:t>
            </a:r>
          </a:p>
          <a:p>
            <a:pPr lvl="1" eaLnBrk="1" hangingPunct="1"/>
            <a:r>
              <a:rPr lang="ja-JP" altLang="en-US" sz="2000" smtClean="0"/>
              <a:t>例：ガウス型輝度分布天体</a:t>
            </a:r>
          </a:p>
        </p:txBody>
      </p:sp>
      <p:graphicFrame>
        <p:nvGraphicFramePr>
          <p:cNvPr id="17410" name="Object 6"/>
          <p:cNvGraphicFramePr>
            <a:graphicFrameLocks noChangeAspect="1"/>
          </p:cNvGraphicFramePr>
          <p:nvPr/>
        </p:nvGraphicFramePr>
        <p:xfrm>
          <a:off x="571500" y="1484313"/>
          <a:ext cx="3673475" cy="762000"/>
        </p:xfrm>
        <a:graphic>
          <a:graphicData uri="http://schemas.openxmlformats.org/presentationml/2006/ole">
            <mc:AlternateContent xmlns:mc="http://schemas.openxmlformats.org/markup-compatibility/2006">
              <mc:Choice xmlns:v="urn:schemas-microsoft-com:vml" Requires="v">
                <p:oleObj spid="_x0000_s37922" name="数式" r:id="rId3" imgW="2082600" imgH="431640" progId="Equation.3">
                  <p:embed/>
                </p:oleObj>
              </mc:Choice>
              <mc:Fallback>
                <p:oleObj name="数式" r:id="rId3" imgW="208260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484313"/>
                        <a:ext cx="3673475" cy="7620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1" name="Object 8"/>
          <p:cNvGraphicFramePr>
            <a:graphicFrameLocks noChangeAspect="1"/>
          </p:cNvGraphicFramePr>
          <p:nvPr/>
        </p:nvGraphicFramePr>
        <p:xfrm>
          <a:off x="1798638" y="3213100"/>
          <a:ext cx="1725612" cy="695325"/>
        </p:xfrm>
        <a:graphic>
          <a:graphicData uri="http://schemas.openxmlformats.org/presentationml/2006/ole">
            <mc:AlternateContent xmlns:mc="http://schemas.openxmlformats.org/markup-compatibility/2006">
              <mc:Choice xmlns:v="urn:schemas-microsoft-com:vml" Requires="v">
                <p:oleObj spid="_x0000_s37923" name="数式" r:id="rId5" imgW="977760" imgH="393480" progId="Equation.3">
                  <p:embed/>
                </p:oleObj>
              </mc:Choice>
              <mc:Fallback>
                <p:oleObj name="数式" r:id="rId5" imgW="97776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8638" y="3213100"/>
                        <a:ext cx="1725612" cy="69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2" name="Object 9"/>
          <p:cNvGraphicFramePr>
            <a:graphicFrameLocks noChangeAspect="1"/>
          </p:cNvGraphicFramePr>
          <p:nvPr/>
        </p:nvGraphicFramePr>
        <p:xfrm>
          <a:off x="1795463" y="3933825"/>
          <a:ext cx="2776537" cy="514350"/>
        </p:xfrm>
        <a:graphic>
          <a:graphicData uri="http://schemas.openxmlformats.org/presentationml/2006/ole">
            <mc:AlternateContent xmlns:mc="http://schemas.openxmlformats.org/markup-compatibility/2006">
              <mc:Choice xmlns:v="urn:schemas-microsoft-com:vml" Requires="v">
                <p:oleObj spid="_x0000_s37924" name="数式" r:id="rId7" imgW="1574640" imgH="291960" progId="Equation.3">
                  <p:embed/>
                </p:oleObj>
              </mc:Choice>
              <mc:Fallback>
                <p:oleObj name="数式" r:id="rId7" imgW="1574640" imgH="2919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463" y="3933825"/>
                        <a:ext cx="2776537" cy="51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3" name="Object 10"/>
          <p:cNvGraphicFramePr>
            <a:graphicFrameLocks noChangeAspect="1"/>
          </p:cNvGraphicFramePr>
          <p:nvPr/>
        </p:nvGraphicFramePr>
        <p:xfrm>
          <a:off x="2006600" y="4894263"/>
          <a:ext cx="1949450" cy="693737"/>
        </p:xfrm>
        <a:graphic>
          <a:graphicData uri="http://schemas.openxmlformats.org/presentationml/2006/ole">
            <mc:AlternateContent xmlns:mc="http://schemas.openxmlformats.org/markup-compatibility/2006">
              <mc:Choice xmlns:v="urn:schemas-microsoft-com:vml" Requires="v">
                <p:oleObj spid="_x0000_s37925" name="数式" r:id="rId9" imgW="1104840" imgH="393480" progId="Equation.3">
                  <p:embed/>
                </p:oleObj>
              </mc:Choice>
              <mc:Fallback>
                <p:oleObj name="数式" r:id="rId9" imgW="1104840" imgH="3934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6600" y="4894263"/>
                        <a:ext cx="1949450" cy="693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21" name="Text Box 11"/>
          <p:cNvSpPr txBox="1">
            <a:spLocks noChangeArrowheads="1"/>
          </p:cNvSpPr>
          <p:nvPr/>
        </p:nvSpPr>
        <p:spPr bwMode="auto">
          <a:xfrm>
            <a:off x="211138" y="3494088"/>
            <a:ext cx="1098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輝度分布</a:t>
            </a:r>
          </a:p>
        </p:txBody>
      </p:sp>
      <p:sp>
        <p:nvSpPr>
          <p:cNvPr id="17422" name="Text Box 12"/>
          <p:cNvSpPr txBox="1">
            <a:spLocks noChangeArrowheads="1"/>
          </p:cNvSpPr>
          <p:nvPr/>
        </p:nvSpPr>
        <p:spPr bwMode="auto">
          <a:xfrm>
            <a:off x="211138" y="4005263"/>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フラックス密度</a:t>
            </a:r>
          </a:p>
        </p:txBody>
      </p:sp>
      <p:sp>
        <p:nvSpPr>
          <p:cNvPr id="17423" name="Text Box 13"/>
          <p:cNvSpPr txBox="1">
            <a:spLocks noChangeArrowheads="1"/>
          </p:cNvSpPr>
          <p:nvPr/>
        </p:nvSpPr>
        <p:spPr bwMode="auto">
          <a:xfrm>
            <a:off x="809625" y="5084763"/>
            <a:ext cx="1098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相関係数</a:t>
            </a:r>
          </a:p>
        </p:txBody>
      </p:sp>
      <p:sp>
        <p:nvSpPr>
          <p:cNvPr id="17424" name="AutoShape 14"/>
          <p:cNvSpPr>
            <a:spLocks noChangeArrowheads="1"/>
          </p:cNvSpPr>
          <p:nvPr/>
        </p:nvSpPr>
        <p:spPr bwMode="auto">
          <a:xfrm>
            <a:off x="2051050" y="4508500"/>
            <a:ext cx="503238" cy="287338"/>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17425" name="Rectangle 15"/>
          <p:cNvSpPr>
            <a:spLocks noChangeArrowheads="1"/>
          </p:cNvSpPr>
          <p:nvPr/>
        </p:nvSpPr>
        <p:spPr bwMode="auto">
          <a:xfrm>
            <a:off x="755650" y="4868863"/>
            <a:ext cx="3240088" cy="79216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graphicFrame>
        <p:nvGraphicFramePr>
          <p:cNvPr id="17414" name="Object 16"/>
          <p:cNvGraphicFramePr>
            <a:graphicFrameLocks noChangeAspect="1"/>
          </p:cNvGraphicFramePr>
          <p:nvPr/>
        </p:nvGraphicFramePr>
        <p:xfrm>
          <a:off x="4843463" y="1125538"/>
          <a:ext cx="3905250" cy="2905125"/>
        </p:xfrm>
        <a:graphic>
          <a:graphicData uri="http://schemas.openxmlformats.org/presentationml/2006/ole">
            <mc:AlternateContent xmlns:mc="http://schemas.openxmlformats.org/markup-compatibility/2006">
              <mc:Choice xmlns:v="urn:schemas-microsoft-com:vml" Requires="v">
                <p:oleObj spid="_x0000_s37926" name="グラフ" r:id="rId11" imgW="4867275" imgH="3619398" progId="Excel.Chart.8">
                  <p:embed/>
                </p:oleObj>
              </mc:Choice>
              <mc:Fallback>
                <p:oleObj name="グラフ" r:id="rId11" imgW="4867275" imgH="3619398" progId="Excel.Chart.8">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43463" y="1125538"/>
                        <a:ext cx="3905250"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15" name="Object 18"/>
          <p:cNvGraphicFramePr>
            <a:graphicFrameLocks noChangeAspect="1"/>
          </p:cNvGraphicFramePr>
          <p:nvPr/>
        </p:nvGraphicFramePr>
        <p:xfrm>
          <a:off x="4859338" y="4005263"/>
          <a:ext cx="3886200" cy="2892425"/>
        </p:xfrm>
        <a:graphic>
          <a:graphicData uri="http://schemas.openxmlformats.org/presentationml/2006/ole">
            <mc:AlternateContent xmlns:mc="http://schemas.openxmlformats.org/markup-compatibility/2006">
              <mc:Choice xmlns:v="urn:schemas-microsoft-com:vml" Requires="v">
                <p:oleObj spid="_x0000_s37927" name="グラフ" r:id="rId13" imgW="4876800" imgH="3629152" progId="Excel.Chart.8">
                  <p:embed/>
                </p:oleObj>
              </mc:Choice>
              <mc:Fallback>
                <p:oleObj name="グラフ" r:id="rId13" imgW="4876800" imgH="3629152" progId="Excel.Chart.8">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59338" y="4005263"/>
                        <a:ext cx="3886200" cy="289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20"/>
          <p:cNvGrpSpPr>
            <a:grpSpLocks/>
          </p:cNvGrpSpPr>
          <p:nvPr/>
        </p:nvGrpSpPr>
        <p:grpSpPr bwMode="auto">
          <a:xfrm>
            <a:off x="4843463" y="1125538"/>
            <a:ext cx="3905250" cy="5784850"/>
            <a:chOff x="3051" y="709"/>
            <a:chExt cx="2460" cy="3644"/>
          </a:xfrm>
        </p:grpSpPr>
        <p:graphicFrame>
          <p:nvGraphicFramePr>
            <p:cNvPr id="17416" name="Object 17"/>
            <p:cNvGraphicFramePr>
              <a:graphicFrameLocks noChangeAspect="1"/>
            </p:cNvGraphicFramePr>
            <p:nvPr/>
          </p:nvGraphicFramePr>
          <p:xfrm>
            <a:off x="3061" y="709"/>
            <a:ext cx="2450" cy="1822"/>
          </p:xfrm>
          <a:graphic>
            <a:graphicData uri="http://schemas.openxmlformats.org/presentationml/2006/ole">
              <mc:AlternateContent xmlns:mc="http://schemas.openxmlformats.org/markup-compatibility/2006">
                <mc:Choice xmlns:v="urn:schemas-microsoft-com:vml" Requires="v">
                  <p:oleObj spid="_x0000_s37928" name="グラフ" r:id="rId15" imgW="4867275" imgH="3619398" progId="Excel.Chart.8">
                    <p:embed/>
                  </p:oleObj>
                </mc:Choice>
                <mc:Fallback>
                  <p:oleObj name="グラフ" r:id="rId15" imgW="4867275" imgH="3619398" progId="Excel.Chart.8">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61" y="709"/>
                          <a:ext cx="2450" cy="1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17" name="Object 19"/>
            <p:cNvGraphicFramePr>
              <a:graphicFrameLocks noChangeAspect="1"/>
            </p:cNvGraphicFramePr>
            <p:nvPr/>
          </p:nvGraphicFramePr>
          <p:xfrm>
            <a:off x="3051" y="2523"/>
            <a:ext cx="2460" cy="1830"/>
          </p:xfrm>
          <a:graphic>
            <a:graphicData uri="http://schemas.openxmlformats.org/presentationml/2006/ole">
              <mc:AlternateContent xmlns:mc="http://schemas.openxmlformats.org/markup-compatibility/2006">
                <mc:Choice xmlns:v="urn:schemas-microsoft-com:vml" Requires="v">
                  <p:oleObj spid="_x0000_s37929" name="グラフ" r:id="rId17" imgW="4876800" imgH="3629152" progId="Excel.Chart.8">
                    <p:embed/>
                  </p:oleObj>
                </mc:Choice>
                <mc:Fallback>
                  <p:oleObj name="グラフ" r:id="rId17" imgW="4876800" imgH="3629152" progId="Excel.Chart.8">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51" y="2523"/>
                          <a:ext cx="2460" cy="1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7427" name="Text Box 21"/>
          <p:cNvSpPr txBox="1">
            <a:spLocks noChangeArrowheads="1"/>
          </p:cNvSpPr>
          <p:nvPr/>
        </p:nvSpPr>
        <p:spPr bwMode="auto">
          <a:xfrm>
            <a:off x="677863" y="5757863"/>
            <a:ext cx="37242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輝度が</a:t>
            </a:r>
            <a:r>
              <a:rPr lang="en-US" altLang="ja-JP" sz="1600" i="1" smtClean="0">
                <a:solidFill>
                  <a:srgbClr val="000000"/>
                </a:solidFill>
                <a:latin typeface="Symbol" panose="05050102010706020507" pitchFamily="18" charset="2"/>
              </a:rPr>
              <a:t>q</a:t>
            </a:r>
            <a:r>
              <a:rPr lang="en-US" altLang="ja-JP" sz="1600" smtClean="0">
                <a:solidFill>
                  <a:srgbClr val="000000"/>
                </a:solidFill>
              </a:rPr>
              <a:t> = </a:t>
            </a:r>
            <a:r>
              <a:rPr lang="en-US" altLang="ja-JP" sz="1600" i="1" smtClean="0">
                <a:solidFill>
                  <a:srgbClr val="000000"/>
                </a:solidFill>
                <a:latin typeface="Symbol" panose="05050102010706020507" pitchFamily="18" charset="2"/>
              </a:rPr>
              <a:t>q</a:t>
            </a:r>
            <a:r>
              <a:rPr lang="en-US" altLang="ja-JP" sz="1600" baseline="-25000" smtClean="0">
                <a:solidFill>
                  <a:srgbClr val="000000"/>
                </a:solidFill>
              </a:rPr>
              <a:t>0</a:t>
            </a:r>
            <a:r>
              <a:rPr lang="en-US" altLang="ja-JP" sz="1600" smtClean="0">
                <a:solidFill>
                  <a:srgbClr val="000000"/>
                </a:solidFill>
              </a:rPr>
              <a:t> </a:t>
            </a:r>
            <a:r>
              <a:rPr lang="ja-JP" altLang="en-US" sz="1600" smtClean="0">
                <a:solidFill>
                  <a:srgbClr val="000000"/>
                </a:solidFill>
              </a:rPr>
              <a:t>程度の広がりを持つ天体は</a:t>
            </a:r>
          </a:p>
          <a:p>
            <a:pPr eaLnBrk="1" fontAlgn="base" hangingPunct="1">
              <a:spcBef>
                <a:spcPct val="0"/>
              </a:spcBef>
              <a:spcAft>
                <a:spcPct val="0"/>
              </a:spcAft>
            </a:pPr>
            <a:r>
              <a:rPr lang="ja-JP" altLang="en-US" sz="1600" smtClean="0">
                <a:solidFill>
                  <a:srgbClr val="000000"/>
                </a:solidFill>
              </a:rPr>
              <a:t>相関係数が </a:t>
            </a:r>
            <a:r>
              <a:rPr lang="en-US" altLang="ja-JP" sz="1600" i="1" smtClean="0">
                <a:solidFill>
                  <a:srgbClr val="000000"/>
                </a:solidFill>
                <a:latin typeface="Symbol" panose="05050102010706020507" pitchFamily="18" charset="2"/>
              </a:rPr>
              <a:t>l</a:t>
            </a:r>
            <a:r>
              <a:rPr lang="en-US" altLang="ja-JP" sz="1600" smtClean="0">
                <a:solidFill>
                  <a:srgbClr val="000000"/>
                </a:solidFill>
              </a:rPr>
              <a:t>/</a:t>
            </a:r>
            <a:r>
              <a:rPr lang="en-US" altLang="ja-JP" sz="1600" i="1" smtClean="0">
                <a:solidFill>
                  <a:srgbClr val="000000"/>
                </a:solidFill>
              </a:rPr>
              <a:t>D</a:t>
            </a:r>
            <a:r>
              <a:rPr lang="en-US" altLang="ja-JP" sz="1600" smtClean="0">
                <a:solidFill>
                  <a:srgbClr val="000000"/>
                </a:solidFill>
              </a:rPr>
              <a:t> = </a:t>
            </a:r>
            <a:r>
              <a:rPr lang="en-US" altLang="ja-JP" sz="1600" i="1" smtClean="0">
                <a:solidFill>
                  <a:srgbClr val="000000"/>
                </a:solidFill>
                <a:latin typeface="Symbol" panose="05050102010706020507" pitchFamily="18" charset="2"/>
              </a:rPr>
              <a:t>q</a:t>
            </a:r>
            <a:r>
              <a:rPr lang="en-US" altLang="ja-JP" sz="1600" baseline="-25000" smtClean="0">
                <a:solidFill>
                  <a:srgbClr val="000000"/>
                </a:solidFill>
              </a:rPr>
              <a:t>0</a:t>
            </a:r>
            <a:r>
              <a:rPr lang="en-US" altLang="ja-JP" sz="1600" smtClean="0">
                <a:solidFill>
                  <a:srgbClr val="000000"/>
                </a:solidFill>
              </a:rPr>
              <a:t> </a:t>
            </a:r>
            <a:r>
              <a:rPr lang="ja-JP" altLang="en-US" sz="1600" smtClean="0">
                <a:solidFill>
                  <a:srgbClr val="000000"/>
                </a:solidFill>
              </a:rPr>
              <a:t>で急激に低下する</a:t>
            </a:r>
          </a:p>
        </p:txBody>
      </p:sp>
      <p:sp>
        <p:nvSpPr>
          <p:cNvPr id="17428" name="Rectangle 22"/>
          <p:cNvSpPr>
            <a:spLocks noChangeArrowheads="1"/>
          </p:cNvSpPr>
          <p:nvPr/>
        </p:nvSpPr>
        <p:spPr bwMode="auto">
          <a:xfrm>
            <a:off x="6516688" y="2565400"/>
            <a:ext cx="10033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latin typeface="Symbol" panose="05050102010706020507" pitchFamily="18" charset="2"/>
              </a:rPr>
              <a:t>（</a:t>
            </a:r>
            <a:r>
              <a:rPr lang="en-US" altLang="ja-JP" sz="1800" i="1" smtClean="0">
                <a:solidFill>
                  <a:srgbClr val="000000"/>
                </a:solidFill>
                <a:latin typeface="Symbol" panose="05050102010706020507" pitchFamily="18" charset="2"/>
              </a:rPr>
              <a:t>q</a:t>
            </a:r>
            <a:r>
              <a:rPr lang="en-US" altLang="ja-JP" sz="1800" baseline="-25000" smtClean="0">
                <a:solidFill>
                  <a:srgbClr val="000000"/>
                </a:solidFill>
              </a:rPr>
              <a:t>0</a:t>
            </a:r>
            <a:r>
              <a:rPr lang="en-US" altLang="ja-JP" sz="1800" smtClean="0">
                <a:solidFill>
                  <a:srgbClr val="000000"/>
                </a:solidFill>
              </a:rPr>
              <a:t> = 1</a:t>
            </a:r>
            <a:r>
              <a:rPr lang="ja-JP" altLang="en-US" sz="1800" smtClean="0">
                <a:solidFill>
                  <a:srgbClr val="000000"/>
                </a:solidFill>
              </a:rPr>
              <a:t>）</a:t>
            </a:r>
          </a:p>
        </p:txBody>
      </p:sp>
      <p:sp>
        <p:nvSpPr>
          <p:cNvPr id="17429" name="Rectangle 23"/>
          <p:cNvSpPr>
            <a:spLocks noChangeArrowheads="1"/>
          </p:cNvSpPr>
          <p:nvPr/>
        </p:nvSpPr>
        <p:spPr bwMode="auto">
          <a:xfrm>
            <a:off x="6516688" y="5373688"/>
            <a:ext cx="925512"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latin typeface="Symbol" panose="05050102010706020507" pitchFamily="18" charset="2"/>
              </a:rPr>
              <a:t>（</a:t>
            </a:r>
            <a:r>
              <a:rPr lang="en-US" altLang="ja-JP" sz="1800" i="1" smtClean="0">
                <a:solidFill>
                  <a:srgbClr val="000000"/>
                </a:solidFill>
                <a:latin typeface="Symbol" panose="05050102010706020507" pitchFamily="18" charset="2"/>
              </a:rPr>
              <a:t>l</a:t>
            </a:r>
            <a:r>
              <a:rPr lang="en-US" altLang="ja-JP" sz="1800" smtClean="0">
                <a:solidFill>
                  <a:srgbClr val="000000"/>
                </a:solidFill>
              </a:rPr>
              <a:t> = 1</a:t>
            </a:r>
            <a:r>
              <a:rPr lang="ja-JP" altLang="en-US" sz="1800" smtClean="0">
                <a:solidFill>
                  <a:srgbClr val="000000"/>
                </a:solidFill>
              </a:rPr>
              <a:t>）</a:t>
            </a:r>
          </a:p>
        </p:txBody>
      </p:sp>
      <p:sp>
        <p:nvSpPr>
          <p:cNvPr id="17430" name="AutoShape 24"/>
          <p:cNvSpPr>
            <a:spLocks noChangeArrowheads="1"/>
          </p:cNvSpPr>
          <p:nvPr/>
        </p:nvSpPr>
        <p:spPr bwMode="auto">
          <a:xfrm>
            <a:off x="179388" y="6524625"/>
            <a:ext cx="504825" cy="144463"/>
          </a:xfrm>
          <a:prstGeom prst="rightArrow">
            <a:avLst>
              <a:gd name="adj1" fmla="val 50000"/>
              <a:gd name="adj2" fmla="val 87362"/>
            </a:avLst>
          </a:prstGeom>
          <a:solidFill>
            <a:schemeClr val="accent1"/>
          </a:solidFill>
          <a:ln w="9525">
            <a:solidFill>
              <a:schemeClr val="tx1"/>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17431" name="Text Box 25"/>
          <p:cNvSpPr txBox="1">
            <a:spLocks noChangeArrowheads="1"/>
          </p:cNvSpPr>
          <p:nvPr/>
        </p:nvSpPr>
        <p:spPr bwMode="auto">
          <a:xfrm>
            <a:off x="755650" y="6408738"/>
            <a:ext cx="3663950" cy="3460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相関係数から天体のサイズを推定できる</a:t>
            </a:r>
          </a:p>
        </p:txBody>
      </p:sp>
      <p:sp>
        <p:nvSpPr>
          <p:cNvPr id="17432" name="Text Box 26"/>
          <p:cNvSpPr txBox="1">
            <a:spLocks noChangeArrowheads="1"/>
          </p:cNvSpPr>
          <p:nvPr/>
        </p:nvSpPr>
        <p:spPr bwMode="auto">
          <a:xfrm>
            <a:off x="6443663" y="2228850"/>
            <a:ext cx="99695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輝度分布</a:t>
            </a:r>
          </a:p>
        </p:txBody>
      </p:sp>
      <p:sp>
        <p:nvSpPr>
          <p:cNvPr id="17433" name="Text Box 27"/>
          <p:cNvSpPr txBox="1">
            <a:spLocks noChangeArrowheads="1"/>
          </p:cNvSpPr>
          <p:nvPr/>
        </p:nvSpPr>
        <p:spPr bwMode="auto">
          <a:xfrm>
            <a:off x="6372225" y="5084763"/>
            <a:ext cx="99695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相関係数</a:t>
            </a:r>
          </a:p>
        </p:txBody>
      </p:sp>
    </p:spTree>
    <p:extLst>
      <p:ext uri="{BB962C8B-B14F-4D97-AF65-F5344CB8AC3E}">
        <p14:creationId xmlns:p14="http://schemas.microsoft.com/office/powerpoint/2010/main" val="1059118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番号プレースホルダ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21BDBB68-1923-401E-BBDF-6AFB0B78B671}" type="slidenum">
              <a:rPr lang="en-US" altLang="ja-JP">
                <a:solidFill>
                  <a:srgbClr val="000000"/>
                </a:solidFill>
              </a:rPr>
              <a:pPr eaLnBrk="1" hangingPunct="1"/>
              <a:t>21</a:t>
            </a:fld>
            <a:endParaRPr lang="en-US" altLang="ja-JP">
              <a:solidFill>
                <a:srgbClr val="000000"/>
              </a:solidFill>
            </a:endParaRPr>
          </a:p>
        </p:txBody>
      </p:sp>
      <p:sp>
        <p:nvSpPr>
          <p:cNvPr id="43011" name="Rectangle 2"/>
          <p:cNvSpPr>
            <a:spLocks noGrp="1" noChangeArrowheads="1"/>
          </p:cNvSpPr>
          <p:nvPr>
            <p:ph type="title"/>
          </p:nvPr>
        </p:nvSpPr>
        <p:spPr/>
        <p:txBody>
          <a:bodyPr/>
          <a:lstStyle/>
          <a:p>
            <a:pPr eaLnBrk="1" hangingPunct="1"/>
            <a:r>
              <a:rPr lang="ja-JP" altLang="en-US" smtClean="0"/>
              <a:t>観測データの例</a:t>
            </a:r>
          </a:p>
        </p:txBody>
      </p:sp>
      <p:pic>
        <p:nvPicPr>
          <p:cNvPr id="43012" name="Picture 4" descr="J2007+4029"/>
          <p:cNvPicPr>
            <a:picLocks noChangeAspect="1" noChangeArrowheads="1"/>
          </p:cNvPicPr>
          <p:nvPr/>
        </p:nvPicPr>
        <p:blipFill>
          <a:blip r:embed="rId2">
            <a:extLst>
              <a:ext uri="{28A0092B-C50C-407E-A947-70E740481C1C}">
                <a14:useLocalDpi xmlns:a14="http://schemas.microsoft.com/office/drawing/2010/main" val="0"/>
              </a:ext>
            </a:extLst>
          </a:blip>
          <a:srcRect b="51988"/>
          <a:stretch>
            <a:fillRect/>
          </a:stretch>
        </p:blipFill>
        <p:spPr bwMode="auto">
          <a:xfrm>
            <a:off x="539750" y="1277938"/>
            <a:ext cx="8280400"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6"/>
          <p:cNvSpPr txBox="1">
            <a:spLocks noChangeArrowheads="1"/>
          </p:cNvSpPr>
          <p:nvPr/>
        </p:nvSpPr>
        <p:spPr bwMode="auto">
          <a:xfrm>
            <a:off x="5292725" y="1646238"/>
            <a:ext cx="3295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smtClean="0">
                <a:solidFill>
                  <a:srgbClr val="000000"/>
                </a:solidFill>
              </a:rPr>
              <a:t>2005+403 (2.265 GHz)</a:t>
            </a:r>
          </a:p>
        </p:txBody>
      </p:sp>
      <p:grpSp>
        <p:nvGrpSpPr>
          <p:cNvPr id="2" name="Group 9"/>
          <p:cNvGrpSpPr>
            <a:grpSpLocks/>
          </p:cNvGrpSpPr>
          <p:nvPr/>
        </p:nvGrpSpPr>
        <p:grpSpPr bwMode="auto">
          <a:xfrm>
            <a:off x="539750" y="1246188"/>
            <a:ext cx="8280400" cy="5557837"/>
            <a:chOff x="295" y="2569"/>
            <a:chExt cx="5216" cy="3501"/>
          </a:xfrm>
        </p:grpSpPr>
        <p:pic>
          <p:nvPicPr>
            <p:cNvPr id="43025" name="Picture 5" descr="J2007+4029"/>
            <p:cNvPicPr>
              <a:picLocks noChangeAspect="1" noChangeArrowheads="1"/>
            </p:cNvPicPr>
            <p:nvPr/>
          </p:nvPicPr>
          <p:blipFill>
            <a:blip r:embed="rId3">
              <a:extLst>
                <a:ext uri="{28A0092B-C50C-407E-A947-70E740481C1C}">
                  <a14:useLocalDpi xmlns:a14="http://schemas.microsoft.com/office/drawing/2010/main" val="0"/>
                </a:ext>
              </a:extLst>
            </a:blip>
            <a:srcRect b="51988"/>
            <a:stretch>
              <a:fillRect/>
            </a:stretch>
          </p:blipFill>
          <p:spPr bwMode="auto">
            <a:xfrm>
              <a:off x="295" y="2569"/>
              <a:ext cx="5216" cy="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6" name="Text Box 8"/>
            <p:cNvSpPr txBox="1">
              <a:spLocks noChangeArrowheads="1"/>
            </p:cNvSpPr>
            <p:nvPr/>
          </p:nvSpPr>
          <p:spPr bwMode="auto">
            <a:xfrm>
              <a:off x="3243" y="2931"/>
              <a:ext cx="20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smtClean="0">
                  <a:solidFill>
                    <a:srgbClr val="000000"/>
                  </a:solidFill>
                </a:rPr>
                <a:t>2005+403 (8.335 GHz)</a:t>
              </a:r>
            </a:p>
          </p:txBody>
        </p:sp>
      </p:grpSp>
      <p:sp>
        <p:nvSpPr>
          <p:cNvPr id="43015" name="Rectangle 7"/>
          <p:cNvSpPr>
            <a:spLocks noChangeArrowheads="1"/>
          </p:cNvSpPr>
          <p:nvPr/>
        </p:nvSpPr>
        <p:spPr bwMode="auto">
          <a:xfrm>
            <a:off x="5219700" y="1125538"/>
            <a:ext cx="340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mtClean="0">
                <a:solidFill>
                  <a:srgbClr val="000000"/>
                </a:solidFill>
              </a:rPr>
              <a:t>VLBA Calibrator Survey </a:t>
            </a:r>
            <a:r>
              <a:rPr lang="ja-JP" altLang="en-US" smtClean="0">
                <a:solidFill>
                  <a:srgbClr val="000000"/>
                </a:solidFill>
              </a:rPr>
              <a:t>ホームページより</a:t>
            </a:r>
          </a:p>
        </p:txBody>
      </p:sp>
      <p:sp>
        <p:nvSpPr>
          <p:cNvPr id="43016" name="Line 10"/>
          <p:cNvSpPr>
            <a:spLocks noChangeShapeType="1"/>
          </p:cNvSpPr>
          <p:nvPr/>
        </p:nvSpPr>
        <p:spPr bwMode="auto">
          <a:xfrm>
            <a:off x="1042988" y="6294438"/>
            <a:ext cx="77771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43017" name="Line 11"/>
          <p:cNvSpPr>
            <a:spLocks noChangeShapeType="1"/>
          </p:cNvSpPr>
          <p:nvPr/>
        </p:nvSpPr>
        <p:spPr bwMode="auto">
          <a:xfrm flipV="1">
            <a:off x="1065213" y="1474788"/>
            <a:ext cx="0" cy="482441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43018" name="Text Box 12"/>
          <p:cNvSpPr txBox="1">
            <a:spLocks noChangeArrowheads="1"/>
          </p:cNvSpPr>
          <p:nvPr/>
        </p:nvSpPr>
        <p:spPr bwMode="auto">
          <a:xfrm rot="-5400000">
            <a:off x="-40481" y="3669507"/>
            <a:ext cx="10985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相関係数</a:t>
            </a:r>
          </a:p>
        </p:txBody>
      </p:sp>
      <p:sp>
        <p:nvSpPr>
          <p:cNvPr id="43019" name="Text Box 13"/>
          <p:cNvSpPr txBox="1">
            <a:spLocks noChangeArrowheads="1"/>
          </p:cNvSpPr>
          <p:nvPr/>
        </p:nvSpPr>
        <p:spPr bwMode="auto">
          <a:xfrm>
            <a:off x="4140200" y="6518275"/>
            <a:ext cx="1871663"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基線長　</a:t>
            </a:r>
            <a:r>
              <a:rPr lang="en-US" altLang="ja-JP" sz="1800" smtClean="0">
                <a:solidFill>
                  <a:srgbClr val="000000"/>
                </a:solidFill>
              </a:rPr>
              <a:t>(10</a:t>
            </a:r>
            <a:r>
              <a:rPr lang="en-US" altLang="ja-JP" sz="1800" baseline="30000" smtClean="0">
                <a:solidFill>
                  <a:srgbClr val="000000"/>
                </a:solidFill>
              </a:rPr>
              <a:t>6</a:t>
            </a:r>
            <a:r>
              <a:rPr lang="en-US" altLang="ja-JP" sz="1800" i="1" smtClean="0">
                <a:solidFill>
                  <a:srgbClr val="000000"/>
                </a:solidFill>
                <a:latin typeface="Symbol" panose="05050102010706020507" pitchFamily="18" charset="2"/>
              </a:rPr>
              <a:t>l</a:t>
            </a:r>
            <a:r>
              <a:rPr lang="en-US" altLang="ja-JP" sz="1800" smtClean="0">
                <a:solidFill>
                  <a:srgbClr val="000000"/>
                </a:solidFill>
              </a:rPr>
              <a:t> )</a:t>
            </a:r>
          </a:p>
        </p:txBody>
      </p:sp>
      <p:sp>
        <p:nvSpPr>
          <p:cNvPr id="43020" name="Text Box 14"/>
          <p:cNvSpPr txBox="1">
            <a:spLocks noChangeArrowheads="1"/>
          </p:cNvSpPr>
          <p:nvPr/>
        </p:nvSpPr>
        <p:spPr bwMode="auto">
          <a:xfrm>
            <a:off x="4932363" y="2636838"/>
            <a:ext cx="34559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相関係数の低下から天体のサイズを推定できる。この天体の場合、</a:t>
            </a:r>
            <a:r>
              <a:rPr lang="en-US" altLang="ja-JP" sz="1800" i="1" smtClean="0">
                <a:solidFill>
                  <a:srgbClr val="000000"/>
                </a:solidFill>
                <a:latin typeface="Symbol" panose="05050102010706020507" pitchFamily="18" charset="2"/>
              </a:rPr>
              <a:t>q</a:t>
            </a:r>
            <a:r>
              <a:rPr lang="en-US" altLang="ja-JP" sz="1800" baseline="-25000" smtClean="0">
                <a:solidFill>
                  <a:srgbClr val="000000"/>
                </a:solidFill>
              </a:rPr>
              <a:t>0</a:t>
            </a:r>
            <a:r>
              <a:rPr lang="en-US" altLang="ja-JP" sz="1800" smtClean="0">
                <a:solidFill>
                  <a:srgbClr val="000000"/>
                </a:solidFill>
              </a:rPr>
              <a:t> ~ 1/(6x10</a:t>
            </a:r>
            <a:r>
              <a:rPr lang="en-US" altLang="ja-JP" sz="1800" baseline="30000" smtClean="0">
                <a:solidFill>
                  <a:srgbClr val="000000"/>
                </a:solidFill>
              </a:rPr>
              <a:t>7</a:t>
            </a:r>
            <a:r>
              <a:rPr lang="en-US" altLang="ja-JP" sz="1800" smtClean="0">
                <a:solidFill>
                  <a:srgbClr val="000000"/>
                </a:solidFill>
              </a:rPr>
              <a:t>) rad</a:t>
            </a:r>
          </a:p>
        </p:txBody>
      </p:sp>
      <p:sp>
        <p:nvSpPr>
          <p:cNvPr id="43021" name="Text Box 16"/>
          <p:cNvSpPr txBox="1">
            <a:spLocks noChangeArrowheads="1"/>
          </p:cNvSpPr>
          <p:nvPr/>
        </p:nvSpPr>
        <p:spPr bwMode="auto">
          <a:xfrm>
            <a:off x="6372225" y="3933825"/>
            <a:ext cx="22320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mtClean="0">
                <a:solidFill>
                  <a:srgbClr val="000000"/>
                </a:solidFill>
              </a:rPr>
              <a:t>相関係数の低下が単純なガウス関数でない</a:t>
            </a:r>
          </a:p>
          <a:p>
            <a:pPr eaLnBrk="1" fontAlgn="base" hangingPunct="1">
              <a:spcBef>
                <a:spcPct val="0"/>
              </a:spcBef>
              <a:spcAft>
                <a:spcPct val="0"/>
              </a:spcAft>
            </a:pPr>
            <a:r>
              <a:rPr lang="ja-JP" altLang="en-US" smtClean="0">
                <a:solidFill>
                  <a:srgbClr val="000000"/>
                </a:solidFill>
              </a:rPr>
              <a:t>⇒天体に複雑な構造があることがわかる</a:t>
            </a:r>
          </a:p>
        </p:txBody>
      </p:sp>
      <p:sp>
        <p:nvSpPr>
          <p:cNvPr id="43022" name="Line 17"/>
          <p:cNvSpPr>
            <a:spLocks noChangeShapeType="1"/>
          </p:cNvSpPr>
          <p:nvPr/>
        </p:nvSpPr>
        <p:spPr bwMode="auto">
          <a:xfrm flipH="1">
            <a:off x="6011863" y="4437063"/>
            <a:ext cx="360362"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43023" name="Line 18"/>
          <p:cNvSpPr>
            <a:spLocks noChangeShapeType="1"/>
          </p:cNvSpPr>
          <p:nvPr/>
        </p:nvSpPr>
        <p:spPr bwMode="auto">
          <a:xfrm>
            <a:off x="1331913" y="2133600"/>
            <a:ext cx="3168650"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43024" name="Line 19"/>
          <p:cNvSpPr>
            <a:spLocks noChangeShapeType="1"/>
          </p:cNvSpPr>
          <p:nvPr/>
        </p:nvSpPr>
        <p:spPr bwMode="auto">
          <a:xfrm>
            <a:off x="3995738" y="2133600"/>
            <a:ext cx="0" cy="1439863"/>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Tree>
    <p:extLst>
      <p:ext uri="{BB962C8B-B14F-4D97-AF65-F5344CB8AC3E}">
        <p14:creationId xmlns:p14="http://schemas.microsoft.com/office/powerpoint/2010/main" val="3895388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36D59387-8730-4BE5-92C3-DC90B22CC1EA}" type="slidenum">
              <a:rPr lang="en-US" altLang="ja-JP">
                <a:solidFill>
                  <a:srgbClr val="000000"/>
                </a:solidFill>
              </a:rPr>
              <a:pPr eaLnBrk="1" hangingPunct="1"/>
              <a:t>22</a:t>
            </a:fld>
            <a:endParaRPr lang="en-US" altLang="ja-JP">
              <a:solidFill>
                <a:srgbClr val="000000"/>
              </a:solidFill>
            </a:endParaRPr>
          </a:p>
        </p:txBody>
      </p:sp>
      <p:sp>
        <p:nvSpPr>
          <p:cNvPr id="18440" name="Rectangle 2"/>
          <p:cNvSpPr>
            <a:spLocks noGrp="1" noChangeArrowheads="1"/>
          </p:cNvSpPr>
          <p:nvPr>
            <p:ph type="title"/>
          </p:nvPr>
        </p:nvSpPr>
        <p:spPr/>
        <p:txBody>
          <a:bodyPr/>
          <a:lstStyle/>
          <a:p>
            <a:pPr eaLnBrk="1" hangingPunct="1"/>
            <a:r>
              <a:rPr lang="ja-JP" altLang="en-US" smtClean="0"/>
              <a:t>フリンジ間隔　</a:t>
            </a:r>
            <a:r>
              <a:rPr lang="en-US" altLang="ja-JP" i="1" smtClean="0">
                <a:latin typeface="Symbol" panose="05050102010706020507" pitchFamily="18" charset="2"/>
              </a:rPr>
              <a:t>l</a:t>
            </a:r>
            <a:r>
              <a:rPr lang="en-US" altLang="ja-JP" smtClean="0"/>
              <a:t>/</a:t>
            </a:r>
            <a:r>
              <a:rPr lang="en-US" altLang="ja-JP" i="1" smtClean="0"/>
              <a:t>D</a:t>
            </a:r>
          </a:p>
        </p:txBody>
      </p:sp>
      <p:sp>
        <p:nvSpPr>
          <p:cNvPr id="18441" name="Rectangle 5"/>
          <p:cNvSpPr>
            <a:spLocks noGrp="1" noChangeArrowheads="1"/>
          </p:cNvSpPr>
          <p:nvPr>
            <p:ph type="body" sz="half" idx="1"/>
          </p:nvPr>
        </p:nvSpPr>
        <p:spPr>
          <a:xfrm>
            <a:off x="179388" y="2276475"/>
            <a:ext cx="4316412" cy="4176713"/>
          </a:xfrm>
        </p:spPr>
        <p:txBody>
          <a:bodyPr/>
          <a:lstStyle/>
          <a:p>
            <a:pPr eaLnBrk="1" hangingPunct="1">
              <a:lnSpc>
                <a:spcPct val="80000"/>
              </a:lnSpc>
            </a:pPr>
            <a:r>
              <a:rPr lang="ja-JP" altLang="en-US" sz="2000" smtClean="0"/>
              <a:t>フリンジ</a:t>
            </a:r>
          </a:p>
          <a:p>
            <a:pPr lvl="1" eaLnBrk="1" hangingPunct="1">
              <a:lnSpc>
                <a:spcPct val="80000"/>
              </a:lnSpc>
            </a:pPr>
            <a:r>
              <a:rPr lang="ja-JP" altLang="en-US" sz="1800" smtClean="0"/>
              <a:t>２素子干渉計の応答関数＝ビームパターン</a:t>
            </a:r>
          </a:p>
          <a:p>
            <a:pPr lvl="1" eaLnBrk="1" hangingPunct="1">
              <a:lnSpc>
                <a:spcPct val="80000"/>
              </a:lnSpc>
            </a:pPr>
            <a:r>
              <a:rPr lang="ja-JP" altLang="en-US" sz="1800" smtClean="0"/>
              <a:t>天球面上で正弦波分布</a:t>
            </a:r>
          </a:p>
          <a:p>
            <a:pPr eaLnBrk="1" hangingPunct="1">
              <a:lnSpc>
                <a:spcPct val="80000"/>
              </a:lnSpc>
            </a:pPr>
            <a:r>
              <a:rPr lang="ja-JP" altLang="en-US" sz="2000" smtClean="0"/>
              <a:t>フリンジ間隔</a:t>
            </a:r>
          </a:p>
          <a:p>
            <a:pPr lvl="1" eaLnBrk="1" hangingPunct="1">
              <a:lnSpc>
                <a:spcPct val="80000"/>
              </a:lnSpc>
            </a:pPr>
            <a:endParaRPr lang="ja-JP" altLang="en-US" sz="1800" smtClean="0"/>
          </a:p>
          <a:p>
            <a:pPr lvl="1" eaLnBrk="1" hangingPunct="1">
              <a:lnSpc>
                <a:spcPct val="80000"/>
              </a:lnSpc>
            </a:pPr>
            <a:endParaRPr lang="ja-JP" altLang="en-US" sz="1800" smtClean="0"/>
          </a:p>
          <a:p>
            <a:pPr lvl="1" eaLnBrk="1" hangingPunct="1">
              <a:lnSpc>
                <a:spcPct val="80000"/>
              </a:lnSpc>
            </a:pPr>
            <a:r>
              <a:rPr lang="ja-JP" altLang="en-US" sz="1800" smtClean="0"/>
              <a:t>フリンジの空間的な周期＝干渉計の角度分解能</a:t>
            </a:r>
          </a:p>
          <a:p>
            <a:pPr lvl="2" eaLnBrk="1" hangingPunct="1">
              <a:lnSpc>
                <a:spcPct val="80000"/>
              </a:lnSpc>
            </a:pPr>
            <a:r>
              <a:rPr lang="ja-JP" altLang="en-US" sz="1600" smtClean="0"/>
              <a:t>例：</a:t>
            </a:r>
            <a:r>
              <a:rPr lang="en-US" altLang="ja-JP" sz="1600" i="1" smtClean="0"/>
              <a:t>D</a:t>
            </a:r>
            <a:r>
              <a:rPr lang="en-US" altLang="ja-JP" sz="1600" smtClean="0"/>
              <a:t>=600m, </a:t>
            </a:r>
            <a:r>
              <a:rPr lang="en-US" altLang="ja-JP" sz="1600" i="1" smtClean="0">
                <a:latin typeface="Symbol" panose="05050102010706020507" pitchFamily="18" charset="2"/>
              </a:rPr>
              <a:t>l</a:t>
            </a:r>
            <a:r>
              <a:rPr lang="en-US" altLang="ja-JP" sz="1600" smtClean="0"/>
              <a:t>=3mm</a:t>
            </a:r>
          </a:p>
          <a:p>
            <a:pPr lvl="2" eaLnBrk="1" hangingPunct="1">
              <a:lnSpc>
                <a:spcPct val="80000"/>
              </a:lnSpc>
              <a:buFontTx/>
              <a:buNone/>
            </a:pPr>
            <a:r>
              <a:rPr lang="ja-JP" altLang="en-US" sz="1600" smtClean="0"/>
              <a:t>　　　→ </a:t>
            </a:r>
            <a:r>
              <a:rPr lang="en-US" altLang="ja-JP" sz="1600" i="1" smtClean="0">
                <a:latin typeface="Symbol" panose="05050102010706020507" pitchFamily="18" charset="2"/>
              </a:rPr>
              <a:t>l</a:t>
            </a:r>
            <a:r>
              <a:rPr lang="en-US" altLang="ja-JP" sz="1600" smtClean="0"/>
              <a:t>/</a:t>
            </a:r>
            <a:r>
              <a:rPr lang="en-US" altLang="ja-JP" sz="1600" i="1" smtClean="0"/>
              <a:t>D</a:t>
            </a:r>
            <a:r>
              <a:rPr lang="en-US" altLang="ja-JP" sz="1600" smtClean="0"/>
              <a:t>=1 arcsec</a:t>
            </a:r>
          </a:p>
          <a:p>
            <a:pPr lvl="2" eaLnBrk="1" hangingPunct="1">
              <a:lnSpc>
                <a:spcPct val="80000"/>
              </a:lnSpc>
            </a:pPr>
            <a:r>
              <a:rPr lang="en-US" altLang="ja-JP" sz="1600" i="1" smtClean="0"/>
              <a:t>D</a:t>
            </a:r>
            <a:r>
              <a:rPr lang="en-US" altLang="ja-JP" sz="1600" smtClean="0"/>
              <a:t>=2500km, </a:t>
            </a:r>
            <a:r>
              <a:rPr lang="en-US" altLang="ja-JP" sz="1600" i="1" smtClean="0">
                <a:latin typeface="Symbol" panose="05050102010706020507" pitchFamily="18" charset="2"/>
              </a:rPr>
              <a:t>l</a:t>
            </a:r>
            <a:r>
              <a:rPr lang="en-US" altLang="ja-JP" sz="1600" smtClean="0"/>
              <a:t>=35mm</a:t>
            </a:r>
          </a:p>
          <a:p>
            <a:pPr lvl="2" eaLnBrk="1" hangingPunct="1">
              <a:lnSpc>
                <a:spcPct val="80000"/>
              </a:lnSpc>
              <a:buFontTx/>
              <a:buNone/>
            </a:pPr>
            <a:r>
              <a:rPr lang="ja-JP" altLang="en-US" sz="1600" smtClean="0"/>
              <a:t>　　　→ </a:t>
            </a:r>
            <a:r>
              <a:rPr lang="en-US" altLang="ja-JP" sz="1600" i="1" smtClean="0">
                <a:latin typeface="Symbol" panose="05050102010706020507" pitchFamily="18" charset="2"/>
              </a:rPr>
              <a:t>l</a:t>
            </a:r>
            <a:r>
              <a:rPr lang="en-US" altLang="ja-JP" sz="1600" smtClean="0"/>
              <a:t>/</a:t>
            </a:r>
            <a:r>
              <a:rPr lang="en-US" altLang="ja-JP" sz="1600" i="1" smtClean="0"/>
              <a:t>D</a:t>
            </a:r>
            <a:r>
              <a:rPr lang="en-US" altLang="ja-JP" sz="1600" smtClean="0"/>
              <a:t>=3 milli-arcsec (mas)</a:t>
            </a:r>
          </a:p>
          <a:p>
            <a:pPr lvl="1" eaLnBrk="1" hangingPunct="1">
              <a:lnSpc>
                <a:spcPct val="80000"/>
              </a:lnSpc>
            </a:pPr>
            <a:r>
              <a:rPr lang="ja-JP" altLang="en-US" sz="1800" smtClean="0"/>
              <a:t>干渉計は、天体の輝度分布から、フリンジ間隔の空間周波数成分を抽出する</a:t>
            </a:r>
          </a:p>
        </p:txBody>
      </p:sp>
      <p:graphicFrame>
        <p:nvGraphicFramePr>
          <p:cNvPr id="18434" name="Object 4"/>
          <p:cNvGraphicFramePr>
            <a:graphicFrameLocks noChangeAspect="1"/>
          </p:cNvGraphicFramePr>
          <p:nvPr/>
        </p:nvGraphicFramePr>
        <p:xfrm>
          <a:off x="571500" y="1484313"/>
          <a:ext cx="3673475" cy="762000"/>
        </p:xfrm>
        <a:graphic>
          <a:graphicData uri="http://schemas.openxmlformats.org/presentationml/2006/ole">
            <mc:AlternateContent xmlns:mc="http://schemas.openxmlformats.org/markup-compatibility/2006">
              <mc:Choice xmlns:v="urn:schemas-microsoft-com:vml" Requires="v">
                <p:oleObj spid="_x0000_s38934" name="数式" r:id="rId3" imgW="2082600" imgH="431640" progId="Equation.3">
                  <p:embed/>
                </p:oleObj>
              </mc:Choice>
              <mc:Fallback>
                <p:oleObj name="数式" r:id="rId3" imgW="208260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484313"/>
                        <a:ext cx="3673475" cy="7620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42" name="Line 8"/>
          <p:cNvSpPr>
            <a:spLocks noChangeShapeType="1"/>
          </p:cNvSpPr>
          <p:nvPr/>
        </p:nvSpPr>
        <p:spPr bwMode="auto">
          <a:xfrm>
            <a:off x="4779963" y="4926013"/>
            <a:ext cx="4032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pic>
        <p:nvPicPr>
          <p:cNvPr id="18443" name="Picture 9" descr="MCj0292582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924425" y="4932363"/>
            <a:ext cx="287338"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0" descr="MCj0292582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451850" y="5003800"/>
            <a:ext cx="288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Line 11"/>
          <p:cNvSpPr>
            <a:spLocks noChangeShapeType="1"/>
          </p:cNvSpPr>
          <p:nvPr/>
        </p:nvSpPr>
        <p:spPr bwMode="auto">
          <a:xfrm flipV="1">
            <a:off x="6869113" y="2708275"/>
            <a:ext cx="0" cy="223202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8446" name="Oval 15"/>
          <p:cNvSpPr>
            <a:spLocks noChangeArrowheads="1"/>
          </p:cNvSpPr>
          <p:nvPr/>
        </p:nvSpPr>
        <p:spPr bwMode="auto">
          <a:xfrm>
            <a:off x="5249863" y="4892675"/>
            <a:ext cx="73025" cy="71438"/>
          </a:xfrm>
          <a:prstGeom prst="ellipse">
            <a:avLst/>
          </a:prstGeom>
          <a:solidFill>
            <a:schemeClr val="tx1"/>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18447" name="Oval 16"/>
          <p:cNvSpPr>
            <a:spLocks noChangeArrowheads="1"/>
          </p:cNvSpPr>
          <p:nvPr/>
        </p:nvSpPr>
        <p:spPr bwMode="auto">
          <a:xfrm>
            <a:off x="8351838" y="4899025"/>
            <a:ext cx="73025" cy="71438"/>
          </a:xfrm>
          <a:prstGeom prst="ellipse">
            <a:avLst/>
          </a:prstGeom>
          <a:solidFill>
            <a:schemeClr val="tx1"/>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18448" name="Line 17"/>
          <p:cNvSpPr>
            <a:spLocks noChangeAspect="1" noChangeShapeType="1"/>
          </p:cNvSpPr>
          <p:nvPr/>
        </p:nvSpPr>
        <p:spPr bwMode="auto">
          <a:xfrm flipV="1">
            <a:off x="6869113" y="3141663"/>
            <a:ext cx="647700" cy="1763712"/>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8449" name="Arc 18"/>
          <p:cNvSpPr>
            <a:spLocks/>
          </p:cNvSpPr>
          <p:nvPr/>
        </p:nvSpPr>
        <p:spPr bwMode="auto">
          <a:xfrm>
            <a:off x="6869113" y="3863975"/>
            <a:ext cx="366712" cy="1079500"/>
          </a:xfrm>
          <a:custGeom>
            <a:avLst/>
            <a:gdLst>
              <a:gd name="T0" fmla="*/ 0 w 7869"/>
              <a:gd name="T1" fmla="*/ 0 h 21600"/>
              <a:gd name="T2" fmla="*/ 796409350 w 7869"/>
              <a:gd name="T3" fmla="*/ 185243282 h 21600"/>
              <a:gd name="T4" fmla="*/ 0 w 7869"/>
              <a:gd name="T5" fmla="*/ 2147483647 h 21600"/>
              <a:gd name="T6" fmla="*/ 0 60000 65536"/>
              <a:gd name="T7" fmla="*/ 0 60000 65536"/>
              <a:gd name="T8" fmla="*/ 0 60000 65536"/>
              <a:gd name="T9" fmla="*/ 0 w 7869"/>
              <a:gd name="T10" fmla="*/ 0 h 21600"/>
              <a:gd name="T11" fmla="*/ 7869 w 7869"/>
              <a:gd name="T12" fmla="*/ 21600 h 21600"/>
            </a:gdLst>
            <a:ahLst/>
            <a:cxnLst>
              <a:cxn ang="T6">
                <a:pos x="T0" y="T1"/>
              </a:cxn>
              <a:cxn ang="T7">
                <a:pos x="T2" y="T3"/>
              </a:cxn>
              <a:cxn ang="T8">
                <a:pos x="T4" y="T5"/>
              </a:cxn>
            </a:cxnLst>
            <a:rect l="T9" t="T10" r="T11" b="T12"/>
            <a:pathLst>
              <a:path w="7869" h="21600" fill="none" extrusionOk="0">
                <a:moveTo>
                  <a:pt x="-1" y="0"/>
                </a:moveTo>
                <a:cubicBezTo>
                  <a:pt x="2692" y="0"/>
                  <a:pt x="5361" y="503"/>
                  <a:pt x="7868" y="1484"/>
                </a:cubicBezTo>
              </a:path>
              <a:path w="7869" h="21600" stroke="0" extrusionOk="0">
                <a:moveTo>
                  <a:pt x="-1" y="0"/>
                </a:moveTo>
                <a:cubicBezTo>
                  <a:pt x="2692" y="0"/>
                  <a:pt x="5361" y="503"/>
                  <a:pt x="7868" y="1484"/>
                </a:cubicBezTo>
                <a:lnTo>
                  <a:pt x="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sp>
        <p:nvSpPr>
          <p:cNvPr id="18450" name="Text Box 20"/>
          <p:cNvSpPr txBox="1">
            <a:spLocks noChangeArrowheads="1"/>
          </p:cNvSpPr>
          <p:nvPr/>
        </p:nvSpPr>
        <p:spPr bwMode="auto">
          <a:xfrm>
            <a:off x="6919913" y="3517900"/>
            <a:ext cx="3032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i="1" smtClean="0">
                <a:solidFill>
                  <a:srgbClr val="000000"/>
                </a:solidFill>
                <a:latin typeface="Symbol" panose="05050102010706020507" pitchFamily="18" charset="2"/>
              </a:rPr>
              <a:t>q</a:t>
            </a:r>
          </a:p>
        </p:txBody>
      </p:sp>
      <p:sp>
        <p:nvSpPr>
          <p:cNvPr id="18451" name="Line 22"/>
          <p:cNvSpPr>
            <a:spLocks noChangeShapeType="1"/>
          </p:cNvSpPr>
          <p:nvPr/>
        </p:nvSpPr>
        <p:spPr bwMode="auto">
          <a:xfrm>
            <a:off x="5356225" y="5013325"/>
            <a:ext cx="2952750"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8452" name="Text Box 23"/>
          <p:cNvSpPr txBox="1">
            <a:spLocks noChangeArrowheads="1"/>
          </p:cNvSpPr>
          <p:nvPr/>
        </p:nvSpPr>
        <p:spPr bwMode="auto">
          <a:xfrm>
            <a:off x="6724650" y="5013325"/>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b="1" i="1" smtClean="0">
                <a:solidFill>
                  <a:srgbClr val="000000"/>
                </a:solidFill>
              </a:rPr>
              <a:t>D</a:t>
            </a:r>
          </a:p>
        </p:txBody>
      </p:sp>
      <p:sp>
        <p:nvSpPr>
          <p:cNvPr id="18453" name="Line 24"/>
          <p:cNvSpPr>
            <a:spLocks noChangeShapeType="1"/>
          </p:cNvSpPr>
          <p:nvPr/>
        </p:nvSpPr>
        <p:spPr bwMode="auto">
          <a:xfrm>
            <a:off x="5284788" y="4940300"/>
            <a:ext cx="0" cy="649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8454" name="Line 25"/>
          <p:cNvSpPr>
            <a:spLocks noChangeShapeType="1"/>
          </p:cNvSpPr>
          <p:nvPr/>
        </p:nvSpPr>
        <p:spPr bwMode="auto">
          <a:xfrm>
            <a:off x="5284788" y="5589588"/>
            <a:ext cx="14398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8455" name="Oval 26"/>
          <p:cNvSpPr>
            <a:spLocks noChangeArrowheads="1"/>
          </p:cNvSpPr>
          <p:nvPr/>
        </p:nvSpPr>
        <p:spPr bwMode="auto">
          <a:xfrm>
            <a:off x="6724650" y="5445125"/>
            <a:ext cx="287338" cy="2873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mtClean="0">
                <a:solidFill>
                  <a:srgbClr val="000000"/>
                </a:solidFill>
              </a:rPr>
              <a:t>×</a:t>
            </a:r>
          </a:p>
        </p:txBody>
      </p:sp>
      <p:sp>
        <p:nvSpPr>
          <p:cNvPr id="18456" name="Line 27"/>
          <p:cNvSpPr>
            <a:spLocks noChangeShapeType="1"/>
          </p:cNvSpPr>
          <p:nvPr/>
        </p:nvSpPr>
        <p:spPr bwMode="auto">
          <a:xfrm flipH="1">
            <a:off x="7011988" y="5589588"/>
            <a:ext cx="13684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8457" name="Line 28"/>
          <p:cNvSpPr>
            <a:spLocks noChangeShapeType="1"/>
          </p:cNvSpPr>
          <p:nvPr/>
        </p:nvSpPr>
        <p:spPr bwMode="auto">
          <a:xfrm>
            <a:off x="8380413" y="4940300"/>
            <a:ext cx="0" cy="649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8458" name="Line 29"/>
          <p:cNvSpPr>
            <a:spLocks noChangeShapeType="1"/>
          </p:cNvSpPr>
          <p:nvPr/>
        </p:nvSpPr>
        <p:spPr bwMode="auto">
          <a:xfrm>
            <a:off x="6869113" y="5732463"/>
            <a:ext cx="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graphicFrame>
        <p:nvGraphicFramePr>
          <p:cNvPr id="18435" name="Object 30"/>
          <p:cNvGraphicFramePr>
            <a:graphicFrameLocks noChangeAspect="1"/>
          </p:cNvGraphicFramePr>
          <p:nvPr/>
        </p:nvGraphicFramePr>
        <p:xfrm>
          <a:off x="5140325" y="5661025"/>
          <a:ext cx="330200" cy="215900"/>
        </p:xfrm>
        <a:graphic>
          <a:graphicData uri="http://schemas.openxmlformats.org/presentationml/2006/ole">
            <mc:AlternateContent xmlns:mc="http://schemas.openxmlformats.org/markup-compatibility/2006">
              <mc:Choice xmlns:v="urn:schemas-microsoft-com:vml" Requires="v">
                <p:oleObj spid="_x0000_s38935" name="数式" r:id="rId6" imgW="330120" imgH="215640" progId="Equation.3">
                  <p:embed/>
                </p:oleObj>
              </mc:Choice>
              <mc:Fallback>
                <p:oleObj name="数式" r:id="rId6" imgW="330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0325" y="5661025"/>
                        <a:ext cx="3302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6" name="Object 31"/>
          <p:cNvGraphicFramePr>
            <a:graphicFrameLocks noChangeAspect="1"/>
          </p:cNvGraphicFramePr>
          <p:nvPr/>
        </p:nvGraphicFramePr>
        <p:xfrm>
          <a:off x="8229600" y="5661025"/>
          <a:ext cx="342900" cy="215900"/>
        </p:xfrm>
        <a:graphic>
          <a:graphicData uri="http://schemas.openxmlformats.org/presentationml/2006/ole">
            <mc:AlternateContent xmlns:mc="http://schemas.openxmlformats.org/markup-compatibility/2006">
              <mc:Choice xmlns:v="urn:schemas-microsoft-com:vml" Requires="v">
                <p:oleObj spid="_x0000_s38936" name="数式" r:id="rId8" imgW="342720" imgH="215640" progId="Equation.3">
                  <p:embed/>
                </p:oleObj>
              </mc:Choice>
              <mc:Fallback>
                <p:oleObj name="数式" r:id="rId8" imgW="342720" imgH="215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5661025"/>
                        <a:ext cx="3429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59" name="Text Box 37"/>
          <p:cNvSpPr txBox="1">
            <a:spLocks noChangeArrowheads="1"/>
          </p:cNvSpPr>
          <p:nvPr/>
        </p:nvSpPr>
        <p:spPr bwMode="auto">
          <a:xfrm>
            <a:off x="6940550" y="5084763"/>
            <a:ext cx="1006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200" smtClean="0">
                <a:solidFill>
                  <a:srgbClr val="000000"/>
                </a:solidFill>
              </a:rPr>
              <a:t>基線ベクトル</a:t>
            </a:r>
          </a:p>
        </p:txBody>
      </p:sp>
      <p:graphicFrame>
        <p:nvGraphicFramePr>
          <p:cNvPr id="18437" name="Object 38"/>
          <p:cNvGraphicFramePr>
            <a:graphicFrameLocks noChangeAspect="1"/>
          </p:cNvGraphicFramePr>
          <p:nvPr/>
        </p:nvGraphicFramePr>
        <p:xfrm>
          <a:off x="6661150" y="6111875"/>
          <a:ext cx="490538" cy="319088"/>
        </p:xfrm>
        <a:graphic>
          <a:graphicData uri="http://schemas.openxmlformats.org/presentationml/2006/ole">
            <mc:AlternateContent xmlns:mc="http://schemas.openxmlformats.org/markup-compatibility/2006">
              <mc:Choice xmlns:v="urn:schemas-microsoft-com:vml" Requires="v">
                <p:oleObj spid="_x0000_s38937" name="数式" r:id="rId10" imgW="330120" imgH="215640" progId="Equation.3">
                  <p:embed/>
                </p:oleObj>
              </mc:Choice>
              <mc:Fallback>
                <p:oleObj name="数式" r:id="rId10" imgW="330120" imgH="2156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1150" y="6111875"/>
                        <a:ext cx="490538" cy="31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60" name="Rectangle 40"/>
          <p:cNvSpPr>
            <a:spLocks noChangeArrowheads="1"/>
          </p:cNvSpPr>
          <p:nvPr/>
        </p:nvSpPr>
        <p:spPr bwMode="auto">
          <a:xfrm>
            <a:off x="6300788" y="1052513"/>
            <a:ext cx="931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i="1" smtClean="0">
                <a:solidFill>
                  <a:srgbClr val="000000"/>
                </a:solidFill>
              </a:rPr>
              <a:t>B</a:t>
            </a:r>
            <a:r>
              <a:rPr lang="en-US" altLang="ja-JP" sz="2400" baseline="-25000" smtClean="0">
                <a:solidFill>
                  <a:srgbClr val="000000"/>
                </a:solidFill>
                <a:latin typeface="Symbol" panose="05050102010706020507" pitchFamily="18" charset="2"/>
              </a:rPr>
              <a:t>n</a:t>
            </a:r>
            <a:r>
              <a:rPr lang="en-US" altLang="ja-JP" sz="2400" smtClean="0">
                <a:solidFill>
                  <a:srgbClr val="000000"/>
                </a:solidFill>
                <a:latin typeface="Symbol" panose="05050102010706020507" pitchFamily="18" charset="2"/>
              </a:rPr>
              <a:t>(</a:t>
            </a:r>
            <a:r>
              <a:rPr lang="en-US" altLang="ja-JP" sz="2400" i="1" smtClean="0">
                <a:solidFill>
                  <a:srgbClr val="000000"/>
                </a:solidFill>
                <a:latin typeface="Symbol" panose="05050102010706020507" pitchFamily="18" charset="2"/>
              </a:rPr>
              <a:t>q </a:t>
            </a:r>
            <a:r>
              <a:rPr lang="en-US" altLang="ja-JP" sz="2400" smtClean="0">
                <a:solidFill>
                  <a:srgbClr val="000000"/>
                </a:solidFill>
                <a:latin typeface="Symbol" panose="05050102010706020507" pitchFamily="18" charset="2"/>
              </a:rPr>
              <a:t>)</a:t>
            </a:r>
          </a:p>
        </p:txBody>
      </p:sp>
      <p:grpSp>
        <p:nvGrpSpPr>
          <p:cNvPr id="18461" name="Group 42"/>
          <p:cNvGrpSpPr>
            <a:grpSpLocks/>
          </p:cNvGrpSpPr>
          <p:nvPr/>
        </p:nvGrpSpPr>
        <p:grpSpPr bwMode="auto">
          <a:xfrm rot="-5400000">
            <a:off x="6498432" y="-154782"/>
            <a:ext cx="863600" cy="4284663"/>
            <a:chOff x="4785" y="2568"/>
            <a:chExt cx="544" cy="1497"/>
          </a:xfrm>
        </p:grpSpPr>
        <p:sp>
          <p:nvSpPr>
            <p:cNvPr id="18471" name="Arc 43"/>
            <p:cNvSpPr>
              <a:spLocks/>
            </p:cNvSpPr>
            <p:nvPr/>
          </p:nvSpPr>
          <p:spPr bwMode="auto">
            <a:xfrm>
              <a:off x="4785" y="2568"/>
              <a:ext cx="544" cy="753"/>
            </a:xfrm>
            <a:custGeom>
              <a:avLst/>
              <a:gdLst>
                <a:gd name="T0" fmla="*/ 0 w 21600"/>
                <a:gd name="T1" fmla="*/ 0 h 12812"/>
                <a:gd name="T2" fmla="*/ 0 w 21600"/>
                <a:gd name="T3" fmla="*/ 3 h 12812"/>
                <a:gd name="T4" fmla="*/ 0 w 21600"/>
                <a:gd name="T5" fmla="*/ 3 h 12812"/>
                <a:gd name="T6" fmla="*/ 0 60000 65536"/>
                <a:gd name="T7" fmla="*/ 0 60000 65536"/>
                <a:gd name="T8" fmla="*/ 0 60000 65536"/>
                <a:gd name="T9" fmla="*/ 0 w 21600"/>
                <a:gd name="T10" fmla="*/ 0 h 12812"/>
                <a:gd name="T11" fmla="*/ 21600 w 21600"/>
                <a:gd name="T12" fmla="*/ 12812 h 12812"/>
              </a:gdLst>
              <a:ahLst/>
              <a:cxnLst>
                <a:cxn ang="T6">
                  <a:pos x="T0" y="T1"/>
                </a:cxn>
                <a:cxn ang="T7">
                  <a:pos x="T2" y="T3"/>
                </a:cxn>
                <a:cxn ang="T8">
                  <a:pos x="T4" y="T5"/>
                </a:cxn>
              </a:cxnLst>
              <a:rect l="T9" t="T10" r="T11" b="T12"/>
              <a:pathLst>
                <a:path w="21600" h="12812" fill="none" extrusionOk="0">
                  <a:moveTo>
                    <a:pt x="17390" y="-1"/>
                  </a:moveTo>
                  <a:cubicBezTo>
                    <a:pt x="20124" y="3711"/>
                    <a:pt x="21600" y="8201"/>
                    <a:pt x="21600" y="12812"/>
                  </a:cubicBezTo>
                </a:path>
                <a:path w="21600" h="12812" stroke="0" extrusionOk="0">
                  <a:moveTo>
                    <a:pt x="17390" y="-1"/>
                  </a:moveTo>
                  <a:cubicBezTo>
                    <a:pt x="20124" y="3711"/>
                    <a:pt x="21600" y="8201"/>
                    <a:pt x="21600" y="12812"/>
                  </a:cubicBezTo>
                  <a:lnTo>
                    <a:pt x="0" y="12812"/>
                  </a:lnTo>
                  <a:close/>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sp>
          <p:nvSpPr>
            <p:cNvPr id="18472" name="Arc 44"/>
            <p:cNvSpPr>
              <a:spLocks/>
            </p:cNvSpPr>
            <p:nvPr/>
          </p:nvSpPr>
          <p:spPr bwMode="auto">
            <a:xfrm flipV="1">
              <a:off x="4785" y="3312"/>
              <a:ext cx="544" cy="753"/>
            </a:xfrm>
            <a:custGeom>
              <a:avLst/>
              <a:gdLst>
                <a:gd name="T0" fmla="*/ 0 w 21600"/>
                <a:gd name="T1" fmla="*/ 0 h 12812"/>
                <a:gd name="T2" fmla="*/ 0 w 21600"/>
                <a:gd name="T3" fmla="*/ 3 h 12812"/>
                <a:gd name="T4" fmla="*/ 0 w 21600"/>
                <a:gd name="T5" fmla="*/ 3 h 12812"/>
                <a:gd name="T6" fmla="*/ 0 60000 65536"/>
                <a:gd name="T7" fmla="*/ 0 60000 65536"/>
                <a:gd name="T8" fmla="*/ 0 60000 65536"/>
                <a:gd name="T9" fmla="*/ 0 w 21600"/>
                <a:gd name="T10" fmla="*/ 0 h 12812"/>
                <a:gd name="T11" fmla="*/ 21600 w 21600"/>
                <a:gd name="T12" fmla="*/ 12812 h 12812"/>
              </a:gdLst>
              <a:ahLst/>
              <a:cxnLst>
                <a:cxn ang="T6">
                  <a:pos x="T0" y="T1"/>
                </a:cxn>
                <a:cxn ang="T7">
                  <a:pos x="T2" y="T3"/>
                </a:cxn>
                <a:cxn ang="T8">
                  <a:pos x="T4" y="T5"/>
                </a:cxn>
              </a:cxnLst>
              <a:rect l="T9" t="T10" r="T11" b="T12"/>
              <a:pathLst>
                <a:path w="21600" h="12812" fill="none" extrusionOk="0">
                  <a:moveTo>
                    <a:pt x="17390" y="-1"/>
                  </a:moveTo>
                  <a:cubicBezTo>
                    <a:pt x="20124" y="3711"/>
                    <a:pt x="21600" y="8201"/>
                    <a:pt x="21600" y="12812"/>
                  </a:cubicBezTo>
                </a:path>
                <a:path w="21600" h="12812" stroke="0" extrusionOk="0">
                  <a:moveTo>
                    <a:pt x="17390" y="-1"/>
                  </a:moveTo>
                  <a:cubicBezTo>
                    <a:pt x="20124" y="3711"/>
                    <a:pt x="21600" y="8201"/>
                    <a:pt x="21600" y="12812"/>
                  </a:cubicBezTo>
                  <a:lnTo>
                    <a:pt x="0" y="12812"/>
                  </a:lnTo>
                  <a:close/>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grpSp>
      <p:sp>
        <p:nvSpPr>
          <p:cNvPr id="18462" name="Freeform 45"/>
          <p:cNvSpPr>
            <a:spLocks/>
          </p:cNvSpPr>
          <p:nvPr/>
        </p:nvSpPr>
        <p:spPr bwMode="auto">
          <a:xfrm rot="-5400000">
            <a:off x="6557963" y="454025"/>
            <a:ext cx="349250" cy="2568575"/>
          </a:xfrm>
          <a:custGeom>
            <a:avLst/>
            <a:gdLst>
              <a:gd name="T0" fmla="*/ 443547575 w 220"/>
              <a:gd name="T1" fmla="*/ 0 h 897"/>
              <a:gd name="T2" fmla="*/ 473789442 w 220"/>
              <a:gd name="T3" fmla="*/ 1082363779 h 897"/>
              <a:gd name="T4" fmla="*/ 246975343 w 220"/>
              <a:gd name="T5" fmla="*/ 1828539266 h 897"/>
              <a:gd name="T6" fmla="*/ 360383137 w 220"/>
              <a:gd name="T7" fmla="*/ 2147483647 h 897"/>
              <a:gd name="T8" fmla="*/ 17640301 w 220"/>
              <a:gd name="T9" fmla="*/ 2147483647 h 897"/>
              <a:gd name="T10" fmla="*/ 473789442 w 220"/>
              <a:gd name="T11" fmla="*/ 2147483647 h 897"/>
              <a:gd name="T12" fmla="*/ 504031309 w 220"/>
              <a:gd name="T13" fmla="*/ 2147483647 h 897"/>
              <a:gd name="T14" fmla="*/ 0 60000 65536"/>
              <a:gd name="T15" fmla="*/ 0 60000 65536"/>
              <a:gd name="T16" fmla="*/ 0 60000 65536"/>
              <a:gd name="T17" fmla="*/ 0 60000 65536"/>
              <a:gd name="T18" fmla="*/ 0 60000 65536"/>
              <a:gd name="T19" fmla="*/ 0 60000 65536"/>
              <a:gd name="T20" fmla="*/ 0 60000 65536"/>
              <a:gd name="T21" fmla="*/ 0 w 220"/>
              <a:gd name="T22" fmla="*/ 0 h 897"/>
              <a:gd name="T23" fmla="*/ 220 w 220"/>
              <a:gd name="T24" fmla="*/ 897 h 8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 h="897">
                <a:moveTo>
                  <a:pt x="176" y="0"/>
                </a:moveTo>
                <a:cubicBezTo>
                  <a:pt x="178" y="22"/>
                  <a:pt x="201" y="95"/>
                  <a:pt x="188" y="132"/>
                </a:cubicBezTo>
                <a:cubicBezTo>
                  <a:pt x="175" y="169"/>
                  <a:pt x="105" y="185"/>
                  <a:pt x="98" y="223"/>
                </a:cubicBezTo>
                <a:cubicBezTo>
                  <a:pt x="91" y="261"/>
                  <a:pt x="158" y="314"/>
                  <a:pt x="143" y="359"/>
                </a:cubicBezTo>
                <a:cubicBezTo>
                  <a:pt x="128" y="404"/>
                  <a:pt x="0" y="430"/>
                  <a:pt x="7" y="495"/>
                </a:cubicBezTo>
                <a:cubicBezTo>
                  <a:pt x="14" y="560"/>
                  <a:pt x="156" y="683"/>
                  <a:pt x="188" y="750"/>
                </a:cubicBezTo>
                <a:cubicBezTo>
                  <a:pt x="220" y="817"/>
                  <a:pt x="198" y="867"/>
                  <a:pt x="200" y="897"/>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8463" name="Text Box 47"/>
          <p:cNvSpPr txBox="1">
            <a:spLocks noChangeArrowheads="1"/>
          </p:cNvSpPr>
          <p:nvPr/>
        </p:nvSpPr>
        <p:spPr bwMode="auto">
          <a:xfrm>
            <a:off x="2051050" y="3573463"/>
            <a:ext cx="744538" cy="52863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800" i="1" smtClean="0">
                <a:solidFill>
                  <a:srgbClr val="000000"/>
                </a:solidFill>
                <a:latin typeface="Symbol" panose="05050102010706020507" pitchFamily="18" charset="2"/>
              </a:rPr>
              <a:t>l</a:t>
            </a:r>
            <a:r>
              <a:rPr lang="en-US" altLang="ja-JP" sz="2800" smtClean="0">
                <a:solidFill>
                  <a:srgbClr val="000000"/>
                </a:solidFill>
              </a:rPr>
              <a:t>/</a:t>
            </a:r>
            <a:r>
              <a:rPr lang="en-US" altLang="ja-JP" sz="2800" i="1" smtClean="0">
                <a:solidFill>
                  <a:srgbClr val="000000"/>
                </a:solidFill>
              </a:rPr>
              <a:t>D</a:t>
            </a:r>
          </a:p>
        </p:txBody>
      </p:sp>
      <p:sp>
        <p:nvSpPr>
          <p:cNvPr id="18464" name="Freeform 48"/>
          <p:cNvSpPr>
            <a:spLocks/>
          </p:cNvSpPr>
          <p:nvPr/>
        </p:nvSpPr>
        <p:spPr bwMode="auto">
          <a:xfrm>
            <a:off x="5149850" y="1989138"/>
            <a:ext cx="3598863" cy="371475"/>
          </a:xfrm>
          <a:custGeom>
            <a:avLst/>
            <a:gdLst>
              <a:gd name="T0" fmla="*/ 0 w 2267"/>
              <a:gd name="T1" fmla="*/ 113407845 h 234"/>
              <a:gd name="T2" fmla="*/ 226814096 w 2267"/>
              <a:gd name="T3" fmla="*/ 572076312 h 234"/>
              <a:gd name="T4" fmla="*/ 456149140 w 2267"/>
              <a:gd name="T5" fmla="*/ 0 h 234"/>
              <a:gd name="T6" fmla="*/ 685482498 w 2267"/>
              <a:gd name="T7" fmla="*/ 572076312 h 234"/>
              <a:gd name="T8" fmla="*/ 912296693 w 2267"/>
              <a:gd name="T9" fmla="*/ 0 h 234"/>
              <a:gd name="T10" fmla="*/ 1141630051 w 2267"/>
              <a:gd name="T11" fmla="*/ 572076312 h 234"/>
              <a:gd name="T12" fmla="*/ 1370964997 w 2267"/>
              <a:gd name="T13" fmla="*/ 0 h 234"/>
              <a:gd name="T14" fmla="*/ 1600299942 w 2267"/>
              <a:gd name="T15" fmla="*/ 572076312 h 234"/>
              <a:gd name="T16" fmla="*/ 1827114336 w 2267"/>
              <a:gd name="T17" fmla="*/ 0 h 234"/>
              <a:gd name="T18" fmla="*/ 2056447694 w 2267"/>
              <a:gd name="T19" fmla="*/ 572076312 h 234"/>
              <a:gd name="T20" fmla="*/ 2147483647 w 2267"/>
              <a:gd name="T21" fmla="*/ 0 h 234"/>
              <a:gd name="T22" fmla="*/ 2147483647 w 2267"/>
              <a:gd name="T23" fmla="*/ 572076312 h 234"/>
              <a:gd name="T24" fmla="*/ 2147483647 w 2267"/>
              <a:gd name="T25" fmla="*/ 0 h 234"/>
              <a:gd name="T26" fmla="*/ 2147483647 w 2267"/>
              <a:gd name="T27" fmla="*/ 572076312 h 234"/>
              <a:gd name="T28" fmla="*/ 2147483647 w 2267"/>
              <a:gd name="T29" fmla="*/ 0 h 234"/>
              <a:gd name="T30" fmla="*/ 2147483647 w 2267"/>
              <a:gd name="T31" fmla="*/ 572076312 h 234"/>
              <a:gd name="T32" fmla="*/ 2147483647 w 2267"/>
              <a:gd name="T33" fmla="*/ 0 h 234"/>
              <a:gd name="T34" fmla="*/ 2147483647 w 2267"/>
              <a:gd name="T35" fmla="*/ 572076312 h 234"/>
              <a:gd name="T36" fmla="*/ 2147483647 w 2267"/>
              <a:gd name="T37" fmla="*/ 0 h 234"/>
              <a:gd name="T38" fmla="*/ 2147483647 w 2267"/>
              <a:gd name="T39" fmla="*/ 572076312 h 234"/>
              <a:gd name="T40" fmla="*/ 2147483647 w 2267"/>
              <a:gd name="T41" fmla="*/ 0 h 234"/>
              <a:gd name="T42" fmla="*/ 2147483647 w 2267"/>
              <a:gd name="T43" fmla="*/ 572076312 h 234"/>
              <a:gd name="T44" fmla="*/ 2147483647 w 2267"/>
              <a:gd name="T45" fmla="*/ 0 h 234"/>
              <a:gd name="T46" fmla="*/ 2147483647 w 2267"/>
              <a:gd name="T47" fmla="*/ 572076312 h 234"/>
              <a:gd name="T48" fmla="*/ 2147483647 w 2267"/>
              <a:gd name="T49" fmla="*/ 0 h 234"/>
              <a:gd name="T50" fmla="*/ 2147483647 w 2267"/>
              <a:gd name="T51" fmla="*/ 572076312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67"/>
              <a:gd name="T79" fmla="*/ 0 h 234"/>
              <a:gd name="T80" fmla="*/ 2267 w 2267"/>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67" h="234">
                <a:moveTo>
                  <a:pt x="0" y="45"/>
                </a:moveTo>
                <a:cubicBezTo>
                  <a:pt x="30" y="139"/>
                  <a:pt x="60" y="234"/>
                  <a:pt x="90" y="227"/>
                </a:cubicBezTo>
                <a:cubicBezTo>
                  <a:pt x="120" y="220"/>
                  <a:pt x="151" y="0"/>
                  <a:pt x="181" y="0"/>
                </a:cubicBezTo>
                <a:cubicBezTo>
                  <a:pt x="211" y="0"/>
                  <a:pt x="242" y="227"/>
                  <a:pt x="272" y="227"/>
                </a:cubicBezTo>
                <a:cubicBezTo>
                  <a:pt x="302" y="227"/>
                  <a:pt x="332" y="0"/>
                  <a:pt x="362" y="0"/>
                </a:cubicBezTo>
                <a:cubicBezTo>
                  <a:pt x="392" y="0"/>
                  <a:pt x="423" y="227"/>
                  <a:pt x="453" y="227"/>
                </a:cubicBezTo>
                <a:cubicBezTo>
                  <a:pt x="483" y="227"/>
                  <a:pt x="514" y="0"/>
                  <a:pt x="544" y="0"/>
                </a:cubicBezTo>
                <a:cubicBezTo>
                  <a:pt x="574" y="0"/>
                  <a:pt x="605" y="227"/>
                  <a:pt x="635" y="227"/>
                </a:cubicBezTo>
                <a:cubicBezTo>
                  <a:pt x="665" y="227"/>
                  <a:pt x="695" y="0"/>
                  <a:pt x="725" y="0"/>
                </a:cubicBezTo>
                <a:cubicBezTo>
                  <a:pt x="755" y="0"/>
                  <a:pt x="786" y="227"/>
                  <a:pt x="816" y="227"/>
                </a:cubicBezTo>
                <a:cubicBezTo>
                  <a:pt x="846" y="227"/>
                  <a:pt x="877" y="0"/>
                  <a:pt x="907" y="0"/>
                </a:cubicBezTo>
                <a:cubicBezTo>
                  <a:pt x="937" y="0"/>
                  <a:pt x="967" y="227"/>
                  <a:pt x="997" y="227"/>
                </a:cubicBezTo>
                <a:cubicBezTo>
                  <a:pt x="1027" y="227"/>
                  <a:pt x="1058" y="0"/>
                  <a:pt x="1088" y="0"/>
                </a:cubicBezTo>
                <a:cubicBezTo>
                  <a:pt x="1118" y="0"/>
                  <a:pt x="1149" y="227"/>
                  <a:pt x="1179" y="227"/>
                </a:cubicBezTo>
                <a:cubicBezTo>
                  <a:pt x="1209" y="227"/>
                  <a:pt x="1240" y="0"/>
                  <a:pt x="1270" y="0"/>
                </a:cubicBezTo>
                <a:cubicBezTo>
                  <a:pt x="1300" y="0"/>
                  <a:pt x="1330" y="227"/>
                  <a:pt x="1360" y="227"/>
                </a:cubicBezTo>
                <a:cubicBezTo>
                  <a:pt x="1390" y="227"/>
                  <a:pt x="1421" y="0"/>
                  <a:pt x="1451" y="0"/>
                </a:cubicBezTo>
                <a:cubicBezTo>
                  <a:pt x="1481" y="0"/>
                  <a:pt x="1512" y="227"/>
                  <a:pt x="1542" y="227"/>
                </a:cubicBezTo>
                <a:cubicBezTo>
                  <a:pt x="1572" y="227"/>
                  <a:pt x="1602" y="0"/>
                  <a:pt x="1632" y="0"/>
                </a:cubicBezTo>
                <a:cubicBezTo>
                  <a:pt x="1662" y="0"/>
                  <a:pt x="1693" y="227"/>
                  <a:pt x="1723" y="227"/>
                </a:cubicBezTo>
                <a:cubicBezTo>
                  <a:pt x="1753" y="227"/>
                  <a:pt x="1784" y="0"/>
                  <a:pt x="1814" y="0"/>
                </a:cubicBezTo>
                <a:cubicBezTo>
                  <a:pt x="1844" y="0"/>
                  <a:pt x="1875" y="227"/>
                  <a:pt x="1905" y="227"/>
                </a:cubicBezTo>
                <a:cubicBezTo>
                  <a:pt x="1935" y="227"/>
                  <a:pt x="1965" y="0"/>
                  <a:pt x="1995" y="0"/>
                </a:cubicBezTo>
                <a:cubicBezTo>
                  <a:pt x="2025" y="0"/>
                  <a:pt x="2056" y="227"/>
                  <a:pt x="2086" y="227"/>
                </a:cubicBezTo>
                <a:cubicBezTo>
                  <a:pt x="2116" y="227"/>
                  <a:pt x="2147" y="0"/>
                  <a:pt x="2177" y="0"/>
                </a:cubicBezTo>
                <a:cubicBezTo>
                  <a:pt x="2207" y="0"/>
                  <a:pt x="2237" y="113"/>
                  <a:pt x="2267" y="227"/>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1400" smtClean="0">
              <a:solidFill>
                <a:srgbClr val="000000"/>
              </a:solidFill>
            </a:endParaRPr>
          </a:p>
        </p:txBody>
      </p:sp>
      <p:grpSp>
        <p:nvGrpSpPr>
          <p:cNvPr id="18465" name="Group 53"/>
          <p:cNvGrpSpPr>
            <a:grpSpLocks/>
          </p:cNvGrpSpPr>
          <p:nvPr/>
        </p:nvGrpSpPr>
        <p:grpSpPr bwMode="auto">
          <a:xfrm>
            <a:off x="7597775" y="2420938"/>
            <a:ext cx="287338" cy="144462"/>
            <a:chOff x="4422" y="1525"/>
            <a:chExt cx="181" cy="91"/>
          </a:xfrm>
        </p:grpSpPr>
        <p:sp>
          <p:nvSpPr>
            <p:cNvPr id="18468" name="Line 49"/>
            <p:cNvSpPr>
              <a:spLocks noChangeShapeType="1"/>
            </p:cNvSpPr>
            <p:nvPr/>
          </p:nvSpPr>
          <p:spPr bwMode="auto">
            <a:xfrm>
              <a:off x="4603" y="1525"/>
              <a:ext cx="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8469" name="Line 50"/>
            <p:cNvSpPr>
              <a:spLocks noChangeShapeType="1"/>
            </p:cNvSpPr>
            <p:nvPr/>
          </p:nvSpPr>
          <p:spPr bwMode="auto">
            <a:xfrm>
              <a:off x="4422" y="1525"/>
              <a:ext cx="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8470" name="Line 51"/>
            <p:cNvSpPr>
              <a:spLocks noChangeShapeType="1"/>
            </p:cNvSpPr>
            <p:nvPr/>
          </p:nvSpPr>
          <p:spPr bwMode="auto">
            <a:xfrm>
              <a:off x="4422" y="1570"/>
              <a:ext cx="18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grpSp>
      <p:graphicFrame>
        <p:nvGraphicFramePr>
          <p:cNvPr id="18438" name="Object 52"/>
          <p:cNvGraphicFramePr>
            <a:graphicFrameLocks noChangeAspect="1"/>
          </p:cNvGraphicFramePr>
          <p:nvPr/>
        </p:nvGraphicFramePr>
        <p:xfrm>
          <a:off x="7524750" y="2565400"/>
          <a:ext cx="935038" cy="468313"/>
        </p:xfrm>
        <a:graphic>
          <a:graphicData uri="http://schemas.openxmlformats.org/presentationml/2006/ole">
            <mc:AlternateContent xmlns:mc="http://schemas.openxmlformats.org/markup-compatibility/2006">
              <mc:Choice xmlns:v="urn:schemas-microsoft-com:vml" Requires="v">
                <p:oleObj spid="_x0000_s38938" name="数式" r:id="rId12" imgW="355320" imgH="177480" progId="Equation.3">
                  <p:embed/>
                </p:oleObj>
              </mc:Choice>
              <mc:Fallback>
                <p:oleObj name="数式" r:id="rId12" imgW="355320" imgH="17748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24750" y="2565400"/>
                        <a:ext cx="935038"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66" name="Text Box 54"/>
          <p:cNvSpPr txBox="1">
            <a:spLocks noChangeArrowheads="1"/>
          </p:cNvSpPr>
          <p:nvPr/>
        </p:nvSpPr>
        <p:spPr bwMode="auto">
          <a:xfrm>
            <a:off x="4932363" y="2781300"/>
            <a:ext cx="8588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フリンジ</a:t>
            </a:r>
          </a:p>
        </p:txBody>
      </p:sp>
      <p:sp>
        <p:nvSpPr>
          <p:cNvPr id="18467" name="Line 55"/>
          <p:cNvSpPr>
            <a:spLocks noChangeShapeType="1"/>
          </p:cNvSpPr>
          <p:nvPr/>
        </p:nvSpPr>
        <p:spPr bwMode="auto">
          <a:xfrm flipV="1">
            <a:off x="5724525" y="2420938"/>
            <a:ext cx="43180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Tree>
    <p:extLst>
      <p:ext uri="{BB962C8B-B14F-4D97-AF65-F5344CB8AC3E}">
        <p14:creationId xmlns:p14="http://schemas.microsoft.com/office/powerpoint/2010/main" val="708897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6"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A9D71BE1-20FB-4522-A177-CAA780F2A26C}" type="slidenum">
              <a:rPr lang="en-US" altLang="ja-JP">
                <a:solidFill>
                  <a:srgbClr val="000000"/>
                </a:solidFill>
              </a:rPr>
              <a:pPr eaLnBrk="1" hangingPunct="1"/>
              <a:t>23</a:t>
            </a:fld>
            <a:endParaRPr lang="en-US" altLang="ja-JP">
              <a:solidFill>
                <a:srgbClr val="000000"/>
              </a:solidFill>
            </a:endParaRPr>
          </a:p>
        </p:txBody>
      </p:sp>
      <p:sp>
        <p:nvSpPr>
          <p:cNvPr id="19467" name="Rectangle 77"/>
          <p:cNvSpPr>
            <a:spLocks noChangeArrowheads="1"/>
          </p:cNvSpPr>
          <p:nvPr/>
        </p:nvSpPr>
        <p:spPr bwMode="auto">
          <a:xfrm>
            <a:off x="468313" y="3644900"/>
            <a:ext cx="3887787" cy="1512888"/>
          </a:xfrm>
          <a:prstGeom prst="rect">
            <a:avLst/>
          </a:prstGeom>
          <a:solidFill>
            <a:srgbClr val="FFFFCC"/>
          </a:solidFill>
          <a:ln w="9525">
            <a:solidFill>
              <a:schemeClr val="tx1"/>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19468" name="Rectangle 4"/>
          <p:cNvSpPr>
            <a:spLocks noGrp="1" noChangeArrowheads="1"/>
          </p:cNvSpPr>
          <p:nvPr>
            <p:ph type="title"/>
          </p:nvPr>
        </p:nvSpPr>
        <p:spPr/>
        <p:txBody>
          <a:bodyPr/>
          <a:lstStyle/>
          <a:p>
            <a:pPr eaLnBrk="1" hangingPunct="1"/>
            <a:r>
              <a:rPr lang="ja-JP" altLang="en-US" smtClean="0"/>
              <a:t>輝度分布の推定</a:t>
            </a:r>
          </a:p>
        </p:txBody>
      </p:sp>
      <p:sp>
        <p:nvSpPr>
          <p:cNvPr id="19469" name="Rectangle 9"/>
          <p:cNvSpPr>
            <a:spLocks noGrp="1" noChangeArrowheads="1"/>
          </p:cNvSpPr>
          <p:nvPr>
            <p:ph type="body" sz="half" idx="1"/>
          </p:nvPr>
        </p:nvSpPr>
        <p:spPr/>
        <p:txBody>
          <a:bodyPr/>
          <a:lstStyle/>
          <a:p>
            <a:pPr eaLnBrk="1" hangingPunct="1"/>
            <a:r>
              <a:rPr lang="ja-JP" altLang="en-US" sz="2400" smtClean="0"/>
              <a:t>相関係数は輝度分布のフーリエ変換</a:t>
            </a:r>
          </a:p>
          <a:p>
            <a:pPr eaLnBrk="1" hangingPunct="1"/>
            <a:endParaRPr lang="en-US" altLang="ja-JP" sz="2400" smtClean="0"/>
          </a:p>
        </p:txBody>
      </p:sp>
      <p:graphicFrame>
        <p:nvGraphicFramePr>
          <p:cNvPr id="19458" name="Object 7"/>
          <p:cNvGraphicFramePr>
            <a:graphicFrameLocks noChangeAspect="1"/>
          </p:cNvGraphicFramePr>
          <p:nvPr/>
        </p:nvGraphicFramePr>
        <p:xfrm>
          <a:off x="611188" y="2492375"/>
          <a:ext cx="3651250" cy="515938"/>
        </p:xfrm>
        <a:graphic>
          <a:graphicData uri="http://schemas.openxmlformats.org/presentationml/2006/ole">
            <mc:AlternateContent xmlns:mc="http://schemas.openxmlformats.org/markup-compatibility/2006">
              <mc:Choice xmlns:v="urn:schemas-microsoft-com:vml" Requires="v">
                <p:oleObj spid="_x0000_s39970" name="数式" r:id="rId3" imgW="2070000" imgH="291960" progId="Equation.3">
                  <p:embed/>
                </p:oleObj>
              </mc:Choice>
              <mc:Fallback>
                <p:oleObj name="数式" r:id="rId3" imgW="2070000" imgH="2919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492375"/>
                        <a:ext cx="3651250" cy="515938"/>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70" name="Rectangle 11"/>
          <p:cNvSpPr>
            <a:spLocks noChangeArrowheads="1"/>
          </p:cNvSpPr>
          <p:nvPr/>
        </p:nvSpPr>
        <p:spPr bwMode="auto">
          <a:xfrm>
            <a:off x="468313" y="3644900"/>
            <a:ext cx="3816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2000" smtClean="0">
                <a:solidFill>
                  <a:srgbClr val="000000"/>
                </a:solidFill>
              </a:rPr>
              <a:t>相関係数を逆フーリエ変換すると輝度分布が得られる</a:t>
            </a:r>
          </a:p>
        </p:txBody>
      </p:sp>
      <p:graphicFrame>
        <p:nvGraphicFramePr>
          <p:cNvPr id="19459" name="Object 12"/>
          <p:cNvGraphicFramePr>
            <a:graphicFrameLocks noChangeAspect="1"/>
          </p:cNvGraphicFramePr>
          <p:nvPr/>
        </p:nvGraphicFramePr>
        <p:xfrm>
          <a:off x="606425" y="4572000"/>
          <a:ext cx="3538538" cy="492125"/>
        </p:xfrm>
        <a:graphic>
          <a:graphicData uri="http://schemas.openxmlformats.org/presentationml/2006/ole">
            <mc:AlternateContent xmlns:mc="http://schemas.openxmlformats.org/markup-compatibility/2006">
              <mc:Choice xmlns:v="urn:schemas-microsoft-com:vml" Requires="v">
                <p:oleObj spid="_x0000_s39971" name="数式" r:id="rId5" imgW="2006280" imgH="279360" progId="Equation.3">
                  <p:embed/>
                </p:oleObj>
              </mc:Choice>
              <mc:Fallback>
                <p:oleObj name="数式" r:id="rId5" imgW="2006280" imgH="2793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425" y="4572000"/>
                        <a:ext cx="3538538"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60" name="Object 13"/>
          <p:cNvGraphicFramePr>
            <a:graphicFrameLocks noChangeAspect="1"/>
          </p:cNvGraphicFramePr>
          <p:nvPr/>
        </p:nvGraphicFramePr>
        <p:xfrm>
          <a:off x="3348038" y="3068638"/>
          <a:ext cx="936625" cy="311150"/>
        </p:xfrm>
        <a:graphic>
          <a:graphicData uri="http://schemas.openxmlformats.org/presentationml/2006/ole">
            <mc:AlternateContent xmlns:mc="http://schemas.openxmlformats.org/markup-compatibility/2006">
              <mc:Choice xmlns:v="urn:schemas-microsoft-com:vml" Requires="v">
                <p:oleObj spid="_x0000_s39972" name="数式" r:id="rId7" imgW="685800" imgH="228600" progId="Equation.3">
                  <p:embed/>
                </p:oleObj>
              </mc:Choice>
              <mc:Fallback>
                <p:oleObj name="数式" r:id="rId7" imgW="6858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8038" y="3068638"/>
                        <a:ext cx="9366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71" name="Text Box 14"/>
          <p:cNvSpPr txBox="1">
            <a:spLocks noChangeArrowheads="1"/>
          </p:cNvSpPr>
          <p:nvPr/>
        </p:nvSpPr>
        <p:spPr bwMode="auto">
          <a:xfrm>
            <a:off x="395288" y="5373688"/>
            <a:ext cx="3835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１つの基線長で得られる相関係数は１個。</a:t>
            </a:r>
          </a:p>
          <a:p>
            <a:pPr eaLnBrk="1" fontAlgn="base" hangingPunct="1">
              <a:spcBef>
                <a:spcPct val="0"/>
              </a:spcBef>
              <a:spcAft>
                <a:spcPct val="0"/>
              </a:spcAft>
            </a:pPr>
            <a:r>
              <a:rPr lang="ja-JP" altLang="en-US" sz="1600" smtClean="0">
                <a:solidFill>
                  <a:srgbClr val="000000"/>
                </a:solidFill>
              </a:rPr>
              <a:t>様々な基線長について相関係数を観測することで、天体の輝度分布を再現できる</a:t>
            </a:r>
          </a:p>
        </p:txBody>
      </p:sp>
      <p:sp>
        <p:nvSpPr>
          <p:cNvPr id="19472" name="Line 15"/>
          <p:cNvSpPr>
            <a:spLocks noChangeShapeType="1"/>
          </p:cNvSpPr>
          <p:nvPr/>
        </p:nvSpPr>
        <p:spPr bwMode="auto">
          <a:xfrm>
            <a:off x="4716463" y="3933825"/>
            <a:ext cx="4032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pic>
        <p:nvPicPr>
          <p:cNvPr id="19473" name="Picture 16" descr="MCj02925820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5076825" y="3660775"/>
            <a:ext cx="287338"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17" descr="MCj02925820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8172450" y="3660775"/>
            <a:ext cx="288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5" name="Oval 22"/>
          <p:cNvSpPr>
            <a:spLocks noChangeArrowheads="1"/>
          </p:cNvSpPr>
          <p:nvPr/>
        </p:nvSpPr>
        <p:spPr bwMode="auto">
          <a:xfrm>
            <a:off x="5219700" y="3933825"/>
            <a:ext cx="73025" cy="71438"/>
          </a:xfrm>
          <a:prstGeom prst="ellipse">
            <a:avLst/>
          </a:prstGeom>
          <a:solidFill>
            <a:schemeClr val="tx1"/>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19476" name="Oval 23"/>
          <p:cNvSpPr>
            <a:spLocks noChangeArrowheads="1"/>
          </p:cNvSpPr>
          <p:nvPr/>
        </p:nvSpPr>
        <p:spPr bwMode="auto">
          <a:xfrm>
            <a:off x="8315325" y="3933825"/>
            <a:ext cx="73025" cy="71438"/>
          </a:xfrm>
          <a:prstGeom prst="ellipse">
            <a:avLst/>
          </a:prstGeom>
          <a:solidFill>
            <a:schemeClr val="tx1"/>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graphicFrame>
        <p:nvGraphicFramePr>
          <p:cNvPr id="19461" name="Object 45"/>
          <p:cNvGraphicFramePr>
            <a:graphicFrameLocks noChangeAspect="1"/>
          </p:cNvGraphicFramePr>
          <p:nvPr/>
        </p:nvGraphicFramePr>
        <p:xfrm>
          <a:off x="5111750" y="4437063"/>
          <a:ext cx="620713" cy="338137"/>
        </p:xfrm>
        <a:graphic>
          <a:graphicData uri="http://schemas.openxmlformats.org/presentationml/2006/ole">
            <mc:AlternateContent xmlns:mc="http://schemas.openxmlformats.org/markup-compatibility/2006">
              <mc:Choice xmlns:v="urn:schemas-microsoft-com:vml" Requires="v">
                <p:oleObj spid="_x0000_s39973" name="数式" r:id="rId10" imgW="419040" imgH="228600" progId="Equation.3">
                  <p:embed/>
                </p:oleObj>
              </mc:Choice>
              <mc:Fallback>
                <p:oleObj name="数式" r:id="rId10" imgW="41904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1750" y="4437063"/>
                        <a:ext cx="620713"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77" name="Rectangle 47"/>
          <p:cNvSpPr>
            <a:spLocks noChangeArrowheads="1"/>
          </p:cNvSpPr>
          <p:nvPr/>
        </p:nvSpPr>
        <p:spPr bwMode="auto">
          <a:xfrm>
            <a:off x="6227763" y="1484313"/>
            <a:ext cx="931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i="1" smtClean="0">
                <a:solidFill>
                  <a:srgbClr val="000000"/>
                </a:solidFill>
              </a:rPr>
              <a:t>B</a:t>
            </a:r>
            <a:r>
              <a:rPr lang="en-US" altLang="ja-JP" sz="2400" baseline="-25000" smtClean="0">
                <a:solidFill>
                  <a:srgbClr val="000000"/>
                </a:solidFill>
                <a:latin typeface="Symbol" panose="05050102010706020507" pitchFamily="18" charset="2"/>
              </a:rPr>
              <a:t>n</a:t>
            </a:r>
            <a:r>
              <a:rPr lang="en-US" altLang="ja-JP" sz="2400" smtClean="0">
                <a:solidFill>
                  <a:srgbClr val="000000"/>
                </a:solidFill>
                <a:latin typeface="Symbol" panose="05050102010706020507" pitchFamily="18" charset="2"/>
              </a:rPr>
              <a:t>(</a:t>
            </a:r>
            <a:r>
              <a:rPr lang="en-US" altLang="ja-JP" sz="2400" i="1" smtClean="0">
                <a:solidFill>
                  <a:srgbClr val="000000"/>
                </a:solidFill>
                <a:latin typeface="Symbol" panose="05050102010706020507" pitchFamily="18" charset="2"/>
              </a:rPr>
              <a:t>q </a:t>
            </a:r>
            <a:r>
              <a:rPr lang="en-US" altLang="ja-JP" sz="2400" smtClean="0">
                <a:solidFill>
                  <a:srgbClr val="000000"/>
                </a:solidFill>
                <a:latin typeface="Symbol" panose="05050102010706020507" pitchFamily="18" charset="2"/>
              </a:rPr>
              <a:t>)</a:t>
            </a:r>
          </a:p>
        </p:txBody>
      </p:sp>
      <p:grpSp>
        <p:nvGrpSpPr>
          <p:cNvPr id="19478" name="Group 48"/>
          <p:cNvGrpSpPr>
            <a:grpSpLocks/>
          </p:cNvGrpSpPr>
          <p:nvPr/>
        </p:nvGrpSpPr>
        <p:grpSpPr bwMode="auto">
          <a:xfrm>
            <a:off x="4716463" y="1989138"/>
            <a:ext cx="4284662" cy="863600"/>
            <a:chOff x="4014" y="834"/>
            <a:chExt cx="1497" cy="544"/>
          </a:xfrm>
        </p:grpSpPr>
        <p:grpSp>
          <p:nvGrpSpPr>
            <p:cNvPr id="19503" name="Group 49"/>
            <p:cNvGrpSpPr>
              <a:grpSpLocks/>
            </p:cNvGrpSpPr>
            <p:nvPr/>
          </p:nvGrpSpPr>
          <p:grpSpPr bwMode="auto">
            <a:xfrm rot="-5400000">
              <a:off x="4491" y="357"/>
              <a:ext cx="544" cy="1497"/>
              <a:chOff x="4785" y="2568"/>
              <a:chExt cx="544" cy="1497"/>
            </a:xfrm>
          </p:grpSpPr>
          <p:sp>
            <p:nvSpPr>
              <p:cNvPr id="19505" name="Arc 50"/>
              <p:cNvSpPr>
                <a:spLocks/>
              </p:cNvSpPr>
              <p:nvPr/>
            </p:nvSpPr>
            <p:spPr bwMode="auto">
              <a:xfrm>
                <a:off x="4785" y="2568"/>
                <a:ext cx="544" cy="753"/>
              </a:xfrm>
              <a:custGeom>
                <a:avLst/>
                <a:gdLst>
                  <a:gd name="T0" fmla="*/ 0 w 21600"/>
                  <a:gd name="T1" fmla="*/ 0 h 12812"/>
                  <a:gd name="T2" fmla="*/ 0 w 21600"/>
                  <a:gd name="T3" fmla="*/ 3 h 12812"/>
                  <a:gd name="T4" fmla="*/ 0 w 21600"/>
                  <a:gd name="T5" fmla="*/ 3 h 12812"/>
                  <a:gd name="T6" fmla="*/ 0 60000 65536"/>
                  <a:gd name="T7" fmla="*/ 0 60000 65536"/>
                  <a:gd name="T8" fmla="*/ 0 60000 65536"/>
                  <a:gd name="T9" fmla="*/ 0 w 21600"/>
                  <a:gd name="T10" fmla="*/ 0 h 12812"/>
                  <a:gd name="T11" fmla="*/ 21600 w 21600"/>
                  <a:gd name="T12" fmla="*/ 12812 h 12812"/>
                </a:gdLst>
                <a:ahLst/>
                <a:cxnLst>
                  <a:cxn ang="T6">
                    <a:pos x="T0" y="T1"/>
                  </a:cxn>
                  <a:cxn ang="T7">
                    <a:pos x="T2" y="T3"/>
                  </a:cxn>
                  <a:cxn ang="T8">
                    <a:pos x="T4" y="T5"/>
                  </a:cxn>
                </a:cxnLst>
                <a:rect l="T9" t="T10" r="T11" b="T12"/>
                <a:pathLst>
                  <a:path w="21600" h="12812" fill="none" extrusionOk="0">
                    <a:moveTo>
                      <a:pt x="17390" y="-1"/>
                    </a:moveTo>
                    <a:cubicBezTo>
                      <a:pt x="20124" y="3711"/>
                      <a:pt x="21600" y="8201"/>
                      <a:pt x="21600" y="12812"/>
                    </a:cubicBezTo>
                  </a:path>
                  <a:path w="21600" h="12812" stroke="0" extrusionOk="0">
                    <a:moveTo>
                      <a:pt x="17390" y="-1"/>
                    </a:moveTo>
                    <a:cubicBezTo>
                      <a:pt x="20124" y="3711"/>
                      <a:pt x="21600" y="8201"/>
                      <a:pt x="21600" y="12812"/>
                    </a:cubicBezTo>
                    <a:lnTo>
                      <a:pt x="0" y="12812"/>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sp>
            <p:nvSpPr>
              <p:cNvPr id="19506" name="Arc 51"/>
              <p:cNvSpPr>
                <a:spLocks/>
              </p:cNvSpPr>
              <p:nvPr/>
            </p:nvSpPr>
            <p:spPr bwMode="auto">
              <a:xfrm flipV="1">
                <a:off x="4785" y="3312"/>
                <a:ext cx="544" cy="753"/>
              </a:xfrm>
              <a:custGeom>
                <a:avLst/>
                <a:gdLst>
                  <a:gd name="T0" fmla="*/ 0 w 21600"/>
                  <a:gd name="T1" fmla="*/ 0 h 12812"/>
                  <a:gd name="T2" fmla="*/ 0 w 21600"/>
                  <a:gd name="T3" fmla="*/ 3 h 12812"/>
                  <a:gd name="T4" fmla="*/ 0 w 21600"/>
                  <a:gd name="T5" fmla="*/ 3 h 12812"/>
                  <a:gd name="T6" fmla="*/ 0 60000 65536"/>
                  <a:gd name="T7" fmla="*/ 0 60000 65536"/>
                  <a:gd name="T8" fmla="*/ 0 60000 65536"/>
                  <a:gd name="T9" fmla="*/ 0 w 21600"/>
                  <a:gd name="T10" fmla="*/ 0 h 12812"/>
                  <a:gd name="T11" fmla="*/ 21600 w 21600"/>
                  <a:gd name="T12" fmla="*/ 12812 h 12812"/>
                </a:gdLst>
                <a:ahLst/>
                <a:cxnLst>
                  <a:cxn ang="T6">
                    <a:pos x="T0" y="T1"/>
                  </a:cxn>
                  <a:cxn ang="T7">
                    <a:pos x="T2" y="T3"/>
                  </a:cxn>
                  <a:cxn ang="T8">
                    <a:pos x="T4" y="T5"/>
                  </a:cxn>
                </a:cxnLst>
                <a:rect l="T9" t="T10" r="T11" b="T12"/>
                <a:pathLst>
                  <a:path w="21600" h="12812" fill="none" extrusionOk="0">
                    <a:moveTo>
                      <a:pt x="17390" y="-1"/>
                    </a:moveTo>
                    <a:cubicBezTo>
                      <a:pt x="20124" y="3711"/>
                      <a:pt x="21600" y="8201"/>
                      <a:pt x="21600" y="12812"/>
                    </a:cubicBezTo>
                  </a:path>
                  <a:path w="21600" h="12812" stroke="0" extrusionOk="0">
                    <a:moveTo>
                      <a:pt x="17390" y="-1"/>
                    </a:moveTo>
                    <a:cubicBezTo>
                      <a:pt x="20124" y="3711"/>
                      <a:pt x="21600" y="8201"/>
                      <a:pt x="21600" y="12812"/>
                    </a:cubicBezTo>
                    <a:lnTo>
                      <a:pt x="0" y="12812"/>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grpSp>
        <p:sp>
          <p:nvSpPr>
            <p:cNvPr id="19504" name="Freeform 52"/>
            <p:cNvSpPr>
              <a:spLocks/>
            </p:cNvSpPr>
            <p:nvPr/>
          </p:nvSpPr>
          <p:spPr bwMode="auto">
            <a:xfrm rot="-5400000">
              <a:off x="4584" y="500"/>
              <a:ext cx="220" cy="897"/>
            </a:xfrm>
            <a:custGeom>
              <a:avLst/>
              <a:gdLst>
                <a:gd name="T0" fmla="*/ 176 w 220"/>
                <a:gd name="T1" fmla="*/ 0 h 897"/>
                <a:gd name="T2" fmla="*/ 188 w 220"/>
                <a:gd name="T3" fmla="*/ 132 h 897"/>
                <a:gd name="T4" fmla="*/ 98 w 220"/>
                <a:gd name="T5" fmla="*/ 223 h 897"/>
                <a:gd name="T6" fmla="*/ 143 w 220"/>
                <a:gd name="T7" fmla="*/ 359 h 897"/>
                <a:gd name="T8" fmla="*/ 7 w 220"/>
                <a:gd name="T9" fmla="*/ 495 h 897"/>
                <a:gd name="T10" fmla="*/ 188 w 220"/>
                <a:gd name="T11" fmla="*/ 750 h 897"/>
                <a:gd name="T12" fmla="*/ 200 w 220"/>
                <a:gd name="T13" fmla="*/ 897 h 897"/>
                <a:gd name="T14" fmla="*/ 0 60000 65536"/>
                <a:gd name="T15" fmla="*/ 0 60000 65536"/>
                <a:gd name="T16" fmla="*/ 0 60000 65536"/>
                <a:gd name="T17" fmla="*/ 0 60000 65536"/>
                <a:gd name="T18" fmla="*/ 0 60000 65536"/>
                <a:gd name="T19" fmla="*/ 0 60000 65536"/>
                <a:gd name="T20" fmla="*/ 0 60000 65536"/>
                <a:gd name="T21" fmla="*/ 0 w 220"/>
                <a:gd name="T22" fmla="*/ 0 h 897"/>
                <a:gd name="T23" fmla="*/ 220 w 220"/>
                <a:gd name="T24" fmla="*/ 897 h 8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 h="897">
                  <a:moveTo>
                    <a:pt x="176" y="0"/>
                  </a:moveTo>
                  <a:cubicBezTo>
                    <a:pt x="178" y="22"/>
                    <a:pt x="201" y="95"/>
                    <a:pt x="188" y="132"/>
                  </a:cubicBezTo>
                  <a:cubicBezTo>
                    <a:pt x="175" y="169"/>
                    <a:pt x="105" y="185"/>
                    <a:pt x="98" y="223"/>
                  </a:cubicBezTo>
                  <a:cubicBezTo>
                    <a:pt x="91" y="261"/>
                    <a:pt x="158" y="314"/>
                    <a:pt x="143" y="359"/>
                  </a:cubicBezTo>
                  <a:cubicBezTo>
                    <a:pt x="128" y="404"/>
                    <a:pt x="0" y="430"/>
                    <a:pt x="7" y="495"/>
                  </a:cubicBezTo>
                  <a:cubicBezTo>
                    <a:pt x="14" y="560"/>
                    <a:pt x="156" y="683"/>
                    <a:pt x="188" y="750"/>
                  </a:cubicBezTo>
                  <a:cubicBezTo>
                    <a:pt x="220" y="817"/>
                    <a:pt x="198" y="867"/>
                    <a:pt x="200" y="897"/>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1400" smtClean="0">
                <a:solidFill>
                  <a:srgbClr val="000000"/>
                </a:solidFill>
              </a:endParaRPr>
            </a:p>
          </p:txBody>
        </p:sp>
      </p:grpSp>
      <p:pic>
        <p:nvPicPr>
          <p:cNvPr id="19479" name="Picture 53" descr="MCj02925820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6877050" y="3646488"/>
            <a:ext cx="288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0" name="Picture 54" descr="MCj02925820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6300788" y="3646488"/>
            <a:ext cx="288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Picture 55" descr="MCj02925820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5724525" y="3646488"/>
            <a:ext cx="288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2" name="Oval 56"/>
          <p:cNvSpPr>
            <a:spLocks noChangeArrowheads="1"/>
          </p:cNvSpPr>
          <p:nvPr/>
        </p:nvSpPr>
        <p:spPr bwMode="auto">
          <a:xfrm>
            <a:off x="7019925" y="3933825"/>
            <a:ext cx="73025" cy="71438"/>
          </a:xfrm>
          <a:prstGeom prst="ellipse">
            <a:avLst/>
          </a:prstGeom>
          <a:solidFill>
            <a:schemeClr val="tx1"/>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19483" name="Oval 57"/>
          <p:cNvSpPr>
            <a:spLocks noChangeArrowheads="1"/>
          </p:cNvSpPr>
          <p:nvPr/>
        </p:nvSpPr>
        <p:spPr bwMode="auto">
          <a:xfrm>
            <a:off x="6445250" y="3933825"/>
            <a:ext cx="73025" cy="71438"/>
          </a:xfrm>
          <a:prstGeom prst="ellipse">
            <a:avLst/>
          </a:prstGeom>
          <a:solidFill>
            <a:schemeClr val="tx1"/>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19484" name="Oval 58"/>
          <p:cNvSpPr>
            <a:spLocks noChangeArrowheads="1"/>
          </p:cNvSpPr>
          <p:nvPr/>
        </p:nvSpPr>
        <p:spPr bwMode="auto">
          <a:xfrm>
            <a:off x="5868988" y="3933825"/>
            <a:ext cx="73025" cy="71438"/>
          </a:xfrm>
          <a:prstGeom prst="ellipse">
            <a:avLst/>
          </a:prstGeom>
          <a:solidFill>
            <a:schemeClr val="tx1"/>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19485" name="Line 59"/>
          <p:cNvSpPr>
            <a:spLocks noChangeShapeType="1"/>
          </p:cNvSpPr>
          <p:nvPr/>
        </p:nvSpPr>
        <p:spPr bwMode="auto">
          <a:xfrm>
            <a:off x="5221288" y="3933825"/>
            <a:ext cx="215900"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9486" name="Line 60"/>
          <p:cNvSpPr>
            <a:spLocks noChangeShapeType="1"/>
          </p:cNvSpPr>
          <p:nvPr/>
        </p:nvSpPr>
        <p:spPr bwMode="auto">
          <a:xfrm flipH="1">
            <a:off x="5437188" y="4005263"/>
            <a:ext cx="43180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9487" name="Line 61"/>
          <p:cNvSpPr>
            <a:spLocks noChangeShapeType="1"/>
          </p:cNvSpPr>
          <p:nvPr/>
        </p:nvSpPr>
        <p:spPr bwMode="auto">
          <a:xfrm>
            <a:off x="5221288" y="3933825"/>
            <a:ext cx="792162"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9488" name="Line 63"/>
          <p:cNvSpPr>
            <a:spLocks noChangeShapeType="1"/>
          </p:cNvSpPr>
          <p:nvPr/>
        </p:nvSpPr>
        <p:spPr bwMode="auto">
          <a:xfrm>
            <a:off x="5221288" y="3933825"/>
            <a:ext cx="1366837"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9489" name="Line 64"/>
          <p:cNvSpPr>
            <a:spLocks noChangeShapeType="1"/>
          </p:cNvSpPr>
          <p:nvPr/>
        </p:nvSpPr>
        <p:spPr bwMode="auto">
          <a:xfrm flipH="1">
            <a:off x="6013450" y="4005263"/>
            <a:ext cx="43180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9490" name="Line 65"/>
          <p:cNvSpPr>
            <a:spLocks noChangeShapeType="1"/>
          </p:cNvSpPr>
          <p:nvPr/>
        </p:nvSpPr>
        <p:spPr bwMode="auto">
          <a:xfrm flipH="1">
            <a:off x="6589713" y="4005263"/>
            <a:ext cx="43180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9491" name="Line 66"/>
          <p:cNvSpPr>
            <a:spLocks noChangeShapeType="1"/>
          </p:cNvSpPr>
          <p:nvPr/>
        </p:nvSpPr>
        <p:spPr bwMode="auto">
          <a:xfrm>
            <a:off x="8316913" y="4005263"/>
            <a:ext cx="144462"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9492" name="Line 67"/>
          <p:cNvSpPr>
            <a:spLocks noChangeShapeType="1"/>
          </p:cNvSpPr>
          <p:nvPr/>
        </p:nvSpPr>
        <p:spPr bwMode="auto">
          <a:xfrm>
            <a:off x="5221288" y="3933825"/>
            <a:ext cx="3240087"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graphicFrame>
        <p:nvGraphicFramePr>
          <p:cNvPr id="19462" name="Object 68"/>
          <p:cNvGraphicFramePr>
            <a:graphicFrameLocks noChangeAspect="1"/>
          </p:cNvGraphicFramePr>
          <p:nvPr/>
        </p:nvGraphicFramePr>
        <p:xfrm>
          <a:off x="5757863" y="4437063"/>
          <a:ext cx="622300" cy="338137"/>
        </p:xfrm>
        <a:graphic>
          <a:graphicData uri="http://schemas.openxmlformats.org/presentationml/2006/ole">
            <mc:AlternateContent xmlns:mc="http://schemas.openxmlformats.org/markup-compatibility/2006">
              <mc:Choice xmlns:v="urn:schemas-microsoft-com:vml" Requires="v">
                <p:oleObj spid="_x0000_s39974" name="数式" r:id="rId12" imgW="419040" imgH="228600" progId="Equation.3">
                  <p:embed/>
                </p:oleObj>
              </mc:Choice>
              <mc:Fallback>
                <p:oleObj name="数式" r:id="rId12" imgW="419040" imgH="22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57863" y="4437063"/>
                        <a:ext cx="622300"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63" name="Object 69"/>
          <p:cNvGraphicFramePr>
            <a:graphicFrameLocks noChangeAspect="1"/>
          </p:cNvGraphicFramePr>
          <p:nvPr/>
        </p:nvGraphicFramePr>
        <p:xfrm>
          <a:off x="6408738" y="4437063"/>
          <a:ext cx="620712" cy="338137"/>
        </p:xfrm>
        <a:graphic>
          <a:graphicData uri="http://schemas.openxmlformats.org/presentationml/2006/ole">
            <mc:AlternateContent xmlns:mc="http://schemas.openxmlformats.org/markup-compatibility/2006">
              <mc:Choice xmlns:v="urn:schemas-microsoft-com:vml" Requires="v">
                <p:oleObj spid="_x0000_s39975" name="数式" r:id="rId14" imgW="419040" imgH="228600" progId="Equation.3">
                  <p:embed/>
                </p:oleObj>
              </mc:Choice>
              <mc:Fallback>
                <p:oleObj name="数式" r:id="rId14" imgW="419040" imgH="2286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08738" y="4437063"/>
                        <a:ext cx="620712"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64" name="Object 70"/>
          <p:cNvGraphicFramePr>
            <a:graphicFrameLocks noChangeAspect="1"/>
          </p:cNvGraphicFramePr>
          <p:nvPr/>
        </p:nvGraphicFramePr>
        <p:xfrm>
          <a:off x="8134350" y="4437063"/>
          <a:ext cx="830263" cy="338137"/>
        </p:xfrm>
        <a:graphic>
          <a:graphicData uri="http://schemas.openxmlformats.org/presentationml/2006/ole">
            <mc:AlternateContent xmlns:mc="http://schemas.openxmlformats.org/markup-compatibility/2006">
              <mc:Choice xmlns:v="urn:schemas-microsoft-com:vml" Requires="v">
                <p:oleObj spid="_x0000_s39976" name="数式" r:id="rId16" imgW="558720" imgH="228600" progId="Equation.3">
                  <p:embed/>
                </p:oleObj>
              </mc:Choice>
              <mc:Fallback>
                <p:oleObj name="数式" r:id="rId16" imgW="558720" imgH="2286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34350" y="4437063"/>
                        <a:ext cx="830263"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93" name="Line 71"/>
          <p:cNvSpPr>
            <a:spLocks noChangeShapeType="1"/>
          </p:cNvSpPr>
          <p:nvPr/>
        </p:nvSpPr>
        <p:spPr bwMode="auto">
          <a:xfrm flipH="1">
            <a:off x="7596188" y="4005263"/>
            <a:ext cx="7207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9494" name="Line 72"/>
          <p:cNvSpPr>
            <a:spLocks noChangeShapeType="1"/>
          </p:cNvSpPr>
          <p:nvPr/>
        </p:nvSpPr>
        <p:spPr bwMode="auto">
          <a:xfrm>
            <a:off x="6516688" y="4005263"/>
            <a:ext cx="107950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graphicFrame>
        <p:nvGraphicFramePr>
          <p:cNvPr id="19465" name="Object 73"/>
          <p:cNvGraphicFramePr>
            <a:graphicFrameLocks noChangeAspect="1"/>
          </p:cNvGraphicFramePr>
          <p:nvPr/>
        </p:nvGraphicFramePr>
        <p:xfrm>
          <a:off x="7308850" y="4437063"/>
          <a:ext cx="622300" cy="338137"/>
        </p:xfrm>
        <a:graphic>
          <a:graphicData uri="http://schemas.openxmlformats.org/presentationml/2006/ole">
            <mc:AlternateContent xmlns:mc="http://schemas.openxmlformats.org/markup-compatibility/2006">
              <mc:Choice xmlns:v="urn:schemas-microsoft-com:vml" Requires="v">
                <p:oleObj spid="_x0000_s39977" name="数式" r:id="rId18" imgW="419040" imgH="228600" progId="Equation.3">
                  <p:embed/>
                </p:oleObj>
              </mc:Choice>
              <mc:Fallback>
                <p:oleObj name="数式" r:id="rId18" imgW="419040" imgH="2286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08850" y="4437063"/>
                        <a:ext cx="622300"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95" name="AutoShape 74"/>
          <p:cNvSpPr>
            <a:spLocks noChangeArrowheads="1"/>
          </p:cNvSpPr>
          <p:nvPr/>
        </p:nvSpPr>
        <p:spPr bwMode="auto">
          <a:xfrm>
            <a:off x="4500563" y="5589588"/>
            <a:ext cx="288925" cy="4318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19496" name="Text Box 75"/>
          <p:cNvSpPr txBox="1">
            <a:spLocks noChangeArrowheads="1"/>
          </p:cNvSpPr>
          <p:nvPr/>
        </p:nvSpPr>
        <p:spPr bwMode="auto">
          <a:xfrm>
            <a:off x="5076825" y="5300663"/>
            <a:ext cx="38354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多数の基線について相関係数を測定する必要がある。また２次元に広がった輝度分布 </a:t>
            </a:r>
            <a:r>
              <a:rPr lang="en-US" altLang="ja-JP" sz="1600" i="1" smtClean="0">
                <a:solidFill>
                  <a:srgbClr val="000000"/>
                </a:solidFill>
              </a:rPr>
              <a:t>B</a:t>
            </a:r>
            <a:r>
              <a:rPr lang="en-US" altLang="ja-JP" sz="1600" baseline="-25000" smtClean="0">
                <a:solidFill>
                  <a:srgbClr val="000000"/>
                </a:solidFill>
                <a:latin typeface="Symbol" panose="05050102010706020507" pitchFamily="18" charset="2"/>
              </a:rPr>
              <a:t>n</a:t>
            </a:r>
            <a:r>
              <a:rPr lang="en-US" altLang="ja-JP" sz="1600" smtClean="0">
                <a:solidFill>
                  <a:srgbClr val="000000"/>
                </a:solidFill>
              </a:rPr>
              <a:t>(</a:t>
            </a:r>
            <a:r>
              <a:rPr lang="en-US" altLang="ja-JP" sz="1600" i="1" smtClean="0">
                <a:solidFill>
                  <a:srgbClr val="000000"/>
                </a:solidFill>
                <a:latin typeface="Symbol" panose="05050102010706020507" pitchFamily="18" charset="2"/>
              </a:rPr>
              <a:t>q</a:t>
            </a:r>
            <a:r>
              <a:rPr lang="en-US" altLang="ja-JP" sz="1600" smtClean="0">
                <a:solidFill>
                  <a:srgbClr val="000000"/>
                </a:solidFill>
              </a:rPr>
              <a:t>,</a:t>
            </a:r>
            <a:r>
              <a:rPr lang="en-US" altLang="ja-JP" sz="1600" i="1" smtClean="0">
                <a:solidFill>
                  <a:srgbClr val="000000"/>
                </a:solidFill>
                <a:latin typeface="Symbol" panose="05050102010706020507" pitchFamily="18" charset="2"/>
              </a:rPr>
              <a:t>f</a:t>
            </a:r>
            <a:r>
              <a:rPr lang="en-US" altLang="ja-JP" sz="1600" smtClean="0">
                <a:solidFill>
                  <a:srgbClr val="000000"/>
                </a:solidFill>
              </a:rPr>
              <a:t> ) </a:t>
            </a:r>
            <a:r>
              <a:rPr lang="ja-JP" altLang="en-US" sz="1600" smtClean="0">
                <a:solidFill>
                  <a:srgbClr val="000000"/>
                </a:solidFill>
              </a:rPr>
              <a:t>を観測するために、基線長も２次元の分布をなす必要がある。</a:t>
            </a:r>
          </a:p>
        </p:txBody>
      </p:sp>
      <p:sp>
        <p:nvSpPr>
          <p:cNvPr id="19497" name="Text Box 76"/>
          <p:cNvSpPr txBox="1">
            <a:spLocks noChangeArrowheads="1"/>
          </p:cNvSpPr>
          <p:nvPr/>
        </p:nvSpPr>
        <p:spPr bwMode="auto">
          <a:xfrm>
            <a:off x="1500188" y="6256338"/>
            <a:ext cx="1209675" cy="4064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2000" smtClean="0">
                <a:solidFill>
                  <a:srgbClr val="000000"/>
                </a:solidFill>
              </a:rPr>
              <a:t>開口合成</a:t>
            </a:r>
          </a:p>
        </p:txBody>
      </p:sp>
      <p:sp>
        <p:nvSpPr>
          <p:cNvPr id="19498" name="Text Box 78"/>
          <p:cNvSpPr txBox="1">
            <a:spLocks noChangeArrowheads="1"/>
          </p:cNvSpPr>
          <p:nvPr/>
        </p:nvSpPr>
        <p:spPr bwMode="auto">
          <a:xfrm>
            <a:off x="5081588" y="3355975"/>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mtClean="0">
                <a:solidFill>
                  <a:srgbClr val="000000"/>
                </a:solidFill>
              </a:rPr>
              <a:t>1</a:t>
            </a:r>
          </a:p>
        </p:txBody>
      </p:sp>
      <p:sp>
        <p:nvSpPr>
          <p:cNvPr id="19499" name="Text Box 79"/>
          <p:cNvSpPr txBox="1">
            <a:spLocks noChangeArrowheads="1"/>
          </p:cNvSpPr>
          <p:nvPr/>
        </p:nvSpPr>
        <p:spPr bwMode="auto">
          <a:xfrm>
            <a:off x="5724525" y="3357563"/>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mtClean="0">
                <a:solidFill>
                  <a:srgbClr val="000000"/>
                </a:solidFill>
              </a:rPr>
              <a:t>2</a:t>
            </a:r>
          </a:p>
        </p:txBody>
      </p:sp>
      <p:sp>
        <p:nvSpPr>
          <p:cNvPr id="19500" name="Text Box 80"/>
          <p:cNvSpPr txBox="1">
            <a:spLocks noChangeArrowheads="1"/>
          </p:cNvSpPr>
          <p:nvPr/>
        </p:nvSpPr>
        <p:spPr bwMode="auto">
          <a:xfrm>
            <a:off x="6300788" y="3357563"/>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mtClean="0">
                <a:solidFill>
                  <a:srgbClr val="000000"/>
                </a:solidFill>
              </a:rPr>
              <a:t>3</a:t>
            </a:r>
          </a:p>
        </p:txBody>
      </p:sp>
      <p:sp>
        <p:nvSpPr>
          <p:cNvPr id="19501" name="Text Box 81"/>
          <p:cNvSpPr txBox="1">
            <a:spLocks noChangeArrowheads="1"/>
          </p:cNvSpPr>
          <p:nvPr/>
        </p:nvSpPr>
        <p:spPr bwMode="auto">
          <a:xfrm>
            <a:off x="6877050" y="3357563"/>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mtClean="0">
                <a:solidFill>
                  <a:srgbClr val="000000"/>
                </a:solidFill>
              </a:rPr>
              <a:t>4</a:t>
            </a:r>
          </a:p>
        </p:txBody>
      </p:sp>
      <p:sp>
        <p:nvSpPr>
          <p:cNvPr id="19502" name="Text Box 82"/>
          <p:cNvSpPr txBox="1">
            <a:spLocks noChangeArrowheads="1"/>
          </p:cNvSpPr>
          <p:nvPr/>
        </p:nvSpPr>
        <p:spPr bwMode="auto">
          <a:xfrm>
            <a:off x="8177213" y="3357563"/>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mtClean="0">
                <a:solidFill>
                  <a:srgbClr val="000000"/>
                </a:solidFill>
              </a:rPr>
              <a:t>5</a:t>
            </a:r>
          </a:p>
        </p:txBody>
      </p:sp>
    </p:spTree>
    <p:extLst>
      <p:ext uri="{BB962C8B-B14F-4D97-AF65-F5344CB8AC3E}">
        <p14:creationId xmlns:p14="http://schemas.microsoft.com/office/powerpoint/2010/main" val="3717270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1E303E68-6A8D-4FC7-95DF-E87CBCD8ECE1}" type="slidenum">
              <a:rPr lang="en-US" altLang="ja-JP">
                <a:solidFill>
                  <a:srgbClr val="000000"/>
                </a:solidFill>
              </a:rPr>
              <a:pPr eaLnBrk="1" hangingPunct="1"/>
              <a:t>24</a:t>
            </a:fld>
            <a:endParaRPr lang="en-US" altLang="ja-JP">
              <a:solidFill>
                <a:srgbClr val="000000"/>
              </a:solidFill>
            </a:endParaRPr>
          </a:p>
        </p:txBody>
      </p:sp>
      <p:pic>
        <p:nvPicPr>
          <p:cNvPr id="20487" name="Picture 49" descr="ipxros10_c2"/>
          <p:cNvPicPr>
            <a:picLocks noChangeAspect="1" noChangeArrowheads="1"/>
          </p:cNvPicPr>
          <p:nvPr/>
        </p:nvPicPr>
        <p:blipFill>
          <a:blip r:embed="rId3">
            <a:extLst>
              <a:ext uri="{28A0092B-C50C-407E-A947-70E740481C1C}">
                <a14:useLocalDpi xmlns:a14="http://schemas.microsoft.com/office/drawing/2010/main" val="0"/>
              </a:ext>
            </a:extLst>
          </a:blip>
          <a:srcRect t="43791"/>
          <a:stretch>
            <a:fillRect/>
          </a:stretch>
        </p:blipFill>
        <p:spPr bwMode="auto">
          <a:xfrm>
            <a:off x="6948488" y="5540375"/>
            <a:ext cx="252095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47" descr="FXcor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5597525"/>
            <a:ext cx="1728788"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Rectangle 44"/>
          <p:cNvSpPr>
            <a:spLocks noChangeArrowheads="1"/>
          </p:cNvSpPr>
          <p:nvPr/>
        </p:nvSpPr>
        <p:spPr bwMode="auto">
          <a:xfrm>
            <a:off x="6011863" y="5300663"/>
            <a:ext cx="1512887" cy="1441450"/>
          </a:xfrm>
          <a:prstGeom prst="rect">
            <a:avLst/>
          </a:prstGeom>
          <a:solidFill>
            <a:srgbClr val="FFFFCC"/>
          </a:solidFill>
          <a:ln w="9525">
            <a:solidFill>
              <a:schemeClr val="tx1"/>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endParaRPr lang="ja-JP" altLang="ja-JP" sz="1600" smtClean="0">
              <a:solidFill>
                <a:srgbClr val="000000"/>
              </a:solidFill>
            </a:endParaRPr>
          </a:p>
        </p:txBody>
      </p:sp>
      <p:sp>
        <p:nvSpPr>
          <p:cNvPr id="20490" name="Rectangle 2"/>
          <p:cNvSpPr>
            <a:spLocks noGrp="1" noChangeArrowheads="1"/>
          </p:cNvSpPr>
          <p:nvPr>
            <p:ph type="title"/>
          </p:nvPr>
        </p:nvSpPr>
        <p:spPr/>
        <p:txBody>
          <a:bodyPr/>
          <a:lstStyle/>
          <a:p>
            <a:pPr eaLnBrk="1" hangingPunct="1"/>
            <a:r>
              <a:rPr lang="ja-JP" altLang="en-US" smtClean="0"/>
              <a:t>実際の観測と相関器</a:t>
            </a:r>
          </a:p>
        </p:txBody>
      </p:sp>
      <p:sp>
        <p:nvSpPr>
          <p:cNvPr id="20491" name="Rectangle 38"/>
          <p:cNvSpPr>
            <a:spLocks noGrp="1" noChangeArrowheads="1"/>
          </p:cNvSpPr>
          <p:nvPr>
            <p:ph type="body" sz="half" idx="1"/>
          </p:nvPr>
        </p:nvSpPr>
        <p:spPr>
          <a:xfrm>
            <a:off x="250825" y="1600200"/>
            <a:ext cx="4244975" cy="4924425"/>
          </a:xfrm>
        </p:spPr>
        <p:txBody>
          <a:bodyPr/>
          <a:lstStyle/>
          <a:p>
            <a:pPr eaLnBrk="1" hangingPunct="1">
              <a:lnSpc>
                <a:spcPct val="80000"/>
              </a:lnSpc>
            </a:pPr>
            <a:r>
              <a:rPr lang="ja-JP" altLang="en-US" sz="2400" smtClean="0"/>
              <a:t>多数の素子</a:t>
            </a:r>
          </a:p>
          <a:p>
            <a:pPr lvl="1" eaLnBrk="1" hangingPunct="1">
              <a:lnSpc>
                <a:spcPct val="80000"/>
              </a:lnSpc>
            </a:pPr>
            <a:r>
              <a:rPr lang="ja-JP" altLang="en-US" sz="2000" smtClean="0"/>
              <a:t>基本は２素子干渉計</a:t>
            </a:r>
          </a:p>
          <a:p>
            <a:pPr lvl="1" eaLnBrk="1" hangingPunct="1">
              <a:lnSpc>
                <a:spcPct val="80000"/>
              </a:lnSpc>
            </a:pPr>
            <a:r>
              <a:rPr lang="ja-JP" altLang="en-US" sz="2000" smtClean="0"/>
              <a:t>Ｎ個の望遠鏡を使うと、相関係数はＮ（Ｎ－１）／２個得られる</a:t>
            </a:r>
          </a:p>
          <a:p>
            <a:pPr eaLnBrk="1" hangingPunct="1">
              <a:lnSpc>
                <a:spcPct val="80000"/>
              </a:lnSpc>
            </a:pPr>
            <a:r>
              <a:rPr lang="ja-JP" altLang="en-US" sz="2400" smtClean="0"/>
              <a:t>相関器（</a:t>
            </a:r>
            <a:r>
              <a:rPr lang="en-US" altLang="ja-JP" sz="2400" smtClean="0"/>
              <a:t>Correlator</a:t>
            </a:r>
            <a:r>
              <a:rPr lang="ja-JP" altLang="en-US" sz="2400" smtClean="0"/>
              <a:t>）</a:t>
            </a:r>
          </a:p>
          <a:p>
            <a:pPr lvl="1" eaLnBrk="1" hangingPunct="1">
              <a:lnSpc>
                <a:spcPct val="80000"/>
              </a:lnSpc>
            </a:pPr>
            <a:r>
              <a:rPr lang="ja-JP" altLang="en-US" sz="2000" smtClean="0"/>
              <a:t>望遠鏡と天体の位置</a:t>
            </a:r>
          </a:p>
          <a:p>
            <a:pPr lvl="2" eaLnBrk="1" hangingPunct="1">
              <a:lnSpc>
                <a:spcPct val="80000"/>
              </a:lnSpc>
            </a:pPr>
            <a:r>
              <a:rPr lang="ja-JP" altLang="en-US" sz="1800" smtClean="0"/>
              <a:t>遅延時間</a:t>
            </a:r>
          </a:p>
          <a:p>
            <a:pPr lvl="1" eaLnBrk="1" hangingPunct="1">
              <a:lnSpc>
                <a:spcPct val="80000"/>
              </a:lnSpc>
            </a:pPr>
            <a:r>
              <a:rPr lang="ja-JP" altLang="en-US" sz="2000" smtClean="0"/>
              <a:t>天体の移動</a:t>
            </a:r>
          </a:p>
          <a:p>
            <a:pPr lvl="2" eaLnBrk="1" hangingPunct="1">
              <a:lnSpc>
                <a:spcPct val="80000"/>
              </a:lnSpc>
            </a:pPr>
            <a:r>
              <a:rPr lang="ja-JP" altLang="en-US" sz="1800" smtClean="0"/>
              <a:t>遅延時間変化</a:t>
            </a:r>
          </a:p>
          <a:p>
            <a:pPr lvl="1" eaLnBrk="1" hangingPunct="1">
              <a:lnSpc>
                <a:spcPct val="80000"/>
              </a:lnSpc>
            </a:pPr>
            <a:r>
              <a:rPr lang="ja-JP" altLang="en-US" sz="2000" smtClean="0"/>
              <a:t>これらの値を時々刻々追跡・補正しながら相関係数を計算する処理を行う</a:t>
            </a:r>
          </a:p>
          <a:p>
            <a:pPr lvl="2" eaLnBrk="1" hangingPunct="1">
              <a:lnSpc>
                <a:spcPct val="80000"/>
              </a:lnSpc>
            </a:pPr>
            <a:r>
              <a:rPr lang="ja-JP" altLang="en-US" sz="1800" smtClean="0"/>
              <a:t>一種の専用スーパーコンピュータ</a:t>
            </a:r>
          </a:p>
          <a:p>
            <a:pPr lvl="2" eaLnBrk="1" hangingPunct="1">
              <a:lnSpc>
                <a:spcPct val="80000"/>
              </a:lnSpc>
            </a:pPr>
            <a:r>
              <a:rPr lang="ja-JP" altLang="en-US" sz="1800" smtClean="0"/>
              <a:t>相関係数は、遅延が０の近傍で計算される</a:t>
            </a:r>
          </a:p>
        </p:txBody>
      </p:sp>
      <p:sp>
        <p:nvSpPr>
          <p:cNvPr id="20492" name="Line 5"/>
          <p:cNvSpPr>
            <a:spLocks noChangeShapeType="1"/>
          </p:cNvSpPr>
          <p:nvPr/>
        </p:nvSpPr>
        <p:spPr bwMode="auto">
          <a:xfrm>
            <a:off x="4787900" y="4926013"/>
            <a:ext cx="4032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pic>
        <p:nvPicPr>
          <p:cNvPr id="20493" name="Picture 6" descr="MCj0292582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932363" y="4932363"/>
            <a:ext cx="287337"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7" descr="MCj0292582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459788" y="5003800"/>
            <a:ext cx="288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Line 8"/>
          <p:cNvSpPr>
            <a:spLocks noChangeShapeType="1"/>
          </p:cNvSpPr>
          <p:nvPr/>
        </p:nvSpPr>
        <p:spPr bwMode="auto">
          <a:xfrm flipV="1">
            <a:off x="6877050" y="981075"/>
            <a:ext cx="0" cy="395922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0496" name="Line 9"/>
          <p:cNvSpPr>
            <a:spLocks noChangeShapeType="1"/>
          </p:cNvSpPr>
          <p:nvPr/>
        </p:nvSpPr>
        <p:spPr bwMode="auto">
          <a:xfrm flipH="1" flipV="1">
            <a:off x="4932363" y="3789363"/>
            <a:ext cx="3744912" cy="12239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0497" name="Line 10"/>
          <p:cNvSpPr>
            <a:spLocks noChangeShapeType="1"/>
          </p:cNvSpPr>
          <p:nvPr/>
        </p:nvSpPr>
        <p:spPr bwMode="auto">
          <a:xfrm flipV="1">
            <a:off x="5292725" y="1411288"/>
            <a:ext cx="1295400" cy="3529012"/>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0498" name="Line 11"/>
          <p:cNvSpPr>
            <a:spLocks noChangeShapeType="1"/>
          </p:cNvSpPr>
          <p:nvPr/>
        </p:nvSpPr>
        <p:spPr bwMode="auto">
          <a:xfrm flipV="1">
            <a:off x="8388350" y="1411288"/>
            <a:ext cx="1295400" cy="3529012"/>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0499" name="Oval 12"/>
          <p:cNvSpPr>
            <a:spLocks noChangeArrowheads="1"/>
          </p:cNvSpPr>
          <p:nvPr/>
        </p:nvSpPr>
        <p:spPr bwMode="auto">
          <a:xfrm>
            <a:off x="5257800" y="4892675"/>
            <a:ext cx="73025" cy="71438"/>
          </a:xfrm>
          <a:prstGeom prst="ellipse">
            <a:avLst/>
          </a:prstGeom>
          <a:solidFill>
            <a:schemeClr val="tx1"/>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20500" name="Oval 13"/>
          <p:cNvSpPr>
            <a:spLocks noChangeArrowheads="1"/>
          </p:cNvSpPr>
          <p:nvPr/>
        </p:nvSpPr>
        <p:spPr bwMode="auto">
          <a:xfrm>
            <a:off x="8359775" y="4899025"/>
            <a:ext cx="73025" cy="71438"/>
          </a:xfrm>
          <a:prstGeom prst="ellipse">
            <a:avLst/>
          </a:prstGeom>
          <a:solidFill>
            <a:schemeClr val="tx1"/>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20501" name="Line 14"/>
          <p:cNvSpPr>
            <a:spLocks noChangeShapeType="1"/>
          </p:cNvSpPr>
          <p:nvPr/>
        </p:nvSpPr>
        <p:spPr bwMode="auto">
          <a:xfrm flipV="1">
            <a:off x="6877050" y="1412875"/>
            <a:ext cx="1295400" cy="3529013"/>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0502" name="Arc 15"/>
          <p:cNvSpPr>
            <a:spLocks/>
          </p:cNvSpPr>
          <p:nvPr/>
        </p:nvSpPr>
        <p:spPr bwMode="auto">
          <a:xfrm>
            <a:off x="6877050" y="3863975"/>
            <a:ext cx="366713" cy="1079500"/>
          </a:xfrm>
          <a:custGeom>
            <a:avLst/>
            <a:gdLst>
              <a:gd name="T0" fmla="*/ 0 w 7869"/>
              <a:gd name="T1" fmla="*/ 0 h 21600"/>
              <a:gd name="T2" fmla="*/ 796415995 w 7869"/>
              <a:gd name="T3" fmla="*/ 185243282 h 21600"/>
              <a:gd name="T4" fmla="*/ 0 w 7869"/>
              <a:gd name="T5" fmla="*/ 2147483647 h 21600"/>
              <a:gd name="T6" fmla="*/ 0 60000 65536"/>
              <a:gd name="T7" fmla="*/ 0 60000 65536"/>
              <a:gd name="T8" fmla="*/ 0 60000 65536"/>
              <a:gd name="T9" fmla="*/ 0 w 7869"/>
              <a:gd name="T10" fmla="*/ 0 h 21600"/>
              <a:gd name="T11" fmla="*/ 7869 w 7869"/>
              <a:gd name="T12" fmla="*/ 21600 h 21600"/>
            </a:gdLst>
            <a:ahLst/>
            <a:cxnLst>
              <a:cxn ang="T6">
                <a:pos x="T0" y="T1"/>
              </a:cxn>
              <a:cxn ang="T7">
                <a:pos x="T2" y="T3"/>
              </a:cxn>
              <a:cxn ang="T8">
                <a:pos x="T4" y="T5"/>
              </a:cxn>
            </a:cxnLst>
            <a:rect l="T9" t="T10" r="T11" b="T12"/>
            <a:pathLst>
              <a:path w="7869" h="21600" fill="none" extrusionOk="0">
                <a:moveTo>
                  <a:pt x="-1" y="0"/>
                </a:moveTo>
                <a:cubicBezTo>
                  <a:pt x="2692" y="0"/>
                  <a:pt x="5361" y="503"/>
                  <a:pt x="7868" y="1484"/>
                </a:cubicBezTo>
              </a:path>
              <a:path w="7869" h="21600" stroke="0" extrusionOk="0">
                <a:moveTo>
                  <a:pt x="-1" y="0"/>
                </a:moveTo>
                <a:cubicBezTo>
                  <a:pt x="2692" y="0"/>
                  <a:pt x="5361" y="503"/>
                  <a:pt x="7868" y="1484"/>
                </a:cubicBezTo>
                <a:lnTo>
                  <a:pt x="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sp>
        <p:nvSpPr>
          <p:cNvPr id="20503" name="Arc 16"/>
          <p:cNvSpPr>
            <a:spLocks/>
          </p:cNvSpPr>
          <p:nvPr/>
        </p:nvSpPr>
        <p:spPr bwMode="auto">
          <a:xfrm rot="-5400000">
            <a:off x="7866857" y="4342606"/>
            <a:ext cx="279400" cy="935037"/>
          </a:xfrm>
          <a:custGeom>
            <a:avLst/>
            <a:gdLst>
              <a:gd name="T0" fmla="*/ 36224584 w 7655"/>
              <a:gd name="T1" fmla="*/ 0 h 21587"/>
              <a:gd name="T2" fmla="*/ 372210636 w 7655"/>
              <a:gd name="T3" fmla="*/ 112878075 h 21587"/>
              <a:gd name="T4" fmla="*/ 0 w 7655"/>
              <a:gd name="T5" fmla="*/ 1754290428 h 21587"/>
              <a:gd name="T6" fmla="*/ 0 60000 65536"/>
              <a:gd name="T7" fmla="*/ 0 60000 65536"/>
              <a:gd name="T8" fmla="*/ 0 60000 65536"/>
              <a:gd name="T9" fmla="*/ 0 w 7655"/>
              <a:gd name="T10" fmla="*/ 0 h 21587"/>
              <a:gd name="T11" fmla="*/ 7655 w 7655"/>
              <a:gd name="T12" fmla="*/ 21587 h 21587"/>
            </a:gdLst>
            <a:ahLst/>
            <a:cxnLst>
              <a:cxn ang="T6">
                <a:pos x="T0" y="T1"/>
              </a:cxn>
              <a:cxn ang="T7">
                <a:pos x="T2" y="T3"/>
              </a:cxn>
              <a:cxn ang="T8">
                <a:pos x="T4" y="T5"/>
              </a:cxn>
            </a:cxnLst>
            <a:rect l="T9" t="T10" r="T11" b="T12"/>
            <a:pathLst>
              <a:path w="7655" h="21587" fill="none" extrusionOk="0">
                <a:moveTo>
                  <a:pt x="745" y="-1"/>
                </a:moveTo>
                <a:cubicBezTo>
                  <a:pt x="3108" y="81"/>
                  <a:pt x="5443" y="550"/>
                  <a:pt x="7655" y="1388"/>
                </a:cubicBezTo>
              </a:path>
              <a:path w="7655" h="21587" stroke="0" extrusionOk="0">
                <a:moveTo>
                  <a:pt x="745" y="-1"/>
                </a:moveTo>
                <a:cubicBezTo>
                  <a:pt x="3108" y="81"/>
                  <a:pt x="5443" y="550"/>
                  <a:pt x="7655" y="1388"/>
                </a:cubicBezTo>
                <a:lnTo>
                  <a:pt x="0" y="21587"/>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sp>
        <p:nvSpPr>
          <p:cNvPr id="20504" name="Text Box 17"/>
          <p:cNvSpPr txBox="1">
            <a:spLocks noChangeArrowheads="1"/>
          </p:cNvSpPr>
          <p:nvPr/>
        </p:nvSpPr>
        <p:spPr bwMode="auto">
          <a:xfrm>
            <a:off x="6927850" y="3517900"/>
            <a:ext cx="3032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i="1" smtClean="0">
                <a:solidFill>
                  <a:srgbClr val="000000"/>
                </a:solidFill>
                <a:latin typeface="Symbol" panose="05050102010706020507" pitchFamily="18" charset="2"/>
              </a:rPr>
              <a:t>q</a:t>
            </a:r>
          </a:p>
        </p:txBody>
      </p:sp>
      <p:sp>
        <p:nvSpPr>
          <p:cNvPr id="20505" name="Text Box 18"/>
          <p:cNvSpPr txBox="1">
            <a:spLocks noChangeArrowheads="1"/>
          </p:cNvSpPr>
          <p:nvPr/>
        </p:nvSpPr>
        <p:spPr bwMode="auto">
          <a:xfrm>
            <a:off x="7292975" y="4581525"/>
            <a:ext cx="3032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i="1" smtClean="0">
                <a:solidFill>
                  <a:srgbClr val="000000"/>
                </a:solidFill>
                <a:latin typeface="Symbol" panose="05050102010706020507" pitchFamily="18" charset="2"/>
              </a:rPr>
              <a:t>q</a:t>
            </a:r>
          </a:p>
        </p:txBody>
      </p:sp>
      <p:sp>
        <p:nvSpPr>
          <p:cNvPr id="20506" name="Line 19"/>
          <p:cNvSpPr>
            <a:spLocks noChangeShapeType="1"/>
          </p:cNvSpPr>
          <p:nvPr/>
        </p:nvSpPr>
        <p:spPr bwMode="auto">
          <a:xfrm>
            <a:off x="5364163" y="5013325"/>
            <a:ext cx="2952750"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0507" name="Text Box 20"/>
          <p:cNvSpPr txBox="1">
            <a:spLocks noChangeArrowheads="1"/>
          </p:cNvSpPr>
          <p:nvPr/>
        </p:nvSpPr>
        <p:spPr bwMode="auto">
          <a:xfrm>
            <a:off x="6732588" y="4941888"/>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b="1" i="1" smtClean="0">
                <a:solidFill>
                  <a:srgbClr val="000000"/>
                </a:solidFill>
              </a:rPr>
              <a:t>D</a:t>
            </a:r>
          </a:p>
        </p:txBody>
      </p:sp>
      <p:sp>
        <p:nvSpPr>
          <p:cNvPr id="20508" name="Line 21"/>
          <p:cNvSpPr>
            <a:spLocks noChangeShapeType="1"/>
          </p:cNvSpPr>
          <p:nvPr/>
        </p:nvSpPr>
        <p:spPr bwMode="auto">
          <a:xfrm>
            <a:off x="5292725" y="4940300"/>
            <a:ext cx="0" cy="649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0509" name="Line 22"/>
          <p:cNvSpPr>
            <a:spLocks noChangeShapeType="1"/>
          </p:cNvSpPr>
          <p:nvPr/>
        </p:nvSpPr>
        <p:spPr bwMode="auto">
          <a:xfrm flipH="1">
            <a:off x="6588125" y="5589588"/>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0510" name="Oval 23"/>
          <p:cNvSpPr>
            <a:spLocks noChangeArrowheads="1"/>
          </p:cNvSpPr>
          <p:nvPr/>
        </p:nvSpPr>
        <p:spPr bwMode="auto">
          <a:xfrm>
            <a:off x="6300788" y="5445125"/>
            <a:ext cx="287337" cy="2873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mtClean="0">
                <a:solidFill>
                  <a:srgbClr val="000000"/>
                </a:solidFill>
              </a:rPr>
              <a:t>×</a:t>
            </a:r>
          </a:p>
        </p:txBody>
      </p:sp>
      <p:sp>
        <p:nvSpPr>
          <p:cNvPr id="20511" name="Line 24"/>
          <p:cNvSpPr>
            <a:spLocks noChangeShapeType="1"/>
          </p:cNvSpPr>
          <p:nvPr/>
        </p:nvSpPr>
        <p:spPr bwMode="auto">
          <a:xfrm flipH="1">
            <a:off x="7235825" y="5589588"/>
            <a:ext cx="1152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0512" name="Line 25"/>
          <p:cNvSpPr>
            <a:spLocks noChangeShapeType="1"/>
          </p:cNvSpPr>
          <p:nvPr/>
        </p:nvSpPr>
        <p:spPr bwMode="auto">
          <a:xfrm>
            <a:off x="8388350" y="4940300"/>
            <a:ext cx="0" cy="649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0513" name="Line 26"/>
          <p:cNvSpPr>
            <a:spLocks noChangeShapeType="1"/>
          </p:cNvSpPr>
          <p:nvPr/>
        </p:nvSpPr>
        <p:spPr bwMode="auto">
          <a:xfrm>
            <a:off x="6445250" y="5732463"/>
            <a:ext cx="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graphicFrame>
        <p:nvGraphicFramePr>
          <p:cNvPr id="20482" name="Object 27"/>
          <p:cNvGraphicFramePr>
            <a:graphicFrameLocks noChangeAspect="1"/>
          </p:cNvGraphicFramePr>
          <p:nvPr/>
        </p:nvGraphicFramePr>
        <p:xfrm>
          <a:off x="4932363" y="5300663"/>
          <a:ext cx="330200" cy="215900"/>
        </p:xfrm>
        <a:graphic>
          <a:graphicData uri="http://schemas.openxmlformats.org/presentationml/2006/ole">
            <mc:AlternateContent xmlns:mc="http://schemas.openxmlformats.org/markup-compatibility/2006">
              <mc:Choice xmlns:v="urn:schemas-microsoft-com:vml" Requires="v">
                <p:oleObj spid="_x0000_s40978" name="数式" r:id="rId6" imgW="330120" imgH="215640" progId="Equation.3">
                  <p:embed/>
                </p:oleObj>
              </mc:Choice>
              <mc:Fallback>
                <p:oleObj name="数式" r:id="rId6" imgW="330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363" y="5300663"/>
                        <a:ext cx="3302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3" name="Object 28"/>
          <p:cNvGraphicFramePr>
            <a:graphicFrameLocks noChangeAspect="1"/>
          </p:cNvGraphicFramePr>
          <p:nvPr/>
        </p:nvGraphicFramePr>
        <p:xfrm>
          <a:off x="8477250" y="5300663"/>
          <a:ext cx="342900" cy="215900"/>
        </p:xfrm>
        <a:graphic>
          <a:graphicData uri="http://schemas.openxmlformats.org/presentationml/2006/ole">
            <mc:AlternateContent xmlns:mc="http://schemas.openxmlformats.org/markup-compatibility/2006">
              <mc:Choice xmlns:v="urn:schemas-microsoft-com:vml" Requires="v">
                <p:oleObj spid="_x0000_s40979" name="数式" r:id="rId8" imgW="342720" imgH="215640" progId="Equation.3">
                  <p:embed/>
                </p:oleObj>
              </mc:Choice>
              <mc:Fallback>
                <p:oleObj name="数式" r:id="rId8" imgW="342720" imgH="215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77250" y="5300663"/>
                        <a:ext cx="3429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4" name="Object 29"/>
          <p:cNvGraphicFramePr>
            <a:graphicFrameLocks noChangeAspect="1"/>
          </p:cNvGraphicFramePr>
          <p:nvPr/>
        </p:nvGraphicFramePr>
        <p:xfrm>
          <a:off x="4356100" y="3284538"/>
          <a:ext cx="1377950" cy="357187"/>
        </p:xfrm>
        <a:graphic>
          <a:graphicData uri="http://schemas.openxmlformats.org/presentationml/2006/ole">
            <mc:AlternateContent xmlns:mc="http://schemas.openxmlformats.org/markup-compatibility/2006">
              <mc:Choice xmlns:v="urn:schemas-microsoft-com:vml" Requires="v">
                <p:oleObj spid="_x0000_s40980" name="数式" r:id="rId10" imgW="927000" imgH="241200" progId="Equation.3">
                  <p:embed/>
                </p:oleObj>
              </mc:Choice>
              <mc:Fallback>
                <p:oleObj name="数式" r:id="rId10" imgW="927000" imgH="241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56100" y="3284538"/>
                        <a:ext cx="1377950"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14" name="Line 30"/>
          <p:cNvSpPr>
            <a:spLocks noChangeShapeType="1"/>
          </p:cNvSpPr>
          <p:nvPr/>
        </p:nvSpPr>
        <p:spPr bwMode="auto">
          <a:xfrm flipV="1">
            <a:off x="5292725" y="4017963"/>
            <a:ext cx="336550" cy="922337"/>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0515" name="Line 31"/>
          <p:cNvSpPr>
            <a:spLocks noChangeShapeType="1"/>
          </p:cNvSpPr>
          <p:nvPr/>
        </p:nvSpPr>
        <p:spPr bwMode="auto">
          <a:xfrm flipV="1">
            <a:off x="7188200" y="3573463"/>
            <a:ext cx="336550" cy="92233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0516" name="Text Box 32"/>
          <p:cNvSpPr txBox="1">
            <a:spLocks noChangeArrowheads="1"/>
          </p:cNvSpPr>
          <p:nvPr/>
        </p:nvSpPr>
        <p:spPr bwMode="auto">
          <a:xfrm>
            <a:off x="7235825" y="4090988"/>
            <a:ext cx="1463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200" smtClean="0">
                <a:solidFill>
                  <a:srgbClr val="000000"/>
                </a:solidFill>
              </a:rPr>
              <a:t>天体の方向ベクトル</a:t>
            </a:r>
          </a:p>
        </p:txBody>
      </p:sp>
      <p:sp>
        <p:nvSpPr>
          <p:cNvPr id="20517" name="Text Box 33"/>
          <p:cNvSpPr txBox="1">
            <a:spLocks noChangeArrowheads="1"/>
          </p:cNvSpPr>
          <p:nvPr/>
        </p:nvSpPr>
        <p:spPr bwMode="auto">
          <a:xfrm>
            <a:off x="7308850" y="3789363"/>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b="1" i="1" smtClean="0">
                <a:solidFill>
                  <a:srgbClr val="000000"/>
                </a:solidFill>
              </a:rPr>
              <a:t>s</a:t>
            </a:r>
          </a:p>
        </p:txBody>
      </p:sp>
      <p:sp>
        <p:nvSpPr>
          <p:cNvPr id="20518" name="Text Box 34"/>
          <p:cNvSpPr txBox="1">
            <a:spLocks noChangeArrowheads="1"/>
          </p:cNvSpPr>
          <p:nvPr/>
        </p:nvSpPr>
        <p:spPr bwMode="auto">
          <a:xfrm>
            <a:off x="6948488" y="5013325"/>
            <a:ext cx="1006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200" smtClean="0">
                <a:solidFill>
                  <a:srgbClr val="000000"/>
                </a:solidFill>
              </a:rPr>
              <a:t>基線ベクトル</a:t>
            </a:r>
          </a:p>
        </p:txBody>
      </p:sp>
      <p:graphicFrame>
        <p:nvGraphicFramePr>
          <p:cNvPr id="20485" name="Object 35"/>
          <p:cNvGraphicFramePr>
            <a:graphicFrameLocks noChangeAspect="1"/>
          </p:cNvGraphicFramePr>
          <p:nvPr/>
        </p:nvGraphicFramePr>
        <p:xfrm>
          <a:off x="6227763" y="6021388"/>
          <a:ext cx="509587" cy="357187"/>
        </p:xfrm>
        <a:graphic>
          <a:graphicData uri="http://schemas.openxmlformats.org/presentationml/2006/ole">
            <mc:AlternateContent xmlns:mc="http://schemas.openxmlformats.org/markup-compatibility/2006">
              <mc:Choice xmlns:v="urn:schemas-microsoft-com:vml" Requires="v">
                <p:oleObj spid="_x0000_s40981" name="数式" r:id="rId12" imgW="342720" imgH="241200" progId="Equation.3">
                  <p:embed/>
                </p:oleObj>
              </mc:Choice>
              <mc:Fallback>
                <p:oleObj name="数式" r:id="rId12" imgW="342720" imgH="241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27763" y="6021388"/>
                        <a:ext cx="509587"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19" name="Text Box 36"/>
          <p:cNvSpPr txBox="1">
            <a:spLocks noChangeArrowheads="1"/>
          </p:cNvSpPr>
          <p:nvPr/>
        </p:nvSpPr>
        <p:spPr bwMode="auto">
          <a:xfrm>
            <a:off x="8101013" y="908050"/>
            <a:ext cx="41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smtClean="0">
                <a:solidFill>
                  <a:srgbClr val="000000"/>
                </a:solidFill>
              </a:rPr>
              <a:t>☆</a:t>
            </a:r>
          </a:p>
        </p:txBody>
      </p:sp>
      <p:sp>
        <p:nvSpPr>
          <p:cNvPr id="20520" name="Text Box 37"/>
          <p:cNvSpPr txBox="1">
            <a:spLocks noChangeArrowheads="1"/>
          </p:cNvSpPr>
          <p:nvPr/>
        </p:nvSpPr>
        <p:spPr bwMode="auto">
          <a:xfrm rot="1187724">
            <a:off x="6018213" y="392588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波面</a:t>
            </a:r>
          </a:p>
        </p:txBody>
      </p:sp>
      <p:sp>
        <p:nvSpPr>
          <p:cNvPr id="20521" name="Line 40"/>
          <p:cNvSpPr>
            <a:spLocks noChangeShapeType="1"/>
          </p:cNvSpPr>
          <p:nvPr/>
        </p:nvSpPr>
        <p:spPr bwMode="auto">
          <a:xfrm>
            <a:off x="5292725" y="5589588"/>
            <a:ext cx="10080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grpSp>
        <p:nvGrpSpPr>
          <p:cNvPr id="20522" name="Group 50"/>
          <p:cNvGrpSpPr>
            <a:grpSpLocks/>
          </p:cNvGrpSpPr>
          <p:nvPr/>
        </p:nvGrpSpPr>
        <p:grpSpPr bwMode="auto">
          <a:xfrm>
            <a:off x="6948488" y="5589588"/>
            <a:ext cx="431800" cy="565150"/>
            <a:chOff x="3878" y="3521"/>
            <a:chExt cx="272" cy="356"/>
          </a:xfrm>
        </p:grpSpPr>
        <p:sp>
          <p:nvSpPr>
            <p:cNvPr id="20525" name="Line 41"/>
            <p:cNvSpPr>
              <a:spLocks noChangeShapeType="1"/>
            </p:cNvSpPr>
            <p:nvPr/>
          </p:nvSpPr>
          <p:spPr bwMode="auto">
            <a:xfrm>
              <a:off x="3969" y="3521"/>
              <a:ext cx="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0526" name="Line 42"/>
            <p:cNvSpPr>
              <a:spLocks noChangeShapeType="1"/>
            </p:cNvSpPr>
            <p:nvPr/>
          </p:nvSpPr>
          <p:spPr bwMode="auto">
            <a:xfrm>
              <a:off x="4059" y="3521"/>
              <a:ext cx="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0527" name="Arc 43"/>
            <p:cNvSpPr>
              <a:spLocks/>
            </p:cNvSpPr>
            <p:nvPr/>
          </p:nvSpPr>
          <p:spPr bwMode="auto">
            <a:xfrm>
              <a:off x="3878" y="3612"/>
              <a:ext cx="272" cy="265"/>
            </a:xfrm>
            <a:custGeom>
              <a:avLst/>
              <a:gdLst>
                <a:gd name="T0" fmla="*/ 0 w 43200"/>
                <a:gd name="T1" fmla="*/ 0 h 42030"/>
                <a:gd name="T2" fmla="*/ 0 w 43200"/>
                <a:gd name="T3" fmla="*/ 0 h 42030"/>
                <a:gd name="T4" fmla="*/ 0 w 43200"/>
                <a:gd name="T5" fmla="*/ 0 h 42030"/>
                <a:gd name="T6" fmla="*/ 0 60000 65536"/>
                <a:gd name="T7" fmla="*/ 0 60000 65536"/>
                <a:gd name="T8" fmla="*/ 0 60000 65536"/>
                <a:gd name="T9" fmla="*/ 0 w 43200"/>
                <a:gd name="T10" fmla="*/ 0 h 42030"/>
                <a:gd name="T11" fmla="*/ 43200 w 43200"/>
                <a:gd name="T12" fmla="*/ 42030 h 42030"/>
              </a:gdLst>
              <a:ahLst/>
              <a:cxnLst>
                <a:cxn ang="T6">
                  <a:pos x="T0" y="T1"/>
                </a:cxn>
                <a:cxn ang="T7">
                  <a:pos x="T2" y="T3"/>
                </a:cxn>
                <a:cxn ang="T8">
                  <a:pos x="T4" y="T5"/>
                </a:cxn>
              </a:cxnLst>
              <a:rect l="T9" t="T10" r="T11" b="T12"/>
              <a:pathLst>
                <a:path w="43200" h="42030" fill="none" extrusionOk="0">
                  <a:moveTo>
                    <a:pt x="28612" y="0"/>
                  </a:moveTo>
                  <a:cubicBezTo>
                    <a:pt x="37339" y="2995"/>
                    <a:pt x="43200" y="11203"/>
                    <a:pt x="43200" y="20430"/>
                  </a:cubicBezTo>
                  <a:cubicBezTo>
                    <a:pt x="43200" y="32359"/>
                    <a:pt x="33529" y="42030"/>
                    <a:pt x="21600" y="42030"/>
                  </a:cubicBezTo>
                  <a:cubicBezTo>
                    <a:pt x="9670" y="42030"/>
                    <a:pt x="0" y="32359"/>
                    <a:pt x="0" y="20430"/>
                  </a:cubicBezTo>
                  <a:cubicBezTo>
                    <a:pt x="-1" y="11410"/>
                    <a:pt x="5604" y="3339"/>
                    <a:pt x="14056" y="189"/>
                  </a:cubicBezTo>
                </a:path>
                <a:path w="43200" h="42030" stroke="0" extrusionOk="0">
                  <a:moveTo>
                    <a:pt x="28612" y="0"/>
                  </a:moveTo>
                  <a:cubicBezTo>
                    <a:pt x="37339" y="2995"/>
                    <a:pt x="43200" y="11203"/>
                    <a:pt x="43200" y="20430"/>
                  </a:cubicBezTo>
                  <a:cubicBezTo>
                    <a:pt x="43200" y="32359"/>
                    <a:pt x="33529" y="42030"/>
                    <a:pt x="21600" y="42030"/>
                  </a:cubicBezTo>
                  <a:cubicBezTo>
                    <a:pt x="9670" y="42030"/>
                    <a:pt x="0" y="32359"/>
                    <a:pt x="0" y="20430"/>
                  </a:cubicBezTo>
                  <a:cubicBezTo>
                    <a:pt x="-1" y="11410"/>
                    <a:pt x="5604" y="3339"/>
                    <a:pt x="14056" y="189"/>
                  </a:cubicBezTo>
                  <a:lnTo>
                    <a:pt x="21600" y="2043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grpSp>
      <p:sp>
        <p:nvSpPr>
          <p:cNvPr id="20523" name="Text Box 46"/>
          <p:cNvSpPr txBox="1">
            <a:spLocks noChangeArrowheads="1"/>
          </p:cNvSpPr>
          <p:nvPr/>
        </p:nvSpPr>
        <p:spPr bwMode="auto">
          <a:xfrm>
            <a:off x="6011863" y="6381750"/>
            <a:ext cx="793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相関器</a:t>
            </a:r>
          </a:p>
        </p:txBody>
      </p:sp>
      <p:sp>
        <p:nvSpPr>
          <p:cNvPr id="20524" name="Text Box 48"/>
          <p:cNvSpPr txBox="1">
            <a:spLocks noChangeArrowheads="1"/>
          </p:cNvSpPr>
          <p:nvPr/>
        </p:nvSpPr>
        <p:spPr bwMode="auto">
          <a:xfrm>
            <a:off x="4572000" y="6021388"/>
            <a:ext cx="1143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200" smtClean="0">
                <a:solidFill>
                  <a:srgbClr val="000000"/>
                </a:solidFill>
              </a:rPr>
              <a:t>三鷹ＦＸ相関器</a:t>
            </a:r>
          </a:p>
        </p:txBody>
      </p:sp>
    </p:spTree>
    <p:extLst>
      <p:ext uri="{BB962C8B-B14F-4D97-AF65-F5344CB8AC3E}">
        <p14:creationId xmlns:p14="http://schemas.microsoft.com/office/powerpoint/2010/main" val="18852809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EA38FADE-6FE3-422B-828A-5BC4FE9D9AC7}" type="slidenum">
              <a:rPr lang="en-US" altLang="ja-JP">
                <a:solidFill>
                  <a:srgbClr val="000000"/>
                </a:solidFill>
              </a:rPr>
              <a:pPr eaLnBrk="1" hangingPunct="1"/>
              <a:t>25</a:t>
            </a:fld>
            <a:endParaRPr lang="en-US" altLang="ja-JP">
              <a:solidFill>
                <a:srgbClr val="000000"/>
              </a:solidFill>
            </a:endParaRPr>
          </a:p>
        </p:txBody>
      </p:sp>
      <p:grpSp>
        <p:nvGrpSpPr>
          <p:cNvPr id="21508" name="Group 42"/>
          <p:cNvGrpSpPr>
            <a:grpSpLocks/>
          </p:cNvGrpSpPr>
          <p:nvPr/>
        </p:nvGrpSpPr>
        <p:grpSpPr bwMode="auto">
          <a:xfrm>
            <a:off x="4387850" y="836613"/>
            <a:ext cx="4686300" cy="5705475"/>
            <a:chOff x="2764" y="527"/>
            <a:chExt cx="2952" cy="3594"/>
          </a:xfrm>
        </p:grpSpPr>
        <p:grpSp>
          <p:nvGrpSpPr>
            <p:cNvPr id="21511" name="Group 3"/>
            <p:cNvGrpSpPr>
              <a:grpSpLocks/>
            </p:cNvGrpSpPr>
            <p:nvPr/>
          </p:nvGrpSpPr>
          <p:grpSpPr bwMode="auto">
            <a:xfrm>
              <a:off x="4873" y="2977"/>
              <a:ext cx="184" cy="136"/>
              <a:chOff x="2333" y="1733"/>
              <a:chExt cx="1094" cy="794"/>
            </a:xfrm>
          </p:grpSpPr>
          <p:sp>
            <p:nvSpPr>
              <p:cNvPr id="21540" name="Freeform 4"/>
              <p:cNvSpPr>
                <a:spLocks/>
              </p:cNvSpPr>
              <p:nvPr/>
            </p:nvSpPr>
            <p:spPr bwMode="auto">
              <a:xfrm>
                <a:off x="2333" y="1733"/>
                <a:ext cx="1094" cy="794"/>
              </a:xfrm>
              <a:custGeom>
                <a:avLst/>
                <a:gdLst>
                  <a:gd name="T0" fmla="*/ 375 w 2188"/>
                  <a:gd name="T1" fmla="*/ 93 h 1589"/>
                  <a:gd name="T2" fmla="*/ 342 w 2188"/>
                  <a:gd name="T3" fmla="*/ 204 h 1589"/>
                  <a:gd name="T4" fmla="*/ 313 w 2188"/>
                  <a:gd name="T5" fmla="*/ 244 h 1589"/>
                  <a:gd name="T6" fmla="*/ 321 w 2188"/>
                  <a:gd name="T7" fmla="*/ 261 h 1589"/>
                  <a:gd name="T8" fmla="*/ 317 w 2188"/>
                  <a:gd name="T9" fmla="*/ 284 h 1589"/>
                  <a:gd name="T10" fmla="*/ 308 w 2188"/>
                  <a:gd name="T11" fmla="*/ 277 h 1589"/>
                  <a:gd name="T12" fmla="*/ 302 w 2188"/>
                  <a:gd name="T13" fmla="*/ 282 h 1589"/>
                  <a:gd name="T14" fmla="*/ 297 w 2188"/>
                  <a:gd name="T15" fmla="*/ 286 h 1589"/>
                  <a:gd name="T16" fmla="*/ 336 w 2188"/>
                  <a:gd name="T17" fmla="*/ 298 h 1589"/>
                  <a:gd name="T18" fmla="*/ 355 w 2188"/>
                  <a:gd name="T19" fmla="*/ 346 h 1589"/>
                  <a:gd name="T20" fmla="*/ 385 w 2188"/>
                  <a:gd name="T21" fmla="*/ 376 h 1589"/>
                  <a:gd name="T22" fmla="*/ 444 w 2188"/>
                  <a:gd name="T23" fmla="*/ 386 h 1589"/>
                  <a:gd name="T24" fmla="*/ 519 w 2188"/>
                  <a:gd name="T25" fmla="*/ 387 h 1589"/>
                  <a:gd name="T26" fmla="*/ 527 w 2188"/>
                  <a:gd name="T27" fmla="*/ 390 h 1589"/>
                  <a:gd name="T28" fmla="*/ 489 w 2188"/>
                  <a:gd name="T29" fmla="*/ 391 h 1589"/>
                  <a:gd name="T30" fmla="*/ 446 w 2188"/>
                  <a:gd name="T31" fmla="*/ 392 h 1589"/>
                  <a:gd name="T32" fmla="*/ 394 w 2188"/>
                  <a:gd name="T33" fmla="*/ 394 h 1589"/>
                  <a:gd name="T34" fmla="*/ 341 w 2188"/>
                  <a:gd name="T35" fmla="*/ 396 h 1589"/>
                  <a:gd name="T36" fmla="*/ 277 w 2188"/>
                  <a:gd name="T37" fmla="*/ 396 h 1589"/>
                  <a:gd name="T38" fmla="*/ 228 w 2188"/>
                  <a:gd name="T39" fmla="*/ 394 h 1589"/>
                  <a:gd name="T40" fmla="*/ 200 w 2188"/>
                  <a:gd name="T41" fmla="*/ 394 h 1589"/>
                  <a:gd name="T42" fmla="*/ 153 w 2188"/>
                  <a:gd name="T43" fmla="*/ 393 h 1589"/>
                  <a:gd name="T44" fmla="*/ 88 w 2188"/>
                  <a:gd name="T45" fmla="*/ 392 h 1589"/>
                  <a:gd name="T46" fmla="*/ 1 w 2188"/>
                  <a:gd name="T47" fmla="*/ 392 h 1589"/>
                  <a:gd name="T48" fmla="*/ 50 w 2188"/>
                  <a:gd name="T49" fmla="*/ 389 h 1589"/>
                  <a:gd name="T50" fmla="*/ 129 w 2188"/>
                  <a:gd name="T51" fmla="*/ 388 h 1589"/>
                  <a:gd name="T52" fmla="*/ 166 w 2188"/>
                  <a:gd name="T53" fmla="*/ 387 h 1589"/>
                  <a:gd name="T54" fmla="*/ 224 w 2188"/>
                  <a:gd name="T55" fmla="*/ 373 h 1589"/>
                  <a:gd name="T56" fmla="*/ 250 w 2188"/>
                  <a:gd name="T57" fmla="*/ 344 h 1589"/>
                  <a:gd name="T58" fmla="*/ 255 w 2188"/>
                  <a:gd name="T59" fmla="*/ 295 h 1589"/>
                  <a:gd name="T60" fmla="*/ 263 w 2188"/>
                  <a:gd name="T61" fmla="*/ 291 h 1589"/>
                  <a:gd name="T62" fmla="*/ 248 w 2188"/>
                  <a:gd name="T63" fmla="*/ 295 h 1589"/>
                  <a:gd name="T64" fmla="*/ 232 w 2188"/>
                  <a:gd name="T65" fmla="*/ 301 h 1589"/>
                  <a:gd name="T66" fmla="*/ 193 w 2188"/>
                  <a:gd name="T67" fmla="*/ 310 h 1589"/>
                  <a:gd name="T68" fmla="*/ 152 w 2188"/>
                  <a:gd name="T69" fmla="*/ 311 h 1589"/>
                  <a:gd name="T70" fmla="*/ 119 w 2188"/>
                  <a:gd name="T71" fmla="*/ 307 h 1589"/>
                  <a:gd name="T72" fmla="*/ 88 w 2188"/>
                  <a:gd name="T73" fmla="*/ 299 h 1589"/>
                  <a:gd name="T74" fmla="*/ 54 w 2188"/>
                  <a:gd name="T75" fmla="*/ 281 h 1589"/>
                  <a:gd name="T76" fmla="*/ 67 w 2188"/>
                  <a:gd name="T77" fmla="*/ 222 h 1589"/>
                  <a:gd name="T78" fmla="*/ 114 w 2188"/>
                  <a:gd name="T79" fmla="*/ 158 h 1589"/>
                  <a:gd name="T80" fmla="*/ 142 w 2188"/>
                  <a:gd name="T81" fmla="*/ 130 h 1589"/>
                  <a:gd name="T82" fmla="*/ 93 w 2188"/>
                  <a:gd name="T83" fmla="*/ 190 h 1589"/>
                  <a:gd name="T84" fmla="*/ 59 w 2188"/>
                  <a:gd name="T85" fmla="*/ 256 h 1589"/>
                  <a:gd name="T86" fmla="*/ 68 w 2188"/>
                  <a:gd name="T87" fmla="*/ 279 h 1589"/>
                  <a:gd name="T88" fmla="*/ 81 w 2188"/>
                  <a:gd name="T89" fmla="*/ 280 h 1589"/>
                  <a:gd name="T90" fmla="*/ 123 w 2188"/>
                  <a:gd name="T91" fmla="*/ 267 h 1589"/>
                  <a:gd name="T92" fmla="*/ 187 w 2188"/>
                  <a:gd name="T93" fmla="*/ 230 h 1589"/>
                  <a:gd name="T94" fmla="*/ 245 w 2188"/>
                  <a:gd name="T95" fmla="*/ 182 h 1589"/>
                  <a:gd name="T96" fmla="*/ 295 w 2188"/>
                  <a:gd name="T97" fmla="*/ 126 h 1589"/>
                  <a:gd name="T98" fmla="*/ 342 w 2188"/>
                  <a:gd name="T99" fmla="*/ 59 h 1589"/>
                  <a:gd name="T100" fmla="*/ 348 w 2188"/>
                  <a:gd name="T101" fmla="*/ 11 h 1589"/>
                  <a:gd name="T102" fmla="*/ 324 w 2188"/>
                  <a:gd name="T103" fmla="*/ 9 h 1589"/>
                  <a:gd name="T104" fmla="*/ 293 w 2188"/>
                  <a:gd name="T105" fmla="*/ 20 h 1589"/>
                  <a:gd name="T106" fmla="*/ 257 w 2188"/>
                  <a:gd name="T107" fmla="*/ 40 h 1589"/>
                  <a:gd name="T108" fmla="*/ 212 w 2188"/>
                  <a:gd name="T109" fmla="*/ 69 h 1589"/>
                  <a:gd name="T110" fmla="*/ 187 w 2188"/>
                  <a:gd name="T111" fmla="*/ 82 h 1589"/>
                  <a:gd name="T112" fmla="*/ 241 w 2188"/>
                  <a:gd name="T113" fmla="*/ 41 h 1589"/>
                  <a:gd name="T114" fmla="*/ 316 w 2188"/>
                  <a:gd name="T115" fmla="*/ 5 h 1589"/>
                  <a:gd name="T116" fmla="*/ 357 w 2188"/>
                  <a:gd name="T117" fmla="*/ 9 h 158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88"/>
                  <a:gd name="T178" fmla="*/ 0 h 1589"/>
                  <a:gd name="T179" fmla="*/ 2188 w 2188"/>
                  <a:gd name="T180" fmla="*/ 1589 h 158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88" h="1589">
                    <a:moveTo>
                      <a:pt x="1445" y="62"/>
                    </a:moveTo>
                    <a:lnTo>
                      <a:pt x="1466" y="101"/>
                    </a:lnTo>
                    <a:lnTo>
                      <a:pt x="1481" y="144"/>
                    </a:lnTo>
                    <a:lnTo>
                      <a:pt x="1491" y="188"/>
                    </a:lnTo>
                    <a:lnTo>
                      <a:pt x="1498" y="233"/>
                    </a:lnTo>
                    <a:lnTo>
                      <a:pt x="1501" y="279"/>
                    </a:lnTo>
                    <a:lnTo>
                      <a:pt x="1501" y="326"/>
                    </a:lnTo>
                    <a:lnTo>
                      <a:pt x="1500" y="373"/>
                    </a:lnTo>
                    <a:lnTo>
                      <a:pt x="1498" y="420"/>
                    </a:lnTo>
                    <a:lnTo>
                      <a:pt x="1491" y="482"/>
                    </a:lnTo>
                    <a:lnTo>
                      <a:pt x="1478" y="541"/>
                    </a:lnTo>
                    <a:lnTo>
                      <a:pt x="1462" y="599"/>
                    </a:lnTo>
                    <a:lnTo>
                      <a:pt x="1443" y="655"/>
                    </a:lnTo>
                    <a:lnTo>
                      <a:pt x="1421" y="710"/>
                    </a:lnTo>
                    <a:lnTo>
                      <a:pt x="1396" y="764"/>
                    </a:lnTo>
                    <a:lnTo>
                      <a:pt x="1370" y="817"/>
                    </a:lnTo>
                    <a:lnTo>
                      <a:pt x="1343" y="870"/>
                    </a:lnTo>
                    <a:lnTo>
                      <a:pt x="1332" y="887"/>
                    </a:lnTo>
                    <a:lnTo>
                      <a:pt x="1319" y="902"/>
                    </a:lnTo>
                    <a:lnTo>
                      <a:pt x="1305" y="917"/>
                    </a:lnTo>
                    <a:lnTo>
                      <a:pt x="1292" y="932"/>
                    </a:lnTo>
                    <a:lnTo>
                      <a:pt x="1277" y="947"/>
                    </a:lnTo>
                    <a:lnTo>
                      <a:pt x="1264" y="962"/>
                    </a:lnTo>
                    <a:lnTo>
                      <a:pt x="1254" y="979"/>
                    </a:lnTo>
                    <a:lnTo>
                      <a:pt x="1246" y="996"/>
                    </a:lnTo>
                    <a:lnTo>
                      <a:pt x="1248" y="1006"/>
                    </a:lnTo>
                    <a:lnTo>
                      <a:pt x="1252" y="1014"/>
                    </a:lnTo>
                    <a:lnTo>
                      <a:pt x="1258" y="1019"/>
                    </a:lnTo>
                    <a:lnTo>
                      <a:pt x="1265" y="1026"/>
                    </a:lnTo>
                    <a:lnTo>
                      <a:pt x="1272" y="1032"/>
                    </a:lnTo>
                    <a:lnTo>
                      <a:pt x="1280" y="1038"/>
                    </a:lnTo>
                    <a:lnTo>
                      <a:pt x="1286" y="1044"/>
                    </a:lnTo>
                    <a:lnTo>
                      <a:pt x="1290" y="1051"/>
                    </a:lnTo>
                    <a:lnTo>
                      <a:pt x="1293" y="1071"/>
                    </a:lnTo>
                    <a:lnTo>
                      <a:pt x="1297" y="1092"/>
                    </a:lnTo>
                    <a:lnTo>
                      <a:pt x="1300" y="1113"/>
                    </a:lnTo>
                    <a:lnTo>
                      <a:pt x="1294" y="1133"/>
                    </a:lnTo>
                    <a:lnTo>
                      <a:pt x="1287" y="1135"/>
                    </a:lnTo>
                    <a:lnTo>
                      <a:pt x="1279" y="1135"/>
                    </a:lnTo>
                    <a:lnTo>
                      <a:pt x="1270" y="1136"/>
                    </a:lnTo>
                    <a:lnTo>
                      <a:pt x="1262" y="1136"/>
                    </a:lnTo>
                    <a:lnTo>
                      <a:pt x="1254" y="1133"/>
                    </a:lnTo>
                    <a:lnTo>
                      <a:pt x="1248" y="1131"/>
                    </a:lnTo>
                    <a:lnTo>
                      <a:pt x="1243" y="1125"/>
                    </a:lnTo>
                    <a:lnTo>
                      <a:pt x="1241" y="1117"/>
                    </a:lnTo>
                    <a:lnTo>
                      <a:pt x="1243" y="1109"/>
                    </a:lnTo>
                    <a:lnTo>
                      <a:pt x="1239" y="1108"/>
                    </a:lnTo>
                    <a:lnTo>
                      <a:pt x="1233" y="1108"/>
                    </a:lnTo>
                    <a:lnTo>
                      <a:pt x="1228" y="1110"/>
                    </a:lnTo>
                    <a:lnTo>
                      <a:pt x="1226" y="1115"/>
                    </a:lnTo>
                    <a:lnTo>
                      <a:pt x="1226" y="1119"/>
                    </a:lnTo>
                    <a:lnTo>
                      <a:pt x="1227" y="1122"/>
                    </a:lnTo>
                    <a:lnTo>
                      <a:pt x="1228" y="1125"/>
                    </a:lnTo>
                    <a:lnTo>
                      <a:pt x="1227" y="1129"/>
                    </a:lnTo>
                    <a:lnTo>
                      <a:pt x="1219" y="1130"/>
                    </a:lnTo>
                    <a:lnTo>
                      <a:pt x="1210" y="1131"/>
                    </a:lnTo>
                    <a:lnTo>
                      <a:pt x="1202" y="1131"/>
                    </a:lnTo>
                    <a:lnTo>
                      <a:pt x="1194" y="1131"/>
                    </a:lnTo>
                    <a:lnTo>
                      <a:pt x="1184" y="1131"/>
                    </a:lnTo>
                    <a:lnTo>
                      <a:pt x="1176" y="1131"/>
                    </a:lnTo>
                    <a:lnTo>
                      <a:pt x="1167" y="1132"/>
                    </a:lnTo>
                    <a:lnTo>
                      <a:pt x="1159" y="1135"/>
                    </a:lnTo>
                    <a:lnTo>
                      <a:pt x="1167" y="1143"/>
                    </a:lnTo>
                    <a:lnTo>
                      <a:pt x="1189" y="1144"/>
                    </a:lnTo>
                    <a:lnTo>
                      <a:pt x="1212" y="1144"/>
                    </a:lnTo>
                    <a:lnTo>
                      <a:pt x="1235" y="1145"/>
                    </a:lnTo>
                    <a:lnTo>
                      <a:pt x="1258" y="1147"/>
                    </a:lnTo>
                    <a:lnTo>
                      <a:pt x="1281" y="1148"/>
                    </a:lnTo>
                    <a:lnTo>
                      <a:pt x="1304" y="1151"/>
                    </a:lnTo>
                    <a:lnTo>
                      <a:pt x="1326" y="1154"/>
                    </a:lnTo>
                    <a:lnTo>
                      <a:pt x="1349" y="1157"/>
                    </a:lnTo>
                    <a:lnTo>
                      <a:pt x="1345" y="1193"/>
                    </a:lnTo>
                    <a:lnTo>
                      <a:pt x="1346" y="1230"/>
                    </a:lnTo>
                    <a:lnTo>
                      <a:pt x="1349" y="1268"/>
                    </a:lnTo>
                    <a:lnTo>
                      <a:pt x="1353" y="1305"/>
                    </a:lnTo>
                    <a:lnTo>
                      <a:pt x="1366" y="1321"/>
                    </a:lnTo>
                    <a:lnTo>
                      <a:pt x="1380" y="1337"/>
                    </a:lnTo>
                    <a:lnTo>
                      <a:pt x="1394" y="1355"/>
                    </a:lnTo>
                    <a:lnTo>
                      <a:pt x="1408" y="1371"/>
                    </a:lnTo>
                    <a:lnTo>
                      <a:pt x="1422" y="1386"/>
                    </a:lnTo>
                    <a:lnTo>
                      <a:pt x="1437" y="1402"/>
                    </a:lnTo>
                    <a:lnTo>
                      <a:pt x="1452" y="1418"/>
                    </a:lnTo>
                    <a:lnTo>
                      <a:pt x="1467" y="1433"/>
                    </a:lnTo>
                    <a:lnTo>
                      <a:pt x="1482" y="1449"/>
                    </a:lnTo>
                    <a:lnTo>
                      <a:pt x="1497" y="1464"/>
                    </a:lnTo>
                    <a:lnTo>
                      <a:pt x="1512" y="1478"/>
                    </a:lnTo>
                    <a:lnTo>
                      <a:pt x="1528" y="1493"/>
                    </a:lnTo>
                    <a:lnTo>
                      <a:pt x="1543" y="1507"/>
                    </a:lnTo>
                    <a:lnTo>
                      <a:pt x="1559" y="1521"/>
                    </a:lnTo>
                    <a:lnTo>
                      <a:pt x="1575" y="1534"/>
                    </a:lnTo>
                    <a:lnTo>
                      <a:pt x="1591" y="1547"/>
                    </a:lnTo>
                    <a:lnTo>
                      <a:pt x="1629" y="1547"/>
                    </a:lnTo>
                    <a:lnTo>
                      <a:pt x="1666" y="1547"/>
                    </a:lnTo>
                    <a:lnTo>
                      <a:pt x="1704" y="1547"/>
                    </a:lnTo>
                    <a:lnTo>
                      <a:pt x="1741" y="1547"/>
                    </a:lnTo>
                    <a:lnTo>
                      <a:pt x="1778" y="1547"/>
                    </a:lnTo>
                    <a:lnTo>
                      <a:pt x="1815" y="1547"/>
                    </a:lnTo>
                    <a:lnTo>
                      <a:pt x="1852" y="1548"/>
                    </a:lnTo>
                    <a:lnTo>
                      <a:pt x="1888" y="1548"/>
                    </a:lnTo>
                    <a:lnTo>
                      <a:pt x="1925" y="1548"/>
                    </a:lnTo>
                    <a:lnTo>
                      <a:pt x="1962" y="1549"/>
                    </a:lnTo>
                    <a:lnTo>
                      <a:pt x="1999" y="1549"/>
                    </a:lnTo>
                    <a:lnTo>
                      <a:pt x="2037" y="1549"/>
                    </a:lnTo>
                    <a:lnTo>
                      <a:pt x="2074" y="1549"/>
                    </a:lnTo>
                    <a:lnTo>
                      <a:pt x="2112" y="1549"/>
                    </a:lnTo>
                    <a:lnTo>
                      <a:pt x="2150" y="1549"/>
                    </a:lnTo>
                    <a:lnTo>
                      <a:pt x="2188" y="1549"/>
                    </a:lnTo>
                    <a:lnTo>
                      <a:pt x="2178" y="1555"/>
                    </a:lnTo>
                    <a:lnTo>
                      <a:pt x="2160" y="1557"/>
                    </a:lnTo>
                    <a:lnTo>
                      <a:pt x="2142" y="1559"/>
                    </a:lnTo>
                    <a:lnTo>
                      <a:pt x="2123" y="1560"/>
                    </a:lnTo>
                    <a:lnTo>
                      <a:pt x="2105" y="1560"/>
                    </a:lnTo>
                    <a:lnTo>
                      <a:pt x="2087" y="1561"/>
                    </a:lnTo>
                    <a:lnTo>
                      <a:pt x="2068" y="1561"/>
                    </a:lnTo>
                    <a:lnTo>
                      <a:pt x="2050" y="1561"/>
                    </a:lnTo>
                    <a:lnTo>
                      <a:pt x="2031" y="1561"/>
                    </a:lnTo>
                    <a:lnTo>
                      <a:pt x="2013" y="1561"/>
                    </a:lnTo>
                    <a:lnTo>
                      <a:pt x="1994" y="1562"/>
                    </a:lnTo>
                    <a:lnTo>
                      <a:pt x="1976" y="1563"/>
                    </a:lnTo>
                    <a:lnTo>
                      <a:pt x="1958" y="1564"/>
                    </a:lnTo>
                    <a:lnTo>
                      <a:pt x="1939" y="1565"/>
                    </a:lnTo>
                    <a:lnTo>
                      <a:pt x="1921" y="1568"/>
                    </a:lnTo>
                    <a:lnTo>
                      <a:pt x="1902" y="1571"/>
                    </a:lnTo>
                    <a:lnTo>
                      <a:pt x="1885" y="1575"/>
                    </a:lnTo>
                    <a:lnTo>
                      <a:pt x="1860" y="1572"/>
                    </a:lnTo>
                    <a:lnTo>
                      <a:pt x="1835" y="1572"/>
                    </a:lnTo>
                    <a:lnTo>
                      <a:pt x="1810" y="1571"/>
                    </a:lnTo>
                    <a:lnTo>
                      <a:pt x="1784" y="1571"/>
                    </a:lnTo>
                    <a:lnTo>
                      <a:pt x="1758" y="1572"/>
                    </a:lnTo>
                    <a:lnTo>
                      <a:pt x="1733" y="1574"/>
                    </a:lnTo>
                    <a:lnTo>
                      <a:pt x="1706" y="1574"/>
                    </a:lnTo>
                    <a:lnTo>
                      <a:pt x="1681" y="1575"/>
                    </a:lnTo>
                    <a:lnTo>
                      <a:pt x="1655" y="1577"/>
                    </a:lnTo>
                    <a:lnTo>
                      <a:pt x="1628" y="1577"/>
                    </a:lnTo>
                    <a:lnTo>
                      <a:pt x="1603" y="1578"/>
                    </a:lnTo>
                    <a:lnTo>
                      <a:pt x="1577" y="1579"/>
                    </a:lnTo>
                    <a:lnTo>
                      <a:pt x="1551" y="1579"/>
                    </a:lnTo>
                    <a:lnTo>
                      <a:pt x="1525" y="1578"/>
                    </a:lnTo>
                    <a:lnTo>
                      <a:pt x="1501" y="1578"/>
                    </a:lnTo>
                    <a:lnTo>
                      <a:pt x="1476" y="1576"/>
                    </a:lnTo>
                    <a:lnTo>
                      <a:pt x="1459" y="1589"/>
                    </a:lnTo>
                    <a:lnTo>
                      <a:pt x="1428" y="1587"/>
                    </a:lnTo>
                    <a:lnTo>
                      <a:pt x="1396" y="1586"/>
                    </a:lnTo>
                    <a:lnTo>
                      <a:pt x="1364" y="1585"/>
                    </a:lnTo>
                    <a:lnTo>
                      <a:pt x="1333" y="1584"/>
                    </a:lnTo>
                    <a:lnTo>
                      <a:pt x="1301" y="1584"/>
                    </a:lnTo>
                    <a:lnTo>
                      <a:pt x="1269" y="1584"/>
                    </a:lnTo>
                    <a:lnTo>
                      <a:pt x="1236" y="1584"/>
                    </a:lnTo>
                    <a:lnTo>
                      <a:pt x="1204" y="1584"/>
                    </a:lnTo>
                    <a:lnTo>
                      <a:pt x="1172" y="1584"/>
                    </a:lnTo>
                    <a:lnTo>
                      <a:pt x="1140" y="1584"/>
                    </a:lnTo>
                    <a:lnTo>
                      <a:pt x="1108" y="1584"/>
                    </a:lnTo>
                    <a:lnTo>
                      <a:pt x="1076" y="1583"/>
                    </a:lnTo>
                    <a:lnTo>
                      <a:pt x="1045" y="1582"/>
                    </a:lnTo>
                    <a:lnTo>
                      <a:pt x="1014" y="1580"/>
                    </a:lnTo>
                    <a:lnTo>
                      <a:pt x="983" y="1578"/>
                    </a:lnTo>
                    <a:lnTo>
                      <a:pt x="953" y="1576"/>
                    </a:lnTo>
                    <a:lnTo>
                      <a:pt x="940" y="1577"/>
                    </a:lnTo>
                    <a:lnTo>
                      <a:pt x="928" y="1577"/>
                    </a:lnTo>
                    <a:lnTo>
                      <a:pt x="915" y="1578"/>
                    </a:lnTo>
                    <a:lnTo>
                      <a:pt x="901" y="1579"/>
                    </a:lnTo>
                    <a:lnTo>
                      <a:pt x="888" y="1580"/>
                    </a:lnTo>
                    <a:lnTo>
                      <a:pt x="875" y="1580"/>
                    </a:lnTo>
                    <a:lnTo>
                      <a:pt x="862" y="1582"/>
                    </a:lnTo>
                    <a:lnTo>
                      <a:pt x="850" y="1583"/>
                    </a:lnTo>
                    <a:lnTo>
                      <a:pt x="834" y="1579"/>
                    </a:lnTo>
                    <a:lnTo>
                      <a:pt x="817" y="1578"/>
                    </a:lnTo>
                    <a:lnTo>
                      <a:pt x="800" y="1578"/>
                    </a:lnTo>
                    <a:lnTo>
                      <a:pt x="782" y="1579"/>
                    </a:lnTo>
                    <a:lnTo>
                      <a:pt x="764" y="1579"/>
                    </a:lnTo>
                    <a:lnTo>
                      <a:pt x="747" y="1578"/>
                    </a:lnTo>
                    <a:lnTo>
                      <a:pt x="730" y="1576"/>
                    </a:lnTo>
                    <a:lnTo>
                      <a:pt x="714" y="1570"/>
                    </a:lnTo>
                    <a:lnTo>
                      <a:pt x="681" y="1571"/>
                    </a:lnTo>
                    <a:lnTo>
                      <a:pt x="648" y="1572"/>
                    </a:lnTo>
                    <a:lnTo>
                      <a:pt x="615" y="1572"/>
                    </a:lnTo>
                    <a:lnTo>
                      <a:pt x="582" y="1572"/>
                    </a:lnTo>
                    <a:lnTo>
                      <a:pt x="548" y="1572"/>
                    </a:lnTo>
                    <a:lnTo>
                      <a:pt x="516" y="1572"/>
                    </a:lnTo>
                    <a:lnTo>
                      <a:pt x="484" y="1572"/>
                    </a:lnTo>
                    <a:lnTo>
                      <a:pt x="451" y="1571"/>
                    </a:lnTo>
                    <a:lnTo>
                      <a:pt x="418" y="1571"/>
                    </a:lnTo>
                    <a:lnTo>
                      <a:pt x="385" y="1571"/>
                    </a:lnTo>
                    <a:lnTo>
                      <a:pt x="353" y="1571"/>
                    </a:lnTo>
                    <a:lnTo>
                      <a:pt x="319" y="1570"/>
                    </a:lnTo>
                    <a:lnTo>
                      <a:pt x="286" y="1570"/>
                    </a:lnTo>
                    <a:lnTo>
                      <a:pt x="252" y="1571"/>
                    </a:lnTo>
                    <a:lnTo>
                      <a:pt x="219" y="1571"/>
                    </a:lnTo>
                    <a:lnTo>
                      <a:pt x="186" y="1572"/>
                    </a:lnTo>
                    <a:lnTo>
                      <a:pt x="8" y="1572"/>
                    </a:lnTo>
                    <a:lnTo>
                      <a:pt x="6" y="1571"/>
                    </a:lnTo>
                    <a:lnTo>
                      <a:pt x="2" y="1569"/>
                    </a:lnTo>
                    <a:lnTo>
                      <a:pt x="1" y="1567"/>
                    </a:lnTo>
                    <a:lnTo>
                      <a:pt x="0" y="1564"/>
                    </a:lnTo>
                    <a:lnTo>
                      <a:pt x="0" y="1559"/>
                    </a:lnTo>
                    <a:lnTo>
                      <a:pt x="41" y="1560"/>
                    </a:lnTo>
                    <a:lnTo>
                      <a:pt x="82" y="1560"/>
                    </a:lnTo>
                    <a:lnTo>
                      <a:pt x="122" y="1560"/>
                    </a:lnTo>
                    <a:lnTo>
                      <a:pt x="161" y="1560"/>
                    </a:lnTo>
                    <a:lnTo>
                      <a:pt x="200" y="1559"/>
                    </a:lnTo>
                    <a:lnTo>
                      <a:pt x="241" y="1559"/>
                    </a:lnTo>
                    <a:lnTo>
                      <a:pt x="280" y="1557"/>
                    </a:lnTo>
                    <a:lnTo>
                      <a:pt x="319" y="1557"/>
                    </a:lnTo>
                    <a:lnTo>
                      <a:pt x="358" y="1556"/>
                    </a:lnTo>
                    <a:lnTo>
                      <a:pt x="398" y="1555"/>
                    </a:lnTo>
                    <a:lnTo>
                      <a:pt x="437" y="1555"/>
                    </a:lnTo>
                    <a:lnTo>
                      <a:pt x="476" y="1554"/>
                    </a:lnTo>
                    <a:lnTo>
                      <a:pt x="516" y="1553"/>
                    </a:lnTo>
                    <a:lnTo>
                      <a:pt x="557" y="1553"/>
                    </a:lnTo>
                    <a:lnTo>
                      <a:pt x="597" y="1553"/>
                    </a:lnTo>
                    <a:lnTo>
                      <a:pt x="638" y="1553"/>
                    </a:lnTo>
                    <a:lnTo>
                      <a:pt x="644" y="1552"/>
                    </a:lnTo>
                    <a:lnTo>
                      <a:pt x="650" y="1550"/>
                    </a:lnTo>
                    <a:lnTo>
                      <a:pt x="654" y="1550"/>
                    </a:lnTo>
                    <a:lnTo>
                      <a:pt x="660" y="1550"/>
                    </a:lnTo>
                    <a:lnTo>
                      <a:pt x="665" y="1550"/>
                    </a:lnTo>
                    <a:lnTo>
                      <a:pt x="671" y="1550"/>
                    </a:lnTo>
                    <a:lnTo>
                      <a:pt x="675" y="1552"/>
                    </a:lnTo>
                    <a:lnTo>
                      <a:pt x="681" y="1553"/>
                    </a:lnTo>
                    <a:lnTo>
                      <a:pt x="836" y="1547"/>
                    </a:lnTo>
                    <a:lnTo>
                      <a:pt x="853" y="1536"/>
                    </a:lnTo>
                    <a:lnTo>
                      <a:pt x="869" y="1522"/>
                    </a:lnTo>
                    <a:lnTo>
                      <a:pt x="884" y="1507"/>
                    </a:lnTo>
                    <a:lnTo>
                      <a:pt x="899" y="1492"/>
                    </a:lnTo>
                    <a:lnTo>
                      <a:pt x="913" y="1476"/>
                    </a:lnTo>
                    <a:lnTo>
                      <a:pt x="928" y="1461"/>
                    </a:lnTo>
                    <a:lnTo>
                      <a:pt x="942" y="1446"/>
                    </a:lnTo>
                    <a:lnTo>
                      <a:pt x="959" y="1432"/>
                    </a:lnTo>
                    <a:lnTo>
                      <a:pt x="974" y="1420"/>
                    </a:lnTo>
                    <a:lnTo>
                      <a:pt x="985" y="1406"/>
                    </a:lnTo>
                    <a:lnTo>
                      <a:pt x="994" y="1392"/>
                    </a:lnTo>
                    <a:lnTo>
                      <a:pt x="1001" y="1377"/>
                    </a:lnTo>
                    <a:lnTo>
                      <a:pt x="1006" y="1359"/>
                    </a:lnTo>
                    <a:lnTo>
                      <a:pt x="1009" y="1343"/>
                    </a:lnTo>
                    <a:lnTo>
                      <a:pt x="1013" y="1326"/>
                    </a:lnTo>
                    <a:lnTo>
                      <a:pt x="1016" y="1309"/>
                    </a:lnTo>
                    <a:lnTo>
                      <a:pt x="1019" y="1277"/>
                    </a:lnTo>
                    <a:lnTo>
                      <a:pt x="1021" y="1245"/>
                    </a:lnTo>
                    <a:lnTo>
                      <a:pt x="1022" y="1213"/>
                    </a:lnTo>
                    <a:lnTo>
                      <a:pt x="1022" y="1182"/>
                    </a:lnTo>
                    <a:lnTo>
                      <a:pt x="1025" y="1180"/>
                    </a:lnTo>
                    <a:lnTo>
                      <a:pt x="1031" y="1178"/>
                    </a:lnTo>
                    <a:lnTo>
                      <a:pt x="1036" y="1178"/>
                    </a:lnTo>
                    <a:lnTo>
                      <a:pt x="1042" y="1178"/>
                    </a:lnTo>
                    <a:lnTo>
                      <a:pt x="1046" y="1177"/>
                    </a:lnTo>
                    <a:lnTo>
                      <a:pt x="1050" y="1175"/>
                    </a:lnTo>
                    <a:lnTo>
                      <a:pt x="1051" y="1172"/>
                    </a:lnTo>
                    <a:lnTo>
                      <a:pt x="1050" y="1165"/>
                    </a:lnTo>
                    <a:lnTo>
                      <a:pt x="1043" y="1161"/>
                    </a:lnTo>
                    <a:lnTo>
                      <a:pt x="1035" y="1161"/>
                    </a:lnTo>
                    <a:lnTo>
                      <a:pt x="1028" y="1162"/>
                    </a:lnTo>
                    <a:lnTo>
                      <a:pt x="1021" y="1166"/>
                    </a:lnTo>
                    <a:lnTo>
                      <a:pt x="1014" y="1169"/>
                    </a:lnTo>
                    <a:lnTo>
                      <a:pt x="1007" y="1174"/>
                    </a:lnTo>
                    <a:lnTo>
                      <a:pt x="1000" y="1177"/>
                    </a:lnTo>
                    <a:lnTo>
                      <a:pt x="993" y="1181"/>
                    </a:lnTo>
                    <a:lnTo>
                      <a:pt x="984" y="1182"/>
                    </a:lnTo>
                    <a:lnTo>
                      <a:pt x="976" y="1184"/>
                    </a:lnTo>
                    <a:lnTo>
                      <a:pt x="968" y="1188"/>
                    </a:lnTo>
                    <a:lnTo>
                      <a:pt x="960" y="1191"/>
                    </a:lnTo>
                    <a:lnTo>
                      <a:pt x="953" y="1195"/>
                    </a:lnTo>
                    <a:lnTo>
                      <a:pt x="945" y="1198"/>
                    </a:lnTo>
                    <a:lnTo>
                      <a:pt x="937" y="1203"/>
                    </a:lnTo>
                    <a:lnTo>
                      <a:pt x="929" y="1206"/>
                    </a:lnTo>
                    <a:lnTo>
                      <a:pt x="910" y="1212"/>
                    </a:lnTo>
                    <a:lnTo>
                      <a:pt x="891" y="1218"/>
                    </a:lnTo>
                    <a:lnTo>
                      <a:pt x="871" y="1222"/>
                    </a:lnTo>
                    <a:lnTo>
                      <a:pt x="853" y="1227"/>
                    </a:lnTo>
                    <a:lnTo>
                      <a:pt x="832" y="1231"/>
                    </a:lnTo>
                    <a:lnTo>
                      <a:pt x="812" y="1235"/>
                    </a:lnTo>
                    <a:lnTo>
                      <a:pt x="793" y="1238"/>
                    </a:lnTo>
                    <a:lnTo>
                      <a:pt x="772" y="1242"/>
                    </a:lnTo>
                    <a:lnTo>
                      <a:pt x="752" y="1244"/>
                    </a:lnTo>
                    <a:lnTo>
                      <a:pt x="732" y="1246"/>
                    </a:lnTo>
                    <a:lnTo>
                      <a:pt x="711" y="1248"/>
                    </a:lnTo>
                    <a:lnTo>
                      <a:pt x="690" y="1249"/>
                    </a:lnTo>
                    <a:lnTo>
                      <a:pt x="671" y="1249"/>
                    </a:lnTo>
                    <a:lnTo>
                      <a:pt x="650" y="1249"/>
                    </a:lnTo>
                    <a:lnTo>
                      <a:pt x="629" y="1248"/>
                    </a:lnTo>
                    <a:lnTo>
                      <a:pt x="610" y="1246"/>
                    </a:lnTo>
                    <a:lnTo>
                      <a:pt x="592" y="1246"/>
                    </a:lnTo>
                    <a:lnTo>
                      <a:pt x="576" y="1245"/>
                    </a:lnTo>
                    <a:lnTo>
                      <a:pt x="560" y="1244"/>
                    </a:lnTo>
                    <a:lnTo>
                      <a:pt x="544" y="1243"/>
                    </a:lnTo>
                    <a:lnTo>
                      <a:pt x="528" y="1241"/>
                    </a:lnTo>
                    <a:lnTo>
                      <a:pt x="512" y="1237"/>
                    </a:lnTo>
                    <a:lnTo>
                      <a:pt x="495" y="1234"/>
                    </a:lnTo>
                    <a:lnTo>
                      <a:pt x="479" y="1230"/>
                    </a:lnTo>
                    <a:lnTo>
                      <a:pt x="464" y="1227"/>
                    </a:lnTo>
                    <a:lnTo>
                      <a:pt x="448" y="1222"/>
                    </a:lnTo>
                    <a:lnTo>
                      <a:pt x="432" y="1219"/>
                    </a:lnTo>
                    <a:lnTo>
                      <a:pt x="417" y="1214"/>
                    </a:lnTo>
                    <a:lnTo>
                      <a:pt x="401" y="1210"/>
                    </a:lnTo>
                    <a:lnTo>
                      <a:pt x="386" y="1206"/>
                    </a:lnTo>
                    <a:lnTo>
                      <a:pt x="370" y="1201"/>
                    </a:lnTo>
                    <a:lnTo>
                      <a:pt x="355" y="1198"/>
                    </a:lnTo>
                    <a:lnTo>
                      <a:pt x="338" y="1188"/>
                    </a:lnTo>
                    <a:lnTo>
                      <a:pt x="320" y="1180"/>
                    </a:lnTo>
                    <a:lnTo>
                      <a:pt x="303" y="1172"/>
                    </a:lnTo>
                    <a:lnTo>
                      <a:pt x="285" y="1165"/>
                    </a:lnTo>
                    <a:lnTo>
                      <a:pt x="267" y="1157"/>
                    </a:lnTo>
                    <a:lnTo>
                      <a:pt x="250" y="1147"/>
                    </a:lnTo>
                    <a:lnTo>
                      <a:pt x="234" y="1138"/>
                    </a:lnTo>
                    <a:lnTo>
                      <a:pt x="218" y="1125"/>
                    </a:lnTo>
                    <a:lnTo>
                      <a:pt x="209" y="1104"/>
                    </a:lnTo>
                    <a:lnTo>
                      <a:pt x="200" y="1079"/>
                    </a:lnTo>
                    <a:lnTo>
                      <a:pt x="198" y="1056"/>
                    </a:lnTo>
                    <a:lnTo>
                      <a:pt x="204" y="1031"/>
                    </a:lnTo>
                    <a:lnTo>
                      <a:pt x="217" y="994"/>
                    </a:lnTo>
                    <a:lnTo>
                      <a:pt x="232" y="958"/>
                    </a:lnTo>
                    <a:lnTo>
                      <a:pt x="248" y="924"/>
                    </a:lnTo>
                    <a:lnTo>
                      <a:pt x="267" y="890"/>
                    </a:lnTo>
                    <a:lnTo>
                      <a:pt x="287" y="857"/>
                    </a:lnTo>
                    <a:lnTo>
                      <a:pt x="309" y="824"/>
                    </a:lnTo>
                    <a:lnTo>
                      <a:pt x="332" y="791"/>
                    </a:lnTo>
                    <a:lnTo>
                      <a:pt x="356" y="759"/>
                    </a:lnTo>
                    <a:lnTo>
                      <a:pt x="380" y="728"/>
                    </a:lnTo>
                    <a:lnTo>
                      <a:pt x="406" y="696"/>
                    </a:lnTo>
                    <a:lnTo>
                      <a:pt x="431" y="665"/>
                    </a:lnTo>
                    <a:lnTo>
                      <a:pt x="457" y="634"/>
                    </a:lnTo>
                    <a:lnTo>
                      <a:pt x="484" y="602"/>
                    </a:lnTo>
                    <a:lnTo>
                      <a:pt x="509" y="571"/>
                    </a:lnTo>
                    <a:lnTo>
                      <a:pt x="535" y="540"/>
                    </a:lnTo>
                    <a:lnTo>
                      <a:pt x="560" y="509"/>
                    </a:lnTo>
                    <a:lnTo>
                      <a:pt x="565" y="510"/>
                    </a:lnTo>
                    <a:lnTo>
                      <a:pt x="567" y="514"/>
                    </a:lnTo>
                    <a:lnTo>
                      <a:pt x="568" y="520"/>
                    </a:lnTo>
                    <a:lnTo>
                      <a:pt x="571" y="523"/>
                    </a:lnTo>
                    <a:lnTo>
                      <a:pt x="545" y="552"/>
                    </a:lnTo>
                    <a:lnTo>
                      <a:pt x="518" y="581"/>
                    </a:lnTo>
                    <a:lnTo>
                      <a:pt x="493" y="611"/>
                    </a:lnTo>
                    <a:lnTo>
                      <a:pt x="468" y="640"/>
                    </a:lnTo>
                    <a:lnTo>
                      <a:pt x="442" y="669"/>
                    </a:lnTo>
                    <a:lnTo>
                      <a:pt x="418" y="700"/>
                    </a:lnTo>
                    <a:lnTo>
                      <a:pt x="395" y="730"/>
                    </a:lnTo>
                    <a:lnTo>
                      <a:pt x="373" y="761"/>
                    </a:lnTo>
                    <a:lnTo>
                      <a:pt x="351" y="793"/>
                    </a:lnTo>
                    <a:lnTo>
                      <a:pt x="332" y="824"/>
                    </a:lnTo>
                    <a:lnTo>
                      <a:pt x="312" y="856"/>
                    </a:lnTo>
                    <a:lnTo>
                      <a:pt x="295" y="888"/>
                    </a:lnTo>
                    <a:lnTo>
                      <a:pt x="279" y="922"/>
                    </a:lnTo>
                    <a:lnTo>
                      <a:pt x="264" y="955"/>
                    </a:lnTo>
                    <a:lnTo>
                      <a:pt x="250" y="990"/>
                    </a:lnTo>
                    <a:lnTo>
                      <a:pt x="239" y="1024"/>
                    </a:lnTo>
                    <a:lnTo>
                      <a:pt x="234" y="1042"/>
                    </a:lnTo>
                    <a:lnTo>
                      <a:pt x="233" y="1062"/>
                    </a:lnTo>
                    <a:lnTo>
                      <a:pt x="237" y="1082"/>
                    </a:lnTo>
                    <a:lnTo>
                      <a:pt x="247" y="1098"/>
                    </a:lnTo>
                    <a:lnTo>
                      <a:pt x="252" y="1101"/>
                    </a:lnTo>
                    <a:lnTo>
                      <a:pt x="258" y="1106"/>
                    </a:lnTo>
                    <a:lnTo>
                      <a:pt x="264" y="1110"/>
                    </a:lnTo>
                    <a:lnTo>
                      <a:pt x="270" y="1116"/>
                    </a:lnTo>
                    <a:lnTo>
                      <a:pt x="275" y="1121"/>
                    </a:lnTo>
                    <a:lnTo>
                      <a:pt x="282" y="1123"/>
                    </a:lnTo>
                    <a:lnTo>
                      <a:pt x="289" y="1125"/>
                    </a:lnTo>
                    <a:lnTo>
                      <a:pt x="297" y="1125"/>
                    </a:lnTo>
                    <a:lnTo>
                      <a:pt x="304" y="1125"/>
                    </a:lnTo>
                    <a:lnTo>
                      <a:pt x="311" y="1124"/>
                    </a:lnTo>
                    <a:lnTo>
                      <a:pt x="319" y="1123"/>
                    </a:lnTo>
                    <a:lnTo>
                      <a:pt x="327" y="1121"/>
                    </a:lnTo>
                    <a:lnTo>
                      <a:pt x="334" y="1120"/>
                    </a:lnTo>
                    <a:lnTo>
                      <a:pt x="342" y="1120"/>
                    </a:lnTo>
                    <a:lnTo>
                      <a:pt x="349" y="1120"/>
                    </a:lnTo>
                    <a:lnTo>
                      <a:pt x="356" y="1122"/>
                    </a:lnTo>
                    <a:lnTo>
                      <a:pt x="391" y="1109"/>
                    </a:lnTo>
                    <a:lnTo>
                      <a:pt x="425" y="1097"/>
                    </a:lnTo>
                    <a:lnTo>
                      <a:pt x="460" y="1083"/>
                    </a:lnTo>
                    <a:lnTo>
                      <a:pt x="493" y="1068"/>
                    </a:lnTo>
                    <a:lnTo>
                      <a:pt x="527" y="1053"/>
                    </a:lnTo>
                    <a:lnTo>
                      <a:pt x="560" y="1037"/>
                    </a:lnTo>
                    <a:lnTo>
                      <a:pt x="592" y="1019"/>
                    </a:lnTo>
                    <a:lnTo>
                      <a:pt x="626" y="1001"/>
                    </a:lnTo>
                    <a:lnTo>
                      <a:pt x="657" y="983"/>
                    </a:lnTo>
                    <a:lnTo>
                      <a:pt x="689" y="964"/>
                    </a:lnTo>
                    <a:lnTo>
                      <a:pt x="720" y="943"/>
                    </a:lnTo>
                    <a:lnTo>
                      <a:pt x="751" y="923"/>
                    </a:lnTo>
                    <a:lnTo>
                      <a:pt x="782" y="901"/>
                    </a:lnTo>
                    <a:lnTo>
                      <a:pt x="812" y="878"/>
                    </a:lnTo>
                    <a:lnTo>
                      <a:pt x="842" y="854"/>
                    </a:lnTo>
                    <a:lnTo>
                      <a:pt x="871" y="829"/>
                    </a:lnTo>
                    <a:lnTo>
                      <a:pt x="900" y="805"/>
                    </a:lnTo>
                    <a:lnTo>
                      <a:pt x="928" y="780"/>
                    </a:lnTo>
                    <a:lnTo>
                      <a:pt x="955" y="755"/>
                    </a:lnTo>
                    <a:lnTo>
                      <a:pt x="983" y="728"/>
                    </a:lnTo>
                    <a:lnTo>
                      <a:pt x="1008" y="702"/>
                    </a:lnTo>
                    <a:lnTo>
                      <a:pt x="1035" y="674"/>
                    </a:lnTo>
                    <a:lnTo>
                      <a:pt x="1060" y="646"/>
                    </a:lnTo>
                    <a:lnTo>
                      <a:pt x="1084" y="619"/>
                    </a:lnTo>
                    <a:lnTo>
                      <a:pt x="1108" y="591"/>
                    </a:lnTo>
                    <a:lnTo>
                      <a:pt x="1133" y="562"/>
                    </a:lnTo>
                    <a:lnTo>
                      <a:pt x="1157" y="533"/>
                    </a:lnTo>
                    <a:lnTo>
                      <a:pt x="1180" y="505"/>
                    </a:lnTo>
                    <a:lnTo>
                      <a:pt x="1203" y="476"/>
                    </a:lnTo>
                    <a:lnTo>
                      <a:pt x="1226" y="447"/>
                    </a:lnTo>
                    <a:lnTo>
                      <a:pt x="1249" y="419"/>
                    </a:lnTo>
                    <a:lnTo>
                      <a:pt x="1272" y="391"/>
                    </a:lnTo>
                    <a:lnTo>
                      <a:pt x="1296" y="352"/>
                    </a:lnTo>
                    <a:lnTo>
                      <a:pt x="1320" y="314"/>
                    </a:lnTo>
                    <a:lnTo>
                      <a:pt x="1346" y="275"/>
                    </a:lnTo>
                    <a:lnTo>
                      <a:pt x="1368" y="237"/>
                    </a:lnTo>
                    <a:lnTo>
                      <a:pt x="1387" y="197"/>
                    </a:lnTo>
                    <a:lnTo>
                      <a:pt x="1402" y="156"/>
                    </a:lnTo>
                    <a:lnTo>
                      <a:pt x="1411" y="112"/>
                    </a:lnTo>
                    <a:lnTo>
                      <a:pt x="1414" y="65"/>
                    </a:lnTo>
                    <a:lnTo>
                      <a:pt x="1410" y="58"/>
                    </a:lnTo>
                    <a:lnTo>
                      <a:pt x="1406" y="52"/>
                    </a:lnTo>
                    <a:lnTo>
                      <a:pt x="1400" y="47"/>
                    </a:lnTo>
                    <a:lnTo>
                      <a:pt x="1394" y="44"/>
                    </a:lnTo>
                    <a:lnTo>
                      <a:pt x="1388" y="40"/>
                    </a:lnTo>
                    <a:lnTo>
                      <a:pt x="1381" y="37"/>
                    </a:lnTo>
                    <a:lnTo>
                      <a:pt x="1376" y="33"/>
                    </a:lnTo>
                    <a:lnTo>
                      <a:pt x="1370" y="29"/>
                    </a:lnTo>
                    <a:lnTo>
                      <a:pt x="1352" y="29"/>
                    </a:lnTo>
                    <a:lnTo>
                      <a:pt x="1333" y="31"/>
                    </a:lnTo>
                    <a:lnTo>
                      <a:pt x="1316" y="35"/>
                    </a:lnTo>
                    <a:lnTo>
                      <a:pt x="1299" y="38"/>
                    </a:lnTo>
                    <a:lnTo>
                      <a:pt x="1282" y="44"/>
                    </a:lnTo>
                    <a:lnTo>
                      <a:pt x="1265" y="48"/>
                    </a:lnTo>
                    <a:lnTo>
                      <a:pt x="1249" y="52"/>
                    </a:lnTo>
                    <a:lnTo>
                      <a:pt x="1232" y="55"/>
                    </a:lnTo>
                    <a:lnTo>
                      <a:pt x="1217" y="62"/>
                    </a:lnTo>
                    <a:lnTo>
                      <a:pt x="1203" y="69"/>
                    </a:lnTo>
                    <a:lnTo>
                      <a:pt x="1188" y="75"/>
                    </a:lnTo>
                    <a:lnTo>
                      <a:pt x="1174" y="82"/>
                    </a:lnTo>
                    <a:lnTo>
                      <a:pt x="1160" y="89"/>
                    </a:lnTo>
                    <a:lnTo>
                      <a:pt x="1146" y="94"/>
                    </a:lnTo>
                    <a:lnTo>
                      <a:pt x="1131" y="100"/>
                    </a:lnTo>
                    <a:lnTo>
                      <a:pt x="1118" y="106"/>
                    </a:lnTo>
                    <a:lnTo>
                      <a:pt x="1095" y="120"/>
                    </a:lnTo>
                    <a:lnTo>
                      <a:pt x="1072" y="132"/>
                    </a:lnTo>
                    <a:lnTo>
                      <a:pt x="1050" y="146"/>
                    </a:lnTo>
                    <a:lnTo>
                      <a:pt x="1027" y="160"/>
                    </a:lnTo>
                    <a:lnTo>
                      <a:pt x="1004" y="174"/>
                    </a:lnTo>
                    <a:lnTo>
                      <a:pt x="982" y="188"/>
                    </a:lnTo>
                    <a:lnTo>
                      <a:pt x="959" y="203"/>
                    </a:lnTo>
                    <a:lnTo>
                      <a:pt x="937" y="217"/>
                    </a:lnTo>
                    <a:lnTo>
                      <a:pt x="915" y="232"/>
                    </a:lnTo>
                    <a:lnTo>
                      <a:pt x="893" y="248"/>
                    </a:lnTo>
                    <a:lnTo>
                      <a:pt x="871" y="263"/>
                    </a:lnTo>
                    <a:lnTo>
                      <a:pt x="849" y="279"/>
                    </a:lnTo>
                    <a:lnTo>
                      <a:pt x="828" y="296"/>
                    </a:lnTo>
                    <a:lnTo>
                      <a:pt x="808" y="313"/>
                    </a:lnTo>
                    <a:lnTo>
                      <a:pt x="787" y="331"/>
                    </a:lnTo>
                    <a:lnTo>
                      <a:pt x="766" y="349"/>
                    </a:lnTo>
                    <a:lnTo>
                      <a:pt x="740" y="342"/>
                    </a:lnTo>
                    <a:lnTo>
                      <a:pt x="741" y="339"/>
                    </a:lnTo>
                    <a:lnTo>
                      <a:pt x="744" y="334"/>
                    </a:lnTo>
                    <a:lnTo>
                      <a:pt x="749" y="331"/>
                    </a:lnTo>
                    <a:lnTo>
                      <a:pt x="752" y="327"/>
                    </a:lnTo>
                    <a:lnTo>
                      <a:pt x="762" y="326"/>
                    </a:lnTo>
                    <a:lnTo>
                      <a:pt x="795" y="297"/>
                    </a:lnTo>
                    <a:lnTo>
                      <a:pt x="828" y="270"/>
                    </a:lnTo>
                    <a:lnTo>
                      <a:pt x="863" y="243"/>
                    </a:lnTo>
                    <a:lnTo>
                      <a:pt x="896" y="217"/>
                    </a:lnTo>
                    <a:lnTo>
                      <a:pt x="931" y="191"/>
                    </a:lnTo>
                    <a:lnTo>
                      <a:pt x="967" y="167"/>
                    </a:lnTo>
                    <a:lnTo>
                      <a:pt x="1002" y="144"/>
                    </a:lnTo>
                    <a:lnTo>
                      <a:pt x="1038" y="122"/>
                    </a:lnTo>
                    <a:lnTo>
                      <a:pt x="1074" y="101"/>
                    </a:lnTo>
                    <a:lnTo>
                      <a:pt x="1111" y="83"/>
                    </a:lnTo>
                    <a:lnTo>
                      <a:pt x="1149" y="65"/>
                    </a:lnTo>
                    <a:lnTo>
                      <a:pt x="1187" y="48"/>
                    </a:lnTo>
                    <a:lnTo>
                      <a:pt x="1226" y="33"/>
                    </a:lnTo>
                    <a:lnTo>
                      <a:pt x="1265" y="21"/>
                    </a:lnTo>
                    <a:lnTo>
                      <a:pt x="1305" y="9"/>
                    </a:lnTo>
                    <a:lnTo>
                      <a:pt x="1347" y="0"/>
                    </a:lnTo>
                    <a:lnTo>
                      <a:pt x="1362" y="1"/>
                    </a:lnTo>
                    <a:lnTo>
                      <a:pt x="1377" y="5"/>
                    </a:lnTo>
                    <a:lnTo>
                      <a:pt x="1392" y="9"/>
                    </a:lnTo>
                    <a:lnTo>
                      <a:pt x="1405" y="17"/>
                    </a:lnTo>
                    <a:lnTo>
                      <a:pt x="1417" y="25"/>
                    </a:lnTo>
                    <a:lnTo>
                      <a:pt x="1428" y="37"/>
                    </a:lnTo>
                    <a:lnTo>
                      <a:pt x="1438" y="48"/>
                    </a:lnTo>
                    <a:lnTo>
                      <a:pt x="1445" y="6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1400" smtClean="0">
                  <a:solidFill>
                    <a:srgbClr val="000000"/>
                  </a:solidFill>
                </a:endParaRPr>
              </a:p>
            </p:txBody>
          </p:sp>
          <p:sp>
            <p:nvSpPr>
              <p:cNvPr id="21541" name="Freeform 5"/>
              <p:cNvSpPr>
                <a:spLocks/>
              </p:cNvSpPr>
              <p:nvPr/>
            </p:nvSpPr>
            <p:spPr bwMode="auto">
              <a:xfrm>
                <a:off x="2592" y="1874"/>
                <a:ext cx="303" cy="307"/>
              </a:xfrm>
              <a:custGeom>
                <a:avLst/>
                <a:gdLst>
                  <a:gd name="T0" fmla="*/ 21 w 606"/>
                  <a:gd name="T1" fmla="*/ 4 h 613"/>
                  <a:gd name="T2" fmla="*/ 42 w 606"/>
                  <a:gd name="T3" fmla="*/ 17 h 613"/>
                  <a:gd name="T4" fmla="*/ 91 w 606"/>
                  <a:gd name="T5" fmla="*/ 36 h 613"/>
                  <a:gd name="T6" fmla="*/ 145 w 606"/>
                  <a:gd name="T7" fmla="*/ 56 h 613"/>
                  <a:gd name="T8" fmla="*/ 139 w 606"/>
                  <a:gd name="T9" fmla="*/ 67 h 613"/>
                  <a:gd name="T10" fmla="*/ 125 w 606"/>
                  <a:gd name="T11" fmla="*/ 77 h 613"/>
                  <a:gd name="T12" fmla="*/ 140 w 606"/>
                  <a:gd name="T13" fmla="*/ 62 h 613"/>
                  <a:gd name="T14" fmla="*/ 130 w 606"/>
                  <a:gd name="T15" fmla="*/ 59 h 613"/>
                  <a:gd name="T16" fmla="*/ 117 w 606"/>
                  <a:gd name="T17" fmla="*/ 69 h 613"/>
                  <a:gd name="T18" fmla="*/ 115 w 606"/>
                  <a:gd name="T19" fmla="*/ 66 h 613"/>
                  <a:gd name="T20" fmla="*/ 125 w 606"/>
                  <a:gd name="T21" fmla="*/ 56 h 613"/>
                  <a:gd name="T22" fmla="*/ 114 w 606"/>
                  <a:gd name="T23" fmla="*/ 56 h 613"/>
                  <a:gd name="T24" fmla="*/ 104 w 606"/>
                  <a:gd name="T25" fmla="*/ 64 h 613"/>
                  <a:gd name="T26" fmla="*/ 109 w 606"/>
                  <a:gd name="T27" fmla="*/ 50 h 613"/>
                  <a:gd name="T28" fmla="*/ 100 w 606"/>
                  <a:gd name="T29" fmla="*/ 49 h 613"/>
                  <a:gd name="T30" fmla="*/ 89 w 606"/>
                  <a:gd name="T31" fmla="*/ 57 h 613"/>
                  <a:gd name="T32" fmla="*/ 92 w 606"/>
                  <a:gd name="T33" fmla="*/ 43 h 613"/>
                  <a:gd name="T34" fmla="*/ 79 w 606"/>
                  <a:gd name="T35" fmla="*/ 50 h 613"/>
                  <a:gd name="T36" fmla="*/ 79 w 606"/>
                  <a:gd name="T37" fmla="*/ 38 h 613"/>
                  <a:gd name="T38" fmla="*/ 70 w 606"/>
                  <a:gd name="T39" fmla="*/ 42 h 613"/>
                  <a:gd name="T40" fmla="*/ 68 w 606"/>
                  <a:gd name="T41" fmla="*/ 33 h 613"/>
                  <a:gd name="T42" fmla="*/ 58 w 606"/>
                  <a:gd name="T43" fmla="*/ 34 h 613"/>
                  <a:gd name="T44" fmla="*/ 51 w 606"/>
                  <a:gd name="T45" fmla="*/ 28 h 613"/>
                  <a:gd name="T46" fmla="*/ 67 w 606"/>
                  <a:gd name="T47" fmla="*/ 44 h 613"/>
                  <a:gd name="T48" fmla="*/ 103 w 606"/>
                  <a:gd name="T49" fmla="*/ 71 h 613"/>
                  <a:gd name="T50" fmla="*/ 125 w 606"/>
                  <a:gd name="T51" fmla="*/ 91 h 613"/>
                  <a:gd name="T52" fmla="*/ 114 w 606"/>
                  <a:gd name="T53" fmla="*/ 89 h 613"/>
                  <a:gd name="T54" fmla="*/ 106 w 606"/>
                  <a:gd name="T55" fmla="*/ 81 h 613"/>
                  <a:gd name="T56" fmla="*/ 102 w 606"/>
                  <a:gd name="T57" fmla="*/ 82 h 613"/>
                  <a:gd name="T58" fmla="*/ 93 w 606"/>
                  <a:gd name="T59" fmla="*/ 80 h 613"/>
                  <a:gd name="T60" fmla="*/ 87 w 606"/>
                  <a:gd name="T61" fmla="*/ 80 h 613"/>
                  <a:gd name="T62" fmla="*/ 91 w 606"/>
                  <a:gd name="T63" fmla="*/ 69 h 613"/>
                  <a:gd name="T64" fmla="*/ 81 w 606"/>
                  <a:gd name="T65" fmla="*/ 69 h 613"/>
                  <a:gd name="T66" fmla="*/ 78 w 606"/>
                  <a:gd name="T67" fmla="*/ 68 h 613"/>
                  <a:gd name="T68" fmla="*/ 72 w 606"/>
                  <a:gd name="T69" fmla="*/ 63 h 613"/>
                  <a:gd name="T70" fmla="*/ 71 w 606"/>
                  <a:gd name="T71" fmla="*/ 60 h 613"/>
                  <a:gd name="T72" fmla="*/ 63 w 606"/>
                  <a:gd name="T73" fmla="*/ 51 h 613"/>
                  <a:gd name="T74" fmla="*/ 51 w 606"/>
                  <a:gd name="T75" fmla="*/ 61 h 613"/>
                  <a:gd name="T76" fmla="*/ 58 w 606"/>
                  <a:gd name="T77" fmla="*/ 50 h 613"/>
                  <a:gd name="T78" fmla="*/ 47 w 606"/>
                  <a:gd name="T79" fmla="*/ 47 h 613"/>
                  <a:gd name="T80" fmla="*/ 45 w 606"/>
                  <a:gd name="T81" fmla="*/ 46 h 613"/>
                  <a:gd name="T82" fmla="*/ 38 w 606"/>
                  <a:gd name="T83" fmla="*/ 40 h 613"/>
                  <a:gd name="T84" fmla="*/ 34 w 606"/>
                  <a:gd name="T85" fmla="*/ 30 h 613"/>
                  <a:gd name="T86" fmla="*/ 33 w 606"/>
                  <a:gd name="T87" fmla="*/ 45 h 613"/>
                  <a:gd name="T88" fmla="*/ 70 w 606"/>
                  <a:gd name="T89" fmla="*/ 104 h 613"/>
                  <a:gd name="T90" fmla="*/ 83 w 606"/>
                  <a:gd name="T91" fmla="*/ 128 h 613"/>
                  <a:gd name="T92" fmla="*/ 74 w 606"/>
                  <a:gd name="T93" fmla="*/ 127 h 613"/>
                  <a:gd name="T94" fmla="*/ 39 w 606"/>
                  <a:gd name="T95" fmla="*/ 70 h 613"/>
                  <a:gd name="T96" fmla="*/ 26 w 606"/>
                  <a:gd name="T97" fmla="*/ 46 h 613"/>
                  <a:gd name="T98" fmla="*/ 26 w 606"/>
                  <a:gd name="T99" fmla="*/ 56 h 613"/>
                  <a:gd name="T100" fmla="*/ 40 w 606"/>
                  <a:gd name="T101" fmla="*/ 99 h 613"/>
                  <a:gd name="T102" fmla="*/ 50 w 606"/>
                  <a:gd name="T103" fmla="*/ 134 h 613"/>
                  <a:gd name="T104" fmla="*/ 48 w 606"/>
                  <a:gd name="T105" fmla="*/ 154 h 613"/>
                  <a:gd name="T106" fmla="*/ 29 w 606"/>
                  <a:gd name="T107" fmla="*/ 90 h 613"/>
                  <a:gd name="T108" fmla="*/ 17 w 606"/>
                  <a:gd name="T109" fmla="*/ 48 h 613"/>
                  <a:gd name="T110" fmla="*/ 5 w 606"/>
                  <a:gd name="T111" fmla="*/ 25 h 613"/>
                  <a:gd name="T112" fmla="*/ 1 w 606"/>
                  <a:gd name="T113" fmla="*/ 16 h 613"/>
                  <a:gd name="T114" fmla="*/ 10 w 606"/>
                  <a:gd name="T115" fmla="*/ 7 h 613"/>
                  <a:gd name="T116" fmla="*/ 16 w 606"/>
                  <a:gd name="T117" fmla="*/ 1 h 6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6"/>
                  <a:gd name="T178" fmla="*/ 0 h 613"/>
                  <a:gd name="T179" fmla="*/ 606 w 606"/>
                  <a:gd name="T180" fmla="*/ 613 h 61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6" h="613">
                    <a:moveTo>
                      <a:pt x="66" y="5"/>
                    </a:moveTo>
                    <a:lnTo>
                      <a:pt x="66" y="12"/>
                    </a:lnTo>
                    <a:lnTo>
                      <a:pt x="66" y="16"/>
                    </a:lnTo>
                    <a:lnTo>
                      <a:pt x="67" y="22"/>
                    </a:lnTo>
                    <a:lnTo>
                      <a:pt x="73" y="26"/>
                    </a:lnTo>
                    <a:lnTo>
                      <a:pt x="78" y="22"/>
                    </a:lnTo>
                    <a:lnTo>
                      <a:pt x="81" y="18"/>
                    </a:lnTo>
                    <a:lnTo>
                      <a:pt x="86" y="15"/>
                    </a:lnTo>
                    <a:lnTo>
                      <a:pt x="93" y="19"/>
                    </a:lnTo>
                    <a:lnTo>
                      <a:pt x="99" y="30"/>
                    </a:lnTo>
                    <a:lnTo>
                      <a:pt x="109" y="39"/>
                    </a:lnTo>
                    <a:lnTo>
                      <a:pt x="120" y="45"/>
                    </a:lnTo>
                    <a:lnTo>
                      <a:pt x="132" y="51"/>
                    </a:lnTo>
                    <a:lnTo>
                      <a:pt x="144" y="56"/>
                    </a:lnTo>
                    <a:lnTo>
                      <a:pt x="158" y="60"/>
                    </a:lnTo>
                    <a:lnTo>
                      <a:pt x="171" y="65"/>
                    </a:lnTo>
                    <a:lnTo>
                      <a:pt x="182" y="70"/>
                    </a:lnTo>
                    <a:lnTo>
                      <a:pt x="209" y="81"/>
                    </a:lnTo>
                    <a:lnTo>
                      <a:pt x="235" y="91"/>
                    </a:lnTo>
                    <a:lnTo>
                      <a:pt x="262" y="102"/>
                    </a:lnTo>
                    <a:lnTo>
                      <a:pt x="288" y="112"/>
                    </a:lnTo>
                    <a:lnTo>
                      <a:pt x="315" y="122"/>
                    </a:lnTo>
                    <a:lnTo>
                      <a:pt x="341" y="133"/>
                    </a:lnTo>
                    <a:lnTo>
                      <a:pt x="367" y="143"/>
                    </a:lnTo>
                    <a:lnTo>
                      <a:pt x="393" y="153"/>
                    </a:lnTo>
                    <a:lnTo>
                      <a:pt x="420" y="164"/>
                    </a:lnTo>
                    <a:lnTo>
                      <a:pt x="446" y="174"/>
                    </a:lnTo>
                    <a:lnTo>
                      <a:pt x="473" y="185"/>
                    </a:lnTo>
                    <a:lnTo>
                      <a:pt x="499" y="194"/>
                    </a:lnTo>
                    <a:lnTo>
                      <a:pt x="526" y="204"/>
                    </a:lnTo>
                    <a:lnTo>
                      <a:pt x="552" y="213"/>
                    </a:lnTo>
                    <a:lnTo>
                      <a:pt x="580" y="223"/>
                    </a:lnTo>
                    <a:lnTo>
                      <a:pt x="606" y="232"/>
                    </a:lnTo>
                    <a:lnTo>
                      <a:pt x="605" y="238"/>
                    </a:lnTo>
                    <a:lnTo>
                      <a:pt x="604" y="244"/>
                    </a:lnTo>
                    <a:lnTo>
                      <a:pt x="602" y="250"/>
                    </a:lnTo>
                    <a:lnTo>
                      <a:pt x="597" y="255"/>
                    </a:lnTo>
                    <a:lnTo>
                      <a:pt x="574" y="251"/>
                    </a:lnTo>
                    <a:lnTo>
                      <a:pt x="564" y="259"/>
                    </a:lnTo>
                    <a:lnTo>
                      <a:pt x="555" y="267"/>
                    </a:lnTo>
                    <a:lnTo>
                      <a:pt x="545" y="276"/>
                    </a:lnTo>
                    <a:lnTo>
                      <a:pt x="537" y="285"/>
                    </a:lnTo>
                    <a:lnTo>
                      <a:pt x="528" y="294"/>
                    </a:lnTo>
                    <a:lnTo>
                      <a:pt x="519" y="303"/>
                    </a:lnTo>
                    <a:lnTo>
                      <a:pt x="510" y="311"/>
                    </a:lnTo>
                    <a:lnTo>
                      <a:pt x="500" y="319"/>
                    </a:lnTo>
                    <a:lnTo>
                      <a:pt x="495" y="314"/>
                    </a:lnTo>
                    <a:lnTo>
                      <a:pt x="502" y="305"/>
                    </a:lnTo>
                    <a:lnTo>
                      <a:pt x="511" y="297"/>
                    </a:lnTo>
                    <a:lnTo>
                      <a:pt x="519" y="289"/>
                    </a:lnTo>
                    <a:lnTo>
                      <a:pt x="528" y="281"/>
                    </a:lnTo>
                    <a:lnTo>
                      <a:pt x="537" y="274"/>
                    </a:lnTo>
                    <a:lnTo>
                      <a:pt x="546" y="266"/>
                    </a:lnTo>
                    <a:lnTo>
                      <a:pt x="556" y="258"/>
                    </a:lnTo>
                    <a:lnTo>
                      <a:pt x="564" y="249"/>
                    </a:lnTo>
                    <a:lnTo>
                      <a:pt x="559" y="246"/>
                    </a:lnTo>
                    <a:lnTo>
                      <a:pt x="555" y="243"/>
                    </a:lnTo>
                    <a:lnTo>
                      <a:pt x="551" y="241"/>
                    </a:lnTo>
                    <a:lnTo>
                      <a:pt x="546" y="240"/>
                    </a:lnTo>
                    <a:lnTo>
                      <a:pt x="542" y="238"/>
                    </a:lnTo>
                    <a:lnTo>
                      <a:pt x="537" y="236"/>
                    </a:lnTo>
                    <a:lnTo>
                      <a:pt x="533" y="235"/>
                    </a:lnTo>
                    <a:lnTo>
                      <a:pt x="528" y="234"/>
                    </a:lnTo>
                    <a:lnTo>
                      <a:pt x="520" y="236"/>
                    </a:lnTo>
                    <a:lnTo>
                      <a:pt x="513" y="241"/>
                    </a:lnTo>
                    <a:lnTo>
                      <a:pt x="507" y="246"/>
                    </a:lnTo>
                    <a:lnTo>
                      <a:pt x="502" y="251"/>
                    </a:lnTo>
                    <a:lnTo>
                      <a:pt x="496" y="257"/>
                    </a:lnTo>
                    <a:lnTo>
                      <a:pt x="490" y="263"/>
                    </a:lnTo>
                    <a:lnTo>
                      <a:pt x="483" y="266"/>
                    </a:lnTo>
                    <a:lnTo>
                      <a:pt x="475" y="269"/>
                    </a:lnTo>
                    <a:lnTo>
                      <a:pt x="470" y="273"/>
                    </a:lnTo>
                    <a:lnTo>
                      <a:pt x="466" y="278"/>
                    </a:lnTo>
                    <a:lnTo>
                      <a:pt x="461" y="282"/>
                    </a:lnTo>
                    <a:lnTo>
                      <a:pt x="455" y="282"/>
                    </a:lnTo>
                    <a:lnTo>
                      <a:pt x="452" y="279"/>
                    </a:lnTo>
                    <a:lnTo>
                      <a:pt x="452" y="274"/>
                    </a:lnTo>
                    <a:lnTo>
                      <a:pt x="454" y="270"/>
                    </a:lnTo>
                    <a:lnTo>
                      <a:pt x="457" y="266"/>
                    </a:lnTo>
                    <a:lnTo>
                      <a:pt x="462" y="261"/>
                    </a:lnTo>
                    <a:lnTo>
                      <a:pt x="469" y="255"/>
                    </a:lnTo>
                    <a:lnTo>
                      <a:pt x="476" y="251"/>
                    </a:lnTo>
                    <a:lnTo>
                      <a:pt x="484" y="248"/>
                    </a:lnTo>
                    <a:lnTo>
                      <a:pt x="491" y="244"/>
                    </a:lnTo>
                    <a:lnTo>
                      <a:pt x="497" y="240"/>
                    </a:lnTo>
                    <a:lnTo>
                      <a:pt x="502" y="234"/>
                    </a:lnTo>
                    <a:lnTo>
                      <a:pt x="505" y="226"/>
                    </a:lnTo>
                    <a:lnTo>
                      <a:pt x="500" y="224"/>
                    </a:lnTo>
                    <a:lnTo>
                      <a:pt x="495" y="220"/>
                    </a:lnTo>
                    <a:lnTo>
                      <a:pt x="490" y="218"/>
                    </a:lnTo>
                    <a:lnTo>
                      <a:pt x="484" y="216"/>
                    </a:lnTo>
                    <a:lnTo>
                      <a:pt x="480" y="214"/>
                    </a:lnTo>
                    <a:lnTo>
                      <a:pt x="474" y="213"/>
                    </a:lnTo>
                    <a:lnTo>
                      <a:pt x="469" y="214"/>
                    </a:lnTo>
                    <a:lnTo>
                      <a:pt x="464" y="218"/>
                    </a:lnTo>
                    <a:lnTo>
                      <a:pt x="458" y="223"/>
                    </a:lnTo>
                    <a:lnTo>
                      <a:pt x="452" y="227"/>
                    </a:lnTo>
                    <a:lnTo>
                      <a:pt x="446" y="233"/>
                    </a:lnTo>
                    <a:lnTo>
                      <a:pt x="442" y="238"/>
                    </a:lnTo>
                    <a:lnTo>
                      <a:pt x="436" y="243"/>
                    </a:lnTo>
                    <a:lnTo>
                      <a:pt x="430" y="249"/>
                    </a:lnTo>
                    <a:lnTo>
                      <a:pt x="424" y="254"/>
                    </a:lnTo>
                    <a:lnTo>
                      <a:pt x="419" y="257"/>
                    </a:lnTo>
                    <a:lnTo>
                      <a:pt x="417" y="256"/>
                    </a:lnTo>
                    <a:lnTo>
                      <a:pt x="417" y="254"/>
                    </a:lnTo>
                    <a:lnTo>
                      <a:pt x="417" y="251"/>
                    </a:lnTo>
                    <a:lnTo>
                      <a:pt x="417" y="249"/>
                    </a:lnTo>
                    <a:lnTo>
                      <a:pt x="454" y="210"/>
                    </a:lnTo>
                    <a:lnTo>
                      <a:pt x="451" y="206"/>
                    </a:lnTo>
                    <a:lnTo>
                      <a:pt x="446" y="204"/>
                    </a:lnTo>
                    <a:lnTo>
                      <a:pt x="442" y="202"/>
                    </a:lnTo>
                    <a:lnTo>
                      <a:pt x="437" y="200"/>
                    </a:lnTo>
                    <a:lnTo>
                      <a:pt x="432" y="197"/>
                    </a:lnTo>
                    <a:lnTo>
                      <a:pt x="428" y="195"/>
                    </a:lnTo>
                    <a:lnTo>
                      <a:pt x="423" y="193"/>
                    </a:lnTo>
                    <a:lnTo>
                      <a:pt x="419" y="190"/>
                    </a:lnTo>
                    <a:lnTo>
                      <a:pt x="414" y="191"/>
                    </a:lnTo>
                    <a:lnTo>
                      <a:pt x="411" y="195"/>
                    </a:lnTo>
                    <a:lnTo>
                      <a:pt x="406" y="197"/>
                    </a:lnTo>
                    <a:lnTo>
                      <a:pt x="402" y="196"/>
                    </a:lnTo>
                    <a:lnTo>
                      <a:pt x="397" y="200"/>
                    </a:lnTo>
                    <a:lnTo>
                      <a:pt x="391" y="204"/>
                    </a:lnTo>
                    <a:lnTo>
                      <a:pt x="386" y="210"/>
                    </a:lnTo>
                    <a:lnTo>
                      <a:pt x="382" y="216"/>
                    </a:lnTo>
                    <a:lnTo>
                      <a:pt x="377" y="221"/>
                    </a:lnTo>
                    <a:lnTo>
                      <a:pt x="371" y="225"/>
                    </a:lnTo>
                    <a:lnTo>
                      <a:pt x="366" y="227"/>
                    </a:lnTo>
                    <a:lnTo>
                      <a:pt x="359" y="226"/>
                    </a:lnTo>
                    <a:lnTo>
                      <a:pt x="363" y="214"/>
                    </a:lnTo>
                    <a:lnTo>
                      <a:pt x="372" y="204"/>
                    </a:lnTo>
                    <a:lnTo>
                      <a:pt x="383" y="195"/>
                    </a:lnTo>
                    <a:lnTo>
                      <a:pt x="392" y="185"/>
                    </a:lnTo>
                    <a:lnTo>
                      <a:pt x="387" y="179"/>
                    </a:lnTo>
                    <a:lnTo>
                      <a:pt x="382" y="174"/>
                    </a:lnTo>
                    <a:lnTo>
                      <a:pt x="375" y="172"/>
                    </a:lnTo>
                    <a:lnTo>
                      <a:pt x="368" y="171"/>
                    </a:lnTo>
                    <a:lnTo>
                      <a:pt x="361" y="173"/>
                    </a:lnTo>
                    <a:lnTo>
                      <a:pt x="355" y="178"/>
                    </a:lnTo>
                    <a:lnTo>
                      <a:pt x="349" y="185"/>
                    </a:lnTo>
                    <a:lnTo>
                      <a:pt x="344" y="191"/>
                    </a:lnTo>
                    <a:lnTo>
                      <a:pt x="339" y="197"/>
                    </a:lnTo>
                    <a:lnTo>
                      <a:pt x="333" y="201"/>
                    </a:lnTo>
                    <a:lnTo>
                      <a:pt x="326" y="202"/>
                    </a:lnTo>
                    <a:lnTo>
                      <a:pt x="319" y="198"/>
                    </a:lnTo>
                    <a:lnTo>
                      <a:pt x="348" y="165"/>
                    </a:lnTo>
                    <a:lnTo>
                      <a:pt x="345" y="161"/>
                    </a:lnTo>
                    <a:lnTo>
                      <a:pt x="340" y="159"/>
                    </a:lnTo>
                    <a:lnTo>
                      <a:pt x="336" y="157"/>
                    </a:lnTo>
                    <a:lnTo>
                      <a:pt x="331" y="155"/>
                    </a:lnTo>
                    <a:lnTo>
                      <a:pt x="326" y="153"/>
                    </a:lnTo>
                    <a:lnTo>
                      <a:pt x="322" y="151"/>
                    </a:lnTo>
                    <a:lnTo>
                      <a:pt x="316" y="150"/>
                    </a:lnTo>
                    <a:lnTo>
                      <a:pt x="311" y="148"/>
                    </a:lnTo>
                    <a:lnTo>
                      <a:pt x="307" y="150"/>
                    </a:lnTo>
                    <a:lnTo>
                      <a:pt x="302" y="152"/>
                    </a:lnTo>
                    <a:lnTo>
                      <a:pt x="299" y="156"/>
                    </a:lnTo>
                    <a:lnTo>
                      <a:pt x="294" y="159"/>
                    </a:lnTo>
                    <a:lnTo>
                      <a:pt x="290" y="163"/>
                    </a:lnTo>
                    <a:lnTo>
                      <a:pt x="285" y="166"/>
                    </a:lnTo>
                    <a:lnTo>
                      <a:pt x="280" y="167"/>
                    </a:lnTo>
                    <a:lnTo>
                      <a:pt x="276" y="167"/>
                    </a:lnTo>
                    <a:lnTo>
                      <a:pt x="294" y="143"/>
                    </a:lnTo>
                    <a:lnTo>
                      <a:pt x="291" y="141"/>
                    </a:lnTo>
                    <a:lnTo>
                      <a:pt x="286" y="137"/>
                    </a:lnTo>
                    <a:lnTo>
                      <a:pt x="283" y="135"/>
                    </a:lnTo>
                    <a:lnTo>
                      <a:pt x="278" y="132"/>
                    </a:lnTo>
                    <a:lnTo>
                      <a:pt x="273" y="130"/>
                    </a:lnTo>
                    <a:lnTo>
                      <a:pt x="269" y="129"/>
                    </a:lnTo>
                    <a:lnTo>
                      <a:pt x="264" y="130"/>
                    </a:lnTo>
                    <a:lnTo>
                      <a:pt x="260" y="134"/>
                    </a:lnTo>
                    <a:lnTo>
                      <a:pt x="255" y="137"/>
                    </a:lnTo>
                    <a:lnTo>
                      <a:pt x="250" y="142"/>
                    </a:lnTo>
                    <a:lnTo>
                      <a:pt x="245" y="144"/>
                    </a:lnTo>
                    <a:lnTo>
                      <a:pt x="239" y="142"/>
                    </a:lnTo>
                    <a:lnTo>
                      <a:pt x="234" y="137"/>
                    </a:lnTo>
                    <a:lnTo>
                      <a:pt x="233" y="133"/>
                    </a:lnTo>
                    <a:lnTo>
                      <a:pt x="233" y="128"/>
                    </a:lnTo>
                    <a:lnTo>
                      <a:pt x="237" y="123"/>
                    </a:lnTo>
                    <a:lnTo>
                      <a:pt x="239" y="122"/>
                    </a:lnTo>
                    <a:lnTo>
                      <a:pt x="233" y="115"/>
                    </a:lnTo>
                    <a:lnTo>
                      <a:pt x="225" y="112"/>
                    </a:lnTo>
                    <a:lnTo>
                      <a:pt x="216" y="109"/>
                    </a:lnTo>
                    <a:lnTo>
                      <a:pt x="208" y="106"/>
                    </a:lnTo>
                    <a:lnTo>
                      <a:pt x="204" y="109"/>
                    </a:lnTo>
                    <a:lnTo>
                      <a:pt x="200" y="110"/>
                    </a:lnTo>
                    <a:lnTo>
                      <a:pt x="196" y="110"/>
                    </a:lnTo>
                    <a:lnTo>
                      <a:pt x="192" y="109"/>
                    </a:lnTo>
                    <a:lnTo>
                      <a:pt x="194" y="119"/>
                    </a:lnTo>
                    <a:lnTo>
                      <a:pt x="212" y="134"/>
                    </a:lnTo>
                    <a:lnTo>
                      <a:pt x="230" y="149"/>
                    </a:lnTo>
                    <a:lnTo>
                      <a:pt x="248" y="163"/>
                    </a:lnTo>
                    <a:lnTo>
                      <a:pt x="266" y="176"/>
                    </a:lnTo>
                    <a:lnTo>
                      <a:pt x="285" y="190"/>
                    </a:lnTo>
                    <a:lnTo>
                      <a:pt x="303" y="204"/>
                    </a:lnTo>
                    <a:lnTo>
                      <a:pt x="322" y="217"/>
                    </a:lnTo>
                    <a:lnTo>
                      <a:pt x="340" y="231"/>
                    </a:lnTo>
                    <a:lnTo>
                      <a:pt x="359" y="243"/>
                    </a:lnTo>
                    <a:lnTo>
                      <a:pt x="378" y="256"/>
                    </a:lnTo>
                    <a:lnTo>
                      <a:pt x="397" y="269"/>
                    </a:lnTo>
                    <a:lnTo>
                      <a:pt x="415" y="281"/>
                    </a:lnTo>
                    <a:lnTo>
                      <a:pt x="434" y="295"/>
                    </a:lnTo>
                    <a:lnTo>
                      <a:pt x="452" y="308"/>
                    </a:lnTo>
                    <a:lnTo>
                      <a:pt x="470" y="320"/>
                    </a:lnTo>
                    <a:lnTo>
                      <a:pt x="489" y="333"/>
                    </a:lnTo>
                    <a:lnTo>
                      <a:pt x="493" y="340"/>
                    </a:lnTo>
                    <a:lnTo>
                      <a:pt x="502" y="347"/>
                    </a:lnTo>
                    <a:lnTo>
                      <a:pt x="505" y="355"/>
                    </a:lnTo>
                    <a:lnTo>
                      <a:pt x="500" y="363"/>
                    </a:lnTo>
                    <a:lnTo>
                      <a:pt x="495" y="363"/>
                    </a:lnTo>
                    <a:lnTo>
                      <a:pt x="489" y="361"/>
                    </a:lnTo>
                    <a:lnTo>
                      <a:pt x="484" y="357"/>
                    </a:lnTo>
                    <a:lnTo>
                      <a:pt x="480" y="355"/>
                    </a:lnTo>
                    <a:lnTo>
                      <a:pt x="450" y="377"/>
                    </a:lnTo>
                    <a:lnTo>
                      <a:pt x="449" y="370"/>
                    </a:lnTo>
                    <a:lnTo>
                      <a:pt x="452" y="362"/>
                    </a:lnTo>
                    <a:lnTo>
                      <a:pt x="457" y="355"/>
                    </a:lnTo>
                    <a:lnTo>
                      <a:pt x="461" y="347"/>
                    </a:lnTo>
                    <a:lnTo>
                      <a:pt x="457" y="342"/>
                    </a:lnTo>
                    <a:lnTo>
                      <a:pt x="452" y="338"/>
                    </a:lnTo>
                    <a:lnTo>
                      <a:pt x="446" y="333"/>
                    </a:lnTo>
                    <a:lnTo>
                      <a:pt x="442" y="329"/>
                    </a:lnTo>
                    <a:lnTo>
                      <a:pt x="436" y="325"/>
                    </a:lnTo>
                    <a:lnTo>
                      <a:pt x="430" y="323"/>
                    </a:lnTo>
                    <a:lnTo>
                      <a:pt x="424" y="322"/>
                    </a:lnTo>
                    <a:lnTo>
                      <a:pt x="417" y="324"/>
                    </a:lnTo>
                    <a:lnTo>
                      <a:pt x="412" y="332"/>
                    </a:lnTo>
                    <a:lnTo>
                      <a:pt x="405" y="340"/>
                    </a:lnTo>
                    <a:lnTo>
                      <a:pt x="399" y="349"/>
                    </a:lnTo>
                    <a:lnTo>
                      <a:pt x="392" y="357"/>
                    </a:lnTo>
                    <a:lnTo>
                      <a:pt x="394" y="347"/>
                    </a:lnTo>
                    <a:lnTo>
                      <a:pt x="401" y="335"/>
                    </a:lnTo>
                    <a:lnTo>
                      <a:pt x="411" y="325"/>
                    </a:lnTo>
                    <a:lnTo>
                      <a:pt x="417" y="314"/>
                    </a:lnTo>
                    <a:lnTo>
                      <a:pt x="412" y="307"/>
                    </a:lnTo>
                    <a:lnTo>
                      <a:pt x="406" y="301"/>
                    </a:lnTo>
                    <a:lnTo>
                      <a:pt x="398" y="299"/>
                    </a:lnTo>
                    <a:lnTo>
                      <a:pt x="390" y="299"/>
                    </a:lnTo>
                    <a:lnTo>
                      <a:pt x="385" y="304"/>
                    </a:lnTo>
                    <a:lnTo>
                      <a:pt x="379" y="311"/>
                    </a:lnTo>
                    <a:lnTo>
                      <a:pt x="374" y="317"/>
                    </a:lnTo>
                    <a:lnTo>
                      <a:pt x="368" y="322"/>
                    </a:lnTo>
                    <a:lnTo>
                      <a:pt x="361" y="327"/>
                    </a:lnTo>
                    <a:lnTo>
                      <a:pt x="354" y="332"/>
                    </a:lnTo>
                    <a:lnTo>
                      <a:pt x="347" y="335"/>
                    </a:lnTo>
                    <a:lnTo>
                      <a:pt x="340" y="339"/>
                    </a:lnTo>
                    <a:lnTo>
                      <a:pt x="343" y="332"/>
                    </a:lnTo>
                    <a:lnTo>
                      <a:pt x="346" y="326"/>
                    </a:lnTo>
                    <a:lnTo>
                      <a:pt x="351" y="319"/>
                    </a:lnTo>
                    <a:lnTo>
                      <a:pt x="355" y="314"/>
                    </a:lnTo>
                    <a:lnTo>
                      <a:pt x="361" y="307"/>
                    </a:lnTo>
                    <a:lnTo>
                      <a:pt x="367" y="301"/>
                    </a:lnTo>
                    <a:lnTo>
                      <a:pt x="371" y="294"/>
                    </a:lnTo>
                    <a:lnTo>
                      <a:pt x="377" y="288"/>
                    </a:lnTo>
                    <a:lnTo>
                      <a:pt x="374" y="284"/>
                    </a:lnTo>
                    <a:lnTo>
                      <a:pt x="370" y="279"/>
                    </a:lnTo>
                    <a:lnTo>
                      <a:pt x="366" y="276"/>
                    </a:lnTo>
                    <a:lnTo>
                      <a:pt x="361" y="272"/>
                    </a:lnTo>
                    <a:lnTo>
                      <a:pt x="355" y="270"/>
                    </a:lnTo>
                    <a:lnTo>
                      <a:pt x="351" y="266"/>
                    </a:lnTo>
                    <a:lnTo>
                      <a:pt x="345" y="264"/>
                    </a:lnTo>
                    <a:lnTo>
                      <a:pt x="340" y="261"/>
                    </a:lnTo>
                    <a:lnTo>
                      <a:pt x="336" y="264"/>
                    </a:lnTo>
                    <a:lnTo>
                      <a:pt x="330" y="269"/>
                    </a:lnTo>
                    <a:lnTo>
                      <a:pt x="325" y="274"/>
                    </a:lnTo>
                    <a:lnTo>
                      <a:pt x="321" y="279"/>
                    </a:lnTo>
                    <a:lnTo>
                      <a:pt x="316" y="284"/>
                    </a:lnTo>
                    <a:lnTo>
                      <a:pt x="311" y="288"/>
                    </a:lnTo>
                    <a:lnTo>
                      <a:pt x="306" y="292"/>
                    </a:lnTo>
                    <a:lnTo>
                      <a:pt x="300" y="294"/>
                    </a:lnTo>
                    <a:lnTo>
                      <a:pt x="302" y="286"/>
                    </a:lnTo>
                    <a:lnTo>
                      <a:pt x="307" y="278"/>
                    </a:lnTo>
                    <a:lnTo>
                      <a:pt x="314" y="271"/>
                    </a:lnTo>
                    <a:lnTo>
                      <a:pt x="321" y="263"/>
                    </a:lnTo>
                    <a:lnTo>
                      <a:pt x="325" y="256"/>
                    </a:lnTo>
                    <a:lnTo>
                      <a:pt x="325" y="249"/>
                    </a:lnTo>
                    <a:lnTo>
                      <a:pt x="321" y="243"/>
                    </a:lnTo>
                    <a:lnTo>
                      <a:pt x="308" y="238"/>
                    </a:lnTo>
                    <a:lnTo>
                      <a:pt x="300" y="240"/>
                    </a:lnTo>
                    <a:lnTo>
                      <a:pt x="293" y="243"/>
                    </a:lnTo>
                    <a:lnTo>
                      <a:pt x="288" y="249"/>
                    </a:lnTo>
                    <a:lnTo>
                      <a:pt x="284" y="256"/>
                    </a:lnTo>
                    <a:lnTo>
                      <a:pt x="279" y="262"/>
                    </a:lnTo>
                    <a:lnTo>
                      <a:pt x="273" y="267"/>
                    </a:lnTo>
                    <a:lnTo>
                      <a:pt x="268" y="272"/>
                    </a:lnTo>
                    <a:lnTo>
                      <a:pt x="261" y="274"/>
                    </a:lnTo>
                    <a:lnTo>
                      <a:pt x="263" y="261"/>
                    </a:lnTo>
                    <a:lnTo>
                      <a:pt x="271" y="249"/>
                    </a:lnTo>
                    <a:lnTo>
                      <a:pt x="281" y="238"/>
                    </a:lnTo>
                    <a:lnTo>
                      <a:pt x="288" y="224"/>
                    </a:lnTo>
                    <a:lnTo>
                      <a:pt x="284" y="220"/>
                    </a:lnTo>
                    <a:lnTo>
                      <a:pt x="279" y="216"/>
                    </a:lnTo>
                    <a:lnTo>
                      <a:pt x="273" y="212"/>
                    </a:lnTo>
                    <a:lnTo>
                      <a:pt x="269" y="209"/>
                    </a:lnTo>
                    <a:lnTo>
                      <a:pt x="263" y="206"/>
                    </a:lnTo>
                    <a:lnTo>
                      <a:pt x="258" y="204"/>
                    </a:lnTo>
                    <a:lnTo>
                      <a:pt x="253" y="203"/>
                    </a:lnTo>
                    <a:lnTo>
                      <a:pt x="247" y="204"/>
                    </a:lnTo>
                    <a:lnTo>
                      <a:pt x="240" y="210"/>
                    </a:lnTo>
                    <a:lnTo>
                      <a:pt x="234" y="217"/>
                    </a:lnTo>
                    <a:lnTo>
                      <a:pt x="227" y="223"/>
                    </a:lnTo>
                    <a:lnTo>
                      <a:pt x="223" y="229"/>
                    </a:lnTo>
                    <a:lnTo>
                      <a:pt x="217" y="235"/>
                    </a:lnTo>
                    <a:lnTo>
                      <a:pt x="211" y="240"/>
                    </a:lnTo>
                    <a:lnTo>
                      <a:pt x="204" y="244"/>
                    </a:lnTo>
                    <a:lnTo>
                      <a:pt x="197" y="247"/>
                    </a:lnTo>
                    <a:lnTo>
                      <a:pt x="203" y="240"/>
                    </a:lnTo>
                    <a:lnTo>
                      <a:pt x="209" y="233"/>
                    </a:lnTo>
                    <a:lnTo>
                      <a:pt x="215" y="226"/>
                    </a:lnTo>
                    <a:lnTo>
                      <a:pt x="220" y="220"/>
                    </a:lnTo>
                    <a:lnTo>
                      <a:pt x="225" y="213"/>
                    </a:lnTo>
                    <a:lnTo>
                      <a:pt x="230" y="205"/>
                    </a:lnTo>
                    <a:lnTo>
                      <a:pt x="234" y="198"/>
                    </a:lnTo>
                    <a:lnTo>
                      <a:pt x="237" y="190"/>
                    </a:lnTo>
                    <a:lnTo>
                      <a:pt x="230" y="185"/>
                    </a:lnTo>
                    <a:lnTo>
                      <a:pt x="222" y="179"/>
                    </a:lnTo>
                    <a:lnTo>
                      <a:pt x="212" y="175"/>
                    </a:lnTo>
                    <a:lnTo>
                      <a:pt x="203" y="178"/>
                    </a:lnTo>
                    <a:lnTo>
                      <a:pt x="199" y="181"/>
                    </a:lnTo>
                    <a:lnTo>
                      <a:pt x="195" y="185"/>
                    </a:lnTo>
                    <a:lnTo>
                      <a:pt x="190" y="188"/>
                    </a:lnTo>
                    <a:lnTo>
                      <a:pt x="186" y="191"/>
                    </a:lnTo>
                    <a:lnTo>
                      <a:pt x="181" y="195"/>
                    </a:lnTo>
                    <a:lnTo>
                      <a:pt x="178" y="200"/>
                    </a:lnTo>
                    <a:lnTo>
                      <a:pt x="173" y="203"/>
                    </a:lnTo>
                    <a:lnTo>
                      <a:pt x="169" y="206"/>
                    </a:lnTo>
                    <a:lnTo>
                      <a:pt x="164" y="202"/>
                    </a:lnTo>
                    <a:lnTo>
                      <a:pt x="172" y="190"/>
                    </a:lnTo>
                    <a:lnTo>
                      <a:pt x="182" y="181"/>
                    </a:lnTo>
                    <a:lnTo>
                      <a:pt x="192" y="173"/>
                    </a:lnTo>
                    <a:lnTo>
                      <a:pt x="197" y="161"/>
                    </a:lnTo>
                    <a:lnTo>
                      <a:pt x="189" y="156"/>
                    </a:lnTo>
                    <a:lnTo>
                      <a:pt x="182" y="149"/>
                    </a:lnTo>
                    <a:lnTo>
                      <a:pt x="173" y="144"/>
                    </a:lnTo>
                    <a:lnTo>
                      <a:pt x="164" y="145"/>
                    </a:lnTo>
                    <a:lnTo>
                      <a:pt x="158" y="151"/>
                    </a:lnTo>
                    <a:lnTo>
                      <a:pt x="152" y="157"/>
                    </a:lnTo>
                    <a:lnTo>
                      <a:pt x="147" y="163"/>
                    </a:lnTo>
                    <a:lnTo>
                      <a:pt x="139" y="165"/>
                    </a:lnTo>
                    <a:lnTo>
                      <a:pt x="133" y="156"/>
                    </a:lnTo>
                    <a:lnTo>
                      <a:pt x="128" y="147"/>
                    </a:lnTo>
                    <a:lnTo>
                      <a:pt x="128" y="136"/>
                    </a:lnTo>
                    <a:lnTo>
                      <a:pt x="137" y="128"/>
                    </a:lnTo>
                    <a:lnTo>
                      <a:pt x="139" y="126"/>
                    </a:lnTo>
                    <a:lnTo>
                      <a:pt x="135" y="120"/>
                    </a:lnTo>
                    <a:lnTo>
                      <a:pt x="129" y="115"/>
                    </a:lnTo>
                    <a:lnTo>
                      <a:pt x="122" y="112"/>
                    </a:lnTo>
                    <a:lnTo>
                      <a:pt x="116" y="109"/>
                    </a:lnTo>
                    <a:lnTo>
                      <a:pt x="107" y="117"/>
                    </a:lnTo>
                    <a:lnTo>
                      <a:pt x="104" y="127"/>
                    </a:lnTo>
                    <a:lnTo>
                      <a:pt x="106" y="136"/>
                    </a:lnTo>
                    <a:lnTo>
                      <a:pt x="112" y="145"/>
                    </a:lnTo>
                    <a:lnTo>
                      <a:pt x="131" y="178"/>
                    </a:lnTo>
                    <a:lnTo>
                      <a:pt x="151" y="210"/>
                    </a:lnTo>
                    <a:lnTo>
                      <a:pt x="172" y="242"/>
                    </a:lnTo>
                    <a:lnTo>
                      <a:pt x="193" y="274"/>
                    </a:lnTo>
                    <a:lnTo>
                      <a:pt x="213" y="305"/>
                    </a:lnTo>
                    <a:lnTo>
                      <a:pt x="233" y="338"/>
                    </a:lnTo>
                    <a:lnTo>
                      <a:pt x="253" y="370"/>
                    </a:lnTo>
                    <a:lnTo>
                      <a:pt x="270" y="403"/>
                    </a:lnTo>
                    <a:lnTo>
                      <a:pt x="277" y="416"/>
                    </a:lnTo>
                    <a:lnTo>
                      <a:pt x="285" y="430"/>
                    </a:lnTo>
                    <a:lnTo>
                      <a:pt x="293" y="443"/>
                    </a:lnTo>
                    <a:lnTo>
                      <a:pt x="301" y="455"/>
                    </a:lnTo>
                    <a:lnTo>
                      <a:pt x="308" y="468"/>
                    </a:lnTo>
                    <a:lnTo>
                      <a:pt x="316" y="481"/>
                    </a:lnTo>
                    <a:lnTo>
                      <a:pt x="324" y="493"/>
                    </a:lnTo>
                    <a:lnTo>
                      <a:pt x="331" y="506"/>
                    </a:lnTo>
                    <a:lnTo>
                      <a:pt x="332" y="512"/>
                    </a:lnTo>
                    <a:lnTo>
                      <a:pt x="333" y="517"/>
                    </a:lnTo>
                    <a:lnTo>
                      <a:pt x="332" y="523"/>
                    </a:lnTo>
                    <a:lnTo>
                      <a:pt x="329" y="529"/>
                    </a:lnTo>
                    <a:lnTo>
                      <a:pt x="326" y="532"/>
                    </a:lnTo>
                    <a:lnTo>
                      <a:pt x="324" y="534"/>
                    </a:lnTo>
                    <a:lnTo>
                      <a:pt x="321" y="534"/>
                    </a:lnTo>
                    <a:lnTo>
                      <a:pt x="318" y="534"/>
                    </a:lnTo>
                    <a:lnTo>
                      <a:pt x="295" y="505"/>
                    </a:lnTo>
                    <a:lnTo>
                      <a:pt x="276" y="475"/>
                    </a:lnTo>
                    <a:lnTo>
                      <a:pt x="258" y="444"/>
                    </a:lnTo>
                    <a:lnTo>
                      <a:pt x="241" y="413"/>
                    </a:lnTo>
                    <a:lnTo>
                      <a:pt x="224" y="383"/>
                    </a:lnTo>
                    <a:lnTo>
                      <a:pt x="207" y="352"/>
                    </a:lnTo>
                    <a:lnTo>
                      <a:pt x="187" y="322"/>
                    </a:lnTo>
                    <a:lnTo>
                      <a:pt x="164" y="293"/>
                    </a:lnTo>
                    <a:lnTo>
                      <a:pt x="158" y="280"/>
                    </a:lnTo>
                    <a:lnTo>
                      <a:pt x="152" y="269"/>
                    </a:lnTo>
                    <a:lnTo>
                      <a:pt x="146" y="256"/>
                    </a:lnTo>
                    <a:lnTo>
                      <a:pt x="139" y="243"/>
                    </a:lnTo>
                    <a:lnTo>
                      <a:pt x="131" y="232"/>
                    </a:lnTo>
                    <a:lnTo>
                      <a:pt x="125" y="219"/>
                    </a:lnTo>
                    <a:lnTo>
                      <a:pt x="118" y="205"/>
                    </a:lnTo>
                    <a:lnTo>
                      <a:pt x="113" y="193"/>
                    </a:lnTo>
                    <a:lnTo>
                      <a:pt x="104" y="183"/>
                    </a:lnTo>
                    <a:lnTo>
                      <a:pt x="99" y="172"/>
                    </a:lnTo>
                    <a:lnTo>
                      <a:pt x="95" y="160"/>
                    </a:lnTo>
                    <a:lnTo>
                      <a:pt x="88" y="149"/>
                    </a:lnTo>
                    <a:lnTo>
                      <a:pt x="86" y="163"/>
                    </a:lnTo>
                    <a:lnTo>
                      <a:pt x="89" y="175"/>
                    </a:lnTo>
                    <a:lnTo>
                      <a:pt x="95" y="188"/>
                    </a:lnTo>
                    <a:lnTo>
                      <a:pt x="99" y="201"/>
                    </a:lnTo>
                    <a:lnTo>
                      <a:pt x="106" y="223"/>
                    </a:lnTo>
                    <a:lnTo>
                      <a:pt x="113" y="244"/>
                    </a:lnTo>
                    <a:lnTo>
                      <a:pt x="120" y="266"/>
                    </a:lnTo>
                    <a:lnTo>
                      <a:pt x="126" y="288"/>
                    </a:lnTo>
                    <a:lnTo>
                      <a:pt x="133" y="311"/>
                    </a:lnTo>
                    <a:lnTo>
                      <a:pt x="140" y="333"/>
                    </a:lnTo>
                    <a:lnTo>
                      <a:pt x="146" y="355"/>
                    </a:lnTo>
                    <a:lnTo>
                      <a:pt x="152" y="377"/>
                    </a:lnTo>
                    <a:lnTo>
                      <a:pt x="160" y="394"/>
                    </a:lnTo>
                    <a:lnTo>
                      <a:pt x="167" y="411"/>
                    </a:lnTo>
                    <a:lnTo>
                      <a:pt x="172" y="430"/>
                    </a:lnTo>
                    <a:lnTo>
                      <a:pt x="177" y="448"/>
                    </a:lnTo>
                    <a:lnTo>
                      <a:pt x="180" y="468"/>
                    </a:lnTo>
                    <a:lnTo>
                      <a:pt x="185" y="486"/>
                    </a:lnTo>
                    <a:lnTo>
                      <a:pt x="192" y="504"/>
                    </a:lnTo>
                    <a:lnTo>
                      <a:pt x="200" y="521"/>
                    </a:lnTo>
                    <a:lnTo>
                      <a:pt x="201" y="534"/>
                    </a:lnTo>
                    <a:lnTo>
                      <a:pt x="205" y="547"/>
                    </a:lnTo>
                    <a:lnTo>
                      <a:pt x="211" y="560"/>
                    </a:lnTo>
                    <a:lnTo>
                      <a:pt x="218" y="573"/>
                    </a:lnTo>
                    <a:lnTo>
                      <a:pt x="220" y="585"/>
                    </a:lnTo>
                    <a:lnTo>
                      <a:pt x="220" y="596"/>
                    </a:lnTo>
                    <a:lnTo>
                      <a:pt x="212" y="605"/>
                    </a:lnTo>
                    <a:lnTo>
                      <a:pt x="197" y="613"/>
                    </a:lnTo>
                    <a:lnTo>
                      <a:pt x="192" y="613"/>
                    </a:lnTo>
                    <a:lnTo>
                      <a:pt x="182" y="581"/>
                    </a:lnTo>
                    <a:lnTo>
                      <a:pt x="173" y="549"/>
                    </a:lnTo>
                    <a:lnTo>
                      <a:pt x="163" y="517"/>
                    </a:lnTo>
                    <a:lnTo>
                      <a:pt x="152" y="486"/>
                    </a:lnTo>
                    <a:lnTo>
                      <a:pt x="142" y="454"/>
                    </a:lnTo>
                    <a:lnTo>
                      <a:pt x="133" y="423"/>
                    </a:lnTo>
                    <a:lnTo>
                      <a:pt x="125" y="391"/>
                    </a:lnTo>
                    <a:lnTo>
                      <a:pt x="118" y="357"/>
                    </a:lnTo>
                    <a:lnTo>
                      <a:pt x="121" y="353"/>
                    </a:lnTo>
                    <a:lnTo>
                      <a:pt x="110" y="331"/>
                    </a:lnTo>
                    <a:lnTo>
                      <a:pt x="101" y="308"/>
                    </a:lnTo>
                    <a:lnTo>
                      <a:pt x="94" y="284"/>
                    </a:lnTo>
                    <a:lnTo>
                      <a:pt x="88" y="259"/>
                    </a:lnTo>
                    <a:lnTo>
                      <a:pt x="81" y="236"/>
                    </a:lnTo>
                    <a:lnTo>
                      <a:pt x="74" y="212"/>
                    </a:lnTo>
                    <a:lnTo>
                      <a:pt x="65" y="189"/>
                    </a:lnTo>
                    <a:lnTo>
                      <a:pt x="53" y="167"/>
                    </a:lnTo>
                    <a:lnTo>
                      <a:pt x="51" y="157"/>
                    </a:lnTo>
                    <a:lnTo>
                      <a:pt x="48" y="147"/>
                    </a:lnTo>
                    <a:lnTo>
                      <a:pt x="44" y="136"/>
                    </a:lnTo>
                    <a:lnTo>
                      <a:pt x="40" y="126"/>
                    </a:lnTo>
                    <a:lnTo>
                      <a:pt x="35" y="117"/>
                    </a:lnTo>
                    <a:lnTo>
                      <a:pt x="29" y="109"/>
                    </a:lnTo>
                    <a:lnTo>
                      <a:pt x="23" y="100"/>
                    </a:lnTo>
                    <a:lnTo>
                      <a:pt x="15" y="92"/>
                    </a:lnTo>
                    <a:lnTo>
                      <a:pt x="19" y="85"/>
                    </a:lnTo>
                    <a:lnTo>
                      <a:pt x="19" y="80"/>
                    </a:lnTo>
                    <a:lnTo>
                      <a:pt x="16" y="73"/>
                    </a:lnTo>
                    <a:lnTo>
                      <a:pt x="12" y="67"/>
                    </a:lnTo>
                    <a:lnTo>
                      <a:pt x="8" y="65"/>
                    </a:lnTo>
                    <a:lnTo>
                      <a:pt x="5" y="65"/>
                    </a:lnTo>
                    <a:lnTo>
                      <a:pt x="1" y="62"/>
                    </a:lnTo>
                    <a:lnTo>
                      <a:pt x="0" y="59"/>
                    </a:lnTo>
                    <a:lnTo>
                      <a:pt x="4" y="51"/>
                    </a:lnTo>
                    <a:lnTo>
                      <a:pt x="8" y="46"/>
                    </a:lnTo>
                    <a:lnTo>
                      <a:pt x="14" y="43"/>
                    </a:lnTo>
                    <a:lnTo>
                      <a:pt x="21" y="39"/>
                    </a:lnTo>
                    <a:lnTo>
                      <a:pt x="29" y="37"/>
                    </a:lnTo>
                    <a:lnTo>
                      <a:pt x="36" y="34"/>
                    </a:lnTo>
                    <a:lnTo>
                      <a:pt x="41" y="28"/>
                    </a:lnTo>
                    <a:lnTo>
                      <a:pt x="45" y="20"/>
                    </a:lnTo>
                    <a:lnTo>
                      <a:pt x="46" y="14"/>
                    </a:lnTo>
                    <a:lnTo>
                      <a:pt x="48" y="9"/>
                    </a:lnTo>
                    <a:lnTo>
                      <a:pt x="50" y="4"/>
                    </a:lnTo>
                    <a:lnTo>
                      <a:pt x="54" y="0"/>
                    </a:lnTo>
                    <a:lnTo>
                      <a:pt x="58" y="0"/>
                    </a:lnTo>
                    <a:lnTo>
                      <a:pt x="61" y="0"/>
                    </a:lnTo>
                    <a:lnTo>
                      <a:pt x="64" y="1"/>
                    </a:lnTo>
                    <a:lnTo>
                      <a:pt x="66" y="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1400" smtClean="0">
                  <a:solidFill>
                    <a:srgbClr val="000000"/>
                  </a:solidFill>
                </a:endParaRPr>
              </a:p>
            </p:txBody>
          </p:sp>
        </p:grpSp>
        <p:sp>
          <p:nvSpPr>
            <p:cNvPr id="21512" name="Arc 8"/>
            <p:cNvSpPr>
              <a:spLocks/>
            </p:cNvSpPr>
            <p:nvPr/>
          </p:nvSpPr>
          <p:spPr bwMode="auto">
            <a:xfrm rot="1943738" flipH="1">
              <a:off x="2764" y="871"/>
              <a:ext cx="2792" cy="2210"/>
            </a:xfrm>
            <a:custGeom>
              <a:avLst/>
              <a:gdLst>
                <a:gd name="T0" fmla="*/ 37 w 20867"/>
                <a:gd name="T1" fmla="*/ 0 h 15117"/>
                <a:gd name="T2" fmla="*/ 50 w 20867"/>
                <a:gd name="T3" fmla="*/ 30 h 15117"/>
                <a:gd name="T4" fmla="*/ 0 w 20867"/>
                <a:gd name="T5" fmla="*/ 47 h 15117"/>
                <a:gd name="T6" fmla="*/ 0 60000 65536"/>
                <a:gd name="T7" fmla="*/ 0 60000 65536"/>
                <a:gd name="T8" fmla="*/ 0 60000 65536"/>
                <a:gd name="T9" fmla="*/ 0 w 20867"/>
                <a:gd name="T10" fmla="*/ 0 h 15117"/>
                <a:gd name="T11" fmla="*/ 20867 w 20867"/>
                <a:gd name="T12" fmla="*/ 15117 h 15117"/>
              </a:gdLst>
              <a:ahLst/>
              <a:cxnLst>
                <a:cxn ang="T6">
                  <a:pos x="T0" y="T1"/>
                </a:cxn>
                <a:cxn ang="T7">
                  <a:pos x="T2" y="T3"/>
                </a:cxn>
                <a:cxn ang="T8">
                  <a:pos x="T4" y="T5"/>
                </a:cxn>
              </a:cxnLst>
              <a:rect l="T9" t="T10" r="T11" b="T12"/>
              <a:pathLst>
                <a:path w="20867" h="15117" fill="none" extrusionOk="0">
                  <a:moveTo>
                    <a:pt x="15428" y="0"/>
                  </a:moveTo>
                  <a:cubicBezTo>
                    <a:pt x="18032" y="2657"/>
                    <a:pt x="19905" y="5942"/>
                    <a:pt x="20866" y="9537"/>
                  </a:cubicBezTo>
                </a:path>
                <a:path w="20867" h="15117" stroke="0" extrusionOk="0">
                  <a:moveTo>
                    <a:pt x="15428" y="0"/>
                  </a:moveTo>
                  <a:cubicBezTo>
                    <a:pt x="18032" y="2657"/>
                    <a:pt x="19905" y="5942"/>
                    <a:pt x="20866" y="9537"/>
                  </a:cubicBezTo>
                  <a:lnTo>
                    <a:pt x="0" y="15117"/>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sp>
          <p:nvSpPr>
            <p:cNvPr id="21513" name="Freeform 9"/>
            <p:cNvSpPr>
              <a:spLocks/>
            </p:cNvSpPr>
            <p:nvPr/>
          </p:nvSpPr>
          <p:spPr bwMode="auto">
            <a:xfrm rot="1943738">
              <a:off x="3238" y="527"/>
              <a:ext cx="522" cy="1001"/>
            </a:xfrm>
            <a:custGeom>
              <a:avLst/>
              <a:gdLst>
                <a:gd name="T0" fmla="*/ 522 w 522"/>
                <a:gd name="T1" fmla="*/ 0 h 1001"/>
                <a:gd name="T2" fmla="*/ 408 w 522"/>
                <a:gd name="T3" fmla="*/ 195 h 1001"/>
                <a:gd name="T4" fmla="*/ 408 w 522"/>
                <a:gd name="T5" fmla="*/ 431 h 1001"/>
                <a:gd name="T6" fmla="*/ 272 w 522"/>
                <a:gd name="T7" fmla="*/ 527 h 1001"/>
                <a:gd name="T8" fmla="*/ 363 w 522"/>
                <a:gd name="T9" fmla="*/ 764 h 1001"/>
                <a:gd name="T10" fmla="*/ 91 w 522"/>
                <a:gd name="T11" fmla="*/ 859 h 1001"/>
                <a:gd name="T12" fmla="*/ 0 w 522"/>
                <a:gd name="T13" fmla="*/ 1001 h 1001"/>
                <a:gd name="T14" fmla="*/ 0 60000 65536"/>
                <a:gd name="T15" fmla="*/ 0 60000 65536"/>
                <a:gd name="T16" fmla="*/ 0 60000 65536"/>
                <a:gd name="T17" fmla="*/ 0 60000 65536"/>
                <a:gd name="T18" fmla="*/ 0 60000 65536"/>
                <a:gd name="T19" fmla="*/ 0 60000 65536"/>
                <a:gd name="T20" fmla="*/ 0 60000 65536"/>
                <a:gd name="T21" fmla="*/ 0 w 522"/>
                <a:gd name="T22" fmla="*/ 0 h 1001"/>
                <a:gd name="T23" fmla="*/ 522 w 522"/>
                <a:gd name="T24" fmla="*/ 1001 h 10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2" h="1001">
                  <a:moveTo>
                    <a:pt x="522" y="0"/>
                  </a:moveTo>
                  <a:cubicBezTo>
                    <a:pt x="503" y="32"/>
                    <a:pt x="427" y="123"/>
                    <a:pt x="408" y="195"/>
                  </a:cubicBezTo>
                  <a:cubicBezTo>
                    <a:pt x="389" y="267"/>
                    <a:pt x="431" y="376"/>
                    <a:pt x="408" y="431"/>
                  </a:cubicBezTo>
                  <a:cubicBezTo>
                    <a:pt x="385" y="487"/>
                    <a:pt x="279" y="471"/>
                    <a:pt x="272" y="527"/>
                  </a:cubicBezTo>
                  <a:cubicBezTo>
                    <a:pt x="265" y="582"/>
                    <a:pt x="393" y="708"/>
                    <a:pt x="363" y="764"/>
                  </a:cubicBezTo>
                  <a:cubicBezTo>
                    <a:pt x="333" y="819"/>
                    <a:pt x="151" y="819"/>
                    <a:pt x="91" y="859"/>
                  </a:cubicBezTo>
                  <a:cubicBezTo>
                    <a:pt x="31" y="899"/>
                    <a:pt x="15" y="950"/>
                    <a:pt x="0" y="1001"/>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1514" name="Text Box 10"/>
            <p:cNvSpPr txBox="1">
              <a:spLocks noChangeArrowheads="1"/>
            </p:cNvSpPr>
            <p:nvPr/>
          </p:nvSpPr>
          <p:spPr bwMode="auto">
            <a:xfrm>
              <a:off x="2818" y="863"/>
              <a:ext cx="5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天球面</a:t>
              </a:r>
            </a:p>
          </p:txBody>
        </p:sp>
        <p:sp>
          <p:nvSpPr>
            <p:cNvPr id="21515" name="Text Box 11"/>
            <p:cNvSpPr txBox="1">
              <a:spLocks noChangeArrowheads="1"/>
            </p:cNvSpPr>
            <p:nvPr/>
          </p:nvSpPr>
          <p:spPr bwMode="auto">
            <a:xfrm>
              <a:off x="4179" y="546"/>
              <a:ext cx="20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b="1" smtClean="0">
                  <a:solidFill>
                    <a:srgbClr val="000000"/>
                  </a:solidFill>
                  <a:latin typeface="Symbol" panose="05050102010706020507" pitchFamily="18" charset="2"/>
                </a:rPr>
                <a:t>s</a:t>
              </a:r>
            </a:p>
          </p:txBody>
        </p:sp>
        <p:sp>
          <p:nvSpPr>
            <p:cNvPr id="21516" name="Text Box 12"/>
            <p:cNvSpPr txBox="1">
              <a:spLocks noChangeArrowheads="1"/>
            </p:cNvSpPr>
            <p:nvPr/>
          </p:nvSpPr>
          <p:spPr bwMode="auto">
            <a:xfrm>
              <a:off x="2954" y="1271"/>
              <a:ext cx="69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輝度分布</a:t>
              </a:r>
            </a:p>
            <a:p>
              <a:pPr eaLnBrk="1" fontAlgn="base" hangingPunct="1">
                <a:spcBef>
                  <a:spcPct val="0"/>
                </a:spcBef>
                <a:spcAft>
                  <a:spcPct val="0"/>
                </a:spcAft>
              </a:pPr>
              <a:r>
                <a:rPr lang="en-US" altLang="ja-JP" sz="1800" i="1" smtClean="0">
                  <a:solidFill>
                    <a:srgbClr val="000000"/>
                  </a:solidFill>
                </a:rPr>
                <a:t>B</a:t>
              </a:r>
              <a:r>
                <a:rPr lang="en-US" altLang="ja-JP" sz="1800" smtClean="0">
                  <a:solidFill>
                    <a:srgbClr val="000000"/>
                  </a:solidFill>
                </a:rPr>
                <a:t>(</a:t>
              </a:r>
              <a:r>
                <a:rPr lang="en-US" altLang="ja-JP" sz="1800" b="1" smtClean="0">
                  <a:solidFill>
                    <a:srgbClr val="000000"/>
                  </a:solidFill>
                  <a:latin typeface="Symbol" panose="05050102010706020507" pitchFamily="18" charset="2"/>
                </a:rPr>
                <a:t>s</a:t>
              </a:r>
              <a:r>
                <a:rPr lang="en-US" altLang="ja-JP" sz="1800" smtClean="0">
                  <a:solidFill>
                    <a:srgbClr val="000000"/>
                  </a:solidFill>
                </a:rPr>
                <a:t>)</a:t>
              </a:r>
            </a:p>
          </p:txBody>
        </p:sp>
        <p:sp>
          <p:nvSpPr>
            <p:cNvPr id="21517" name="Line 14"/>
            <p:cNvSpPr>
              <a:spLocks noChangeShapeType="1"/>
            </p:cNvSpPr>
            <p:nvPr/>
          </p:nvSpPr>
          <p:spPr bwMode="auto">
            <a:xfrm>
              <a:off x="3787" y="3385"/>
              <a:ext cx="1769"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1518" name="Line 15"/>
            <p:cNvSpPr>
              <a:spLocks noChangeShapeType="1"/>
            </p:cNvSpPr>
            <p:nvPr/>
          </p:nvSpPr>
          <p:spPr bwMode="auto">
            <a:xfrm flipV="1">
              <a:off x="4422" y="2432"/>
              <a:ext cx="408" cy="140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1519" name="Text Box 16"/>
            <p:cNvSpPr txBox="1">
              <a:spLocks noChangeArrowheads="1"/>
            </p:cNvSpPr>
            <p:nvPr/>
          </p:nvSpPr>
          <p:spPr bwMode="auto">
            <a:xfrm>
              <a:off x="4558" y="3521"/>
              <a:ext cx="1089"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i="1" smtClean="0">
                  <a:solidFill>
                    <a:srgbClr val="000000"/>
                  </a:solidFill>
                </a:rPr>
                <a:t>天体方向に垂直な</a:t>
              </a:r>
            </a:p>
            <a:p>
              <a:pPr eaLnBrk="1" fontAlgn="base" hangingPunct="1">
                <a:spcBef>
                  <a:spcPct val="0"/>
                </a:spcBef>
                <a:spcAft>
                  <a:spcPct val="0"/>
                </a:spcAft>
              </a:pPr>
              <a:r>
                <a:rPr lang="ja-JP" altLang="en-US" i="1" smtClean="0">
                  <a:solidFill>
                    <a:srgbClr val="000000"/>
                  </a:solidFill>
                </a:rPr>
                <a:t>射影平面（ｕ</a:t>
              </a:r>
              <a:r>
                <a:rPr lang="en-US" altLang="ja-JP" i="1" smtClean="0">
                  <a:solidFill>
                    <a:srgbClr val="000000"/>
                  </a:solidFill>
                </a:rPr>
                <a:t>-</a:t>
              </a:r>
              <a:r>
                <a:rPr lang="ja-JP" altLang="en-US" i="1" smtClean="0">
                  <a:solidFill>
                    <a:srgbClr val="000000"/>
                  </a:solidFill>
                </a:rPr>
                <a:t>ｖ平面）</a:t>
              </a:r>
            </a:p>
          </p:txBody>
        </p:sp>
        <p:sp>
          <p:nvSpPr>
            <p:cNvPr id="21520" name="Text Box 17"/>
            <p:cNvSpPr txBox="1">
              <a:spLocks noChangeArrowheads="1"/>
            </p:cNvSpPr>
            <p:nvPr/>
          </p:nvSpPr>
          <p:spPr bwMode="auto">
            <a:xfrm>
              <a:off x="5511" y="3249"/>
              <a:ext cx="20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i="1" smtClean="0">
                  <a:solidFill>
                    <a:srgbClr val="000000"/>
                  </a:solidFill>
                </a:rPr>
                <a:t>ｕ</a:t>
              </a:r>
            </a:p>
          </p:txBody>
        </p:sp>
        <p:sp>
          <p:nvSpPr>
            <p:cNvPr id="21521" name="Text Box 18"/>
            <p:cNvSpPr txBox="1">
              <a:spLocks noChangeArrowheads="1"/>
            </p:cNvSpPr>
            <p:nvPr/>
          </p:nvSpPr>
          <p:spPr bwMode="auto">
            <a:xfrm>
              <a:off x="4716" y="2247"/>
              <a:ext cx="19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i="1" smtClean="0">
                  <a:solidFill>
                    <a:srgbClr val="000000"/>
                  </a:solidFill>
                </a:rPr>
                <a:t>ｖ</a:t>
              </a:r>
            </a:p>
          </p:txBody>
        </p:sp>
        <p:sp>
          <p:nvSpPr>
            <p:cNvPr id="21522" name="Arc 19"/>
            <p:cNvSpPr>
              <a:spLocks/>
            </p:cNvSpPr>
            <p:nvPr/>
          </p:nvSpPr>
          <p:spPr bwMode="auto">
            <a:xfrm>
              <a:off x="4740" y="3068"/>
              <a:ext cx="362" cy="195"/>
            </a:xfrm>
            <a:custGeom>
              <a:avLst/>
              <a:gdLst>
                <a:gd name="T0" fmla="*/ 0 w 21600"/>
                <a:gd name="T1" fmla="*/ 0 h 30808"/>
                <a:gd name="T2" fmla="*/ 0 w 21600"/>
                <a:gd name="T3" fmla="*/ 0 h 30808"/>
                <a:gd name="T4" fmla="*/ 0 w 21600"/>
                <a:gd name="T5" fmla="*/ 0 h 30808"/>
                <a:gd name="T6" fmla="*/ 0 60000 65536"/>
                <a:gd name="T7" fmla="*/ 0 60000 65536"/>
                <a:gd name="T8" fmla="*/ 0 60000 65536"/>
                <a:gd name="T9" fmla="*/ 0 w 21600"/>
                <a:gd name="T10" fmla="*/ 0 h 30808"/>
                <a:gd name="T11" fmla="*/ 21600 w 21600"/>
                <a:gd name="T12" fmla="*/ 30808 h 30808"/>
              </a:gdLst>
              <a:ahLst/>
              <a:cxnLst>
                <a:cxn ang="T6">
                  <a:pos x="T0" y="T1"/>
                </a:cxn>
                <a:cxn ang="T7">
                  <a:pos x="T2" y="T3"/>
                </a:cxn>
                <a:cxn ang="T8">
                  <a:pos x="T4" y="T5"/>
                </a:cxn>
              </a:cxnLst>
              <a:rect l="T9" t="T10" r="T11" b="T12"/>
              <a:pathLst>
                <a:path w="21600" h="30808" fill="none" extrusionOk="0">
                  <a:moveTo>
                    <a:pt x="-1" y="0"/>
                  </a:moveTo>
                  <a:cubicBezTo>
                    <a:pt x="11929" y="0"/>
                    <a:pt x="21600" y="9670"/>
                    <a:pt x="21600" y="21600"/>
                  </a:cubicBezTo>
                  <a:cubicBezTo>
                    <a:pt x="21600" y="24783"/>
                    <a:pt x="20896" y="27928"/>
                    <a:pt x="19539" y="30808"/>
                  </a:cubicBezTo>
                </a:path>
                <a:path w="21600" h="30808" stroke="0" extrusionOk="0">
                  <a:moveTo>
                    <a:pt x="-1" y="0"/>
                  </a:moveTo>
                  <a:cubicBezTo>
                    <a:pt x="11929" y="0"/>
                    <a:pt x="21600" y="9670"/>
                    <a:pt x="21600" y="21600"/>
                  </a:cubicBezTo>
                  <a:cubicBezTo>
                    <a:pt x="21600" y="24783"/>
                    <a:pt x="20896" y="27928"/>
                    <a:pt x="19539" y="30808"/>
                  </a:cubicBezTo>
                  <a:lnTo>
                    <a:pt x="0" y="21600"/>
                  </a:lnTo>
                  <a:close/>
                </a:path>
              </a:pathLst>
            </a:custGeom>
            <a:noFill/>
            <a:ln w="95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grpSp>
          <p:nvGrpSpPr>
            <p:cNvPr id="21523" name="Group 20"/>
            <p:cNvGrpSpPr>
              <a:grpSpLocks/>
            </p:cNvGrpSpPr>
            <p:nvPr/>
          </p:nvGrpSpPr>
          <p:grpSpPr bwMode="auto">
            <a:xfrm>
              <a:off x="4422" y="3249"/>
              <a:ext cx="184" cy="136"/>
              <a:chOff x="2333" y="1733"/>
              <a:chExt cx="1094" cy="794"/>
            </a:xfrm>
          </p:grpSpPr>
          <p:sp>
            <p:nvSpPr>
              <p:cNvPr id="21538" name="Freeform 21"/>
              <p:cNvSpPr>
                <a:spLocks/>
              </p:cNvSpPr>
              <p:nvPr/>
            </p:nvSpPr>
            <p:spPr bwMode="auto">
              <a:xfrm>
                <a:off x="2333" y="1733"/>
                <a:ext cx="1094" cy="794"/>
              </a:xfrm>
              <a:custGeom>
                <a:avLst/>
                <a:gdLst>
                  <a:gd name="T0" fmla="*/ 375 w 2188"/>
                  <a:gd name="T1" fmla="*/ 93 h 1589"/>
                  <a:gd name="T2" fmla="*/ 342 w 2188"/>
                  <a:gd name="T3" fmla="*/ 204 h 1589"/>
                  <a:gd name="T4" fmla="*/ 313 w 2188"/>
                  <a:gd name="T5" fmla="*/ 244 h 1589"/>
                  <a:gd name="T6" fmla="*/ 321 w 2188"/>
                  <a:gd name="T7" fmla="*/ 261 h 1589"/>
                  <a:gd name="T8" fmla="*/ 317 w 2188"/>
                  <a:gd name="T9" fmla="*/ 284 h 1589"/>
                  <a:gd name="T10" fmla="*/ 308 w 2188"/>
                  <a:gd name="T11" fmla="*/ 277 h 1589"/>
                  <a:gd name="T12" fmla="*/ 302 w 2188"/>
                  <a:gd name="T13" fmla="*/ 282 h 1589"/>
                  <a:gd name="T14" fmla="*/ 297 w 2188"/>
                  <a:gd name="T15" fmla="*/ 286 h 1589"/>
                  <a:gd name="T16" fmla="*/ 336 w 2188"/>
                  <a:gd name="T17" fmla="*/ 298 h 1589"/>
                  <a:gd name="T18" fmla="*/ 355 w 2188"/>
                  <a:gd name="T19" fmla="*/ 346 h 1589"/>
                  <a:gd name="T20" fmla="*/ 385 w 2188"/>
                  <a:gd name="T21" fmla="*/ 376 h 1589"/>
                  <a:gd name="T22" fmla="*/ 444 w 2188"/>
                  <a:gd name="T23" fmla="*/ 386 h 1589"/>
                  <a:gd name="T24" fmla="*/ 519 w 2188"/>
                  <a:gd name="T25" fmla="*/ 387 h 1589"/>
                  <a:gd name="T26" fmla="*/ 527 w 2188"/>
                  <a:gd name="T27" fmla="*/ 390 h 1589"/>
                  <a:gd name="T28" fmla="*/ 489 w 2188"/>
                  <a:gd name="T29" fmla="*/ 391 h 1589"/>
                  <a:gd name="T30" fmla="*/ 446 w 2188"/>
                  <a:gd name="T31" fmla="*/ 392 h 1589"/>
                  <a:gd name="T32" fmla="*/ 394 w 2188"/>
                  <a:gd name="T33" fmla="*/ 394 h 1589"/>
                  <a:gd name="T34" fmla="*/ 341 w 2188"/>
                  <a:gd name="T35" fmla="*/ 396 h 1589"/>
                  <a:gd name="T36" fmla="*/ 277 w 2188"/>
                  <a:gd name="T37" fmla="*/ 396 h 1589"/>
                  <a:gd name="T38" fmla="*/ 228 w 2188"/>
                  <a:gd name="T39" fmla="*/ 394 h 1589"/>
                  <a:gd name="T40" fmla="*/ 200 w 2188"/>
                  <a:gd name="T41" fmla="*/ 394 h 1589"/>
                  <a:gd name="T42" fmla="*/ 153 w 2188"/>
                  <a:gd name="T43" fmla="*/ 393 h 1589"/>
                  <a:gd name="T44" fmla="*/ 88 w 2188"/>
                  <a:gd name="T45" fmla="*/ 392 h 1589"/>
                  <a:gd name="T46" fmla="*/ 1 w 2188"/>
                  <a:gd name="T47" fmla="*/ 392 h 1589"/>
                  <a:gd name="T48" fmla="*/ 50 w 2188"/>
                  <a:gd name="T49" fmla="*/ 389 h 1589"/>
                  <a:gd name="T50" fmla="*/ 129 w 2188"/>
                  <a:gd name="T51" fmla="*/ 388 h 1589"/>
                  <a:gd name="T52" fmla="*/ 166 w 2188"/>
                  <a:gd name="T53" fmla="*/ 387 h 1589"/>
                  <a:gd name="T54" fmla="*/ 224 w 2188"/>
                  <a:gd name="T55" fmla="*/ 373 h 1589"/>
                  <a:gd name="T56" fmla="*/ 250 w 2188"/>
                  <a:gd name="T57" fmla="*/ 344 h 1589"/>
                  <a:gd name="T58" fmla="*/ 255 w 2188"/>
                  <a:gd name="T59" fmla="*/ 295 h 1589"/>
                  <a:gd name="T60" fmla="*/ 263 w 2188"/>
                  <a:gd name="T61" fmla="*/ 291 h 1589"/>
                  <a:gd name="T62" fmla="*/ 248 w 2188"/>
                  <a:gd name="T63" fmla="*/ 295 h 1589"/>
                  <a:gd name="T64" fmla="*/ 232 w 2188"/>
                  <a:gd name="T65" fmla="*/ 301 h 1589"/>
                  <a:gd name="T66" fmla="*/ 193 w 2188"/>
                  <a:gd name="T67" fmla="*/ 310 h 1589"/>
                  <a:gd name="T68" fmla="*/ 152 w 2188"/>
                  <a:gd name="T69" fmla="*/ 311 h 1589"/>
                  <a:gd name="T70" fmla="*/ 119 w 2188"/>
                  <a:gd name="T71" fmla="*/ 307 h 1589"/>
                  <a:gd name="T72" fmla="*/ 88 w 2188"/>
                  <a:gd name="T73" fmla="*/ 299 h 1589"/>
                  <a:gd name="T74" fmla="*/ 54 w 2188"/>
                  <a:gd name="T75" fmla="*/ 281 h 1589"/>
                  <a:gd name="T76" fmla="*/ 67 w 2188"/>
                  <a:gd name="T77" fmla="*/ 222 h 1589"/>
                  <a:gd name="T78" fmla="*/ 114 w 2188"/>
                  <a:gd name="T79" fmla="*/ 158 h 1589"/>
                  <a:gd name="T80" fmla="*/ 142 w 2188"/>
                  <a:gd name="T81" fmla="*/ 130 h 1589"/>
                  <a:gd name="T82" fmla="*/ 93 w 2188"/>
                  <a:gd name="T83" fmla="*/ 190 h 1589"/>
                  <a:gd name="T84" fmla="*/ 59 w 2188"/>
                  <a:gd name="T85" fmla="*/ 256 h 1589"/>
                  <a:gd name="T86" fmla="*/ 68 w 2188"/>
                  <a:gd name="T87" fmla="*/ 279 h 1589"/>
                  <a:gd name="T88" fmla="*/ 81 w 2188"/>
                  <a:gd name="T89" fmla="*/ 280 h 1589"/>
                  <a:gd name="T90" fmla="*/ 123 w 2188"/>
                  <a:gd name="T91" fmla="*/ 267 h 1589"/>
                  <a:gd name="T92" fmla="*/ 187 w 2188"/>
                  <a:gd name="T93" fmla="*/ 230 h 1589"/>
                  <a:gd name="T94" fmla="*/ 245 w 2188"/>
                  <a:gd name="T95" fmla="*/ 182 h 1589"/>
                  <a:gd name="T96" fmla="*/ 295 w 2188"/>
                  <a:gd name="T97" fmla="*/ 126 h 1589"/>
                  <a:gd name="T98" fmla="*/ 342 w 2188"/>
                  <a:gd name="T99" fmla="*/ 59 h 1589"/>
                  <a:gd name="T100" fmla="*/ 348 w 2188"/>
                  <a:gd name="T101" fmla="*/ 11 h 1589"/>
                  <a:gd name="T102" fmla="*/ 324 w 2188"/>
                  <a:gd name="T103" fmla="*/ 9 h 1589"/>
                  <a:gd name="T104" fmla="*/ 293 w 2188"/>
                  <a:gd name="T105" fmla="*/ 20 h 1589"/>
                  <a:gd name="T106" fmla="*/ 257 w 2188"/>
                  <a:gd name="T107" fmla="*/ 40 h 1589"/>
                  <a:gd name="T108" fmla="*/ 212 w 2188"/>
                  <a:gd name="T109" fmla="*/ 69 h 1589"/>
                  <a:gd name="T110" fmla="*/ 187 w 2188"/>
                  <a:gd name="T111" fmla="*/ 82 h 1589"/>
                  <a:gd name="T112" fmla="*/ 241 w 2188"/>
                  <a:gd name="T113" fmla="*/ 41 h 1589"/>
                  <a:gd name="T114" fmla="*/ 316 w 2188"/>
                  <a:gd name="T115" fmla="*/ 5 h 1589"/>
                  <a:gd name="T116" fmla="*/ 357 w 2188"/>
                  <a:gd name="T117" fmla="*/ 9 h 158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88"/>
                  <a:gd name="T178" fmla="*/ 0 h 1589"/>
                  <a:gd name="T179" fmla="*/ 2188 w 2188"/>
                  <a:gd name="T180" fmla="*/ 1589 h 158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88" h="1589">
                    <a:moveTo>
                      <a:pt x="1445" y="62"/>
                    </a:moveTo>
                    <a:lnTo>
                      <a:pt x="1466" y="101"/>
                    </a:lnTo>
                    <a:lnTo>
                      <a:pt x="1481" y="144"/>
                    </a:lnTo>
                    <a:lnTo>
                      <a:pt x="1491" y="188"/>
                    </a:lnTo>
                    <a:lnTo>
                      <a:pt x="1498" y="233"/>
                    </a:lnTo>
                    <a:lnTo>
                      <a:pt x="1501" y="279"/>
                    </a:lnTo>
                    <a:lnTo>
                      <a:pt x="1501" y="326"/>
                    </a:lnTo>
                    <a:lnTo>
                      <a:pt x="1500" y="373"/>
                    </a:lnTo>
                    <a:lnTo>
                      <a:pt x="1498" y="420"/>
                    </a:lnTo>
                    <a:lnTo>
                      <a:pt x="1491" y="482"/>
                    </a:lnTo>
                    <a:lnTo>
                      <a:pt x="1478" y="541"/>
                    </a:lnTo>
                    <a:lnTo>
                      <a:pt x="1462" y="599"/>
                    </a:lnTo>
                    <a:lnTo>
                      <a:pt x="1443" y="655"/>
                    </a:lnTo>
                    <a:lnTo>
                      <a:pt x="1421" y="710"/>
                    </a:lnTo>
                    <a:lnTo>
                      <a:pt x="1396" y="764"/>
                    </a:lnTo>
                    <a:lnTo>
                      <a:pt x="1370" y="817"/>
                    </a:lnTo>
                    <a:lnTo>
                      <a:pt x="1343" y="870"/>
                    </a:lnTo>
                    <a:lnTo>
                      <a:pt x="1332" y="887"/>
                    </a:lnTo>
                    <a:lnTo>
                      <a:pt x="1319" y="902"/>
                    </a:lnTo>
                    <a:lnTo>
                      <a:pt x="1305" y="917"/>
                    </a:lnTo>
                    <a:lnTo>
                      <a:pt x="1292" y="932"/>
                    </a:lnTo>
                    <a:lnTo>
                      <a:pt x="1277" y="947"/>
                    </a:lnTo>
                    <a:lnTo>
                      <a:pt x="1264" y="962"/>
                    </a:lnTo>
                    <a:lnTo>
                      <a:pt x="1254" y="979"/>
                    </a:lnTo>
                    <a:lnTo>
                      <a:pt x="1246" y="996"/>
                    </a:lnTo>
                    <a:lnTo>
                      <a:pt x="1248" y="1006"/>
                    </a:lnTo>
                    <a:lnTo>
                      <a:pt x="1252" y="1014"/>
                    </a:lnTo>
                    <a:lnTo>
                      <a:pt x="1258" y="1019"/>
                    </a:lnTo>
                    <a:lnTo>
                      <a:pt x="1265" y="1026"/>
                    </a:lnTo>
                    <a:lnTo>
                      <a:pt x="1272" y="1032"/>
                    </a:lnTo>
                    <a:lnTo>
                      <a:pt x="1280" y="1038"/>
                    </a:lnTo>
                    <a:lnTo>
                      <a:pt x="1286" y="1044"/>
                    </a:lnTo>
                    <a:lnTo>
                      <a:pt x="1290" y="1051"/>
                    </a:lnTo>
                    <a:lnTo>
                      <a:pt x="1293" y="1071"/>
                    </a:lnTo>
                    <a:lnTo>
                      <a:pt x="1297" y="1092"/>
                    </a:lnTo>
                    <a:lnTo>
                      <a:pt x="1300" y="1113"/>
                    </a:lnTo>
                    <a:lnTo>
                      <a:pt x="1294" y="1133"/>
                    </a:lnTo>
                    <a:lnTo>
                      <a:pt x="1287" y="1135"/>
                    </a:lnTo>
                    <a:lnTo>
                      <a:pt x="1279" y="1135"/>
                    </a:lnTo>
                    <a:lnTo>
                      <a:pt x="1270" y="1136"/>
                    </a:lnTo>
                    <a:lnTo>
                      <a:pt x="1262" y="1136"/>
                    </a:lnTo>
                    <a:lnTo>
                      <a:pt x="1254" y="1133"/>
                    </a:lnTo>
                    <a:lnTo>
                      <a:pt x="1248" y="1131"/>
                    </a:lnTo>
                    <a:lnTo>
                      <a:pt x="1243" y="1125"/>
                    </a:lnTo>
                    <a:lnTo>
                      <a:pt x="1241" y="1117"/>
                    </a:lnTo>
                    <a:lnTo>
                      <a:pt x="1243" y="1109"/>
                    </a:lnTo>
                    <a:lnTo>
                      <a:pt x="1239" y="1108"/>
                    </a:lnTo>
                    <a:lnTo>
                      <a:pt x="1233" y="1108"/>
                    </a:lnTo>
                    <a:lnTo>
                      <a:pt x="1228" y="1110"/>
                    </a:lnTo>
                    <a:lnTo>
                      <a:pt x="1226" y="1115"/>
                    </a:lnTo>
                    <a:lnTo>
                      <a:pt x="1226" y="1119"/>
                    </a:lnTo>
                    <a:lnTo>
                      <a:pt x="1227" y="1122"/>
                    </a:lnTo>
                    <a:lnTo>
                      <a:pt x="1228" y="1125"/>
                    </a:lnTo>
                    <a:lnTo>
                      <a:pt x="1227" y="1129"/>
                    </a:lnTo>
                    <a:lnTo>
                      <a:pt x="1219" y="1130"/>
                    </a:lnTo>
                    <a:lnTo>
                      <a:pt x="1210" y="1131"/>
                    </a:lnTo>
                    <a:lnTo>
                      <a:pt x="1202" y="1131"/>
                    </a:lnTo>
                    <a:lnTo>
                      <a:pt x="1194" y="1131"/>
                    </a:lnTo>
                    <a:lnTo>
                      <a:pt x="1184" y="1131"/>
                    </a:lnTo>
                    <a:lnTo>
                      <a:pt x="1176" y="1131"/>
                    </a:lnTo>
                    <a:lnTo>
                      <a:pt x="1167" y="1132"/>
                    </a:lnTo>
                    <a:lnTo>
                      <a:pt x="1159" y="1135"/>
                    </a:lnTo>
                    <a:lnTo>
                      <a:pt x="1167" y="1143"/>
                    </a:lnTo>
                    <a:lnTo>
                      <a:pt x="1189" y="1144"/>
                    </a:lnTo>
                    <a:lnTo>
                      <a:pt x="1212" y="1144"/>
                    </a:lnTo>
                    <a:lnTo>
                      <a:pt x="1235" y="1145"/>
                    </a:lnTo>
                    <a:lnTo>
                      <a:pt x="1258" y="1147"/>
                    </a:lnTo>
                    <a:lnTo>
                      <a:pt x="1281" y="1148"/>
                    </a:lnTo>
                    <a:lnTo>
                      <a:pt x="1304" y="1151"/>
                    </a:lnTo>
                    <a:lnTo>
                      <a:pt x="1326" y="1154"/>
                    </a:lnTo>
                    <a:lnTo>
                      <a:pt x="1349" y="1157"/>
                    </a:lnTo>
                    <a:lnTo>
                      <a:pt x="1345" y="1193"/>
                    </a:lnTo>
                    <a:lnTo>
                      <a:pt x="1346" y="1230"/>
                    </a:lnTo>
                    <a:lnTo>
                      <a:pt x="1349" y="1268"/>
                    </a:lnTo>
                    <a:lnTo>
                      <a:pt x="1353" y="1305"/>
                    </a:lnTo>
                    <a:lnTo>
                      <a:pt x="1366" y="1321"/>
                    </a:lnTo>
                    <a:lnTo>
                      <a:pt x="1380" y="1337"/>
                    </a:lnTo>
                    <a:lnTo>
                      <a:pt x="1394" y="1355"/>
                    </a:lnTo>
                    <a:lnTo>
                      <a:pt x="1408" y="1371"/>
                    </a:lnTo>
                    <a:lnTo>
                      <a:pt x="1422" y="1386"/>
                    </a:lnTo>
                    <a:lnTo>
                      <a:pt x="1437" y="1402"/>
                    </a:lnTo>
                    <a:lnTo>
                      <a:pt x="1452" y="1418"/>
                    </a:lnTo>
                    <a:lnTo>
                      <a:pt x="1467" y="1433"/>
                    </a:lnTo>
                    <a:lnTo>
                      <a:pt x="1482" y="1449"/>
                    </a:lnTo>
                    <a:lnTo>
                      <a:pt x="1497" y="1464"/>
                    </a:lnTo>
                    <a:lnTo>
                      <a:pt x="1512" y="1478"/>
                    </a:lnTo>
                    <a:lnTo>
                      <a:pt x="1528" y="1493"/>
                    </a:lnTo>
                    <a:lnTo>
                      <a:pt x="1543" y="1507"/>
                    </a:lnTo>
                    <a:lnTo>
                      <a:pt x="1559" y="1521"/>
                    </a:lnTo>
                    <a:lnTo>
                      <a:pt x="1575" y="1534"/>
                    </a:lnTo>
                    <a:lnTo>
                      <a:pt x="1591" y="1547"/>
                    </a:lnTo>
                    <a:lnTo>
                      <a:pt x="1629" y="1547"/>
                    </a:lnTo>
                    <a:lnTo>
                      <a:pt x="1666" y="1547"/>
                    </a:lnTo>
                    <a:lnTo>
                      <a:pt x="1704" y="1547"/>
                    </a:lnTo>
                    <a:lnTo>
                      <a:pt x="1741" y="1547"/>
                    </a:lnTo>
                    <a:lnTo>
                      <a:pt x="1778" y="1547"/>
                    </a:lnTo>
                    <a:lnTo>
                      <a:pt x="1815" y="1547"/>
                    </a:lnTo>
                    <a:lnTo>
                      <a:pt x="1852" y="1548"/>
                    </a:lnTo>
                    <a:lnTo>
                      <a:pt x="1888" y="1548"/>
                    </a:lnTo>
                    <a:lnTo>
                      <a:pt x="1925" y="1548"/>
                    </a:lnTo>
                    <a:lnTo>
                      <a:pt x="1962" y="1549"/>
                    </a:lnTo>
                    <a:lnTo>
                      <a:pt x="1999" y="1549"/>
                    </a:lnTo>
                    <a:lnTo>
                      <a:pt x="2037" y="1549"/>
                    </a:lnTo>
                    <a:lnTo>
                      <a:pt x="2074" y="1549"/>
                    </a:lnTo>
                    <a:lnTo>
                      <a:pt x="2112" y="1549"/>
                    </a:lnTo>
                    <a:lnTo>
                      <a:pt x="2150" y="1549"/>
                    </a:lnTo>
                    <a:lnTo>
                      <a:pt x="2188" y="1549"/>
                    </a:lnTo>
                    <a:lnTo>
                      <a:pt x="2178" y="1555"/>
                    </a:lnTo>
                    <a:lnTo>
                      <a:pt x="2160" y="1557"/>
                    </a:lnTo>
                    <a:lnTo>
                      <a:pt x="2142" y="1559"/>
                    </a:lnTo>
                    <a:lnTo>
                      <a:pt x="2123" y="1560"/>
                    </a:lnTo>
                    <a:lnTo>
                      <a:pt x="2105" y="1560"/>
                    </a:lnTo>
                    <a:lnTo>
                      <a:pt x="2087" y="1561"/>
                    </a:lnTo>
                    <a:lnTo>
                      <a:pt x="2068" y="1561"/>
                    </a:lnTo>
                    <a:lnTo>
                      <a:pt x="2050" y="1561"/>
                    </a:lnTo>
                    <a:lnTo>
                      <a:pt x="2031" y="1561"/>
                    </a:lnTo>
                    <a:lnTo>
                      <a:pt x="2013" y="1561"/>
                    </a:lnTo>
                    <a:lnTo>
                      <a:pt x="1994" y="1562"/>
                    </a:lnTo>
                    <a:lnTo>
                      <a:pt x="1976" y="1563"/>
                    </a:lnTo>
                    <a:lnTo>
                      <a:pt x="1958" y="1564"/>
                    </a:lnTo>
                    <a:lnTo>
                      <a:pt x="1939" y="1565"/>
                    </a:lnTo>
                    <a:lnTo>
                      <a:pt x="1921" y="1568"/>
                    </a:lnTo>
                    <a:lnTo>
                      <a:pt x="1902" y="1571"/>
                    </a:lnTo>
                    <a:lnTo>
                      <a:pt x="1885" y="1575"/>
                    </a:lnTo>
                    <a:lnTo>
                      <a:pt x="1860" y="1572"/>
                    </a:lnTo>
                    <a:lnTo>
                      <a:pt x="1835" y="1572"/>
                    </a:lnTo>
                    <a:lnTo>
                      <a:pt x="1810" y="1571"/>
                    </a:lnTo>
                    <a:lnTo>
                      <a:pt x="1784" y="1571"/>
                    </a:lnTo>
                    <a:lnTo>
                      <a:pt x="1758" y="1572"/>
                    </a:lnTo>
                    <a:lnTo>
                      <a:pt x="1733" y="1574"/>
                    </a:lnTo>
                    <a:lnTo>
                      <a:pt x="1706" y="1574"/>
                    </a:lnTo>
                    <a:lnTo>
                      <a:pt x="1681" y="1575"/>
                    </a:lnTo>
                    <a:lnTo>
                      <a:pt x="1655" y="1577"/>
                    </a:lnTo>
                    <a:lnTo>
                      <a:pt x="1628" y="1577"/>
                    </a:lnTo>
                    <a:lnTo>
                      <a:pt x="1603" y="1578"/>
                    </a:lnTo>
                    <a:lnTo>
                      <a:pt x="1577" y="1579"/>
                    </a:lnTo>
                    <a:lnTo>
                      <a:pt x="1551" y="1579"/>
                    </a:lnTo>
                    <a:lnTo>
                      <a:pt x="1525" y="1578"/>
                    </a:lnTo>
                    <a:lnTo>
                      <a:pt x="1501" y="1578"/>
                    </a:lnTo>
                    <a:lnTo>
                      <a:pt x="1476" y="1576"/>
                    </a:lnTo>
                    <a:lnTo>
                      <a:pt x="1459" y="1589"/>
                    </a:lnTo>
                    <a:lnTo>
                      <a:pt x="1428" y="1587"/>
                    </a:lnTo>
                    <a:lnTo>
                      <a:pt x="1396" y="1586"/>
                    </a:lnTo>
                    <a:lnTo>
                      <a:pt x="1364" y="1585"/>
                    </a:lnTo>
                    <a:lnTo>
                      <a:pt x="1333" y="1584"/>
                    </a:lnTo>
                    <a:lnTo>
                      <a:pt x="1301" y="1584"/>
                    </a:lnTo>
                    <a:lnTo>
                      <a:pt x="1269" y="1584"/>
                    </a:lnTo>
                    <a:lnTo>
                      <a:pt x="1236" y="1584"/>
                    </a:lnTo>
                    <a:lnTo>
                      <a:pt x="1204" y="1584"/>
                    </a:lnTo>
                    <a:lnTo>
                      <a:pt x="1172" y="1584"/>
                    </a:lnTo>
                    <a:lnTo>
                      <a:pt x="1140" y="1584"/>
                    </a:lnTo>
                    <a:lnTo>
                      <a:pt x="1108" y="1584"/>
                    </a:lnTo>
                    <a:lnTo>
                      <a:pt x="1076" y="1583"/>
                    </a:lnTo>
                    <a:lnTo>
                      <a:pt x="1045" y="1582"/>
                    </a:lnTo>
                    <a:lnTo>
                      <a:pt x="1014" y="1580"/>
                    </a:lnTo>
                    <a:lnTo>
                      <a:pt x="983" y="1578"/>
                    </a:lnTo>
                    <a:lnTo>
                      <a:pt x="953" y="1576"/>
                    </a:lnTo>
                    <a:lnTo>
                      <a:pt x="940" y="1577"/>
                    </a:lnTo>
                    <a:lnTo>
                      <a:pt x="928" y="1577"/>
                    </a:lnTo>
                    <a:lnTo>
                      <a:pt x="915" y="1578"/>
                    </a:lnTo>
                    <a:lnTo>
                      <a:pt x="901" y="1579"/>
                    </a:lnTo>
                    <a:lnTo>
                      <a:pt x="888" y="1580"/>
                    </a:lnTo>
                    <a:lnTo>
                      <a:pt x="875" y="1580"/>
                    </a:lnTo>
                    <a:lnTo>
                      <a:pt x="862" y="1582"/>
                    </a:lnTo>
                    <a:lnTo>
                      <a:pt x="850" y="1583"/>
                    </a:lnTo>
                    <a:lnTo>
                      <a:pt x="834" y="1579"/>
                    </a:lnTo>
                    <a:lnTo>
                      <a:pt x="817" y="1578"/>
                    </a:lnTo>
                    <a:lnTo>
                      <a:pt x="800" y="1578"/>
                    </a:lnTo>
                    <a:lnTo>
                      <a:pt x="782" y="1579"/>
                    </a:lnTo>
                    <a:lnTo>
                      <a:pt x="764" y="1579"/>
                    </a:lnTo>
                    <a:lnTo>
                      <a:pt x="747" y="1578"/>
                    </a:lnTo>
                    <a:lnTo>
                      <a:pt x="730" y="1576"/>
                    </a:lnTo>
                    <a:lnTo>
                      <a:pt x="714" y="1570"/>
                    </a:lnTo>
                    <a:lnTo>
                      <a:pt x="681" y="1571"/>
                    </a:lnTo>
                    <a:lnTo>
                      <a:pt x="648" y="1572"/>
                    </a:lnTo>
                    <a:lnTo>
                      <a:pt x="615" y="1572"/>
                    </a:lnTo>
                    <a:lnTo>
                      <a:pt x="582" y="1572"/>
                    </a:lnTo>
                    <a:lnTo>
                      <a:pt x="548" y="1572"/>
                    </a:lnTo>
                    <a:lnTo>
                      <a:pt x="516" y="1572"/>
                    </a:lnTo>
                    <a:lnTo>
                      <a:pt x="484" y="1572"/>
                    </a:lnTo>
                    <a:lnTo>
                      <a:pt x="451" y="1571"/>
                    </a:lnTo>
                    <a:lnTo>
                      <a:pt x="418" y="1571"/>
                    </a:lnTo>
                    <a:lnTo>
                      <a:pt x="385" y="1571"/>
                    </a:lnTo>
                    <a:lnTo>
                      <a:pt x="353" y="1571"/>
                    </a:lnTo>
                    <a:lnTo>
                      <a:pt x="319" y="1570"/>
                    </a:lnTo>
                    <a:lnTo>
                      <a:pt x="286" y="1570"/>
                    </a:lnTo>
                    <a:lnTo>
                      <a:pt x="252" y="1571"/>
                    </a:lnTo>
                    <a:lnTo>
                      <a:pt x="219" y="1571"/>
                    </a:lnTo>
                    <a:lnTo>
                      <a:pt x="186" y="1572"/>
                    </a:lnTo>
                    <a:lnTo>
                      <a:pt x="8" y="1572"/>
                    </a:lnTo>
                    <a:lnTo>
                      <a:pt x="6" y="1571"/>
                    </a:lnTo>
                    <a:lnTo>
                      <a:pt x="2" y="1569"/>
                    </a:lnTo>
                    <a:lnTo>
                      <a:pt x="1" y="1567"/>
                    </a:lnTo>
                    <a:lnTo>
                      <a:pt x="0" y="1564"/>
                    </a:lnTo>
                    <a:lnTo>
                      <a:pt x="0" y="1559"/>
                    </a:lnTo>
                    <a:lnTo>
                      <a:pt x="41" y="1560"/>
                    </a:lnTo>
                    <a:lnTo>
                      <a:pt x="82" y="1560"/>
                    </a:lnTo>
                    <a:lnTo>
                      <a:pt x="122" y="1560"/>
                    </a:lnTo>
                    <a:lnTo>
                      <a:pt x="161" y="1560"/>
                    </a:lnTo>
                    <a:lnTo>
                      <a:pt x="200" y="1559"/>
                    </a:lnTo>
                    <a:lnTo>
                      <a:pt x="241" y="1559"/>
                    </a:lnTo>
                    <a:lnTo>
                      <a:pt x="280" y="1557"/>
                    </a:lnTo>
                    <a:lnTo>
                      <a:pt x="319" y="1557"/>
                    </a:lnTo>
                    <a:lnTo>
                      <a:pt x="358" y="1556"/>
                    </a:lnTo>
                    <a:lnTo>
                      <a:pt x="398" y="1555"/>
                    </a:lnTo>
                    <a:lnTo>
                      <a:pt x="437" y="1555"/>
                    </a:lnTo>
                    <a:lnTo>
                      <a:pt x="476" y="1554"/>
                    </a:lnTo>
                    <a:lnTo>
                      <a:pt x="516" y="1553"/>
                    </a:lnTo>
                    <a:lnTo>
                      <a:pt x="557" y="1553"/>
                    </a:lnTo>
                    <a:lnTo>
                      <a:pt x="597" y="1553"/>
                    </a:lnTo>
                    <a:lnTo>
                      <a:pt x="638" y="1553"/>
                    </a:lnTo>
                    <a:lnTo>
                      <a:pt x="644" y="1552"/>
                    </a:lnTo>
                    <a:lnTo>
                      <a:pt x="650" y="1550"/>
                    </a:lnTo>
                    <a:lnTo>
                      <a:pt x="654" y="1550"/>
                    </a:lnTo>
                    <a:lnTo>
                      <a:pt x="660" y="1550"/>
                    </a:lnTo>
                    <a:lnTo>
                      <a:pt x="665" y="1550"/>
                    </a:lnTo>
                    <a:lnTo>
                      <a:pt x="671" y="1550"/>
                    </a:lnTo>
                    <a:lnTo>
                      <a:pt x="675" y="1552"/>
                    </a:lnTo>
                    <a:lnTo>
                      <a:pt x="681" y="1553"/>
                    </a:lnTo>
                    <a:lnTo>
                      <a:pt x="836" y="1547"/>
                    </a:lnTo>
                    <a:lnTo>
                      <a:pt x="853" y="1536"/>
                    </a:lnTo>
                    <a:lnTo>
                      <a:pt x="869" y="1522"/>
                    </a:lnTo>
                    <a:lnTo>
                      <a:pt x="884" y="1507"/>
                    </a:lnTo>
                    <a:lnTo>
                      <a:pt x="899" y="1492"/>
                    </a:lnTo>
                    <a:lnTo>
                      <a:pt x="913" y="1476"/>
                    </a:lnTo>
                    <a:lnTo>
                      <a:pt x="928" y="1461"/>
                    </a:lnTo>
                    <a:lnTo>
                      <a:pt x="942" y="1446"/>
                    </a:lnTo>
                    <a:lnTo>
                      <a:pt x="959" y="1432"/>
                    </a:lnTo>
                    <a:lnTo>
                      <a:pt x="974" y="1420"/>
                    </a:lnTo>
                    <a:lnTo>
                      <a:pt x="985" y="1406"/>
                    </a:lnTo>
                    <a:lnTo>
                      <a:pt x="994" y="1392"/>
                    </a:lnTo>
                    <a:lnTo>
                      <a:pt x="1001" y="1377"/>
                    </a:lnTo>
                    <a:lnTo>
                      <a:pt x="1006" y="1359"/>
                    </a:lnTo>
                    <a:lnTo>
                      <a:pt x="1009" y="1343"/>
                    </a:lnTo>
                    <a:lnTo>
                      <a:pt x="1013" y="1326"/>
                    </a:lnTo>
                    <a:lnTo>
                      <a:pt x="1016" y="1309"/>
                    </a:lnTo>
                    <a:lnTo>
                      <a:pt x="1019" y="1277"/>
                    </a:lnTo>
                    <a:lnTo>
                      <a:pt x="1021" y="1245"/>
                    </a:lnTo>
                    <a:lnTo>
                      <a:pt x="1022" y="1213"/>
                    </a:lnTo>
                    <a:lnTo>
                      <a:pt x="1022" y="1182"/>
                    </a:lnTo>
                    <a:lnTo>
                      <a:pt x="1025" y="1180"/>
                    </a:lnTo>
                    <a:lnTo>
                      <a:pt x="1031" y="1178"/>
                    </a:lnTo>
                    <a:lnTo>
                      <a:pt x="1036" y="1178"/>
                    </a:lnTo>
                    <a:lnTo>
                      <a:pt x="1042" y="1178"/>
                    </a:lnTo>
                    <a:lnTo>
                      <a:pt x="1046" y="1177"/>
                    </a:lnTo>
                    <a:lnTo>
                      <a:pt x="1050" y="1175"/>
                    </a:lnTo>
                    <a:lnTo>
                      <a:pt x="1051" y="1172"/>
                    </a:lnTo>
                    <a:lnTo>
                      <a:pt x="1050" y="1165"/>
                    </a:lnTo>
                    <a:lnTo>
                      <a:pt x="1043" y="1161"/>
                    </a:lnTo>
                    <a:lnTo>
                      <a:pt x="1035" y="1161"/>
                    </a:lnTo>
                    <a:lnTo>
                      <a:pt x="1028" y="1162"/>
                    </a:lnTo>
                    <a:lnTo>
                      <a:pt x="1021" y="1166"/>
                    </a:lnTo>
                    <a:lnTo>
                      <a:pt x="1014" y="1169"/>
                    </a:lnTo>
                    <a:lnTo>
                      <a:pt x="1007" y="1174"/>
                    </a:lnTo>
                    <a:lnTo>
                      <a:pt x="1000" y="1177"/>
                    </a:lnTo>
                    <a:lnTo>
                      <a:pt x="993" y="1181"/>
                    </a:lnTo>
                    <a:lnTo>
                      <a:pt x="984" y="1182"/>
                    </a:lnTo>
                    <a:lnTo>
                      <a:pt x="976" y="1184"/>
                    </a:lnTo>
                    <a:lnTo>
                      <a:pt x="968" y="1188"/>
                    </a:lnTo>
                    <a:lnTo>
                      <a:pt x="960" y="1191"/>
                    </a:lnTo>
                    <a:lnTo>
                      <a:pt x="953" y="1195"/>
                    </a:lnTo>
                    <a:lnTo>
                      <a:pt x="945" y="1198"/>
                    </a:lnTo>
                    <a:lnTo>
                      <a:pt x="937" y="1203"/>
                    </a:lnTo>
                    <a:lnTo>
                      <a:pt x="929" y="1206"/>
                    </a:lnTo>
                    <a:lnTo>
                      <a:pt x="910" y="1212"/>
                    </a:lnTo>
                    <a:lnTo>
                      <a:pt x="891" y="1218"/>
                    </a:lnTo>
                    <a:lnTo>
                      <a:pt x="871" y="1222"/>
                    </a:lnTo>
                    <a:lnTo>
                      <a:pt x="853" y="1227"/>
                    </a:lnTo>
                    <a:lnTo>
                      <a:pt x="832" y="1231"/>
                    </a:lnTo>
                    <a:lnTo>
                      <a:pt x="812" y="1235"/>
                    </a:lnTo>
                    <a:lnTo>
                      <a:pt x="793" y="1238"/>
                    </a:lnTo>
                    <a:lnTo>
                      <a:pt x="772" y="1242"/>
                    </a:lnTo>
                    <a:lnTo>
                      <a:pt x="752" y="1244"/>
                    </a:lnTo>
                    <a:lnTo>
                      <a:pt x="732" y="1246"/>
                    </a:lnTo>
                    <a:lnTo>
                      <a:pt x="711" y="1248"/>
                    </a:lnTo>
                    <a:lnTo>
                      <a:pt x="690" y="1249"/>
                    </a:lnTo>
                    <a:lnTo>
                      <a:pt x="671" y="1249"/>
                    </a:lnTo>
                    <a:lnTo>
                      <a:pt x="650" y="1249"/>
                    </a:lnTo>
                    <a:lnTo>
                      <a:pt x="629" y="1248"/>
                    </a:lnTo>
                    <a:lnTo>
                      <a:pt x="610" y="1246"/>
                    </a:lnTo>
                    <a:lnTo>
                      <a:pt x="592" y="1246"/>
                    </a:lnTo>
                    <a:lnTo>
                      <a:pt x="576" y="1245"/>
                    </a:lnTo>
                    <a:lnTo>
                      <a:pt x="560" y="1244"/>
                    </a:lnTo>
                    <a:lnTo>
                      <a:pt x="544" y="1243"/>
                    </a:lnTo>
                    <a:lnTo>
                      <a:pt x="528" y="1241"/>
                    </a:lnTo>
                    <a:lnTo>
                      <a:pt x="512" y="1237"/>
                    </a:lnTo>
                    <a:lnTo>
                      <a:pt x="495" y="1234"/>
                    </a:lnTo>
                    <a:lnTo>
                      <a:pt x="479" y="1230"/>
                    </a:lnTo>
                    <a:lnTo>
                      <a:pt x="464" y="1227"/>
                    </a:lnTo>
                    <a:lnTo>
                      <a:pt x="448" y="1222"/>
                    </a:lnTo>
                    <a:lnTo>
                      <a:pt x="432" y="1219"/>
                    </a:lnTo>
                    <a:lnTo>
                      <a:pt x="417" y="1214"/>
                    </a:lnTo>
                    <a:lnTo>
                      <a:pt x="401" y="1210"/>
                    </a:lnTo>
                    <a:lnTo>
                      <a:pt x="386" y="1206"/>
                    </a:lnTo>
                    <a:lnTo>
                      <a:pt x="370" y="1201"/>
                    </a:lnTo>
                    <a:lnTo>
                      <a:pt x="355" y="1198"/>
                    </a:lnTo>
                    <a:lnTo>
                      <a:pt x="338" y="1188"/>
                    </a:lnTo>
                    <a:lnTo>
                      <a:pt x="320" y="1180"/>
                    </a:lnTo>
                    <a:lnTo>
                      <a:pt x="303" y="1172"/>
                    </a:lnTo>
                    <a:lnTo>
                      <a:pt x="285" y="1165"/>
                    </a:lnTo>
                    <a:lnTo>
                      <a:pt x="267" y="1157"/>
                    </a:lnTo>
                    <a:lnTo>
                      <a:pt x="250" y="1147"/>
                    </a:lnTo>
                    <a:lnTo>
                      <a:pt x="234" y="1138"/>
                    </a:lnTo>
                    <a:lnTo>
                      <a:pt x="218" y="1125"/>
                    </a:lnTo>
                    <a:lnTo>
                      <a:pt x="209" y="1104"/>
                    </a:lnTo>
                    <a:lnTo>
                      <a:pt x="200" y="1079"/>
                    </a:lnTo>
                    <a:lnTo>
                      <a:pt x="198" y="1056"/>
                    </a:lnTo>
                    <a:lnTo>
                      <a:pt x="204" y="1031"/>
                    </a:lnTo>
                    <a:lnTo>
                      <a:pt x="217" y="994"/>
                    </a:lnTo>
                    <a:lnTo>
                      <a:pt x="232" y="958"/>
                    </a:lnTo>
                    <a:lnTo>
                      <a:pt x="248" y="924"/>
                    </a:lnTo>
                    <a:lnTo>
                      <a:pt x="267" y="890"/>
                    </a:lnTo>
                    <a:lnTo>
                      <a:pt x="287" y="857"/>
                    </a:lnTo>
                    <a:lnTo>
                      <a:pt x="309" y="824"/>
                    </a:lnTo>
                    <a:lnTo>
                      <a:pt x="332" y="791"/>
                    </a:lnTo>
                    <a:lnTo>
                      <a:pt x="356" y="759"/>
                    </a:lnTo>
                    <a:lnTo>
                      <a:pt x="380" y="728"/>
                    </a:lnTo>
                    <a:lnTo>
                      <a:pt x="406" y="696"/>
                    </a:lnTo>
                    <a:lnTo>
                      <a:pt x="431" y="665"/>
                    </a:lnTo>
                    <a:lnTo>
                      <a:pt x="457" y="634"/>
                    </a:lnTo>
                    <a:lnTo>
                      <a:pt x="484" y="602"/>
                    </a:lnTo>
                    <a:lnTo>
                      <a:pt x="509" y="571"/>
                    </a:lnTo>
                    <a:lnTo>
                      <a:pt x="535" y="540"/>
                    </a:lnTo>
                    <a:lnTo>
                      <a:pt x="560" y="509"/>
                    </a:lnTo>
                    <a:lnTo>
                      <a:pt x="565" y="510"/>
                    </a:lnTo>
                    <a:lnTo>
                      <a:pt x="567" y="514"/>
                    </a:lnTo>
                    <a:lnTo>
                      <a:pt x="568" y="520"/>
                    </a:lnTo>
                    <a:lnTo>
                      <a:pt x="571" y="523"/>
                    </a:lnTo>
                    <a:lnTo>
                      <a:pt x="545" y="552"/>
                    </a:lnTo>
                    <a:lnTo>
                      <a:pt x="518" y="581"/>
                    </a:lnTo>
                    <a:lnTo>
                      <a:pt x="493" y="611"/>
                    </a:lnTo>
                    <a:lnTo>
                      <a:pt x="468" y="640"/>
                    </a:lnTo>
                    <a:lnTo>
                      <a:pt x="442" y="669"/>
                    </a:lnTo>
                    <a:lnTo>
                      <a:pt x="418" y="700"/>
                    </a:lnTo>
                    <a:lnTo>
                      <a:pt x="395" y="730"/>
                    </a:lnTo>
                    <a:lnTo>
                      <a:pt x="373" y="761"/>
                    </a:lnTo>
                    <a:lnTo>
                      <a:pt x="351" y="793"/>
                    </a:lnTo>
                    <a:lnTo>
                      <a:pt x="332" y="824"/>
                    </a:lnTo>
                    <a:lnTo>
                      <a:pt x="312" y="856"/>
                    </a:lnTo>
                    <a:lnTo>
                      <a:pt x="295" y="888"/>
                    </a:lnTo>
                    <a:lnTo>
                      <a:pt x="279" y="922"/>
                    </a:lnTo>
                    <a:lnTo>
                      <a:pt x="264" y="955"/>
                    </a:lnTo>
                    <a:lnTo>
                      <a:pt x="250" y="990"/>
                    </a:lnTo>
                    <a:lnTo>
                      <a:pt x="239" y="1024"/>
                    </a:lnTo>
                    <a:lnTo>
                      <a:pt x="234" y="1042"/>
                    </a:lnTo>
                    <a:lnTo>
                      <a:pt x="233" y="1062"/>
                    </a:lnTo>
                    <a:lnTo>
                      <a:pt x="237" y="1082"/>
                    </a:lnTo>
                    <a:lnTo>
                      <a:pt x="247" y="1098"/>
                    </a:lnTo>
                    <a:lnTo>
                      <a:pt x="252" y="1101"/>
                    </a:lnTo>
                    <a:lnTo>
                      <a:pt x="258" y="1106"/>
                    </a:lnTo>
                    <a:lnTo>
                      <a:pt x="264" y="1110"/>
                    </a:lnTo>
                    <a:lnTo>
                      <a:pt x="270" y="1116"/>
                    </a:lnTo>
                    <a:lnTo>
                      <a:pt x="275" y="1121"/>
                    </a:lnTo>
                    <a:lnTo>
                      <a:pt x="282" y="1123"/>
                    </a:lnTo>
                    <a:lnTo>
                      <a:pt x="289" y="1125"/>
                    </a:lnTo>
                    <a:lnTo>
                      <a:pt x="297" y="1125"/>
                    </a:lnTo>
                    <a:lnTo>
                      <a:pt x="304" y="1125"/>
                    </a:lnTo>
                    <a:lnTo>
                      <a:pt x="311" y="1124"/>
                    </a:lnTo>
                    <a:lnTo>
                      <a:pt x="319" y="1123"/>
                    </a:lnTo>
                    <a:lnTo>
                      <a:pt x="327" y="1121"/>
                    </a:lnTo>
                    <a:lnTo>
                      <a:pt x="334" y="1120"/>
                    </a:lnTo>
                    <a:lnTo>
                      <a:pt x="342" y="1120"/>
                    </a:lnTo>
                    <a:lnTo>
                      <a:pt x="349" y="1120"/>
                    </a:lnTo>
                    <a:lnTo>
                      <a:pt x="356" y="1122"/>
                    </a:lnTo>
                    <a:lnTo>
                      <a:pt x="391" y="1109"/>
                    </a:lnTo>
                    <a:lnTo>
                      <a:pt x="425" y="1097"/>
                    </a:lnTo>
                    <a:lnTo>
                      <a:pt x="460" y="1083"/>
                    </a:lnTo>
                    <a:lnTo>
                      <a:pt x="493" y="1068"/>
                    </a:lnTo>
                    <a:lnTo>
                      <a:pt x="527" y="1053"/>
                    </a:lnTo>
                    <a:lnTo>
                      <a:pt x="560" y="1037"/>
                    </a:lnTo>
                    <a:lnTo>
                      <a:pt x="592" y="1019"/>
                    </a:lnTo>
                    <a:lnTo>
                      <a:pt x="626" y="1001"/>
                    </a:lnTo>
                    <a:lnTo>
                      <a:pt x="657" y="983"/>
                    </a:lnTo>
                    <a:lnTo>
                      <a:pt x="689" y="964"/>
                    </a:lnTo>
                    <a:lnTo>
                      <a:pt x="720" y="943"/>
                    </a:lnTo>
                    <a:lnTo>
                      <a:pt x="751" y="923"/>
                    </a:lnTo>
                    <a:lnTo>
                      <a:pt x="782" y="901"/>
                    </a:lnTo>
                    <a:lnTo>
                      <a:pt x="812" y="878"/>
                    </a:lnTo>
                    <a:lnTo>
                      <a:pt x="842" y="854"/>
                    </a:lnTo>
                    <a:lnTo>
                      <a:pt x="871" y="829"/>
                    </a:lnTo>
                    <a:lnTo>
                      <a:pt x="900" y="805"/>
                    </a:lnTo>
                    <a:lnTo>
                      <a:pt x="928" y="780"/>
                    </a:lnTo>
                    <a:lnTo>
                      <a:pt x="955" y="755"/>
                    </a:lnTo>
                    <a:lnTo>
                      <a:pt x="983" y="728"/>
                    </a:lnTo>
                    <a:lnTo>
                      <a:pt x="1008" y="702"/>
                    </a:lnTo>
                    <a:lnTo>
                      <a:pt x="1035" y="674"/>
                    </a:lnTo>
                    <a:lnTo>
                      <a:pt x="1060" y="646"/>
                    </a:lnTo>
                    <a:lnTo>
                      <a:pt x="1084" y="619"/>
                    </a:lnTo>
                    <a:lnTo>
                      <a:pt x="1108" y="591"/>
                    </a:lnTo>
                    <a:lnTo>
                      <a:pt x="1133" y="562"/>
                    </a:lnTo>
                    <a:lnTo>
                      <a:pt x="1157" y="533"/>
                    </a:lnTo>
                    <a:lnTo>
                      <a:pt x="1180" y="505"/>
                    </a:lnTo>
                    <a:lnTo>
                      <a:pt x="1203" y="476"/>
                    </a:lnTo>
                    <a:lnTo>
                      <a:pt x="1226" y="447"/>
                    </a:lnTo>
                    <a:lnTo>
                      <a:pt x="1249" y="419"/>
                    </a:lnTo>
                    <a:lnTo>
                      <a:pt x="1272" y="391"/>
                    </a:lnTo>
                    <a:lnTo>
                      <a:pt x="1296" y="352"/>
                    </a:lnTo>
                    <a:lnTo>
                      <a:pt x="1320" y="314"/>
                    </a:lnTo>
                    <a:lnTo>
                      <a:pt x="1346" y="275"/>
                    </a:lnTo>
                    <a:lnTo>
                      <a:pt x="1368" y="237"/>
                    </a:lnTo>
                    <a:lnTo>
                      <a:pt x="1387" y="197"/>
                    </a:lnTo>
                    <a:lnTo>
                      <a:pt x="1402" y="156"/>
                    </a:lnTo>
                    <a:lnTo>
                      <a:pt x="1411" y="112"/>
                    </a:lnTo>
                    <a:lnTo>
                      <a:pt x="1414" y="65"/>
                    </a:lnTo>
                    <a:lnTo>
                      <a:pt x="1410" y="58"/>
                    </a:lnTo>
                    <a:lnTo>
                      <a:pt x="1406" y="52"/>
                    </a:lnTo>
                    <a:lnTo>
                      <a:pt x="1400" y="47"/>
                    </a:lnTo>
                    <a:lnTo>
                      <a:pt x="1394" y="44"/>
                    </a:lnTo>
                    <a:lnTo>
                      <a:pt x="1388" y="40"/>
                    </a:lnTo>
                    <a:lnTo>
                      <a:pt x="1381" y="37"/>
                    </a:lnTo>
                    <a:lnTo>
                      <a:pt x="1376" y="33"/>
                    </a:lnTo>
                    <a:lnTo>
                      <a:pt x="1370" y="29"/>
                    </a:lnTo>
                    <a:lnTo>
                      <a:pt x="1352" y="29"/>
                    </a:lnTo>
                    <a:lnTo>
                      <a:pt x="1333" y="31"/>
                    </a:lnTo>
                    <a:lnTo>
                      <a:pt x="1316" y="35"/>
                    </a:lnTo>
                    <a:lnTo>
                      <a:pt x="1299" y="38"/>
                    </a:lnTo>
                    <a:lnTo>
                      <a:pt x="1282" y="44"/>
                    </a:lnTo>
                    <a:lnTo>
                      <a:pt x="1265" y="48"/>
                    </a:lnTo>
                    <a:lnTo>
                      <a:pt x="1249" y="52"/>
                    </a:lnTo>
                    <a:lnTo>
                      <a:pt x="1232" y="55"/>
                    </a:lnTo>
                    <a:lnTo>
                      <a:pt x="1217" y="62"/>
                    </a:lnTo>
                    <a:lnTo>
                      <a:pt x="1203" y="69"/>
                    </a:lnTo>
                    <a:lnTo>
                      <a:pt x="1188" y="75"/>
                    </a:lnTo>
                    <a:lnTo>
                      <a:pt x="1174" y="82"/>
                    </a:lnTo>
                    <a:lnTo>
                      <a:pt x="1160" y="89"/>
                    </a:lnTo>
                    <a:lnTo>
                      <a:pt x="1146" y="94"/>
                    </a:lnTo>
                    <a:lnTo>
                      <a:pt x="1131" y="100"/>
                    </a:lnTo>
                    <a:lnTo>
                      <a:pt x="1118" y="106"/>
                    </a:lnTo>
                    <a:lnTo>
                      <a:pt x="1095" y="120"/>
                    </a:lnTo>
                    <a:lnTo>
                      <a:pt x="1072" y="132"/>
                    </a:lnTo>
                    <a:lnTo>
                      <a:pt x="1050" y="146"/>
                    </a:lnTo>
                    <a:lnTo>
                      <a:pt x="1027" y="160"/>
                    </a:lnTo>
                    <a:lnTo>
                      <a:pt x="1004" y="174"/>
                    </a:lnTo>
                    <a:lnTo>
                      <a:pt x="982" y="188"/>
                    </a:lnTo>
                    <a:lnTo>
                      <a:pt x="959" y="203"/>
                    </a:lnTo>
                    <a:lnTo>
                      <a:pt x="937" y="217"/>
                    </a:lnTo>
                    <a:lnTo>
                      <a:pt x="915" y="232"/>
                    </a:lnTo>
                    <a:lnTo>
                      <a:pt x="893" y="248"/>
                    </a:lnTo>
                    <a:lnTo>
                      <a:pt x="871" y="263"/>
                    </a:lnTo>
                    <a:lnTo>
                      <a:pt x="849" y="279"/>
                    </a:lnTo>
                    <a:lnTo>
                      <a:pt x="828" y="296"/>
                    </a:lnTo>
                    <a:lnTo>
                      <a:pt x="808" y="313"/>
                    </a:lnTo>
                    <a:lnTo>
                      <a:pt x="787" y="331"/>
                    </a:lnTo>
                    <a:lnTo>
                      <a:pt x="766" y="349"/>
                    </a:lnTo>
                    <a:lnTo>
                      <a:pt x="740" y="342"/>
                    </a:lnTo>
                    <a:lnTo>
                      <a:pt x="741" y="339"/>
                    </a:lnTo>
                    <a:lnTo>
                      <a:pt x="744" y="334"/>
                    </a:lnTo>
                    <a:lnTo>
                      <a:pt x="749" y="331"/>
                    </a:lnTo>
                    <a:lnTo>
                      <a:pt x="752" y="327"/>
                    </a:lnTo>
                    <a:lnTo>
                      <a:pt x="762" y="326"/>
                    </a:lnTo>
                    <a:lnTo>
                      <a:pt x="795" y="297"/>
                    </a:lnTo>
                    <a:lnTo>
                      <a:pt x="828" y="270"/>
                    </a:lnTo>
                    <a:lnTo>
                      <a:pt x="863" y="243"/>
                    </a:lnTo>
                    <a:lnTo>
                      <a:pt x="896" y="217"/>
                    </a:lnTo>
                    <a:lnTo>
                      <a:pt x="931" y="191"/>
                    </a:lnTo>
                    <a:lnTo>
                      <a:pt x="967" y="167"/>
                    </a:lnTo>
                    <a:lnTo>
                      <a:pt x="1002" y="144"/>
                    </a:lnTo>
                    <a:lnTo>
                      <a:pt x="1038" y="122"/>
                    </a:lnTo>
                    <a:lnTo>
                      <a:pt x="1074" y="101"/>
                    </a:lnTo>
                    <a:lnTo>
                      <a:pt x="1111" y="83"/>
                    </a:lnTo>
                    <a:lnTo>
                      <a:pt x="1149" y="65"/>
                    </a:lnTo>
                    <a:lnTo>
                      <a:pt x="1187" y="48"/>
                    </a:lnTo>
                    <a:lnTo>
                      <a:pt x="1226" y="33"/>
                    </a:lnTo>
                    <a:lnTo>
                      <a:pt x="1265" y="21"/>
                    </a:lnTo>
                    <a:lnTo>
                      <a:pt x="1305" y="9"/>
                    </a:lnTo>
                    <a:lnTo>
                      <a:pt x="1347" y="0"/>
                    </a:lnTo>
                    <a:lnTo>
                      <a:pt x="1362" y="1"/>
                    </a:lnTo>
                    <a:lnTo>
                      <a:pt x="1377" y="5"/>
                    </a:lnTo>
                    <a:lnTo>
                      <a:pt x="1392" y="9"/>
                    </a:lnTo>
                    <a:lnTo>
                      <a:pt x="1405" y="17"/>
                    </a:lnTo>
                    <a:lnTo>
                      <a:pt x="1417" y="25"/>
                    </a:lnTo>
                    <a:lnTo>
                      <a:pt x="1428" y="37"/>
                    </a:lnTo>
                    <a:lnTo>
                      <a:pt x="1438" y="48"/>
                    </a:lnTo>
                    <a:lnTo>
                      <a:pt x="1445"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1400" smtClean="0">
                  <a:solidFill>
                    <a:srgbClr val="000000"/>
                  </a:solidFill>
                </a:endParaRPr>
              </a:p>
            </p:txBody>
          </p:sp>
          <p:sp>
            <p:nvSpPr>
              <p:cNvPr id="21539" name="Freeform 22"/>
              <p:cNvSpPr>
                <a:spLocks/>
              </p:cNvSpPr>
              <p:nvPr/>
            </p:nvSpPr>
            <p:spPr bwMode="auto">
              <a:xfrm>
                <a:off x="2592" y="1874"/>
                <a:ext cx="303" cy="307"/>
              </a:xfrm>
              <a:custGeom>
                <a:avLst/>
                <a:gdLst>
                  <a:gd name="T0" fmla="*/ 21 w 606"/>
                  <a:gd name="T1" fmla="*/ 4 h 613"/>
                  <a:gd name="T2" fmla="*/ 42 w 606"/>
                  <a:gd name="T3" fmla="*/ 17 h 613"/>
                  <a:gd name="T4" fmla="*/ 91 w 606"/>
                  <a:gd name="T5" fmla="*/ 36 h 613"/>
                  <a:gd name="T6" fmla="*/ 145 w 606"/>
                  <a:gd name="T7" fmla="*/ 56 h 613"/>
                  <a:gd name="T8" fmla="*/ 139 w 606"/>
                  <a:gd name="T9" fmla="*/ 67 h 613"/>
                  <a:gd name="T10" fmla="*/ 125 w 606"/>
                  <a:gd name="T11" fmla="*/ 77 h 613"/>
                  <a:gd name="T12" fmla="*/ 140 w 606"/>
                  <a:gd name="T13" fmla="*/ 62 h 613"/>
                  <a:gd name="T14" fmla="*/ 130 w 606"/>
                  <a:gd name="T15" fmla="*/ 59 h 613"/>
                  <a:gd name="T16" fmla="*/ 117 w 606"/>
                  <a:gd name="T17" fmla="*/ 69 h 613"/>
                  <a:gd name="T18" fmla="*/ 115 w 606"/>
                  <a:gd name="T19" fmla="*/ 66 h 613"/>
                  <a:gd name="T20" fmla="*/ 125 w 606"/>
                  <a:gd name="T21" fmla="*/ 56 h 613"/>
                  <a:gd name="T22" fmla="*/ 114 w 606"/>
                  <a:gd name="T23" fmla="*/ 56 h 613"/>
                  <a:gd name="T24" fmla="*/ 104 w 606"/>
                  <a:gd name="T25" fmla="*/ 64 h 613"/>
                  <a:gd name="T26" fmla="*/ 109 w 606"/>
                  <a:gd name="T27" fmla="*/ 50 h 613"/>
                  <a:gd name="T28" fmla="*/ 100 w 606"/>
                  <a:gd name="T29" fmla="*/ 49 h 613"/>
                  <a:gd name="T30" fmla="*/ 89 w 606"/>
                  <a:gd name="T31" fmla="*/ 57 h 613"/>
                  <a:gd name="T32" fmla="*/ 92 w 606"/>
                  <a:gd name="T33" fmla="*/ 43 h 613"/>
                  <a:gd name="T34" fmla="*/ 79 w 606"/>
                  <a:gd name="T35" fmla="*/ 50 h 613"/>
                  <a:gd name="T36" fmla="*/ 79 w 606"/>
                  <a:gd name="T37" fmla="*/ 38 h 613"/>
                  <a:gd name="T38" fmla="*/ 70 w 606"/>
                  <a:gd name="T39" fmla="*/ 42 h 613"/>
                  <a:gd name="T40" fmla="*/ 68 w 606"/>
                  <a:gd name="T41" fmla="*/ 33 h 613"/>
                  <a:gd name="T42" fmla="*/ 58 w 606"/>
                  <a:gd name="T43" fmla="*/ 34 h 613"/>
                  <a:gd name="T44" fmla="*/ 51 w 606"/>
                  <a:gd name="T45" fmla="*/ 28 h 613"/>
                  <a:gd name="T46" fmla="*/ 67 w 606"/>
                  <a:gd name="T47" fmla="*/ 44 h 613"/>
                  <a:gd name="T48" fmla="*/ 103 w 606"/>
                  <a:gd name="T49" fmla="*/ 71 h 613"/>
                  <a:gd name="T50" fmla="*/ 125 w 606"/>
                  <a:gd name="T51" fmla="*/ 91 h 613"/>
                  <a:gd name="T52" fmla="*/ 114 w 606"/>
                  <a:gd name="T53" fmla="*/ 89 h 613"/>
                  <a:gd name="T54" fmla="*/ 106 w 606"/>
                  <a:gd name="T55" fmla="*/ 81 h 613"/>
                  <a:gd name="T56" fmla="*/ 102 w 606"/>
                  <a:gd name="T57" fmla="*/ 82 h 613"/>
                  <a:gd name="T58" fmla="*/ 93 w 606"/>
                  <a:gd name="T59" fmla="*/ 80 h 613"/>
                  <a:gd name="T60" fmla="*/ 87 w 606"/>
                  <a:gd name="T61" fmla="*/ 80 h 613"/>
                  <a:gd name="T62" fmla="*/ 91 w 606"/>
                  <a:gd name="T63" fmla="*/ 69 h 613"/>
                  <a:gd name="T64" fmla="*/ 81 w 606"/>
                  <a:gd name="T65" fmla="*/ 69 h 613"/>
                  <a:gd name="T66" fmla="*/ 78 w 606"/>
                  <a:gd name="T67" fmla="*/ 68 h 613"/>
                  <a:gd name="T68" fmla="*/ 72 w 606"/>
                  <a:gd name="T69" fmla="*/ 63 h 613"/>
                  <a:gd name="T70" fmla="*/ 71 w 606"/>
                  <a:gd name="T71" fmla="*/ 60 h 613"/>
                  <a:gd name="T72" fmla="*/ 63 w 606"/>
                  <a:gd name="T73" fmla="*/ 51 h 613"/>
                  <a:gd name="T74" fmla="*/ 51 w 606"/>
                  <a:gd name="T75" fmla="*/ 61 h 613"/>
                  <a:gd name="T76" fmla="*/ 58 w 606"/>
                  <a:gd name="T77" fmla="*/ 50 h 613"/>
                  <a:gd name="T78" fmla="*/ 47 w 606"/>
                  <a:gd name="T79" fmla="*/ 47 h 613"/>
                  <a:gd name="T80" fmla="*/ 45 w 606"/>
                  <a:gd name="T81" fmla="*/ 46 h 613"/>
                  <a:gd name="T82" fmla="*/ 38 w 606"/>
                  <a:gd name="T83" fmla="*/ 40 h 613"/>
                  <a:gd name="T84" fmla="*/ 34 w 606"/>
                  <a:gd name="T85" fmla="*/ 30 h 613"/>
                  <a:gd name="T86" fmla="*/ 33 w 606"/>
                  <a:gd name="T87" fmla="*/ 45 h 613"/>
                  <a:gd name="T88" fmla="*/ 70 w 606"/>
                  <a:gd name="T89" fmla="*/ 104 h 613"/>
                  <a:gd name="T90" fmla="*/ 83 w 606"/>
                  <a:gd name="T91" fmla="*/ 128 h 613"/>
                  <a:gd name="T92" fmla="*/ 74 w 606"/>
                  <a:gd name="T93" fmla="*/ 127 h 613"/>
                  <a:gd name="T94" fmla="*/ 39 w 606"/>
                  <a:gd name="T95" fmla="*/ 70 h 613"/>
                  <a:gd name="T96" fmla="*/ 26 w 606"/>
                  <a:gd name="T97" fmla="*/ 46 h 613"/>
                  <a:gd name="T98" fmla="*/ 26 w 606"/>
                  <a:gd name="T99" fmla="*/ 56 h 613"/>
                  <a:gd name="T100" fmla="*/ 40 w 606"/>
                  <a:gd name="T101" fmla="*/ 99 h 613"/>
                  <a:gd name="T102" fmla="*/ 50 w 606"/>
                  <a:gd name="T103" fmla="*/ 134 h 613"/>
                  <a:gd name="T104" fmla="*/ 48 w 606"/>
                  <a:gd name="T105" fmla="*/ 154 h 613"/>
                  <a:gd name="T106" fmla="*/ 29 w 606"/>
                  <a:gd name="T107" fmla="*/ 90 h 613"/>
                  <a:gd name="T108" fmla="*/ 17 w 606"/>
                  <a:gd name="T109" fmla="*/ 48 h 613"/>
                  <a:gd name="T110" fmla="*/ 5 w 606"/>
                  <a:gd name="T111" fmla="*/ 25 h 613"/>
                  <a:gd name="T112" fmla="*/ 1 w 606"/>
                  <a:gd name="T113" fmla="*/ 16 h 613"/>
                  <a:gd name="T114" fmla="*/ 10 w 606"/>
                  <a:gd name="T115" fmla="*/ 7 h 613"/>
                  <a:gd name="T116" fmla="*/ 16 w 606"/>
                  <a:gd name="T117" fmla="*/ 1 h 6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6"/>
                  <a:gd name="T178" fmla="*/ 0 h 613"/>
                  <a:gd name="T179" fmla="*/ 606 w 606"/>
                  <a:gd name="T180" fmla="*/ 613 h 61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6" h="613">
                    <a:moveTo>
                      <a:pt x="66" y="5"/>
                    </a:moveTo>
                    <a:lnTo>
                      <a:pt x="66" y="12"/>
                    </a:lnTo>
                    <a:lnTo>
                      <a:pt x="66" y="16"/>
                    </a:lnTo>
                    <a:lnTo>
                      <a:pt x="67" y="22"/>
                    </a:lnTo>
                    <a:lnTo>
                      <a:pt x="73" y="26"/>
                    </a:lnTo>
                    <a:lnTo>
                      <a:pt x="78" y="22"/>
                    </a:lnTo>
                    <a:lnTo>
                      <a:pt x="81" y="18"/>
                    </a:lnTo>
                    <a:lnTo>
                      <a:pt x="86" y="15"/>
                    </a:lnTo>
                    <a:lnTo>
                      <a:pt x="93" y="19"/>
                    </a:lnTo>
                    <a:lnTo>
                      <a:pt x="99" y="30"/>
                    </a:lnTo>
                    <a:lnTo>
                      <a:pt x="109" y="39"/>
                    </a:lnTo>
                    <a:lnTo>
                      <a:pt x="120" y="45"/>
                    </a:lnTo>
                    <a:lnTo>
                      <a:pt x="132" y="51"/>
                    </a:lnTo>
                    <a:lnTo>
                      <a:pt x="144" y="56"/>
                    </a:lnTo>
                    <a:lnTo>
                      <a:pt x="158" y="60"/>
                    </a:lnTo>
                    <a:lnTo>
                      <a:pt x="171" y="65"/>
                    </a:lnTo>
                    <a:lnTo>
                      <a:pt x="182" y="70"/>
                    </a:lnTo>
                    <a:lnTo>
                      <a:pt x="209" y="81"/>
                    </a:lnTo>
                    <a:lnTo>
                      <a:pt x="235" y="91"/>
                    </a:lnTo>
                    <a:lnTo>
                      <a:pt x="262" y="102"/>
                    </a:lnTo>
                    <a:lnTo>
                      <a:pt x="288" y="112"/>
                    </a:lnTo>
                    <a:lnTo>
                      <a:pt x="315" y="122"/>
                    </a:lnTo>
                    <a:lnTo>
                      <a:pt x="341" y="133"/>
                    </a:lnTo>
                    <a:lnTo>
                      <a:pt x="367" y="143"/>
                    </a:lnTo>
                    <a:lnTo>
                      <a:pt x="393" y="153"/>
                    </a:lnTo>
                    <a:lnTo>
                      <a:pt x="420" y="164"/>
                    </a:lnTo>
                    <a:lnTo>
                      <a:pt x="446" y="174"/>
                    </a:lnTo>
                    <a:lnTo>
                      <a:pt x="473" y="185"/>
                    </a:lnTo>
                    <a:lnTo>
                      <a:pt x="499" y="194"/>
                    </a:lnTo>
                    <a:lnTo>
                      <a:pt x="526" y="204"/>
                    </a:lnTo>
                    <a:lnTo>
                      <a:pt x="552" y="213"/>
                    </a:lnTo>
                    <a:lnTo>
                      <a:pt x="580" y="223"/>
                    </a:lnTo>
                    <a:lnTo>
                      <a:pt x="606" y="232"/>
                    </a:lnTo>
                    <a:lnTo>
                      <a:pt x="605" y="238"/>
                    </a:lnTo>
                    <a:lnTo>
                      <a:pt x="604" y="244"/>
                    </a:lnTo>
                    <a:lnTo>
                      <a:pt x="602" y="250"/>
                    </a:lnTo>
                    <a:lnTo>
                      <a:pt x="597" y="255"/>
                    </a:lnTo>
                    <a:lnTo>
                      <a:pt x="574" y="251"/>
                    </a:lnTo>
                    <a:lnTo>
                      <a:pt x="564" y="259"/>
                    </a:lnTo>
                    <a:lnTo>
                      <a:pt x="555" y="267"/>
                    </a:lnTo>
                    <a:lnTo>
                      <a:pt x="545" y="276"/>
                    </a:lnTo>
                    <a:lnTo>
                      <a:pt x="537" y="285"/>
                    </a:lnTo>
                    <a:lnTo>
                      <a:pt x="528" y="294"/>
                    </a:lnTo>
                    <a:lnTo>
                      <a:pt x="519" y="303"/>
                    </a:lnTo>
                    <a:lnTo>
                      <a:pt x="510" y="311"/>
                    </a:lnTo>
                    <a:lnTo>
                      <a:pt x="500" y="319"/>
                    </a:lnTo>
                    <a:lnTo>
                      <a:pt x="495" y="314"/>
                    </a:lnTo>
                    <a:lnTo>
                      <a:pt x="502" y="305"/>
                    </a:lnTo>
                    <a:lnTo>
                      <a:pt x="511" y="297"/>
                    </a:lnTo>
                    <a:lnTo>
                      <a:pt x="519" y="289"/>
                    </a:lnTo>
                    <a:lnTo>
                      <a:pt x="528" y="281"/>
                    </a:lnTo>
                    <a:lnTo>
                      <a:pt x="537" y="274"/>
                    </a:lnTo>
                    <a:lnTo>
                      <a:pt x="546" y="266"/>
                    </a:lnTo>
                    <a:lnTo>
                      <a:pt x="556" y="258"/>
                    </a:lnTo>
                    <a:lnTo>
                      <a:pt x="564" y="249"/>
                    </a:lnTo>
                    <a:lnTo>
                      <a:pt x="559" y="246"/>
                    </a:lnTo>
                    <a:lnTo>
                      <a:pt x="555" y="243"/>
                    </a:lnTo>
                    <a:lnTo>
                      <a:pt x="551" y="241"/>
                    </a:lnTo>
                    <a:lnTo>
                      <a:pt x="546" y="240"/>
                    </a:lnTo>
                    <a:lnTo>
                      <a:pt x="542" y="238"/>
                    </a:lnTo>
                    <a:lnTo>
                      <a:pt x="537" y="236"/>
                    </a:lnTo>
                    <a:lnTo>
                      <a:pt x="533" y="235"/>
                    </a:lnTo>
                    <a:lnTo>
                      <a:pt x="528" y="234"/>
                    </a:lnTo>
                    <a:lnTo>
                      <a:pt x="520" y="236"/>
                    </a:lnTo>
                    <a:lnTo>
                      <a:pt x="513" y="241"/>
                    </a:lnTo>
                    <a:lnTo>
                      <a:pt x="507" y="246"/>
                    </a:lnTo>
                    <a:lnTo>
                      <a:pt x="502" y="251"/>
                    </a:lnTo>
                    <a:lnTo>
                      <a:pt x="496" y="257"/>
                    </a:lnTo>
                    <a:lnTo>
                      <a:pt x="490" y="263"/>
                    </a:lnTo>
                    <a:lnTo>
                      <a:pt x="483" y="266"/>
                    </a:lnTo>
                    <a:lnTo>
                      <a:pt x="475" y="269"/>
                    </a:lnTo>
                    <a:lnTo>
                      <a:pt x="470" y="273"/>
                    </a:lnTo>
                    <a:lnTo>
                      <a:pt x="466" y="278"/>
                    </a:lnTo>
                    <a:lnTo>
                      <a:pt x="461" y="282"/>
                    </a:lnTo>
                    <a:lnTo>
                      <a:pt x="455" y="282"/>
                    </a:lnTo>
                    <a:lnTo>
                      <a:pt x="452" y="279"/>
                    </a:lnTo>
                    <a:lnTo>
                      <a:pt x="452" y="274"/>
                    </a:lnTo>
                    <a:lnTo>
                      <a:pt x="454" y="270"/>
                    </a:lnTo>
                    <a:lnTo>
                      <a:pt x="457" y="266"/>
                    </a:lnTo>
                    <a:lnTo>
                      <a:pt x="462" y="261"/>
                    </a:lnTo>
                    <a:lnTo>
                      <a:pt x="469" y="255"/>
                    </a:lnTo>
                    <a:lnTo>
                      <a:pt x="476" y="251"/>
                    </a:lnTo>
                    <a:lnTo>
                      <a:pt x="484" y="248"/>
                    </a:lnTo>
                    <a:lnTo>
                      <a:pt x="491" y="244"/>
                    </a:lnTo>
                    <a:lnTo>
                      <a:pt x="497" y="240"/>
                    </a:lnTo>
                    <a:lnTo>
                      <a:pt x="502" y="234"/>
                    </a:lnTo>
                    <a:lnTo>
                      <a:pt x="505" y="226"/>
                    </a:lnTo>
                    <a:lnTo>
                      <a:pt x="500" y="224"/>
                    </a:lnTo>
                    <a:lnTo>
                      <a:pt x="495" y="220"/>
                    </a:lnTo>
                    <a:lnTo>
                      <a:pt x="490" y="218"/>
                    </a:lnTo>
                    <a:lnTo>
                      <a:pt x="484" y="216"/>
                    </a:lnTo>
                    <a:lnTo>
                      <a:pt x="480" y="214"/>
                    </a:lnTo>
                    <a:lnTo>
                      <a:pt x="474" y="213"/>
                    </a:lnTo>
                    <a:lnTo>
                      <a:pt x="469" y="214"/>
                    </a:lnTo>
                    <a:lnTo>
                      <a:pt x="464" y="218"/>
                    </a:lnTo>
                    <a:lnTo>
                      <a:pt x="458" y="223"/>
                    </a:lnTo>
                    <a:lnTo>
                      <a:pt x="452" y="227"/>
                    </a:lnTo>
                    <a:lnTo>
                      <a:pt x="446" y="233"/>
                    </a:lnTo>
                    <a:lnTo>
                      <a:pt x="442" y="238"/>
                    </a:lnTo>
                    <a:lnTo>
                      <a:pt x="436" y="243"/>
                    </a:lnTo>
                    <a:lnTo>
                      <a:pt x="430" y="249"/>
                    </a:lnTo>
                    <a:lnTo>
                      <a:pt x="424" y="254"/>
                    </a:lnTo>
                    <a:lnTo>
                      <a:pt x="419" y="257"/>
                    </a:lnTo>
                    <a:lnTo>
                      <a:pt x="417" y="256"/>
                    </a:lnTo>
                    <a:lnTo>
                      <a:pt x="417" y="254"/>
                    </a:lnTo>
                    <a:lnTo>
                      <a:pt x="417" y="251"/>
                    </a:lnTo>
                    <a:lnTo>
                      <a:pt x="417" y="249"/>
                    </a:lnTo>
                    <a:lnTo>
                      <a:pt x="454" y="210"/>
                    </a:lnTo>
                    <a:lnTo>
                      <a:pt x="451" y="206"/>
                    </a:lnTo>
                    <a:lnTo>
                      <a:pt x="446" y="204"/>
                    </a:lnTo>
                    <a:lnTo>
                      <a:pt x="442" y="202"/>
                    </a:lnTo>
                    <a:lnTo>
                      <a:pt x="437" y="200"/>
                    </a:lnTo>
                    <a:lnTo>
                      <a:pt x="432" y="197"/>
                    </a:lnTo>
                    <a:lnTo>
                      <a:pt x="428" y="195"/>
                    </a:lnTo>
                    <a:lnTo>
                      <a:pt x="423" y="193"/>
                    </a:lnTo>
                    <a:lnTo>
                      <a:pt x="419" y="190"/>
                    </a:lnTo>
                    <a:lnTo>
                      <a:pt x="414" y="191"/>
                    </a:lnTo>
                    <a:lnTo>
                      <a:pt x="411" y="195"/>
                    </a:lnTo>
                    <a:lnTo>
                      <a:pt x="406" y="197"/>
                    </a:lnTo>
                    <a:lnTo>
                      <a:pt x="402" y="196"/>
                    </a:lnTo>
                    <a:lnTo>
                      <a:pt x="397" y="200"/>
                    </a:lnTo>
                    <a:lnTo>
                      <a:pt x="391" y="204"/>
                    </a:lnTo>
                    <a:lnTo>
                      <a:pt x="386" y="210"/>
                    </a:lnTo>
                    <a:lnTo>
                      <a:pt x="382" y="216"/>
                    </a:lnTo>
                    <a:lnTo>
                      <a:pt x="377" y="221"/>
                    </a:lnTo>
                    <a:lnTo>
                      <a:pt x="371" y="225"/>
                    </a:lnTo>
                    <a:lnTo>
                      <a:pt x="366" y="227"/>
                    </a:lnTo>
                    <a:lnTo>
                      <a:pt x="359" y="226"/>
                    </a:lnTo>
                    <a:lnTo>
                      <a:pt x="363" y="214"/>
                    </a:lnTo>
                    <a:lnTo>
                      <a:pt x="372" y="204"/>
                    </a:lnTo>
                    <a:lnTo>
                      <a:pt x="383" y="195"/>
                    </a:lnTo>
                    <a:lnTo>
                      <a:pt x="392" y="185"/>
                    </a:lnTo>
                    <a:lnTo>
                      <a:pt x="387" y="179"/>
                    </a:lnTo>
                    <a:lnTo>
                      <a:pt x="382" y="174"/>
                    </a:lnTo>
                    <a:lnTo>
                      <a:pt x="375" y="172"/>
                    </a:lnTo>
                    <a:lnTo>
                      <a:pt x="368" y="171"/>
                    </a:lnTo>
                    <a:lnTo>
                      <a:pt x="361" y="173"/>
                    </a:lnTo>
                    <a:lnTo>
                      <a:pt x="355" y="178"/>
                    </a:lnTo>
                    <a:lnTo>
                      <a:pt x="349" y="185"/>
                    </a:lnTo>
                    <a:lnTo>
                      <a:pt x="344" y="191"/>
                    </a:lnTo>
                    <a:lnTo>
                      <a:pt x="339" y="197"/>
                    </a:lnTo>
                    <a:lnTo>
                      <a:pt x="333" y="201"/>
                    </a:lnTo>
                    <a:lnTo>
                      <a:pt x="326" y="202"/>
                    </a:lnTo>
                    <a:lnTo>
                      <a:pt x="319" y="198"/>
                    </a:lnTo>
                    <a:lnTo>
                      <a:pt x="348" y="165"/>
                    </a:lnTo>
                    <a:lnTo>
                      <a:pt x="345" y="161"/>
                    </a:lnTo>
                    <a:lnTo>
                      <a:pt x="340" y="159"/>
                    </a:lnTo>
                    <a:lnTo>
                      <a:pt x="336" y="157"/>
                    </a:lnTo>
                    <a:lnTo>
                      <a:pt x="331" y="155"/>
                    </a:lnTo>
                    <a:lnTo>
                      <a:pt x="326" y="153"/>
                    </a:lnTo>
                    <a:lnTo>
                      <a:pt x="322" y="151"/>
                    </a:lnTo>
                    <a:lnTo>
                      <a:pt x="316" y="150"/>
                    </a:lnTo>
                    <a:lnTo>
                      <a:pt x="311" y="148"/>
                    </a:lnTo>
                    <a:lnTo>
                      <a:pt x="307" y="150"/>
                    </a:lnTo>
                    <a:lnTo>
                      <a:pt x="302" y="152"/>
                    </a:lnTo>
                    <a:lnTo>
                      <a:pt x="299" y="156"/>
                    </a:lnTo>
                    <a:lnTo>
                      <a:pt x="294" y="159"/>
                    </a:lnTo>
                    <a:lnTo>
                      <a:pt x="290" y="163"/>
                    </a:lnTo>
                    <a:lnTo>
                      <a:pt x="285" y="166"/>
                    </a:lnTo>
                    <a:lnTo>
                      <a:pt x="280" y="167"/>
                    </a:lnTo>
                    <a:lnTo>
                      <a:pt x="276" y="167"/>
                    </a:lnTo>
                    <a:lnTo>
                      <a:pt x="294" y="143"/>
                    </a:lnTo>
                    <a:lnTo>
                      <a:pt x="291" y="141"/>
                    </a:lnTo>
                    <a:lnTo>
                      <a:pt x="286" y="137"/>
                    </a:lnTo>
                    <a:lnTo>
                      <a:pt x="283" y="135"/>
                    </a:lnTo>
                    <a:lnTo>
                      <a:pt x="278" y="132"/>
                    </a:lnTo>
                    <a:lnTo>
                      <a:pt x="273" y="130"/>
                    </a:lnTo>
                    <a:lnTo>
                      <a:pt x="269" y="129"/>
                    </a:lnTo>
                    <a:lnTo>
                      <a:pt x="264" y="130"/>
                    </a:lnTo>
                    <a:lnTo>
                      <a:pt x="260" y="134"/>
                    </a:lnTo>
                    <a:lnTo>
                      <a:pt x="255" y="137"/>
                    </a:lnTo>
                    <a:lnTo>
                      <a:pt x="250" y="142"/>
                    </a:lnTo>
                    <a:lnTo>
                      <a:pt x="245" y="144"/>
                    </a:lnTo>
                    <a:lnTo>
                      <a:pt x="239" y="142"/>
                    </a:lnTo>
                    <a:lnTo>
                      <a:pt x="234" y="137"/>
                    </a:lnTo>
                    <a:lnTo>
                      <a:pt x="233" y="133"/>
                    </a:lnTo>
                    <a:lnTo>
                      <a:pt x="233" y="128"/>
                    </a:lnTo>
                    <a:lnTo>
                      <a:pt x="237" y="123"/>
                    </a:lnTo>
                    <a:lnTo>
                      <a:pt x="239" y="122"/>
                    </a:lnTo>
                    <a:lnTo>
                      <a:pt x="233" y="115"/>
                    </a:lnTo>
                    <a:lnTo>
                      <a:pt x="225" y="112"/>
                    </a:lnTo>
                    <a:lnTo>
                      <a:pt x="216" y="109"/>
                    </a:lnTo>
                    <a:lnTo>
                      <a:pt x="208" y="106"/>
                    </a:lnTo>
                    <a:lnTo>
                      <a:pt x="204" y="109"/>
                    </a:lnTo>
                    <a:lnTo>
                      <a:pt x="200" y="110"/>
                    </a:lnTo>
                    <a:lnTo>
                      <a:pt x="196" y="110"/>
                    </a:lnTo>
                    <a:lnTo>
                      <a:pt x="192" y="109"/>
                    </a:lnTo>
                    <a:lnTo>
                      <a:pt x="194" y="119"/>
                    </a:lnTo>
                    <a:lnTo>
                      <a:pt x="212" y="134"/>
                    </a:lnTo>
                    <a:lnTo>
                      <a:pt x="230" y="149"/>
                    </a:lnTo>
                    <a:lnTo>
                      <a:pt x="248" y="163"/>
                    </a:lnTo>
                    <a:lnTo>
                      <a:pt x="266" y="176"/>
                    </a:lnTo>
                    <a:lnTo>
                      <a:pt x="285" y="190"/>
                    </a:lnTo>
                    <a:lnTo>
                      <a:pt x="303" y="204"/>
                    </a:lnTo>
                    <a:lnTo>
                      <a:pt x="322" y="217"/>
                    </a:lnTo>
                    <a:lnTo>
                      <a:pt x="340" y="231"/>
                    </a:lnTo>
                    <a:lnTo>
                      <a:pt x="359" y="243"/>
                    </a:lnTo>
                    <a:lnTo>
                      <a:pt x="378" y="256"/>
                    </a:lnTo>
                    <a:lnTo>
                      <a:pt x="397" y="269"/>
                    </a:lnTo>
                    <a:lnTo>
                      <a:pt x="415" y="281"/>
                    </a:lnTo>
                    <a:lnTo>
                      <a:pt x="434" y="295"/>
                    </a:lnTo>
                    <a:lnTo>
                      <a:pt x="452" y="308"/>
                    </a:lnTo>
                    <a:lnTo>
                      <a:pt x="470" y="320"/>
                    </a:lnTo>
                    <a:lnTo>
                      <a:pt x="489" y="333"/>
                    </a:lnTo>
                    <a:lnTo>
                      <a:pt x="493" y="340"/>
                    </a:lnTo>
                    <a:lnTo>
                      <a:pt x="502" y="347"/>
                    </a:lnTo>
                    <a:lnTo>
                      <a:pt x="505" y="355"/>
                    </a:lnTo>
                    <a:lnTo>
                      <a:pt x="500" y="363"/>
                    </a:lnTo>
                    <a:lnTo>
                      <a:pt x="495" y="363"/>
                    </a:lnTo>
                    <a:lnTo>
                      <a:pt x="489" y="361"/>
                    </a:lnTo>
                    <a:lnTo>
                      <a:pt x="484" y="357"/>
                    </a:lnTo>
                    <a:lnTo>
                      <a:pt x="480" y="355"/>
                    </a:lnTo>
                    <a:lnTo>
                      <a:pt x="450" y="377"/>
                    </a:lnTo>
                    <a:lnTo>
                      <a:pt x="449" y="370"/>
                    </a:lnTo>
                    <a:lnTo>
                      <a:pt x="452" y="362"/>
                    </a:lnTo>
                    <a:lnTo>
                      <a:pt x="457" y="355"/>
                    </a:lnTo>
                    <a:lnTo>
                      <a:pt x="461" y="347"/>
                    </a:lnTo>
                    <a:lnTo>
                      <a:pt x="457" y="342"/>
                    </a:lnTo>
                    <a:lnTo>
                      <a:pt x="452" y="338"/>
                    </a:lnTo>
                    <a:lnTo>
                      <a:pt x="446" y="333"/>
                    </a:lnTo>
                    <a:lnTo>
                      <a:pt x="442" y="329"/>
                    </a:lnTo>
                    <a:lnTo>
                      <a:pt x="436" y="325"/>
                    </a:lnTo>
                    <a:lnTo>
                      <a:pt x="430" y="323"/>
                    </a:lnTo>
                    <a:lnTo>
                      <a:pt x="424" y="322"/>
                    </a:lnTo>
                    <a:lnTo>
                      <a:pt x="417" y="324"/>
                    </a:lnTo>
                    <a:lnTo>
                      <a:pt x="412" y="332"/>
                    </a:lnTo>
                    <a:lnTo>
                      <a:pt x="405" y="340"/>
                    </a:lnTo>
                    <a:lnTo>
                      <a:pt x="399" y="349"/>
                    </a:lnTo>
                    <a:lnTo>
                      <a:pt x="392" y="357"/>
                    </a:lnTo>
                    <a:lnTo>
                      <a:pt x="394" y="347"/>
                    </a:lnTo>
                    <a:lnTo>
                      <a:pt x="401" y="335"/>
                    </a:lnTo>
                    <a:lnTo>
                      <a:pt x="411" y="325"/>
                    </a:lnTo>
                    <a:lnTo>
                      <a:pt x="417" y="314"/>
                    </a:lnTo>
                    <a:lnTo>
                      <a:pt x="412" y="307"/>
                    </a:lnTo>
                    <a:lnTo>
                      <a:pt x="406" y="301"/>
                    </a:lnTo>
                    <a:lnTo>
                      <a:pt x="398" y="299"/>
                    </a:lnTo>
                    <a:lnTo>
                      <a:pt x="390" y="299"/>
                    </a:lnTo>
                    <a:lnTo>
                      <a:pt x="385" y="304"/>
                    </a:lnTo>
                    <a:lnTo>
                      <a:pt x="379" y="311"/>
                    </a:lnTo>
                    <a:lnTo>
                      <a:pt x="374" y="317"/>
                    </a:lnTo>
                    <a:lnTo>
                      <a:pt x="368" y="322"/>
                    </a:lnTo>
                    <a:lnTo>
                      <a:pt x="361" y="327"/>
                    </a:lnTo>
                    <a:lnTo>
                      <a:pt x="354" y="332"/>
                    </a:lnTo>
                    <a:lnTo>
                      <a:pt x="347" y="335"/>
                    </a:lnTo>
                    <a:lnTo>
                      <a:pt x="340" y="339"/>
                    </a:lnTo>
                    <a:lnTo>
                      <a:pt x="343" y="332"/>
                    </a:lnTo>
                    <a:lnTo>
                      <a:pt x="346" y="326"/>
                    </a:lnTo>
                    <a:lnTo>
                      <a:pt x="351" y="319"/>
                    </a:lnTo>
                    <a:lnTo>
                      <a:pt x="355" y="314"/>
                    </a:lnTo>
                    <a:lnTo>
                      <a:pt x="361" y="307"/>
                    </a:lnTo>
                    <a:lnTo>
                      <a:pt x="367" y="301"/>
                    </a:lnTo>
                    <a:lnTo>
                      <a:pt x="371" y="294"/>
                    </a:lnTo>
                    <a:lnTo>
                      <a:pt x="377" y="288"/>
                    </a:lnTo>
                    <a:lnTo>
                      <a:pt x="374" y="284"/>
                    </a:lnTo>
                    <a:lnTo>
                      <a:pt x="370" y="279"/>
                    </a:lnTo>
                    <a:lnTo>
                      <a:pt x="366" y="276"/>
                    </a:lnTo>
                    <a:lnTo>
                      <a:pt x="361" y="272"/>
                    </a:lnTo>
                    <a:lnTo>
                      <a:pt x="355" y="270"/>
                    </a:lnTo>
                    <a:lnTo>
                      <a:pt x="351" y="266"/>
                    </a:lnTo>
                    <a:lnTo>
                      <a:pt x="345" y="264"/>
                    </a:lnTo>
                    <a:lnTo>
                      <a:pt x="340" y="261"/>
                    </a:lnTo>
                    <a:lnTo>
                      <a:pt x="336" y="264"/>
                    </a:lnTo>
                    <a:lnTo>
                      <a:pt x="330" y="269"/>
                    </a:lnTo>
                    <a:lnTo>
                      <a:pt x="325" y="274"/>
                    </a:lnTo>
                    <a:lnTo>
                      <a:pt x="321" y="279"/>
                    </a:lnTo>
                    <a:lnTo>
                      <a:pt x="316" y="284"/>
                    </a:lnTo>
                    <a:lnTo>
                      <a:pt x="311" y="288"/>
                    </a:lnTo>
                    <a:lnTo>
                      <a:pt x="306" y="292"/>
                    </a:lnTo>
                    <a:lnTo>
                      <a:pt x="300" y="294"/>
                    </a:lnTo>
                    <a:lnTo>
                      <a:pt x="302" y="286"/>
                    </a:lnTo>
                    <a:lnTo>
                      <a:pt x="307" y="278"/>
                    </a:lnTo>
                    <a:lnTo>
                      <a:pt x="314" y="271"/>
                    </a:lnTo>
                    <a:lnTo>
                      <a:pt x="321" y="263"/>
                    </a:lnTo>
                    <a:lnTo>
                      <a:pt x="325" y="256"/>
                    </a:lnTo>
                    <a:lnTo>
                      <a:pt x="325" y="249"/>
                    </a:lnTo>
                    <a:lnTo>
                      <a:pt x="321" y="243"/>
                    </a:lnTo>
                    <a:lnTo>
                      <a:pt x="308" y="238"/>
                    </a:lnTo>
                    <a:lnTo>
                      <a:pt x="300" y="240"/>
                    </a:lnTo>
                    <a:lnTo>
                      <a:pt x="293" y="243"/>
                    </a:lnTo>
                    <a:lnTo>
                      <a:pt x="288" y="249"/>
                    </a:lnTo>
                    <a:lnTo>
                      <a:pt x="284" y="256"/>
                    </a:lnTo>
                    <a:lnTo>
                      <a:pt x="279" y="262"/>
                    </a:lnTo>
                    <a:lnTo>
                      <a:pt x="273" y="267"/>
                    </a:lnTo>
                    <a:lnTo>
                      <a:pt x="268" y="272"/>
                    </a:lnTo>
                    <a:lnTo>
                      <a:pt x="261" y="274"/>
                    </a:lnTo>
                    <a:lnTo>
                      <a:pt x="263" y="261"/>
                    </a:lnTo>
                    <a:lnTo>
                      <a:pt x="271" y="249"/>
                    </a:lnTo>
                    <a:lnTo>
                      <a:pt x="281" y="238"/>
                    </a:lnTo>
                    <a:lnTo>
                      <a:pt x="288" y="224"/>
                    </a:lnTo>
                    <a:lnTo>
                      <a:pt x="284" y="220"/>
                    </a:lnTo>
                    <a:lnTo>
                      <a:pt x="279" y="216"/>
                    </a:lnTo>
                    <a:lnTo>
                      <a:pt x="273" y="212"/>
                    </a:lnTo>
                    <a:lnTo>
                      <a:pt x="269" y="209"/>
                    </a:lnTo>
                    <a:lnTo>
                      <a:pt x="263" y="206"/>
                    </a:lnTo>
                    <a:lnTo>
                      <a:pt x="258" y="204"/>
                    </a:lnTo>
                    <a:lnTo>
                      <a:pt x="253" y="203"/>
                    </a:lnTo>
                    <a:lnTo>
                      <a:pt x="247" y="204"/>
                    </a:lnTo>
                    <a:lnTo>
                      <a:pt x="240" y="210"/>
                    </a:lnTo>
                    <a:lnTo>
                      <a:pt x="234" y="217"/>
                    </a:lnTo>
                    <a:lnTo>
                      <a:pt x="227" y="223"/>
                    </a:lnTo>
                    <a:lnTo>
                      <a:pt x="223" y="229"/>
                    </a:lnTo>
                    <a:lnTo>
                      <a:pt x="217" y="235"/>
                    </a:lnTo>
                    <a:lnTo>
                      <a:pt x="211" y="240"/>
                    </a:lnTo>
                    <a:lnTo>
                      <a:pt x="204" y="244"/>
                    </a:lnTo>
                    <a:lnTo>
                      <a:pt x="197" y="247"/>
                    </a:lnTo>
                    <a:lnTo>
                      <a:pt x="203" y="240"/>
                    </a:lnTo>
                    <a:lnTo>
                      <a:pt x="209" y="233"/>
                    </a:lnTo>
                    <a:lnTo>
                      <a:pt x="215" y="226"/>
                    </a:lnTo>
                    <a:lnTo>
                      <a:pt x="220" y="220"/>
                    </a:lnTo>
                    <a:lnTo>
                      <a:pt x="225" y="213"/>
                    </a:lnTo>
                    <a:lnTo>
                      <a:pt x="230" y="205"/>
                    </a:lnTo>
                    <a:lnTo>
                      <a:pt x="234" y="198"/>
                    </a:lnTo>
                    <a:lnTo>
                      <a:pt x="237" y="190"/>
                    </a:lnTo>
                    <a:lnTo>
                      <a:pt x="230" y="185"/>
                    </a:lnTo>
                    <a:lnTo>
                      <a:pt x="222" y="179"/>
                    </a:lnTo>
                    <a:lnTo>
                      <a:pt x="212" y="175"/>
                    </a:lnTo>
                    <a:lnTo>
                      <a:pt x="203" y="178"/>
                    </a:lnTo>
                    <a:lnTo>
                      <a:pt x="199" y="181"/>
                    </a:lnTo>
                    <a:lnTo>
                      <a:pt x="195" y="185"/>
                    </a:lnTo>
                    <a:lnTo>
                      <a:pt x="190" y="188"/>
                    </a:lnTo>
                    <a:lnTo>
                      <a:pt x="186" y="191"/>
                    </a:lnTo>
                    <a:lnTo>
                      <a:pt x="181" y="195"/>
                    </a:lnTo>
                    <a:lnTo>
                      <a:pt x="178" y="200"/>
                    </a:lnTo>
                    <a:lnTo>
                      <a:pt x="173" y="203"/>
                    </a:lnTo>
                    <a:lnTo>
                      <a:pt x="169" y="206"/>
                    </a:lnTo>
                    <a:lnTo>
                      <a:pt x="164" y="202"/>
                    </a:lnTo>
                    <a:lnTo>
                      <a:pt x="172" y="190"/>
                    </a:lnTo>
                    <a:lnTo>
                      <a:pt x="182" y="181"/>
                    </a:lnTo>
                    <a:lnTo>
                      <a:pt x="192" y="173"/>
                    </a:lnTo>
                    <a:lnTo>
                      <a:pt x="197" y="161"/>
                    </a:lnTo>
                    <a:lnTo>
                      <a:pt x="189" y="156"/>
                    </a:lnTo>
                    <a:lnTo>
                      <a:pt x="182" y="149"/>
                    </a:lnTo>
                    <a:lnTo>
                      <a:pt x="173" y="144"/>
                    </a:lnTo>
                    <a:lnTo>
                      <a:pt x="164" y="145"/>
                    </a:lnTo>
                    <a:lnTo>
                      <a:pt x="158" y="151"/>
                    </a:lnTo>
                    <a:lnTo>
                      <a:pt x="152" y="157"/>
                    </a:lnTo>
                    <a:lnTo>
                      <a:pt x="147" y="163"/>
                    </a:lnTo>
                    <a:lnTo>
                      <a:pt x="139" y="165"/>
                    </a:lnTo>
                    <a:lnTo>
                      <a:pt x="133" y="156"/>
                    </a:lnTo>
                    <a:lnTo>
                      <a:pt x="128" y="147"/>
                    </a:lnTo>
                    <a:lnTo>
                      <a:pt x="128" y="136"/>
                    </a:lnTo>
                    <a:lnTo>
                      <a:pt x="137" y="128"/>
                    </a:lnTo>
                    <a:lnTo>
                      <a:pt x="139" y="126"/>
                    </a:lnTo>
                    <a:lnTo>
                      <a:pt x="135" y="120"/>
                    </a:lnTo>
                    <a:lnTo>
                      <a:pt x="129" y="115"/>
                    </a:lnTo>
                    <a:lnTo>
                      <a:pt x="122" y="112"/>
                    </a:lnTo>
                    <a:lnTo>
                      <a:pt x="116" y="109"/>
                    </a:lnTo>
                    <a:lnTo>
                      <a:pt x="107" y="117"/>
                    </a:lnTo>
                    <a:lnTo>
                      <a:pt x="104" y="127"/>
                    </a:lnTo>
                    <a:lnTo>
                      <a:pt x="106" y="136"/>
                    </a:lnTo>
                    <a:lnTo>
                      <a:pt x="112" y="145"/>
                    </a:lnTo>
                    <a:lnTo>
                      <a:pt x="131" y="178"/>
                    </a:lnTo>
                    <a:lnTo>
                      <a:pt x="151" y="210"/>
                    </a:lnTo>
                    <a:lnTo>
                      <a:pt x="172" y="242"/>
                    </a:lnTo>
                    <a:lnTo>
                      <a:pt x="193" y="274"/>
                    </a:lnTo>
                    <a:lnTo>
                      <a:pt x="213" y="305"/>
                    </a:lnTo>
                    <a:lnTo>
                      <a:pt x="233" y="338"/>
                    </a:lnTo>
                    <a:lnTo>
                      <a:pt x="253" y="370"/>
                    </a:lnTo>
                    <a:lnTo>
                      <a:pt x="270" y="403"/>
                    </a:lnTo>
                    <a:lnTo>
                      <a:pt x="277" y="416"/>
                    </a:lnTo>
                    <a:lnTo>
                      <a:pt x="285" y="430"/>
                    </a:lnTo>
                    <a:lnTo>
                      <a:pt x="293" y="443"/>
                    </a:lnTo>
                    <a:lnTo>
                      <a:pt x="301" y="455"/>
                    </a:lnTo>
                    <a:lnTo>
                      <a:pt x="308" y="468"/>
                    </a:lnTo>
                    <a:lnTo>
                      <a:pt x="316" y="481"/>
                    </a:lnTo>
                    <a:lnTo>
                      <a:pt x="324" y="493"/>
                    </a:lnTo>
                    <a:lnTo>
                      <a:pt x="331" y="506"/>
                    </a:lnTo>
                    <a:lnTo>
                      <a:pt x="332" y="512"/>
                    </a:lnTo>
                    <a:lnTo>
                      <a:pt x="333" y="517"/>
                    </a:lnTo>
                    <a:lnTo>
                      <a:pt x="332" y="523"/>
                    </a:lnTo>
                    <a:lnTo>
                      <a:pt x="329" y="529"/>
                    </a:lnTo>
                    <a:lnTo>
                      <a:pt x="326" y="532"/>
                    </a:lnTo>
                    <a:lnTo>
                      <a:pt x="324" y="534"/>
                    </a:lnTo>
                    <a:lnTo>
                      <a:pt x="321" y="534"/>
                    </a:lnTo>
                    <a:lnTo>
                      <a:pt x="318" y="534"/>
                    </a:lnTo>
                    <a:lnTo>
                      <a:pt x="295" y="505"/>
                    </a:lnTo>
                    <a:lnTo>
                      <a:pt x="276" y="475"/>
                    </a:lnTo>
                    <a:lnTo>
                      <a:pt x="258" y="444"/>
                    </a:lnTo>
                    <a:lnTo>
                      <a:pt x="241" y="413"/>
                    </a:lnTo>
                    <a:lnTo>
                      <a:pt x="224" y="383"/>
                    </a:lnTo>
                    <a:lnTo>
                      <a:pt x="207" y="352"/>
                    </a:lnTo>
                    <a:lnTo>
                      <a:pt x="187" y="322"/>
                    </a:lnTo>
                    <a:lnTo>
                      <a:pt x="164" y="293"/>
                    </a:lnTo>
                    <a:lnTo>
                      <a:pt x="158" y="280"/>
                    </a:lnTo>
                    <a:lnTo>
                      <a:pt x="152" y="269"/>
                    </a:lnTo>
                    <a:lnTo>
                      <a:pt x="146" y="256"/>
                    </a:lnTo>
                    <a:lnTo>
                      <a:pt x="139" y="243"/>
                    </a:lnTo>
                    <a:lnTo>
                      <a:pt x="131" y="232"/>
                    </a:lnTo>
                    <a:lnTo>
                      <a:pt x="125" y="219"/>
                    </a:lnTo>
                    <a:lnTo>
                      <a:pt x="118" y="205"/>
                    </a:lnTo>
                    <a:lnTo>
                      <a:pt x="113" y="193"/>
                    </a:lnTo>
                    <a:lnTo>
                      <a:pt x="104" y="183"/>
                    </a:lnTo>
                    <a:lnTo>
                      <a:pt x="99" y="172"/>
                    </a:lnTo>
                    <a:lnTo>
                      <a:pt x="95" y="160"/>
                    </a:lnTo>
                    <a:lnTo>
                      <a:pt x="88" y="149"/>
                    </a:lnTo>
                    <a:lnTo>
                      <a:pt x="86" y="163"/>
                    </a:lnTo>
                    <a:lnTo>
                      <a:pt x="89" y="175"/>
                    </a:lnTo>
                    <a:lnTo>
                      <a:pt x="95" y="188"/>
                    </a:lnTo>
                    <a:lnTo>
                      <a:pt x="99" y="201"/>
                    </a:lnTo>
                    <a:lnTo>
                      <a:pt x="106" y="223"/>
                    </a:lnTo>
                    <a:lnTo>
                      <a:pt x="113" y="244"/>
                    </a:lnTo>
                    <a:lnTo>
                      <a:pt x="120" y="266"/>
                    </a:lnTo>
                    <a:lnTo>
                      <a:pt x="126" y="288"/>
                    </a:lnTo>
                    <a:lnTo>
                      <a:pt x="133" y="311"/>
                    </a:lnTo>
                    <a:lnTo>
                      <a:pt x="140" y="333"/>
                    </a:lnTo>
                    <a:lnTo>
                      <a:pt x="146" y="355"/>
                    </a:lnTo>
                    <a:lnTo>
                      <a:pt x="152" y="377"/>
                    </a:lnTo>
                    <a:lnTo>
                      <a:pt x="160" y="394"/>
                    </a:lnTo>
                    <a:lnTo>
                      <a:pt x="167" y="411"/>
                    </a:lnTo>
                    <a:lnTo>
                      <a:pt x="172" y="430"/>
                    </a:lnTo>
                    <a:lnTo>
                      <a:pt x="177" y="448"/>
                    </a:lnTo>
                    <a:lnTo>
                      <a:pt x="180" y="468"/>
                    </a:lnTo>
                    <a:lnTo>
                      <a:pt x="185" y="486"/>
                    </a:lnTo>
                    <a:lnTo>
                      <a:pt x="192" y="504"/>
                    </a:lnTo>
                    <a:lnTo>
                      <a:pt x="200" y="521"/>
                    </a:lnTo>
                    <a:lnTo>
                      <a:pt x="201" y="534"/>
                    </a:lnTo>
                    <a:lnTo>
                      <a:pt x="205" y="547"/>
                    </a:lnTo>
                    <a:lnTo>
                      <a:pt x="211" y="560"/>
                    </a:lnTo>
                    <a:lnTo>
                      <a:pt x="218" y="573"/>
                    </a:lnTo>
                    <a:lnTo>
                      <a:pt x="220" y="585"/>
                    </a:lnTo>
                    <a:lnTo>
                      <a:pt x="220" y="596"/>
                    </a:lnTo>
                    <a:lnTo>
                      <a:pt x="212" y="605"/>
                    </a:lnTo>
                    <a:lnTo>
                      <a:pt x="197" y="613"/>
                    </a:lnTo>
                    <a:lnTo>
                      <a:pt x="192" y="613"/>
                    </a:lnTo>
                    <a:lnTo>
                      <a:pt x="182" y="581"/>
                    </a:lnTo>
                    <a:lnTo>
                      <a:pt x="173" y="549"/>
                    </a:lnTo>
                    <a:lnTo>
                      <a:pt x="163" y="517"/>
                    </a:lnTo>
                    <a:lnTo>
                      <a:pt x="152" y="486"/>
                    </a:lnTo>
                    <a:lnTo>
                      <a:pt x="142" y="454"/>
                    </a:lnTo>
                    <a:lnTo>
                      <a:pt x="133" y="423"/>
                    </a:lnTo>
                    <a:lnTo>
                      <a:pt x="125" y="391"/>
                    </a:lnTo>
                    <a:lnTo>
                      <a:pt x="118" y="357"/>
                    </a:lnTo>
                    <a:lnTo>
                      <a:pt x="121" y="353"/>
                    </a:lnTo>
                    <a:lnTo>
                      <a:pt x="110" y="331"/>
                    </a:lnTo>
                    <a:lnTo>
                      <a:pt x="101" y="308"/>
                    </a:lnTo>
                    <a:lnTo>
                      <a:pt x="94" y="284"/>
                    </a:lnTo>
                    <a:lnTo>
                      <a:pt x="88" y="259"/>
                    </a:lnTo>
                    <a:lnTo>
                      <a:pt x="81" y="236"/>
                    </a:lnTo>
                    <a:lnTo>
                      <a:pt x="74" y="212"/>
                    </a:lnTo>
                    <a:lnTo>
                      <a:pt x="65" y="189"/>
                    </a:lnTo>
                    <a:lnTo>
                      <a:pt x="53" y="167"/>
                    </a:lnTo>
                    <a:lnTo>
                      <a:pt x="51" y="157"/>
                    </a:lnTo>
                    <a:lnTo>
                      <a:pt x="48" y="147"/>
                    </a:lnTo>
                    <a:lnTo>
                      <a:pt x="44" y="136"/>
                    </a:lnTo>
                    <a:lnTo>
                      <a:pt x="40" y="126"/>
                    </a:lnTo>
                    <a:lnTo>
                      <a:pt x="35" y="117"/>
                    </a:lnTo>
                    <a:lnTo>
                      <a:pt x="29" y="109"/>
                    </a:lnTo>
                    <a:lnTo>
                      <a:pt x="23" y="100"/>
                    </a:lnTo>
                    <a:lnTo>
                      <a:pt x="15" y="92"/>
                    </a:lnTo>
                    <a:lnTo>
                      <a:pt x="19" y="85"/>
                    </a:lnTo>
                    <a:lnTo>
                      <a:pt x="19" y="80"/>
                    </a:lnTo>
                    <a:lnTo>
                      <a:pt x="16" y="73"/>
                    </a:lnTo>
                    <a:lnTo>
                      <a:pt x="12" y="67"/>
                    </a:lnTo>
                    <a:lnTo>
                      <a:pt x="8" y="65"/>
                    </a:lnTo>
                    <a:lnTo>
                      <a:pt x="5" y="65"/>
                    </a:lnTo>
                    <a:lnTo>
                      <a:pt x="1" y="62"/>
                    </a:lnTo>
                    <a:lnTo>
                      <a:pt x="0" y="59"/>
                    </a:lnTo>
                    <a:lnTo>
                      <a:pt x="4" y="51"/>
                    </a:lnTo>
                    <a:lnTo>
                      <a:pt x="8" y="46"/>
                    </a:lnTo>
                    <a:lnTo>
                      <a:pt x="14" y="43"/>
                    </a:lnTo>
                    <a:lnTo>
                      <a:pt x="21" y="39"/>
                    </a:lnTo>
                    <a:lnTo>
                      <a:pt x="29" y="37"/>
                    </a:lnTo>
                    <a:lnTo>
                      <a:pt x="36" y="34"/>
                    </a:lnTo>
                    <a:lnTo>
                      <a:pt x="41" y="28"/>
                    </a:lnTo>
                    <a:lnTo>
                      <a:pt x="45" y="20"/>
                    </a:lnTo>
                    <a:lnTo>
                      <a:pt x="46" y="14"/>
                    </a:lnTo>
                    <a:lnTo>
                      <a:pt x="48" y="9"/>
                    </a:lnTo>
                    <a:lnTo>
                      <a:pt x="50" y="4"/>
                    </a:lnTo>
                    <a:lnTo>
                      <a:pt x="54" y="0"/>
                    </a:lnTo>
                    <a:lnTo>
                      <a:pt x="58" y="0"/>
                    </a:lnTo>
                    <a:lnTo>
                      <a:pt x="61" y="0"/>
                    </a:lnTo>
                    <a:lnTo>
                      <a:pt x="64" y="1"/>
                    </a:lnTo>
                    <a:lnTo>
                      <a:pt x="6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1400" smtClean="0">
                  <a:solidFill>
                    <a:srgbClr val="000000"/>
                  </a:solidFill>
                </a:endParaRPr>
              </a:p>
            </p:txBody>
          </p:sp>
        </p:grpSp>
        <p:grpSp>
          <p:nvGrpSpPr>
            <p:cNvPr id="21524" name="Group 23"/>
            <p:cNvGrpSpPr>
              <a:grpSpLocks/>
            </p:cNvGrpSpPr>
            <p:nvPr/>
          </p:nvGrpSpPr>
          <p:grpSpPr bwMode="auto">
            <a:xfrm>
              <a:off x="4558" y="2478"/>
              <a:ext cx="184" cy="136"/>
              <a:chOff x="2333" y="1733"/>
              <a:chExt cx="1094" cy="794"/>
            </a:xfrm>
          </p:grpSpPr>
          <p:sp>
            <p:nvSpPr>
              <p:cNvPr id="21536" name="Freeform 24"/>
              <p:cNvSpPr>
                <a:spLocks/>
              </p:cNvSpPr>
              <p:nvPr/>
            </p:nvSpPr>
            <p:spPr bwMode="auto">
              <a:xfrm>
                <a:off x="2333" y="1733"/>
                <a:ext cx="1094" cy="794"/>
              </a:xfrm>
              <a:custGeom>
                <a:avLst/>
                <a:gdLst>
                  <a:gd name="T0" fmla="*/ 375 w 2188"/>
                  <a:gd name="T1" fmla="*/ 93 h 1589"/>
                  <a:gd name="T2" fmla="*/ 342 w 2188"/>
                  <a:gd name="T3" fmla="*/ 204 h 1589"/>
                  <a:gd name="T4" fmla="*/ 313 w 2188"/>
                  <a:gd name="T5" fmla="*/ 244 h 1589"/>
                  <a:gd name="T6" fmla="*/ 321 w 2188"/>
                  <a:gd name="T7" fmla="*/ 261 h 1589"/>
                  <a:gd name="T8" fmla="*/ 317 w 2188"/>
                  <a:gd name="T9" fmla="*/ 284 h 1589"/>
                  <a:gd name="T10" fmla="*/ 308 w 2188"/>
                  <a:gd name="T11" fmla="*/ 277 h 1589"/>
                  <a:gd name="T12" fmla="*/ 302 w 2188"/>
                  <a:gd name="T13" fmla="*/ 282 h 1589"/>
                  <a:gd name="T14" fmla="*/ 297 w 2188"/>
                  <a:gd name="T15" fmla="*/ 286 h 1589"/>
                  <a:gd name="T16" fmla="*/ 336 w 2188"/>
                  <a:gd name="T17" fmla="*/ 298 h 1589"/>
                  <a:gd name="T18" fmla="*/ 355 w 2188"/>
                  <a:gd name="T19" fmla="*/ 346 h 1589"/>
                  <a:gd name="T20" fmla="*/ 385 w 2188"/>
                  <a:gd name="T21" fmla="*/ 376 h 1589"/>
                  <a:gd name="T22" fmla="*/ 444 w 2188"/>
                  <a:gd name="T23" fmla="*/ 386 h 1589"/>
                  <a:gd name="T24" fmla="*/ 519 w 2188"/>
                  <a:gd name="T25" fmla="*/ 387 h 1589"/>
                  <a:gd name="T26" fmla="*/ 527 w 2188"/>
                  <a:gd name="T27" fmla="*/ 390 h 1589"/>
                  <a:gd name="T28" fmla="*/ 489 w 2188"/>
                  <a:gd name="T29" fmla="*/ 391 h 1589"/>
                  <a:gd name="T30" fmla="*/ 446 w 2188"/>
                  <a:gd name="T31" fmla="*/ 392 h 1589"/>
                  <a:gd name="T32" fmla="*/ 394 w 2188"/>
                  <a:gd name="T33" fmla="*/ 394 h 1589"/>
                  <a:gd name="T34" fmla="*/ 341 w 2188"/>
                  <a:gd name="T35" fmla="*/ 396 h 1589"/>
                  <a:gd name="T36" fmla="*/ 277 w 2188"/>
                  <a:gd name="T37" fmla="*/ 396 h 1589"/>
                  <a:gd name="T38" fmla="*/ 228 w 2188"/>
                  <a:gd name="T39" fmla="*/ 394 h 1589"/>
                  <a:gd name="T40" fmla="*/ 200 w 2188"/>
                  <a:gd name="T41" fmla="*/ 394 h 1589"/>
                  <a:gd name="T42" fmla="*/ 153 w 2188"/>
                  <a:gd name="T43" fmla="*/ 393 h 1589"/>
                  <a:gd name="T44" fmla="*/ 88 w 2188"/>
                  <a:gd name="T45" fmla="*/ 392 h 1589"/>
                  <a:gd name="T46" fmla="*/ 1 w 2188"/>
                  <a:gd name="T47" fmla="*/ 392 h 1589"/>
                  <a:gd name="T48" fmla="*/ 50 w 2188"/>
                  <a:gd name="T49" fmla="*/ 389 h 1589"/>
                  <a:gd name="T50" fmla="*/ 129 w 2188"/>
                  <a:gd name="T51" fmla="*/ 388 h 1589"/>
                  <a:gd name="T52" fmla="*/ 166 w 2188"/>
                  <a:gd name="T53" fmla="*/ 387 h 1589"/>
                  <a:gd name="T54" fmla="*/ 224 w 2188"/>
                  <a:gd name="T55" fmla="*/ 373 h 1589"/>
                  <a:gd name="T56" fmla="*/ 250 w 2188"/>
                  <a:gd name="T57" fmla="*/ 344 h 1589"/>
                  <a:gd name="T58" fmla="*/ 255 w 2188"/>
                  <a:gd name="T59" fmla="*/ 295 h 1589"/>
                  <a:gd name="T60" fmla="*/ 263 w 2188"/>
                  <a:gd name="T61" fmla="*/ 291 h 1589"/>
                  <a:gd name="T62" fmla="*/ 248 w 2188"/>
                  <a:gd name="T63" fmla="*/ 295 h 1589"/>
                  <a:gd name="T64" fmla="*/ 232 w 2188"/>
                  <a:gd name="T65" fmla="*/ 301 h 1589"/>
                  <a:gd name="T66" fmla="*/ 193 w 2188"/>
                  <a:gd name="T67" fmla="*/ 310 h 1589"/>
                  <a:gd name="T68" fmla="*/ 152 w 2188"/>
                  <a:gd name="T69" fmla="*/ 311 h 1589"/>
                  <a:gd name="T70" fmla="*/ 119 w 2188"/>
                  <a:gd name="T71" fmla="*/ 307 h 1589"/>
                  <a:gd name="T72" fmla="*/ 88 w 2188"/>
                  <a:gd name="T73" fmla="*/ 299 h 1589"/>
                  <a:gd name="T74" fmla="*/ 54 w 2188"/>
                  <a:gd name="T75" fmla="*/ 281 h 1589"/>
                  <a:gd name="T76" fmla="*/ 67 w 2188"/>
                  <a:gd name="T77" fmla="*/ 222 h 1589"/>
                  <a:gd name="T78" fmla="*/ 114 w 2188"/>
                  <a:gd name="T79" fmla="*/ 158 h 1589"/>
                  <a:gd name="T80" fmla="*/ 142 w 2188"/>
                  <a:gd name="T81" fmla="*/ 130 h 1589"/>
                  <a:gd name="T82" fmla="*/ 93 w 2188"/>
                  <a:gd name="T83" fmla="*/ 190 h 1589"/>
                  <a:gd name="T84" fmla="*/ 59 w 2188"/>
                  <a:gd name="T85" fmla="*/ 256 h 1589"/>
                  <a:gd name="T86" fmla="*/ 68 w 2188"/>
                  <a:gd name="T87" fmla="*/ 279 h 1589"/>
                  <a:gd name="T88" fmla="*/ 81 w 2188"/>
                  <a:gd name="T89" fmla="*/ 280 h 1589"/>
                  <a:gd name="T90" fmla="*/ 123 w 2188"/>
                  <a:gd name="T91" fmla="*/ 267 h 1589"/>
                  <a:gd name="T92" fmla="*/ 187 w 2188"/>
                  <a:gd name="T93" fmla="*/ 230 h 1589"/>
                  <a:gd name="T94" fmla="*/ 245 w 2188"/>
                  <a:gd name="T95" fmla="*/ 182 h 1589"/>
                  <a:gd name="T96" fmla="*/ 295 w 2188"/>
                  <a:gd name="T97" fmla="*/ 126 h 1589"/>
                  <a:gd name="T98" fmla="*/ 342 w 2188"/>
                  <a:gd name="T99" fmla="*/ 59 h 1589"/>
                  <a:gd name="T100" fmla="*/ 348 w 2188"/>
                  <a:gd name="T101" fmla="*/ 11 h 1589"/>
                  <a:gd name="T102" fmla="*/ 324 w 2188"/>
                  <a:gd name="T103" fmla="*/ 9 h 1589"/>
                  <a:gd name="T104" fmla="*/ 293 w 2188"/>
                  <a:gd name="T105" fmla="*/ 20 h 1589"/>
                  <a:gd name="T106" fmla="*/ 257 w 2188"/>
                  <a:gd name="T107" fmla="*/ 40 h 1589"/>
                  <a:gd name="T108" fmla="*/ 212 w 2188"/>
                  <a:gd name="T109" fmla="*/ 69 h 1589"/>
                  <a:gd name="T110" fmla="*/ 187 w 2188"/>
                  <a:gd name="T111" fmla="*/ 82 h 1589"/>
                  <a:gd name="T112" fmla="*/ 241 w 2188"/>
                  <a:gd name="T113" fmla="*/ 41 h 1589"/>
                  <a:gd name="T114" fmla="*/ 316 w 2188"/>
                  <a:gd name="T115" fmla="*/ 5 h 1589"/>
                  <a:gd name="T116" fmla="*/ 357 w 2188"/>
                  <a:gd name="T117" fmla="*/ 9 h 158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88"/>
                  <a:gd name="T178" fmla="*/ 0 h 1589"/>
                  <a:gd name="T179" fmla="*/ 2188 w 2188"/>
                  <a:gd name="T180" fmla="*/ 1589 h 158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88" h="1589">
                    <a:moveTo>
                      <a:pt x="1445" y="62"/>
                    </a:moveTo>
                    <a:lnTo>
                      <a:pt x="1466" y="101"/>
                    </a:lnTo>
                    <a:lnTo>
                      <a:pt x="1481" y="144"/>
                    </a:lnTo>
                    <a:lnTo>
                      <a:pt x="1491" y="188"/>
                    </a:lnTo>
                    <a:lnTo>
                      <a:pt x="1498" y="233"/>
                    </a:lnTo>
                    <a:lnTo>
                      <a:pt x="1501" y="279"/>
                    </a:lnTo>
                    <a:lnTo>
                      <a:pt x="1501" y="326"/>
                    </a:lnTo>
                    <a:lnTo>
                      <a:pt x="1500" y="373"/>
                    </a:lnTo>
                    <a:lnTo>
                      <a:pt x="1498" y="420"/>
                    </a:lnTo>
                    <a:lnTo>
                      <a:pt x="1491" y="482"/>
                    </a:lnTo>
                    <a:lnTo>
                      <a:pt x="1478" y="541"/>
                    </a:lnTo>
                    <a:lnTo>
                      <a:pt x="1462" y="599"/>
                    </a:lnTo>
                    <a:lnTo>
                      <a:pt x="1443" y="655"/>
                    </a:lnTo>
                    <a:lnTo>
                      <a:pt x="1421" y="710"/>
                    </a:lnTo>
                    <a:lnTo>
                      <a:pt x="1396" y="764"/>
                    </a:lnTo>
                    <a:lnTo>
                      <a:pt x="1370" y="817"/>
                    </a:lnTo>
                    <a:lnTo>
                      <a:pt x="1343" y="870"/>
                    </a:lnTo>
                    <a:lnTo>
                      <a:pt x="1332" y="887"/>
                    </a:lnTo>
                    <a:lnTo>
                      <a:pt x="1319" y="902"/>
                    </a:lnTo>
                    <a:lnTo>
                      <a:pt x="1305" y="917"/>
                    </a:lnTo>
                    <a:lnTo>
                      <a:pt x="1292" y="932"/>
                    </a:lnTo>
                    <a:lnTo>
                      <a:pt x="1277" y="947"/>
                    </a:lnTo>
                    <a:lnTo>
                      <a:pt x="1264" y="962"/>
                    </a:lnTo>
                    <a:lnTo>
                      <a:pt x="1254" y="979"/>
                    </a:lnTo>
                    <a:lnTo>
                      <a:pt x="1246" y="996"/>
                    </a:lnTo>
                    <a:lnTo>
                      <a:pt x="1248" y="1006"/>
                    </a:lnTo>
                    <a:lnTo>
                      <a:pt x="1252" y="1014"/>
                    </a:lnTo>
                    <a:lnTo>
                      <a:pt x="1258" y="1019"/>
                    </a:lnTo>
                    <a:lnTo>
                      <a:pt x="1265" y="1026"/>
                    </a:lnTo>
                    <a:lnTo>
                      <a:pt x="1272" y="1032"/>
                    </a:lnTo>
                    <a:lnTo>
                      <a:pt x="1280" y="1038"/>
                    </a:lnTo>
                    <a:lnTo>
                      <a:pt x="1286" y="1044"/>
                    </a:lnTo>
                    <a:lnTo>
                      <a:pt x="1290" y="1051"/>
                    </a:lnTo>
                    <a:lnTo>
                      <a:pt x="1293" y="1071"/>
                    </a:lnTo>
                    <a:lnTo>
                      <a:pt x="1297" y="1092"/>
                    </a:lnTo>
                    <a:lnTo>
                      <a:pt x="1300" y="1113"/>
                    </a:lnTo>
                    <a:lnTo>
                      <a:pt x="1294" y="1133"/>
                    </a:lnTo>
                    <a:lnTo>
                      <a:pt x="1287" y="1135"/>
                    </a:lnTo>
                    <a:lnTo>
                      <a:pt x="1279" y="1135"/>
                    </a:lnTo>
                    <a:lnTo>
                      <a:pt x="1270" y="1136"/>
                    </a:lnTo>
                    <a:lnTo>
                      <a:pt x="1262" y="1136"/>
                    </a:lnTo>
                    <a:lnTo>
                      <a:pt x="1254" y="1133"/>
                    </a:lnTo>
                    <a:lnTo>
                      <a:pt x="1248" y="1131"/>
                    </a:lnTo>
                    <a:lnTo>
                      <a:pt x="1243" y="1125"/>
                    </a:lnTo>
                    <a:lnTo>
                      <a:pt x="1241" y="1117"/>
                    </a:lnTo>
                    <a:lnTo>
                      <a:pt x="1243" y="1109"/>
                    </a:lnTo>
                    <a:lnTo>
                      <a:pt x="1239" y="1108"/>
                    </a:lnTo>
                    <a:lnTo>
                      <a:pt x="1233" y="1108"/>
                    </a:lnTo>
                    <a:lnTo>
                      <a:pt x="1228" y="1110"/>
                    </a:lnTo>
                    <a:lnTo>
                      <a:pt x="1226" y="1115"/>
                    </a:lnTo>
                    <a:lnTo>
                      <a:pt x="1226" y="1119"/>
                    </a:lnTo>
                    <a:lnTo>
                      <a:pt x="1227" y="1122"/>
                    </a:lnTo>
                    <a:lnTo>
                      <a:pt x="1228" y="1125"/>
                    </a:lnTo>
                    <a:lnTo>
                      <a:pt x="1227" y="1129"/>
                    </a:lnTo>
                    <a:lnTo>
                      <a:pt x="1219" y="1130"/>
                    </a:lnTo>
                    <a:lnTo>
                      <a:pt x="1210" y="1131"/>
                    </a:lnTo>
                    <a:lnTo>
                      <a:pt x="1202" y="1131"/>
                    </a:lnTo>
                    <a:lnTo>
                      <a:pt x="1194" y="1131"/>
                    </a:lnTo>
                    <a:lnTo>
                      <a:pt x="1184" y="1131"/>
                    </a:lnTo>
                    <a:lnTo>
                      <a:pt x="1176" y="1131"/>
                    </a:lnTo>
                    <a:lnTo>
                      <a:pt x="1167" y="1132"/>
                    </a:lnTo>
                    <a:lnTo>
                      <a:pt x="1159" y="1135"/>
                    </a:lnTo>
                    <a:lnTo>
                      <a:pt x="1167" y="1143"/>
                    </a:lnTo>
                    <a:lnTo>
                      <a:pt x="1189" y="1144"/>
                    </a:lnTo>
                    <a:lnTo>
                      <a:pt x="1212" y="1144"/>
                    </a:lnTo>
                    <a:lnTo>
                      <a:pt x="1235" y="1145"/>
                    </a:lnTo>
                    <a:lnTo>
                      <a:pt x="1258" y="1147"/>
                    </a:lnTo>
                    <a:lnTo>
                      <a:pt x="1281" y="1148"/>
                    </a:lnTo>
                    <a:lnTo>
                      <a:pt x="1304" y="1151"/>
                    </a:lnTo>
                    <a:lnTo>
                      <a:pt x="1326" y="1154"/>
                    </a:lnTo>
                    <a:lnTo>
                      <a:pt x="1349" y="1157"/>
                    </a:lnTo>
                    <a:lnTo>
                      <a:pt x="1345" y="1193"/>
                    </a:lnTo>
                    <a:lnTo>
                      <a:pt x="1346" y="1230"/>
                    </a:lnTo>
                    <a:lnTo>
                      <a:pt x="1349" y="1268"/>
                    </a:lnTo>
                    <a:lnTo>
                      <a:pt x="1353" y="1305"/>
                    </a:lnTo>
                    <a:lnTo>
                      <a:pt x="1366" y="1321"/>
                    </a:lnTo>
                    <a:lnTo>
                      <a:pt x="1380" y="1337"/>
                    </a:lnTo>
                    <a:lnTo>
                      <a:pt x="1394" y="1355"/>
                    </a:lnTo>
                    <a:lnTo>
                      <a:pt x="1408" y="1371"/>
                    </a:lnTo>
                    <a:lnTo>
                      <a:pt x="1422" y="1386"/>
                    </a:lnTo>
                    <a:lnTo>
                      <a:pt x="1437" y="1402"/>
                    </a:lnTo>
                    <a:lnTo>
                      <a:pt x="1452" y="1418"/>
                    </a:lnTo>
                    <a:lnTo>
                      <a:pt x="1467" y="1433"/>
                    </a:lnTo>
                    <a:lnTo>
                      <a:pt x="1482" y="1449"/>
                    </a:lnTo>
                    <a:lnTo>
                      <a:pt x="1497" y="1464"/>
                    </a:lnTo>
                    <a:lnTo>
                      <a:pt x="1512" y="1478"/>
                    </a:lnTo>
                    <a:lnTo>
                      <a:pt x="1528" y="1493"/>
                    </a:lnTo>
                    <a:lnTo>
                      <a:pt x="1543" y="1507"/>
                    </a:lnTo>
                    <a:lnTo>
                      <a:pt x="1559" y="1521"/>
                    </a:lnTo>
                    <a:lnTo>
                      <a:pt x="1575" y="1534"/>
                    </a:lnTo>
                    <a:lnTo>
                      <a:pt x="1591" y="1547"/>
                    </a:lnTo>
                    <a:lnTo>
                      <a:pt x="1629" y="1547"/>
                    </a:lnTo>
                    <a:lnTo>
                      <a:pt x="1666" y="1547"/>
                    </a:lnTo>
                    <a:lnTo>
                      <a:pt x="1704" y="1547"/>
                    </a:lnTo>
                    <a:lnTo>
                      <a:pt x="1741" y="1547"/>
                    </a:lnTo>
                    <a:lnTo>
                      <a:pt x="1778" y="1547"/>
                    </a:lnTo>
                    <a:lnTo>
                      <a:pt x="1815" y="1547"/>
                    </a:lnTo>
                    <a:lnTo>
                      <a:pt x="1852" y="1548"/>
                    </a:lnTo>
                    <a:lnTo>
                      <a:pt x="1888" y="1548"/>
                    </a:lnTo>
                    <a:lnTo>
                      <a:pt x="1925" y="1548"/>
                    </a:lnTo>
                    <a:lnTo>
                      <a:pt x="1962" y="1549"/>
                    </a:lnTo>
                    <a:lnTo>
                      <a:pt x="1999" y="1549"/>
                    </a:lnTo>
                    <a:lnTo>
                      <a:pt x="2037" y="1549"/>
                    </a:lnTo>
                    <a:lnTo>
                      <a:pt x="2074" y="1549"/>
                    </a:lnTo>
                    <a:lnTo>
                      <a:pt x="2112" y="1549"/>
                    </a:lnTo>
                    <a:lnTo>
                      <a:pt x="2150" y="1549"/>
                    </a:lnTo>
                    <a:lnTo>
                      <a:pt x="2188" y="1549"/>
                    </a:lnTo>
                    <a:lnTo>
                      <a:pt x="2178" y="1555"/>
                    </a:lnTo>
                    <a:lnTo>
                      <a:pt x="2160" y="1557"/>
                    </a:lnTo>
                    <a:lnTo>
                      <a:pt x="2142" y="1559"/>
                    </a:lnTo>
                    <a:lnTo>
                      <a:pt x="2123" y="1560"/>
                    </a:lnTo>
                    <a:lnTo>
                      <a:pt x="2105" y="1560"/>
                    </a:lnTo>
                    <a:lnTo>
                      <a:pt x="2087" y="1561"/>
                    </a:lnTo>
                    <a:lnTo>
                      <a:pt x="2068" y="1561"/>
                    </a:lnTo>
                    <a:lnTo>
                      <a:pt x="2050" y="1561"/>
                    </a:lnTo>
                    <a:lnTo>
                      <a:pt x="2031" y="1561"/>
                    </a:lnTo>
                    <a:lnTo>
                      <a:pt x="2013" y="1561"/>
                    </a:lnTo>
                    <a:lnTo>
                      <a:pt x="1994" y="1562"/>
                    </a:lnTo>
                    <a:lnTo>
                      <a:pt x="1976" y="1563"/>
                    </a:lnTo>
                    <a:lnTo>
                      <a:pt x="1958" y="1564"/>
                    </a:lnTo>
                    <a:lnTo>
                      <a:pt x="1939" y="1565"/>
                    </a:lnTo>
                    <a:lnTo>
                      <a:pt x="1921" y="1568"/>
                    </a:lnTo>
                    <a:lnTo>
                      <a:pt x="1902" y="1571"/>
                    </a:lnTo>
                    <a:lnTo>
                      <a:pt x="1885" y="1575"/>
                    </a:lnTo>
                    <a:lnTo>
                      <a:pt x="1860" y="1572"/>
                    </a:lnTo>
                    <a:lnTo>
                      <a:pt x="1835" y="1572"/>
                    </a:lnTo>
                    <a:lnTo>
                      <a:pt x="1810" y="1571"/>
                    </a:lnTo>
                    <a:lnTo>
                      <a:pt x="1784" y="1571"/>
                    </a:lnTo>
                    <a:lnTo>
                      <a:pt x="1758" y="1572"/>
                    </a:lnTo>
                    <a:lnTo>
                      <a:pt x="1733" y="1574"/>
                    </a:lnTo>
                    <a:lnTo>
                      <a:pt x="1706" y="1574"/>
                    </a:lnTo>
                    <a:lnTo>
                      <a:pt x="1681" y="1575"/>
                    </a:lnTo>
                    <a:lnTo>
                      <a:pt x="1655" y="1577"/>
                    </a:lnTo>
                    <a:lnTo>
                      <a:pt x="1628" y="1577"/>
                    </a:lnTo>
                    <a:lnTo>
                      <a:pt x="1603" y="1578"/>
                    </a:lnTo>
                    <a:lnTo>
                      <a:pt x="1577" y="1579"/>
                    </a:lnTo>
                    <a:lnTo>
                      <a:pt x="1551" y="1579"/>
                    </a:lnTo>
                    <a:lnTo>
                      <a:pt x="1525" y="1578"/>
                    </a:lnTo>
                    <a:lnTo>
                      <a:pt x="1501" y="1578"/>
                    </a:lnTo>
                    <a:lnTo>
                      <a:pt x="1476" y="1576"/>
                    </a:lnTo>
                    <a:lnTo>
                      <a:pt x="1459" y="1589"/>
                    </a:lnTo>
                    <a:lnTo>
                      <a:pt x="1428" y="1587"/>
                    </a:lnTo>
                    <a:lnTo>
                      <a:pt x="1396" y="1586"/>
                    </a:lnTo>
                    <a:lnTo>
                      <a:pt x="1364" y="1585"/>
                    </a:lnTo>
                    <a:lnTo>
                      <a:pt x="1333" y="1584"/>
                    </a:lnTo>
                    <a:lnTo>
                      <a:pt x="1301" y="1584"/>
                    </a:lnTo>
                    <a:lnTo>
                      <a:pt x="1269" y="1584"/>
                    </a:lnTo>
                    <a:lnTo>
                      <a:pt x="1236" y="1584"/>
                    </a:lnTo>
                    <a:lnTo>
                      <a:pt x="1204" y="1584"/>
                    </a:lnTo>
                    <a:lnTo>
                      <a:pt x="1172" y="1584"/>
                    </a:lnTo>
                    <a:lnTo>
                      <a:pt x="1140" y="1584"/>
                    </a:lnTo>
                    <a:lnTo>
                      <a:pt x="1108" y="1584"/>
                    </a:lnTo>
                    <a:lnTo>
                      <a:pt x="1076" y="1583"/>
                    </a:lnTo>
                    <a:lnTo>
                      <a:pt x="1045" y="1582"/>
                    </a:lnTo>
                    <a:lnTo>
                      <a:pt x="1014" y="1580"/>
                    </a:lnTo>
                    <a:lnTo>
                      <a:pt x="983" y="1578"/>
                    </a:lnTo>
                    <a:lnTo>
                      <a:pt x="953" y="1576"/>
                    </a:lnTo>
                    <a:lnTo>
                      <a:pt x="940" y="1577"/>
                    </a:lnTo>
                    <a:lnTo>
                      <a:pt x="928" y="1577"/>
                    </a:lnTo>
                    <a:lnTo>
                      <a:pt x="915" y="1578"/>
                    </a:lnTo>
                    <a:lnTo>
                      <a:pt x="901" y="1579"/>
                    </a:lnTo>
                    <a:lnTo>
                      <a:pt x="888" y="1580"/>
                    </a:lnTo>
                    <a:lnTo>
                      <a:pt x="875" y="1580"/>
                    </a:lnTo>
                    <a:lnTo>
                      <a:pt x="862" y="1582"/>
                    </a:lnTo>
                    <a:lnTo>
                      <a:pt x="850" y="1583"/>
                    </a:lnTo>
                    <a:lnTo>
                      <a:pt x="834" y="1579"/>
                    </a:lnTo>
                    <a:lnTo>
                      <a:pt x="817" y="1578"/>
                    </a:lnTo>
                    <a:lnTo>
                      <a:pt x="800" y="1578"/>
                    </a:lnTo>
                    <a:lnTo>
                      <a:pt x="782" y="1579"/>
                    </a:lnTo>
                    <a:lnTo>
                      <a:pt x="764" y="1579"/>
                    </a:lnTo>
                    <a:lnTo>
                      <a:pt x="747" y="1578"/>
                    </a:lnTo>
                    <a:lnTo>
                      <a:pt x="730" y="1576"/>
                    </a:lnTo>
                    <a:lnTo>
                      <a:pt x="714" y="1570"/>
                    </a:lnTo>
                    <a:lnTo>
                      <a:pt x="681" y="1571"/>
                    </a:lnTo>
                    <a:lnTo>
                      <a:pt x="648" y="1572"/>
                    </a:lnTo>
                    <a:lnTo>
                      <a:pt x="615" y="1572"/>
                    </a:lnTo>
                    <a:lnTo>
                      <a:pt x="582" y="1572"/>
                    </a:lnTo>
                    <a:lnTo>
                      <a:pt x="548" y="1572"/>
                    </a:lnTo>
                    <a:lnTo>
                      <a:pt x="516" y="1572"/>
                    </a:lnTo>
                    <a:lnTo>
                      <a:pt x="484" y="1572"/>
                    </a:lnTo>
                    <a:lnTo>
                      <a:pt x="451" y="1571"/>
                    </a:lnTo>
                    <a:lnTo>
                      <a:pt x="418" y="1571"/>
                    </a:lnTo>
                    <a:lnTo>
                      <a:pt x="385" y="1571"/>
                    </a:lnTo>
                    <a:lnTo>
                      <a:pt x="353" y="1571"/>
                    </a:lnTo>
                    <a:lnTo>
                      <a:pt x="319" y="1570"/>
                    </a:lnTo>
                    <a:lnTo>
                      <a:pt x="286" y="1570"/>
                    </a:lnTo>
                    <a:lnTo>
                      <a:pt x="252" y="1571"/>
                    </a:lnTo>
                    <a:lnTo>
                      <a:pt x="219" y="1571"/>
                    </a:lnTo>
                    <a:lnTo>
                      <a:pt x="186" y="1572"/>
                    </a:lnTo>
                    <a:lnTo>
                      <a:pt x="8" y="1572"/>
                    </a:lnTo>
                    <a:lnTo>
                      <a:pt x="6" y="1571"/>
                    </a:lnTo>
                    <a:lnTo>
                      <a:pt x="2" y="1569"/>
                    </a:lnTo>
                    <a:lnTo>
                      <a:pt x="1" y="1567"/>
                    </a:lnTo>
                    <a:lnTo>
                      <a:pt x="0" y="1564"/>
                    </a:lnTo>
                    <a:lnTo>
                      <a:pt x="0" y="1559"/>
                    </a:lnTo>
                    <a:lnTo>
                      <a:pt x="41" y="1560"/>
                    </a:lnTo>
                    <a:lnTo>
                      <a:pt x="82" y="1560"/>
                    </a:lnTo>
                    <a:lnTo>
                      <a:pt x="122" y="1560"/>
                    </a:lnTo>
                    <a:lnTo>
                      <a:pt x="161" y="1560"/>
                    </a:lnTo>
                    <a:lnTo>
                      <a:pt x="200" y="1559"/>
                    </a:lnTo>
                    <a:lnTo>
                      <a:pt x="241" y="1559"/>
                    </a:lnTo>
                    <a:lnTo>
                      <a:pt x="280" y="1557"/>
                    </a:lnTo>
                    <a:lnTo>
                      <a:pt x="319" y="1557"/>
                    </a:lnTo>
                    <a:lnTo>
                      <a:pt x="358" y="1556"/>
                    </a:lnTo>
                    <a:lnTo>
                      <a:pt x="398" y="1555"/>
                    </a:lnTo>
                    <a:lnTo>
                      <a:pt x="437" y="1555"/>
                    </a:lnTo>
                    <a:lnTo>
                      <a:pt x="476" y="1554"/>
                    </a:lnTo>
                    <a:lnTo>
                      <a:pt x="516" y="1553"/>
                    </a:lnTo>
                    <a:lnTo>
                      <a:pt x="557" y="1553"/>
                    </a:lnTo>
                    <a:lnTo>
                      <a:pt x="597" y="1553"/>
                    </a:lnTo>
                    <a:lnTo>
                      <a:pt x="638" y="1553"/>
                    </a:lnTo>
                    <a:lnTo>
                      <a:pt x="644" y="1552"/>
                    </a:lnTo>
                    <a:lnTo>
                      <a:pt x="650" y="1550"/>
                    </a:lnTo>
                    <a:lnTo>
                      <a:pt x="654" y="1550"/>
                    </a:lnTo>
                    <a:lnTo>
                      <a:pt x="660" y="1550"/>
                    </a:lnTo>
                    <a:lnTo>
                      <a:pt x="665" y="1550"/>
                    </a:lnTo>
                    <a:lnTo>
                      <a:pt x="671" y="1550"/>
                    </a:lnTo>
                    <a:lnTo>
                      <a:pt x="675" y="1552"/>
                    </a:lnTo>
                    <a:lnTo>
                      <a:pt x="681" y="1553"/>
                    </a:lnTo>
                    <a:lnTo>
                      <a:pt x="836" y="1547"/>
                    </a:lnTo>
                    <a:lnTo>
                      <a:pt x="853" y="1536"/>
                    </a:lnTo>
                    <a:lnTo>
                      <a:pt x="869" y="1522"/>
                    </a:lnTo>
                    <a:lnTo>
                      <a:pt x="884" y="1507"/>
                    </a:lnTo>
                    <a:lnTo>
                      <a:pt x="899" y="1492"/>
                    </a:lnTo>
                    <a:lnTo>
                      <a:pt x="913" y="1476"/>
                    </a:lnTo>
                    <a:lnTo>
                      <a:pt x="928" y="1461"/>
                    </a:lnTo>
                    <a:lnTo>
                      <a:pt x="942" y="1446"/>
                    </a:lnTo>
                    <a:lnTo>
                      <a:pt x="959" y="1432"/>
                    </a:lnTo>
                    <a:lnTo>
                      <a:pt x="974" y="1420"/>
                    </a:lnTo>
                    <a:lnTo>
                      <a:pt x="985" y="1406"/>
                    </a:lnTo>
                    <a:lnTo>
                      <a:pt x="994" y="1392"/>
                    </a:lnTo>
                    <a:lnTo>
                      <a:pt x="1001" y="1377"/>
                    </a:lnTo>
                    <a:lnTo>
                      <a:pt x="1006" y="1359"/>
                    </a:lnTo>
                    <a:lnTo>
                      <a:pt x="1009" y="1343"/>
                    </a:lnTo>
                    <a:lnTo>
                      <a:pt x="1013" y="1326"/>
                    </a:lnTo>
                    <a:lnTo>
                      <a:pt x="1016" y="1309"/>
                    </a:lnTo>
                    <a:lnTo>
                      <a:pt x="1019" y="1277"/>
                    </a:lnTo>
                    <a:lnTo>
                      <a:pt x="1021" y="1245"/>
                    </a:lnTo>
                    <a:lnTo>
                      <a:pt x="1022" y="1213"/>
                    </a:lnTo>
                    <a:lnTo>
                      <a:pt x="1022" y="1182"/>
                    </a:lnTo>
                    <a:lnTo>
                      <a:pt x="1025" y="1180"/>
                    </a:lnTo>
                    <a:lnTo>
                      <a:pt x="1031" y="1178"/>
                    </a:lnTo>
                    <a:lnTo>
                      <a:pt x="1036" y="1178"/>
                    </a:lnTo>
                    <a:lnTo>
                      <a:pt x="1042" y="1178"/>
                    </a:lnTo>
                    <a:lnTo>
                      <a:pt x="1046" y="1177"/>
                    </a:lnTo>
                    <a:lnTo>
                      <a:pt x="1050" y="1175"/>
                    </a:lnTo>
                    <a:lnTo>
                      <a:pt x="1051" y="1172"/>
                    </a:lnTo>
                    <a:lnTo>
                      <a:pt x="1050" y="1165"/>
                    </a:lnTo>
                    <a:lnTo>
                      <a:pt x="1043" y="1161"/>
                    </a:lnTo>
                    <a:lnTo>
                      <a:pt x="1035" y="1161"/>
                    </a:lnTo>
                    <a:lnTo>
                      <a:pt x="1028" y="1162"/>
                    </a:lnTo>
                    <a:lnTo>
                      <a:pt x="1021" y="1166"/>
                    </a:lnTo>
                    <a:lnTo>
                      <a:pt x="1014" y="1169"/>
                    </a:lnTo>
                    <a:lnTo>
                      <a:pt x="1007" y="1174"/>
                    </a:lnTo>
                    <a:lnTo>
                      <a:pt x="1000" y="1177"/>
                    </a:lnTo>
                    <a:lnTo>
                      <a:pt x="993" y="1181"/>
                    </a:lnTo>
                    <a:lnTo>
                      <a:pt x="984" y="1182"/>
                    </a:lnTo>
                    <a:lnTo>
                      <a:pt x="976" y="1184"/>
                    </a:lnTo>
                    <a:lnTo>
                      <a:pt x="968" y="1188"/>
                    </a:lnTo>
                    <a:lnTo>
                      <a:pt x="960" y="1191"/>
                    </a:lnTo>
                    <a:lnTo>
                      <a:pt x="953" y="1195"/>
                    </a:lnTo>
                    <a:lnTo>
                      <a:pt x="945" y="1198"/>
                    </a:lnTo>
                    <a:lnTo>
                      <a:pt x="937" y="1203"/>
                    </a:lnTo>
                    <a:lnTo>
                      <a:pt x="929" y="1206"/>
                    </a:lnTo>
                    <a:lnTo>
                      <a:pt x="910" y="1212"/>
                    </a:lnTo>
                    <a:lnTo>
                      <a:pt x="891" y="1218"/>
                    </a:lnTo>
                    <a:lnTo>
                      <a:pt x="871" y="1222"/>
                    </a:lnTo>
                    <a:lnTo>
                      <a:pt x="853" y="1227"/>
                    </a:lnTo>
                    <a:lnTo>
                      <a:pt x="832" y="1231"/>
                    </a:lnTo>
                    <a:lnTo>
                      <a:pt x="812" y="1235"/>
                    </a:lnTo>
                    <a:lnTo>
                      <a:pt x="793" y="1238"/>
                    </a:lnTo>
                    <a:lnTo>
                      <a:pt x="772" y="1242"/>
                    </a:lnTo>
                    <a:lnTo>
                      <a:pt x="752" y="1244"/>
                    </a:lnTo>
                    <a:lnTo>
                      <a:pt x="732" y="1246"/>
                    </a:lnTo>
                    <a:lnTo>
                      <a:pt x="711" y="1248"/>
                    </a:lnTo>
                    <a:lnTo>
                      <a:pt x="690" y="1249"/>
                    </a:lnTo>
                    <a:lnTo>
                      <a:pt x="671" y="1249"/>
                    </a:lnTo>
                    <a:lnTo>
                      <a:pt x="650" y="1249"/>
                    </a:lnTo>
                    <a:lnTo>
                      <a:pt x="629" y="1248"/>
                    </a:lnTo>
                    <a:lnTo>
                      <a:pt x="610" y="1246"/>
                    </a:lnTo>
                    <a:lnTo>
                      <a:pt x="592" y="1246"/>
                    </a:lnTo>
                    <a:lnTo>
                      <a:pt x="576" y="1245"/>
                    </a:lnTo>
                    <a:lnTo>
                      <a:pt x="560" y="1244"/>
                    </a:lnTo>
                    <a:lnTo>
                      <a:pt x="544" y="1243"/>
                    </a:lnTo>
                    <a:lnTo>
                      <a:pt x="528" y="1241"/>
                    </a:lnTo>
                    <a:lnTo>
                      <a:pt x="512" y="1237"/>
                    </a:lnTo>
                    <a:lnTo>
                      <a:pt x="495" y="1234"/>
                    </a:lnTo>
                    <a:lnTo>
                      <a:pt x="479" y="1230"/>
                    </a:lnTo>
                    <a:lnTo>
                      <a:pt x="464" y="1227"/>
                    </a:lnTo>
                    <a:lnTo>
                      <a:pt x="448" y="1222"/>
                    </a:lnTo>
                    <a:lnTo>
                      <a:pt x="432" y="1219"/>
                    </a:lnTo>
                    <a:lnTo>
                      <a:pt x="417" y="1214"/>
                    </a:lnTo>
                    <a:lnTo>
                      <a:pt x="401" y="1210"/>
                    </a:lnTo>
                    <a:lnTo>
                      <a:pt x="386" y="1206"/>
                    </a:lnTo>
                    <a:lnTo>
                      <a:pt x="370" y="1201"/>
                    </a:lnTo>
                    <a:lnTo>
                      <a:pt x="355" y="1198"/>
                    </a:lnTo>
                    <a:lnTo>
                      <a:pt x="338" y="1188"/>
                    </a:lnTo>
                    <a:lnTo>
                      <a:pt x="320" y="1180"/>
                    </a:lnTo>
                    <a:lnTo>
                      <a:pt x="303" y="1172"/>
                    </a:lnTo>
                    <a:lnTo>
                      <a:pt x="285" y="1165"/>
                    </a:lnTo>
                    <a:lnTo>
                      <a:pt x="267" y="1157"/>
                    </a:lnTo>
                    <a:lnTo>
                      <a:pt x="250" y="1147"/>
                    </a:lnTo>
                    <a:lnTo>
                      <a:pt x="234" y="1138"/>
                    </a:lnTo>
                    <a:lnTo>
                      <a:pt x="218" y="1125"/>
                    </a:lnTo>
                    <a:lnTo>
                      <a:pt x="209" y="1104"/>
                    </a:lnTo>
                    <a:lnTo>
                      <a:pt x="200" y="1079"/>
                    </a:lnTo>
                    <a:lnTo>
                      <a:pt x="198" y="1056"/>
                    </a:lnTo>
                    <a:lnTo>
                      <a:pt x="204" y="1031"/>
                    </a:lnTo>
                    <a:lnTo>
                      <a:pt x="217" y="994"/>
                    </a:lnTo>
                    <a:lnTo>
                      <a:pt x="232" y="958"/>
                    </a:lnTo>
                    <a:lnTo>
                      <a:pt x="248" y="924"/>
                    </a:lnTo>
                    <a:lnTo>
                      <a:pt x="267" y="890"/>
                    </a:lnTo>
                    <a:lnTo>
                      <a:pt x="287" y="857"/>
                    </a:lnTo>
                    <a:lnTo>
                      <a:pt x="309" y="824"/>
                    </a:lnTo>
                    <a:lnTo>
                      <a:pt x="332" y="791"/>
                    </a:lnTo>
                    <a:lnTo>
                      <a:pt x="356" y="759"/>
                    </a:lnTo>
                    <a:lnTo>
                      <a:pt x="380" y="728"/>
                    </a:lnTo>
                    <a:lnTo>
                      <a:pt x="406" y="696"/>
                    </a:lnTo>
                    <a:lnTo>
                      <a:pt x="431" y="665"/>
                    </a:lnTo>
                    <a:lnTo>
                      <a:pt x="457" y="634"/>
                    </a:lnTo>
                    <a:lnTo>
                      <a:pt x="484" y="602"/>
                    </a:lnTo>
                    <a:lnTo>
                      <a:pt x="509" y="571"/>
                    </a:lnTo>
                    <a:lnTo>
                      <a:pt x="535" y="540"/>
                    </a:lnTo>
                    <a:lnTo>
                      <a:pt x="560" y="509"/>
                    </a:lnTo>
                    <a:lnTo>
                      <a:pt x="565" y="510"/>
                    </a:lnTo>
                    <a:lnTo>
                      <a:pt x="567" y="514"/>
                    </a:lnTo>
                    <a:lnTo>
                      <a:pt x="568" y="520"/>
                    </a:lnTo>
                    <a:lnTo>
                      <a:pt x="571" y="523"/>
                    </a:lnTo>
                    <a:lnTo>
                      <a:pt x="545" y="552"/>
                    </a:lnTo>
                    <a:lnTo>
                      <a:pt x="518" y="581"/>
                    </a:lnTo>
                    <a:lnTo>
                      <a:pt x="493" y="611"/>
                    </a:lnTo>
                    <a:lnTo>
                      <a:pt x="468" y="640"/>
                    </a:lnTo>
                    <a:lnTo>
                      <a:pt x="442" y="669"/>
                    </a:lnTo>
                    <a:lnTo>
                      <a:pt x="418" y="700"/>
                    </a:lnTo>
                    <a:lnTo>
                      <a:pt x="395" y="730"/>
                    </a:lnTo>
                    <a:lnTo>
                      <a:pt x="373" y="761"/>
                    </a:lnTo>
                    <a:lnTo>
                      <a:pt x="351" y="793"/>
                    </a:lnTo>
                    <a:lnTo>
                      <a:pt x="332" y="824"/>
                    </a:lnTo>
                    <a:lnTo>
                      <a:pt x="312" y="856"/>
                    </a:lnTo>
                    <a:lnTo>
                      <a:pt x="295" y="888"/>
                    </a:lnTo>
                    <a:lnTo>
                      <a:pt x="279" y="922"/>
                    </a:lnTo>
                    <a:lnTo>
                      <a:pt x="264" y="955"/>
                    </a:lnTo>
                    <a:lnTo>
                      <a:pt x="250" y="990"/>
                    </a:lnTo>
                    <a:lnTo>
                      <a:pt x="239" y="1024"/>
                    </a:lnTo>
                    <a:lnTo>
                      <a:pt x="234" y="1042"/>
                    </a:lnTo>
                    <a:lnTo>
                      <a:pt x="233" y="1062"/>
                    </a:lnTo>
                    <a:lnTo>
                      <a:pt x="237" y="1082"/>
                    </a:lnTo>
                    <a:lnTo>
                      <a:pt x="247" y="1098"/>
                    </a:lnTo>
                    <a:lnTo>
                      <a:pt x="252" y="1101"/>
                    </a:lnTo>
                    <a:lnTo>
                      <a:pt x="258" y="1106"/>
                    </a:lnTo>
                    <a:lnTo>
                      <a:pt x="264" y="1110"/>
                    </a:lnTo>
                    <a:lnTo>
                      <a:pt x="270" y="1116"/>
                    </a:lnTo>
                    <a:lnTo>
                      <a:pt x="275" y="1121"/>
                    </a:lnTo>
                    <a:lnTo>
                      <a:pt x="282" y="1123"/>
                    </a:lnTo>
                    <a:lnTo>
                      <a:pt x="289" y="1125"/>
                    </a:lnTo>
                    <a:lnTo>
                      <a:pt x="297" y="1125"/>
                    </a:lnTo>
                    <a:lnTo>
                      <a:pt x="304" y="1125"/>
                    </a:lnTo>
                    <a:lnTo>
                      <a:pt x="311" y="1124"/>
                    </a:lnTo>
                    <a:lnTo>
                      <a:pt x="319" y="1123"/>
                    </a:lnTo>
                    <a:lnTo>
                      <a:pt x="327" y="1121"/>
                    </a:lnTo>
                    <a:lnTo>
                      <a:pt x="334" y="1120"/>
                    </a:lnTo>
                    <a:lnTo>
                      <a:pt x="342" y="1120"/>
                    </a:lnTo>
                    <a:lnTo>
                      <a:pt x="349" y="1120"/>
                    </a:lnTo>
                    <a:lnTo>
                      <a:pt x="356" y="1122"/>
                    </a:lnTo>
                    <a:lnTo>
                      <a:pt x="391" y="1109"/>
                    </a:lnTo>
                    <a:lnTo>
                      <a:pt x="425" y="1097"/>
                    </a:lnTo>
                    <a:lnTo>
                      <a:pt x="460" y="1083"/>
                    </a:lnTo>
                    <a:lnTo>
                      <a:pt x="493" y="1068"/>
                    </a:lnTo>
                    <a:lnTo>
                      <a:pt x="527" y="1053"/>
                    </a:lnTo>
                    <a:lnTo>
                      <a:pt x="560" y="1037"/>
                    </a:lnTo>
                    <a:lnTo>
                      <a:pt x="592" y="1019"/>
                    </a:lnTo>
                    <a:lnTo>
                      <a:pt x="626" y="1001"/>
                    </a:lnTo>
                    <a:lnTo>
                      <a:pt x="657" y="983"/>
                    </a:lnTo>
                    <a:lnTo>
                      <a:pt x="689" y="964"/>
                    </a:lnTo>
                    <a:lnTo>
                      <a:pt x="720" y="943"/>
                    </a:lnTo>
                    <a:lnTo>
                      <a:pt x="751" y="923"/>
                    </a:lnTo>
                    <a:lnTo>
                      <a:pt x="782" y="901"/>
                    </a:lnTo>
                    <a:lnTo>
                      <a:pt x="812" y="878"/>
                    </a:lnTo>
                    <a:lnTo>
                      <a:pt x="842" y="854"/>
                    </a:lnTo>
                    <a:lnTo>
                      <a:pt x="871" y="829"/>
                    </a:lnTo>
                    <a:lnTo>
                      <a:pt x="900" y="805"/>
                    </a:lnTo>
                    <a:lnTo>
                      <a:pt x="928" y="780"/>
                    </a:lnTo>
                    <a:lnTo>
                      <a:pt x="955" y="755"/>
                    </a:lnTo>
                    <a:lnTo>
                      <a:pt x="983" y="728"/>
                    </a:lnTo>
                    <a:lnTo>
                      <a:pt x="1008" y="702"/>
                    </a:lnTo>
                    <a:lnTo>
                      <a:pt x="1035" y="674"/>
                    </a:lnTo>
                    <a:lnTo>
                      <a:pt x="1060" y="646"/>
                    </a:lnTo>
                    <a:lnTo>
                      <a:pt x="1084" y="619"/>
                    </a:lnTo>
                    <a:lnTo>
                      <a:pt x="1108" y="591"/>
                    </a:lnTo>
                    <a:lnTo>
                      <a:pt x="1133" y="562"/>
                    </a:lnTo>
                    <a:lnTo>
                      <a:pt x="1157" y="533"/>
                    </a:lnTo>
                    <a:lnTo>
                      <a:pt x="1180" y="505"/>
                    </a:lnTo>
                    <a:lnTo>
                      <a:pt x="1203" y="476"/>
                    </a:lnTo>
                    <a:lnTo>
                      <a:pt x="1226" y="447"/>
                    </a:lnTo>
                    <a:lnTo>
                      <a:pt x="1249" y="419"/>
                    </a:lnTo>
                    <a:lnTo>
                      <a:pt x="1272" y="391"/>
                    </a:lnTo>
                    <a:lnTo>
                      <a:pt x="1296" y="352"/>
                    </a:lnTo>
                    <a:lnTo>
                      <a:pt x="1320" y="314"/>
                    </a:lnTo>
                    <a:lnTo>
                      <a:pt x="1346" y="275"/>
                    </a:lnTo>
                    <a:lnTo>
                      <a:pt x="1368" y="237"/>
                    </a:lnTo>
                    <a:lnTo>
                      <a:pt x="1387" y="197"/>
                    </a:lnTo>
                    <a:lnTo>
                      <a:pt x="1402" y="156"/>
                    </a:lnTo>
                    <a:lnTo>
                      <a:pt x="1411" y="112"/>
                    </a:lnTo>
                    <a:lnTo>
                      <a:pt x="1414" y="65"/>
                    </a:lnTo>
                    <a:lnTo>
                      <a:pt x="1410" y="58"/>
                    </a:lnTo>
                    <a:lnTo>
                      <a:pt x="1406" y="52"/>
                    </a:lnTo>
                    <a:lnTo>
                      <a:pt x="1400" y="47"/>
                    </a:lnTo>
                    <a:lnTo>
                      <a:pt x="1394" y="44"/>
                    </a:lnTo>
                    <a:lnTo>
                      <a:pt x="1388" y="40"/>
                    </a:lnTo>
                    <a:lnTo>
                      <a:pt x="1381" y="37"/>
                    </a:lnTo>
                    <a:lnTo>
                      <a:pt x="1376" y="33"/>
                    </a:lnTo>
                    <a:lnTo>
                      <a:pt x="1370" y="29"/>
                    </a:lnTo>
                    <a:lnTo>
                      <a:pt x="1352" y="29"/>
                    </a:lnTo>
                    <a:lnTo>
                      <a:pt x="1333" y="31"/>
                    </a:lnTo>
                    <a:lnTo>
                      <a:pt x="1316" y="35"/>
                    </a:lnTo>
                    <a:lnTo>
                      <a:pt x="1299" y="38"/>
                    </a:lnTo>
                    <a:lnTo>
                      <a:pt x="1282" y="44"/>
                    </a:lnTo>
                    <a:lnTo>
                      <a:pt x="1265" y="48"/>
                    </a:lnTo>
                    <a:lnTo>
                      <a:pt x="1249" y="52"/>
                    </a:lnTo>
                    <a:lnTo>
                      <a:pt x="1232" y="55"/>
                    </a:lnTo>
                    <a:lnTo>
                      <a:pt x="1217" y="62"/>
                    </a:lnTo>
                    <a:lnTo>
                      <a:pt x="1203" y="69"/>
                    </a:lnTo>
                    <a:lnTo>
                      <a:pt x="1188" y="75"/>
                    </a:lnTo>
                    <a:lnTo>
                      <a:pt x="1174" y="82"/>
                    </a:lnTo>
                    <a:lnTo>
                      <a:pt x="1160" y="89"/>
                    </a:lnTo>
                    <a:lnTo>
                      <a:pt x="1146" y="94"/>
                    </a:lnTo>
                    <a:lnTo>
                      <a:pt x="1131" y="100"/>
                    </a:lnTo>
                    <a:lnTo>
                      <a:pt x="1118" y="106"/>
                    </a:lnTo>
                    <a:lnTo>
                      <a:pt x="1095" y="120"/>
                    </a:lnTo>
                    <a:lnTo>
                      <a:pt x="1072" y="132"/>
                    </a:lnTo>
                    <a:lnTo>
                      <a:pt x="1050" y="146"/>
                    </a:lnTo>
                    <a:lnTo>
                      <a:pt x="1027" y="160"/>
                    </a:lnTo>
                    <a:lnTo>
                      <a:pt x="1004" y="174"/>
                    </a:lnTo>
                    <a:lnTo>
                      <a:pt x="982" y="188"/>
                    </a:lnTo>
                    <a:lnTo>
                      <a:pt x="959" y="203"/>
                    </a:lnTo>
                    <a:lnTo>
                      <a:pt x="937" y="217"/>
                    </a:lnTo>
                    <a:lnTo>
                      <a:pt x="915" y="232"/>
                    </a:lnTo>
                    <a:lnTo>
                      <a:pt x="893" y="248"/>
                    </a:lnTo>
                    <a:lnTo>
                      <a:pt x="871" y="263"/>
                    </a:lnTo>
                    <a:lnTo>
                      <a:pt x="849" y="279"/>
                    </a:lnTo>
                    <a:lnTo>
                      <a:pt x="828" y="296"/>
                    </a:lnTo>
                    <a:lnTo>
                      <a:pt x="808" y="313"/>
                    </a:lnTo>
                    <a:lnTo>
                      <a:pt x="787" y="331"/>
                    </a:lnTo>
                    <a:lnTo>
                      <a:pt x="766" y="349"/>
                    </a:lnTo>
                    <a:lnTo>
                      <a:pt x="740" y="342"/>
                    </a:lnTo>
                    <a:lnTo>
                      <a:pt x="741" y="339"/>
                    </a:lnTo>
                    <a:lnTo>
                      <a:pt x="744" y="334"/>
                    </a:lnTo>
                    <a:lnTo>
                      <a:pt x="749" y="331"/>
                    </a:lnTo>
                    <a:lnTo>
                      <a:pt x="752" y="327"/>
                    </a:lnTo>
                    <a:lnTo>
                      <a:pt x="762" y="326"/>
                    </a:lnTo>
                    <a:lnTo>
                      <a:pt x="795" y="297"/>
                    </a:lnTo>
                    <a:lnTo>
                      <a:pt x="828" y="270"/>
                    </a:lnTo>
                    <a:lnTo>
                      <a:pt x="863" y="243"/>
                    </a:lnTo>
                    <a:lnTo>
                      <a:pt x="896" y="217"/>
                    </a:lnTo>
                    <a:lnTo>
                      <a:pt x="931" y="191"/>
                    </a:lnTo>
                    <a:lnTo>
                      <a:pt x="967" y="167"/>
                    </a:lnTo>
                    <a:lnTo>
                      <a:pt x="1002" y="144"/>
                    </a:lnTo>
                    <a:lnTo>
                      <a:pt x="1038" y="122"/>
                    </a:lnTo>
                    <a:lnTo>
                      <a:pt x="1074" y="101"/>
                    </a:lnTo>
                    <a:lnTo>
                      <a:pt x="1111" y="83"/>
                    </a:lnTo>
                    <a:lnTo>
                      <a:pt x="1149" y="65"/>
                    </a:lnTo>
                    <a:lnTo>
                      <a:pt x="1187" y="48"/>
                    </a:lnTo>
                    <a:lnTo>
                      <a:pt x="1226" y="33"/>
                    </a:lnTo>
                    <a:lnTo>
                      <a:pt x="1265" y="21"/>
                    </a:lnTo>
                    <a:lnTo>
                      <a:pt x="1305" y="9"/>
                    </a:lnTo>
                    <a:lnTo>
                      <a:pt x="1347" y="0"/>
                    </a:lnTo>
                    <a:lnTo>
                      <a:pt x="1362" y="1"/>
                    </a:lnTo>
                    <a:lnTo>
                      <a:pt x="1377" y="5"/>
                    </a:lnTo>
                    <a:lnTo>
                      <a:pt x="1392" y="9"/>
                    </a:lnTo>
                    <a:lnTo>
                      <a:pt x="1405" y="17"/>
                    </a:lnTo>
                    <a:lnTo>
                      <a:pt x="1417" y="25"/>
                    </a:lnTo>
                    <a:lnTo>
                      <a:pt x="1428" y="37"/>
                    </a:lnTo>
                    <a:lnTo>
                      <a:pt x="1438" y="48"/>
                    </a:lnTo>
                    <a:lnTo>
                      <a:pt x="1445"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1400" smtClean="0">
                  <a:solidFill>
                    <a:srgbClr val="000000"/>
                  </a:solidFill>
                </a:endParaRPr>
              </a:p>
            </p:txBody>
          </p:sp>
          <p:sp>
            <p:nvSpPr>
              <p:cNvPr id="21537" name="Freeform 25"/>
              <p:cNvSpPr>
                <a:spLocks/>
              </p:cNvSpPr>
              <p:nvPr/>
            </p:nvSpPr>
            <p:spPr bwMode="auto">
              <a:xfrm>
                <a:off x="2592" y="1874"/>
                <a:ext cx="303" cy="307"/>
              </a:xfrm>
              <a:custGeom>
                <a:avLst/>
                <a:gdLst>
                  <a:gd name="T0" fmla="*/ 21 w 606"/>
                  <a:gd name="T1" fmla="*/ 4 h 613"/>
                  <a:gd name="T2" fmla="*/ 42 w 606"/>
                  <a:gd name="T3" fmla="*/ 17 h 613"/>
                  <a:gd name="T4" fmla="*/ 91 w 606"/>
                  <a:gd name="T5" fmla="*/ 36 h 613"/>
                  <a:gd name="T6" fmla="*/ 145 w 606"/>
                  <a:gd name="T7" fmla="*/ 56 h 613"/>
                  <a:gd name="T8" fmla="*/ 139 w 606"/>
                  <a:gd name="T9" fmla="*/ 67 h 613"/>
                  <a:gd name="T10" fmla="*/ 125 w 606"/>
                  <a:gd name="T11" fmla="*/ 77 h 613"/>
                  <a:gd name="T12" fmla="*/ 140 w 606"/>
                  <a:gd name="T13" fmla="*/ 62 h 613"/>
                  <a:gd name="T14" fmla="*/ 130 w 606"/>
                  <a:gd name="T15" fmla="*/ 59 h 613"/>
                  <a:gd name="T16" fmla="*/ 117 w 606"/>
                  <a:gd name="T17" fmla="*/ 69 h 613"/>
                  <a:gd name="T18" fmla="*/ 115 w 606"/>
                  <a:gd name="T19" fmla="*/ 66 h 613"/>
                  <a:gd name="T20" fmla="*/ 125 w 606"/>
                  <a:gd name="T21" fmla="*/ 56 h 613"/>
                  <a:gd name="T22" fmla="*/ 114 w 606"/>
                  <a:gd name="T23" fmla="*/ 56 h 613"/>
                  <a:gd name="T24" fmla="*/ 104 w 606"/>
                  <a:gd name="T25" fmla="*/ 64 h 613"/>
                  <a:gd name="T26" fmla="*/ 109 w 606"/>
                  <a:gd name="T27" fmla="*/ 50 h 613"/>
                  <a:gd name="T28" fmla="*/ 100 w 606"/>
                  <a:gd name="T29" fmla="*/ 49 h 613"/>
                  <a:gd name="T30" fmla="*/ 89 w 606"/>
                  <a:gd name="T31" fmla="*/ 57 h 613"/>
                  <a:gd name="T32" fmla="*/ 92 w 606"/>
                  <a:gd name="T33" fmla="*/ 43 h 613"/>
                  <a:gd name="T34" fmla="*/ 79 w 606"/>
                  <a:gd name="T35" fmla="*/ 50 h 613"/>
                  <a:gd name="T36" fmla="*/ 79 w 606"/>
                  <a:gd name="T37" fmla="*/ 38 h 613"/>
                  <a:gd name="T38" fmla="*/ 70 w 606"/>
                  <a:gd name="T39" fmla="*/ 42 h 613"/>
                  <a:gd name="T40" fmla="*/ 68 w 606"/>
                  <a:gd name="T41" fmla="*/ 33 h 613"/>
                  <a:gd name="T42" fmla="*/ 58 w 606"/>
                  <a:gd name="T43" fmla="*/ 34 h 613"/>
                  <a:gd name="T44" fmla="*/ 51 w 606"/>
                  <a:gd name="T45" fmla="*/ 28 h 613"/>
                  <a:gd name="T46" fmla="*/ 67 w 606"/>
                  <a:gd name="T47" fmla="*/ 44 h 613"/>
                  <a:gd name="T48" fmla="*/ 103 w 606"/>
                  <a:gd name="T49" fmla="*/ 71 h 613"/>
                  <a:gd name="T50" fmla="*/ 125 w 606"/>
                  <a:gd name="T51" fmla="*/ 91 h 613"/>
                  <a:gd name="T52" fmla="*/ 114 w 606"/>
                  <a:gd name="T53" fmla="*/ 89 h 613"/>
                  <a:gd name="T54" fmla="*/ 106 w 606"/>
                  <a:gd name="T55" fmla="*/ 81 h 613"/>
                  <a:gd name="T56" fmla="*/ 102 w 606"/>
                  <a:gd name="T57" fmla="*/ 82 h 613"/>
                  <a:gd name="T58" fmla="*/ 93 w 606"/>
                  <a:gd name="T59" fmla="*/ 80 h 613"/>
                  <a:gd name="T60" fmla="*/ 87 w 606"/>
                  <a:gd name="T61" fmla="*/ 80 h 613"/>
                  <a:gd name="T62" fmla="*/ 91 w 606"/>
                  <a:gd name="T63" fmla="*/ 69 h 613"/>
                  <a:gd name="T64" fmla="*/ 81 w 606"/>
                  <a:gd name="T65" fmla="*/ 69 h 613"/>
                  <a:gd name="T66" fmla="*/ 78 w 606"/>
                  <a:gd name="T67" fmla="*/ 68 h 613"/>
                  <a:gd name="T68" fmla="*/ 72 w 606"/>
                  <a:gd name="T69" fmla="*/ 63 h 613"/>
                  <a:gd name="T70" fmla="*/ 71 w 606"/>
                  <a:gd name="T71" fmla="*/ 60 h 613"/>
                  <a:gd name="T72" fmla="*/ 63 w 606"/>
                  <a:gd name="T73" fmla="*/ 51 h 613"/>
                  <a:gd name="T74" fmla="*/ 51 w 606"/>
                  <a:gd name="T75" fmla="*/ 61 h 613"/>
                  <a:gd name="T76" fmla="*/ 58 w 606"/>
                  <a:gd name="T77" fmla="*/ 50 h 613"/>
                  <a:gd name="T78" fmla="*/ 47 w 606"/>
                  <a:gd name="T79" fmla="*/ 47 h 613"/>
                  <a:gd name="T80" fmla="*/ 45 w 606"/>
                  <a:gd name="T81" fmla="*/ 46 h 613"/>
                  <a:gd name="T82" fmla="*/ 38 w 606"/>
                  <a:gd name="T83" fmla="*/ 40 h 613"/>
                  <a:gd name="T84" fmla="*/ 34 w 606"/>
                  <a:gd name="T85" fmla="*/ 30 h 613"/>
                  <a:gd name="T86" fmla="*/ 33 w 606"/>
                  <a:gd name="T87" fmla="*/ 45 h 613"/>
                  <a:gd name="T88" fmla="*/ 70 w 606"/>
                  <a:gd name="T89" fmla="*/ 104 h 613"/>
                  <a:gd name="T90" fmla="*/ 83 w 606"/>
                  <a:gd name="T91" fmla="*/ 128 h 613"/>
                  <a:gd name="T92" fmla="*/ 74 w 606"/>
                  <a:gd name="T93" fmla="*/ 127 h 613"/>
                  <a:gd name="T94" fmla="*/ 39 w 606"/>
                  <a:gd name="T95" fmla="*/ 70 h 613"/>
                  <a:gd name="T96" fmla="*/ 26 w 606"/>
                  <a:gd name="T97" fmla="*/ 46 h 613"/>
                  <a:gd name="T98" fmla="*/ 26 w 606"/>
                  <a:gd name="T99" fmla="*/ 56 h 613"/>
                  <a:gd name="T100" fmla="*/ 40 w 606"/>
                  <a:gd name="T101" fmla="*/ 99 h 613"/>
                  <a:gd name="T102" fmla="*/ 50 w 606"/>
                  <a:gd name="T103" fmla="*/ 134 h 613"/>
                  <a:gd name="T104" fmla="*/ 48 w 606"/>
                  <a:gd name="T105" fmla="*/ 154 h 613"/>
                  <a:gd name="T106" fmla="*/ 29 w 606"/>
                  <a:gd name="T107" fmla="*/ 90 h 613"/>
                  <a:gd name="T108" fmla="*/ 17 w 606"/>
                  <a:gd name="T109" fmla="*/ 48 h 613"/>
                  <a:gd name="T110" fmla="*/ 5 w 606"/>
                  <a:gd name="T111" fmla="*/ 25 h 613"/>
                  <a:gd name="T112" fmla="*/ 1 w 606"/>
                  <a:gd name="T113" fmla="*/ 16 h 613"/>
                  <a:gd name="T114" fmla="*/ 10 w 606"/>
                  <a:gd name="T115" fmla="*/ 7 h 613"/>
                  <a:gd name="T116" fmla="*/ 16 w 606"/>
                  <a:gd name="T117" fmla="*/ 1 h 6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6"/>
                  <a:gd name="T178" fmla="*/ 0 h 613"/>
                  <a:gd name="T179" fmla="*/ 606 w 606"/>
                  <a:gd name="T180" fmla="*/ 613 h 61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6" h="613">
                    <a:moveTo>
                      <a:pt x="66" y="5"/>
                    </a:moveTo>
                    <a:lnTo>
                      <a:pt x="66" y="12"/>
                    </a:lnTo>
                    <a:lnTo>
                      <a:pt x="66" y="16"/>
                    </a:lnTo>
                    <a:lnTo>
                      <a:pt x="67" y="22"/>
                    </a:lnTo>
                    <a:lnTo>
                      <a:pt x="73" y="26"/>
                    </a:lnTo>
                    <a:lnTo>
                      <a:pt x="78" y="22"/>
                    </a:lnTo>
                    <a:lnTo>
                      <a:pt x="81" y="18"/>
                    </a:lnTo>
                    <a:lnTo>
                      <a:pt x="86" y="15"/>
                    </a:lnTo>
                    <a:lnTo>
                      <a:pt x="93" y="19"/>
                    </a:lnTo>
                    <a:lnTo>
                      <a:pt x="99" y="30"/>
                    </a:lnTo>
                    <a:lnTo>
                      <a:pt x="109" y="39"/>
                    </a:lnTo>
                    <a:lnTo>
                      <a:pt x="120" y="45"/>
                    </a:lnTo>
                    <a:lnTo>
                      <a:pt x="132" y="51"/>
                    </a:lnTo>
                    <a:lnTo>
                      <a:pt x="144" y="56"/>
                    </a:lnTo>
                    <a:lnTo>
                      <a:pt x="158" y="60"/>
                    </a:lnTo>
                    <a:lnTo>
                      <a:pt x="171" y="65"/>
                    </a:lnTo>
                    <a:lnTo>
                      <a:pt x="182" y="70"/>
                    </a:lnTo>
                    <a:lnTo>
                      <a:pt x="209" y="81"/>
                    </a:lnTo>
                    <a:lnTo>
                      <a:pt x="235" y="91"/>
                    </a:lnTo>
                    <a:lnTo>
                      <a:pt x="262" y="102"/>
                    </a:lnTo>
                    <a:lnTo>
                      <a:pt x="288" y="112"/>
                    </a:lnTo>
                    <a:lnTo>
                      <a:pt x="315" y="122"/>
                    </a:lnTo>
                    <a:lnTo>
                      <a:pt x="341" y="133"/>
                    </a:lnTo>
                    <a:lnTo>
                      <a:pt x="367" y="143"/>
                    </a:lnTo>
                    <a:lnTo>
                      <a:pt x="393" y="153"/>
                    </a:lnTo>
                    <a:lnTo>
                      <a:pt x="420" y="164"/>
                    </a:lnTo>
                    <a:lnTo>
                      <a:pt x="446" y="174"/>
                    </a:lnTo>
                    <a:lnTo>
                      <a:pt x="473" y="185"/>
                    </a:lnTo>
                    <a:lnTo>
                      <a:pt x="499" y="194"/>
                    </a:lnTo>
                    <a:lnTo>
                      <a:pt x="526" y="204"/>
                    </a:lnTo>
                    <a:lnTo>
                      <a:pt x="552" y="213"/>
                    </a:lnTo>
                    <a:lnTo>
                      <a:pt x="580" y="223"/>
                    </a:lnTo>
                    <a:lnTo>
                      <a:pt x="606" y="232"/>
                    </a:lnTo>
                    <a:lnTo>
                      <a:pt x="605" y="238"/>
                    </a:lnTo>
                    <a:lnTo>
                      <a:pt x="604" y="244"/>
                    </a:lnTo>
                    <a:lnTo>
                      <a:pt x="602" y="250"/>
                    </a:lnTo>
                    <a:lnTo>
                      <a:pt x="597" y="255"/>
                    </a:lnTo>
                    <a:lnTo>
                      <a:pt x="574" y="251"/>
                    </a:lnTo>
                    <a:lnTo>
                      <a:pt x="564" y="259"/>
                    </a:lnTo>
                    <a:lnTo>
                      <a:pt x="555" y="267"/>
                    </a:lnTo>
                    <a:lnTo>
                      <a:pt x="545" y="276"/>
                    </a:lnTo>
                    <a:lnTo>
                      <a:pt x="537" y="285"/>
                    </a:lnTo>
                    <a:lnTo>
                      <a:pt x="528" y="294"/>
                    </a:lnTo>
                    <a:lnTo>
                      <a:pt x="519" y="303"/>
                    </a:lnTo>
                    <a:lnTo>
                      <a:pt x="510" y="311"/>
                    </a:lnTo>
                    <a:lnTo>
                      <a:pt x="500" y="319"/>
                    </a:lnTo>
                    <a:lnTo>
                      <a:pt x="495" y="314"/>
                    </a:lnTo>
                    <a:lnTo>
                      <a:pt x="502" y="305"/>
                    </a:lnTo>
                    <a:lnTo>
                      <a:pt x="511" y="297"/>
                    </a:lnTo>
                    <a:lnTo>
                      <a:pt x="519" y="289"/>
                    </a:lnTo>
                    <a:lnTo>
                      <a:pt x="528" y="281"/>
                    </a:lnTo>
                    <a:lnTo>
                      <a:pt x="537" y="274"/>
                    </a:lnTo>
                    <a:lnTo>
                      <a:pt x="546" y="266"/>
                    </a:lnTo>
                    <a:lnTo>
                      <a:pt x="556" y="258"/>
                    </a:lnTo>
                    <a:lnTo>
                      <a:pt x="564" y="249"/>
                    </a:lnTo>
                    <a:lnTo>
                      <a:pt x="559" y="246"/>
                    </a:lnTo>
                    <a:lnTo>
                      <a:pt x="555" y="243"/>
                    </a:lnTo>
                    <a:lnTo>
                      <a:pt x="551" y="241"/>
                    </a:lnTo>
                    <a:lnTo>
                      <a:pt x="546" y="240"/>
                    </a:lnTo>
                    <a:lnTo>
                      <a:pt x="542" y="238"/>
                    </a:lnTo>
                    <a:lnTo>
                      <a:pt x="537" y="236"/>
                    </a:lnTo>
                    <a:lnTo>
                      <a:pt x="533" y="235"/>
                    </a:lnTo>
                    <a:lnTo>
                      <a:pt x="528" y="234"/>
                    </a:lnTo>
                    <a:lnTo>
                      <a:pt x="520" y="236"/>
                    </a:lnTo>
                    <a:lnTo>
                      <a:pt x="513" y="241"/>
                    </a:lnTo>
                    <a:lnTo>
                      <a:pt x="507" y="246"/>
                    </a:lnTo>
                    <a:lnTo>
                      <a:pt x="502" y="251"/>
                    </a:lnTo>
                    <a:lnTo>
                      <a:pt x="496" y="257"/>
                    </a:lnTo>
                    <a:lnTo>
                      <a:pt x="490" y="263"/>
                    </a:lnTo>
                    <a:lnTo>
                      <a:pt x="483" y="266"/>
                    </a:lnTo>
                    <a:lnTo>
                      <a:pt x="475" y="269"/>
                    </a:lnTo>
                    <a:lnTo>
                      <a:pt x="470" y="273"/>
                    </a:lnTo>
                    <a:lnTo>
                      <a:pt x="466" y="278"/>
                    </a:lnTo>
                    <a:lnTo>
                      <a:pt x="461" y="282"/>
                    </a:lnTo>
                    <a:lnTo>
                      <a:pt x="455" y="282"/>
                    </a:lnTo>
                    <a:lnTo>
                      <a:pt x="452" y="279"/>
                    </a:lnTo>
                    <a:lnTo>
                      <a:pt x="452" y="274"/>
                    </a:lnTo>
                    <a:lnTo>
                      <a:pt x="454" y="270"/>
                    </a:lnTo>
                    <a:lnTo>
                      <a:pt x="457" y="266"/>
                    </a:lnTo>
                    <a:lnTo>
                      <a:pt x="462" y="261"/>
                    </a:lnTo>
                    <a:lnTo>
                      <a:pt x="469" y="255"/>
                    </a:lnTo>
                    <a:lnTo>
                      <a:pt x="476" y="251"/>
                    </a:lnTo>
                    <a:lnTo>
                      <a:pt x="484" y="248"/>
                    </a:lnTo>
                    <a:lnTo>
                      <a:pt x="491" y="244"/>
                    </a:lnTo>
                    <a:lnTo>
                      <a:pt x="497" y="240"/>
                    </a:lnTo>
                    <a:lnTo>
                      <a:pt x="502" y="234"/>
                    </a:lnTo>
                    <a:lnTo>
                      <a:pt x="505" y="226"/>
                    </a:lnTo>
                    <a:lnTo>
                      <a:pt x="500" y="224"/>
                    </a:lnTo>
                    <a:lnTo>
                      <a:pt x="495" y="220"/>
                    </a:lnTo>
                    <a:lnTo>
                      <a:pt x="490" y="218"/>
                    </a:lnTo>
                    <a:lnTo>
                      <a:pt x="484" y="216"/>
                    </a:lnTo>
                    <a:lnTo>
                      <a:pt x="480" y="214"/>
                    </a:lnTo>
                    <a:lnTo>
                      <a:pt x="474" y="213"/>
                    </a:lnTo>
                    <a:lnTo>
                      <a:pt x="469" y="214"/>
                    </a:lnTo>
                    <a:lnTo>
                      <a:pt x="464" y="218"/>
                    </a:lnTo>
                    <a:lnTo>
                      <a:pt x="458" y="223"/>
                    </a:lnTo>
                    <a:lnTo>
                      <a:pt x="452" y="227"/>
                    </a:lnTo>
                    <a:lnTo>
                      <a:pt x="446" y="233"/>
                    </a:lnTo>
                    <a:lnTo>
                      <a:pt x="442" y="238"/>
                    </a:lnTo>
                    <a:lnTo>
                      <a:pt x="436" y="243"/>
                    </a:lnTo>
                    <a:lnTo>
                      <a:pt x="430" y="249"/>
                    </a:lnTo>
                    <a:lnTo>
                      <a:pt x="424" y="254"/>
                    </a:lnTo>
                    <a:lnTo>
                      <a:pt x="419" y="257"/>
                    </a:lnTo>
                    <a:lnTo>
                      <a:pt x="417" y="256"/>
                    </a:lnTo>
                    <a:lnTo>
                      <a:pt x="417" y="254"/>
                    </a:lnTo>
                    <a:lnTo>
                      <a:pt x="417" y="251"/>
                    </a:lnTo>
                    <a:lnTo>
                      <a:pt x="417" y="249"/>
                    </a:lnTo>
                    <a:lnTo>
                      <a:pt x="454" y="210"/>
                    </a:lnTo>
                    <a:lnTo>
                      <a:pt x="451" y="206"/>
                    </a:lnTo>
                    <a:lnTo>
                      <a:pt x="446" y="204"/>
                    </a:lnTo>
                    <a:lnTo>
                      <a:pt x="442" y="202"/>
                    </a:lnTo>
                    <a:lnTo>
                      <a:pt x="437" y="200"/>
                    </a:lnTo>
                    <a:lnTo>
                      <a:pt x="432" y="197"/>
                    </a:lnTo>
                    <a:lnTo>
                      <a:pt x="428" y="195"/>
                    </a:lnTo>
                    <a:lnTo>
                      <a:pt x="423" y="193"/>
                    </a:lnTo>
                    <a:lnTo>
                      <a:pt x="419" y="190"/>
                    </a:lnTo>
                    <a:lnTo>
                      <a:pt x="414" y="191"/>
                    </a:lnTo>
                    <a:lnTo>
                      <a:pt x="411" y="195"/>
                    </a:lnTo>
                    <a:lnTo>
                      <a:pt x="406" y="197"/>
                    </a:lnTo>
                    <a:lnTo>
                      <a:pt x="402" y="196"/>
                    </a:lnTo>
                    <a:lnTo>
                      <a:pt x="397" y="200"/>
                    </a:lnTo>
                    <a:lnTo>
                      <a:pt x="391" y="204"/>
                    </a:lnTo>
                    <a:lnTo>
                      <a:pt x="386" y="210"/>
                    </a:lnTo>
                    <a:lnTo>
                      <a:pt x="382" y="216"/>
                    </a:lnTo>
                    <a:lnTo>
                      <a:pt x="377" y="221"/>
                    </a:lnTo>
                    <a:lnTo>
                      <a:pt x="371" y="225"/>
                    </a:lnTo>
                    <a:lnTo>
                      <a:pt x="366" y="227"/>
                    </a:lnTo>
                    <a:lnTo>
                      <a:pt x="359" y="226"/>
                    </a:lnTo>
                    <a:lnTo>
                      <a:pt x="363" y="214"/>
                    </a:lnTo>
                    <a:lnTo>
                      <a:pt x="372" y="204"/>
                    </a:lnTo>
                    <a:lnTo>
                      <a:pt x="383" y="195"/>
                    </a:lnTo>
                    <a:lnTo>
                      <a:pt x="392" y="185"/>
                    </a:lnTo>
                    <a:lnTo>
                      <a:pt x="387" y="179"/>
                    </a:lnTo>
                    <a:lnTo>
                      <a:pt x="382" y="174"/>
                    </a:lnTo>
                    <a:lnTo>
                      <a:pt x="375" y="172"/>
                    </a:lnTo>
                    <a:lnTo>
                      <a:pt x="368" y="171"/>
                    </a:lnTo>
                    <a:lnTo>
                      <a:pt x="361" y="173"/>
                    </a:lnTo>
                    <a:lnTo>
                      <a:pt x="355" y="178"/>
                    </a:lnTo>
                    <a:lnTo>
                      <a:pt x="349" y="185"/>
                    </a:lnTo>
                    <a:lnTo>
                      <a:pt x="344" y="191"/>
                    </a:lnTo>
                    <a:lnTo>
                      <a:pt x="339" y="197"/>
                    </a:lnTo>
                    <a:lnTo>
                      <a:pt x="333" y="201"/>
                    </a:lnTo>
                    <a:lnTo>
                      <a:pt x="326" y="202"/>
                    </a:lnTo>
                    <a:lnTo>
                      <a:pt x="319" y="198"/>
                    </a:lnTo>
                    <a:lnTo>
                      <a:pt x="348" y="165"/>
                    </a:lnTo>
                    <a:lnTo>
                      <a:pt x="345" y="161"/>
                    </a:lnTo>
                    <a:lnTo>
                      <a:pt x="340" y="159"/>
                    </a:lnTo>
                    <a:lnTo>
                      <a:pt x="336" y="157"/>
                    </a:lnTo>
                    <a:lnTo>
                      <a:pt x="331" y="155"/>
                    </a:lnTo>
                    <a:lnTo>
                      <a:pt x="326" y="153"/>
                    </a:lnTo>
                    <a:lnTo>
                      <a:pt x="322" y="151"/>
                    </a:lnTo>
                    <a:lnTo>
                      <a:pt x="316" y="150"/>
                    </a:lnTo>
                    <a:lnTo>
                      <a:pt x="311" y="148"/>
                    </a:lnTo>
                    <a:lnTo>
                      <a:pt x="307" y="150"/>
                    </a:lnTo>
                    <a:lnTo>
                      <a:pt x="302" y="152"/>
                    </a:lnTo>
                    <a:lnTo>
                      <a:pt x="299" y="156"/>
                    </a:lnTo>
                    <a:lnTo>
                      <a:pt x="294" y="159"/>
                    </a:lnTo>
                    <a:lnTo>
                      <a:pt x="290" y="163"/>
                    </a:lnTo>
                    <a:lnTo>
                      <a:pt x="285" y="166"/>
                    </a:lnTo>
                    <a:lnTo>
                      <a:pt x="280" y="167"/>
                    </a:lnTo>
                    <a:lnTo>
                      <a:pt x="276" y="167"/>
                    </a:lnTo>
                    <a:lnTo>
                      <a:pt x="294" y="143"/>
                    </a:lnTo>
                    <a:lnTo>
                      <a:pt x="291" y="141"/>
                    </a:lnTo>
                    <a:lnTo>
                      <a:pt x="286" y="137"/>
                    </a:lnTo>
                    <a:lnTo>
                      <a:pt x="283" y="135"/>
                    </a:lnTo>
                    <a:lnTo>
                      <a:pt x="278" y="132"/>
                    </a:lnTo>
                    <a:lnTo>
                      <a:pt x="273" y="130"/>
                    </a:lnTo>
                    <a:lnTo>
                      <a:pt x="269" y="129"/>
                    </a:lnTo>
                    <a:lnTo>
                      <a:pt x="264" y="130"/>
                    </a:lnTo>
                    <a:lnTo>
                      <a:pt x="260" y="134"/>
                    </a:lnTo>
                    <a:lnTo>
                      <a:pt x="255" y="137"/>
                    </a:lnTo>
                    <a:lnTo>
                      <a:pt x="250" y="142"/>
                    </a:lnTo>
                    <a:lnTo>
                      <a:pt x="245" y="144"/>
                    </a:lnTo>
                    <a:lnTo>
                      <a:pt x="239" y="142"/>
                    </a:lnTo>
                    <a:lnTo>
                      <a:pt x="234" y="137"/>
                    </a:lnTo>
                    <a:lnTo>
                      <a:pt x="233" y="133"/>
                    </a:lnTo>
                    <a:lnTo>
                      <a:pt x="233" y="128"/>
                    </a:lnTo>
                    <a:lnTo>
                      <a:pt x="237" y="123"/>
                    </a:lnTo>
                    <a:lnTo>
                      <a:pt x="239" y="122"/>
                    </a:lnTo>
                    <a:lnTo>
                      <a:pt x="233" y="115"/>
                    </a:lnTo>
                    <a:lnTo>
                      <a:pt x="225" y="112"/>
                    </a:lnTo>
                    <a:lnTo>
                      <a:pt x="216" y="109"/>
                    </a:lnTo>
                    <a:lnTo>
                      <a:pt x="208" y="106"/>
                    </a:lnTo>
                    <a:lnTo>
                      <a:pt x="204" y="109"/>
                    </a:lnTo>
                    <a:lnTo>
                      <a:pt x="200" y="110"/>
                    </a:lnTo>
                    <a:lnTo>
                      <a:pt x="196" y="110"/>
                    </a:lnTo>
                    <a:lnTo>
                      <a:pt x="192" y="109"/>
                    </a:lnTo>
                    <a:lnTo>
                      <a:pt x="194" y="119"/>
                    </a:lnTo>
                    <a:lnTo>
                      <a:pt x="212" y="134"/>
                    </a:lnTo>
                    <a:lnTo>
                      <a:pt x="230" y="149"/>
                    </a:lnTo>
                    <a:lnTo>
                      <a:pt x="248" y="163"/>
                    </a:lnTo>
                    <a:lnTo>
                      <a:pt x="266" y="176"/>
                    </a:lnTo>
                    <a:lnTo>
                      <a:pt x="285" y="190"/>
                    </a:lnTo>
                    <a:lnTo>
                      <a:pt x="303" y="204"/>
                    </a:lnTo>
                    <a:lnTo>
                      <a:pt x="322" y="217"/>
                    </a:lnTo>
                    <a:lnTo>
                      <a:pt x="340" y="231"/>
                    </a:lnTo>
                    <a:lnTo>
                      <a:pt x="359" y="243"/>
                    </a:lnTo>
                    <a:lnTo>
                      <a:pt x="378" y="256"/>
                    </a:lnTo>
                    <a:lnTo>
                      <a:pt x="397" y="269"/>
                    </a:lnTo>
                    <a:lnTo>
                      <a:pt x="415" y="281"/>
                    </a:lnTo>
                    <a:lnTo>
                      <a:pt x="434" y="295"/>
                    </a:lnTo>
                    <a:lnTo>
                      <a:pt x="452" y="308"/>
                    </a:lnTo>
                    <a:lnTo>
                      <a:pt x="470" y="320"/>
                    </a:lnTo>
                    <a:lnTo>
                      <a:pt x="489" y="333"/>
                    </a:lnTo>
                    <a:lnTo>
                      <a:pt x="493" y="340"/>
                    </a:lnTo>
                    <a:lnTo>
                      <a:pt x="502" y="347"/>
                    </a:lnTo>
                    <a:lnTo>
                      <a:pt x="505" y="355"/>
                    </a:lnTo>
                    <a:lnTo>
                      <a:pt x="500" y="363"/>
                    </a:lnTo>
                    <a:lnTo>
                      <a:pt x="495" y="363"/>
                    </a:lnTo>
                    <a:lnTo>
                      <a:pt x="489" y="361"/>
                    </a:lnTo>
                    <a:lnTo>
                      <a:pt x="484" y="357"/>
                    </a:lnTo>
                    <a:lnTo>
                      <a:pt x="480" y="355"/>
                    </a:lnTo>
                    <a:lnTo>
                      <a:pt x="450" y="377"/>
                    </a:lnTo>
                    <a:lnTo>
                      <a:pt x="449" y="370"/>
                    </a:lnTo>
                    <a:lnTo>
                      <a:pt x="452" y="362"/>
                    </a:lnTo>
                    <a:lnTo>
                      <a:pt x="457" y="355"/>
                    </a:lnTo>
                    <a:lnTo>
                      <a:pt x="461" y="347"/>
                    </a:lnTo>
                    <a:lnTo>
                      <a:pt x="457" y="342"/>
                    </a:lnTo>
                    <a:lnTo>
                      <a:pt x="452" y="338"/>
                    </a:lnTo>
                    <a:lnTo>
                      <a:pt x="446" y="333"/>
                    </a:lnTo>
                    <a:lnTo>
                      <a:pt x="442" y="329"/>
                    </a:lnTo>
                    <a:lnTo>
                      <a:pt x="436" y="325"/>
                    </a:lnTo>
                    <a:lnTo>
                      <a:pt x="430" y="323"/>
                    </a:lnTo>
                    <a:lnTo>
                      <a:pt x="424" y="322"/>
                    </a:lnTo>
                    <a:lnTo>
                      <a:pt x="417" y="324"/>
                    </a:lnTo>
                    <a:lnTo>
                      <a:pt x="412" y="332"/>
                    </a:lnTo>
                    <a:lnTo>
                      <a:pt x="405" y="340"/>
                    </a:lnTo>
                    <a:lnTo>
                      <a:pt x="399" y="349"/>
                    </a:lnTo>
                    <a:lnTo>
                      <a:pt x="392" y="357"/>
                    </a:lnTo>
                    <a:lnTo>
                      <a:pt x="394" y="347"/>
                    </a:lnTo>
                    <a:lnTo>
                      <a:pt x="401" y="335"/>
                    </a:lnTo>
                    <a:lnTo>
                      <a:pt x="411" y="325"/>
                    </a:lnTo>
                    <a:lnTo>
                      <a:pt x="417" y="314"/>
                    </a:lnTo>
                    <a:lnTo>
                      <a:pt x="412" y="307"/>
                    </a:lnTo>
                    <a:lnTo>
                      <a:pt x="406" y="301"/>
                    </a:lnTo>
                    <a:lnTo>
                      <a:pt x="398" y="299"/>
                    </a:lnTo>
                    <a:lnTo>
                      <a:pt x="390" y="299"/>
                    </a:lnTo>
                    <a:lnTo>
                      <a:pt x="385" y="304"/>
                    </a:lnTo>
                    <a:lnTo>
                      <a:pt x="379" y="311"/>
                    </a:lnTo>
                    <a:lnTo>
                      <a:pt x="374" y="317"/>
                    </a:lnTo>
                    <a:lnTo>
                      <a:pt x="368" y="322"/>
                    </a:lnTo>
                    <a:lnTo>
                      <a:pt x="361" y="327"/>
                    </a:lnTo>
                    <a:lnTo>
                      <a:pt x="354" y="332"/>
                    </a:lnTo>
                    <a:lnTo>
                      <a:pt x="347" y="335"/>
                    </a:lnTo>
                    <a:lnTo>
                      <a:pt x="340" y="339"/>
                    </a:lnTo>
                    <a:lnTo>
                      <a:pt x="343" y="332"/>
                    </a:lnTo>
                    <a:lnTo>
                      <a:pt x="346" y="326"/>
                    </a:lnTo>
                    <a:lnTo>
                      <a:pt x="351" y="319"/>
                    </a:lnTo>
                    <a:lnTo>
                      <a:pt x="355" y="314"/>
                    </a:lnTo>
                    <a:lnTo>
                      <a:pt x="361" y="307"/>
                    </a:lnTo>
                    <a:lnTo>
                      <a:pt x="367" y="301"/>
                    </a:lnTo>
                    <a:lnTo>
                      <a:pt x="371" y="294"/>
                    </a:lnTo>
                    <a:lnTo>
                      <a:pt x="377" y="288"/>
                    </a:lnTo>
                    <a:lnTo>
                      <a:pt x="374" y="284"/>
                    </a:lnTo>
                    <a:lnTo>
                      <a:pt x="370" y="279"/>
                    </a:lnTo>
                    <a:lnTo>
                      <a:pt x="366" y="276"/>
                    </a:lnTo>
                    <a:lnTo>
                      <a:pt x="361" y="272"/>
                    </a:lnTo>
                    <a:lnTo>
                      <a:pt x="355" y="270"/>
                    </a:lnTo>
                    <a:lnTo>
                      <a:pt x="351" y="266"/>
                    </a:lnTo>
                    <a:lnTo>
                      <a:pt x="345" y="264"/>
                    </a:lnTo>
                    <a:lnTo>
                      <a:pt x="340" y="261"/>
                    </a:lnTo>
                    <a:lnTo>
                      <a:pt x="336" y="264"/>
                    </a:lnTo>
                    <a:lnTo>
                      <a:pt x="330" y="269"/>
                    </a:lnTo>
                    <a:lnTo>
                      <a:pt x="325" y="274"/>
                    </a:lnTo>
                    <a:lnTo>
                      <a:pt x="321" y="279"/>
                    </a:lnTo>
                    <a:lnTo>
                      <a:pt x="316" y="284"/>
                    </a:lnTo>
                    <a:lnTo>
                      <a:pt x="311" y="288"/>
                    </a:lnTo>
                    <a:lnTo>
                      <a:pt x="306" y="292"/>
                    </a:lnTo>
                    <a:lnTo>
                      <a:pt x="300" y="294"/>
                    </a:lnTo>
                    <a:lnTo>
                      <a:pt x="302" y="286"/>
                    </a:lnTo>
                    <a:lnTo>
                      <a:pt x="307" y="278"/>
                    </a:lnTo>
                    <a:lnTo>
                      <a:pt x="314" y="271"/>
                    </a:lnTo>
                    <a:lnTo>
                      <a:pt x="321" y="263"/>
                    </a:lnTo>
                    <a:lnTo>
                      <a:pt x="325" y="256"/>
                    </a:lnTo>
                    <a:lnTo>
                      <a:pt x="325" y="249"/>
                    </a:lnTo>
                    <a:lnTo>
                      <a:pt x="321" y="243"/>
                    </a:lnTo>
                    <a:lnTo>
                      <a:pt x="308" y="238"/>
                    </a:lnTo>
                    <a:lnTo>
                      <a:pt x="300" y="240"/>
                    </a:lnTo>
                    <a:lnTo>
                      <a:pt x="293" y="243"/>
                    </a:lnTo>
                    <a:lnTo>
                      <a:pt x="288" y="249"/>
                    </a:lnTo>
                    <a:lnTo>
                      <a:pt x="284" y="256"/>
                    </a:lnTo>
                    <a:lnTo>
                      <a:pt x="279" y="262"/>
                    </a:lnTo>
                    <a:lnTo>
                      <a:pt x="273" y="267"/>
                    </a:lnTo>
                    <a:lnTo>
                      <a:pt x="268" y="272"/>
                    </a:lnTo>
                    <a:lnTo>
                      <a:pt x="261" y="274"/>
                    </a:lnTo>
                    <a:lnTo>
                      <a:pt x="263" y="261"/>
                    </a:lnTo>
                    <a:lnTo>
                      <a:pt x="271" y="249"/>
                    </a:lnTo>
                    <a:lnTo>
                      <a:pt x="281" y="238"/>
                    </a:lnTo>
                    <a:lnTo>
                      <a:pt x="288" y="224"/>
                    </a:lnTo>
                    <a:lnTo>
                      <a:pt x="284" y="220"/>
                    </a:lnTo>
                    <a:lnTo>
                      <a:pt x="279" y="216"/>
                    </a:lnTo>
                    <a:lnTo>
                      <a:pt x="273" y="212"/>
                    </a:lnTo>
                    <a:lnTo>
                      <a:pt x="269" y="209"/>
                    </a:lnTo>
                    <a:lnTo>
                      <a:pt x="263" y="206"/>
                    </a:lnTo>
                    <a:lnTo>
                      <a:pt x="258" y="204"/>
                    </a:lnTo>
                    <a:lnTo>
                      <a:pt x="253" y="203"/>
                    </a:lnTo>
                    <a:lnTo>
                      <a:pt x="247" y="204"/>
                    </a:lnTo>
                    <a:lnTo>
                      <a:pt x="240" y="210"/>
                    </a:lnTo>
                    <a:lnTo>
                      <a:pt x="234" y="217"/>
                    </a:lnTo>
                    <a:lnTo>
                      <a:pt x="227" y="223"/>
                    </a:lnTo>
                    <a:lnTo>
                      <a:pt x="223" y="229"/>
                    </a:lnTo>
                    <a:lnTo>
                      <a:pt x="217" y="235"/>
                    </a:lnTo>
                    <a:lnTo>
                      <a:pt x="211" y="240"/>
                    </a:lnTo>
                    <a:lnTo>
                      <a:pt x="204" y="244"/>
                    </a:lnTo>
                    <a:lnTo>
                      <a:pt x="197" y="247"/>
                    </a:lnTo>
                    <a:lnTo>
                      <a:pt x="203" y="240"/>
                    </a:lnTo>
                    <a:lnTo>
                      <a:pt x="209" y="233"/>
                    </a:lnTo>
                    <a:lnTo>
                      <a:pt x="215" y="226"/>
                    </a:lnTo>
                    <a:lnTo>
                      <a:pt x="220" y="220"/>
                    </a:lnTo>
                    <a:lnTo>
                      <a:pt x="225" y="213"/>
                    </a:lnTo>
                    <a:lnTo>
                      <a:pt x="230" y="205"/>
                    </a:lnTo>
                    <a:lnTo>
                      <a:pt x="234" y="198"/>
                    </a:lnTo>
                    <a:lnTo>
                      <a:pt x="237" y="190"/>
                    </a:lnTo>
                    <a:lnTo>
                      <a:pt x="230" y="185"/>
                    </a:lnTo>
                    <a:lnTo>
                      <a:pt x="222" y="179"/>
                    </a:lnTo>
                    <a:lnTo>
                      <a:pt x="212" y="175"/>
                    </a:lnTo>
                    <a:lnTo>
                      <a:pt x="203" y="178"/>
                    </a:lnTo>
                    <a:lnTo>
                      <a:pt x="199" y="181"/>
                    </a:lnTo>
                    <a:lnTo>
                      <a:pt x="195" y="185"/>
                    </a:lnTo>
                    <a:lnTo>
                      <a:pt x="190" y="188"/>
                    </a:lnTo>
                    <a:lnTo>
                      <a:pt x="186" y="191"/>
                    </a:lnTo>
                    <a:lnTo>
                      <a:pt x="181" y="195"/>
                    </a:lnTo>
                    <a:lnTo>
                      <a:pt x="178" y="200"/>
                    </a:lnTo>
                    <a:lnTo>
                      <a:pt x="173" y="203"/>
                    </a:lnTo>
                    <a:lnTo>
                      <a:pt x="169" y="206"/>
                    </a:lnTo>
                    <a:lnTo>
                      <a:pt x="164" y="202"/>
                    </a:lnTo>
                    <a:lnTo>
                      <a:pt x="172" y="190"/>
                    </a:lnTo>
                    <a:lnTo>
                      <a:pt x="182" y="181"/>
                    </a:lnTo>
                    <a:lnTo>
                      <a:pt x="192" y="173"/>
                    </a:lnTo>
                    <a:lnTo>
                      <a:pt x="197" y="161"/>
                    </a:lnTo>
                    <a:lnTo>
                      <a:pt x="189" y="156"/>
                    </a:lnTo>
                    <a:lnTo>
                      <a:pt x="182" y="149"/>
                    </a:lnTo>
                    <a:lnTo>
                      <a:pt x="173" y="144"/>
                    </a:lnTo>
                    <a:lnTo>
                      <a:pt x="164" y="145"/>
                    </a:lnTo>
                    <a:lnTo>
                      <a:pt x="158" y="151"/>
                    </a:lnTo>
                    <a:lnTo>
                      <a:pt x="152" y="157"/>
                    </a:lnTo>
                    <a:lnTo>
                      <a:pt x="147" y="163"/>
                    </a:lnTo>
                    <a:lnTo>
                      <a:pt x="139" y="165"/>
                    </a:lnTo>
                    <a:lnTo>
                      <a:pt x="133" y="156"/>
                    </a:lnTo>
                    <a:lnTo>
                      <a:pt x="128" y="147"/>
                    </a:lnTo>
                    <a:lnTo>
                      <a:pt x="128" y="136"/>
                    </a:lnTo>
                    <a:lnTo>
                      <a:pt x="137" y="128"/>
                    </a:lnTo>
                    <a:lnTo>
                      <a:pt x="139" y="126"/>
                    </a:lnTo>
                    <a:lnTo>
                      <a:pt x="135" y="120"/>
                    </a:lnTo>
                    <a:lnTo>
                      <a:pt x="129" y="115"/>
                    </a:lnTo>
                    <a:lnTo>
                      <a:pt x="122" y="112"/>
                    </a:lnTo>
                    <a:lnTo>
                      <a:pt x="116" y="109"/>
                    </a:lnTo>
                    <a:lnTo>
                      <a:pt x="107" y="117"/>
                    </a:lnTo>
                    <a:lnTo>
                      <a:pt x="104" y="127"/>
                    </a:lnTo>
                    <a:lnTo>
                      <a:pt x="106" y="136"/>
                    </a:lnTo>
                    <a:lnTo>
                      <a:pt x="112" y="145"/>
                    </a:lnTo>
                    <a:lnTo>
                      <a:pt x="131" y="178"/>
                    </a:lnTo>
                    <a:lnTo>
                      <a:pt x="151" y="210"/>
                    </a:lnTo>
                    <a:lnTo>
                      <a:pt x="172" y="242"/>
                    </a:lnTo>
                    <a:lnTo>
                      <a:pt x="193" y="274"/>
                    </a:lnTo>
                    <a:lnTo>
                      <a:pt x="213" y="305"/>
                    </a:lnTo>
                    <a:lnTo>
                      <a:pt x="233" y="338"/>
                    </a:lnTo>
                    <a:lnTo>
                      <a:pt x="253" y="370"/>
                    </a:lnTo>
                    <a:lnTo>
                      <a:pt x="270" y="403"/>
                    </a:lnTo>
                    <a:lnTo>
                      <a:pt x="277" y="416"/>
                    </a:lnTo>
                    <a:lnTo>
                      <a:pt x="285" y="430"/>
                    </a:lnTo>
                    <a:lnTo>
                      <a:pt x="293" y="443"/>
                    </a:lnTo>
                    <a:lnTo>
                      <a:pt x="301" y="455"/>
                    </a:lnTo>
                    <a:lnTo>
                      <a:pt x="308" y="468"/>
                    </a:lnTo>
                    <a:lnTo>
                      <a:pt x="316" y="481"/>
                    </a:lnTo>
                    <a:lnTo>
                      <a:pt x="324" y="493"/>
                    </a:lnTo>
                    <a:lnTo>
                      <a:pt x="331" y="506"/>
                    </a:lnTo>
                    <a:lnTo>
                      <a:pt x="332" y="512"/>
                    </a:lnTo>
                    <a:lnTo>
                      <a:pt x="333" y="517"/>
                    </a:lnTo>
                    <a:lnTo>
                      <a:pt x="332" y="523"/>
                    </a:lnTo>
                    <a:lnTo>
                      <a:pt x="329" y="529"/>
                    </a:lnTo>
                    <a:lnTo>
                      <a:pt x="326" y="532"/>
                    </a:lnTo>
                    <a:lnTo>
                      <a:pt x="324" y="534"/>
                    </a:lnTo>
                    <a:lnTo>
                      <a:pt x="321" y="534"/>
                    </a:lnTo>
                    <a:lnTo>
                      <a:pt x="318" y="534"/>
                    </a:lnTo>
                    <a:lnTo>
                      <a:pt x="295" y="505"/>
                    </a:lnTo>
                    <a:lnTo>
                      <a:pt x="276" y="475"/>
                    </a:lnTo>
                    <a:lnTo>
                      <a:pt x="258" y="444"/>
                    </a:lnTo>
                    <a:lnTo>
                      <a:pt x="241" y="413"/>
                    </a:lnTo>
                    <a:lnTo>
                      <a:pt x="224" y="383"/>
                    </a:lnTo>
                    <a:lnTo>
                      <a:pt x="207" y="352"/>
                    </a:lnTo>
                    <a:lnTo>
                      <a:pt x="187" y="322"/>
                    </a:lnTo>
                    <a:lnTo>
                      <a:pt x="164" y="293"/>
                    </a:lnTo>
                    <a:lnTo>
                      <a:pt x="158" y="280"/>
                    </a:lnTo>
                    <a:lnTo>
                      <a:pt x="152" y="269"/>
                    </a:lnTo>
                    <a:lnTo>
                      <a:pt x="146" y="256"/>
                    </a:lnTo>
                    <a:lnTo>
                      <a:pt x="139" y="243"/>
                    </a:lnTo>
                    <a:lnTo>
                      <a:pt x="131" y="232"/>
                    </a:lnTo>
                    <a:lnTo>
                      <a:pt x="125" y="219"/>
                    </a:lnTo>
                    <a:lnTo>
                      <a:pt x="118" y="205"/>
                    </a:lnTo>
                    <a:lnTo>
                      <a:pt x="113" y="193"/>
                    </a:lnTo>
                    <a:lnTo>
                      <a:pt x="104" y="183"/>
                    </a:lnTo>
                    <a:lnTo>
                      <a:pt x="99" y="172"/>
                    </a:lnTo>
                    <a:lnTo>
                      <a:pt x="95" y="160"/>
                    </a:lnTo>
                    <a:lnTo>
                      <a:pt x="88" y="149"/>
                    </a:lnTo>
                    <a:lnTo>
                      <a:pt x="86" y="163"/>
                    </a:lnTo>
                    <a:lnTo>
                      <a:pt x="89" y="175"/>
                    </a:lnTo>
                    <a:lnTo>
                      <a:pt x="95" y="188"/>
                    </a:lnTo>
                    <a:lnTo>
                      <a:pt x="99" y="201"/>
                    </a:lnTo>
                    <a:lnTo>
                      <a:pt x="106" y="223"/>
                    </a:lnTo>
                    <a:lnTo>
                      <a:pt x="113" y="244"/>
                    </a:lnTo>
                    <a:lnTo>
                      <a:pt x="120" y="266"/>
                    </a:lnTo>
                    <a:lnTo>
                      <a:pt x="126" y="288"/>
                    </a:lnTo>
                    <a:lnTo>
                      <a:pt x="133" y="311"/>
                    </a:lnTo>
                    <a:lnTo>
                      <a:pt x="140" y="333"/>
                    </a:lnTo>
                    <a:lnTo>
                      <a:pt x="146" y="355"/>
                    </a:lnTo>
                    <a:lnTo>
                      <a:pt x="152" y="377"/>
                    </a:lnTo>
                    <a:lnTo>
                      <a:pt x="160" y="394"/>
                    </a:lnTo>
                    <a:lnTo>
                      <a:pt x="167" y="411"/>
                    </a:lnTo>
                    <a:lnTo>
                      <a:pt x="172" y="430"/>
                    </a:lnTo>
                    <a:lnTo>
                      <a:pt x="177" y="448"/>
                    </a:lnTo>
                    <a:lnTo>
                      <a:pt x="180" y="468"/>
                    </a:lnTo>
                    <a:lnTo>
                      <a:pt x="185" y="486"/>
                    </a:lnTo>
                    <a:lnTo>
                      <a:pt x="192" y="504"/>
                    </a:lnTo>
                    <a:lnTo>
                      <a:pt x="200" y="521"/>
                    </a:lnTo>
                    <a:lnTo>
                      <a:pt x="201" y="534"/>
                    </a:lnTo>
                    <a:lnTo>
                      <a:pt x="205" y="547"/>
                    </a:lnTo>
                    <a:lnTo>
                      <a:pt x="211" y="560"/>
                    </a:lnTo>
                    <a:lnTo>
                      <a:pt x="218" y="573"/>
                    </a:lnTo>
                    <a:lnTo>
                      <a:pt x="220" y="585"/>
                    </a:lnTo>
                    <a:lnTo>
                      <a:pt x="220" y="596"/>
                    </a:lnTo>
                    <a:lnTo>
                      <a:pt x="212" y="605"/>
                    </a:lnTo>
                    <a:lnTo>
                      <a:pt x="197" y="613"/>
                    </a:lnTo>
                    <a:lnTo>
                      <a:pt x="192" y="613"/>
                    </a:lnTo>
                    <a:lnTo>
                      <a:pt x="182" y="581"/>
                    </a:lnTo>
                    <a:lnTo>
                      <a:pt x="173" y="549"/>
                    </a:lnTo>
                    <a:lnTo>
                      <a:pt x="163" y="517"/>
                    </a:lnTo>
                    <a:lnTo>
                      <a:pt x="152" y="486"/>
                    </a:lnTo>
                    <a:lnTo>
                      <a:pt x="142" y="454"/>
                    </a:lnTo>
                    <a:lnTo>
                      <a:pt x="133" y="423"/>
                    </a:lnTo>
                    <a:lnTo>
                      <a:pt x="125" y="391"/>
                    </a:lnTo>
                    <a:lnTo>
                      <a:pt x="118" y="357"/>
                    </a:lnTo>
                    <a:lnTo>
                      <a:pt x="121" y="353"/>
                    </a:lnTo>
                    <a:lnTo>
                      <a:pt x="110" y="331"/>
                    </a:lnTo>
                    <a:lnTo>
                      <a:pt x="101" y="308"/>
                    </a:lnTo>
                    <a:lnTo>
                      <a:pt x="94" y="284"/>
                    </a:lnTo>
                    <a:lnTo>
                      <a:pt x="88" y="259"/>
                    </a:lnTo>
                    <a:lnTo>
                      <a:pt x="81" y="236"/>
                    </a:lnTo>
                    <a:lnTo>
                      <a:pt x="74" y="212"/>
                    </a:lnTo>
                    <a:lnTo>
                      <a:pt x="65" y="189"/>
                    </a:lnTo>
                    <a:lnTo>
                      <a:pt x="53" y="167"/>
                    </a:lnTo>
                    <a:lnTo>
                      <a:pt x="51" y="157"/>
                    </a:lnTo>
                    <a:lnTo>
                      <a:pt x="48" y="147"/>
                    </a:lnTo>
                    <a:lnTo>
                      <a:pt x="44" y="136"/>
                    </a:lnTo>
                    <a:lnTo>
                      <a:pt x="40" y="126"/>
                    </a:lnTo>
                    <a:lnTo>
                      <a:pt x="35" y="117"/>
                    </a:lnTo>
                    <a:lnTo>
                      <a:pt x="29" y="109"/>
                    </a:lnTo>
                    <a:lnTo>
                      <a:pt x="23" y="100"/>
                    </a:lnTo>
                    <a:lnTo>
                      <a:pt x="15" y="92"/>
                    </a:lnTo>
                    <a:lnTo>
                      <a:pt x="19" y="85"/>
                    </a:lnTo>
                    <a:lnTo>
                      <a:pt x="19" y="80"/>
                    </a:lnTo>
                    <a:lnTo>
                      <a:pt x="16" y="73"/>
                    </a:lnTo>
                    <a:lnTo>
                      <a:pt x="12" y="67"/>
                    </a:lnTo>
                    <a:lnTo>
                      <a:pt x="8" y="65"/>
                    </a:lnTo>
                    <a:lnTo>
                      <a:pt x="5" y="65"/>
                    </a:lnTo>
                    <a:lnTo>
                      <a:pt x="1" y="62"/>
                    </a:lnTo>
                    <a:lnTo>
                      <a:pt x="0" y="59"/>
                    </a:lnTo>
                    <a:lnTo>
                      <a:pt x="4" y="51"/>
                    </a:lnTo>
                    <a:lnTo>
                      <a:pt x="8" y="46"/>
                    </a:lnTo>
                    <a:lnTo>
                      <a:pt x="14" y="43"/>
                    </a:lnTo>
                    <a:lnTo>
                      <a:pt x="21" y="39"/>
                    </a:lnTo>
                    <a:lnTo>
                      <a:pt x="29" y="37"/>
                    </a:lnTo>
                    <a:lnTo>
                      <a:pt x="36" y="34"/>
                    </a:lnTo>
                    <a:lnTo>
                      <a:pt x="41" y="28"/>
                    </a:lnTo>
                    <a:lnTo>
                      <a:pt x="45" y="20"/>
                    </a:lnTo>
                    <a:lnTo>
                      <a:pt x="46" y="14"/>
                    </a:lnTo>
                    <a:lnTo>
                      <a:pt x="48" y="9"/>
                    </a:lnTo>
                    <a:lnTo>
                      <a:pt x="50" y="4"/>
                    </a:lnTo>
                    <a:lnTo>
                      <a:pt x="54" y="0"/>
                    </a:lnTo>
                    <a:lnTo>
                      <a:pt x="58" y="0"/>
                    </a:lnTo>
                    <a:lnTo>
                      <a:pt x="61" y="0"/>
                    </a:lnTo>
                    <a:lnTo>
                      <a:pt x="64" y="1"/>
                    </a:lnTo>
                    <a:lnTo>
                      <a:pt x="6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1400" smtClean="0">
                  <a:solidFill>
                    <a:srgbClr val="000000"/>
                  </a:solidFill>
                </a:endParaRPr>
              </a:p>
            </p:txBody>
          </p:sp>
        </p:grpSp>
        <p:sp>
          <p:nvSpPr>
            <p:cNvPr id="21525" name="Line 26"/>
            <p:cNvSpPr>
              <a:spLocks noChangeShapeType="1"/>
            </p:cNvSpPr>
            <p:nvPr/>
          </p:nvSpPr>
          <p:spPr bwMode="auto">
            <a:xfrm flipH="1" flipV="1">
              <a:off x="3436" y="1480"/>
              <a:ext cx="1004" cy="177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1526" name="Line 27"/>
            <p:cNvSpPr>
              <a:spLocks noChangeShapeType="1"/>
            </p:cNvSpPr>
            <p:nvPr/>
          </p:nvSpPr>
          <p:spPr bwMode="auto">
            <a:xfrm flipH="1" flipV="1">
              <a:off x="4479" y="2283"/>
              <a:ext cx="451" cy="80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1527" name="Line 28"/>
            <p:cNvSpPr>
              <a:spLocks noChangeShapeType="1"/>
            </p:cNvSpPr>
            <p:nvPr/>
          </p:nvSpPr>
          <p:spPr bwMode="auto">
            <a:xfrm flipV="1">
              <a:off x="4558" y="2614"/>
              <a:ext cx="91" cy="77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1528" name="Line 29"/>
            <p:cNvSpPr>
              <a:spLocks noChangeShapeType="1"/>
            </p:cNvSpPr>
            <p:nvPr/>
          </p:nvSpPr>
          <p:spPr bwMode="auto">
            <a:xfrm flipV="1">
              <a:off x="4558" y="3090"/>
              <a:ext cx="370" cy="29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1529" name="Line 30"/>
            <p:cNvSpPr>
              <a:spLocks noChangeShapeType="1"/>
            </p:cNvSpPr>
            <p:nvPr/>
          </p:nvSpPr>
          <p:spPr bwMode="auto">
            <a:xfrm flipH="1">
              <a:off x="4827" y="3013"/>
              <a:ext cx="58" cy="4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1530" name="Line 31"/>
            <p:cNvSpPr>
              <a:spLocks noChangeShapeType="1"/>
            </p:cNvSpPr>
            <p:nvPr/>
          </p:nvSpPr>
          <p:spPr bwMode="auto">
            <a:xfrm>
              <a:off x="4827" y="3060"/>
              <a:ext cx="42" cy="7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graphicFrame>
          <p:nvGraphicFramePr>
            <p:cNvPr id="21506" name="Object 32"/>
            <p:cNvGraphicFramePr>
              <a:graphicFrameLocks noChangeAspect="1"/>
            </p:cNvGraphicFramePr>
            <p:nvPr/>
          </p:nvGraphicFramePr>
          <p:xfrm>
            <a:off x="4422" y="2704"/>
            <a:ext cx="214" cy="227"/>
          </p:xfrm>
          <a:graphic>
            <a:graphicData uri="http://schemas.openxmlformats.org/presentationml/2006/ole">
              <mc:AlternateContent xmlns:mc="http://schemas.openxmlformats.org/markup-compatibility/2006">
                <mc:Choice xmlns:v="urn:schemas-microsoft-com:vml" Requires="v">
                  <p:oleObj spid="_x0000_s41990" name="数式" r:id="rId3" imgW="215640" imgH="228600" progId="Equation.3">
                    <p:embed/>
                  </p:oleObj>
                </mc:Choice>
                <mc:Fallback>
                  <p:oleObj name="数式" r:id="rId3" imgW="21564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2" y="2704"/>
                          <a:ext cx="214" cy="2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1531" name="Group 33"/>
            <p:cNvGrpSpPr>
              <a:grpSpLocks/>
            </p:cNvGrpSpPr>
            <p:nvPr/>
          </p:nvGrpSpPr>
          <p:grpSpPr bwMode="auto">
            <a:xfrm>
              <a:off x="3335" y="1934"/>
              <a:ext cx="2299" cy="2187"/>
              <a:chOff x="3335" y="1934"/>
              <a:chExt cx="2299" cy="2187"/>
            </a:xfrm>
          </p:grpSpPr>
          <p:sp>
            <p:nvSpPr>
              <p:cNvPr id="21532" name="Arc 34"/>
              <p:cNvSpPr>
                <a:spLocks/>
              </p:cNvSpPr>
              <p:nvPr/>
            </p:nvSpPr>
            <p:spPr bwMode="auto">
              <a:xfrm>
                <a:off x="3335" y="2115"/>
                <a:ext cx="2299" cy="2006"/>
              </a:xfrm>
              <a:custGeom>
                <a:avLst/>
                <a:gdLst>
                  <a:gd name="T0" fmla="*/ 0 w 28816"/>
                  <a:gd name="T1" fmla="*/ 15 h 23308"/>
                  <a:gd name="T2" fmla="*/ 15 w 28816"/>
                  <a:gd name="T3" fmla="*/ 1 h 23308"/>
                  <a:gd name="T4" fmla="*/ 11 w 28816"/>
                  <a:gd name="T5" fmla="*/ 14 h 23308"/>
                  <a:gd name="T6" fmla="*/ 0 60000 65536"/>
                  <a:gd name="T7" fmla="*/ 0 60000 65536"/>
                  <a:gd name="T8" fmla="*/ 0 60000 65536"/>
                  <a:gd name="T9" fmla="*/ 0 w 28816"/>
                  <a:gd name="T10" fmla="*/ 0 h 23308"/>
                  <a:gd name="T11" fmla="*/ 28816 w 28816"/>
                  <a:gd name="T12" fmla="*/ 23308 h 23308"/>
                </a:gdLst>
                <a:ahLst/>
                <a:cxnLst>
                  <a:cxn ang="T6">
                    <a:pos x="T0" y="T1"/>
                  </a:cxn>
                  <a:cxn ang="T7">
                    <a:pos x="T2" y="T3"/>
                  </a:cxn>
                  <a:cxn ang="T8">
                    <a:pos x="T4" y="T5"/>
                  </a:cxn>
                </a:cxnLst>
                <a:rect l="T9" t="T10" r="T11" b="T12"/>
                <a:pathLst>
                  <a:path w="28816" h="23308" fill="none" extrusionOk="0">
                    <a:moveTo>
                      <a:pt x="67" y="23308"/>
                    </a:moveTo>
                    <a:cubicBezTo>
                      <a:pt x="22" y="22739"/>
                      <a:pt x="0" y="22170"/>
                      <a:pt x="0" y="21600"/>
                    </a:cubicBezTo>
                    <a:cubicBezTo>
                      <a:pt x="0" y="9670"/>
                      <a:pt x="9670" y="0"/>
                      <a:pt x="21600" y="0"/>
                    </a:cubicBezTo>
                    <a:cubicBezTo>
                      <a:pt x="24058" y="-1"/>
                      <a:pt x="26498" y="419"/>
                      <a:pt x="28816" y="1240"/>
                    </a:cubicBezTo>
                  </a:path>
                  <a:path w="28816" h="23308" stroke="0" extrusionOk="0">
                    <a:moveTo>
                      <a:pt x="67" y="23308"/>
                    </a:moveTo>
                    <a:cubicBezTo>
                      <a:pt x="22" y="22739"/>
                      <a:pt x="0" y="22170"/>
                      <a:pt x="0" y="21600"/>
                    </a:cubicBezTo>
                    <a:cubicBezTo>
                      <a:pt x="0" y="9670"/>
                      <a:pt x="9670" y="0"/>
                      <a:pt x="21600" y="0"/>
                    </a:cubicBezTo>
                    <a:cubicBezTo>
                      <a:pt x="24058" y="-1"/>
                      <a:pt x="26498" y="419"/>
                      <a:pt x="28816" y="1240"/>
                    </a:cubicBezTo>
                    <a:lnTo>
                      <a:pt x="2160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sp>
            <p:nvSpPr>
              <p:cNvPr id="21533" name="Text Box 35"/>
              <p:cNvSpPr txBox="1">
                <a:spLocks noChangeArrowheads="1"/>
              </p:cNvSpPr>
              <p:nvPr/>
            </p:nvSpPr>
            <p:spPr bwMode="auto">
              <a:xfrm>
                <a:off x="3424" y="3566"/>
                <a:ext cx="4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地球</a:t>
                </a:r>
              </a:p>
            </p:txBody>
          </p:sp>
          <p:sp>
            <p:nvSpPr>
              <p:cNvPr id="21534" name="Line 36"/>
              <p:cNvSpPr>
                <a:spLocks noChangeShapeType="1"/>
              </p:cNvSpPr>
              <p:nvPr/>
            </p:nvSpPr>
            <p:spPr bwMode="auto">
              <a:xfrm flipV="1">
                <a:off x="5374" y="1934"/>
                <a:ext cx="91" cy="31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1535" name="Arc 37"/>
              <p:cNvSpPr>
                <a:spLocks/>
              </p:cNvSpPr>
              <p:nvPr/>
            </p:nvSpPr>
            <p:spPr bwMode="auto">
              <a:xfrm rot="1059607">
                <a:off x="5251" y="2028"/>
                <a:ext cx="364" cy="89"/>
              </a:xfrm>
              <a:custGeom>
                <a:avLst/>
                <a:gdLst>
                  <a:gd name="T0" fmla="*/ 0 w 43200"/>
                  <a:gd name="T1" fmla="*/ 0 h 42711"/>
                  <a:gd name="T2" fmla="*/ 0 w 43200"/>
                  <a:gd name="T3" fmla="*/ 0 h 42711"/>
                  <a:gd name="T4" fmla="*/ 0 w 43200"/>
                  <a:gd name="T5" fmla="*/ 0 h 42711"/>
                  <a:gd name="T6" fmla="*/ 0 60000 65536"/>
                  <a:gd name="T7" fmla="*/ 0 60000 65536"/>
                  <a:gd name="T8" fmla="*/ 0 60000 65536"/>
                  <a:gd name="T9" fmla="*/ 0 w 43200"/>
                  <a:gd name="T10" fmla="*/ 0 h 42711"/>
                  <a:gd name="T11" fmla="*/ 43200 w 43200"/>
                  <a:gd name="T12" fmla="*/ 42711 h 42711"/>
                </a:gdLst>
                <a:ahLst/>
                <a:cxnLst>
                  <a:cxn ang="T6">
                    <a:pos x="T0" y="T1"/>
                  </a:cxn>
                  <a:cxn ang="T7">
                    <a:pos x="T2" y="T3"/>
                  </a:cxn>
                  <a:cxn ang="T8">
                    <a:pos x="T4" y="T5"/>
                  </a:cxn>
                </a:cxnLst>
                <a:rect l="T9" t="T10" r="T11" b="T12"/>
                <a:pathLst>
                  <a:path w="43200" h="42711" fill="none" extrusionOk="0">
                    <a:moveTo>
                      <a:pt x="26170" y="-1"/>
                    </a:moveTo>
                    <a:cubicBezTo>
                      <a:pt x="36108" y="2151"/>
                      <a:pt x="43200" y="10942"/>
                      <a:pt x="43200" y="21111"/>
                    </a:cubicBezTo>
                    <a:cubicBezTo>
                      <a:pt x="43200" y="33040"/>
                      <a:pt x="33529" y="42711"/>
                      <a:pt x="21600" y="42711"/>
                    </a:cubicBezTo>
                    <a:cubicBezTo>
                      <a:pt x="9670" y="42711"/>
                      <a:pt x="0" y="33040"/>
                      <a:pt x="0" y="21111"/>
                    </a:cubicBezTo>
                    <a:cubicBezTo>
                      <a:pt x="-1" y="12153"/>
                      <a:pt x="5528" y="4124"/>
                      <a:pt x="13897" y="930"/>
                    </a:cubicBezTo>
                  </a:path>
                  <a:path w="43200" h="42711" stroke="0" extrusionOk="0">
                    <a:moveTo>
                      <a:pt x="26170" y="-1"/>
                    </a:moveTo>
                    <a:cubicBezTo>
                      <a:pt x="36108" y="2151"/>
                      <a:pt x="43200" y="10942"/>
                      <a:pt x="43200" y="21111"/>
                    </a:cubicBezTo>
                    <a:cubicBezTo>
                      <a:pt x="43200" y="33040"/>
                      <a:pt x="33529" y="42711"/>
                      <a:pt x="21600" y="42711"/>
                    </a:cubicBezTo>
                    <a:cubicBezTo>
                      <a:pt x="9670" y="42711"/>
                      <a:pt x="0" y="33040"/>
                      <a:pt x="0" y="21111"/>
                    </a:cubicBezTo>
                    <a:cubicBezTo>
                      <a:pt x="-1" y="12153"/>
                      <a:pt x="5528" y="4124"/>
                      <a:pt x="13897" y="930"/>
                    </a:cubicBezTo>
                    <a:lnTo>
                      <a:pt x="21600" y="21111"/>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grpSp>
      </p:grpSp>
      <p:sp>
        <p:nvSpPr>
          <p:cNvPr id="21509" name="Rectangle 38"/>
          <p:cNvSpPr>
            <a:spLocks noGrp="1" noChangeArrowheads="1"/>
          </p:cNvSpPr>
          <p:nvPr>
            <p:ph type="title"/>
          </p:nvPr>
        </p:nvSpPr>
        <p:spPr/>
        <p:txBody>
          <a:bodyPr/>
          <a:lstStyle/>
          <a:p>
            <a:pPr eaLnBrk="1" hangingPunct="1"/>
            <a:r>
              <a:rPr lang="en-US" altLang="ja-JP" smtClean="0"/>
              <a:t>u-v </a:t>
            </a:r>
            <a:r>
              <a:rPr lang="ja-JP" altLang="en-US" smtClean="0"/>
              <a:t>平面</a:t>
            </a:r>
          </a:p>
        </p:txBody>
      </p:sp>
      <p:sp>
        <p:nvSpPr>
          <p:cNvPr id="21510" name="Rectangle 39"/>
          <p:cNvSpPr>
            <a:spLocks noGrp="1" noChangeArrowheads="1"/>
          </p:cNvSpPr>
          <p:nvPr>
            <p:ph type="body" sz="half" idx="1"/>
          </p:nvPr>
        </p:nvSpPr>
        <p:spPr>
          <a:xfrm>
            <a:off x="250825" y="1600200"/>
            <a:ext cx="4038600" cy="4525963"/>
          </a:xfrm>
        </p:spPr>
        <p:txBody>
          <a:bodyPr/>
          <a:lstStyle/>
          <a:p>
            <a:pPr eaLnBrk="1" hangingPunct="1">
              <a:lnSpc>
                <a:spcPct val="80000"/>
              </a:lnSpc>
            </a:pPr>
            <a:r>
              <a:rPr lang="ja-JP" altLang="en-US" sz="2400" smtClean="0"/>
              <a:t>天体から見た２素子干渉計の射影基線ベクトルの分布</a:t>
            </a:r>
          </a:p>
          <a:p>
            <a:pPr lvl="1" eaLnBrk="1" hangingPunct="1">
              <a:lnSpc>
                <a:spcPct val="80000"/>
              </a:lnSpc>
            </a:pPr>
            <a:r>
              <a:rPr lang="ja-JP" altLang="en-US" sz="2000" smtClean="0"/>
              <a:t>北極方向を </a:t>
            </a:r>
            <a:r>
              <a:rPr lang="en-US" altLang="ja-JP" sz="2000" smtClean="0"/>
              <a:t>u </a:t>
            </a:r>
            <a:r>
              <a:rPr lang="ja-JP" altLang="en-US" sz="2000" smtClean="0"/>
              <a:t>軸、赤道方向を </a:t>
            </a:r>
            <a:r>
              <a:rPr lang="en-US" altLang="ja-JP" sz="2000" smtClean="0"/>
              <a:t>v </a:t>
            </a:r>
            <a:r>
              <a:rPr lang="ja-JP" altLang="en-US" sz="2000" smtClean="0"/>
              <a:t>軸とする</a:t>
            </a:r>
          </a:p>
          <a:p>
            <a:pPr lvl="1" eaLnBrk="1" hangingPunct="1">
              <a:lnSpc>
                <a:spcPct val="80000"/>
              </a:lnSpc>
            </a:pPr>
            <a:r>
              <a:rPr lang="ja-JP" altLang="en-US" sz="2000" smtClean="0"/>
              <a:t>地球の回転により、射影基線ベクトルは楕円形の軌跡を描く</a:t>
            </a:r>
          </a:p>
          <a:p>
            <a:pPr lvl="1" eaLnBrk="1" hangingPunct="1">
              <a:lnSpc>
                <a:spcPct val="80000"/>
              </a:lnSpc>
            </a:pPr>
            <a:r>
              <a:rPr lang="ja-JP" altLang="en-US" sz="2000" smtClean="0"/>
              <a:t>分布の最大値で角度分解能が決まる</a:t>
            </a:r>
          </a:p>
          <a:p>
            <a:pPr eaLnBrk="1" hangingPunct="1">
              <a:lnSpc>
                <a:spcPct val="80000"/>
              </a:lnSpc>
            </a:pPr>
            <a:r>
              <a:rPr lang="ja-JP" altLang="en-US" sz="2400" smtClean="0"/>
              <a:t>望ましい観測</a:t>
            </a:r>
          </a:p>
          <a:p>
            <a:pPr lvl="1" eaLnBrk="1" hangingPunct="1">
              <a:lnSpc>
                <a:spcPct val="80000"/>
              </a:lnSpc>
            </a:pPr>
            <a:r>
              <a:rPr lang="ja-JP" altLang="en-US" sz="2000" smtClean="0"/>
              <a:t>この軌跡上の各点において相関係数 </a:t>
            </a:r>
            <a:r>
              <a:rPr lang="en-US" altLang="ja-JP" sz="2000" i="1" smtClean="0"/>
              <a:t>r</a:t>
            </a:r>
            <a:r>
              <a:rPr lang="en-US" altLang="ja-JP" sz="2000" smtClean="0"/>
              <a:t>(</a:t>
            </a:r>
            <a:r>
              <a:rPr lang="en-US" altLang="ja-JP" sz="2000" i="1" smtClean="0"/>
              <a:t>D</a:t>
            </a:r>
            <a:r>
              <a:rPr lang="en-US" altLang="ja-JP" sz="2000" baseline="-25000" smtClean="0">
                <a:latin typeface="Symbol" panose="05050102010706020507" pitchFamily="18" charset="2"/>
              </a:rPr>
              <a:t>l</a:t>
            </a:r>
            <a:r>
              <a:rPr lang="en-US" altLang="ja-JP" sz="2000" smtClean="0"/>
              <a:t>)</a:t>
            </a:r>
            <a:r>
              <a:rPr lang="ja-JP" altLang="en-US" sz="2000" smtClean="0"/>
              <a:t>を取得</a:t>
            </a:r>
          </a:p>
          <a:p>
            <a:pPr lvl="1" eaLnBrk="1" hangingPunct="1">
              <a:lnSpc>
                <a:spcPct val="80000"/>
              </a:lnSpc>
            </a:pPr>
            <a:r>
              <a:rPr lang="ja-JP" altLang="en-US" sz="2000" smtClean="0"/>
              <a:t>できる限り、軌跡（取得した相関係数の分布）が一様・密であることが望ましい</a:t>
            </a:r>
          </a:p>
        </p:txBody>
      </p:sp>
    </p:spTree>
    <p:extLst>
      <p:ext uri="{BB962C8B-B14F-4D97-AF65-F5344CB8AC3E}">
        <p14:creationId xmlns:p14="http://schemas.microsoft.com/office/powerpoint/2010/main" val="14976947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A6E900C4-BD78-4F1D-812B-ED93B68944C3}" type="slidenum">
              <a:rPr lang="en-US" altLang="ja-JP">
                <a:solidFill>
                  <a:srgbClr val="000000"/>
                </a:solidFill>
              </a:rPr>
              <a:pPr eaLnBrk="1" hangingPunct="1"/>
              <a:t>26</a:t>
            </a:fld>
            <a:endParaRPr lang="en-US" altLang="ja-JP">
              <a:solidFill>
                <a:srgbClr val="000000"/>
              </a:solidFill>
            </a:endParaRPr>
          </a:p>
        </p:txBody>
      </p:sp>
      <p:pic>
        <p:nvPicPr>
          <p:cNvPr id="44035" name="Picture 7" descr="uv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909638"/>
            <a:ext cx="3198813"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9" descr="uv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163" y="1162050"/>
            <a:ext cx="3168650"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10" descr="uv-30"/>
          <p:cNvPicPr>
            <a:picLocks noChangeAspect="1" noChangeArrowheads="1"/>
          </p:cNvPicPr>
          <p:nvPr/>
        </p:nvPicPr>
        <p:blipFill>
          <a:blip r:embed="rId4">
            <a:extLst>
              <a:ext uri="{28A0092B-C50C-407E-A947-70E740481C1C}">
                <a14:useLocalDpi xmlns:a14="http://schemas.microsoft.com/office/drawing/2010/main" val="0"/>
              </a:ext>
            </a:extLst>
          </a:blip>
          <a:srcRect r="4814"/>
          <a:stretch>
            <a:fillRect/>
          </a:stretch>
        </p:blipFill>
        <p:spPr bwMode="auto">
          <a:xfrm>
            <a:off x="5975350" y="1196975"/>
            <a:ext cx="3119438"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2"/>
          <p:cNvSpPr>
            <a:spLocks noGrp="1" noChangeArrowheads="1"/>
          </p:cNvSpPr>
          <p:nvPr>
            <p:ph type="title"/>
          </p:nvPr>
        </p:nvSpPr>
        <p:spPr/>
        <p:txBody>
          <a:bodyPr/>
          <a:lstStyle/>
          <a:p>
            <a:pPr eaLnBrk="1" hangingPunct="1"/>
            <a:r>
              <a:rPr lang="en-US" altLang="ja-JP" smtClean="0"/>
              <a:t>u-v </a:t>
            </a:r>
            <a:r>
              <a:rPr lang="ja-JP" altLang="en-US" smtClean="0"/>
              <a:t>平面の例</a:t>
            </a:r>
          </a:p>
        </p:txBody>
      </p:sp>
      <p:sp>
        <p:nvSpPr>
          <p:cNvPr id="44039" name="Rectangle 34"/>
          <p:cNvSpPr>
            <a:spLocks noGrp="1" noChangeArrowheads="1"/>
          </p:cNvSpPr>
          <p:nvPr>
            <p:ph type="body" idx="1"/>
          </p:nvPr>
        </p:nvSpPr>
        <p:spPr>
          <a:xfrm>
            <a:off x="71438" y="4508500"/>
            <a:ext cx="5940425" cy="1512888"/>
          </a:xfrm>
        </p:spPr>
        <p:txBody>
          <a:bodyPr/>
          <a:lstStyle/>
          <a:p>
            <a:pPr eaLnBrk="1" hangingPunct="1">
              <a:lnSpc>
                <a:spcPct val="80000"/>
              </a:lnSpc>
            </a:pPr>
            <a:r>
              <a:rPr lang="ja-JP" altLang="en-US" sz="2400" smtClean="0"/>
              <a:t>大学ＶＬＢＩ連携観測網（右図）</a:t>
            </a:r>
          </a:p>
          <a:p>
            <a:pPr lvl="1" eaLnBrk="1" hangingPunct="1">
              <a:lnSpc>
                <a:spcPct val="80000"/>
              </a:lnSpc>
            </a:pPr>
            <a:r>
              <a:rPr lang="ja-JP" altLang="en-US" sz="2000" smtClean="0"/>
              <a:t>９局の望遠鏡による観測をシミュレーション</a:t>
            </a:r>
          </a:p>
          <a:p>
            <a:pPr lvl="1" eaLnBrk="1" hangingPunct="1">
              <a:lnSpc>
                <a:spcPct val="80000"/>
              </a:lnSpc>
            </a:pPr>
            <a:r>
              <a:rPr lang="ja-JP" altLang="en-US" sz="2000" smtClean="0"/>
              <a:t>観測時間１６時間を仮定</a:t>
            </a:r>
          </a:p>
          <a:p>
            <a:pPr lvl="1" eaLnBrk="1" hangingPunct="1">
              <a:lnSpc>
                <a:spcPct val="80000"/>
              </a:lnSpc>
            </a:pPr>
            <a:r>
              <a:rPr lang="ja-JP" altLang="en-US" sz="2000" smtClean="0"/>
              <a:t>左：赤緯＋６０度、中： ＋３０度、右： －３０度</a:t>
            </a:r>
          </a:p>
        </p:txBody>
      </p:sp>
      <p:grpSp>
        <p:nvGrpSpPr>
          <p:cNvPr id="44040" name="Group 11"/>
          <p:cNvGrpSpPr>
            <a:grpSpLocks noChangeAspect="1"/>
          </p:cNvGrpSpPr>
          <p:nvPr/>
        </p:nvGrpSpPr>
        <p:grpSpPr bwMode="auto">
          <a:xfrm>
            <a:off x="5902325" y="4000500"/>
            <a:ext cx="3241675" cy="2857500"/>
            <a:chOff x="1247" y="300"/>
            <a:chExt cx="4083" cy="3600"/>
          </a:xfrm>
        </p:grpSpPr>
        <p:pic>
          <p:nvPicPr>
            <p:cNvPr id="44046" name="Picture 12" descr="ma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7" y="300"/>
              <a:ext cx="3600" cy="3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047" name="Picture 13" descr="32m"/>
            <p:cNvPicPr>
              <a:picLocks noChangeAspect="1" noChangeArrowheads="1"/>
            </p:cNvPicPr>
            <p:nvPr/>
          </p:nvPicPr>
          <p:blipFill>
            <a:blip r:embed="rId6" cstate="print">
              <a:extLst>
                <a:ext uri="{28A0092B-C50C-407E-A947-70E740481C1C}">
                  <a14:useLocalDpi xmlns:a14="http://schemas.microsoft.com/office/drawing/2010/main" val="0"/>
                </a:ext>
              </a:extLst>
            </a:blip>
            <a:srcRect r="3206"/>
            <a:stretch>
              <a:fillRect/>
            </a:stretch>
          </p:blipFill>
          <p:spPr bwMode="auto">
            <a:xfrm>
              <a:off x="4286" y="1888"/>
              <a:ext cx="861" cy="70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048" name="Picture 14" descr="IMAGE0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9" y="2659"/>
              <a:ext cx="997" cy="6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049" name="Picture 15" descr="IMAGE009"/>
            <p:cNvPicPr>
              <a:picLocks noChangeAspect="1" noChangeArrowheads="1"/>
            </p:cNvPicPr>
            <p:nvPr/>
          </p:nvPicPr>
          <p:blipFill>
            <a:blip r:embed="rId8">
              <a:extLst>
                <a:ext uri="{28A0092B-C50C-407E-A947-70E740481C1C}">
                  <a14:useLocalDpi xmlns:a14="http://schemas.microsoft.com/office/drawing/2010/main" val="0"/>
                </a:ext>
              </a:extLst>
            </a:blip>
            <a:srcRect l="5066" r="5066" b="20393"/>
            <a:stretch>
              <a:fillRect/>
            </a:stretch>
          </p:blipFill>
          <p:spPr bwMode="auto">
            <a:xfrm>
              <a:off x="2608" y="436"/>
              <a:ext cx="952" cy="6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050" name="Picture 16" descr="IMAGE0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9" y="2478"/>
              <a:ext cx="862" cy="64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051" name="Picture 17" descr="IMAGE00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8" y="1117"/>
              <a:ext cx="861" cy="64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052" name="Picture 18" descr="IMAGE00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07" y="2886"/>
              <a:ext cx="647" cy="8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053" name="Picture 19" descr="IMAGE00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81" y="2886"/>
              <a:ext cx="642" cy="85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054" name="Picture 20" descr="IMAGE00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27" y="890"/>
              <a:ext cx="645" cy="8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055" name="Picture 21" descr="IMAGE00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68" y="436"/>
              <a:ext cx="862" cy="64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056" name="Picture 22" descr="Yama32-00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58" y="1525"/>
              <a:ext cx="638" cy="85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057" name="Line 23"/>
            <p:cNvSpPr>
              <a:spLocks noChangeAspect="1" noChangeShapeType="1"/>
            </p:cNvSpPr>
            <p:nvPr/>
          </p:nvSpPr>
          <p:spPr bwMode="auto">
            <a:xfrm>
              <a:off x="1882" y="1979"/>
              <a:ext cx="771" cy="136"/>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44058" name="Line 24"/>
            <p:cNvSpPr>
              <a:spLocks noChangeAspect="1" noChangeShapeType="1"/>
            </p:cNvSpPr>
            <p:nvPr/>
          </p:nvSpPr>
          <p:spPr bwMode="auto">
            <a:xfrm>
              <a:off x="2562" y="1570"/>
              <a:ext cx="681" cy="363"/>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44059" name="Line 25"/>
            <p:cNvSpPr>
              <a:spLocks noChangeAspect="1" noChangeShapeType="1"/>
            </p:cNvSpPr>
            <p:nvPr/>
          </p:nvSpPr>
          <p:spPr bwMode="auto">
            <a:xfrm>
              <a:off x="3198" y="1071"/>
              <a:ext cx="272" cy="726"/>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44060" name="Line 26"/>
            <p:cNvSpPr>
              <a:spLocks noChangeAspect="1" noChangeShapeType="1"/>
            </p:cNvSpPr>
            <p:nvPr/>
          </p:nvSpPr>
          <p:spPr bwMode="auto">
            <a:xfrm flipH="1">
              <a:off x="3833" y="890"/>
              <a:ext cx="635"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44061" name="Line 27"/>
            <p:cNvSpPr>
              <a:spLocks noChangeAspect="1" noChangeShapeType="1"/>
            </p:cNvSpPr>
            <p:nvPr/>
          </p:nvSpPr>
          <p:spPr bwMode="auto">
            <a:xfrm flipH="1" flipV="1">
              <a:off x="3787" y="1389"/>
              <a:ext cx="681" cy="45"/>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44062" name="Line 28"/>
            <p:cNvSpPr>
              <a:spLocks noChangeAspect="1" noChangeShapeType="1"/>
            </p:cNvSpPr>
            <p:nvPr/>
          </p:nvSpPr>
          <p:spPr bwMode="auto">
            <a:xfrm flipH="1" flipV="1">
              <a:off x="3696" y="1842"/>
              <a:ext cx="590" cy="18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44063" name="Line 29"/>
            <p:cNvSpPr>
              <a:spLocks noChangeAspect="1" noChangeShapeType="1"/>
            </p:cNvSpPr>
            <p:nvPr/>
          </p:nvSpPr>
          <p:spPr bwMode="auto">
            <a:xfrm flipH="1" flipV="1">
              <a:off x="3742" y="1888"/>
              <a:ext cx="317" cy="771"/>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44064" name="Line 30"/>
            <p:cNvSpPr>
              <a:spLocks noChangeAspect="1" noChangeShapeType="1"/>
            </p:cNvSpPr>
            <p:nvPr/>
          </p:nvSpPr>
          <p:spPr bwMode="auto">
            <a:xfrm flipV="1">
              <a:off x="3742" y="3203"/>
              <a:ext cx="136" cy="46"/>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44065" name="Line 31"/>
            <p:cNvSpPr>
              <a:spLocks noChangeAspect="1" noChangeShapeType="1"/>
            </p:cNvSpPr>
            <p:nvPr/>
          </p:nvSpPr>
          <p:spPr bwMode="auto">
            <a:xfrm flipH="1" flipV="1">
              <a:off x="1746" y="3566"/>
              <a:ext cx="635" cy="46"/>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44066" name="Line 32"/>
            <p:cNvSpPr>
              <a:spLocks noChangeAspect="1" noChangeShapeType="1"/>
            </p:cNvSpPr>
            <p:nvPr/>
          </p:nvSpPr>
          <p:spPr bwMode="auto">
            <a:xfrm flipV="1">
              <a:off x="2290" y="2478"/>
              <a:ext cx="227" cy="136"/>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grpSp>
      <p:grpSp>
        <p:nvGrpSpPr>
          <p:cNvPr id="44041" name="Group 39"/>
          <p:cNvGrpSpPr>
            <a:grpSpLocks/>
          </p:cNvGrpSpPr>
          <p:nvPr/>
        </p:nvGrpSpPr>
        <p:grpSpPr bwMode="auto">
          <a:xfrm>
            <a:off x="6588125" y="523875"/>
            <a:ext cx="2016125" cy="1609725"/>
            <a:chOff x="4195" y="284"/>
            <a:chExt cx="1270" cy="1014"/>
          </a:xfrm>
        </p:grpSpPr>
        <p:sp>
          <p:nvSpPr>
            <p:cNvPr id="44042" name="Line 35"/>
            <p:cNvSpPr>
              <a:spLocks noChangeShapeType="1"/>
            </p:cNvSpPr>
            <p:nvPr/>
          </p:nvSpPr>
          <p:spPr bwMode="auto">
            <a:xfrm>
              <a:off x="4195" y="482"/>
              <a:ext cx="1270" cy="816"/>
            </a:xfrm>
            <a:prstGeom prst="line">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44043" name="Line 36"/>
            <p:cNvSpPr>
              <a:spLocks noChangeShapeType="1"/>
            </p:cNvSpPr>
            <p:nvPr/>
          </p:nvSpPr>
          <p:spPr bwMode="auto">
            <a:xfrm flipV="1">
              <a:off x="4649" y="618"/>
              <a:ext cx="363" cy="544"/>
            </a:xfrm>
            <a:prstGeom prst="line">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44044" name="Text Box 37"/>
            <p:cNvSpPr txBox="1">
              <a:spLocks noChangeArrowheads="1"/>
            </p:cNvSpPr>
            <p:nvPr/>
          </p:nvSpPr>
          <p:spPr bwMode="auto">
            <a:xfrm>
              <a:off x="4229" y="284"/>
              <a:ext cx="6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200" smtClean="0">
                  <a:solidFill>
                    <a:srgbClr val="000000"/>
                  </a:solidFill>
                </a:rPr>
                <a:t>角度分解能が</a:t>
              </a:r>
            </a:p>
            <a:p>
              <a:pPr eaLnBrk="1" fontAlgn="base" hangingPunct="1">
                <a:spcBef>
                  <a:spcPct val="0"/>
                </a:spcBef>
                <a:spcAft>
                  <a:spcPct val="0"/>
                </a:spcAft>
              </a:pPr>
              <a:r>
                <a:rPr lang="ja-JP" altLang="en-US" sz="1200" smtClean="0">
                  <a:solidFill>
                    <a:srgbClr val="000000"/>
                  </a:solidFill>
                </a:rPr>
                <a:t>高い方向</a:t>
              </a:r>
            </a:p>
          </p:txBody>
        </p:sp>
        <p:sp>
          <p:nvSpPr>
            <p:cNvPr id="44045" name="Text Box 38"/>
            <p:cNvSpPr txBox="1">
              <a:spLocks noChangeArrowheads="1"/>
            </p:cNvSpPr>
            <p:nvPr/>
          </p:nvSpPr>
          <p:spPr bwMode="auto">
            <a:xfrm>
              <a:off x="4967" y="618"/>
              <a:ext cx="49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200" smtClean="0">
                  <a:solidFill>
                    <a:srgbClr val="000000"/>
                  </a:solidFill>
                </a:rPr>
                <a:t>低い方向</a:t>
              </a:r>
            </a:p>
          </p:txBody>
        </p:sp>
      </p:grpSp>
    </p:spTree>
    <p:extLst>
      <p:ext uri="{BB962C8B-B14F-4D97-AF65-F5344CB8AC3E}">
        <p14:creationId xmlns:p14="http://schemas.microsoft.com/office/powerpoint/2010/main" val="6571932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420562BC-4743-40B0-BB55-AC76FA1AE839}" type="slidenum">
              <a:rPr lang="en-US" altLang="ja-JP">
                <a:solidFill>
                  <a:srgbClr val="000000"/>
                </a:solidFill>
              </a:rPr>
              <a:pPr eaLnBrk="1" hangingPunct="1"/>
              <a:t>27</a:t>
            </a:fld>
            <a:endParaRPr lang="en-US" altLang="ja-JP">
              <a:solidFill>
                <a:srgbClr val="000000"/>
              </a:solidFill>
            </a:endParaRPr>
          </a:p>
        </p:txBody>
      </p:sp>
      <p:pic>
        <p:nvPicPr>
          <p:cNvPr id="22532" name="Picture 9" descr="map-30d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4200525"/>
            <a:ext cx="2465388"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2"/>
          <p:cNvSpPr>
            <a:spLocks noGrp="1" noChangeArrowheads="1"/>
          </p:cNvSpPr>
          <p:nvPr>
            <p:ph type="title"/>
          </p:nvPr>
        </p:nvSpPr>
        <p:spPr/>
        <p:txBody>
          <a:bodyPr/>
          <a:lstStyle/>
          <a:p>
            <a:pPr eaLnBrk="1" hangingPunct="1"/>
            <a:r>
              <a:rPr lang="ja-JP" altLang="en-US" smtClean="0"/>
              <a:t>干渉計の画像合成</a:t>
            </a:r>
          </a:p>
        </p:txBody>
      </p:sp>
      <p:sp>
        <p:nvSpPr>
          <p:cNvPr id="22534" name="Rectangle 4"/>
          <p:cNvSpPr>
            <a:spLocks noGrp="1" noChangeArrowheads="1"/>
          </p:cNvSpPr>
          <p:nvPr>
            <p:ph type="body" sz="half" idx="1"/>
          </p:nvPr>
        </p:nvSpPr>
        <p:spPr>
          <a:xfrm>
            <a:off x="179388" y="1628775"/>
            <a:ext cx="4038600" cy="4997450"/>
          </a:xfrm>
        </p:spPr>
        <p:txBody>
          <a:bodyPr/>
          <a:lstStyle/>
          <a:p>
            <a:pPr eaLnBrk="1" hangingPunct="1">
              <a:lnSpc>
                <a:spcPct val="80000"/>
              </a:lnSpc>
            </a:pPr>
            <a:r>
              <a:rPr lang="ja-JP" altLang="en-US" sz="2000" smtClean="0"/>
              <a:t>相関係数の逆フーリエ変換</a:t>
            </a:r>
          </a:p>
          <a:p>
            <a:pPr lvl="1" eaLnBrk="1" hangingPunct="1">
              <a:lnSpc>
                <a:spcPct val="80000"/>
              </a:lnSpc>
            </a:pPr>
            <a:r>
              <a:rPr lang="ja-JP" altLang="en-US" sz="1800" smtClean="0"/>
              <a:t>問題点</a:t>
            </a:r>
          </a:p>
          <a:p>
            <a:pPr lvl="2" eaLnBrk="1" hangingPunct="1">
              <a:lnSpc>
                <a:spcPct val="80000"/>
              </a:lnSpc>
            </a:pPr>
            <a:r>
              <a:rPr lang="ja-JP" altLang="en-US" sz="1600" smtClean="0"/>
              <a:t>全ての </a:t>
            </a:r>
            <a:r>
              <a:rPr lang="en-US" altLang="ja-JP" sz="1600" smtClean="0"/>
              <a:t>u-v </a:t>
            </a:r>
            <a:r>
              <a:rPr lang="ja-JP" altLang="en-US" sz="1600" smtClean="0"/>
              <a:t>について相関係数を測定できるわけではない</a:t>
            </a:r>
          </a:p>
          <a:p>
            <a:pPr lvl="2" eaLnBrk="1" hangingPunct="1">
              <a:lnSpc>
                <a:spcPct val="80000"/>
              </a:lnSpc>
            </a:pPr>
            <a:r>
              <a:rPr lang="ja-JP" altLang="en-US" sz="1600" smtClean="0"/>
              <a:t>右図上　</a:t>
            </a:r>
            <a:r>
              <a:rPr lang="en-US" altLang="ja-JP" sz="1600" smtClean="0"/>
              <a:t>u-v </a:t>
            </a:r>
            <a:r>
              <a:rPr lang="ja-JP" altLang="en-US" sz="1600" smtClean="0"/>
              <a:t>図</a:t>
            </a:r>
          </a:p>
          <a:p>
            <a:pPr lvl="2" eaLnBrk="1" hangingPunct="1">
              <a:lnSpc>
                <a:spcPct val="80000"/>
              </a:lnSpc>
            </a:pPr>
            <a:r>
              <a:rPr lang="ja-JP" altLang="en-US" sz="1600" smtClean="0"/>
              <a:t>右図下　点状天体の観測画像</a:t>
            </a:r>
          </a:p>
          <a:p>
            <a:pPr lvl="1" eaLnBrk="1" hangingPunct="1">
              <a:lnSpc>
                <a:spcPct val="80000"/>
              </a:lnSpc>
            </a:pPr>
            <a:r>
              <a:rPr lang="ja-JP" altLang="en-US" sz="1800" smtClean="0"/>
              <a:t>観測画像</a:t>
            </a:r>
            <a:r>
              <a:rPr lang="en-US" altLang="ja-JP" sz="1800" i="1" smtClean="0"/>
              <a:t>B’</a:t>
            </a:r>
            <a:r>
              <a:rPr lang="en-US" altLang="ja-JP" sz="1800" baseline="-25000" smtClean="0">
                <a:latin typeface="Symbol" panose="05050102010706020507" pitchFamily="18" charset="2"/>
              </a:rPr>
              <a:t>n</a:t>
            </a:r>
            <a:r>
              <a:rPr lang="en-US" altLang="ja-JP" sz="1800" smtClean="0"/>
              <a:t>(</a:t>
            </a:r>
            <a:r>
              <a:rPr lang="en-US" altLang="ja-JP" sz="1800" i="1" smtClean="0">
                <a:latin typeface="Symbol" panose="05050102010706020507" pitchFamily="18" charset="2"/>
              </a:rPr>
              <a:t>q</a:t>
            </a:r>
            <a:r>
              <a:rPr lang="en-US" altLang="ja-JP" sz="1800" smtClean="0"/>
              <a:t>,</a:t>
            </a:r>
            <a:r>
              <a:rPr lang="en-US" altLang="ja-JP" sz="1800" i="1" smtClean="0">
                <a:latin typeface="Symbol" panose="05050102010706020507" pitchFamily="18" charset="2"/>
              </a:rPr>
              <a:t>f</a:t>
            </a:r>
            <a:r>
              <a:rPr lang="en-US" altLang="ja-JP" sz="1800" smtClean="0"/>
              <a:t>)</a:t>
            </a:r>
            <a:r>
              <a:rPr lang="ja-JP" altLang="en-US" sz="1800" smtClean="0"/>
              <a:t>は、真の画像 </a:t>
            </a:r>
            <a:r>
              <a:rPr lang="en-US" altLang="ja-JP" sz="1800" i="1" smtClean="0"/>
              <a:t>B</a:t>
            </a:r>
            <a:r>
              <a:rPr lang="en-US" altLang="ja-JP" sz="1800" baseline="-25000" smtClean="0">
                <a:latin typeface="Symbol" panose="05050102010706020507" pitchFamily="18" charset="2"/>
              </a:rPr>
              <a:t>n</a:t>
            </a:r>
            <a:r>
              <a:rPr lang="en-US" altLang="ja-JP" sz="1800" smtClean="0"/>
              <a:t>(</a:t>
            </a:r>
            <a:r>
              <a:rPr lang="en-US" altLang="ja-JP" sz="1800" i="1" smtClean="0">
                <a:latin typeface="Symbol" panose="05050102010706020507" pitchFamily="18" charset="2"/>
              </a:rPr>
              <a:t>q</a:t>
            </a:r>
            <a:r>
              <a:rPr lang="en-US" altLang="ja-JP" sz="1800" smtClean="0"/>
              <a:t>,</a:t>
            </a:r>
            <a:r>
              <a:rPr lang="en-US" altLang="ja-JP" sz="1800" i="1" smtClean="0">
                <a:latin typeface="Symbol" panose="05050102010706020507" pitchFamily="18" charset="2"/>
              </a:rPr>
              <a:t>f</a:t>
            </a:r>
            <a:r>
              <a:rPr lang="en-US" altLang="ja-JP" sz="1800" smtClean="0"/>
              <a:t>)</a:t>
            </a:r>
            <a:r>
              <a:rPr lang="ja-JP" altLang="en-US" sz="1800" smtClean="0"/>
              <a:t>と干渉計の合成ビーム </a:t>
            </a:r>
            <a:r>
              <a:rPr lang="en-US" altLang="ja-JP" sz="1800" i="1" smtClean="0"/>
              <a:t>P</a:t>
            </a:r>
            <a:r>
              <a:rPr lang="en-US" altLang="ja-JP" sz="1800" baseline="-25000" smtClean="0"/>
              <a:t>n</a:t>
            </a:r>
            <a:r>
              <a:rPr lang="en-US" altLang="ja-JP" sz="1800" smtClean="0"/>
              <a:t>(</a:t>
            </a:r>
            <a:r>
              <a:rPr lang="en-US" altLang="ja-JP" sz="1800" i="1" smtClean="0">
                <a:latin typeface="Symbol" panose="05050102010706020507" pitchFamily="18" charset="2"/>
              </a:rPr>
              <a:t>q</a:t>
            </a:r>
            <a:r>
              <a:rPr lang="en-US" altLang="ja-JP" sz="1800" smtClean="0"/>
              <a:t>,</a:t>
            </a:r>
            <a:r>
              <a:rPr lang="en-US" altLang="ja-JP" sz="1800" i="1" smtClean="0">
                <a:latin typeface="Symbol" panose="05050102010706020507" pitchFamily="18" charset="2"/>
              </a:rPr>
              <a:t>f</a:t>
            </a:r>
            <a:r>
              <a:rPr lang="en-US" altLang="ja-JP" sz="1800" smtClean="0"/>
              <a:t>) </a:t>
            </a:r>
            <a:r>
              <a:rPr lang="ja-JP" altLang="en-US" sz="1800" smtClean="0"/>
              <a:t>の合成積（</a:t>
            </a:r>
            <a:r>
              <a:rPr lang="en-US" altLang="ja-JP" sz="1800" smtClean="0"/>
              <a:t>convolution</a:t>
            </a:r>
            <a:r>
              <a:rPr lang="ja-JP" altLang="en-US" sz="1800" smtClean="0"/>
              <a:t>）</a:t>
            </a:r>
          </a:p>
          <a:p>
            <a:pPr lvl="1" eaLnBrk="1" hangingPunct="1">
              <a:lnSpc>
                <a:spcPct val="80000"/>
              </a:lnSpc>
            </a:pPr>
            <a:endParaRPr lang="ja-JP" altLang="en-US" sz="1800" smtClean="0"/>
          </a:p>
          <a:p>
            <a:pPr lvl="1" eaLnBrk="1" hangingPunct="1">
              <a:lnSpc>
                <a:spcPct val="80000"/>
              </a:lnSpc>
            </a:pPr>
            <a:endParaRPr lang="ja-JP" altLang="en-US" sz="1800" smtClean="0"/>
          </a:p>
          <a:p>
            <a:pPr eaLnBrk="1" hangingPunct="1">
              <a:lnSpc>
                <a:spcPct val="80000"/>
              </a:lnSpc>
            </a:pPr>
            <a:r>
              <a:rPr lang="ja-JP" altLang="en-US" sz="2000" smtClean="0"/>
              <a:t>画像処理</a:t>
            </a:r>
          </a:p>
          <a:p>
            <a:pPr lvl="1" eaLnBrk="1" hangingPunct="1">
              <a:lnSpc>
                <a:spcPct val="80000"/>
              </a:lnSpc>
            </a:pPr>
            <a:r>
              <a:rPr lang="ja-JP" altLang="en-US" sz="1800" smtClean="0"/>
              <a:t>合成積を解いて</a:t>
            </a:r>
            <a:r>
              <a:rPr lang="en-US" altLang="ja-JP" sz="1800" i="1" smtClean="0"/>
              <a:t>B</a:t>
            </a:r>
            <a:r>
              <a:rPr lang="en-US" altLang="ja-JP" sz="1800" baseline="-25000" smtClean="0">
                <a:latin typeface="Symbol" panose="05050102010706020507" pitchFamily="18" charset="2"/>
              </a:rPr>
              <a:t>n</a:t>
            </a:r>
            <a:r>
              <a:rPr lang="en-US" altLang="ja-JP" sz="1800" smtClean="0"/>
              <a:t>(</a:t>
            </a:r>
            <a:r>
              <a:rPr lang="en-US" altLang="ja-JP" sz="1800" i="1" smtClean="0">
                <a:latin typeface="Symbol" panose="05050102010706020507" pitchFamily="18" charset="2"/>
              </a:rPr>
              <a:t>q</a:t>
            </a:r>
            <a:r>
              <a:rPr lang="en-US" altLang="ja-JP" sz="1800" smtClean="0"/>
              <a:t>,</a:t>
            </a:r>
            <a:r>
              <a:rPr lang="en-US" altLang="ja-JP" sz="1800" i="1" smtClean="0">
                <a:latin typeface="Symbol" panose="05050102010706020507" pitchFamily="18" charset="2"/>
              </a:rPr>
              <a:t>f</a:t>
            </a:r>
            <a:r>
              <a:rPr lang="en-US" altLang="ja-JP" sz="1800" smtClean="0"/>
              <a:t>)</a:t>
            </a:r>
            <a:r>
              <a:rPr lang="ja-JP" altLang="en-US" sz="1800" smtClean="0"/>
              <a:t>を求める</a:t>
            </a:r>
          </a:p>
          <a:p>
            <a:pPr lvl="1" eaLnBrk="1" hangingPunct="1">
              <a:lnSpc>
                <a:spcPct val="80000"/>
              </a:lnSpc>
            </a:pPr>
            <a:r>
              <a:rPr lang="ja-JP" altLang="en-US" sz="1800" smtClean="0"/>
              <a:t>取得できなかったデータを推定するアルゴリズム</a:t>
            </a:r>
          </a:p>
          <a:p>
            <a:pPr lvl="2" eaLnBrk="1" hangingPunct="1">
              <a:lnSpc>
                <a:spcPct val="80000"/>
              </a:lnSpc>
            </a:pPr>
            <a:r>
              <a:rPr lang="en-US" altLang="ja-JP" sz="1600" smtClean="0"/>
              <a:t>CLEAN, Self-Calibration…</a:t>
            </a:r>
          </a:p>
          <a:p>
            <a:pPr lvl="1" eaLnBrk="1" hangingPunct="1">
              <a:lnSpc>
                <a:spcPct val="80000"/>
              </a:lnSpc>
            </a:pPr>
            <a:r>
              <a:rPr lang="ja-JP" altLang="en-US" sz="1800" smtClean="0"/>
              <a:t>専用の解析ソフト</a:t>
            </a:r>
          </a:p>
          <a:p>
            <a:pPr lvl="2" eaLnBrk="1" hangingPunct="1">
              <a:lnSpc>
                <a:spcPct val="80000"/>
              </a:lnSpc>
            </a:pPr>
            <a:r>
              <a:rPr lang="en-US" altLang="ja-JP" sz="1600" smtClean="0"/>
              <a:t>AIPS, Difmap…</a:t>
            </a:r>
          </a:p>
        </p:txBody>
      </p:sp>
      <p:pic>
        <p:nvPicPr>
          <p:cNvPr id="22535" name="Picture 6" descr="uv60d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00213"/>
            <a:ext cx="2093913"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7" descr="uv-30d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1700213"/>
            <a:ext cx="2047875"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8" descr="map60d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4211638"/>
            <a:ext cx="260985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530" name="Object 10"/>
          <p:cNvGraphicFramePr>
            <a:graphicFrameLocks noChangeAspect="1"/>
          </p:cNvGraphicFramePr>
          <p:nvPr/>
        </p:nvGraphicFramePr>
        <p:xfrm>
          <a:off x="900113" y="3933825"/>
          <a:ext cx="3097212" cy="412750"/>
        </p:xfrm>
        <a:graphic>
          <a:graphicData uri="http://schemas.openxmlformats.org/presentationml/2006/ole">
            <mc:AlternateContent xmlns:mc="http://schemas.openxmlformats.org/markup-compatibility/2006">
              <mc:Choice xmlns:v="urn:schemas-microsoft-com:vml" Requires="v">
                <p:oleObj spid="_x0000_s43014" name="数式" r:id="rId7" imgW="1714320" imgH="228600" progId="Equation.3">
                  <p:embed/>
                </p:oleObj>
              </mc:Choice>
              <mc:Fallback>
                <p:oleObj name="数式" r:id="rId7" imgW="171432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113" y="3933825"/>
                        <a:ext cx="3097212" cy="41275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8" name="Text Box 11"/>
          <p:cNvSpPr txBox="1">
            <a:spLocks noChangeArrowheads="1"/>
          </p:cNvSpPr>
          <p:nvPr/>
        </p:nvSpPr>
        <p:spPr bwMode="auto">
          <a:xfrm>
            <a:off x="6303963" y="3573463"/>
            <a:ext cx="860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000" smtClean="0">
                <a:solidFill>
                  <a:srgbClr val="000000"/>
                </a:solidFill>
              </a:rPr>
              <a:t>u-v </a:t>
            </a:r>
            <a:r>
              <a:rPr lang="ja-JP" altLang="en-US" sz="2000" smtClean="0">
                <a:solidFill>
                  <a:srgbClr val="000000"/>
                </a:solidFill>
              </a:rPr>
              <a:t>図</a:t>
            </a:r>
          </a:p>
        </p:txBody>
      </p:sp>
      <p:sp>
        <p:nvSpPr>
          <p:cNvPr id="22539" name="Text Box 12"/>
          <p:cNvSpPr txBox="1">
            <a:spLocks noChangeArrowheads="1"/>
          </p:cNvSpPr>
          <p:nvPr/>
        </p:nvSpPr>
        <p:spPr bwMode="auto">
          <a:xfrm>
            <a:off x="5364163" y="6294438"/>
            <a:ext cx="272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2000" smtClean="0">
                <a:solidFill>
                  <a:srgbClr val="000000"/>
                </a:solidFill>
              </a:rPr>
              <a:t>「点状天体」の観測画像</a:t>
            </a:r>
          </a:p>
        </p:txBody>
      </p:sp>
      <p:sp>
        <p:nvSpPr>
          <p:cNvPr id="22540" name="AutoShape 13"/>
          <p:cNvSpPr>
            <a:spLocks noChangeArrowheads="1"/>
          </p:cNvSpPr>
          <p:nvPr/>
        </p:nvSpPr>
        <p:spPr bwMode="auto">
          <a:xfrm>
            <a:off x="5580063" y="3860800"/>
            <a:ext cx="215900" cy="2159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22541" name="AutoShape 14"/>
          <p:cNvSpPr>
            <a:spLocks noChangeArrowheads="1"/>
          </p:cNvSpPr>
          <p:nvPr/>
        </p:nvSpPr>
        <p:spPr bwMode="auto">
          <a:xfrm>
            <a:off x="7740650" y="3860800"/>
            <a:ext cx="215900" cy="2159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Tree>
    <p:extLst>
      <p:ext uri="{BB962C8B-B14F-4D97-AF65-F5344CB8AC3E}">
        <p14:creationId xmlns:p14="http://schemas.microsoft.com/office/powerpoint/2010/main" val="41546440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2F1DDF83-01D6-4AAE-A465-6C7857DA6CD0}" type="slidenum">
              <a:rPr lang="en-US" altLang="ja-JP">
                <a:solidFill>
                  <a:srgbClr val="000000"/>
                </a:solidFill>
              </a:rPr>
              <a:pPr eaLnBrk="1" hangingPunct="1"/>
              <a:t>28</a:t>
            </a:fld>
            <a:endParaRPr lang="en-US" altLang="ja-JP">
              <a:solidFill>
                <a:srgbClr val="000000"/>
              </a:solidFill>
            </a:endParaRPr>
          </a:p>
        </p:txBody>
      </p:sp>
      <p:sp>
        <p:nvSpPr>
          <p:cNvPr id="45059" name="Rectangle 2"/>
          <p:cNvSpPr>
            <a:spLocks noGrp="1" noChangeArrowheads="1"/>
          </p:cNvSpPr>
          <p:nvPr>
            <p:ph type="title"/>
          </p:nvPr>
        </p:nvSpPr>
        <p:spPr/>
        <p:txBody>
          <a:bodyPr/>
          <a:lstStyle/>
          <a:p>
            <a:pPr eaLnBrk="1" hangingPunct="1"/>
            <a:r>
              <a:rPr lang="ja-JP" altLang="en-US" smtClean="0"/>
              <a:t>実際の干渉計</a:t>
            </a:r>
          </a:p>
        </p:txBody>
      </p:sp>
      <p:pic>
        <p:nvPicPr>
          <p:cNvPr id="45060" name="Picture 4" descr="alma_ac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4200525"/>
            <a:ext cx="4643438"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atcamorningl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738" y="3867150"/>
            <a:ext cx="36830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7" descr="VLASouth_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196975"/>
            <a:ext cx="392430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8" descr="NMA6-hires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950" y="1196975"/>
            <a:ext cx="3887788"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Text Box 9"/>
          <p:cNvSpPr txBox="1">
            <a:spLocks noChangeArrowheads="1"/>
          </p:cNvSpPr>
          <p:nvPr/>
        </p:nvSpPr>
        <p:spPr bwMode="auto">
          <a:xfrm>
            <a:off x="179388" y="1295400"/>
            <a:ext cx="2659062"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mtClean="0">
                <a:solidFill>
                  <a:srgbClr val="FFFFFF"/>
                </a:solidFill>
              </a:rPr>
              <a:t>ＮＭＡ：国立天文台野辺山干渉計</a:t>
            </a:r>
          </a:p>
        </p:txBody>
      </p:sp>
      <p:sp>
        <p:nvSpPr>
          <p:cNvPr id="45065" name="Text Box 10"/>
          <p:cNvSpPr txBox="1">
            <a:spLocks noChangeArrowheads="1"/>
          </p:cNvSpPr>
          <p:nvPr/>
        </p:nvSpPr>
        <p:spPr bwMode="auto">
          <a:xfrm>
            <a:off x="395288" y="3960813"/>
            <a:ext cx="3243262"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mtClean="0">
                <a:solidFill>
                  <a:srgbClr val="FFFFFF"/>
                </a:solidFill>
              </a:rPr>
              <a:t>ＡＴＣＡ：オーストラリア国立天文台干渉計</a:t>
            </a:r>
          </a:p>
        </p:txBody>
      </p:sp>
      <p:sp>
        <p:nvSpPr>
          <p:cNvPr id="45066" name="Text Box 11"/>
          <p:cNvSpPr txBox="1">
            <a:spLocks noChangeArrowheads="1"/>
          </p:cNvSpPr>
          <p:nvPr/>
        </p:nvSpPr>
        <p:spPr bwMode="auto">
          <a:xfrm>
            <a:off x="4427538" y="1295400"/>
            <a:ext cx="33051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mtClean="0">
                <a:solidFill>
                  <a:srgbClr val="FFFFFF"/>
                </a:solidFill>
              </a:rPr>
              <a:t>ＶＬＡ：米国国立電波天文台超大型干渉計</a:t>
            </a:r>
          </a:p>
        </p:txBody>
      </p:sp>
      <p:sp>
        <p:nvSpPr>
          <p:cNvPr id="45067" name="Text Box 12"/>
          <p:cNvSpPr txBox="1">
            <a:spLocks noChangeArrowheads="1"/>
          </p:cNvSpPr>
          <p:nvPr/>
        </p:nvSpPr>
        <p:spPr bwMode="auto">
          <a:xfrm>
            <a:off x="4427538" y="4248150"/>
            <a:ext cx="42926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mtClean="0">
                <a:solidFill>
                  <a:srgbClr val="FFFFFF"/>
                </a:solidFill>
              </a:rPr>
              <a:t>ＡＬＭＡ：アタカマミリ波・サブミリ波大型干渉計（建設中）</a:t>
            </a:r>
          </a:p>
        </p:txBody>
      </p:sp>
    </p:spTree>
    <p:extLst>
      <p:ext uri="{BB962C8B-B14F-4D97-AF65-F5344CB8AC3E}">
        <p14:creationId xmlns:p14="http://schemas.microsoft.com/office/powerpoint/2010/main" val="21441871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a:xfrm>
            <a:off x="457200" y="53975"/>
            <a:ext cx="8229600" cy="1143000"/>
          </a:xfrm>
        </p:spPr>
        <p:txBody>
          <a:bodyPr/>
          <a:lstStyle/>
          <a:p>
            <a:r>
              <a:rPr lang="en-US" altLang="ja-JP" smtClean="0"/>
              <a:t>ALMA</a:t>
            </a:r>
            <a:br>
              <a:rPr lang="en-US" altLang="ja-JP" smtClean="0"/>
            </a:br>
            <a:r>
              <a:rPr lang="ja-JP" altLang="en-US" sz="2000" smtClean="0"/>
              <a:t>（</a:t>
            </a:r>
            <a:r>
              <a:rPr lang="en-GB" altLang="ja-JP" sz="2000" smtClean="0"/>
              <a:t>Atacama Large Millimeter/submillimeter Array</a:t>
            </a:r>
            <a:r>
              <a:rPr lang="ja-JP" altLang="en-US" sz="2000" smtClean="0"/>
              <a:t>）</a:t>
            </a:r>
          </a:p>
        </p:txBody>
      </p:sp>
      <p:sp>
        <p:nvSpPr>
          <p:cNvPr id="46083"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0BB9D1A4-DD4E-445E-826C-5398BCC329DA}" type="slidenum">
              <a:rPr lang="en-US" altLang="ja-JP">
                <a:solidFill>
                  <a:srgbClr val="000000"/>
                </a:solidFill>
              </a:rPr>
              <a:pPr eaLnBrk="1" hangingPunct="1"/>
              <a:t>29</a:t>
            </a:fld>
            <a:endParaRPr lang="en-US" altLang="ja-JP">
              <a:solidFill>
                <a:srgbClr val="000000"/>
              </a:solidFill>
            </a:endParaRPr>
          </a:p>
        </p:txBody>
      </p:sp>
      <p:pic>
        <p:nvPicPr>
          <p:cNvPr id="46084" name="Picture 2" descr="http://alma.mtk.nao.ac.jp/j/news/files/editor/CM11%20Panoram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4470400"/>
            <a:ext cx="784383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4" descr="http://alma.mtk.nao.ac.jp/j/news/files/editor/aca-antenn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125538"/>
            <a:ext cx="78486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テキスト ボックス 6"/>
          <p:cNvSpPr txBox="1">
            <a:spLocks noChangeArrowheads="1"/>
          </p:cNvSpPr>
          <p:nvPr/>
        </p:nvSpPr>
        <p:spPr bwMode="auto">
          <a:xfrm>
            <a:off x="3995738" y="1341438"/>
            <a:ext cx="432117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mtClean="0">
                <a:solidFill>
                  <a:srgbClr val="FFFFFF"/>
                </a:solidFill>
              </a:rPr>
              <a:t>１２ｍアンテナ５４台、７ｍアンテナ１２台</a:t>
            </a:r>
            <a:endParaRPr lang="en-US" altLang="ja-JP" smtClean="0">
              <a:solidFill>
                <a:srgbClr val="FFFFFF"/>
              </a:solidFill>
            </a:endParaRPr>
          </a:p>
          <a:p>
            <a:pPr eaLnBrk="1" fontAlgn="base" hangingPunct="1">
              <a:spcBef>
                <a:spcPct val="0"/>
              </a:spcBef>
              <a:spcAft>
                <a:spcPct val="0"/>
              </a:spcAft>
            </a:pPr>
            <a:r>
              <a:rPr lang="ja-JP" altLang="en-US" smtClean="0">
                <a:solidFill>
                  <a:srgbClr val="FFFFFF"/>
                </a:solidFill>
              </a:rPr>
              <a:t>チリ、アタカマ高地に建設</a:t>
            </a:r>
            <a:endParaRPr lang="en-US" altLang="ja-JP" smtClean="0">
              <a:solidFill>
                <a:srgbClr val="FFFFFF"/>
              </a:solidFill>
            </a:endParaRPr>
          </a:p>
          <a:p>
            <a:pPr eaLnBrk="1" fontAlgn="base" hangingPunct="1">
              <a:spcBef>
                <a:spcPct val="0"/>
              </a:spcBef>
              <a:spcAft>
                <a:spcPct val="0"/>
              </a:spcAft>
            </a:pPr>
            <a:r>
              <a:rPr lang="ja-JP" altLang="en-US" smtClean="0">
                <a:solidFill>
                  <a:srgbClr val="FFFFFF"/>
                </a:solidFill>
              </a:rPr>
              <a:t>最大基線長　</a:t>
            </a:r>
            <a:r>
              <a:rPr lang="en-US" altLang="ja-JP" smtClean="0">
                <a:solidFill>
                  <a:srgbClr val="FFFFFF"/>
                </a:solidFill>
              </a:rPr>
              <a:t>18.5 km</a:t>
            </a:r>
          </a:p>
          <a:p>
            <a:pPr eaLnBrk="1" fontAlgn="base" hangingPunct="1">
              <a:spcBef>
                <a:spcPct val="0"/>
              </a:spcBef>
              <a:spcAft>
                <a:spcPct val="0"/>
              </a:spcAft>
            </a:pPr>
            <a:r>
              <a:rPr lang="ja-JP" altLang="en-US" smtClean="0">
                <a:solidFill>
                  <a:srgbClr val="FFFFFF"/>
                </a:solidFill>
              </a:rPr>
              <a:t>観測周波数　</a:t>
            </a:r>
            <a:r>
              <a:rPr lang="en-US" altLang="ja-JP" smtClean="0">
                <a:solidFill>
                  <a:srgbClr val="FFFFFF"/>
                </a:solidFill>
              </a:rPr>
              <a:t>80</a:t>
            </a:r>
            <a:r>
              <a:rPr lang="ja-JP" altLang="en-US" smtClean="0">
                <a:solidFill>
                  <a:srgbClr val="FFFFFF"/>
                </a:solidFill>
              </a:rPr>
              <a:t>～</a:t>
            </a:r>
            <a:r>
              <a:rPr lang="en-US" altLang="ja-JP" smtClean="0">
                <a:solidFill>
                  <a:srgbClr val="FFFFFF"/>
                </a:solidFill>
              </a:rPr>
              <a:t>870 GHz</a:t>
            </a:r>
          </a:p>
          <a:p>
            <a:pPr eaLnBrk="1" fontAlgn="base" hangingPunct="1">
              <a:spcBef>
                <a:spcPct val="0"/>
              </a:spcBef>
              <a:spcAft>
                <a:spcPct val="0"/>
              </a:spcAft>
            </a:pPr>
            <a:r>
              <a:rPr lang="ja-JP" altLang="en-US" smtClean="0">
                <a:solidFill>
                  <a:srgbClr val="FFFFFF"/>
                </a:solidFill>
              </a:rPr>
              <a:t>角度分解能　</a:t>
            </a:r>
            <a:r>
              <a:rPr lang="en-US" altLang="ja-JP" smtClean="0">
                <a:solidFill>
                  <a:srgbClr val="FFFFFF"/>
                </a:solidFill>
              </a:rPr>
              <a:t>0.01</a:t>
            </a:r>
            <a:r>
              <a:rPr lang="ja-JP" altLang="en-US" smtClean="0">
                <a:solidFill>
                  <a:srgbClr val="FFFFFF"/>
                </a:solidFill>
              </a:rPr>
              <a:t>秒角</a:t>
            </a:r>
          </a:p>
        </p:txBody>
      </p:sp>
    </p:spTree>
    <p:extLst>
      <p:ext uri="{BB962C8B-B14F-4D97-AF65-F5344CB8AC3E}">
        <p14:creationId xmlns:p14="http://schemas.microsoft.com/office/powerpoint/2010/main" val="572287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89FE7DFF-6171-4383-A03A-F17A99567514}" type="slidenum">
              <a:rPr lang="en-US" altLang="ja-JP">
                <a:solidFill>
                  <a:srgbClr val="000000"/>
                </a:solidFill>
              </a:rPr>
              <a:pPr eaLnBrk="1" hangingPunct="1"/>
              <a:t>3</a:t>
            </a:fld>
            <a:endParaRPr lang="en-US" altLang="ja-JP">
              <a:solidFill>
                <a:srgbClr val="000000"/>
              </a:solidFill>
            </a:endParaRPr>
          </a:p>
        </p:txBody>
      </p:sp>
      <p:sp>
        <p:nvSpPr>
          <p:cNvPr id="1030" name="Rectangle 2"/>
          <p:cNvSpPr>
            <a:spLocks noGrp="1" noChangeArrowheads="1"/>
          </p:cNvSpPr>
          <p:nvPr>
            <p:ph type="title"/>
          </p:nvPr>
        </p:nvSpPr>
        <p:spPr/>
        <p:txBody>
          <a:bodyPr/>
          <a:lstStyle/>
          <a:p>
            <a:pPr eaLnBrk="1" hangingPunct="1"/>
            <a:r>
              <a:rPr lang="ja-JP" altLang="en-US" smtClean="0"/>
              <a:t>放射の記述</a:t>
            </a:r>
          </a:p>
        </p:txBody>
      </p:sp>
      <p:sp>
        <p:nvSpPr>
          <p:cNvPr id="1031" name="Rectangle 3"/>
          <p:cNvSpPr>
            <a:spLocks noGrp="1" noChangeArrowheads="1"/>
          </p:cNvSpPr>
          <p:nvPr>
            <p:ph type="body" sz="half" idx="1"/>
          </p:nvPr>
        </p:nvSpPr>
        <p:spPr>
          <a:xfrm>
            <a:off x="457200" y="1600200"/>
            <a:ext cx="4038600" cy="4852988"/>
          </a:xfrm>
        </p:spPr>
        <p:txBody>
          <a:bodyPr/>
          <a:lstStyle/>
          <a:p>
            <a:pPr eaLnBrk="1" hangingPunct="1">
              <a:lnSpc>
                <a:spcPct val="80000"/>
              </a:lnSpc>
            </a:pPr>
            <a:r>
              <a:rPr lang="ja-JP" altLang="en-US" sz="2000" smtClean="0"/>
              <a:t>フラックス密度 </a:t>
            </a:r>
            <a:r>
              <a:rPr lang="en-US" altLang="ja-JP" sz="2000" i="1" smtClean="0"/>
              <a:t>S</a:t>
            </a:r>
            <a:r>
              <a:rPr lang="en-US" altLang="ja-JP" sz="2000" baseline="-25000" smtClean="0">
                <a:latin typeface="Symbol" panose="05050102010706020507" pitchFamily="18" charset="2"/>
              </a:rPr>
              <a:t>n </a:t>
            </a:r>
            <a:r>
              <a:rPr lang="en-US" altLang="ja-JP" sz="1800" smtClean="0"/>
              <a:t>[Js</a:t>
            </a:r>
            <a:r>
              <a:rPr lang="en-US" altLang="ja-JP" sz="1800" baseline="30000" smtClean="0"/>
              <a:t>-1</a:t>
            </a:r>
            <a:r>
              <a:rPr lang="en-US" altLang="ja-JP" sz="1800" smtClean="0"/>
              <a:t>m</a:t>
            </a:r>
            <a:r>
              <a:rPr lang="en-US" altLang="ja-JP" sz="1800" baseline="30000" smtClean="0"/>
              <a:t>-2</a:t>
            </a:r>
            <a:r>
              <a:rPr lang="en-US" altLang="ja-JP" sz="1800" smtClean="0"/>
              <a:t>Hz</a:t>
            </a:r>
            <a:r>
              <a:rPr lang="en-US" altLang="ja-JP" sz="1800" baseline="30000" smtClean="0"/>
              <a:t>-1</a:t>
            </a:r>
            <a:r>
              <a:rPr lang="en-US" altLang="ja-JP" sz="1800" smtClean="0"/>
              <a:t>]</a:t>
            </a:r>
            <a:endParaRPr lang="en-US" altLang="ja-JP" sz="2000" baseline="-25000" smtClean="0">
              <a:latin typeface="Symbol" panose="05050102010706020507" pitchFamily="18" charset="2"/>
            </a:endParaRPr>
          </a:p>
          <a:p>
            <a:pPr lvl="1" eaLnBrk="1" hangingPunct="1">
              <a:lnSpc>
                <a:spcPct val="80000"/>
              </a:lnSpc>
            </a:pPr>
            <a:r>
              <a:rPr lang="ja-JP" altLang="en-US" sz="1800" smtClean="0"/>
              <a:t>単位時間あたり、単位面積へ入射する、単位周波数あたりのエネルギー</a:t>
            </a:r>
          </a:p>
          <a:p>
            <a:pPr lvl="1" eaLnBrk="1" hangingPunct="1">
              <a:lnSpc>
                <a:spcPct val="80000"/>
              </a:lnSpc>
            </a:pPr>
            <a:r>
              <a:rPr lang="ja-JP" altLang="en-US" sz="1800" smtClean="0"/>
              <a:t>輝度 </a:t>
            </a:r>
            <a:r>
              <a:rPr lang="en-US" altLang="ja-JP" sz="1800" i="1" smtClean="0"/>
              <a:t>B</a:t>
            </a:r>
            <a:r>
              <a:rPr lang="en-US" altLang="ja-JP" sz="1800" baseline="-25000" smtClean="0">
                <a:latin typeface="Symbol" panose="05050102010706020507" pitchFamily="18" charset="2"/>
              </a:rPr>
              <a:t>n</a:t>
            </a:r>
            <a:r>
              <a:rPr lang="en-US" altLang="ja-JP" sz="1800" smtClean="0"/>
              <a:t> </a:t>
            </a:r>
            <a:r>
              <a:rPr lang="ja-JP" altLang="en-US" sz="1800" smtClean="0"/>
              <a:t>を天体の立体角について積分した値</a:t>
            </a:r>
          </a:p>
          <a:p>
            <a:pPr lvl="1" eaLnBrk="1" hangingPunct="1">
              <a:lnSpc>
                <a:spcPct val="80000"/>
              </a:lnSpc>
            </a:pPr>
            <a:endParaRPr lang="ja-JP" altLang="en-US" sz="1800" smtClean="0"/>
          </a:p>
          <a:p>
            <a:pPr lvl="1" eaLnBrk="1" hangingPunct="1">
              <a:lnSpc>
                <a:spcPct val="80000"/>
              </a:lnSpc>
            </a:pPr>
            <a:endParaRPr lang="ja-JP" altLang="en-US" sz="1800" smtClean="0"/>
          </a:p>
          <a:p>
            <a:pPr lvl="1" eaLnBrk="1" hangingPunct="1">
              <a:lnSpc>
                <a:spcPct val="80000"/>
              </a:lnSpc>
            </a:pPr>
            <a:endParaRPr lang="ja-JP" altLang="en-US" sz="1800" smtClean="0"/>
          </a:p>
          <a:p>
            <a:pPr lvl="1" eaLnBrk="1" hangingPunct="1">
              <a:lnSpc>
                <a:spcPct val="80000"/>
              </a:lnSpc>
            </a:pPr>
            <a:r>
              <a:rPr lang="ja-JP" altLang="en-US" sz="1800" smtClean="0"/>
              <a:t>点状天体の電波強度をあらわす。</a:t>
            </a:r>
            <a:r>
              <a:rPr lang="ja-JP" altLang="en-US" sz="1800" u="sng" smtClean="0"/>
              <a:t>普通、天体の電波強度と呼ばれる値はフラックス密度</a:t>
            </a:r>
            <a:r>
              <a:rPr lang="ja-JP" altLang="en-US" sz="1800" smtClean="0"/>
              <a:t>のこと</a:t>
            </a:r>
          </a:p>
          <a:p>
            <a:pPr eaLnBrk="1" hangingPunct="1">
              <a:lnSpc>
                <a:spcPct val="80000"/>
              </a:lnSpc>
            </a:pPr>
            <a:r>
              <a:rPr lang="ja-JP" altLang="en-US" sz="2000" smtClean="0"/>
              <a:t>フラックス </a:t>
            </a:r>
            <a:r>
              <a:rPr lang="en-US" altLang="ja-JP" sz="2000" smtClean="0"/>
              <a:t>S </a:t>
            </a:r>
            <a:r>
              <a:rPr lang="en-US" altLang="ja-JP" sz="1800" smtClean="0"/>
              <a:t>[Js</a:t>
            </a:r>
            <a:r>
              <a:rPr lang="en-US" altLang="ja-JP" sz="1800" baseline="30000" smtClean="0"/>
              <a:t>-1</a:t>
            </a:r>
            <a:r>
              <a:rPr lang="en-US" altLang="ja-JP" sz="1800" smtClean="0"/>
              <a:t>m</a:t>
            </a:r>
            <a:r>
              <a:rPr lang="en-US" altLang="ja-JP" sz="1800" baseline="30000" smtClean="0"/>
              <a:t>-2</a:t>
            </a:r>
            <a:r>
              <a:rPr lang="en-US" altLang="ja-JP" sz="1800" smtClean="0"/>
              <a:t>]</a:t>
            </a:r>
            <a:endParaRPr lang="en-US" altLang="ja-JP" sz="2000" smtClean="0"/>
          </a:p>
          <a:p>
            <a:pPr lvl="1" eaLnBrk="1" hangingPunct="1">
              <a:lnSpc>
                <a:spcPct val="80000"/>
              </a:lnSpc>
            </a:pPr>
            <a:r>
              <a:rPr lang="ja-JP" altLang="en-US" sz="1800" smtClean="0"/>
              <a:t>フラックス密度を周波数方向に積分した値</a:t>
            </a:r>
          </a:p>
          <a:p>
            <a:pPr lvl="1" eaLnBrk="1" hangingPunct="1">
              <a:lnSpc>
                <a:spcPct val="80000"/>
              </a:lnSpc>
            </a:pPr>
            <a:r>
              <a:rPr lang="ja-JP" altLang="en-US" sz="1800" smtClean="0"/>
              <a:t>全周波数について観測値を得るのは難しいので、特定の周波数範囲で積分することが多い</a:t>
            </a:r>
          </a:p>
        </p:txBody>
      </p:sp>
      <p:sp>
        <p:nvSpPr>
          <p:cNvPr id="1032" name="Rectangle 4"/>
          <p:cNvSpPr>
            <a:spLocks noGrp="1" noChangeArrowheads="1"/>
          </p:cNvSpPr>
          <p:nvPr>
            <p:ph type="body" sz="half" idx="2"/>
          </p:nvPr>
        </p:nvSpPr>
        <p:spPr>
          <a:xfrm>
            <a:off x="4648200" y="1600200"/>
            <a:ext cx="4244975" cy="4525963"/>
          </a:xfrm>
        </p:spPr>
        <p:txBody>
          <a:bodyPr/>
          <a:lstStyle/>
          <a:p>
            <a:pPr eaLnBrk="1" hangingPunct="1">
              <a:lnSpc>
                <a:spcPct val="80000"/>
              </a:lnSpc>
            </a:pPr>
            <a:r>
              <a:rPr lang="ja-JP" altLang="en-US" sz="2000" smtClean="0"/>
              <a:t>単色光度 </a:t>
            </a:r>
            <a:r>
              <a:rPr lang="en-US" altLang="ja-JP" sz="2000" i="1" smtClean="0"/>
              <a:t>L</a:t>
            </a:r>
            <a:r>
              <a:rPr lang="en-US" altLang="ja-JP" sz="2000" baseline="-25000" smtClean="0">
                <a:latin typeface="Symbol" panose="05050102010706020507" pitchFamily="18" charset="2"/>
              </a:rPr>
              <a:t>n</a:t>
            </a:r>
            <a:r>
              <a:rPr lang="en-US" altLang="ja-JP" sz="1800" smtClean="0"/>
              <a:t>[Js</a:t>
            </a:r>
            <a:r>
              <a:rPr lang="en-US" altLang="ja-JP" sz="1800" baseline="30000" smtClean="0"/>
              <a:t>-1</a:t>
            </a:r>
            <a:r>
              <a:rPr lang="en-US" altLang="ja-JP" sz="1800" smtClean="0"/>
              <a:t>Hz</a:t>
            </a:r>
            <a:r>
              <a:rPr lang="en-US" altLang="ja-JP" sz="1800" baseline="30000" smtClean="0"/>
              <a:t>-1</a:t>
            </a:r>
            <a:r>
              <a:rPr lang="en-US" altLang="ja-JP" sz="1800" smtClean="0"/>
              <a:t>]</a:t>
            </a:r>
            <a:endParaRPr lang="en-US" altLang="ja-JP" sz="2000" baseline="-25000" smtClean="0">
              <a:latin typeface="Symbol" panose="05050102010706020507" pitchFamily="18" charset="2"/>
            </a:endParaRPr>
          </a:p>
          <a:p>
            <a:pPr lvl="1" eaLnBrk="1" hangingPunct="1">
              <a:lnSpc>
                <a:spcPct val="80000"/>
              </a:lnSpc>
            </a:pPr>
            <a:r>
              <a:rPr lang="ja-JP" altLang="en-US" sz="1800" smtClean="0"/>
              <a:t>フラックス密度を受信する全面積で積分した値</a:t>
            </a:r>
          </a:p>
          <a:p>
            <a:pPr lvl="1" eaLnBrk="1" hangingPunct="1">
              <a:lnSpc>
                <a:spcPct val="80000"/>
              </a:lnSpc>
            </a:pPr>
            <a:r>
              <a:rPr lang="ja-JP" altLang="en-US" sz="1800" smtClean="0"/>
              <a:t>フラックス密度</a:t>
            </a:r>
            <a:r>
              <a:rPr lang="en-US" altLang="ja-JP" sz="1800" i="1" smtClean="0"/>
              <a:t>S</a:t>
            </a:r>
            <a:r>
              <a:rPr lang="en-US" altLang="ja-JP" sz="1800" baseline="-25000" smtClean="0">
                <a:latin typeface="Symbol" panose="05050102010706020507" pitchFamily="18" charset="2"/>
              </a:rPr>
              <a:t>n</a:t>
            </a:r>
            <a:r>
              <a:rPr lang="ja-JP" altLang="en-US" sz="1800" smtClean="0"/>
              <a:t>と天体の距離 </a:t>
            </a:r>
            <a:r>
              <a:rPr lang="en-US" altLang="ja-JP" sz="1800" i="1" smtClean="0"/>
              <a:t>R</a:t>
            </a:r>
            <a:r>
              <a:rPr lang="en-US" altLang="ja-JP" sz="1800" smtClean="0"/>
              <a:t> </a:t>
            </a:r>
            <a:r>
              <a:rPr lang="ja-JP" altLang="en-US" sz="1800" smtClean="0"/>
              <a:t>から</a:t>
            </a:r>
          </a:p>
          <a:p>
            <a:pPr eaLnBrk="1" hangingPunct="1">
              <a:lnSpc>
                <a:spcPct val="80000"/>
              </a:lnSpc>
            </a:pPr>
            <a:endParaRPr lang="ja-JP" altLang="en-US" sz="2000" smtClean="0"/>
          </a:p>
          <a:p>
            <a:pPr eaLnBrk="1" hangingPunct="1">
              <a:lnSpc>
                <a:spcPct val="80000"/>
              </a:lnSpc>
            </a:pPr>
            <a:endParaRPr lang="ja-JP" altLang="en-US" sz="2000" smtClean="0"/>
          </a:p>
          <a:p>
            <a:pPr eaLnBrk="1" hangingPunct="1">
              <a:lnSpc>
                <a:spcPct val="80000"/>
              </a:lnSpc>
            </a:pPr>
            <a:r>
              <a:rPr lang="ja-JP" altLang="en-US" sz="2000" smtClean="0"/>
              <a:t>光度 </a:t>
            </a:r>
            <a:r>
              <a:rPr lang="en-US" altLang="ja-JP" sz="2000" i="1" smtClean="0"/>
              <a:t>L</a:t>
            </a:r>
            <a:r>
              <a:rPr lang="en-US" altLang="ja-JP" sz="2000" smtClean="0"/>
              <a:t> [Js</a:t>
            </a:r>
            <a:r>
              <a:rPr lang="en-US" altLang="ja-JP" sz="2000" baseline="30000" smtClean="0"/>
              <a:t>-1</a:t>
            </a:r>
            <a:r>
              <a:rPr lang="en-US" altLang="ja-JP" sz="2000" smtClean="0"/>
              <a:t>]</a:t>
            </a:r>
          </a:p>
          <a:p>
            <a:pPr lvl="1" eaLnBrk="1" hangingPunct="1">
              <a:lnSpc>
                <a:spcPct val="80000"/>
              </a:lnSpc>
            </a:pPr>
            <a:r>
              <a:rPr lang="ja-JP" altLang="en-US" sz="1800" smtClean="0"/>
              <a:t>単色光度を周波数方向に積分した値＝天体が放射する全パワー</a:t>
            </a:r>
          </a:p>
          <a:p>
            <a:pPr lvl="1" eaLnBrk="1" hangingPunct="1">
              <a:lnSpc>
                <a:spcPct val="80000"/>
              </a:lnSpc>
            </a:pPr>
            <a:r>
              <a:rPr lang="ja-JP" altLang="en-US" sz="1800" smtClean="0"/>
              <a:t>天体の物理的性質をあらわす値</a:t>
            </a:r>
          </a:p>
        </p:txBody>
      </p:sp>
      <p:graphicFrame>
        <p:nvGraphicFramePr>
          <p:cNvPr id="1026" name="Object 5"/>
          <p:cNvGraphicFramePr>
            <a:graphicFrameLocks noChangeAspect="1"/>
          </p:cNvGraphicFramePr>
          <p:nvPr/>
        </p:nvGraphicFramePr>
        <p:xfrm>
          <a:off x="5940425" y="2924175"/>
          <a:ext cx="1439863" cy="441325"/>
        </p:xfrm>
        <a:graphic>
          <a:graphicData uri="http://schemas.openxmlformats.org/presentationml/2006/ole">
            <mc:AlternateContent xmlns:mc="http://schemas.openxmlformats.org/markup-compatibility/2006">
              <mc:Choice xmlns:v="urn:schemas-microsoft-com:vml" Requires="v">
                <p:oleObj spid="_x0000_s27662" name="数式" r:id="rId3" imgW="787320" imgH="241200" progId="Equation.3">
                  <p:embed/>
                </p:oleObj>
              </mc:Choice>
              <mc:Fallback>
                <p:oleObj name="数式" r:id="rId3" imgW="78732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2924175"/>
                        <a:ext cx="1439863"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7" name="Object 6"/>
          <p:cNvGraphicFramePr>
            <a:graphicFrameLocks noChangeAspect="1"/>
          </p:cNvGraphicFramePr>
          <p:nvPr/>
        </p:nvGraphicFramePr>
        <p:xfrm>
          <a:off x="1692275" y="6165850"/>
          <a:ext cx="1368425" cy="573088"/>
        </p:xfrm>
        <a:graphic>
          <a:graphicData uri="http://schemas.openxmlformats.org/presentationml/2006/ole">
            <mc:AlternateContent xmlns:mc="http://schemas.openxmlformats.org/markup-compatibility/2006">
              <mc:Choice xmlns:v="urn:schemas-microsoft-com:vml" Requires="v">
                <p:oleObj spid="_x0000_s27663" name="数式" r:id="rId5" imgW="698400" imgH="291960" progId="Equation.3">
                  <p:embed/>
                </p:oleObj>
              </mc:Choice>
              <mc:Fallback>
                <p:oleObj name="数式" r:id="rId5" imgW="698400" imgH="2919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5" y="6165850"/>
                        <a:ext cx="1368425" cy="57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8" name="Object 7"/>
          <p:cNvGraphicFramePr>
            <a:graphicFrameLocks noChangeAspect="1"/>
          </p:cNvGraphicFramePr>
          <p:nvPr/>
        </p:nvGraphicFramePr>
        <p:xfrm>
          <a:off x="1331913" y="3213100"/>
          <a:ext cx="2573337" cy="536575"/>
        </p:xfrm>
        <a:graphic>
          <a:graphicData uri="http://schemas.openxmlformats.org/presentationml/2006/ole">
            <mc:AlternateContent xmlns:mc="http://schemas.openxmlformats.org/markup-compatibility/2006">
              <mc:Choice xmlns:v="urn:schemas-microsoft-com:vml" Requires="v">
                <p:oleObj spid="_x0000_s27664" name="数式" r:id="rId7" imgW="1460160" imgH="304560" progId="Equation.3">
                  <p:embed/>
                </p:oleObj>
              </mc:Choice>
              <mc:Fallback>
                <p:oleObj name="数式" r:id="rId7" imgW="1460160" imgH="3045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1913" y="3213100"/>
                        <a:ext cx="2573337" cy="53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33" name="Group 26"/>
          <p:cNvGrpSpPr>
            <a:grpSpLocks/>
          </p:cNvGrpSpPr>
          <p:nvPr/>
        </p:nvGrpSpPr>
        <p:grpSpPr bwMode="auto">
          <a:xfrm>
            <a:off x="4716463" y="4581525"/>
            <a:ext cx="2879725" cy="2232025"/>
            <a:chOff x="3198" y="2886"/>
            <a:chExt cx="1814" cy="1406"/>
          </a:xfrm>
        </p:grpSpPr>
        <p:sp>
          <p:nvSpPr>
            <p:cNvPr id="1035" name="Oval 8"/>
            <p:cNvSpPr>
              <a:spLocks noChangeArrowheads="1"/>
            </p:cNvSpPr>
            <p:nvPr/>
          </p:nvSpPr>
          <p:spPr bwMode="auto">
            <a:xfrm>
              <a:off x="4059" y="3748"/>
              <a:ext cx="90" cy="91"/>
            </a:xfrm>
            <a:prstGeom prst="ellipse">
              <a:avLst/>
            </a:prstGeom>
            <a:solidFill>
              <a:srgbClr val="FF7C80"/>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1036" name="Arc 10"/>
            <p:cNvSpPr>
              <a:spLocks/>
            </p:cNvSpPr>
            <p:nvPr/>
          </p:nvSpPr>
          <p:spPr bwMode="auto">
            <a:xfrm>
              <a:off x="3198" y="2886"/>
              <a:ext cx="1814" cy="1345"/>
            </a:xfrm>
            <a:custGeom>
              <a:avLst/>
              <a:gdLst>
                <a:gd name="T0" fmla="*/ 0 w 43200"/>
                <a:gd name="T1" fmla="*/ 3 h 30513"/>
                <a:gd name="T2" fmla="*/ 3 w 43200"/>
                <a:gd name="T3" fmla="*/ 3 h 30513"/>
                <a:gd name="T4" fmla="*/ 2 w 43200"/>
                <a:gd name="T5" fmla="*/ 2 h 30513"/>
                <a:gd name="T6" fmla="*/ 0 60000 65536"/>
                <a:gd name="T7" fmla="*/ 0 60000 65536"/>
                <a:gd name="T8" fmla="*/ 0 60000 65536"/>
                <a:gd name="T9" fmla="*/ 0 w 43200"/>
                <a:gd name="T10" fmla="*/ 0 h 30513"/>
                <a:gd name="T11" fmla="*/ 43200 w 43200"/>
                <a:gd name="T12" fmla="*/ 30513 h 30513"/>
              </a:gdLst>
              <a:ahLst/>
              <a:cxnLst>
                <a:cxn ang="T6">
                  <a:pos x="T0" y="T1"/>
                </a:cxn>
                <a:cxn ang="T7">
                  <a:pos x="T2" y="T3"/>
                </a:cxn>
                <a:cxn ang="T8">
                  <a:pos x="T4" y="T5"/>
                </a:cxn>
              </a:cxnLst>
              <a:rect l="T9" t="T10" r="T11" b="T12"/>
              <a:pathLst>
                <a:path w="43200" h="30513" fill="none" extrusionOk="0">
                  <a:moveTo>
                    <a:pt x="1924" y="30513"/>
                  </a:moveTo>
                  <a:cubicBezTo>
                    <a:pt x="656" y="27712"/>
                    <a:pt x="0" y="24674"/>
                    <a:pt x="0" y="21600"/>
                  </a:cubicBezTo>
                  <a:cubicBezTo>
                    <a:pt x="0" y="9670"/>
                    <a:pt x="9670" y="0"/>
                    <a:pt x="21600" y="0"/>
                  </a:cubicBezTo>
                  <a:cubicBezTo>
                    <a:pt x="33529" y="0"/>
                    <a:pt x="43200" y="9670"/>
                    <a:pt x="43200" y="21600"/>
                  </a:cubicBezTo>
                  <a:cubicBezTo>
                    <a:pt x="43200" y="24423"/>
                    <a:pt x="42646" y="27220"/>
                    <a:pt x="41570" y="29831"/>
                  </a:cubicBezTo>
                </a:path>
                <a:path w="43200" h="30513" stroke="0" extrusionOk="0">
                  <a:moveTo>
                    <a:pt x="1924" y="30513"/>
                  </a:moveTo>
                  <a:cubicBezTo>
                    <a:pt x="656" y="27712"/>
                    <a:pt x="0" y="24674"/>
                    <a:pt x="0" y="21600"/>
                  </a:cubicBezTo>
                  <a:cubicBezTo>
                    <a:pt x="0" y="9670"/>
                    <a:pt x="9670" y="0"/>
                    <a:pt x="21600" y="0"/>
                  </a:cubicBezTo>
                  <a:cubicBezTo>
                    <a:pt x="33529" y="0"/>
                    <a:pt x="43200" y="9670"/>
                    <a:pt x="43200" y="21600"/>
                  </a:cubicBezTo>
                  <a:cubicBezTo>
                    <a:pt x="43200" y="24423"/>
                    <a:pt x="42646" y="27220"/>
                    <a:pt x="41570" y="29831"/>
                  </a:cubicBezTo>
                  <a:lnTo>
                    <a:pt x="2160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sp>
          <p:nvSpPr>
            <p:cNvPr id="1037" name="Line 11"/>
            <p:cNvSpPr>
              <a:spLocks noChangeShapeType="1"/>
            </p:cNvSpPr>
            <p:nvPr/>
          </p:nvSpPr>
          <p:spPr bwMode="auto">
            <a:xfrm>
              <a:off x="4241" y="3884"/>
              <a:ext cx="589" cy="272"/>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038" name="Line 12"/>
            <p:cNvSpPr>
              <a:spLocks noChangeShapeType="1"/>
            </p:cNvSpPr>
            <p:nvPr/>
          </p:nvSpPr>
          <p:spPr bwMode="auto">
            <a:xfrm flipV="1">
              <a:off x="4195" y="3158"/>
              <a:ext cx="363" cy="544"/>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039" name="Line 13"/>
            <p:cNvSpPr>
              <a:spLocks noChangeShapeType="1"/>
            </p:cNvSpPr>
            <p:nvPr/>
          </p:nvSpPr>
          <p:spPr bwMode="auto">
            <a:xfrm>
              <a:off x="4241" y="3793"/>
              <a:ext cx="680"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040" name="Line 14"/>
            <p:cNvSpPr>
              <a:spLocks noChangeShapeType="1"/>
            </p:cNvSpPr>
            <p:nvPr/>
          </p:nvSpPr>
          <p:spPr bwMode="auto">
            <a:xfrm flipV="1">
              <a:off x="4241" y="3475"/>
              <a:ext cx="589" cy="272"/>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041" name="Line 15"/>
            <p:cNvSpPr>
              <a:spLocks noChangeShapeType="1"/>
            </p:cNvSpPr>
            <p:nvPr/>
          </p:nvSpPr>
          <p:spPr bwMode="auto">
            <a:xfrm rot="-5400000">
              <a:off x="3765" y="3362"/>
              <a:ext cx="680"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042" name="Line 18"/>
            <p:cNvSpPr>
              <a:spLocks noChangeShapeType="1"/>
            </p:cNvSpPr>
            <p:nvPr/>
          </p:nvSpPr>
          <p:spPr bwMode="auto">
            <a:xfrm flipH="1">
              <a:off x="3379" y="3884"/>
              <a:ext cx="589" cy="272"/>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043" name="Line 19"/>
            <p:cNvSpPr>
              <a:spLocks noChangeShapeType="1"/>
            </p:cNvSpPr>
            <p:nvPr/>
          </p:nvSpPr>
          <p:spPr bwMode="auto">
            <a:xfrm flipH="1" flipV="1">
              <a:off x="3651" y="3158"/>
              <a:ext cx="363" cy="544"/>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044" name="Line 20"/>
            <p:cNvSpPr>
              <a:spLocks noChangeShapeType="1"/>
            </p:cNvSpPr>
            <p:nvPr/>
          </p:nvSpPr>
          <p:spPr bwMode="auto">
            <a:xfrm flipH="1">
              <a:off x="3288" y="3793"/>
              <a:ext cx="680"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045" name="Line 21"/>
            <p:cNvSpPr>
              <a:spLocks noChangeShapeType="1"/>
            </p:cNvSpPr>
            <p:nvPr/>
          </p:nvSpPr>
          <p:spPr bwMode="auto">
            <a:xfrm flipH="1" flipV="1">
              <a:off x="3379" y="3475"/>
              <a:ext cx="589" cy="272"/>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046" name="Line 22"/>
            <p:cNvSpPr>
              <a:spLocks noChangeShapeType="1"/>
            </p:cNvSpPr>
            <p:nvPr/>
          </p:nvSpPr>
          <p:spPr bwMode="auto">
            <a:xfrm>
              <a:off x="4195" y="3929"/>
              <a:ext cx="227" cy="318"/>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047" name="Line 23"/>
            <p:cNvSpPr>
              <a:spLocks noChangeShapeType="1"/>
            </p:cNvSpPr>
            <p:nvPr/>
          </p:nvSpPr>
          <p:spPr bwMode="auto">
            <a:xfrm rot="5400000" flipV="1">
              <a:off x="3946" y="4133"/>
              <a:ext cx="318"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048" name="Line 24"/>
            <p:cNvSpPr>
              <a:spLocks noChangeShapeType="1"/>
            </p:cNvSpPr>
            <p:nvPr/>
          </p:nvSpPr>
          <p:spPr bwMode="auto">
            <a:xfrm flipH="1">
              <a:off x="3787" y="3929"/>
              <a:ext cx="227" cy="318"/>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grpSp>
      <p:sp>
        <p:nvSpPr>
          <p:cNvPr id="1034" name="Text Box 27"/>
          <p:cNvSpPr txBox="1">
            <a:spLocks noChangeArrowheads="1"/>
          </p:cNvSpPr>
          <p:nvPr/>
        </p:nvSpPr>
        <p:spPr bwMode="auto">
          <a:xfrm>
            <a:off x="7380288" y="4797425"/>
            <a:ext cx="15684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mtClean="0">
                <a:solidFill>
                  <a:srgbClr val="000000"/>
                </a:solidFill>
              </a:rPr>
              <a:t>全放射エネルギー＝光度</a:t>
            </a:r>
          </a:p>
        </p:txBody>
      </p:sp>
    </p:spTree>
    <p:extLst>
      <p:ext uri="{BB962C8B-B14F-4D97-AF65-F5344CB8AC3E}">
        <p14:creationId xmlns:p14="http://schemas.microsoft.com/office/powerpoint/2010/main" val="2317228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番号プレースホルダ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B2C99111-0D59-4B86-BDE7-E0530B9CDAE2}" type="slidenum">
              <a:rPr lang="en-US" altLang="ja-JP">
                <a:solidFill>
                  <a:srgbClr val="000000"/>
                </a:solidFill>
              </a:rPr>
              <a:pPr eaLnBrk="1" hangingPunct="1"/>
              <a:t>30</a:t>
            </a:fld>
            <a:endParaRPr lang="en-US" altLang="ja-JP">
              <a:solidFill>
                <a:srgbClr val="000000"/>
              </a:solidFill>
            </a:endParaRPr>
          </a:p>
        </p:txBody>
      </p:sp>
      <p:sp>
        <p:nvSpPr>
          <p:cNvPr id="47107" name="Rectangle 2"/>
          <p:cNvSpPr>
            <a:spLocks noGrp="1" noChangeArrowheads="1"/>
          </p:cNvSpPr>
          <p:nvPr>
            <p:ph type="title"/>
          </p:nvPr>
        </p:nvSpPr>
        <p:spPr/>
        <p:txBody>
          <a:bodyPr/>
          <a:lstStyle/>
          <a:p>
            <a:pPr eaLnBrk="1" hangingPunct="1"/>
            <a:r>
              <a:rPr lang="ja-JP" altLang="en-US" smtClean="0"/>
              <a:t>干渉計の観測結果</a:t>
            </a:r>
          </a:p>
        </p:txBody>
      </p:sp>
      <p:pic>
        <p:nvPicPr>
          <p:cNvPr id="47108" name="Picture 5" descr="cas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68413"/>
            <a:ext cx="295275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6" descr="CygA-YellowOrange_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268413"/>
            <a:ext cx="54864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8" descr="m81mosa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48100"/>
            <a:ext cx="424815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10" descr="SagA_VR41D_l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076700"/>
            <a:ext cx="2952750"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179388" y="1195388"/>
            <a:ext cx="8855075" cy="5662612"/>
            <a:chOff x="113" y="753"/>
            <a:chExt cx="5578" cy="3567"/>
          </a:xfrm>
        </p:grpSpPr>
        <p:pic>
          <p:nvPicPr>
            <p:cNvPr id="47113" name="Picture 12" descr="n6951all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 y="754"/>
              <a:ext cx="2526" cy="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13" descr="m51-3molecul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6" y="753"/>
              <a:ext cx="3095" cy="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36944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7E8B2C5E-B2AF-4F0D-B2FA-C13B07F0B6CA}" type="slidenum">
              <a:rPr lang="en-US" altLang="ja-JP">
                <a:solidFill>
                  <a:srgbClr val="000000"/>
                </a:solidFill>
              </a:rPr>
              <a:pPr eaLnBrk="1" hangingPunct="1"/>
              <a:t>31</a:t>
            </a:fld>
            <a:endParaRPr lang="en-US" altLang="ja-JP">
              <a:solidFill>
                <a:srgbClr val="000000"/>
              </a:solidFill>
            </a:endParaRPr>
          </a:p>
        </p:txBody>
      </p:sp>
      <p:sp>
        <p:nvSpPr>
          <p:cNvPr id="25604" name="Rectangle 2"/>
          <p:cNvSpPr>
            <a:spLocks noGrp="1" noChangeArrowheads="1"/>
          </p:cNvSpPr>
          <p:nvPr>
            <p:ph type="title"/>
          </p:nvPr>
        </p:nvSpPr>
        <p:spPr/>
        <p:txBody>
          <a:bodyPr/>
          <a:lstStyle/>
          <a:p>
            <a:pPr eaLnBrk="1" hangingPunct="1"/>
            <a:r>
              <a:rPr lang="ja-JP" altLang="en-US" smtClean="0"/>
              <a:t>角度分解能</a:t>
            </a:r>
          </a:p>
        </p:txBody>
      </p:sp>
      <p:graphicFrame>
        <p:nvGraphicFramePr>
          <p:cNvPr id="25602" name="Object 5"/>
          <p:cNvGraphicFramePr>
            <a:graphicFrameLocks noChangeAspect="1"/>
          </p:cNvGraphicFramePr>
          <p:nvPr/>
        </p:nvGraphicFramePr>
        <p:xfrm>
          <a:off x="1042988" y="1196975"/>
          <a:ext cx="6981825" cy="5276850"/>
        </p:xfrm>
        <a:graphic>
          <a:graphicData uri="http://schemas.openxmlformats.org/presentationml/2006/ole">
            <mc:AlternateContent xmlns:mc="http://schemas.openxmlformats.org/markup-compatibility/2006">
              <mc:Choice xmlns:v="urn:schemas-microsoft-com:vml" Requires="v">
                <p:oleObj spid="_x0000_s46086" name="グラフ" r:id="rId3" imgW="6981825" imgH="5276698" progId="Excel.Chart.8">
                  <p:embed/>
                </p:oleObj>
              </mc:Choice>
              <mc:Fallback>
                <p:oleObj name="グラフ" r:id="rId3" imgW="6981825" imgH="5276698"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196975"/>
                        <a:ext cx="6981825" cy="527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5" name="Oval 6"/>
          <p:cNvSpPr>
            <a:spLocks noChangeArrowheads="1"/>
          </p:cNvSpPr>
          <p:nvPr/>
        </p:nvSpPr>
        <p:spPr bwMode="auto">
          <a:xfrm rot="1511796">
            <a:off x="3779838" y="3690938"/>
            <a:ext cx="2309812" cy="45878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25606" name="Oval 7"/>
          <p:cNvSpPr>
            <a:spLocks noChangeArrowheads="1"/>
          </p:cNvSpPr>
          <p:nvPr/>
        </p:nvSpPr>
        <p:spPr bwMode="auto">
          <a:xfrm rot="1419066">
            <a:off x="6154738" y="4532313"/>
            <a:ext cx="1296987" cy="48577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25607" name="Oval 8"/>
          <p:cNvSpPr>
            <a:spLocks noChangeArrowheads="1"/>
          </p:cNvSpPr>
          <p:nvPr/>
        </p:nvSpPr>
        <p:spPr bwMode="auto">
          <a:xfrm rot="1824098">
            <a:off x="6548438" y="3789363"/>
            <a:ext cx="400050" cy="29527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25608" name="Text Box 9"/>
          <p:cNvSpPr txBox="1">
            <a:spLocks noChangeArrowheads="1"/>
          </p:cNvSpPr>
          <p:nvPr/>
        </p:nvSpPr>
        <p:spPr bwMode="auto">
          <a:xfrm>
            <a:off x="2411413" y="3213100"/>
            <a:ext cx="11176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600" smtClean="0">
                <a:solidFill>
                  <a:srgbClr val="008000"/>
                </a:solidFill>
              </a:rPr>
              <a:t>D = 10 km</a:t>
            </a:r>
          </a:p>
        </p:txBody>
      </p:sp>
      <p:sp>
        <p:nvSpPr>
          <p:cNvPr id="25609" name="Text Box 10"/>
          <p:cNvSpPr txBox="1">
            <a:spLocks noChangeArrowheads="1"/>
          </p:cNvSpPr>
          <p:nvPr/>
        </p:nvSpPr>
        <p:spPr bwMode="auto">
          <a:xfrm>
            <a:off x="2411413" y="2228850"/>
            <a:ext cx="1004887"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600" smtClean="0">
                <a:solidFill>
                  <a:srgbClr val="000000"/>
                </a:solidFill>
              </a:rPr>
              <a:t>D = 1 km</a:t>
            </a:r>
          </a:p>
        </p:txBody>
      </p:sp>
      <p:sp>
        <p:nvSpPr>
          <p:cNvPr id="25610" name="Text Box 11"/>
          <p:cNvSpPr txBox="1">
            <a:spLocks noChangeArrowheads="1"/>
          </p:cNvSpPr>
          <p:nvPr/>
        </p:nvSpPr>
        <p:spPr bwMode="auto">
          <a:xfrm>
            <a:off x="3132138" y="2012950"/>
            <a:ext cx="1128712"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600" smtClean="0">
                <a:solidFill>
                  <a:srgbClr val="FF66CC"/>
                </a:solidFill>
              </a:rPr>
              <a:t>D = 100 m</a:t>
            </a:r>
          </a:p>
        </p:txBody>
      </p:sp>
      <p:sp>
        <p:nvSpPr>
          <p:cNvPr id="25611" name="Text Box 12"/>
          <p:cNvSpPr txBox="1">
            <a:spLocks noChangeArrowheads="1"/>
          </p:cNvSpPr>
          <p:nvPr/>
        </p:nvSpPr>
        <p:spPr bwMode="auto">
          <a:xfrm>
            <a:off x="4419600" y="2084388"/>
            <a:ext cx="10160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600" smtClean="0">
                <a:solidFill>
                  <a:srgbClr val="333399"/>
                </a:solidFill>
              </a:rPr>
              <a:t>D = 10 m</a:t>
            </a:r>
          </a:p>
        </p:txBody>
      </p:sp>
      <p:sp>
        <p:nvSpPr>
          <p:cNvPr id="25612" name="Text Box 13"/>
          <p:cNvSpPr txBox="1">
            <a:spLocks noChangeArrowheads="1"/>
          </p:cNvSpPr>
          <p:nvPr/>
        </p:nvSpPr>
        <p:spPr bwMode="auto">
          <a:xfrm>
            <a:off x="4427538" y="4149725"/>
            <a:ext cx="5667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600" smtClean="0">
                <a:solidFill>
                  <a:srgbClr val="000000"/>
                </a:solidFill>
              </a:rPr>
              <a:t>VLA</a:t>
            </a:r>
          </a:p>
        </p:txBody>
      </p:sp>
      <p:sp>
        <p:nvSpPr>
          <p:cNvPr id="25613" name="Text Box 14"/>
          <p:cNvSpPr txBox="1">
            <a:spLocks noChangeArrowheads="1"/>
          </p:cNvSpPr>
          <p:nvPr/>
        </p:nvSpPr>
        <p:spPr bwMode="auto">
          <a:xfrm>
            <a:off x="5795963" y="4724400"/>
            <a:ext cx="736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600" smtClean="0">
                <a:solidFill>
                  <a:srgbClr val="000000"/>
                </a:solidFill>
              </a:rPr>
              <a:t>ALMA</a:t>
            </a:r>
          </a:p>
        </p:txBody>
      </p:sp>
      <p:sp>
        <p:nvSpPr>
          <p:cNvPr id="25614" name="Text Box 15"/>
          <p:cNvSpPr txBox="1">
            <a:spLocks noChangeArrowheads="1"/>
          </p:cNvSpPr>
          <p:nvPr/>
        </p:nvSpPr>
        <p:spPr bwMode="auto">
          <a:xfrm>
            <a:off x="6097588" y="3573463"/>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600" smtClean="0">
                <a:solidFill>
                  <a:srgbClr val="000000"/>
                </a:solidFill>
              </a:rPr>
              <a:t>NMA</a:t>
            </a:r>
          </a:p>
        </p:txBody>
      </p:sp>
      <p:sp>
        <p:nvSpPr>
          <p:cNvPr id="25615" name="AutoShape 16"/>
          <p:cNvSpPr>
            <a:spLocks noChangeArrowheads="1"/>
          </p:cNvSpPr>
          <p:nvPr/>
        </p:nvSpPr>
        <p:spPr bwMode="auto">
          <a:xfrm>
            <a:off x="3995738" y="4797425"/>
            <a:ext cx="2016125" cy="863600"/>
          </a:xfrm>
          <a:prstGeom prst="downArrow">
            <a:avLst>
              <a:gd name="adj1" fmla="val 50000"/>
              <a:gd name="adj2" fmla="val 25000"/>
            </a:avLst>
          </a:prstGeom>
          <a:solidFill>
            <a:srgbClr val="FFFFCC"/>
          </a:solidFill>
          <a:ln w="9525">
            <a:solidFill>
              <a:schemeClr val="tx1"/>
            </a:solidFill>
            <a:miter lim="800000"/>
            <a:headEnd/>
            <a:tailEnd/>
          </a:ln>
        </p:spPr>
        <p:txBody>
          <a:bodyPr vert="eaVert"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endParaRPr lang="ja-JP" altLang="ja-JP" sz="1600" smtClean="0">
              <a:solidFill>
                <a:srgbClr val="000000"/>
              </a:solidFill>
            </a:endParaRPr>
          </a:p>
        </p:txBody>
      </p:sp>
      <p:sp>
        <p:nvSpPr>
          <p:cNvPr id="25616" name="Text Box 17"/>
          <p:cNvSpPr txBox="1">
            <a:spLocks noChangeArrowheads="1"/>
          </p:cNvSpPr>
          <p:nvPr/>
        </p:nvSpPr>
        <p:spPr bwMode="auto">
          <a:xfrm>
            <a:off x="4500563" y="4941888"/>
            <a:ext cx="10287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mtClean="0">
                <a:solidFill>
                  <a:srgbClr val="000000"/>
                </a:solidFill>
              </a:rPr>
              <a:t>より高い角度分解能</a:t>
            </a:r>
          </a:p>
        </p:txBody>
      </p:sp>
    </p:spTree>
    <p:extLst>
      <p:ext uri="{BB962C8B-B14F-4D97-AF65-F5344CB8AC3E}">
        <p14:creationId xmlns:p14="http://schemas.microsoft.com/office/powerpoint/2010/main" val="31622331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B9929759-E575-4ED6-9921-4058D6DDA6C6}" type="slidenum">
              <a:rPr lang="en-US" altLang="ja-JP">
                <a:solidFill>
                  <a:srgbClr val="000000"/>
                </a:solidFill>
              </a:rPr>
              <a:pPr eaLnBrk="1" hangingPunct="1"/>
              <a:t>32</a:t>
            </a:fld>
            <a:endParaRPr lang="en-US" altLang="ja-JP">
              <a:solidFill>
                <a:srgbClr val="000000"/>
              </a:solidFill>
            </a:endParaRPr>
          </a:p>
        </p:txBody>
      </p:sp>
      <p:sp>
        <p:nvSpPr>
          <p:cNvPr id="50179" name="Rectangle 2"/>
          <p:cNvSpPr>
            <a:spLocks noGrp="1" noChangeArrowheads="1"/>
          </p:cNvSpPr>
          <p:nvPr>
            <p:ph type="title"/>
          </p:nvPr>
        </p:nvSpPr>
        <p:spPr>
          <a:xfrm>
            <a:off x="250825" y="274638"/>
            <a:ext cx="8642350" cy="1143000"/>
          </a:xfrm>
        </p:spPr>
        <p:txBody>
          <a:bodyPr/>
          <a:lstStyle/>
          <a:p>
            <a:pPr eaLnBrk="1" hangingPunct="1"/>
            <a:r>
              <a:rPr lang="ja-JP" altLang="en-US" sz="4000" smtClean="0"/>
              <a:t>ＶＬＢＩ：</a:t>
            </a:r>
            <a:r>
              <a:rPr lang="en-US" altLang="ja-JP" sz="3600" smtClean="0"/>
              <a:t>Very Long Baseline Interferometry</a:t>
            </a:r>
            <a:br>
              <a:rPr lang="en-US" altLang="ja-JP" sz="3600" smtClean="0"/>
            </a:br>
            <a:r>
              <a:rPr lang="ja-JP" altLang="en-US" sz="2400" smtClean="0"/>
              <a:t>超長基線電波干渉計</a:t>
            </a:r>
          </a:p>
        </p:txBody>
      </p:sp>
      <p:sp>
        <p:nvSpPr>
          <p:cNvPr id="50180" name="Rectangle 6"/>
          <p:cNvSpPr>
            <a:spLocks noGrp="1" noChangeArrowheads="1"/>
          </p:cNvSpPr>
          <p:nvPr>
            <p:ph type="body" sz="half" idx="1"/>
          </p:nvPr>
        </p:nvSpPr>
        <p:spPr>
          <a:xfrm>
            <a:off x="457200" y="1600200"/>
            <a:ext cx="4038600" cy="4997450"/>
          </a:xfrm>
        </p:spPr>
        <p:txBody>
          <a:bodyPr/>
          <a:lstStyle/>
          <a:p>
            <a:pPr marL="533400" indent="-533400" eaLnBrk="1" hangingPunct="1"/>
            <a:r>
              <a:rPr lang="ja-JP" altLang="en-US" sz="2400" smtClean="0"/>
              <a:t>角度分解能の向上</a:t>
            </a:r>
          </a:p>
          <a:p>
            <a:pPr marL="914400" lvl="1" indent="-457200" eaLnBrk="1" hangingPunct="1"/>
            <a:r>
              <a:rPr lang="ja-JP" altLang="en-US" sz="2000" smtClean="0"/>
              <a:t> </a:t>
            </a:r>
            <a:r>
              <a:rPr lang="en-US" altLang="ja-JP" sz="2000" i="1" smtClean="0">
                <a:latin typeface="Symbol" panose="05050102010706020507" pitchFamily="18" charset="2"/>
              </a:rPr>
              <a:t>q</a:t>
            </a:r>
            <a:r>
              <a:rPr lang="en-US" altLang="ja-JP" sz="2000" smtClean="0"/>
              <a:t> = </a:t>
            </a:r>
            <a:r>
              <a:rPr lang="en-US" altLang="ja-JP" sz="2000" i="1" smtClean="0">
                <a:latin typeface="Symbol" panose="05050102010706020507" pitchFamily="18" charset="2"/>
              </a:rPr>
              <a:t>l</a:t>
            </a:r>
            <a:r>
              <a:rPr lang="en-US" altLang="ja-JP" sz="2000" smtClean="0"/>
              <a:t>/</a:t>
            </a:r>
            <a:r>
              <a:rPr lang="en-US" altLang="ja-JP" sz="2000" i="1" smtClean="0"/>
              <a:t>D</a:t>
            </a:r>
          </a:p>
          <a:p>
            <a:pPr marL="914400" lvl="1" indent="-457200" eaLnBrk="1" hangingPunct="1">
              <a:buFontTx/>
              <a:buAutoNum type="arabicPeriod"/>
            </a:pPr>
            <a:r>
              <a:rPr lang="ja-JP" altLang="en-US" sz="2000" smtClean="0"/>
              <a:t>高い周波数</a:t>
            </a:r>
          </a:p>
          <a:p>
            <a:pPr marL="1295400" lvl="2" indent="-381000" eaLnBrk="1" hangingPunct="1"/>
            <a:r>
              <a:rPr lang="ja-JP" altLang="en-US" sz="1800" smtClean="0"/>
              <a:t>大気の吸収などの観測の難しさ</a:t>
            </a:r>
          </a:p>
          <a:p>
            <a:pPr marL="1295400" lvl="2" indent="-381000" eaLnBrk="1" hangingPunct="1"/>
            <a:r>
              <a:rPr lang="ja-JP" altLang="en-US" sz="1800" smtClean="0"/>
              <a:t>目的の周波数で観測したい（スペクトル線など）</a:t>
            </a:r>
          </a:p>
          <a:p>
            <a:pPr marL="914400" lvl="1" indent="-457200" eaLnBrk="1" hangingPunct="1">
              <a:buFontTx/>
              <a:buAutoNum type="arabicPeriod" startAt="2"/>
            </a:pPr>
            <a:r>
              <a:rPr lang="ja-JP" altLang="en-US" sz="2000" smtClean="0"/>
              <a:t>長い基線長</a:t>
            </a:r>
          </a:p>
          <a:p>
            <a:pPr marL="1295400" lvl="2" indent="-381000" eaLnBrk="1" hangingPunct="1"/>
            <a:r>
              <a:rPr lang="ja-JP" altLang="en-US" sz="1800" smtClean="0"/>
              <a:t>基準信号の分配・伝送の困難</a:t>
            </a:r>
          </a:p>
          <a:p>
            <a:pPr marL="1295400" lvl="2" indent="-381000" eaLnBrk="1" hangingPunct="1"/>
            <a:r>
              <a:rPr lang="ja-JP" altLang="en-US" sz="1800" smtClean="0"/>
              <a:t>各望遠鏡で取得したデータを安定に伝送することの困難</a:t>
            </a:r>
          </a:p>
          <a:p>
            <a:pPr marL="1295400" lvl="2" indent="-381000" eaLnBrk="1" hangingPunct="1"/>
            <a:r>
              <a:rPr lang="ja-JP" altLang="en-US" sz="1800" smtClean="0"/>
              <a:t>通常、１０ｋｍ程度が限界</a:t>
            </a:r>
          </a:p>
        </p:txBody>
      </p:sp>
      <p:sp>
        <p:nvSpPr>
          <p:cNvPr id="50181" name="Rectangle 7"/>
          <p:cNvSpPr>
            <a:spLocks noGrp="1" noChangeArrowheads="1"/>
          </p:cNvSpPr>
          <p:nvPr>
            <p:ph type="body" sz="half" idx="2"/>
          </p:nvPr>
        </p:nvSpPr>
        <p:spPr>
          <a:xfrm>
            <a:off x="4648200" y="1600200"/>
            <a:ext cx="4171950" cy="4525963"/>
          </a:xfrm>
        </p:spPr>
        <p:txBody>
          <a:bodyPr/>
          <a:lstStyle/>
          <a:p>
            <a:pPr eaLnBrk="1" hangingPunct="1"/>
            <a:r>
              <a:rPr lang="ja-JP" altLang="en-US" sz="2400" smtClean="0"/>
              <a:t>信号伝送の困難を回避</a:t>
            </a:r>
          </a:p>
          <a:p>
            <a:pPr lvl="1" eaLnBrk="1" hangingPunct="1"/>
            <a:r>
              <a:rPr lang="ja-JP" altLang="en-US" sz="2000" smtClean="0"/>
              <a:t>基準信号を各局に持つ</a:t>
            </a:r>
          </a:p>
          <a:p>
            <a:pPr lvl="1" eaLnBrk="1" hangingPunct="1"/>
            <a:r>
              <a:rPr lang="ja-JP" altLang="en-US" sz="2000" smtClean="0"/>
              <a:t>観測信号を記録・運搬</a:t>
            </a:r>
          </a:p>
          <a:p>
            <a:pPr lvl="1" eaLnBrk="1" hangingPunct="1"/>
            <a:endParaRPr lang="ja-JP" altLang="en-US" sz="2000" smtClean="0"/>
          </a:p>
          <a:p>
            <a:pPr lvl="1" eaLnBrk="1" hangingPunct="1"/>
            <a:endParaRPr lang="ja-JP" altLang="en-US" sz="2000" smtClean="0"/>
          </a:p>
          <a:p>
            <a:pPr lvl="1" eaLnBrk="1" hangingPunct="1"/>
            <a:endParaRPr lang="ja-JP" altLang="en-US" sz="2000" smtClean="0"/>
          </a:p>
          <a:p>
            <a:pPr lvl="1" eaLnBrk="1" hangingPunct="1"/>
            <a:r>
              <a:rPr lang="ja-JP" altLang="en-US" sz="2000" smtClean="0"/>
              <a:t>観測局間距離に制限なし</a:t>
            </a:r>
          </a:p>
        </p:txBody>
      </p:sp>
      <p:sp>
        <p:nvSpPr>
          <p:cNvPr id="50182" name="AutoShape 8"/>
          <p:cNvSpPr>
            <a:spLocks/>
          </p:cNvSpPr>
          <p:nvPr/>
        </p:nvSpPr>
        <p:spPr bwMode="auto">
          <a:xfrm>
            <a:off x="4356100" y="4365625"/>
            <a:ext cx="144463" cy="1800225"/>
          </a:xfrm>
          <a:prstGeom prst="rightBrace">
            <a:avLst>
              <a:gd name="adj1" fmla="val 10384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0183" name="Text Box 9"/>
          <p:cNvSpPr txBox="1">
            <a:spLocks noChangeArrowheads="1"/>
          </p:cNvSpPr>
          <p:nvPr/>
        </p:nvSpPr>
        <p:spPr bwMode="auto">
          <a:xfrm>
            <a:off x="5508625" y="4581525"/>
            <a:ext cx="2952750" cy="1320800"/>
          </a:xfrm>
          <a:prstGeom prst="rect">
            <a:avLst/>
          </a:prstGeom>
          <a:noFill/>
          <a:ln w="9525">
            <a:solidFill>
              <a:srgbClr val="FF99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2000" smtClean="0">
                <a:solidFill>
                  <a:srgbClr val="000000"/>
                </a:solidFill>
              </a:rPr>
              <a:t>ＶＬＢＩを可能にした２つのキー・テクノロジー</a:t>
            </a:r>
          </a:p>
          <a:p>
            <a:pPr eaLnBrk="1" fontAlgn="base" hangingPunct="1">
              <a:spcBef>
                <a:spcPct val="0"/>
              </a:spcBef>
              <a:spcAft>
                <a:spcPct val="0"/>
              </a:spcAft>
            </a:pPr>
            <a:r>
              <a:rPr lang="ja-JP" altLang="en-US" sz="2000" smtClean="0">
                <a:solidFill>
                  <a:srgbClr val="000000"/>
                </a:solidFill>
              </a:rPr>
              <a:t>（１）原子周波数標準</a:t>
            </a:r>
          </a:p>
          <a:p>
            <a:pPr eaLnBrk="1" fontAlgn="base" hangingPunct="1">
              <a:spcBef>
                <a:spcPct val="0"/>
              </a:spcBef>
              <a:spcAft>
                <a:spcPct val="0"/>
              </a:spcAft>
            </a:pPr>
            <a:r>
              <a:rPr lang="ja-JP" altLang="en-US" sz="2000" smtClean="0">
                <a:solidFill>
                  <a:srgbClr val="000000"/>
                </a:solidFill>
              </a:rPr>
              <a:t>（２）大容量レコーダ</a:t>
            </a:r>
          </a:p>
        </p:txBody>
      </p:sp>
      <p:sp>
        <p:nvSpPr>
          <p:cNvPr id="50184" name="AutoShape 10"/>
          <p:cNvSpPr>
            <a:spLocks noChangeArrowheads="1"/>
          </p:cNvSpPr>
          <p:nvPr/>
        </p:nvSpPr>
        <p:spPr bwMode="auto">
          <a:xfrm>
            <a:off x="6516688" y="2924175"/>
            <a:ext cx="792162" cy="433388"/>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0185" name="Text Box 11"/>
          <p:cNvSpPr txBox="1">
            <a:spLocks noChangeArrowheads="1"/>
          </p:cNvSpPr>
          <p:nvPr/>
        </p:nvSpPr>
        <p:spPr bwMode="auto">
          <a:xfrm>
            <a:off x="6300788" y="3284538"/>
            <a:ext cx="11572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3200" smtClean="0">
                <a:solidFill>
                  <a:srgbClr val="000000"/>
                </a:solidFill>
              </a:rPr>
              <a:t>ＶＬＢＩ</a:t>
            </a:r>
          </a:p>
        </p:txBody>
      </p:sp>
    </p:spTree>
    <p:extLst>
      <p:ext uri="{BB962C8B-B14F-4D97-AF65-F5344CB8AC3E}">
        <p14:creationId xmlns:p14="http://schemas.microsoft.com/office/powerpoint/2010/main" val="30544441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A6A73E1B-05D7-435E-A1B3-C068D8ECCE8A}" type="slidenum">
              <a:rPr lang="en-US" altLang="ja-JP">
                <a:solidFill>
                  <a:srgbClr val="000000"/>
                </a:solidFill>
              </a:rPr>
              <a:pPr eaLnBrk="1" hangingPunct="1"/>
              <a:t>33</a:t>
            </a:fld>
            <a:endParaRPr lang="en-US" altLang="ja-JP">
              <a:solidFill>
                <a:srgbClr val="000000"/>
              </a:solidFill>
            </a:endParaRPr>
          </a:p>
        </p:txBody>
      </p:sp>
      <p:sp>
        <p:nvSpPr>
          <p:cNvPr id="51203" name="Line 84"/>
          <p:cNvSpPr>
            <a:spLocks noChangeShapeType="1"/>
          </p:cNvSpPr>
          <p:nvPr/>
        </p:nvSpPr>
        <p:spPr bwMode="auto">
          <a:xfrm flipH="1">
            <a:off x="2627313" y="4437063"/>
            <a:ext cx="0" cy="17351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1204" name="Line 56"/>
          <p:cNvSpPr>
            <a:spLocks noChangeShapeType="1"/>
          </p:cNvSpPr>
          <p:nvPr/>
        </p:nvSpPr>
        <p:spPr bwMode="auto">
          <a:xfrm flipH="1">
            <a:off x="5867400" y="4437063"/>
            <a:ext cx="0" cy="17351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1205" name="Rectangle 2"/>
          <p:cNvSpPr>
            <a:spLocks noGrp="1" noChangeArrowheads="1"/>
          </p:cNvSpPr>
          <p:nvPr>
            <p:ph type="title"/>
          </p:nvPr>
        </p:nvSpPr>
        <p:spPr>
          <a:xfrm>
            <a:off x="609600" y="228600"/>
            <a:ext cx="7778750" cy="679450"/>
          </a:xfrm>
        </p:spPr>
        <p:txBody>
          <a:bodyPr/>
          <a:lstStyle/>
          <a:p>
            <a:pPr eaLnBrk="1" hangingPunct="1"/>
            <a:r>
              <a:rPr lang="ja-JP" altLang="en-US" smtClean="0">
                <a:solidFill>
                  <a:schemeClr val="tx1"/>
                </a:solidFill>
              </a:rPr>
              <a:t>結合型干渉計観測システム</a:t>
            </a:r>
          </a:p>
        </p:txBody>
      </p:sp>
      <p:pic>
        <p:nvPicPr>
          <p:cNvPr id="5120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990600"/>
            <a:ext cx="67468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Rectangle 4"/>
          <p:cNvSpPr>
            <a:spLocks noChangeArrowheads="1"/>
          </p:cNvSpPr>
          <p:nvPr/>
        </p:nvSpPr>
        <p:spPr bwMode="auto">
          <a:xfrm>
            <a:off x="2057400" y="19050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LNA</a:t>
            </a:r>
          </a:p>
        </p:txBody>
      </p:sp>
      <p:grpSp>
        <p:nvGrpSpPr>
          <p:cNvPr id="51208" name="Group 6"/>
          <p:cNvGrpSpPr>
            <a:grpSpLocks/>
          </p:cNvGrpSpPr>
          <p:nvPr/>
        </p:nvGrpSpPr>
        <p:grpSpPr bwMode="auto">
          <a:xfrm>
            <a:off x="2514600" y="2514600"/>
            <a:ext cx="341313" cy="300038"/>
            <a:chOff x="6810" y="11183"/>
            <a:chExt cx="345" cy="337"/>
          </a:xfrm>
        </p:grpSpPr>
        <p:sp>
          <p:nvSpPr>
            <p:cNvPr id="51260" name="Oval 7"/>
            <p:cNvSpPr>
              <a:spLocks noChangeArrowheads="1"/>
            </p:cNvSpPr>
            <p:nvPr/>
          </p:nvSpPr>
          <p:spPr bwMode="auto">
            <a:xfrm>
              <a:off x="6810" y="11183"/>
              <a:ext cx="345" cy="337"/>
            </a:xfrm>
            <a:prstGeom prst="ellipse">
              <a:avLst/>
            </a:prstGeom>
            <a:solidFill>
              <a:srgbClr val="FFFFFF"/>
            </a:solidFill>
            <a:ln w="9525">
              <a:solidFill>
                <a:srgbClr val="000000"/>
              </a:solidFill>
              <a:round/>
              <a:headEnd/>
              <a:tailEnd/>
            </a:ln>
          </p:spPr>
          <p:txBody>
            <a:bodyPr lIns="74295" tIns="8890" rIns="74295" bIns="8890"/>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1261" name="Line 8"/>
            <p:cNvSpPr>
              <a:spLocks noChangeShapeType="1"/>
            </p:cNvSpPr>
            <p:nvPr/>
          </p:nvSpPr>
          <p:spPr bwMode="auto">
            <a:xfrm>
              <a:off x="6855" y="11235"/>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1262" name="Line 9"/>
            <p:cNvSpPr>
              <a:spLocks noChangeShapeType="1"/>
            </p:cNvSpPr>
            <p:nvPr/>
          </p:nvSpPr>
          <p:spPr bwMode="auto">
            <a:xfrm flipH="1">
              <a:off x="6855" y="11241"/>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grpSp>
      <p:sp>
        <p:nvSpPr>
          <p:cNvPr id="51209" name="Rectangle 11"/>
          <p:cNvSpPr>
            <a:spLocks noChangeArrowheads="1"/>
          </p:cNvSpPr>
          <p:nvPr/>
        </p:nvSpPr>
        <p:spPr bwMode="auto">
          <a:xfrm>
            <a:off x="2057400" y="30480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IF-AMP</a:t>
            </a:r>
          </a:p>
        </p:txBody>
      </p:sp>
      <p:sp>
        <p:nvSpPr>
          <p:cNvPr id="51210" name="Line 12"/>
          <p:cNvSpPr>
            <a:spLocks noChangeShapeType="1"/>
          </p:cNvSpPr>
          <p:nvPr/>
        </p:nvSpPr>
        <p:spPr bwMode="auto">
          <a:xfrm>
            <a:off x="2667000" y="16764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1211" name="Line 13"/>
          <p:cNvSpPr>
            <a:spLocks noChangeShapeType="1"/>
          </p:cNvSpPr>
          <p:nvPr/>
        </p:nvSpPr>
        <p:spPr bwMode="auto">
          <a:xfrm>
            <a:off x="2667000" y="22860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1212" name="Line 14"/>
          <p:cNvSpPr>
            <a:spLocks noChangeShapeType="1"/>
          </p:cNvSpPr>
          <p:nvPr/>
        </p:nvSpPr>
        <p:spPr bwMode="auto">
          <a:xfrm>
            <a:off x="2667000" y="28194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grpSp>
        <p:nvGrpSpPr>
          <p:cNvPr id="51213" name="Group 15"/>
          <p:cNvGrpSpPr>
            <a:grpSpLocks/>
          </p:cNvGrpSpPr>
          <p:nvPr/>
        </p:nvGrpSpPr>
        <p:grpSpPr bwMode="auto">
          <a:xfrm>
            <a:off x="2514600" y="3657600"/>
            <a:ext cx="341313" cy="300038"/>
            <a:chOff x="6810" y="11183"/>
            <a:chExt cx="345" cy="337"/>
          </a:xfrm>
        </p:grpSpPr>
        <p:sp>
          <p:nvSpPr>
            <p:cNvPr id="51257" name="Oval 16"/>
            <p:cNvSpPr>
              <a:spLocks noChangeArrowheads="1"/>
            </p:cNvSpPr>
            <p:nvPr/>
          </p:nvSpPr>
          <p:spPr bwMode="auto">
            <a:xfrm>
              <a:off x="6810" y="11183"/>
              <a:ext cx="345" cy="337"/>
            </a:xfrm>
            <a:prstGeom prst="ellipse">
              <a:avLst/>
            </a:prstGeom>
            <a:solidFill>
              <a:srgbClr val="FFFFFF"/>
            </a:solidFill>
            <a:ln w="9525">
              <a:solidFill>
                <a:srgbClr val="000000"/>
              </a:solidFill>
              <a:round/>
              <a:headEnd/>
              <a:tailEnd/>
            </a:ln>
          </p:spPr>
          <p:txBody>
            <a:bodyPr lIns="74295" tIns="8890" rIns="74295" bIns="8890"/>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1258" name="Line 17"/>
            <p:cNvSpPr>
              <a:spLocks noChangeShapeType="1"/>
            </p:cNvSpPr>
            <p:nvPr/>
          </p:nvSpPr>
          <p:spPr bwMode="auto">
            <a:xfrm>
              <a:off x="6855" y="11235"/>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1259" name="Line 18"/>
            <p:cNvSpPr>
              <a:spLocks noChangeShapeType="1"/>
            </p:cNvSpPr>
            <p:nvPr/>
          </p:nvSpPr>
          <p:spPr bwMode="auto">
            <a:xfrm flipH="1">
              <a:off x="6855" y="11241"/>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grpSp>
      <p:sp>
        <p:nvSpPr>
          <p:cNvPr id="51214" name="Line 20"/>
          <p:cNvSpPr>
            <a:spLocks noChangeShapeType="1"/>
          </p:cNvSpPr>
          <p:nvPr/>
        </p:nvSpPr>
        <p:spPr bwMode="auto">
          <a:xfrm>
            <a:off x="2667000" y="34290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1215" name="Line 21"/>
          <p:cNvSpPr>
            <a:spLocks noChangeShapeType="1"/>
          </p:cNvSpPr>
          <p:nvPr/>
        </p:nvSpPr>
        <p:spPr bwMode="auto">
          <a:xfrm>
            <a:off x="2667000" y="3962400"/>
            <a:ext cx="0" cy="152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1216" name="Rectangle 22"/>
          <p:cNvSpPr>
            <a:spLocks noChangeArrowheads="1"/>
          </p:cNvSpPr>
          <p:nvPr/>
        </p:nvSpPr>
        <p:spPr bwMode="auto">
          <a:xfrm>
            <a:off x="2057400" y="41148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A/D</a:t>
            </a:r>
          </a:p>
        </p:txBody>
      </p:sp>
      <p:grpSp>
        <p:nvGrpSpPr>
          <p:cNvPr id="51217" name="Group 85"/>
          <p:cNvGrpSpPr>
            <a:grpSpLocks/>
          </p:cNvGrpSpPr>
          <p:nvPr/>
        </p:nvGrpSpPr>
        <p:grpSpPr bwMode="auto">
          <a:xfrm flipH="1">
            <a:off x="2847975" y="2667000"/>
            <a:ext cx="1219200" cy="1600200"/>
            <a:chOff x="816" y="1680"/>
            <a:chExt cx="768" cy="1008"/>
          </a:xfrm>
        </p:grpSpPr>
        <p:sp>
          <p:nvSpPr>
            <p:cNvPr id="51253" name="Line 10"/>
            <p:cNvSpPr>
              <a:spLocks noChangeShapeType="1"/>
            </p:cNvSpPr>
            <p:nvPr/>
          </p:nvSpPr>
          <p:spPr bwMode="auto">
            <a:xfrm>
              <a:off x="1008" y="1680"/>
              <a:ext cx="57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1254" name="Line 19"/>
            <p:cNvSpPr>
              <a:spLocks noChangeShapeType="1"/>
            </p:cNvSpPr>
            <p:nvPr/>
          </p:nvSpPr>
          <p:spPr bwMode="auto">
            <a:xfrm>
              <a:off x="816" y="2400"/>
              <a:ext cx="76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1255" name="Line 28"/>
            <p:cNvSpPr>
              <a:spLocks noChangeShapeType="1"/>
            </p:cNvSpPr>
            <p:nvPr/>
          </p:nvSpPr>
          <p:spPr bwMode="auto">
            <a:xfrm>
              <a:off x="1008" y="1680"/>
              <a:ext cx="0"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1256" name="Line 29"/>
            <p:cNvSpPr>
              <a:spLocks noChangeShapeType="1"/>
            </p:cNvSpPr>
            <p:nvPr/>
          </p:nvSpPr>
          <p:spPr bwMode="auto">
            <a:xfrm>
              <a:off x="1008" y="2688"/>
              <a:ext cx="2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grpSp>
      <p:sp>
        <p:nvSpPr>
          <p:cNvPr id="51218" name="Rectangle 30"/>
          <p:cNvSpPr>
            <a:spLocks noChangeArrowheads="1"/>
          </p:cNvSpPr>
          <p:nvPr/>
        </p:nvSpPr>
        <p:spPr bwMode="auto">
          <a:xfrm>
            <a:off x="3636963" y="6000750"/>
            <a:ext cx="12954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ja-JP" altLang="en-US" sz="2400" smtClean="0">
                <a:solidFill>
                  <a:srgbClr val="000000"/>
                </a:solidFill>
                <a:latin typeface="Times New Roman" panose="02020603050405020304" pitchFamily="18" charset="0"/>
              </a:rPr>
              <a:t>相関処理</a:t>
            </a:r>
          </a:p>
        </p:txBody>
      </p:sp>
      <p:sp>
        <p:nvSpPr>
          <p:cNvPr id="51219" name="Line 31"/>
          <p:cNvSpPr>
            <a:spLocks noChangeShapeType="1"/>
          </p:cNvSpPr>
          <p:nvPr/>
        </p:nvSpPr>
        <p:spPr bwMode="auto">
          <a:xfrm>
            <a:off x="2627313" y="6165850"/>
            <a:ext cx="100806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pic>
        <p:nvPicPr>
          <p:cNvPr id="51220" name="Picture 3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562600" y="990600"/>
            <a:ext cx="67468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1" name="Rectangle 33"/>
          <p:cNvSpPr>
            <a:spLocks noChangeArrowheads="1"/>
          </p:cNvSpPr>
          <p:nvPr/>
        </p:nvSpPr>
        <p:spPr bwMode="auto">
          <a:xfrm flipH="1">
            <a:off x="5257800" y="19050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LNA</a:t>
            </a:r>
          </a:p>
        </p:txBody>
      </p:sp>
      <p:grpSp>
        <p:nvGrpSpPr>
          <p:cNvPr id="51222" name="Group 35"/>
          <p:cNvGrpSpPr>
            <a:grpSpLocks/>
          </p:cNvGrpSpPr>
          <p:nvPr/>
        </p:nvGrpSpPr>
        <p:grpSpPr bwMode="auto">
          <a:xfrm flipH="1">
            <a:off x="5715000" y="2514600"/>
            <a:ext cx="341313" cy="300038"/>
            <a:chOff x="6810" y="11183"/>
            <a:chExt cx="345" cy="337"/>
          </a:xfrm>
        </p:grpSpPr>
        <p:sp>
          <p:nvSpPr>
            <p:cNvPr id="51250" name="Oval 36"/>
            <p:cNvSpPr>
              <a:spLocks noChangeArrowheads="1"/>
            </p:cNvSpPr>
            <p:nvPr/>
          </p:nvSpPr>
          <p:spPr bwMode="auto">
            <a:xfrm>
              <a:off x="6810" y="11183"/>
              <a:ext cx="345" cy="337"/>
            </a:xfrm>
            <a:prstGeom prst="ellipse">
              <a:avLst/>
            </a:prstGeom>
            <a:solidFill>
              <a:srgbClr val="FFFFFF"/>
            </a:solidFill>
            <a:ln w="9525">
              <a:solidFill>
                <a:srgbClr val="000000"/>
              </a:solidFill>
              <a:round/>
              <a:headEnd/>
              <a:tailEnd/>
            </a:ln>
          </p:spPr>
          <p:txBody>
            <a:bodyPr lIns="74295" tIns="8890" rIns="74295" bIns="8890"/>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1251" name="Line 37"/>
            <p:cNvSpPr>
              <a:spLocks noChangeShapeType="1"/>
            </p:cNvSpPr>
            <p:nvPr/>
          </p:nvSpPr>
          <p:spPr bwMode="auto">
            <a:xfrm>
              <a:off x="6855" y="11235"/>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1252" name="Line 38"/>
            <p:cNvSpPr>
              <a:spLocks noChangeShapeType="1"/>
            </p:cNvSpPr>
            <p:nvPr/>
          </p:nvSpPr>
          <p:spPr bwMode="auto">
            <a:xfrm flipH="1">
              <a:off x="6855" y="11241"/>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grpSp>
      <p:sp>
        <p:nvSpPr>
          <p:cNvPr id="51223" name="Rectangle 40"/>
          <p:cNvSpPr>
            <a:spLocks noChangeArrowheads="1"/>
          </p:cNvSpPr>
          <p:nvPr/>
        </p:nvSpPr>
        <p:spPr bwMode="auto">
          <a:xfrm flipH="1">
            <a:off x="5257800" y="30480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IF-AMP</a:t>
            </a:r>
          </a:p>
        </p:txBody>
      </p:sp>
      <p:sp>
        <p:nvSpPr>
          <p:cNvPr id="51224" name="Line 41"/>
          <p:cNvSpPr>
            <a:spLocks noChangeShapeType="1"/>
          </p:cNvSpPr>
          <p:nvPr/>
        </p:nvSpPr>
        <p:spPr bwMode="auto">
          <a:xfrm flipH="1">
            <a:off x="5867400" y="16764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1225" name="Line 42"/>
          <p:cNvSpPr>
            <a:spLocks noChangeShapeType="1"/>
          </p:cNvSpPr>
          <p:nvPr/>
        </p:nvSpPr>
        <p:spPr bwMode="auto">
          <a:xfrm flipH="1">
            <a:off x="5867400" y="22860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1226" name="Line 43"/>
          <p:cNvSpPr>
            <a:spLocks noChangeShapeType="1"/>
          </p:cNvSpPr>
          <p:nvPr/>
        </p:nvSpPr>
        <p:spPr bwMode="auto">
          <a:xfrm flipH="1">
            <a:off x="5867400" y="28194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grpSp>
        <p:nvGrpSpPr>
          <p:cNvPr id="51227" name="Group 44"/>
          <p:cNvGrpSpPr>
            <a:grpSpLocks/>
          </p:cNvGrpSpPr>
          <p:nvPr/>
        </p:nvGrpSpPr>
        <p:grpSpPr bwMode="auto">
          <a:xfrm flipH="1">
            <a:off x="5715000" y="3657600"/>
            <a:ext cx="341313" cy="300038"/>
            <a:chOff x="6810" y="11183"/>
            <a:chExt cx="345" cy="337"/>
          </a:xfrm>
        </p:grpSpPr>
        <p:sp>
          <p:nvSpPr>
            <p:cNvPr id="51247" name="Oval 45"/>
            <p:cNvSpPr>
              <a:spLocks noChangeArrowheads="1"/>
            </p:cNvSpPr>
            <p:nvPr/>
          </p:nvSpPr>
          <p:spPr bwMode="auto">
            <a:xfrm>
              <a:off x="6810" y="11183"/>
              <a:ext cx="345" cy="337"/>
            </a:xfrm>
            <a:prstGeom prst="ellipse">
              <a:avLst/>
            </a:prstGeom>
            <a:solidFill>
              <a:srgbClr val="FFFFFF"/>
            </a:solidFill>
            <a:ln w="9525">
              <a:solidFill>
                <a:srgbClr val="000000"/>
              </a:solidFill>
              <a:round/>
              <a:headEnd/>
              <a:tailEnd/>
            </a:ln>
          </p:spPr>
          <p:txBody>
            <a:bodyPr lIns="74295" tIns="8890" rIns="74295" bIns="8890"/>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1248" name="Line 46"/>
            <p:cNvSpPr>
              <a:spLocks noChangeShapeType="1"/>
            </p:cNvSpPr>
            <p:nvPr/>
          </p:nvSpPr>
          <p:spPr bwMode="auto">
            <a:xfrm>
              <a:off x="6855" y="11235"/>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1249" name="Line 47"/>
            <p:cNvSpPr>
              <a:spLocks noChangeShapeType="1"/>
            </p:cNvSpPr>
            <p:nvPr/>
          </p:nvSpPr>
          <p:spPr bwMode="auto">
            <a:xfrm flipH="1">
              <a:off x="6855" y="11241"/>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grpSp>
      <p:sp>
        <p:nvSpPr>
          <p:cNvPr id="51228" name="Line 49"/>
          <p:cNvSpPr>
            <a:spLocks noChangeShapeType="1"/>
          </p:cNvSpPr>
          <p:nvPr/>
        </p:nvSpPr>
        <p:spPr bwMode="auto">
          <a:xfrm flipH="1">
            <a:off x="5867400" y="34290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1229" name="Line 50"/>
          <p:cNvSpPr>
            <a:spLocks noChangeShapeType="1"/>
          </p:cNvSpPr>
          <p:nvPr/>
        </p:nvSpPr>
        <p:spPr bwMode="auto">
          <a:xfrm flipH="1">
            <a:off x="5867400" y="3962400"/>
            <a:ext cx="0" cy="152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1230" name="Rectangle 51"/>
          <p:cNvSpPr>
            <a:spLocks noChangeArrowheads="1"/>
          </p:cNvSpPr>
          <p:nvPr/>
        </p:nvSpPr>
        <p:spPr bwMode="auto">
          <a:xfrm flipH="1">
            <a:off x="5257800" y="41148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A/D</a:t>
            </a:r>
          </a:p>
        </p:txBody>
      </p:sp>
      <p:sp>
        <p:nvSpPr>
          <p:cNvPr id="51231" name="Line 59"/>
          <p:cNvSpPr>
            <a:spLocks noChangeShapeType="1"/>
          </p:cNvSpPr>
          <p:nvPr/>
        </p:nvSpPr>
        <p:spPr bwMode="auto">
          <a:xfrm flipH="1">
            <a:off x="4953000" y="6172200"/>
            <a:ext cx="914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grpSp>
        <p:nvGrpSpPr>
          <p:cNvPr id="51232" name="Group 86"/>
          <p:cNvGrpSpPr>
            <a:grpSpLocks/>
          </p:cNvGrpSpPr>
          <p:nvPr/>
        </p:nvGrpSpPr>
        <p:grpSpPr bwMode="auto">
          <a:xfrm>
            <a:off x="4500563" y="2692400"/>
            <a:ext cx="1219200" cy="1600200"/>
            <a:chOff x="816" y="1680"/>
            <a:chExt cx="768" cy="1008"/>
          </a:xfrm>
        </p:grpSpPr>
        <p:sp>
          <p:nvSpPr>
            <p:cNvPr id="51243" name="Line 87"/>
            <p:cNvSpPr>
              <a:spLocks noChangeShapeType="1"/>
            </p:cNvSpPr>
            <p:nvPr/>
          </p:nvSpPr>
          <p:spPr bwMode="auto">
            <a:xfrm>
              <a:off x="1008" y="1680"/>
              <a:ext cx="57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1244" name="Line 88"/>
            <p:cNvSpPr>
              <a:spLocks noChangeShapeType="1"/>
            </p:cNvSpPr>
            <p:nvPr/>
          </p:nvSpPr>
          <p:spPr bwMode="auto">
            <a:xfrm>
              <a:off x="816" y="2400"/>
              <a:ext cx="76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1245" name="Line 89"/>
            <p:cNvSpPr>
              <a:spLocks noChangeShapeType="1"/>
            </p:cNvSpPr>
            <p:nvPr/>
          </p:nvSpPr>
          <p:spPr bwMode="auto">
            <a:xfrm>
              <a:off x="1008" y="1680"/>
              <a:ext cx="0"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1246" name="Line 90"/>
            <p:cNvSpPr>
              <a:spLocks noChangeShapeType="1"/>
            </p:cNvSpPr>
            <p:nvPr/>
          </p:nvSpPr>
          <p:spPr bwMode="auto">
            <a:xfrm>
              <a:off x="1008" y="2688"/>
              <a:ext cx="2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grpSp>
      <p:sp>
        <p:nvSpPr>
          <p:cNvPr id="51233" name="Text Box 5"/>
          <p:cNvSpPr txBox="1">
            <a:spLocks noChangeArrowheads="1"/>
          </p:cNvSpPr>
          <p:nvPr/>
        </p:nvSpPr>
        <p:spPr bwMode="auto">
          <a:xfrm flipH="1">
            <a:off x="3995738" y="3573463"/>
            <a:ext cx="661987" cy="508000"/>
          </a:xfrm>
          <a:prstGeom prst="rect">
            <a:avLst/>
          </a:prstGeom>
          <a:solidFill>
            <a:srgbClr val="FFFFCC"/>
          </a:solidFill>
          <a:ln w="9525">
            <a:solidFill>
              <a:srgbClr val="000000"/>
            </a:solidFill>
            <a:miter lim="800000"/>
            <a:headEnd/>
            <a:tailEnd/>
          </a:ln>
        </p:spPr>
        <p:txBody>
          <a:bodyPr lIns="74295" tIns="8890" rIns="74295" bIns="8890"/>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just" fontAlgn="base">
              <a:spcBef>
                <a:spcPct val="0"/>
              </a:spcBef>
              <a:spcAft>
                <a:spcPct val="0"/>
              </a:spcAft>
            </a:pPr>
            <a:r>
              <a:rPr kumimoji="0" lang="ja-JP" altLang="en-US" sz="1600" smtClean="0">
                <a:solidFill>
                  <a:srgbClr val="000000"/>
                </a:solidFill>
                <a:latin typeface="Century" panose="02040604050505020304" pitchFamily="18" charset="0"/>
              </a:rPr>
              <a:t>原子</a:t>
            </a:r>
          </a:p>
          <a:p>
            <a:pPr algn="just" fontAlgn="base">
              <a:spcBef>
                <a:spcPct val="0"/>
              </a:spcBef>
              <a:spcAft>
                <a:spcPct val="0"/>
              </a:spcAft>
            </a:pPr>
            <a:r>
              <a:rPr kumimoji="0" lang="ja-JP" altLang="en-US" sz="1600" smtClean="0">
                <a:solidFill>
                  <a:srgbClr val="000000"/>
                </a:solidFill>
                <a:latin typeface="Century" panose="02040604050505020304" pitchFamily="18" charset="0"/>
              </a:rPr>
              <a:t>時計</a:t>
            </a:r>
          </a:p>
        </p:txBody>
      </p:sp>
      <p:sp>
        <p:nvSpPr>
          <p:cNvPr id="51234" name="Text Box 91"/>
          <p:cNvSpPr txBox="1">
            <a:spLocks noChangeArrowheads="1"/>
          </p:cNvSpPr>
          <p:nvPr/>
        </p:nvSpPr>
        <p:spPr bwMode="auto">
          <a:xfrm>
            <a:off x="6588125" y="1301750"/>
            <a:ext cx="915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アンテナ</a:t>
            </a:r>
          </a:p>
        </p:txBody>
      </p:sp>
      <p:sp>
        <p:nvSpPr>
          <p:cNvPr id="51235" name="Text Box 92"/>
          <p:cNvSpPr txBox="1">
            <a:spLocks noChangeArrowheads="1"/>
          </p:cNvSpPr>
          <p:nvPr/>
        </p:nvSpPr>
        <p:spPr bwMode="auto">
          <a:xfrm>
            <a:off x="6588125" y="1916113"/>
            <a:ext cx="793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受信機</a:t>
            </a:r>
          </a:p>
        </p:txBody>
      </p:sp>
      <p:sp>
        <p:nvSpPr>
          <p:cNvPr id="51236" name="Text Box 93"/>
          <p:cNvSpPr txBox="1">
            <a:spLocks noChangeArrowheads="1"/>
          </p:cNvSpPr>
          <p:nvPr/>
        </p:nvSpPr>
        <p:spPr bwMode="auto">
          <a:xfrm>
            <a:off x="6588125" y="2492375"/>
            <a:ext cx="1200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周波数変換</a:t>
            </a:r>
          </a:p>
        </p:txBody>
      </p:sp>
      <p:sp>
        <p:nvSpPr>
          <p:cNvPr id="51237" name="Text Box 94"/>
          <p:cNvSpPr txBox="1">
            <a:spLocks noChangeArrowheads="1"/>
          </p:cNvSpPr>
          <p:nvPr/>
        </p:nvSpPr>
        <p:spPr bwMode="auto">
          <a:xfrm>
            <a:off x="6588125" y="3068638"/>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増幅</a:t>
            </a:r>
          </a:p>
        </p:txBody>
      </p:sp>
      <p:sp>
        <p:nvSpPr>
          <p:cNvPr id="51238" name="Text Box 95"/>
          <p:cNvSpPr txBox="1">
            <a:spLocks noChangeArrowheads="1"/>
          </p:cNvSpPr>
          <p:nvPr/>
        </p:nvSpPr>
        <p:spPr bwMode="auto">
          <a:xfrm>
            <a:off x="6588125" y="3573463"/>
            <a:ext cx="1200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周波数変換</a:t>
            </a:r>
          </a:p>
        </p:txBody>
      </p:sp>
      <p:sp>
        <p:nvSpPr>
          <p:cNvPr id="51239" name="Text Box 96"/>
          <p:cNvSpPr txBox="1">
            <a:spLocks noChangeArrowheads="1"/>
          </p:cNvSpPr>
          <p:nvPr/>
        </p:nvSpPr>
        <p:spPr bwMode="auto">
          <a:xfrm>
            <a:off x="6588125" y="4149725"/>
            <a:ext cx="2171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アナログ・デジタル変換</a:t>
            </a:r>
          </a:p>
        </p:txBody>
      </p:sp>
      <p:sp>
        <p:nvSpPr>
          <p:cNvPr id="51240" name="Text Box 97"/>
          <p:cNvSpPr txBox="1">
            <a:spLocks noChangeArrowheads="1"/>
          </p:cNvSpPr>
          <p:nvPr/>
        </p:nvSpPr>
        <p:spPr bwMode="auto">
          <a:xfrm>
            <a:off x="250825" y="5038725"/>
            <a:ext cx="218122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位相を保ちつつ信号を伝送する必要がある。１０ｋｍを超えることは難しい。最も長い基線を形成したＭＥＲＬＩＮ（英）でも２００ｋｍ。</a:t>
            </a:r>
          </a:p>
        </p:txBody>
      </p:sp>
      <p:sp>
        <p:nvSpPr>
          <p:cNvPr id="51241" name="Line 100"/>
          <p:cNvSpPr>
            <a:spLocks noChangeShapeType="1"/>
          </p:cNvSpPr>
          <p:nvPr/>
        </p:nvSpPr>
        <p:spPr bwMode="auto">
          <a:xfrm flipV="1">
            <a:off x="2268538" y="4365625"/>
            <a:ext cx="2663825" cy="1439863"/>
          </a:xfrm>
          <a:prstGeom prst="line">
            <a:avLst/>
          </a:prstGeom>
          <a:noFill/>
          <a:ln w="31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1242" name="Line 101"/>
          <p:cNvSpPr>
            <a:spLocks noChangeShapeType="1"/>
          </p:cNvSpPr>
          <p:nvPr/>
        </p:nvSpPr>
        <p:spPr bwMode="auto">
          <a:xfrm flipV="1">
            <a:off x="2268538" y="5084763"/>
            <a:ext cx="3527425" cy="720725"/>
          </a:xfrm>
          <a:prstGeom prst="line">
            <a:avLst/>
          </a:prstGeom>
          <a:noFill/>
          <a:ln w="31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Tree>
    <p:extLst>
      <p:ext uri="{BB962C8B-B14F-4D97-AF65-F5344CB8AC3E}">
        <p14:creationId xmlns:p14="http://schemas.microsoft.com/office/powerpoint/2010/main" val="30071969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0824B95B-0C88-4813-B78F-AD62777C1B37}" type="slidenum">
              <a:rPr lang="en-US" altLang="ja-JP">
                <a:solidFill>
                  <a:srgbClr val="000000"/>
                </a:solidFill>
              </a:rPr>
              <a:pPr eaLnBrk="1" hangingPunct="1"/>
              <a:t>34</a:t>
            </a:fld>
            <a:endParaRPr lang="en-US" altLang="ja-JP">
              <a:solidFill>
                <a:srgbClr val="000000"/>
              </a:solidFill>
            </a:endParaRPr>
          </a:p>
        </p:txBody>
      </p:sp>
      <p:sp>
        <p:nvSpPr>
          <p:cNvPr id="52227" name="Rectangle 2"/>
          <p:cNvSpPr>
            <a:spLocks noGrp="1" noChangeArrowheads="1"/>
          </p:cNvSpPr>
          <p:nvPr>
            <p:ph type="title"/>
          </p:nvPr>
        </p:nvSpPr>
        <p:spPr>
          <a:xfrm>
            <a:off x="609600" y="228600"/>
            <a:ext cx="7778750" cy="679450"/>
          </a:xfrm>
        </p:spPr>
        <p:txBody>
          <a:bodyPr/>
          <a:lstStyle/>
          <a:p>
            <a:pPr eaLnBrk="1" hangingPunct="1"/>
            <a:r>
              <a:rPr lang="ja-JP" altLang="en-US" smtClean="0">
                <a:solidFill>
                  <a:schemeClr val="tx1"/>
                </a:solidFill>
              </a:rPr>
              <a:t>ＶＬＢＩ観測システム</a:t>
            </a:r>
          </a:p>
        </p:txBody>
      </p:sp>
      <p:pic>
        <p:nvPicPr>
          <p:cNvPr id="5222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990600"/>
            <a:ext cx="67468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4"/>
          <p:cNvSpPr>
            <a:spLocks noChangeArrowheads="1"/>
          </p:cNvSpPr>
          <p:nvPr/>
        </p:nvSpPr>
        <p:spPr bwMode="auto">
          <a:xfrm>
            <a:off x="2057400" y="19050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LNA</a:t>
            </a:r>
          </a:p>
        </p:txBody>
      </p:sp>
      <p:sp>
        <p:nvSpPr>
          <p:cNvPr id="52230" name="Text Box 5"/>
          <p:cNvSpPr txBox="1">
            <a:spLocks noChangeArrowheads="1"/>
          </p:cNvSpPr>
          <p:nvPr/>
        </p:nvSpPr>
        <p:spPr bwMode="auto">
          <a:xfrm flipH="1">
            <a:off x="609600" y="3581400"/>
            <a:ext cx="661988" cy="508000"/>
          </a:xfrm>
          <a:prstGeom prst="rect">
            <a:avLst/>
          </a:prstGeom>
          <a:solidFill>
            <a:srgbClr val="FFFFCC"/>
          </a:solidFill>
          <a:ln w="9525">
            <a:solidFill>
              <a:srgbClr val="000000"/>
            </a:solidFill>
            <a:miter lim="800000"/>
            <a:headEnd/>
            <a:tailEnd/>
          </a:ln>
        </p:spPr>
        <p:txBody>
          <a:bodyPr lIns="74295" tIns="8890" rIns="74295" bIns="8890"/>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just" fontAlgn="base">
              <a:spcBef>
                <a:spcPct val="0"/>
              </a:spcBef>
              <a:spcAft>
                <a:spcPct val="0"/>
              </a:spcAft>
            </a:pPr>
            <a:r>
              <a:rPr kumimoji="0" lang="ja-JP" altLang="en-US" sz="1600" smtClean="0">
                <a:solidFill>
                  <a:srgbClr val="000000"/>
                </a:solidFill>
                <a:latin typeface="Century" panose="02040604050505020304" pitchFamily="18" charset="0"/>
              </a:rPr>
              <a:t>原子</a:t>
            </a:r>
          </a:p>
          <a:p>
            <a:pPr algn="just" fontAlgn="base">
              <a:spcBef>
                <a:spcPct val="0"/>
              </a:spcBef>
              <a:spcAft>
                <a:spcPct val="0"/>
              </a:spcAft>
            </a:pPr>
            <a:r>
              <a:rPr kumimoji="0" lang="ja-JP" altLang="en-US" sz="1600" smtClean="0">
                <a:solidFill>
                  <a:srgbClr val="000000"/>
                </a:solidFill>
                <a:latin typeface="Century" panose="02040604050505020304" pitchFamily="18" charset="0"/>
              </a:rPr>
              <a:t>時計</a:t>
            </a:r>
          </a:p>
        </p:txBody>
      </p:sp>
      <p:grpSp>
        <p:nvGrpSpPr>
          <p:cNvPr id="52231" name="Group 6"/>
          <p:cNvGrpSpPr>
            <a:grpSpLocks/>
          </p:cNvGrpSpPr>
          <p:nvPr/>
        </p:nvGrpSpPr>
        <p:grpSpPr bwMode="auto">
          <a:xfrm>
            <a:off x="2514600" y="2514600"/>
            <a:ext cx="341313" cy="300038"/>
            <a:chOff x="6810" y="11183"/>
            <a:chExt cx="345" cy="337"/>
          </a:xfrm>
        </p:grpSpPr>
        <p:sp>
          <p:nvSpPr>
            <p:cNvPr id="52313" name="Oval 7"/>
            <p:cNvSpPr>
              <a:spLocks noChangeArrowheads="1"/>
            </p:cNvSpPr>
            <p:nvPr/>
          </p:nvSpPr>
          <p:spPr bwMode="auto">
            <a:xfrm>
              <a:off x="6810" y="11183"/>
              <a:ext cx="345" cy="337"/>
            </a:xfrm>
            <a:prstGeom prst="ellipse">
              <a:avLst/>
            </a:prstGeom>
            <a:solidFill>
              <a:srgbClr val="FFFFFF"/>
            </a:solidFill>
            <a:ln w="9525">
              <a:solidFill>
                <a:srgbClr val="000000"/>
              </a:solidFill>
              <a:round/>
              <a:headEnd/>
              <a:tailEnd/>
            </a:ln>
          </p:spPr>
          <p:txBody>
            <a:bodyPr lIns="74295" tIns="8890" rIns="74295" bIns="8890"/>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2314" name="Line 8"/>
            <p:cNvSpPr>
              <a:spLocks noChangeShapeType="1"/>
            </p:cNvSpPr>
            <p:nvPr/>
          </p:nvSpPr>
          <p:spPr bwMode="auto">
            <a:xfrm>
              <a:off x="6855" y="11235"/>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2315" name="Line 9"/>
            <p:cNvSpPr>
              <a:spLocks noChangeShapeType="1"/>
            </p:cNvSpPr>
            <p:nvPr/>
          </p:nvSpPr>
          <p:spPr bwMode="auto">
            <a:xfrm flipH="1">
              <a:off x="6855" y="11241"/>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grpSp>
      <p:sp>
        <p:nvSpPr>
          <p:cNvPr id="52232" name="Line 10"/>
          <p:cNvSpPr>
            <a:spLocks noChangeShapeType="1"/>
          </p:cNvSpPr>
          <p:nvPr/>
        </p:nvSpPr>
        <p:spPr bwMode="auto">
          <a:xfrm>
            <a:off x="1600200" y="26670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2233" name="Rectangle 11"/>
          <p:cNvSpPr>
            <a:spLocks noChangeArrowheads="1"/>
          </p:cNvSpPr>
          <p:nvPr/>
        </p:nvSpPr>
        <p:spPr bwMode="auto">
          <a:xfrm>
            <a:off x="2057400" y="30480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IF-AMP</a:t>
            </a:r>
          </a:p>
        </p:txBody>
      </p:sp>
      <p:sp>
        <p:nvSpPr>
          <p:cNvPr id="52234" name="Line 12"/>
          <p:cNvSpPr>
            <a:spLocks noChangeShapeType="1"/>
          </p:cNvSpPr>
          <p:nvPr/>
        </p:nvSpPr>
        <p:spPr bwMode="auto">
          <a:xfrm>
            <a:off x="2667000" y="16764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2235" name="Line 13"/>
          <p:cNvSpPr>
            <a:spLocks noChangeShapeType="1"/>
          </p:cNvSpPr>
          <p:nvPr/>
        </p:nvSpPr>
        <p:spPr bwMode="auto">
          <a:xfrm>
            <a:off x="2667000" y="22860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2236" name="Line 14"/>
          <p:cNvSpPr>
            <a:spLocks noChangeShapeType="1"/>
          </p:cNvSpPr>
          <p:nvPr/>
        </p:nvSpPr>
        <p:spPr bwMode="auto">
          <a:xfrm>
            <a:off x="2667000" y="28194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grpSp>
        <p:nvGrpSpPr>
          <p:cNvPr id="52237" name="Group 15"/>
          <p:cNvGrpSpPr>
            <a:grpSpLocks/>
          </p:cNvGrpSpPr>
          <p:nvPr/>
        </p:nvGrpSpPr>
        <p:grpSpPr bwMode="auto">
          <a:xfrm>
            <a:off x="2514600" y="3657600"/>
            <a:ext cx="341313" cy="300038"/>
            <a:chOff x="6810" y="11183"/>
            <a:chExt cx="345" cy="337"/>
          </a:xfrm>
        </p:grpSpPr>
        <p:sp>
          <p:nvSpPr>
            <p:cNvPr id="52310" name="Oval 16"/>
            <p:cNvSpPr>
              <a:spLocks noChangeArrowheads="1"/>
            </p:cNvSpPr>
            <p:nvPr/>
          </p:nvSpPr>
          <p:spPr bwMode="auto">
            <a:xfrm>
              <a:off x="6810" y="11183"/>
              <a:ext cx="345" cy="337"/>
            </a:xfrm>
            <a:prstGeom prst="ellipse">
              <a:avLst/>
            </a:prstGeom>
            <a:solidFill>
              <a:srgbClr val="FFFFFF"/>
            </a:solidFill>
            <a:ln w="9525">
              <a:solidFill>
                <a:srgbClr val="000000"/>
              </a:solidFill>
              <a:round/>
              <a:headEnd/>
              <a:tailEnd/>
            </a:ln>
          </p:spPr>
          <p:txBody>
            <a:bodyPr lIns="74295" tIns="8890" rIns="74295" bIns="8890"/>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2311" name="Line 17"/>
            <p:cNvSpPr>
              <a:spLocks noChangeShapeType="1"/>
            </p:cNvSpPr>
            <p:nvPr/>
          </p:nvSpPr>
          <p:spPr bwMode="auto">
            <a:xfrm>
              <a:off x="6855" y="11235"/>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2312" name="Line 18"/>
            <p:cNvSpPr>
              <a:spLocks noChangeShapeType="1"/>
            </p:cNvSpPr>
            <p:nvPr/>
          </p:nvSpPr>
          <p:spPr bwMode="auto">
            <a:xfrm flipH="1">
              <a:off x="6855" y="11241"/>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grpSp>
      <p:sp>
        <p:nvSpPr>
          <p:cNvPr id="52238" name="Line 19"/>
          <p:cNvSpPr>
            <a:spLocks noChangeShapeType="1"/>
          </p:cNvSpPr>
          <p:nvPr/>
        </p:nvSpPr>
        <p:spPr bwMode="auto">
          <a:xfrm>
            <a:off x="1295400" y="3810000"/>
            <a:ext cx="1219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2239" name="Line 20"/>
          <p:cNvSpPr>
            <a:spLocks noChangeShapeType="1"/>
          </p:cNvSpPr>
          <p:nvPr/>
        </p:nvSpPr>
        <p:spPr bwMode="auto">
          <a:xfrm>
            <a:off x="2667000" y="34290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2240" name="Line 21"/>
          <p:cNvSpPr>
            <a:spLocks noChangeShapeType="1"/>
          </p:cNvSpPr>
          <p:nvPr/>
        </p:nvSpPr>
        <p:spPr bwMode="auto">
          <a:xfrm>
            <a:off x="2667000" y="3962400"/>
            <a:ext cx="0" cy="152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2241" name="Rectangle 22"/>
          <p:cNvSpPr>
            <a:spLocks noChangeArrowheads="1"/>
          </p:cNvSpPr>
          <p:nvPr/>
        </p:nvSpPr>
        <p:spPr bwMode="auto">
          <a:xfrm>
            <a:off x="2057400" y="41148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A/D</a:t>
            </a:r>
          </a:p>
        </p:txBody>
      </p:sp>
      <p:sp>
        <p:nvSpPr>
          <p:cNvPr id="52242" name="Line 23"/>
          <p:cNvSpPr>
            <a:spLocks noChangeShapeType="1"/>
          </p:cNvSpPr>
          <p:nvPr/>
        </p:nvSpPr>
        <p:spPr bwMode="auto">
          <a:xfrm>
            <a:off x="2667000" y="44958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2243" name="Rectangle 24"/>
          <p:cNvSpPr>
            <a:spLocks noChangeArrowheads="1"/>
          </p:cNvSpPr>
          <p:nvPr/>
        </p:nvSpPr>
        <p:spPr bwMode="auto">
          <a:xfrm>
            <a:off x="2057400" y="47244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REC</a:t>
            </a:r>
          </a:p>
        </p:txBody>
      </p:sp>
      <p:sp>
        <p:nvSpPr>
          <p:cNvPr id="52244" name="Line 25"/>
          <p:cNvSpPr>
            <a:spLocks noChangeShapeType="1"/>
          </p:cNvSpPr>
          <p:nvPr/>
        </p:nvSpPr>
        <p:spPr bwMode="auto">
          <a:xfrm>
            <a:off x="2667000" y="5105400"/>
            <a:ext cx="0" cy="38100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2245" name="Rectangle 26"/>
          <p:cNvSpPr>
            <a:spLocks noChangeArrowheads="1"/>
          </p:cNvSpPr>
          <p:nvPr/>
        </p:nvSpPr>
        <p:spPr bwMode="auto">
          <a:xfrm>
            <a:off x="2057400" y="54864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PLAY</a:t>
            </a:r>
          </a:p>
        </p:txBody>
      </p:sp>
      <p:sp>
        <p:nvSpPr>
          <p:cNvPr id="52246" name="Line 27"/>
          <p:cNvSpPr>
            <a:spLocks noChangeShapeType="1"/>
          </p:cNvSpPr>
          <p:nvPr/>
        </p:nvSpPr>
        <p:spPr bwMode="auto">
          <a:xfrm>
            <a:off x="2667000" y="5867400"/>
            <a:ext cx="0" cy="304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2247" name="Line 28"/>
          <p:cNvSpPr>
            <a:spLocks noChangeShapeType="1"/>
          </p:cNvSpPr>
          <p:nvPr/>
        </p:nvSpPr>
        <p:spPr bwMode="auto">
          <a:xfrm>
            <a:off x="1600200" y="2667000"/>
            <a:ext cx="0" cy="160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2248" name="Line 29"/>
          <p:cNvSpPr>
            <a:spLocks noChangeShapeType="1"/>
          </p:cNvSpPr>
          <p:nvPr/>
        </p:nvSpPr>
        <p:spPr bwMode="auto">
          <a:xfrm>
            <a:off x="1600200" y="42672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2249" name="Rectangle 30"/>
          <p:cNvSpPr>
            <a:spLocks noChangeArrowheads="1"/>
          </p:cNvSpPr>
          <p:nvPr/>
        </p:nvSpPr>
        <p:spPr bwMode="auto">
          <a:xfrm>
            <a:off x="3581400" y="6019800"/>
            <a:ext cx="13716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ja-JP" altLang="en-US" sz="2400" smtClean="0">
                <a:solidFill>
                  <a:srgbClr val="000000"/>
                </a:solidFill>
                <a:latin typeface="Times New Roman" panose="02020603050405020304" pitchFamily="18" charset="0"/>
              </a:rPr>
              <a:t>相関処理</a:t>
            </a:r>
          </a:p>
        </p:txBody>
      </p:sp>
      <p:sp>
        <p:nvSpPr>
          <p:cNvPr id="52250" name="Line 31"/>
          <p:cNvSpPr>
            <a:spLocks noChangeShapeType="1"/>
          </p:cNvSpPr>
          <p:nvPr/>
        </p:nvSpPr>
        <p:spPr bwMode="auto">
          <a:xfrm>
            <a:off x="2667000" y="6172200"/>
            <a:ext cx="914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pic>
        <p:nvPicPr>
          <p:cNvPr id="52251" name="Picture 3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562600" y="990600"/>
            <a:ext cx="67468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2" name="Rectangle 33"/>
          <p:cNvSpPr>
            <a:spLocks noChangeArrowheads="1"/>
          </p:cNvSpPr>
          <p:nvPr/>
        </p:nvSpPr>
        <p:spPr bwMode="auto">
          <a:xfrm flipH="1">
            <a:off x="5257800" y="19050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LNA</a:t>
            </a:r>
          </a:p>
        </p:txBody>
      </p:sp>
      <p:sp>
        <p:nvSpPr>
          <p:cNvPr id="52253" name="Text Box 34"/>
          <p:cNvSpPr txBox="1">
            <a:spLocks noChangeArrowheads="1"/>
          </p:cNvSpPr>
          <p:nvPr/>
        </p:nvSpPr>
        <p:spPr bwMode="auto">
          <a:xfrm>
            <a:off x="7239000" y="3581400"/>
            <a:ext cx="661988" cy="508000"/>
          </a:xfrm>
          <a:prstGeom prst="rect">
            <a:avLst/>
          </a:prstGeom>
          <a:solidFill>
            <a:srgbClr val="FFFFCC"/>
          </a:solidFill>
          <a:ln w="9525">
            <a:solidFill>
              <a:srgbClr val="000000"/>
            </a:solidFill>
            <a:miter lim="800000"/>
            <a:headEnd/>
            <a:tailEnd/>
          </a:ln>
        </p:spPr>
        <p:txBody>
          <a:bodyPr lIns="74295" tIns="8890" rIns="74295" bIns="8890"/>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just" fontAlgn="base">
              <a:spcBef>
                <a:spcPct val="0"/>
              </a:spcBef>
              <a:spcAft>
                <a:spcPct val="0"/>
              </a:spcAft>
            </a:pPr>
            <a:r>
              <a:rPr kumimoji="0" lang="ja-JP" altLang="en-US" sz="1600" smtClean="0">
                <a:solidFill>
                  <a:srgbClr val="000000"/>
                </a:solidFill>
                <a:latin typeface="Century" panose="02040604050505020304" pitchFamily="18" charset="0"/>
              </a:rPr>
              <a:t>原子</a:t>
            </a:r>
          </a:p>
          <a:p>
            <a:pPr algn="just" fontAlgn="base">
              <a:spcBef>
                <a:spcPct val="0"/>
              </a:spcBef>
              <a:spcAft>
                <a:spcPct val="0"/>
              </a:spcAft>
            </a:pPr>
            <a:r>
              <a:rPr kumimoji="0" lang="ja-JP" altLang="en-US" sz="1600" smtClean="0">
                <a:solidFill>
                  <a:srgbClr val="000000"/>
                </a:solidFill>
                <a:latin typeface="Century" panose="02040604050505020304" pitchFamily="18" charset="0"/>
              </a:rPr>
              <a:t>時計</a:t>
            </a:r>
          </a:p>
        </p:txBody>
      </p:sp>
      <p:grpSp>
        <p:nvGrpSpPr>
          <p:cNvPr id="52254" name="Group 35"/>
          <p:cNvGrpSpPr>
            <a:grpSpLocks/>
          </p:cNvGrpSpPr>
          <p:nvPr/>
        </p:nvGrpSpPr>
        <p:grpSpPr bwMode="auto">
          <a:xfrm flipH="1">
            <a:off x="5715000" y="2514600"/>
            <a:ext cx="341313" cy="300038"/>
            <a:chOff x="6810" y="11183"/>
            <a:chExt cx="345" cy="337"/>
          </a:xfrm>
        </p:grpSpPr>
        <p:sp>
          <p:nvSpPr>
            <p:cNvPr id="52307" name="Oval 36"/>
            <p:cNvSpPr>
              <a:spLocks noChangeArrowheads="1"/>
            </p:cNvSpPr>
            <p:nvPr/>
          </p:nvSpPr>
          <p:spPr bwMode="auto">
            <a:xfrm>
              <a:off x="6810" y="11183"/>
              <a:ext cx="345" cy="337"/>
            </a:xfrm>
            <a:prstGeom prst="ellipse">
              <a:avLst/>
            </a:prstGeom>
            <a:solidFill>
              <a:srgbClr val="FFFFFF"/>
            </a:solidFill>
            <a:ln w="9525">
              <a:solidFill>
                <a:srgbClr val="000000"/>
              </a:solidFill>
              <a:round/>
              <a:headEnd/>
              <a:tailEnd/>
            </a:ln>
          </p:spPr>
          <p:txBody>
            <a:bodyPr lIns="74295" tIns="8890" rIns="74295" bIns="8890"/>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2308" name="Line 37"/>
            <p:cNvSpPr>
              <a:spLocks noChangeShapeType="1"/>
            </p:cNvSpPr>
            <p:nvPr/>
          </p:nvSpPr>
          <p:spPr bwMode="auto">
            <a:xfrm>
              <a:off x="6855" y="11235"/>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2309" name="Line 38"/>
            <p:cNvSpPr>
              <a:spLocks noChangeShapeType="1"/>
            </p:cNvSpPr>
            <p:nvPr/>
          </p:nvSpPr>
          <p:spPr bwMode="auto">
            <a:xfrm flipH="1">
              <a:off x="6855" y="11241"/>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grpSp>
      <p:sp>
        <p:nvSpPr>
          <p:cNvPr id="52255" name="Line 39"/>
          <p:cNvSpPr>
            <a:spLocks noChangeShapeType="1"/>
          </p:cNvSpPr>
          <p:nvPr/>
        </p:nvSpPr>
        <p:spPr bwMode="auto">
          <a:xfrm flipH="1">
            <a:off x="6019800" y="26670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2256" name="Rectangle 40"/>
          <p:cNvSpPr>
            <a:spLocks noChangeArrowheads="1"/>
          </p:cNvSpPr>
          <p:nvPr/>
        </p:nvSpPr>
        <p:spPr bwMode="auto">
          <a:xfrm flipH="1">
            <a:off x="5257800" y="30480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IF-AMP</a:t>
            </a:r>
          </a:p>
        </p:txBody>
      </p:sp>
      <p:sp>
        <p:nvSpPr>
          <p:cNvPr id="52257" name="Line 41"/>
          <p:cNvSpPr>
            <a:spLocks noChangeShapeType="1"/>
          </p:cNvSpPr>
          <p:nvPr/>
        </p:nvSpPr>
        <p:spPr bwMode="auto">
          <a:xfrm flipH="1">
            <a:off x="5867400" y="16764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2258" name="Line 42"/>
          <p:cNvSpPr>
            <a:spLocks noChangeShapeType="1"/>
          </p:cNvSpPr>
          <p:nvPr/>
        </p:nvSpPr>
        <p:spPr bwMode="auto">
          <a:xfrm flipH="1">
            <a:off x="5867400" y="22860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2259" name="Line 43"/>
          <p:cNvSpPr>
            <a:spLocks noChangeShapeType="1"/>
          </p:cNvSpPr>
          <p:nvPr/>
        </p:nvSpPr>
        <p:spPr bwMode="auto">
          <a:xfrm flipH="1">
            <a:off x="5867400" y="28194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grpSp>
        <p:nvGrpSpPr>
          <p:cNvPr id="52260" name="Group 44"/>
          <p:cNvGrpSpPr>
            <a:grpSpLocks/>
          </p:cNvGrpSpPr>
          <p:nvPr/>
        </p:nvGrpSpPr>
        <p:grpSpPr bwMode="auto">
          <a:xfrm flipH="1">
            <a:off x="5715000" y="3657600"/>
            <a:ext cx="341313" cy="300038"/>
            <a:chOff x="6810" y="11183"/>
            <a:chExt cx="345" cy="337"/>
          </a:xfrm>
        </p:grpSpPr>
        <p:sp>
          <p:nvSpPr>
            <p:cNvPr id="52304" name="Oval 45"/>
            <p:cNvSpPr>
              <a:spLocks noChangeArrowheads="1"/>
            </p:cNvSpPr>
            <p:nvPr/>
          </p:nvSpPr>
          <p:spPr bwMode="auto">
            <a:xfrm>
              <a:off x="6810" y="11183"/>
              <a:ext cx="345" cy="337"/>
            </a:xfrm>
            <a:prstGeom prst="ellipse">
              <a:avLst/>
            </a:prstGeom>
            <a:solidFill>
              <a:srgbClr val="FFFFFF"/>
            </a:solidFill>
            <a:ln w="9525">
              <a:solidFill>
                <a:srgbClr val="000000"/>
              </a:solidFill>
              <a:round/>
              <a:headEnd/>
              <a:tailEnd/>
            </a:ln>
          </p:spPr>
          <p:txBody>
            <a:bodyPr lIns="74295" tIns="8890" rIns="74295" bIns="8890"/>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2305" name="Line 46"/>
            <p:cNvSpPr>
              <a:spLocks noChangeShapeType="1"/>
            </p:cNvSpPr>
            <p:nvPr/>
          </p:nvSpPr>
          <p:spPr bwMode="auto">
            <a:xfrm>
              <a:off x="6855" y="11235"/>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2306" name="Line 47"/>
            <p:cNvSpPr>
              <a:spLocks noChangeShapeType="1"/>
            </p:cNvSpPr>
            <p:nvPr/>
          </p:nvSpPr>
          <p:spPr bwMode="auto">
            <a:xfrm flipH="1">
              <a:off x="6855" y="11241"/>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grpSp>
      <p:sp>
        <p:nvSpPr>
          <p:cNvPr id="52261" name="Line 48"/>
          <p:cNvSpPr>
            <a:spLocks noChangeShapeType="1"/>
          </p:cNvSpPr>
          <p:nvPr/>
        </p:nvSpPr>
        <p:spPr bwMode="auto">
          <a:xfrm flipH="1">
            <a:off x="6019800" y="3810000"/>
            <a:ext cx="1219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2262" name="Line 49"/>
          <p:cNvSpPr>
            <a:spLocks noChangeShapeType="1"/>
          </p:cNvSpPr>
          <p:nvPr/>
        </p:nvSpPr>
        <p:spPr bwMode="auto">
          <a:xfrm flipH="1">
            <a:off x="5867400" y="34290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2263" name="Line 50"/>
          <p:cNvSpPr>
            <a:spLocks noChangeShapeType="1"/>
          </p:cNvSpPr>
          <p:nvPr/>
        </p:nvSpPr>
        <p:spPr bwMode="auto">
          <a:xfrm flipH="1">
            <a:off x="5867400" y="3962400"/>
            <a:ext cx="0" cy="152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2264" name="Rectangle 51"/>
          <p:cNvSpPr>
            <a:spLocks noChangeArrowheads="1"/>
          </p:cNvSpPr>
          <p:nvPr/>
        </p:nvSpPr>
        <p:spPr bwMode="auto">
          <a:xfrm flipH="1">
            <a:off x="5257800" y="41148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A/D</a:t>
            </a:r>
          </a:p>
        </p:txBody>
      </p:sp>
      <p:sp>
        <p:nvSpPr>
          <p:cNvPr id="52265" name="Line 52"/>
          <p:cNvSpPr>
            <a:spLocks noChangeShapeType="1"/>
          </p:cNvSpPr>
          <p:nvPr/>
        </p:nvSpPr>
        <p:spPr bwMode="auto">
          <a:xfrm flipH="1">
            <a:off x="5867400" y="44958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2266" name="Rectangle 53"/>
          <p:cNvSpPr>
            <a:spLocks noChangeArrowheads="1"/>
          </p:cNvSpPr>
          <p:nvPr/>
        </p:nvSpPr>
        <p:spPr bwMode="auto">
          <a:xfrm flipH="1">
            <a:off x="5257800" y="47244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REC</a:t>
            </a:r>
          </a:p>
        </p:txBody>
      </p:sp>
      <p:sp>
        <p:nvSpPr>
          <p:cNvPr id="52267" name="Line 54"/>
          <p:cNvSpPr>
            <a:spLocks noChangeShapeType="1"/>
          </p:cNvSpPr>
          <p:nvPr/>
        </p:nvSpPr>
        <p:spPr bwMode="auto">
          <a:xfrm flipH="1">
            <a:off x="5867400" y="5105400"/>
            <a:ext cx="0" cy="38100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2268" name="Rectangle 55"/>
          <p:cNvSpPr>
            <a:spLocks noChangeArrowheads="1"/>
          </p:cNvSpPr>
          <p:nvPr/>
        </p:nvSpPr>
        <p:spPr bwMode="auto">
          <a:xfrm flipH="1">
            <a:off x="5257800" y="54864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PLAY</a:t>
            </a:r>
          </a:p>
        </p:txBody>
      </p:sp>
      <p:sp>
        <p:nvSpPr>
          <p:cNvPr id="52269" name="Line 56"/>
          <p:cNvSpPr>
            <a:spLocks noChangeShapeType="1"/>
          </p:cNvSpPr>
          <p:nvPr/>
        </p:nvSpPr>
        <p:spPr bwMode="auto">
          <a:xfrm flipH="1">
            <a:off x="5867400" y="5867400"/>
            <a:ext cx="0" cy="304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2270" name="Line 57"/>
          <p:cNvSpPr>
            <a:spLocks noChangeShapeType="1"/>
          </p:cNvSpPr>
          <p:nvPr/>
        </p:nvSpPr>
        <p:spPr bwMode="auto">
          <a:xfrm flipH="1">
            <a:off x="6934200" y="2667000"/>
            <a:ext cx="0" cy="160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2271" name="Line 58"/>
          <p:cNvSpPr>
            <a:spLocks noChangeShapeType="1"/>
          </p:cNvSpPr>
          <p:nvPr/>
        </p:nvSpPr>
        <p:spPr bwMode="auto">
          <a:xfrm flipH="1">
            <a:off x="6477000" y="42672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2272" name="Line 59"/>
          <p:cNvSpPr>
            <a:spLocks noChangeShapeType="1"/>
          </p:cNvSpPr>
          <p:nvPr/>
        </p:nvSpPr>
        <p:spPr bwMode="auto">
          <a:xfrm flipH="1">
            <a:off x="4953000" y="6172200"/>
            <a:ext cx="914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2273" name="Line 60"/>
          <p:cNvSpPr>
            <a:spLocks noChangeShapeType="1"/>
          </p:cNvSpPr>
          <p:nvPr/>
        </p:nvSpPr>
        <p:spPr bwMode="auto">
          <a:xfrm flipV="1">
            <a:off x="395288" y="5229225"/>
            <a:ext cx="8424862"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2274" name="Text Box 61"/>
          <p:cNvSpPr txBox="1">
            <a:spLocks noChangeArrowheads="1"/>
          </p:cNvSpPr>
          <p:nvPr/>
        </p:nvSpPr>
        <p:spPr bwMode="auto">
          <a:xfrm>
            <a:off x="7881938" y="4745038"/>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2400" smtClean="0">
                <a:solidFill>
                  <a:srgbClr val="000000"/>
                </a:solidFill>
                <a:latin typeface="Times New Roman" panose="02020603050405020304" pitchFamily="18" charset="0"/>
              </a:rPr>
              <a:t>観測</a:t>
            </a:r>
          </a:p>
        </p:txBody>
      </p:sp>
      <p:sp>
        <p:nvSpPr>
          <p:cNvPr id="52275" name="Text Box 62"/>
          <p:cNvSpPr txBox="1">
            <a:spLocks noChangeArrowheads="1"/>
          </p:cNvSpPr>
          <p:nvPr/>
        </p:nvSpPr>
        <p:spPr bwMode="auto">
          <a:xfrm>
            <a:off x="7881938" y="5229225"/>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2400" smtClean="0">
                <a:solidFill>
                  <a:srgbClr val="000000"/>
                </a:solidFill>
                <a:latin typeface="Times New Roman" panose="02020603050405020304" pitchFamily="18" charset="0"/>
              </a:rPr>
              <a:t>処理</a:t>
            </a:r>
          </a:p>
        </p:txBody>
      </p:sp>
      <p:pic>
        <p:nvPicPr>
          <p:cNvPr id="52276" name="Picture 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2725" y="4652963"/>
            <a:ext cx="60166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77" name="Group 67"/>
          <p:cNvGrpSpPr>
            <a:grpSpLocks/>
          </p:cNvGrpSpPr>
          <p:nvPr/>
        </p:nvGrpSpPr>
        <p:grpSpPr bwMode="auto">
          <a:xfrm>
            <a:off x="7235825" y="4868863"/>
            <a:ext cx="431800" cy="288925"/>
            <a:chOff x="4558" y="3067"/>
            <a:chExt cx="272" cy="182"/>
          </a:xfrm>
        </p:grpSpPr>
        <p:sp>
          <p:nvSpPr>
            <p:cNvPr id="52301" name="AutoShape 66"/>
            <p:cNvSpPr>
              <a:spLocks noChangeArrowheads="1"/>
            </p:cNvSpPr>
            <p:nvPr/>
          </p:nvSpPr>
          <p:spPr bwMode="auto">
            <a:xfrm>
              <a:off x="4558" y="3067"/>
              <a:ext cx="272" cy="182"/>
            </a:xfrm>
            <a:prstGeom prst="roundRect">
              <a:avLst>
                <a:gd name="adj" fmla="val 5495"/>
              </a:avLst>
            </a:prstGeom>
            <a:solidFill>
              <a:schemeClr val="bg2"/>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2302" name="Oval 64"/>
            <p:cNvSpPr>
              <a:spLocks noChangeArrowheads="1"/>
            </p:cNvSpPr>
            <p:nvPr/>
          </p:nvSpPr>
          <p:spPr bwMode="auto">
            <a:xfrm>
              <a:off x="4604" y="3113"/>
              <a:ext cx="90" cy="90"/>
            </a:xfrm>
            <a:prstGeom prst="ellipse">
              <a:avLst/>
            </a:prstGeom>
            <a:solidFill>
              <a:srgbClr val="FFFFCC"/>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2303" name="Oval 65"/>
            <p:cNvSpPr>
              <a:spLocks noChangeArrowheads="1"/>
            </p:cNvSpPr>
            <p:nvPr/>
          </p:nvSpPr>
          <p:spPr bwMode="auto">
            <a:xfrm>
              <a:off x="4694" y="3113"/>
              <a:ext cx="90" cy="90"/>
            </a:xfrm>
            <a:prstGeom prst="ellipse">
              <a:avLst/>
            </a:prstGeom>
            <a:solidFill>
              <a:srgbClr val="FFFFCC"/>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grpSp>
      <p:pic>
        <p:nvPicPr>
          <p:cNvPr id="52278" name="Picture 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125" y="5346700"/>
            <a:ext cx="60166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79" name="Group 69"/>
          <p:cNvGrpSpPr>
            <a:grpSpLocks/>
          </p:cNvGrpSpPr>
          <p:nvPr/>
        </p:nvGrpSpPr>
        <p:grpSpPr bwMode="auto">
          <a:xfrm>
            <a:off x="7235825" y="5589588"/>
            <a:ext cx="431800" cy="288925"/>
            <a:chOff x="4558" y="3067"/>
            <a:chExt cx="272" cy="182"/>
          </a:xfrm>
        </p:grpSpPr>
        <p:sp>
          <p:nvSpPr>
            <p:cNvPr id="52298" name="AutoShape 70"/>
            <p:cNvSpPr>
              <a:spLocks noChangeArrowheads="1"/>
            </p:cNvSpPr>
            <p:nvPr/>
          </p:nvSpPr>
          <p:spPr bwMode="auto">
            <a:xfrm>
              <a:off x="4558" y="3067"/>
              <a:ext cx="272" cy="182"/>
            </a:xfrm>
            <a:prstGeom prst="roundRect">
              <a:avLst>
                <a:gd name="adj" fmla="val 5495"/>
              </a:avLst>
            </a:prstGeom>
            <a:solidFill>
              <a:schemeClr val="bg2"/>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2299" name="Oval 71"/>
            <p:cNvSpPr>
              <a:spLocks noChangeArrowheads="1"/>
            </p:cNvSpPr>
            <p:nvPr/>
          </p:nvSpPr>
          <p:spPr bwMode="auto">
            <a:xfrm>
              <a:off x="4604" y="3113"/>
              <a:ext cx="90" cy="90"/>
            </a:xfrm>
            <a:prstGeom prst="ellipse">
              <a:avLst/>
            </a:prstGeom>
            <a:solidFill>
              <a:srgbClr val="FFFFCC"/>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2300" name="Oval 72"/>
            <p:cNvSpPr>
              <a:spLocks noChangeArrowheads="1"/>
            </p:cNvSpPr>
            <p:nvPr/>
          </p:nvSpPr>
          <p:spPr bwMode="auto">
            <a:xfrm>
              <a:off x="4694" y="3113"/>
              <a:ext cx="90" cy="90"/>
            </a:xfrm>
            <a:prstGeom prst="ellipse">
              <a:avLst/>
            </a:prstGeom>
            <a:solidFill>
              <a:srgbClr val="FFFFCC"/>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grpSp>
      <p:pic>
        <p:nvPicPr>
          <p:cNvPr id="52280" name="Picture 7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913" y="4652963"/>
            <a:ext cx="6016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81" name="Group 74"/>
          <p:cNvGrpSpPr>
            <a:grpSpLocks/>
          </p:cNvGrpSpPr>
          <p:nvPr/>
        </p:nvGrpSpPr>
        <p:grpSpPr bwMode="auto">
          <a:xfrm>
            <a:off x="828675" y="4868863"/>
            <a:ext cx="431800" cy="288925"/>
            <a:chOff x="4558" y="3067"/>
            <a:chExt cx="272" cy="182"/>
          </a:xfrm>
        </p:grpSpPr>
        <p:sp>
          <p:nvSpPr>
            <p:cNvPr id="52295" name="AutoShape 75"/>
            <p:cNvSpPr>
              <a:spLocks noChangeArrowheads="1"/>
            </p:cNvSpPr>
            <p:nvPr/>
          </p:nvSpPr>
          <p:spPr bwMode="auto">
            <a:xfrm>
              <a:off x="4558" y="3067"/>
              <a:ext cx="272" cy="182"/>
            </a:xfrm>
            <a:prstGeom prst="roundRect">
              <a:avLst>
                <a:gd name="adj" fmla="val 5495"/>
              </a:avLst>
            </a:prstGeom>
            <a:solidFill>
              <a:schemeClr val="bg2"/>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2296" name="Oval 76"/>
            <p:cNvSpPr>
              <a:spLocks noChangeArrowheads="1"/>
            </p:cNvSpPr>
            <p:nvPr/>
          </p:nvSpPr>
          <p:spPr bwMode="auto">
            <a:xfrm>
              <a:off x="4604" y="3113"/>
              <a:ext cx="90" cy="90"/>
            </a:xfrm>
            <a:prstGeom prst="ellipse">
              <a:avLst/>
            </a:prstGeom>
            <a:solidFill>
              <a:srgbClr val="FFFFCC"/>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2297" name="Oval 77"/>
            <p:cNvSpPr>
              <a:spLocks noChangeArrowheads="1"/>
            </p:cNvSpPr>
            <p:nvPr/>
          </p:nvSpPr>
          <p:spPr bwMode="auto">
            <a:xfrm>
              <a:off x="4694" y="3113"/>
              <a:ext cx="90" cy="90"/>
            </a:xfrm>
            <a:prstGeom prst="ellipse">
              <a:avLst/>
            </a:prstGeom>
            <a:solidFill>
              <a:srgbClr val="FFFFCC"/>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grpSp>
      <p:pic>
        <p:nvPicPr>
          <p:cNvPr id="52282" name="Picture 7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7313" y="5346700"/>
            <a:ext cx="6016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83" name="Group 79"/>
          <p:cNvGrpSpPr>
            <a:grpSpLocks/>
          </p:cNvGrpSpPr>
          <p:nvPr/>
        </p:nvGrpSpPr>
        <p:grpSpPr bwMode="auto">
          <a:xfrm>
            <a:off x="828675" y="5589588"/>
            <a:ext cx="431800" cy="288925"/>
            <a:chOff x="4558" y="3067"/>
            <a:chExt cx="272" cy="182"/>
          </a:xfrm>
        </p:grpSpPr>
        <p:sp>
          <p:nvSpPr>
            <p:cNvPr id="52292" name="AutoShape 80"/>
            <p:cNvSpPr>
              <a:spLocks noChangeArrowheads="1"/>
            </p:cNvSpPr>
            <p:nvPr/>
          </p:nvSpPr>
          <p:spPr bwMode="auto">
            <a:xfrm>
              <a:off x="4558" y="3067"/>
              <a:ext cx="272" cy="182"/>
            </a:xfrm>
            <a:prstGeom prst="roundRect">
              <a:avLst>
                <a:gd name="adj" fmla="val 5495"/>
              </a:avLst>
            </a:prstGeom>
            <a:solidFill>
              <a:schemeClr val="bg2"/>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2293" name="Oval 81"/>
            <p:cNvSpPr>
              <a:spLocks noChangeArrowheads="1"/>
            </p:cNvSpPr>
            <p:nvPr/>
          </p:nvSpPr>
          <p:spPr bwMode="auto">
            <a:xfrm>
              <a:off x="4604" y="3113"/>
              <a:ext cx="90" cy="90"/>
            </a:xfrm>
            <a:prstGeom prst="ellipse">
              <a:avLst/>
            </a:prstGeom>
            <a:solidFill>
              <a:srgbClr val="FFFFCC"/>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2294" name="Oval 82"/>
            <p:cNvSpPr>
              <a:spLocks noChangeArrowheads="1"/>
            </p:cNvSpPr>
            <p:nvPr/>
          </p:nvSpPr>
          <p:spPr bwMode="auto">
            <a:xfrm>
              <a:off x="4694" y="3113"/>
              <a:ext cx="90" cy="90"/>
            </a:xfrm>
            <a:prstGeom prst="ellipse">
              <a:avLst/>
            </a:prstGeom>
            <a:solidFill>
              <a:srgbClr val="FFFFCC"/>
            </a:solidFill>
            <a:ln w="9525">
              <a:solidFill>
                <a:schemeClr val="tx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grpSp>
      <p:sp>
        <p:nvSpPr>
          <p:cNvPr id="52284" name="Text Box 89"/>
          <p:cNvSpPr txBox="1">
            <a:spLocks noChangeArrowheads="1"/>
          </p:cNvSpPr>
          <p:nvPr/>
        </p:nvSpPr>
        <p:spPr bwMode="auto">
          <a:xfrm>
            <a:off x="4629150" y="4724400"/>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333399"/>
                </a:solidFill>
              </a:rPr>
              <a:t>記録</a:t>
            </a:r>
          </a:p>
        </p:txBody>
      </p:sp>
      <p:sp>
        <p:nvSpPr>
          <p:cNvPr id="52285" name="Text Box 90"/>
          <p:cNvSpPr txBox="1">
            <a:spLocks noChangeArrowheads="1"/>
          </p:cNvSpPr>
          <p:nvPr/>
        </p:nvSpPr>
        <p:spPr bwMode="auto">
          <a:xfrm>
            <a:off x="4629150" y="5084763"/>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333399"/>
                </a:solidFill>
              </a:rPr>
              <a:t>運搬</a:t>
            </a:r>
          </a:p>
        </p:txBody>
      </p:sp>
      <p:sp>
        <p:nvSpPr>
          <p:cNvPr id="52286" name="Text Box 91"/>
          <p:cNvSpPr txBox="1">
            <a:spLocks noChangeArrowheads="1"/>
          </p:cNvSpPr>
          <p:nvPr/>
        </p:nvSpPr>
        <p:spPr bwMode="auto">
          <a:xfrm>
            <a:off x="4629150" y="5445125"/>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333399"/>
                </a:solidFill>
              </a:rPr>
              <a:t>再生</a:t>
            </a:r>
          </a:p>
        </p:txBody>
      </p:sp>
      <p:sp>
        <p:nvSpPr>
          <p:cNvPr id="52287" name="Text Box 92"/>
          <p:cNvSpPr txBox="1">
            <a:spLocks noChangeArrowheads="1"/>
          </p:cNvSpPr>
          <p:nvPr/>
        </p:nvSpPr>
        <p:spPr bwMode="auto">
          <a:xfrm>
            <a:off x="7164388" y="2924175"/>
            <a:ext cx="18002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333399"/>
                </a:solidFill>
              </a:rPr>
              <a:t>各観測局に原子周波数標準を設置</a:t>
            </a:r>
          </a:p>
        </p:txBody>
      </p:sp>
      <p:sp>
        <p:nvSpPr>
          <p:cNvPr id="52288" name="AutoShape 94"/>
          <p:cNvSpPr>
            <a:spLocks noChangeArrowheads="1"/>
          </p:cNvSpPr>
          <p:nvPr/>
        </p:nvSpPr>
        <p:spPr bwMode="auto">
          <a:xfrm>
            <a:off x="3276600" y="1412875"/>
            <a:ext cx="2016125" cy="360363"/>
          </a:xfrm>
          <a:prstGeom prst="leftRightArrow">
            <a:avLst>
              <a:gd name="adj1" fmla="val 50000"/>
              <a:gd name="adj2" fmla="val 111894"/>
            </a:avLst>
          </a:prstGeom>
          <a:solidFill>
            <a:schemeClr val="accent1"/>
          </a:solidFill>
          <a:ln w="9525">
            <a:solidFill>
              <a:schemeClr val="tx1"/>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2289" name="Text Box 95"/>
          <p:cNvSpPr txBox="1">
            <a:spLocks noChangeArrowheads="1"/>
          </p:cNvSpPr>
          <p:nvPr/>
        </p:nvSpPr>
        <p:spPr bwMode="auto">
          <a:xfrm>
            <a:off x="3492500" y="1844675"/>
            <a:ext cx="1584325" cy="52705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mtClean="0">
                <a:solidFill>
                  <a:srgbClr val="000000"/>
                </a:solidFill>
              </a:rPr>
              <a:t>素子アンテナ間の距離に制限なし</a:t>
            </a:r>
          </a:p>
        </p:txBody>
      </p:sp>
      <p:sp>
        <p:nvSpPr>
          <p:cNvPr id="52290" name="Text Box 96"/>
          <p:cNvSpPr txBox="1">
            <a:spLocks noChangeArrowheads="1"/>
          </p:cNvSpPr>
          <p:nvPr/>
        </p:nvSpPr>
        <p:spPr bwMode="auto">
          <a:xfrm>
            <a:off x="6804025" y="1268413"/>
            <a:ext cx="2181225" cy="1079500"/>
          </a:xfrm>
          <a:prstGeom prst="rect">
            <a:avLst/>
          </a:prstGeom>
          <a:noFill/>
          <a:ln w="9525">
            <a:solidFill>
              <a:srgbClr val="FF99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ＶＬＢＩを可能にした２つのキー・テクノロジー</a:t>
            </a:r>
          </a:p>
          <a:p>
            <a:pPr eaLnBrk="1" fontAlgn="base" hangingPunct="1">
              <a:spcBef>
                <a:spcPct val="0"/>
              </a:spcBef>
              <a:spcAft>
                <a:spcPct val="0"/>
              </a:spcAft>
            </a:pPr>
            <a:r>
              <a:rPr lang="ja-JP" altLang="en-US" sz="1600" smtClean="0">
                <a:solidFill>
                  <a:srgbClr val="000000"/>
                </a:solidFill>
              </a:rPr>
              <a:t>（１）原子周波数標準</a:t>
            </a:r>
          </a:p>
          <a:p>
            <a:pPr eaLnBrk="1" fontAlgn="base" hangingPunct="1">
              <a:spcBef>
                <a:spcPct val="0"/>
              </a:spcBef>
              <a:spcAft>
                <a:spcPct val="0"/>
              </a:spcAft>
            </a:pPr>
            <a:r>
              <a:rPr lang="ja-JP" altLang="en-US" sz="1600" smtClean="0">
                <a:solidFill>
                  <a:srgbClr val="000000"/>
                </a:solidFill>
              </a:rPr>
              <a:t>（２）大容量レコーダ</a:t>
            </a:r>
          </a:p>
        </p:txBody>
      </p:sp>
      <p:sp>
        <p:nvSpPr>
          <p:cNvPr id="52291" name="Text Box 97"/>
          <p:cNvSpPr txBox="1">
            <a:spLocks noChangeArrowheads="1"/>
          </p:cNvSpPr>
          <p:nvPr/>
        </p:nvSpPr>
        <p:spPr bwMode="auto">
          <a:xfrm>
            <a:off x="7164388" y="4221163"/>
            <a:ext cx="19796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333399"/>
                </a:solidFill>
              </a:rPr>
              <a:t>デジタル信号を大容量レコーダで記録</a:t>
            </a:r>
          </a:p>
        </p:txBody>
      </p:sp>
    </p:spTree>
    <p:extLst>
      <p:ext uri="{BB962C8B-B14F-4D97-AF65-F5344CB8AC3E}">
        <p14:creationId xmlns:p14="http://schemas.microsoft.com/office/powerpoint/2010/main" val="38968927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32BA1CCE-2B66-4561-B519-053AC8E6C868}" type="slidenum">
              <a:rPr lang="en-US" altLang="ja-JP">
                <a:solidFill>
                  <a:srgbClr val="000000"/>
                </a:solidFill>
              </a:rPr>
              <a:pPr eaLnBrk="1" hangingPunct="1"/>
              <a:t>35</a:t>
            </a:fld>
            <a:endParaRPr lang="en-US" altLang="ja-JP">
              <a:solidFill>
                <a:srgbClr val="000000"/>
              </a:solidFill>
            </a:endParaRPr>
          </a:p>
        </p:txBody>
      </p:sp>
      <p:sp>
        <p:nvSpPr>
          <p:cNvPr id="53251" name="Rectangle 2"/>
          <p:cNvSpPr>
            <a:spLocks noGrp="1" noChangeArrowheads="1"/>
          </p:cNvSpPr>
          <p:nvPr>
            <p:ph type="title"/>
          </p:nvPr>
        </p:nvSpPr>
        <p:spPr/>
        <p:txBody>
          <a:bodyPr/>
          <a:lstStyle/>
          <a:p>
            <a:pPr eaLnBrk="1" hangingPunct="1"/>
            <a:r>
              <a:rPr lang="ja-JP" altLang="en-US" smtClean="0"/>
              <a:t>高安定な原子周波数標準</a:t>
            </a:r>
          </a:p>
        </p:txBody>
      </p:sp>
      <p:sp>
        <p:nvSpPr>
          <p:cNvPr id="53252" name="Rectangle 3"/>
          <p:cNvSpPr>
            <a:spLocks noGrp="1" noChangeArrowheads="1"/>
          </p:cNvSpPr>
          <p:nvPr>
            <p:ph type="body" idx="1"/>
          </p:nvPr>
        </p:nvSpPr>
        <p:spPr>
          <a:xfrm>
            <a:off x="457200" y="1600200"/>
            <a:ext cx="3952875" cy="4525963"/>
          </a:xfrm>
        </p:spPr>
        <p:txBody>
          <a:bodyPr/>
          <a:lstStyle/>
          <a:p>
            <a:pPr eaLnBrk="1" hangingPunct="1"/>
            <a:r>
              <a:rPr lang="ja-JP" altLang="en-US" sz="2800" smtClean="0"/>
              <a:t>いわゆる原子時計</a:t>
            </a:r>
          </a:p>
          <a:p>
            <a:pPr lvl="1" eaLnBrk="1" hangingPunct="1"/>
            <a:r>
              <a:rPr lang="ja-JP" altLang="en-US" sz="2400" smtClean="0"/>
              <a:t>観測した信号の波形＝位相を独立に測定するため、超高安定が必要</a:t>
            </a:r>
          </a:p>
          <a:p>
            <a:pPr lvl="2" eaLnBrk="1" hangingPunct="1"/>
            <a:r>
              <a:rPr lang="ja-JP" altLang="en-US" sz="2000" smtClean="0"/>
              <a:t>例：１０ＧＨｚの信号の位相を３．６度の精度で測定する。その状態を１０秒間保持し続ける</a:t>
            </a:r>
          </a:p>
          <a:p>
            <a:pPr lvl="2" eaLnBrk="1" hangingPunct="1">
              <a:buFontTx/>
              <a:buNone/>
            </a:pPr>
            <a:r>
              <a:rPr lang="ja-JP" altLang="en-US" sz="2000" smtClean="0"/>
              <a:t>　⇒１０</a:t>
            </a:r>
            <a:r>
              <a:rPr lang="ja-JP" altLang="en-US" sz="2000" baseline="30000" smtClean="0"/>
              <a:t>－１３</a:t>
            </a:r>
            <a:r>
              <a:rPr lang="ja-JP" altLang="en-US" sz="2000" smtClean="0"/>
              <a:t>の安定度</a:t>
            </a:r>
          </a:p>
          <a:p>
            <a:pPr lvl="1" eaLnBrk="1" hangingPunct="1"/>
            <a:r>
              <a:rPr lang="ja-JP" altLang="en-US" sz="2400" smtClean="0"/>
              <a:t>通常、水素メーザ型周波数標準を用いる</a:t>
            </a:r>
          </a:p>
        </p:txBody>
      </p:sp>
      <p:sp>
        <p:nvSpPr>
          <p:cNvPr id="53253" name="Rectangle 4"/>
          <p:cNvSpPr>
            <a:spLocks noChangeArrowheads="1"/>
          </p:cNvSpPr>
          <p:nvPr/>
        </p:nvSpPr>
        <p:spPr bwMode="auto">
          <a:xfrm>
            <a:off x="4572000" y="1828800"/>
            <a:ext cx="4171950" cy="4622800"/>
          </a:xfrm>
          <a:prstGeom prst="rect">
            <a:avLst/>
          </a:prstGeom>
          <a:solidFill>
            <a:srgbClr val="FFFFFF"/>
          </a:solidFill>
          <a:ln w="0">
            <a:solidFill>
              <a:schemeClr val="bg2"/>
            </a:solidFill>
            <a:miter lim="800000"/>
            <a:headEnd/>
            <a:tailEnd/>
          </a:ln>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ja-JP" sz="2400" smtClean="0">
              <a:solidFill>
                <a:srgbClr val="000000"/>
              </a:solidFill>
              <a:latin typeface="Times New Roman" panose="02020603050405020304" pitchFamily="18" charset="0"/>
            </a:endParaRPr>
          </a:p>
        </p:txBody>
      </p:sp>
      <p:sp>
        <p:nvSpPr>
          <p:cNvPr id="53254" name="Line 5"/>
          <p:cNvSpPr>
            <a:spLocks noChangeShapeType="1"/>
          </p:cNvSpPr>
          <p:nvPr/>
        </p:nvSpPr>
        <p:spPr bwMode="auto">
          <a:xfrm>
            <a:off x="5521325" y="5160963"/>
            <a:ext cx="2962275"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55" name="Line 6"/>
          <p:cNvSpPr>
            <a:spLocks noChangeShapeType="1"/>
          </p:cNvSpPr>
          <p:nvPr/>
        </p:nvSpPr>
        <p:spPr bwMode="auto">
          <a:xfrm>
            <a:off x="5521325" y="4470400"/>
            <a:ext cx="2962275"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56" name="Line 7"/>
          <p:cNvSpPr>
            <a:spLocks noChangeShapeType="1"/>
          </p:cNvSpPr>
          <p:nvPr/>
        </p:nvSpPr>
        <p:spPr bwMode="auto">
          <a:xfrm>
            <a:off x="5521325" y="3789363"/>
            <a:ext cx="2962275"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57" name="Line 8"/>
          <p:cNvSpPr>
            <a:spLocks noChangeShapeType="1"/>
          </p:cNvSpPr>
          <p:nvPr/>
        </p:nvSpPr>
        <p:spPr bwMode="auto">
          <a:xfrm>
            <a:off x="5521325" y="3098800"/>
            <a:ext cx="2962275"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58" name="Line 9"/>
          <p:cNvSpPr>
            <a:spLocks noChangeShapeType="1"/>
          </p:cNvSpPr>
          <p:nvPr/>
        </p:nvSpPr>
        <p:spPr bwMode="auto">
          <a:xfrm>
            <a:off x="5521325" y="2408238"/>
            <a:ext cx="2962275"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59" name="Line 10"/>
          <p:cNvSpPr>
            <a:spLocks noChangeShapeType="1"/>
          </p:cNvSpPr>
          <p:nvPr/>
        </p:nvSpPr>
        <p:spPr bwMode="auto">
          <a:xfrm>
            <a:off x="6262688" y="2408238"/>
            <a:ext cx="1587" cy="34432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60" name="Line 11"/>
          <p:cNvSpPr>
            <a:spLocks noChangeShapeType="1"/>
          </p:cNvSpPr>
          <p:nvPr/>
        </p:nvSpPr>
        <p:spPr bwMode="auto">
          <a:xfrm>
            <a:off x="7002463" y="2408238"/>
            <a:ext cx="1587" cy="34432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61" name="Text Box 12"/>
          <p:cNvSpPr txBox="1">
            <a:spLocks noChangeArrowheads="1"/>
          </p:cNvSpPr>
          <p:nvPr/>
        </p:nvSpPr>
        <p:spPr bwMode="auto">
          <a:xfrm>
            <a:off x="7239000" y="2590800"/>
            <a:ext cx="895350" cy="3048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mtClean="0">
                <a:solidFill>
                  <a:srgbClr val="000000"/>
                </a:solidFill>
                <a:latin typeface="Times New Roman" panose="02020603050405020304" pitchFamily="18" charset="0"/>
              </a:rPr>
              <a:t>Rubidium</a:t>
            </a:r>
          </a:p>
        </p:txBody>
      </p:sp>
      <p:sp>
        <p:nvSpPr>
          <p:cNvPr id="53262" name="Line 13"/>
          <p:cNvSpPr>
            <a:spLocks noChangeShapeType="1"/>
          </p:cNvSpPr>
          <p:nvPr/>
        </p:nvSpPr>
        <p:spPr bwMode="auto">
          <a:xfrm>
            <a:off x="7743825" y="2408238"/>
            <a:ext cx="1588" cy="34432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63" name="Line 14"/>
          <p:cNvSpPr>
            <a:spLocks noChangeShapeType="1"/>
          </p:cNvSpPr>
          <p:nvPr/>
        </p:nvSpPr>
        <p:spPr bwMode="auto">
          <a:xfrm>
            <a:off x="8483600" y="2408238"/>
            <a:ext cx="1588" cy="34432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64" name="Rectangle 15"/>
          <p:cNvSpPr>
            <a:spLocks noChangeArrowheads="1"/>
          </p:cNvSpPr>
          <p:nvPr/>
        </p:nvSpPr>
        <p:spPr bwMode="auto">
          <a:xfrm>
            <a:off x="5521325" y="2408238"/>
            <a:ext cx="2962275" cy="3443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3265" name="Freeform 16"/>
          <p:cNvSpPr>
            <a:spLocks/>
          </p:cNvSpPr>
          <p:nvPr/>
        </p:nvSpPr>
        <p:spPr bwMode="auto">
          <a:xfrm>
            <a:off x="5521325" y="2408238"/>
            <a:ext cx="30163" cy="3443287"/>
          </a:xfrm>
          <a:custGeom>
            <a:avLst/>
            <a:gdLst>
              <a:gd name="T0" fmla="*/ 0 w 3"/>
              <a:gd name="T1" fmla="*/ 0 h 344"/>
              <a:gd name="T2" fmla="*/ 0 w 3"/>
              <a:gd name="T3" fmla="*/ 2147483647 h 344"/>
              <a:gd name="T4" fmla="*/ 303268838 w 3"/>
              <a:gd name="T5" fmla="*/ 2147483647 h 344"/>
              <a:gd name="T6" fmla="*/ 0 60000 65536"/>
              <a:gd name="T7" fmla="*/ 0 60000 65536"/>
              <a:gd name="T8" fmla="*/ 0 60000 65536"/>
              <a:gd name="T9" fmla="*/ 0 w 3"/>
              <a:gd name="T10" fmla="*/ 0 h 344"/>
              <a:gd name="T11" fmla="*/ 3 w 3"/>
              <a:gd name="T12" fmla="*/ 344 h 344"/>
            </a:gdLst>
            <a:ahLst/>
            <a:cxnLst>
              <a:cxn ang="T6">
                <a:pos x="T0" y="T1"/>
              </a:cxn>
              <a:cxn ang="T7">
                <a:pos x="T2" y="T3"/>
              </a:cxn>
              <a:cxn ang="T8">
                <a:pos x="T4" y="T5"/>
              </a:cxn>
            </a:cxnLst>
            <a:rect l="T9" t="T10" r="T11" b="T12"/>
            <a:pathLst>
              <a:path w="3" h="344">
                <a:moveTo>
                  <a:pt x="0" y="0"/>
                </a:moveTo>
                <a:lnTo>
                  <a:pt x="0" y="344"/>
                </a:lnTo>
                <a:lnTo>
                  <a:pt x="3" y="34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66" name="Line 17"/>
          <p:cNvSpPr>
            <a:spLocks noChangeShapeType="1"/>
          </p:cNvSpPr>
          <p:nvPr/>
        </p:nvSpPr>
        <p:spPr bwMode="auto">
          <a:xfrm>
            <a:off x="5521325" y="5641975"/>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67" name="Line 18"/>
          <p:cNvSpPr>
            <a:spLocks noChangeShapeType="1"/>
          </p:cNvSpPr>
          <p:nvPr/>
        </p:nvSpPr>
        <p:spPr bwMode="auto">
          <a:xfrm>
            <a:off x="5521325" y="5521325"/>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68" name="Line 19"/>
          <p:cNvSpPr>
            <a:spLocks noChangeShapeType="1"/>
          </p:cNvSpPr>
          <p:nvPr/>
        </p:nvSpPr>
        <p:spPr bwMode="auto">
          <a:xfrm>
            <a:off x="5521325" y="5441950"/>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69" name="Line 20"/>
          <p:cNvSpPr>
            <a:spLocks noChangeShapeType="1"/>
          </p:cNvSpPr>
          <p:nvPr/>
        </p:nvSpPr>
        <p:spPr bwMode="auto">
          <a:xfrm>
            <a:off x="5521325" y="5372100"/>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70" name="Line 21"/>
          <p:cNvSpPr>
            <a:spLocks noChangeShapeType="1"/>
          </p:cNvSpPr>
          <p:nvPr/>
        </p:nvSpPr>
        <p:spPr bwMode="auto">
          <a:xfrm>
            <a:off x="5521325" y="5311775"/>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71" name="Line 22"/>
          <p:cNvSpPr>
            <a:spLocks noChangeShapeType="1"/>
          </p:cNvSpPr>
          <p:nvPr/>
        </p:nvSpPr>
        <p:spPr bwMode="auto">
          <a:xfrm>
            <a:off x="5521325" y="5270500"/>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72" name="Line 23"/>
          <p:cNvSpPr>
            <a:spLocks noChangeShapeType="1"/>
          </p:cNvSpPr>
          <p:nvPr/>
        </p:nvSpPr>
        <p:spPr bwMode="auto">
          <a:xfrm>
            <a:off x="5521325" y="5230813"/>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73" name="Line 24"/>
          <p:cNvSpPr>
            <a:spLocks noChangeShapeType="1"/>
          </p:cNvSpPr>
          <p:nvPr/>
        </p:nvSpPr>
        <p:spPr bwMode="auto">
          <a:xfrm>
            <a:off x="5521325" y="5191125"/>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74" name="Line 25"/>
          <p:cNvSpPr>
            <a:spLocks noChangeShapeType="1"/>
          </p:cNvSpPr>
          <p:nvPr/>
        </p:nvSpPr>
        <p:spPr bwMode="auto">
          <a:xfrm>
            <a:off x="5521325" y="5160963"/>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75" name="Line 26"/>
          <p:cNvSpPr>
            <a:spLocks noChangeShapeType="1"/>
          </p:cNvSpPr>
          <p:nvPr/>
        </p:nvSpPr>
        <p:spPr bwMode="auto">
          <a:xfrm>
            <a:off x="5521325" y="4951413"/>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76" name="Line 27"/>
          <p:cNvSpPr>
            <a:spLocks noChangeShapeType="1"/>
          </p:cNvSpPr>
          <p:nvPr/>
        </p:nvSpPr>
        <p:spPr bwMode="auto">
          <a:xfrm>
            <a:off x="5521325" y="4830763"/>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77" name="Line 28"/>
          <p:cNvSpPr>
            <a:spLocks noChangeShapeType="1"/>
          </p:cNvSpPr>
          <p:nvPr/>
        </p:nvSpPr>
        <p:spPr bwMode="auto">
          <a:xfrm>
            <a:off x="5521325" y="4751388"/>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78" name="Line 29"/>
          <p:cNvSpPr>
            <a:spLocks noChangeShapeType="1"/>
          </p:cNvSpPr>
          <p:nvPr/>
        </p:nvSpPr>
        <p:spPr bwMode="auto">
          <a:xfrm>
            <a:off x="5521325" y="4679950"/>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79" name="Line 30"/>
          <p:cNvSpPr>
            <a:spLocks noChangeShapeType="1"/>
          </p:cNvSpPr>
          <p:nvPr/>
        </p:nvSpPr>
        <p:spPr bwMode="auto">
          <a:xfrm>
            <a:off x="5521325" y="4630738"/>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80" name="Line 31"/>
          <p:cNvSpPr>
            <a:spLocks noChangeShapeType="1"/>
          </p:cNvSpPr>
          <p:nvPr/>
        </p:nvSpPr>
        <p:spPr bwMode="auto">
          <a:xfrm>
            <a:off x="5521325" y="4579938"/>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81" name="Line 32"/>
          <p:cNvSpPr>
            <a:spLocks noChangeShapeType="1"/>
          </p:cNvSpPr>
          <p:nvPr/>
        </p:nvSpPr>
        <p:spPr bwMode="auto">
          <a:xfrm>
            <a:off x="5521325" y="4540250"/>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82" name="Line 33"/>
          <p:cNvSpPr>
            <a:spLocks noChangeShapeType="1"/>
          </p:cNvSpPr>
          <p:nvPr/>
        </p:nvSpPr>
        <p:spPr bwMode="auto">
          <a:xfrm>
            <a:off x="5521325" y="4510088"/>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83" name="Line 34"/>
          <p:cNvSpPr>
            <a:spLocks noChangeShapeType="1"/>
          </p:cNvSpPr>
          <p:nvPr/>
        </p:nvSpPr>
        <p:spPr bwMode="auto">
          <a:xfrm>
            <a:off x="5521325" y="4470400"/>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84" name="Line 35"/>
          <p:cNvSpPr>
            <a:spLocks noChangeShapeType="1"/>
          </p:cNvSpPr>
          <p:nvPr/>
        </p:nvSpPr>
        <p:spPr bwMode="auto">
          <a:xfrm>
            <a:off x="5521325" y="4270375"/>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85" name="Line 36"/>
          <p:cNvSpPr>
            <a:spLocks noChangeShapeType="1"/>
          </p:cNvSpPr>
          <p:nvPr/>
        </p:nvSpPr>
        <p:spPr bwMode="auto">
          <a:xfrm>
            <a:off x="5521325" y="4149725"/>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86" name="Line 37"/>
          <p:cNvSpPr>
            <a:spLocks noChangeShapeType="1"/>
          </p:cNvSpPr>
          <p:nvPr/>
        </p:nvSpPr>
        <p:spPr bwMode="auto">
          <a:xfrm>
            <a:off x="5521325" y="4060825"/>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87" name="Line 38"/>
          <p:cNvSpPr>
            <a:spLocks noChangeShapeType="1"/>
          </p:cNvSpPr>
          <p:nvPr/>
        </p:nvSpPr>
        <p:spPr bwMode="auto">
          <a:xfrm>
            <a:off x="5521325" y="3989388"/>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88" name="Line 39"/>
          <p:cNvSpPr>
            <a:spLocks noChangeShapeType="1"/>
          </p:cNvSpPr>
          <p:nvPr/>
        </p:nvSpPr>
        <p:spPr bwMode="auto">
          <a:xfrm>
            <a:off x="5521325" y="3940175"/>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89" name="Line 40"/>
          <p:cNvSpPr>
            <a:spLocks noChangeShapeType="1"/>
          </p:cNvSpPr>
          <p:nvPr/>
        </p:nvSpPr>
        <p:spPr bwMode="auto">
          <a:xfrm>
            <a:off x="5521325" y="3889375"/>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90" name="Line 41"/>
          <p:cNvSpPr>
            <a:spLocks noChangeShapeType="1"/>
          </p:cNvSpPr>
          <p:nvPr/>
        </p:nvSpPr>
        <p:spPr bwMode="auto">
          <a:xfrm>
            <a:off x="5521325" y="3849688"/>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91" name="Line 42"/>
          <p:cNvSpPr>
            <a:spLocks noChangeShapeType="1"/>
          </p:cNvSpPr>
          <p:nvPr/>
        </p:nvSpPr>
        <p:spPr bwMode="auto">
          <a:xfrm>
            <a:off x="5521325" y="3819525"/>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92" name="Line 43"/>
          <p:cNvSpPr>
            <a:spLocks noChangeShapeType="1"/>
          </p:cNvSpPr>
          <p:nvPr/>
        </p:nvSpPr>
        <p:spPr bwMode="auto">
          <a:xfrm>
            <a:off x="5521325" y="3789363"/>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93" name="Line 44"/>
          <p:cNvSpPr>
            <a:spLocks noChangeShapeType="1"/>
          </p:cNvSpPr>
          <p:nvPr/>
        </p:nvSpPr>
        <p:spPr bwMode="auto">
          <a:xfrm>
            <a:off x="5521325" y="3579813"/>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94" name="Line 45"/>
          <p:cNvSpPr>
            <a:spLocks noChangeShapeType="1"/>
          </p:cNvSpPr>
          <p:nvPr/>
        </p:nvSpPr>
        <p:spPr bwMode="auto">
          <a:xfrm>
            <a:off x="5521325" y="3459163"/>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95" name="Line 46"/>
          <p:cNvSpPr>
            <a:spLocks noChangeShapeType="1"/>
          </p:cNvSpPr>
          <p:nvPr/>
        </p:nvSpPr>
        <p:spPr bwMode="auto">
          <a:xfrm>
            <a:off x="5521325" y="3370263"/>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96" name="Line 47"/>
          <p:cNvSpPr>
            <a:spLocks noChangeShapeType="1"/>
          </p:cNvSpPr>
          <p:nvPr/>
        </p:nvSpPr>
        <p:spPr bwMode="auto">
          <a:xfrm>
            <a:off x="5521325" y="3309938"/>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97" name="Line 48"/>
          <p:cNvSpPr>
            <a:spLocks noChangeShapeType="1"/>
          </p:cNvSpPr>
          <p:nvPr/>
        </p:nvSpPr>
        <p:spPr bwMode="auto">
          <a:xfrm>
            <a:off x="5521325" y="3249613"/>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98" name="Line 49"/>
          <p:cNvSpPr>
            <a:spLocks noChangeShapeType="1"/>
          </p:cNvSpPr>
          <p:nvPr/>
        </p:nvSpPr>
        <p:spPr bwMode="auto">
          <a:xfrm>
            <a:off x="5521325" y="3198813"/>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299" name="Line 50"/>
          <p:cNvSpPr>
            <a:spLocks noChangeShapeType="1"/>
          </p:cNvSpPr>
          <p:nvPr/>
        </p:nvSpPr>
        <p:spPr bwMode="auto">
          <a:xfrm>
            <a:off x="5521325" y="3159125"/>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00" name="Line 51"/>
          <p:cNvSpPr>
            <a:spLocks noChangeShapeType="1"/>
          </p:cNvSpPr>
          <p:nvPr/>
        </p:nvSpPr>
        <p:spPr bwMode="auto">
          <a:xfrm>
            <a:off x="5521325" y="3128963"/>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01" name="Line 52"/>
          <p:cNvSpPr>
            <a:spLocks noChangeShapeType="1"/>
          </p:cNvSpPr>
          <p:nvPr/>
        </p:nvSpPr>
        <p:spPr bwMode="auto">
          <a:xfrm>
            <a:off x="5521325" y="3098800"/>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02" name="Line 53"/>
          <p:cNvSpPr>
            <a:spLocks noChangeShapeType="1"/>
          </p:cNvSpPr>
          <p:nvPr/>
        </p:nvSpPr>
        <p:spPr bwMode="auto">
          <a:xfrm>
            <a:off x="5521325" y="2889250"/>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03" name="Line 54"/>
          <p:cNvSpPr>
            <a:spLocks noChangeShapeType="1"/>
          </p:cNvSpPr>
          <p:nvPr/>
        </p:nvSpPr>
        <p:spPr bwMode="auto">
          <a:xfrm>
            <a:off x="5521325" y="2768600"/>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04" name="Line 55"/>
          <p:cNvSpPr>
            <a:spLocks noChangeShapeType="1"/>
          </p:cNvSpPr>
          <p:nvPr/>
        </p:nvSpPr>
        <p:spPr bwMode="auto">
          <a:xfrm>
            <a:off x="5521325" y="2678113"/>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05" name="Line 56"/>
          <p:cNvSpPr>
            <a:spLocks noChangeShapeType="1"/>
          </p:cNvSpPr>
          <p:nvPr/>
        </p:nvSpPr>
        <p:spPr bwMode="auto">
          <a:xfrm>
            <a:off x="5521325" y="2619375"/>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06" name="Line 57"/>
          <p:cNvSpPr>
            <a:spLocks noChangeShapeType="1"/>
          </p:cNvSpPr>
          <p:nvPr/>
        </p:nvSpPr>
        <p:spPr bwMode="auto">
          <a:xfrm>
            <a:off x="5521325" y="2559050"/>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07" name="Line 58"/>
          <p:cNvSpPr>
            <a:spLocks noChangeShapeType="1"/>
          </p:cNvSpPr>
          <p:nvPr/>
        </p:nvSpPr>
        <p:spPr bwMode="auto">
          <a:xfrm>
            <a:off x="5521325" y="2519363"/>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08" name="Line 59"/>
          <p:cNvSpPr>
            <a:spLocks noChangeShapeType="1"/>
          </p:cNvSpPr>
          <p:nvPr/>
        </p:nvSpPr>
        <p:spPr bwMode="auto">
          <a:xfrm>
            <a:off x="5521325" y="2478088"/>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09" name="Line 60"/>
          <p:cNvSpPr>
            <a:spLocks noChangeShapeType="1"/>
          </p:cNvSpPr>
          <p:nvPr/>
        </p:nvSpPr>
        <p:spPr bwMode="auto">
          <a:xfrm>
            <a:off x="5521325" y="2438400"/>
            <a:ext cx="30163"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10" name="Line 61"/>
          <p:cNvSpPr>
            <a:spLocks noChangeShapeType="1"/>
          </p:cNvSpPr>
          <p:nvPr/>
        </p:nvSpPr>
        <p:spPr bwMode="auto">
          <a:xfrm>
            <a:off x="5521325" y="2408238"/>
            <a:ext cx="30163"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11" name="Line 62"/>
          <p:cNvSpPr>
            <a:spLocks noChangeShapeType="1"/>
          </p:cNvSpPr>
          <p:nvPr/>
        </p:nvSpPr>
        <p:spPr bwMode="auto">
          <a:xfrm>
            <a:off x="5521325" y="5851525"/>
            <a:ext cx="41275"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12" name="Line 63"/>
          <p:cNvSpPr>
            <a:spLocks noChangeShapeType="1"/>
          </p:cNvSpPr>
          <p:nvPr/>
        </p:nvSpPr>
        <p:spPr bwMode="auto">
          <a:xfrm>
            <a:off x="5521325" y="5160963"/>
            <a:ext cx="41275"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13" name="Line 64"/>
          <p:cNvSpPr>
            <a:spLocks noChangeShapeType="1"/>
          </p:cNvSpPr>
          <p:nvPr/>
        </p:nvSpPr>
        <p:spPr bwMode="auto">
          <a:xfrm>
            <a:off x="5521325" y="4470400"/>
            <a:ext cx="41275"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14" name="Line 65"/>
          <p:cNvSpPr>
            <a:spLocks noChangeShapeType="1"/>
          </p:cNvSpPr>
          <p:nvPr/>
        </p:nvSpPr>
        <p:spPr bwMode="auto">
          <a:xfrm>
            <a:off x="5521325" y="3789363"/>
            <a:ext cx="41275"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15" name="Line 66"/>
          <p:cNvSpPr>
            <a:spLocks noChangeShapeType="1"/>
          </p:cNvSpPr>
          <p:nvPr/>
        </p:nvSpPr>
        <p:spPr bwMode="auto">
          <a:xfrm>
            <a:off x="5521325" y="3098800"/>
            <a:ext cx="41275"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16" name="Line 67"/>
          <p:cNvSpPr>
            <a:spLocks noChangeShapeType="1"/>
          </p:cNvSpPr>
          <p:nvPr/>
        </p:nvSpPr>
        <p:spPr bwMode="auto">
          <a:xfrm>
            <a:off x="5521325" y="2408238"/>
            <a:ext cx="41275"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17" name="Line 68"/>
          <p:cNvSpPr>
            <a:spLocks noChangeShapeType="1"/>
          </p:cNvSpPr>
          <p:nvPr/>
        </p:nvSpPr>
        <p:spPr bwMode="auto">
          <a:xfrm>
            <a:off x="5521325" y="5851525"/>
            <a:ext cx="2962275"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18" name="Line 69"/>
          <p:cNvSpPr>
            <a:spLocks noChangeShapeType="1"/>
          </p:cNvSpPr>
          <p:nvPr/>
        </p:nvSpPr>
        <p:spPr bwMode="auto">
          <a:xfrm flipV="1">
            <a:off x="5521325" y="5821363"/>
            <a:ext cx="1588"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19" name="Line 70"/>
          <p:cNvSpPr>
            <a:spLocks noChangeShapeType="1"/>
          </p:cNvSpPr>
          <p:nvPr/>
        </p:nvSpPr>
        <p:spPr bwMode="auto">
          <a:xfrm flipV="1">
            <a:off x="5741988" y="5821363"/>
            <a:ext cx="1587"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20" name="Line 71"/>
          <p:cNvSpPr>
            <a:spLocks noChangeShapeType="1"/>
          </p:cNvSpPr>
          <p:nvPr/>
        </p:nvSpPr>
        <p:spPr bwMode="auto">
          <a:xfrm flipV="1">
            <a:off x="5872163" y="5821363"/>
            <a:ext cx="1587"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21" name="Line 72"/>
          <p:cNvSpPr>
            <a:spLocks noChangeShapeType="1"/>
          </p:cNvSpPr>
          <p:nvPr/>
        </p:nvSpPr>
        <p:spPr bwMode="auto">
          <a:xfrm flipV="1">
            <a:off x="5972175" y="5821363"/>
            <a:ext cx="1588"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22" name="Line 73"/>
          <p:cNvSpPr>
            <a:spLocks noChangeShapeType="1"/>
          </p:cNvSpPr>
          <p:nvPr/>
        </p:nvSpPr>
        <p:spPr bwMode="auto">
          <a:xfrm flipV="1">
            <a:off x="6042025" y="5821363"/>
            <a:ext cx="1588"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23" name="Line 74"/>
          <p:cNvSpPr>
            <a:spLocks noChangeShapeType="1"/>
          </p:cNvSpPr>
          <p:nvPr/>
        </p:nvSpPr>
        <p:spPr bwMode="auto">
          <a:xfrm flipV="1">
            <a:off x="6102350" y="5821363"/>
            <a:ext cx="1588"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24" name="Line 75"/>
          <p:cNvSpPr>
            <a:spLocks noChangeShapeType="1"/>
          </p:cNvSpPr>
          <p:nvPr/>
        </p:nvSpPr>
        <p:spPr bwMode="auto">
          <a:xfrm flipV="1">
            <a:off x="6153150" y="5821363"/>
            <a:ext cx="1588"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25" name="Line 76"/>
          <p:cNvSpPr>
            <a:spLocks noChangeShapeType="1"/>
          </p:cNvSpPr>
          <p:nvPr/>
        </p:nvSpPr>
        <p:spPr bwMode="auto">
          <a:xfrm flipV="1">
            <a:off x="6192838" y="5821363"/>
            <a:ext cx="1587"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26" name="Line 77"/>
          <p:cNvSpPr>
            <a:spLocks noChangeShapeType="1"/>
          </p:cNvSpPr>
          <p:nvPr/>
        </p:nvSpPr>
        <p:spPr bwMode="auto">
          <a:xfrm flipV="1">
            <a:off x="6232525" y="5821363"/>
            <a:ext cx="1588"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27" name="Line 78"/>
          <p:cNvSpPr>
            <a:spLocks noChangeShapeType="1"/>
          </p:cNvSpPr>
          <p:nvPr/>
        </p:nvSpPr>
        <p:spPr bwMode="auto">
          <a:xfrm flipV="1">
            <a:off x="6262688" y="5821363"/>
            <a:ext cx="1587"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28" name="Line 79"/>
          <p:cNvSpPr>
            <a:spLocks noChangeShapeType="1"/>
          </p:cNvSpPr>
          <p:nvPr/>
        </p:nvSpPr>
        <p:spPr bwMode="auto">
          <a:xfrm flipV="1">
            <a:off x="6483350" y="5821363"/>
            <a:ext cx="1588"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29" name="Line 80"/>
          <p:cNvSpPr>
            <a:spLocks noChangeShapeType="1"/>
          </p:cNvSpPr>
          <p:nvPr/>
        </p:nvSpPr>
        <p:spPr bwMode="auto">
          <a:xfrm flipV="1">
            <a:off x="6611938" y="5821363"/>
            <a:ext cx="1587"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30" name="Line 81"/>
          <p:cNvSpPr>
            <a:spLocks noChangeShapeType="1"/>
          </p:cNvSpPr>
          <p:nvPr/>
        </p:nvSpPr>
        <p:spPr bwMode="auto">
          <a:xfrm flipV="1">
            <a:off x="6713538" y="5821363"/>
            <a:ext cx="1587"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31" name="Line 82"/>
          <p:cNvSpPr>
            <a:spLocks noChangeShapeType="1"/>
          </p:cNvSpPr>
          <p:nvPr/>
        </p:nvSpPr>
        <p:spPr bwMode="auto">
          <a:xfrm flipV="1">
            <a:off x="6783388" y="5821363"/>
            <a:ext cx="1587"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32" name="Line 83"/>
          <p:cNvSpPr>
            <a:spLocks noChangeShapeType="1"/>
          </p:cNvSpPr>
          <p:nvPr/>
        </p:nvSpPr>
        <p:spPr bwMode="auto">
          <a:xfrm flipV="1">
            <a:off x="6842125" y="5821363"/>
            <a:ext cx="1588"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33" name="Line 84"/>
          <p:cNvSpPr>
            <a:spLocks noChangeShapeType="1"/>
          </p:cNvSpPr>
          <p:nvPr/>
        </p:nvSpPr>
        <p:spPr bwMode="auto">
          <a:xfrm flipV="1">
            <a:off x="6892925" y="5821363"/>
            <a:ext cx="1588"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34" name="Line 85"/>
          <p:cNvSpPr>
            <a:spLocks noChangeShapeType="1"/>
          </p:cNvSpPr>
          <p:nvPr/>
        </p:nvSpPr>
        <p:spPr bwMode="auto">
          <a:xfrm flipV="1">
            <a:off x="6932613" y="5821363"/>
            <a:ext cx="1587"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35" name="Line 86"/>
          <p:cNvSpPr>
            <a:spLocks noChangeShapeType="1"/>
          </p:cNvSpPr>
          <p:nvPr/>
        </p:nvSpPr>
        <p:spPr bwMode="auto">
          <a:xfrm flipV="1">
            <a:off x="6972300" y="5821363"/>
            <a:ext cx="1588"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36" name="Line 87"/>
          <p:cNvSpPr>
            <a:spLocks noChangeShapeType="1"/>
          </p:cNvSpPr>
          <p:nvPr/>
        </p:nvSpPr>
        <p:spPr bwMode="auto">
          <a:xfrm flipV="1">
            <a:off x="7002463" y="5821363"/>
            <a:ext cx="1587"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37" name="Line 88"/>
          <p:cNvSpPr>
            <a:spLocks noChangeShapeType="1"/>
          </p:cNvSpPr>
          <p:nvPr/>
        </p:nvSpPr>
        <p:spPr bwMode="auto">
          <a:xfrm flipV="1">
            <a:off x="7223125" y="5821363"/>
            <a:ext cx="1588"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38" name="Line 89"/>
          <p:cNvSpPr>
            <a:spLocks noChangeShapeType="1"/>
          </p:cNvSpPr>
          <p:nvPr/>
        </p:nvSpPr>
        <p:spPr bwMode="auto">
          <a:xfrm flipV="1">
            <a:off x="7353300" y="5821363"/>
            <a:ext cx="1588"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39" name="Line 90"/>
          <p:cNvSpPr>
            <a:spLocks noChangeShapeType="1"/>
          </p:cNvSpPr>
          <p:nvPr/>
        </p:nvSpPr>
        <p:spPr bwMode="auto">
          <a:xfrm flipV="1">
            <a:off x="7453313" y="5821363"/>
            <a:ext cx="1587"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40" name="Line 91"/>
          <p:cNvSpPr>
            <a:spLocks noChangeShapeType="1"/>
          </p:cNvSpPr>
          <p:nvPr/>
        </p:nvSpPr>
        <p:spPr bwMode="auto">
          <a:xfrm flipV="1">
            <a:off x="7523163" y="5821363"/>
            <a:ext cx="1587"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41" name="Line 92"/>
          <p:cNvSpPr>
            <a:spLocks noChangeShapeType="1"/>
          </p:cNvSpPr>
          <p:nvPr/>
        </p:nvSpPr>
        <p:spPr bwMode="auto">
          <a:xfrm flipV="1">
            <a:off x="7583488" y="5821363"/>
            <a:ext cx="1587"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42" name="Line 93"/>
          <p:cNvSpPr>
            <a:spLocks noChangeShapeType="1"/>
          </p:cNvSpPr>
          <p:nvPr/>
        </p:nvSpPr>
        <p:spPr bwMode="auto">
          <a:xfrm flipV="1">
            <a:off x="7632700" y="5821363"/>
            <a:ext cx="1588"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43" name="Line 94"/>
          <p:cNvSpPr>
            <a:spLocks noChangeShapeType="1"/>
          </p:cNvSpPr>
          <p:nvPr/>
        </p:nvSpPr>
        <p:spPr bwMode="auto">
          <a:xfrm flipV="1">
            <a:off x="7673975" y="5821363"/>
            <a:ext cx="1588"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44" name="Line 95"/>
          <p:cNvSpPr>
            <a:spLocks noChangeShapeType="1"/>
          </p:cNvSpPr>
          <p:nvPr/>
        </p:nvSpPr>
        <p:spPr bwMode="auto">
          <a:xfrm flipV="1">
            <a:off x="7713663" y="5821363"/>
            <a:ext cx="1587"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45" name="Line 96"/>
          <p:cNvSpPr>
            <a:spLocks noChangeShapeType="1"/>
          </p:cNvSpPr>
          <p:nvPr/>
        </p:nvSpPr>
        <p:spPr bwMode="auto">
          <a:xfrm flipV="1">
            <a:off x="7743825" y="5821363"/>
            <a:ext cx="1588"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46" name="Line 97"/>
          <p:cNvSpPr>
            <a:spLocks noChangeShapeType="1"/>
          </p:cNvSpPr>
          <p:nvPr/>
        </p:nvSpPr>
        <p:spPr bwMode="auto">
          <a:xfrm flipV="1">
            <a:off x="7962900" y="5821363"/>
            <a:ext cx="1588"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47" name="Line 98"/>
          <p:cNvSpPr>
            <a:spLocks noChangeShapeType="1"/>
          </p:cNvSpPr>
          <p:nvPr/>
        </p:nvSpPr>
        <p:spPr bwMode="auto">
          <a:xfrm flipV="1">
            <a:off x="8093075" y="5821363"/>
            <a:ext cx="1588"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48" name="Line 99"/>
          <p:cNvSpPr>
            <a:spLocks noChangeShapeType="1"/>
          </p:cNvSpPr>
          <p:nvPr/>
        </p:nvSpPr>
        <p:spPr bwMode="auto">
          <a:xfrm flipV="1">
            <a:off x="8193088" y="5821363"/>
            <a:ext cx="1587"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49" name="Line 100"/>
          <p:cNvSpPr>
            <a:spLocks noChangeShapeType="1"/>
          </p:cNvSpPr>
          <p:nvPr/>
        </p:nvSpPr>
        <p:spPr bwMode="auto">
          <a:xfrm flipV="1">
            <a:off x="8264525" y="5821363"/>
            <a:ext cx="1588"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50" name="Line 101"/>
          <p:cNvSpPr>
            <a:spLocks noChangeShapeType="1"/>
          </p:cNvSpPr>
          <p:nvPr/>
        </p:nvSpPr>
        <p:spPr bwMode="auto">
          <a:xfrm flipV="1">
            <a:off x="8323263" y="5821363"/>
            <a:ext cx="1587"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51" name="Line 102"/>
          <p:cNvSpPr>
            <a:spLocks noChangeShapeType="1"/>
          </p:cNvSpPr>
          <p:nvPr/>
        </p:nvSpPr>
        <p:spPr bwMode="auto">
          <a:xfrm flipV="1">
            <a:off x="8374063" y="5821363"/>
            <a:ext cx="1587"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52" name="Line 103"/>
          <p:cNvSpPr>
            <a:spLocks noChangeShapeType="1"/>
          </p:cNvSpPr>
          <p:nvPr/>
        </p:nvSpPr>
        <p:spPr bwMode="auto">
          <a:xfrm flipV="1">
            <a:off x="8413750" y="5821363"/>
            <a:ext cx="1588"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53" name="Line 104"/>
          <p:cNvSpPr>
            <a:spLocks noChangeShapeType="1"/>
          </p:cNvSpPr>
          <p:nvPr/>
        </p:nvSpPr>
        <p:spPr bwMode="auto">
          <a:xfrm flipV="1">
            <a:off x="8453438" y="5821363"/>
            <a:ext cx="1587"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54" name="Line 105"/>
          <p:cNvSpPr>
            <a:spLocks noChangeShapeType="1"/>
          </p:cNvSpPr>
          <p:nvPr/>
        </p:nvSpPr>
        <p:spPr bwMode="auto">
          <a:xfrm flipV="1">
            <a:off x="8483600" y="5821363"/>
            <a:ext cx="1588" cy="3016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55" name="Line 106"/>
          <p:cNvSpPr>
            <a:spLocks noChangeShapeType="1"/>
          </p:cNvSpPr>
          <p:nvPr/>
        </p:nvSpPr>
        <p:spPr bwMode="auto">
          <a:xfrm flipV="1">
            <a:off x="5521325" y="5811838"/>
            <a:ext cx="1588" cy="396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56" name="Line 107"/>
          <p:cNvSpPr>
            <a:spLocks noChangeShapeType="1"/>
          </p:cNvSpPr>
          <p:nvPr/>
        </p:nvSpPr>
        <p:spPr bwMode="auto">
          <a:xfrm flipV="1">
            <a:off x="6262688" y="5811838"/>
            <a:ext cx="1587" cy="396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57" name="Line 108"/>
          <p:cNvSpPr>
            <a:spLocks noChangeShapeType="1"/>
          </p:cNvSpPr>
          <p:nvPr/>
        </p:nvSpPr>
        <p:spPr bwMode="auto">
          <a:xfrm flipV="1">
            <a:off x="7002463" y="5811838"/>
            <a:ext cx="1587" cy="396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58" name="Line 109"/>
          <p:cNvSpPr>
            <a:spLocks noChangeShapeType="1"/>
          </p:cNvSpPr>
          <p:nvPr/>
        </p:nvSpPr>
        <p:spPr bwMode="auto">
          <a:xfrm flipV="1">
            <a:off x="7743825" y="5811838"/>
            <a:ext cx="1588" cy="396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59" name="Line 110"/>
          <p:cNvSpPr>
            <a:spLocks noChangeShapeType="1"/>
          </p:cNvSpPr>
          <p:nvPr/>
        </p:nvSpPr>
        <p:spPr bwMode="auto">
          <a:xfrm flipV="1">
            <a:off x="8483600" y="5811838"/>
            <a:ext cx="1588" cy="396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60" name="Freeform 111"/>
          <p:cNvSpPr>
            <a:spLocks/>
          </p:cNvSpPr>
          <p:nvPr/>
        </p:nvSpPr>
        <p:spPr bwMode="auto">
          <a:xfrm>
            <a:off x="5711825" y="3268663"/>
            <a:ext cx="60325" cy="60325"/>
          </a:xfrm>
          <a:custGeom>
            <a:avLst/>
            <a:gdLst>
              <a:gd name="T0" fmla="*/ 47883756 w 38"/>
              <a:gd name="T1" fmla="*/ 0 h 38"/>
              <a:gd name="T2" fmla="*/ 95765924 w 38"/>
              <a:gd name="T3" fmla="*/ 47883756 h 38"/>
              <a:gd name="T4" fmla="*/ 47883756 w 38"/>
              <a:gd name="T5" fmla="*/ 95765924 h 38"/>
              <a:gd name="T6" fmla="*/ 0 w 38"/>
              <a:gd name="T7" fmla="*/ 47883756 h 38"/>
              <a:gd name="T8" fmla="*/ 47883756 w 38"/>
              <a:gd name="T9" fmla="*/ 0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19" y="0"/>
                </a:moveTo>
                <a:lnTo>
                  <a:pt x="38" y="19"/>
                </a:lnTo>
                <a:lnTo>
                  <a:pt x="19" y="38"/>
                </a:lnTo>
                <a:lnTo>
                  <a:pt x="0" y="19"/>
                </a:lnTo>
                <a:lnTo>
                  <a:pt x="19" y="0"/>
                </a:lnTo>
                <a:close/>
              </a:path>
            </a:pathLst>
          </a:custGeom>
          <a:solidFill>
            <a:srgbClr val="000080"/>
          </a:solidFill>
          <a:ln w="9525">
            <a:solidFill>
              <a:schemeClr val="tx1"/>
            </a:solidFill>
            <a:prstDash val="solid"/>
            <a:round/>
            <a:headEnd/>
            <a:tailEnd/>
          </a:ln>
        </p:spPr>
        <p:txBody>
          <a:bodyPr/>
          <a:lstStyle/>
          <a:p>
            <a:pPr fontAlgn="base">
              <a:spcBef>
                <a:spcPct val="0"/>
              </a:spcBef>
              <a:spcAft>
                <a:spcPct val="0"/>
              </a:spcAft>
            </a:pPr>
            <a:endParaRPr lang="ja-JP" altLang="en-US" sz="1400" smtClean="0">
              <a:solidFill>
                <a:srgbClr val="000000"/>
              </a:solidFill>
            </a:endParaRPr>
          </a:p>
        </p:txBody>
      </p:sp>
      <p:sp>
        <p:nvSpPr>
          <p:cNvPr id="53361" name="Freeform 112"/>
          <p:cNvSpPr>
            <a:spLocks/>
          </p:cNvSpPr>
          <p:nvPr/>
        </p:nvSpPr>
        <p:spPr bwMode="auto">
          <a:xfrm>
            <a:off x="5942013" y="3470275"/>
            <a:ext cx="60325" cy="58738"/>
          </a:xfrm>
          <a:custGeom>
            <a:avLst/>
            <a:gdLst>
              <a:gd name="T0" fmla="*/ 47883756 w 38"/>
              <a:gd name="T1" fmla="*/ 0 h 37"/>
              <a:gd name="T2" fmla="*/ 95765924 w 38"/>
              <a:gd name="T3" fmla="*/ 45363192 h 37"/>
              <a:gd name="T4" fmla="*/ 47883756 w 38"/>
              <a:gd name="T5" fmla="*/ 93247355 h 37"/>
              <a:gd name="T6" fmla="*/ 0 w 38"/>
              <a:gd name="T7" fmla="*/ 45363192 h 37"/>
              <a:gd name="T8" fmla="*/ 47883756 w 38"/>
              <a:gd name="T9" fmla="*/ 0 h 37"/>
              <a:gd name="T10" fmla="*/ 0 60000 65536"/>
              <a:gd name="T11" fmla="*/ 0 60000 65536"/>
              <a:gd name="T12" fmla="*/ 0 60000 65536"/>
              <a:gd name="T13" fmla="*/ 0 60000 65536"/>
              <a:gd name="T14" fmla="*/ 0 60000 65536"/>
              <a:gd name="T15" fmla="*/ 0 w 38"/>
              <a:gd name="T16" fmla="*/ 0 h 37"/>
              <a:gd name="T17" fmla="*/ 38 w 38"/>
              <a:gd name="T18" fmla="*/ 37 h 37"/>
            </a:gdLst>
            <a:ahLst/>
            <a:cxnLst>
              <a:cxn ang="T10">
                <a:pos x="T0" y="T1"/>
              </a:cxn>
              <a:cxn ang="T11">
                <a:pos x="T2" y="T3"/>
              </a:cxn>
              <a:cxn ang="T12">
                <a:pos x="T4" y="T5"/>
              </a:cxn>
              <a:cxn ang="T13">
                <a:pos x="T6" y="T7"/>
              </a:cxn>
              <a:cxn ang="T14">
                <a:pos x="T8" y="T9"/>
              </a:cxn>
            </a:cxnLst>
            <a:rect l="T15" t="T16" r="T17" b="T18"/>
            <a:pathLst>
              <a:path w="38" h="37">
                <a:moveTo>
                  <a:pt x="19" y="0"/>
                </a:moveTo>
                <a:lnTo>
                  <a:pt x="38" y="18"/>
                </a:lnTo>
                <a:lnTo>
                  <a:pt x="19" y="37"/>
                </a:lnTo>
                <a:lnTo>
                  <a:pt x="0" y="18"/>
                </a:lnTo>
                <a:lnTo>
                  <a:pt x="19" y="0"/>
                </a:lnTo>
                <a:close/>
              </a:path>
            </a:pathLst>
          </a:custGeom>
          <a:solidFill>
            <a:srgbClr val="000080"/>
          </a:solidFill>
          <a:ln w="9525">
            <a:solidFill>
              <a:schemeClr val="tx1"/>
            </a:solidFill>
            <a:prstDash val="solid"/>
            <a:round/>
            <a:headEnd/>
            <a:tailEnd/>
          </a:ln>
        </p:spPr>
        <p:txBody>
          <a:bodyPr/>
          <a:lstStyle/>
          <a:p>
            <a:pPr fontAlgn="base">
              <a:spcBef>
                <a:spcPct val="0"/>
              </a:spcBef>
              <a:spcAft>
                <a:spcPct val="0"/>
              </a:spcAft>
            </a:pPr>
            <a:endParaRPr lang="ja-JP" altLang="en-US" sz="1400" smtClean="0">
              <a:solidFill>
                <a:srgbClr val="000000"/>
              </a:solidFill>
            </a:endParaRPr>
          </a:p>
        </p:txBody>
      </p:sp>
      <p:sp>
        <p:nvSpPr>
          <p:cNvPr id="53362" name="Freeform 113"/>
          <p:cNvSpPr>
            <a:spLocks/>
          </p:cNvSpPr>
          <p:nvPr/>
        </p:nvSpPr>
        <p:spPr bwMode="auto">
          <a:xfrm>
            <a:off x="6232525" y="3709988"/>
            <a:ext cx="60325" cy="60325"/>
          </a:xfrm>
          <a:custGeom>
            <a:avLst/>
            <a:gdLst>
              <a:gd name="T0" fmla="*/ 47883756 w 38"/>
              <a:gd name="T1" fmla="*/ 0 h 38"/>
              <a:gd name="T2" fmla="*/ 95765924 w 38"/>
              <a:gd name="T3" fmla="*/ 47883756 h 38"/>
              <a:gd name="T4" fmla="*/ 47883756 w 38"/>
              <a:gd name="T5" fmla="*/ 95765924 h 38"/>
              <a:gd name="T6" fmla="*/ 0 w 38"/>
              <a:gd name="T7" fmla="*/ 47883756 h 38"/>
              <a:gd name="T8" fmla="*/ 47883756 w 38"/>
              <a:gd name="T9" fmla="*/ 0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19" y="0"/>
                </a:moveTo>
                <a:lnTo>
                  <a:pt x="38" y="19"/>
                </a:lnTo>
                <a:lnTo>
                  <a:pt x="19" y="38"/>
                </a:lnTo>
                <a:lnTo>
                  <a:pt x="0" y="19"/>
                </a:lnTo>
                <a:lnTo>
                  <a:pt x="19" y="0"/>
                </a:lnTo>
                <a:close/>
              </a:path>
            </a:pathLst>
          </a:custGeom>
          <a:solidFill>
            <a:srgbClr val="000080"/>
          </a:solidFill>
          <a:ln w="9525">
            <a:solidFill>
              <a:schemeClr val="tx1"/>
            </a:solidFill>
            <a:prstDash val="solid"/>
            <a:round/>
            <a:headEnd/>
            <a:tailEnd/>
          </a:ln>
        </p:spPr>
        <p:txBody>
          <a:bodyPr/>
          <a:lstStyle/>
          <a:p>
            <a:pPr fontAlgn="base">
              <a:spcBef>
                <a:spcPct val="0"/>
              </a:spcBef>
              <a:spcAft>
                <a:spcPct val="0"/>
              </a:spcAft>
            </a:pPr>
            <a:endParaRPr lang="ja-JP" altLang="en-US" sz="1400" smtClean="0">
              <a:solidFill>
                <a:srgbClr val="000000"/>
              </a:solidFill>
            </a:endParaRPr>
          </a:p>
        </p:txBody>
      </p:sp>
      <p:sp>
        <p:nvSpPr>
          <p:cNvPr id="53363" name="Freeform 114"/>
          <p:cNvSpPr>
            <a:spLocks/>
          </p:cNvSpPr>
          <p:nvPr/>
        </p:nvSpPr>
        <p:spPr bwMode="auto">
          <a:xfrm>
            <a:off x="6453188" y="3889375"/>
            <a:ext cx="58737" cy="60325"/>
          </a:xfrm>
          <a:custGeom>
            <a:avLst/>
            <a:gdLst>
              <a:gd name="T0" fmla="*/ 47881760 w 37"/>
              <a:gd name="T1" fmla="*/ 0 h 38"/>
              <a:gd name="T2" fmla="*/ 93244180 w 37"/>
              <a:gd name="T3" fmla="*/ 47883756 h 38"/>
              <a:gd name="T4" fmla="*/ 47881760 w 37"/>
              <a:gd name="T5" fmla="*/ 95765924 h 38"/>
              <a:gd name="T6" fmla="*/ 0 w 37"/>
              <a:gd name="T7" fmla="*/ 47883756 h 38"/>
              <a:gd name="T8" fmla="*/ 47881760 w 37"/>
              <a:gd name="T9" fmla="*/ 0 h 38"/>
              <a:gd name="T10" fmla="*/ 0 60000 65536"/>
              <a:gd name="T11" fmla="*/ 0 60000 65536"/>
              <a:gd name="T12" fmla="*/ 0 60000 65536"/>
              <a:gd name="T13" fmla="*/ 0 60000 65536"/>
              <a:gd name="T14" fmla="*/ 0 60000 65536"/>
              <a:gd name="T15" fmla="*/ 0 w 37"/>
              <a:gd name="T16" fmla="*/ 0 h 38"/>
              <a:gd name="T17" fmla="*/ 37 w 37"/>
              <a:gd name="T18" fmla="*/ 38 h 38"/>
            </a:gdLst>
            <a:ahLst/>
            <a:cxnLst>
              <a:cxn ang="T10">
                <a:pos x="T0" y="T1"/>
              </a:cxn>
              <a:cxn ang="T11">
                <a:pos x="T2" y="T3"/>
              </a:cxn>
              <a:cxn ang="T12">
                <a:pos x="T4" y="T5"/>
              </a:cxn>
              <a:cxn ang="T13">
                <a:pos x="T6" y="T7"/>
              </a:cxn>
              <a:cxn ang="T14">
                <a:pos x="T8" y="T9"/>
              </a:cxn>
            </a:cxnLst>
            <a:rect l="T15" t="T16" r="T17" b="T18"/>
            <a:pathLst>
              <a:path w="37" h="38">
                <a:moveTo>
                  <a:pt x="19" y="0"/>
                </a:moveTo>
                <a:lnTo>
                  <a:pt x="37" y="19"/>
                </a:lnTo>
                <a:lnTo>
                  <a:pt x="19" y="38"/>
                </a:lnTo>
                <a:lnTo>
                  <a:pt x="0" y="19"/>
                </a:lnTo>
                <a:lnTo>
                  <a:pt x="19" y="0"/>
                </a:lnTo>
                <a:close/>
              </a:path>
            </a:pathLst>
          </a:custGeom>
          <a:solidFill>
            <a:srgbClr val="000080"/>
          </a:solidFill>
          <a:ln w="9525">
            <a:solidFill>
              <a:schemeClr val="tx1"/>
            </a:solidFill>
            <a:prstDash val="solid"/>
            <a:round/>
            <a:headEnd/>
            <a:tailEnd/>
          </a:ln>
        </p:spPr>
        <p:txBody>
          <a:bodyPr/>
          <a:lstStyle/>
          <a:p>
            <a:pPr fontAlgn="base">
              <a:spcBef>
                <a:spcPct val="0"/>
              </a:spcBef>
              <a:spcAft>
                <a:spcPct val="0"/>
              </a:spcAft>
            </a:pPr>
            <a:endParaRPr lang="ja-JP" altLang="en-US" sz="1400" smtClean="0">
              <a:solidFill>
                <a:srgbClr val="000000"/>
              </a:solidFill>
            </a:endParaRPr>
          </a:p>
        </p:txBody>
      </p:sp>
      <p:sp>
        <p:nvSpPr>
          <p:cNvPr id="53364" name="Freeform 115"/>
          <p:cNvSpPr>
            <a:spLocks/>
          </p:cNvSpPr>
          <p:nvPr/>
        </p:nvSpPr>
        <p:spPr bwMode="auto">
          <a:xfrm>
            <a:off x="6683375" y="4040188"/>
            <a:ext cx="58738" cy="60325"/>
          </a:xfrm>
          <a:custGeom>
            <a:avLst/>
            <a:gdLst>
              <a:gd name="T0" fmla="*/ 47884163 w 37"/>
              <a:gd name="T1" fmla="*/ 0 h 38"/>
              <a:gd name="T2" fmla="*/ 93247355 w 37"/>
              <a:gd name="T3" fmla="*/ 47883756 h 38"/>
              <a:gd name="T4" fmla="*/ 47884163 w 37"/>
              <a:gd name="T5" fmla="*/ 95765924 h 38"/>
              <a:gd name="T6" fmla="*/ 0 w 37"/>
              <a:gd name="T7" fmla="*/ 47883756 h 38"/>
              <a:gd name="T8" fmla="*/ 47884163 w 37"/>
              <a:gd name="T9" fmla="*/ 0 h 38"/>
              <a:gd name="T10" fmla="*/ 0 60000 65536"/>
              <a:gd name="T11" fmla="*/ 0 60000 65536"/>
              <a:gd name="T12" fmla="*/ 0 60000 65536"/>
              <a:gd name="T13" fmla="*/ 0 60000 65536"/>
              <a:gd name="T14" fmla="*/ 0 60000 65536"/>
              <a:gd name="T15" fmla="*/ 0 w 37"/>
              <a:gd name="T16" fmla="*/ 0 h 38"/>
              <a:gd name="T17" fmla="*/ 37 w 37"/>
              <a:gd name="T18" fmla="*/ 38 h 38"/>
            </a:gdLst>
            <a:ahLst/>
            <a:cxnLst>
              <a:cxn ang="T10">
                <a:pos x="T0" y="T1"/>
              </a:cxn>
              <a:cxn ang="T11">
                <a:pos x="T2" y="T3"/>
              </a:cxn>
              <a:cxn ang="T12">
                <a:pos x="T4" y="T5"/>
              </a:cxn>
              <a:cxn ang="T13">
                <a:pos x="T6" y="T7"/>
              </a:cxn>
              <a:cxn ang="T14">
                <a:pos x="T8" y="T9"/>
              </a:cxn>
            </a:cxnLst>
            <a:rect l="T15" t="T16" r="T17" b="T18"/>
            <a:pathLst>
              <a:path w="37" h="38">
                <a:moveTo>
                  <a:pt x="19" y="0"/>
                </a:moveTo>
                <a:lnTo>
                  <a:pt x="37" y="19"/>
                </a:lnTo>
                <a:lnTo>
                  <a:pt x="19" y="38"/>
                </a:lnTo>
                <a:lnTo>
                  <a:pt x="0" y="19"/>
                </a:lnTo>
                <a:lnTo>
                  <a:pt x="19" y="0"/>
                </a:lnTo>
                <a:close/>
              </a:path>
            </a:pathLst>
          </a:custGeom>
          <a:solidFill>
            <a:srgbClr val="000080"/>
          </a:solidFill>
          <a:ln w="9525">
            <a:solidFill>
              <a:schemeClr val="tx1"/>
            </a:solidFill>
            <a:prstDash val="solid"/>
            <a:round/>
            <a:headEnd/>
            <a:tailEnd/>
          </a:ln>
        </p:spPr>
        <p:txBody>
          <a:bodyPr/>
          <a:lstStyle/>
          <a:p>
            <a:pPr fontAlgn="base">
              <a:spcBef>
                <a:spcPct val="0"/>
              </a:spcBef>
              <a:spcAft>
                <a:spcPct val="0"/>
              </a:spcAft>
            </a:pPr>
            <a:endParaRPr lang="ja-JP" altLang="en-US" sz="1400" smtClean="0">
              <a:solidFill>
                <a:srgbClr val="000000"/>
              </a:solidFill>
            </a:endParaRPr>
          </a:p>
        </p:txBody>
      </p:sp>
      <p:sp>
        <p:nvSpPr>
          <p:cNvPr id="53365" name="Freeform 116"/>
          <p:cNvSpPr>
            <a:spLocks/>
          </p:cNvSpPr>
          <p:nvPr/>
        </p:nvSpPr>
        <p:spPr bwMode="auto">
          <a:xfrm>
            <a:off x="6972300" y="4230688"/>
            <a:ext cx="60325" cy="60325"/>
          </a:xfrm>
          <a:custGeom>
            <a:avLst/>
            <a:gdLst>
              <a:gd name="T0" fmla="*/ 47883756 w 38"/>
              <a:gd name="T1" fmla="*/ 0 h 38"/>
              <a:gd name="T2" fmla="*/ 95765924 w 38"/>
              <a:gd name="T3" fmla="*/ 47883756 h 38"/>
              <a:gd name="T4" fmla="*/ 47883756 w 38"/>
              <a:gd name="T5" fmla="*/ 95765924 h 38"/>
              <a:gd name="T6" fmla="*/ 0 w 38"/>
              <a:gd name="T7" fmla="*/ 47883756 h 38"/>
              <a:gd name="T8" fmla="*/ 47883756 w 38"/>
              <a:gd name="T9" fmla="*/ 0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19" y="0"/>
                </a:moveTo>
                <a:lnTo>
                  <a:pt x="38" y="19"/>
                </a:lnTo>
                <a:lnTo>
                  <a:pt x="19" y="38"/>
                </a:lnTo>
                <a:lnTo>
                  <a:pt x="0" y="19"/>
                </a:lnTo>
                <a:lnTo>
                  <a:pt x="19" y="0"/>
                </a:lnTo>
                <a:close/>
              </a:path>
            </a:pathLst>
          </a:custGeom>
          <a:solidFill>
            <a:srgbClr val="000080"/>
          </a:solidFill>
          <a:ln w="9525">
            <a:solidFill>
              <a:schemeClr val="tx1"/>
            </a:solidFill>
            <a:prstDash val="solid"/>
            <a:round/>
            <a:headEnd/>
            <a:tailEnd/>
          </a:ln>
        </p:spPr>
        <p:txBody>
          <a:bodyPr/>
          <a:lstStyle/>
          <a:p>
            <a:pPr fontAlgn="base">
              <a:spcBef>
                <a:spcPct val="0"/>
              </a:spcBef>
              <a:spcAft>
                <a:spcPct val="0"/>
              </a:spcAft>
            </a:pPr>
            <a:endParaRPr lang="ja-JP" altLang="en-US" sz="1400" smtClean="0">
              <a:solidFill>
                <a:srgbClr val="000000"/>
              </a:solidFill>
            </a:endParaRPr>
          </a:p>
        </p:txBody>
      </p:sp>
      <p:sp>
        <p:nvSpPr>
          <p:cNvPr id="53366" name="Freeform 117"/>
          <p:cNvSpPr>
            <a:spLocks/>
          </p:cNvSpPr>
          <p:nvPr/>
        </p:nvSpPr>
        <p:spPr bwMode="auto">
          <a:xfrm>
            <a:off x="7192963" y="4349750"/>
            <a:ext cx="60325" cy="60325"/>
          </a:xfrm>
          <a:custGeom>
            <a:avLst/>
            <a:gdLst>
              <a:gd name="T0" fmla="*/ 47883756 w 38"/>
              <a:gd name="T1" fmla="*/ 0 h 38"/>
              <a:gd name="T2" fmla="*/ 95765924 w 38"/>
              <a:gd name="T3" fmla="*/ 47883756 h 38"/>
              <a:gd name="T4" fmla="*/ 47883756 w 38"/>
              <a:gd name="T5" fmla="*/ 95765924 h 38"/>
              <a:gd name="T6" fmla="*/ 0 w 38"/>
              <a:gd name="T7" fmla="*/ 47883756 h 38"/>
              <a:gd name="T8" fmla="*/ 47883756 w 38"/>
              <a:gd name="T9" fmla="*/ 0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19" y="0"/>
                </a:moveTo>
                <a:lnTo>
                  <a:pt x="38" y="19"/>
                </a:lnTo>
                <a:lnTo>
                  <a:pt x="19" y="38"/>
                </a:lnTo>
                <a:lnTo>
                  <a:pt x="0" y="19"/>
                </a:lnTo>
                <a:lnTo>
                  <a:pt x="19" y="0"/>
                </a:lnTo>
                <a:close/>
              </a:path>
            </a:pathLst>
          </a:custGeom>
          <a:solidFill>
            <a:srgbClr val="000080"/>
          </a:solidFill>
          <a:ln w="9525">
            <a:solidFill>
              <a:schemeClr val="tx1"/>
            </a:solidFill>
            <a:prstDash val="solid"/>
            <a:round/>
            <a:headEnd/>
            <a:tailEnd/>
          </a:ln>
        </p:spPr>
        <p:txBody>
          <a:bodyPr/>
          <a:lstStyle/>
          <a:p>
            <a:pPr fontAlgn="base">
              <a:spcBef>
                <a:spcPct val="0"/>
              </a:spcBef>
              <a:spcAft>
                <a:spcPct val="0"/>
              </a:spcAft>
            </a:pPr>
            <a:endParaRPr lang="ja-JP" altLang="en-US" sz="1400" smtClean="0">
              <a:solidFill>
                <a:srgbClr val="000000"/>
              </a:solidFill>
            </a:endParaRPr>
          </a:p>
        </p:txBody>
      </p:sp>
      <p:sp>
        <p:nvSpPr>
          <p:cNvPr id="53367" name="Freeform 118"/>
          <p:cNvSpPr>
            <a:spLocks/>
          </p:cNvSpPr>
          <p:nvPr/>
        </p:nvSpPr>
        <p:spPr bwMode="auto">
          <a:xfrm>
            <a:off x="7423150" y="4449763"/>
            <a:ext cx="60325" cy="60325"/>
          </a:xfrm>
          <a:custGeom>
            <a:avLst/>
            <a:gdLst>
              <a:gd name="T0" fmla="*/ 47883756 w 38"/>
              <a:gd name="T1" fmla="*/ 0 h 38"/>
              <a:gd name="T2" fmla="*/ 95765924 w 38"/>
              <a:gd name="T3" fmla="*/ 47883756 h 38"/>
              <a:gd name="T4" fmla="*/ 47883756 w 38"/>
              <a:gd name="T5" fmla="*/ 95765924 h 38"/>
              <a:gd name="T6" fmla="*/ 0 w 38"/>
              <a:gd name="T7" fmla="*/ 47883756 h 38"/>
              <a:gd name="T8" fmla="*/ 47883756 w 38"/>
              <a:gd name="T9" fmla="*/ 0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19" y="0"/>
                </a:moveTo>
                <a:lnTo>
                  <a:pt x="38" y="19"/>
                </a:lnTo>
                <a:lnTo>
                  <a:pt x="19" y="38"/>
                </a:lnTo>
                <a:lnTo>
                  <a:pt x="0" y="19"/>
                </a:lnTo>
                <a:lnTo>
                  <a:pt x="19" y="0"/>
                </a:lnTo>
                <a:close/>
              </a:path>
            </a:pathLst>
          </a:custGeom>
          <a:solidFill>
            <a:srgbClr val="000080"/>
          </a:solidFill>
          <a:ln w="9525">
            <a:solidFill>
              <a:schemeClr val="tx1"/>
            </a:solidFill>
            <a:prstDash val="solid"/>
            <a:round/>
            <a:headEnd/>
            <a:tailEnd/>
          </a:ln>
        </p:spPr>
        <p:txBody>
          <a:bodyPr/>
          <a:lstStyle/>
          <a:p>
            <a:pPr fontAlgn="base">
              <a:spcBef>
                <a:spcPct val="0"/>
              </a:spcBef>
              <a:spcAft>
                <a:spcPct val="0"/>
              </a:spcAft>
            </a:pPr>
            <a:endParaRPr lang="ja-JP" altLang="en-US" sz="1400" smtClean="0">
              <a:solidFill>
                <a:srgbClr val="000000"/>
              </a:solidFill>
            </a:endParaRPr>
          </a:p>
        </p:txBody>
      </p:sp>
      <p:sp>
        <p:nvSpPr>
          <p:cNvPr id="53368" name="Freeform 119"/>
          <p:cNvSpPr>
            <a:spLocks/>
          </p:cNvSpPr>
          <p:nvPr/>
        </p:nvSpPr>
        <p:spPr bwMode="auto">
          <a:xfrm>
            <a:off x="7713663" y="4530725"/>
            <a:ext cx="60325" cy="60325"/>
          </a:xfrm>
          <a:custGeom>
            <a:avLst/>
            <a:gdLst>
              <a:gd name="T0" fmla="*/ 47883756 w 38"/>
              <a:gd name="T1" fmla="*/ 0 h 38"/>
              <a:gd name="T2" fmla="*/ 95765924 w 38"/>
              <a:gd name="T3" fmla="*/ 47883756 h 38"/>
              <a:gd name="T4" fmla="*/ 47883756 w 38"/>
              <a:gd name="T5" fmla="*/ 95765924 h 38"/>
              <a:gd name="T6" fmla="*/ 0 w 38"/>
              <a:gd name="T7" fmla="*/ 47883756 h 38"/>
              <a:gd name="T8" fmla="*/ 47883756 w 38"/>
              <a:gd name="T9" fmla="*/ 0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19" y="0"/>
                </a:moveTo>
                <a:lnTo>
                  <a:pt x="38" y="19"/>
                </a:lnTo>
                <a:lnTo>
                  <a:pt x="19" y="38"/>
                </a:lnTo>
                <a:lnTo>
                  <a:pt x="0" y="19"/>
                </a:lnTo>
                <a:lnTo>
                  <a:pt x="19" y="0"/>
                </a:lnTo>
                <a:close/>
              </a:path>
            </a:pathLst>
          </a:custGeom>
          <a:solidFill>
            <a:srgbClr val="000080"/>
          </a:solidFill>
          <a:ln w="9525">
            <a:solidFill>
              <a:schemeClr val="tx1"/>
            </a:solidFill>
            <a:prstDash val="solid"/>
            <a:round/>
            <a:headEnd/>
            <a:tailEnd/>
          </a:ln>
        </p:spPr>
        <p:txBody>
          <a:bodyPr/>
          <a:lstStyle/>
          <a:p>
            <a:pPr fontAlgn="base">
              <a:spcBef>
                <a:spcPct val="0"/>
              </a:spcBef>
              <a:spcAft>
                <a:spcPct val="0"/>
              </a:spcAft>
            </a:pPr>
            <a:endParaRPr lang="ja-JP" altLang="en-US" sz="1400" smtClean="0">
              <a:solidFill>
                <a:srgbClr val="000000"/>
              </a:solidFill>
            </a:endParaRPr>
          </a:p>
        </p:txBody>
      </p:sp>
      <p:sp>
        <p:nvSpPr>
          <p:cNvPr id="53369" name="Freeform 120"/>
          <p:cNvSpPr>
            <a:spLocks/>
          </p:cNvSpPr>
          <p:nvPr/>
        </p:nvSpPr>
        <p:spPr bwMode="auto">
          <a:xfrm>
            <a:off x="7934325" y="4610100"/>
            <a:ext cx="58738" cy="60325"/>
          </a:xfrm>
          <a:custGeom>
            <a:avLst/>
            <a:gdLst>
              <a:gd name="T0" fmla="*/ 45363192 w 37"/>
              <a:gd name="T1" fmla="*/ 0 h 38"/>
              <a:gd name="T2" fmla="*/ 93247355 w 37"/>
              <a:gd name="T3" fmla="*/ 47883756 h 38"/>
              <a:gd name="T4" fmla="*/ 45363192 w 37"/>
              <a:gd name="T5" fmla="*/ 95765924 h 38"/>
              <a:gd name="T6" fmla="*/ 0 w 37"/>
              <a:gd name="T7" fmla="*/ 47883756 h 38"/>
              <a:gd name="T8" fmla="*/ 45363192 w 37"/>
              <a:gd name="T9" fmla="*/ 0 h 38"/>
              <a:gd name="T10" fmla="*/ 0 60000 65536"/>
              <a:gd name="T11" fmla="*/ 0 60000 65536"/>
              <a:gd name="T12" fmla="*/ 0 60000 65536"/>
              <a:gd name="T13" fmla="*/ 0 60000 65536"/>
              <a:gd name="T14" fmla="*/ 0 60000 65536"/>
              <a:gd name="T15" fmla="*/ 0 w 37"/>
              <a:gd name="T16" fmla="*/ 0 h 38"/>
              <a:gd name="T17" fmla="*/ 37 w 37"/>
              <a:gd name="T18" fmla="*/ 38 h 38"/>
            </a:gdLst>
            <a:ahLst/>
            <a:cxnLst>
              <a:cxn ang="T10">
                <a:pos x="T0" y="T1"/>
              </a:cxn>
              <a:cxn ang="T11">
                <a:pos x="T2" y="T3"/>
              </a:cxn>
              <a:cxn ang="T12">
                <a:pos x="T4" y="T5"/>
              </a:cxn>
              <a:cxn ang="T13">
                <a:pos x="T6" y="T7"/>
              </a:cxn>
              <a:cxn ang="T14">
                <a:pos x="T8" y="T9"/>
              </a:cxn>
            </a:cxnLst>
            <a:rect l="T15" t="T16" r="T17" b="T18"/>
            <a:pathLst>
              <a:path w="37" h="38">
                <a:moveTo>
                  <a:pt x="18" y="0"/>
                </a:moveTo>
                <a:lnTo>
                  <a:pt x="37" y="19"/>
                </a:lnTo>
                <a:lnTo>
                  <a:pt x="18" y="38"/>
                </a:lnTo>
                <a:lnTo>
                  <a:pt x="0" y="19"/>
                </a:lnTo>
                <a:lnTo>
                  <a:pt x="18" y="0"/>
                </a:lnTo>
                <a:close/>
              </a:path>
            </a:pathLst>
          </a:custGeom>
          <a:solidFill>
            <a:srgbClr val="000080"/>
          </a:solidFill>
          <a:ln w="9525">
            <a:solidFill>
              <a:schemeClr val="tx1"/>
            </a:solidFill>
            <a:prstDash val="solid"/>
            <a:round/>
            <a:headEnd/>
            <a:tailEnd/>
          </a:ln>
        </p:spPr>
        <p:txBody>
          <a:bodyPr/>
          <a:lstStyle/>
          <a:p>
            <a:pPr fontAlgn="base">
              <a:spcBef>
                <a:spcPct val="0"/>
              </a:spcBef>
              <a:spcAft>
                <a:spcPct val="0"/>
              </a:spcAft>
            </a:pPr>
            <a:endParaRPr lang="ja-JP" altLang="en-US" sz="1400" smtClean="0">
              <a:solidFill>
                <a:srgbClr val="000000"/>
              </a:solidFill>
            </a:endParaRPr>
          </a:p>
        </p:txBody>
      </p:sp>
      <p:sp>
        <p:nvSpPr>
          <p:cNvPr id="53370" name="Freeform 121"/>
          <p:cNvSpPr>
            <a:spLocks/>
          </p:cNvSpPr>
          <p:nvPr/>
        </p:nvSpPr>
        <p:spPr bwMode="auto">
          <a:xfrm>
            <a:off x="8164513" y="4670425"/>
            <a:ext cx="58737" cy="60325"/>
          </a:xfrm>
          <a:custGeom>
            <a:avLst/>
            <a:gdLst>
              <a:gd name="T0" fmla="*/ 45362420 w 37"/>
              <a:gd name="T1" fmla="*/ 0 h 38"/>
              <a:gd name="T2" fmla="*/ 93244180 w 37"/>
              <a:gd name="T3" fmla="*/ 47883756 h 38"/>
              <a:gd name="T4" fmla="*/ 45362420 w 37"/>
              <a:gd name="T5" fmla="*/ 95765924 h 38"/>
              <a:gd name="T6" fmla="*/ 0 w 37"/>
              <a:gd name="T7" fmla="*/ 47883756 h 38"/>
              <a:gd name="T8" fmla="*/ 45362420 w 37"/>
              <a:gd name="T9" fmla="*/ 0 h 38"/>
              <a:gd name="T10" fmla="*/ 0 60000 65536"/>
              <a:gd name="T11" fmla="*/ 0 60000 65536"/>
              <a:gd name="T12" fmla="*/ 0 60000 65536"/>
              <a:gd name="T13" fmla="*/ 0 60000 65536"/>
              <a:gd name="T14" fmla="*/ 0 60000 65536"/>
              <a:gd name="T15" fmla="*/ 0 w 37"/>
              <a:gd name="T16" fmla="*/ 0 h 38"/>
              <a:gd name="T17" fmla="*/ 37 w 37"/>
              <a:gd name="T18" fmla="*/ 38 h 38"/>
            </a:gdLst>
            <a:ahLst/>
            <a:cxnLst>
              <a:cxn ang="T10">
                <a:pos x="T0" y="T1"/>
              </a:cxn>
              <a:cxn ang="T11">
                <a:pos x="T2" y="T3"/>
              </a:cxn>
              <a:cxn ang="T12">
                <a:pos x="T4" y="T5"/>
              </a:cxn>
              <a:cxn ang="T13">
                <a:pos x="T6" y="T7"/>
              </a:cxn>
              <a:cxn ang="T14">
                <a:pos x="T8" y="T9"/>
              </a:cxn>
            </a:cxnLst>
            <a:rect l="T15" t="T16" r="T17" b="T18"/>
            <a:pathLst>
              <a:path w="37" h="38">
                <a:moveTo>
                  <a:pt x="18" y="0"/>
                </a:moveTo>
                <a:lnTo>
                  <a:pt x="37" y="19"/>
                </a:lnTo>
                <a:lnTo>
                  <a:pt x="18" y="38"/>
                </a:lnTo>
                <a:lnTo>
                  <a:pt x="0" y="19"/>
                </a:lnTo>
                <a:lnTo>
                  <a:pt x="18" y="0"/>
                </a:lnTo>
                <a:close/>
              </a:path>
            </a:pathLst>
          </a:custGeom>
          <a:solidFill>
            <a:srgbClr val="000080"/>
          </a:solidFill>
          <a:ln w="9525">
            <a:solidFill>
              <a:schemeClr val="tx1"/>
            </a:solidFill>
            <a:prstDash val="solid"/>
            <a:round/>
            <a:headEnd/>
            <a:tailEnd/>
          </a:ln>
        </p:spPr>
        <p:txBody>
          <a:bodyPr/>
          <a:lstStyle/>
          <a:p>
            <a:pPr fontAlgn="base">
              <a:spcBef>
                <a:spcPct val="0"/>
              </a:spcBef>
              <a:spcAft>
                <a:spcPct val="0"/>
              </a:spcAft>
            </a:pPr>
            <a:endParaRPr lang="ja-JP" altLang="en-US" sz="1400" smtClean="0">
              <a:solidFill>
                <a:srgbClr val="000000"/>
              </a:solidFill>
            </a:endParaRPr>
          </a:p>
        </p:txBody>
      </p:sp>
      <p:sp>
        <p:nvSpPr>
          <p:cNvPr id="53371" name="Rectangle 122"/>
          <p:cNvSpPr>
            <a:spLocks noChangeArrowheads="1"/>
          </p:cNvSpPr>
          <p:nvPr/>
        </p:nvSpPr>
        <p:spPr bwMode="auto">
          <a:xfrm>
            <a:off x="4902200" y="5791200"/>
            <a:ext cx="4810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000" b="1" smtClean="0">
                <a:solidFill>
                  <a:srgbClr val="000000"/>
                </a:solidFill>
                <a:latin typeface="ＭＳ Ｐゴシック" panose="020B0600070205080204" pitchFamily="50" charset="-128"/>
              </a:rPr>
              <a:t>1.00E-15</a:t>
            </a:r>
            <a:endParaRPr lang="en-US" altLang="ja-JP" sz="2400" b="1" smtClean="0">
              <a:solidFill>
                <a:srgbClr val="000000"/>
              </a:solidFill>
              <a:latin typeface="Times New Roman" panose="02020603050405020304" pitchFamily="18" charset="0"/>
            </a:endParaRPr>
          </a:p>
        </p:txBody>
      </p:sp>
      <p:sp>
        <p:nvSpPr>
          <p:cNvPr id="53372" name="Rectangle 123"/>
          <p:cNvSpPr>
            <a:spLocks noChangeArrowheads="1"/>
          </p:cNvSpPr>
          <p:nvPr/>
        </p:nvSpPr>
        <p:spPr bwMode="auto">
          <a:xfrm>
            <a:off x="4902200" y="5100638"/>
            <a:ext cx="4810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000" b="1" smtClean="0">
                <a:solidFill>
                  <a:srgbClr val="000000"/>
                </a:solidFill>
                <a:latin typeface="ＭＳ Ｐゴシック" panose="020B0600070205080204" pitchFamily="50" charset="-128"/>
              </a:rPr>
              <a:t>1.00E-14</a:t>
            </a:r>
            <a:endParaRPr lang="en-US" altLang="ja-JP" sz="2400" b="1" smtClean="0">
              <a:solidFill>
                <a:srgbClr val="000000"/>
              </a:solidFill>
              <a:latin typeface="Times New Roman" panose="02020603050405020304" pitchFamily="18" charset="0"/>
            </a:endParaRPr>
          </a:p>
        </p:txBody>
      </p:sp>
      <p:sp>
        <p:nvSpPr>
          <p:cNvPr id="53373" name="Rectangle 124"/>
          <p:cNvSpPr>
            <a:spLocks noChangeArrowheads="1"/>
          </p:cNvSpPr>
          <p:nvPr/>
        </p:nvSpPr>
        <p:spPr bwMode="auto">
          <a:xfrm>
            <a:off x="4902200" y="4410075"/>
            <a:ext cx="4810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000" b="1" smtClean="0">
                <a:solidFill>
                  <a:srgbClr val="000000"/>
                </a:solidFill>
                <a:latin typeface="ＭＳ Ｐゴシック" panose="020B0600070205080204" pitchFamily="50" charset="-128"/>
              </a:rPr>
              <a:t>1.00E-13</a:t>
            </a:r>
            <a:endParaRPr lang="en-US" altLang="ja-JP" sz="2400" b="1" smtClean="0">
              <a:solidFill>
                <a:srgbClr val="000000"/>
              </a:solidFill>
              <a:latin typeface="Times New Roman" panose="02020603050405020304" pitchFamily="18" charset="0"/>
            </a:endParaRPr>
          </a:p>
        </p:txBody>
      </p:sp>
      <p:sp>
        <p:nvSpPr>
          <p:cNvPr id="53374" name="Rectangle 125"/>
          <p:cNvSpPr>
            <a:spLocks noChangeArrowheads="1"/>
          </p:cNvSpPr>
          <p:nvPr/>
        </p:nvSpPr>
        <p:spPr bwMode="auto">
          <a:xfrm>
            <a:off x="4902200" y="3729038"/>
            <a:ext cx="4810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000" b="1" smtClean="0">
                <a:solidFill>
                  <a:srgbClr val="000000"/>
                </a:solidFill>
                <a:latin typeface="ＭＳ Ｐゴシック" panose="020B0600070205080204" pitchFamily="50" charset="-128"/>
              </a:rPr>
              <a:t>1.00E-12</a:t>
            </a:r>
            <a:endParaRPr lang="en-US" altLang="ja-JP" sz="2400" b="1" smtClean="0">
              <a:solidFill>
                <a:srgbClr val="000000"/>
              </a:solidFill>
              <a:latin typeface="Times New Roman" panose="02020603050405020304" pitchFamily="18" charset="0"/>
            </a:endParaRPr>
          </a:p>
        </p:txBody>
      </p:sp>
      <p:sp>
        <p:nvSpPr>
          <p:cNvPr id="53375" name="Rectangle 126"/>
          <p:cNvSpPr>
            <a:spLocks noChangeArrowheads="1"/>
          </p:cNvSpPr>
          <p:nvPr/>
        </p:nvSpPr>
        <p:spPr bwMode="auto">
          <a:xfrm>
            <a:off x="4902200" y="3038475"/>
            <a:ext cx="4810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000" b="1" smtClean="0">
                <a:solidFill>
                  <a:srgbClr val="000000"/>
                </a:solidFill>
                <a:latin typeface="ＭＳ Ｐゴシック" panose="020B0600070205080204" pitchFamily="50" charset="-128"/>
              </a:rPr>
              <a:t>1.00E-11</a:t>
            </a:r>
            <a:endParaRPr lang="en-US" altLang="ja-JP" sz="2400" b="1" smtClean="0">
              <a:solidFill>
                <a:srgbClr val="000000"/>
              </a:solidFill>
              <a:latin typeface="Times New Roman" panose="02020603050405020304" pitchFamily="18" charset="0"/>
            </a:endParaRPr>
          </a:p>
        </p:txBody>
      </p:sp>
      <p:sp>
        <p:nvSpPr>
          <p:cNvPr id="53376" name="Rectangle 127"/>
          <p:cNvSpPr>
            <a:spLocks noChangeArrowheads="1"/>
          </p:cNvSpPr>
          <p:nvPr/>
        </p:nvSpPr>
        <p:spPr bwMode="auto">
          <a:xfrm>
            <a:off x="4902200" y="2347913"/>
            <a:ext cx="4810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000" b="1" smtClean="0">
                <a:solidFill>
                  <a:srgbClr val="000000"/>
                </a:solidFill>
                <a:latin typeface="ＭＳ Ｐゴシック" panose="020B0600070205080204" pitchFamily="50" charset="-128"/>
              </a:rPr>
              <a:t>1.00E-10</a:t>
            </a:r>
            <a:endParaRPr lang="en-US" altLang="ja-JP" sz="2400" b="1" smtClean="0">
              <a:solidFill>
                <a:srgbClr val="000000"/>
              </a:solidFill>
              <a:latin typeface="Times New Roman" panose="02020603050405020304" pitchFamily="18" charset="0"/>
            </a:endParaRPr>
          </a:p>
        </p:txBody>
      </p:sp>
      <p:sp>
        <p:nvSpPr>
          <p:cNvPr id="53377" name="Rectangle 128"/>
          <p:cNvSpPr>
            <a:spLocks noChangeArrowheads="1"/>
          </p:cNvSpPr>
          <p:nvPr/>
        </p:nvSpPr>
        <p:spPr bwMode="auto">
          <a:xfrm>
            <a:off x="5441950" y="5972175"/>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000" b="1" smtClean="0">
                <a:solidFill>
                  <a:srgbClr val="000000"/>
                </a:solidFill>
                <a:latin typeface="ＭＳ Ｐゴシック" panose="020B0600070205080204" pitchFamily="50" charset="-128"/>
              </a:rPr>
              <a:t>0.1</a:t>
            </a:r>
            <a:endParaRPr lang="en-US" altLang="ja-JP" sz="2400" b="1" smtClean="0">
              <a:solidFill>
                <a:srgbClr val="000000"/>
              </a:solidFill>
              <a:latin typeface="Times New Roman" panose="02020603050405020304" pitchFamily="18" charset="0"/>
            </a:endParaRPr>
          </a:p>
        </p:txBody>
      </p:sp>
      <p:sp>
        <p:nvSpPr>
          <p:cNvPr id="53378" name="Rectangle 129"/>
          <p:cNvSpPr>
            <a:spLocks noChangeArrowheads="1"/>
          </p:cNvSpPr>
          <p:nvPr/>
        </p:nvSpPr>
        <p:spPr bwMode="auto">
          <a:xfrm>
            <a:off x="6232525" y="5972175"/>
            <a:ext cx="63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000" b="1" smtClean="0">
                <a:solidFill>
                  <a:srgbClr val="000000"/>
                </a:solidFill>
                <a:latin typeface="ＭＳ Ｐゴシック" panose="020B0600070205080204" pitchFamily="50" charset="-128"/>
              </a:rPr>
              <a:t>1</a:t>
            </a:r>
            <a:endParaRPr lang="en-US" altLang="ja-JP" sz="2400" b="1" smtClean="0">
              <a:solidFill>
                <a:srgbClr val="000000"/>
              </a:solidFill>
              <a:latin typeface="Times New Roman" panose="02020603050405020304" pitchFamily="18" charset="0"/>
            </a:endParaRPr>
          </a:p>
        </p:txBody>
      </p:sp>
      <p:sp>
        <p:nvSpPr>
          <p:cNvPr id="53379" name="Rectangle 130"/>
          <p:cNvSpPr>
            <a:spLocks noChangeArrowheads="1"/>
          </p:cNvSpPr>
          <p:nvPr/>
        </p:nvSpPr>
        <p:spPr bwMode="auto">
          <a:xfrm>
            <a:off x="6932613" y="5972175"/>
            <a:ext cx="127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000" b="1" smtClean="0">
                <a:solidFill>
                  <a:srgbClr val="000000"/>
                </a:solidFill>
                <a:latin typeface="ＭＳ Ｐゴシック" panose="020B0600070205080204" pitchFamily="50" charset="-128"/>
              </a:rPr>
              <a:t>10</a:t>
            </a:r>
            <a:endParaRPr lang="en-US" altLang="ja-JP" sz="2400" b="1" smtClean="0">
              <a:solidFill>
                <a:srgbClr val="000000"/>
              </a:solidFill>
              <a:latin typeface="Times New Roman" panose="02020603050405020304" pitchFamily="18" charset="0"/>
            </a:endParaRPr>
          </a:p>
        </p:txBody>
      </p:sp>
      <p:sp>
        <p:nvSpPr>
          <p:cNvPr id="53380" name="Rectangle 131"/>
          <p:cNvSpPr>
            <a:spLocks noChangeArrowheads="1"/>
          </p:cNvSpPr>
          <p:nvPr/>
        </p:nvSpPr>
        <p:spPr bwMode="auto">
          <a:xfrm>
            <a:off x="7643813" y="5972175"/>
            <a:ext cx="190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000" b="1" smtClean="0">
                <a:solidFill>
                  <a:srgbClr val="000000"/>
                </a:solidFill>
                <a:latin typeface="ＭＳ Ｐゴシック" panose="020B0600070205080204" pitchFamily="50" charset="-128"/>
              </a:rPr>
              <a:t>100</a:t>
            </a:r>
            <a:endParaRPr lang="en-US" altLang="ja-JP" sz="2400" b="1" smtClean="0">
              <a:solidFill>
                <a:srgbClr val="000000"/>
              </a:solidFill>
              <a:latin typeface="Times New Roman" panose="02020603050405020304" pitchFamily="18" charset="0"/>
            </a:endParaRPr>
          </a:p>
        </p:txBody>
      </p:sp>
      <p:sp>
        <p:nvSpPr>
          <p:cNvPr id="53381" name="Rectangle 132"/>
          <p:cNvSpPr>
            <a:spLocks noChangeArrowheads="1"/>
          </p:cNvSpPr>
          <p:nvPr/>
        </p:nvSpPr>
        <p:spPr bwMode="auto">
          <a:xfrm>
            <a:off x="8343900" y="5972175"/>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000" b="1" smtClean="0">
                <a:solidFill>
                  <a:srgbClr val="000000"/>
                </a:solidFill>
                <a:latin typeface="ＭＳ Ｐゴシック" panose="020B0600070205080204" pitchFamily="50" charset="-128"/>
              </a:rPr>
              <a:t>1000</a:t>
            </a:r>
            <a:endParaRPr lang="en-US" altLang="ja-JP" sz="2400" b="1" smtClean="0">
              <a:solidFill>
                <a:srgbClr val="000000"/>
              </a:solidFill>
              <a:latin typeface="Times New Roman" panose="02020603050405020304" pitchFamily="18" charset="0"/>
            </a:endParaRPr>
          </a:p>
        </p:txBody>
      </p:sp>
      <p:sp>
        <p:nvSpPr>
          <p:cNvPr id="53382" name="Rectangle 133"/>
          <p:cNvSpPr>
            <a:spLocks noChangeArrowheads="1"/>
          </p:cNvSpPr>
          <p:nvPr/>
        </p:nvSpPr>
        <p:spPr bwMode="auto">
          <a:xfrm>
            <a:off x="6400800" y="6172200"/>
            <a:ext cx="14636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b="1" smtClean="0">
                <a:solidFill>
                  <a:srgbClr val="000000"/>
                </a:solidFill>
                <a:latin typeface="Times New Roman" panose="02020603050405020304" pitchFamily="18" charset="0"/>
              </a:rPr>
              <a:t>Average Time [sec]</a:t>
            </a:r>
          </a:p>
        </p:txBody>
      </p:sp>
      <p:sp>
        <p:nvSpPr>
          <p:cNvPr id="53383" name="Rectangle 134"/>
          <p:cNvSpPr>
            <a:spLocks noChangeArrowheads="1"/>
          </p:cNvSpPr>
          <p:nvPr/>
        </p:nvSpPr>
        <p:spPr bwMode="auto">
          <a:xfrm rot="-5400000">
            <a:off x="3833813" y="4068762"/>
            <a:ext cx="18415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b="1" smtClean="0">
                <a:solidFill>
                  <a:srgbClr val="000000"/>
                </a:solidFill>
                <a:latin typeface="ＭＳ Ｐゴシック" panose="020B0600070205080204" pitchFamily="50" charset="-128"/>
              </a:rPr>
              <a:t>Allan Standard Deviation</a:t>
            </a:r>
            <a:endParaRPr lang="en-US" altLang="ja-JP" sz="3200" b="1" smtClean="0">
              <a:solidFill>
                <a:srgbClr val="000000"/>
              </a:solidFill>
              <a:latin typeface="Times New Roman" panose="02020603050405020304" pitchFamily="18" charset="0"/>
            </a:endParaRPr>
          </a:p>
        </p:txBody>
      </p:sp>
      <p:sp>
        <p:nvSpPr>
          <p:cNvPr id="53384" name="Rectangle 135"/>
          <p:cNvSpPr>
            <a:spLocks noChangeArrowheads="1"/>
          </p:cNvSpPr>
          <p:nvPr/>
        </p:nvSpPr>
        <p:spPr bwMode="auto">
          <a:xfrm>
            <a:off x="4572000" y="1828800"/>
            <a:ext cx="4171950" cy="4622800"/>
          </a:xfrm>
          <a:prstGeom prst="rect">
            <a:avLst/>
          </a:prstGeom>
          <a:noFill/>
          <a:ln w="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3385" name="Line 136"/>
          <p:cNvSpPr>
            <a:spLocks noChangeShapeType="1"/>
          </p:cNvSpPr>
          <p:nvPr/>
        </p:nvSpPr>
        <p:spPr bwMode="auto">
          <a:xfrm>
            <a:off x="5521325" y="3119438"/>
            <a:ext cx="1371600" cy="1281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86" name="Line 137"/>
          <p:cNvSpPr>
            <a:spLocks noChangeShapeType="1"/>
          </p:cNvSpPr>
          <p:nvPr/>
        </p:nvSpPr>
        <p:spPr bwMode="auto">
          <a:xfrm>
            <a:off x="5521325" y="3579813"/>
            <a:ext cx="295275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87" name="Freeform 138"/>
          <p:cNvSpPr>
            <a:spLocks/>
          </p:cNvSpPr>
          <p:nvPr/>
        </p:nvSpPr>
        <p:spPr bwMode="auto">
          <a:xfrm>
            <a:off x="5511800" y="3530600"/>
            <a:ext cx="2819400" cy="2286000"/>
          </a:xfrm>
          <a:custGeom>
            <a:avLst/>
            <a:gdLst>
              <a:gd name="T0" fmla="*/ 0 w 1776"/>
              <a:gd name="T1" fmla="*/ 0 h 1440"/>
              <a:gd name="T2" fmla="*/ 2147483647 w 1776"/>
              <a:gd name="T3" fmla="*/ 2147483647 h 1440"/>
              <a:gd name="T4" fmla="*/ 2147483647 w 1776"/>
              <a:gd name="T5" fmla="*/ 2147483647 h 1440"/>
              <a:gd name="T6" fmla="*/ 0 60000 65536"/>
              <a:gd name="T7" fmla="*/ 0 60000 65536"/>
              <a:gd name="T8" fmla="*/ 0 60000 65536"/>
              <a:gd name="T9" fmla="*/ 0 w 1776"/>
              <a:gd name="T10" fmla="*/ 0 h 1440"/>
              <a:gd name="T11" fmla="*/ 1776 w 1776"/>
              <a:gd name="T12" fmla="*/ 1440 h 1440"/>
            </a:gdLst>
            <a:ahLst/>
            <a:cxnLst>
              <a:cxn ang="T6">
                <a:pos x="T0" y="T1"/>
              </a:cxn>
              <a:cxn ang="T7">
                <a:pos x="T2" y="T3"/>
              </a:cxn>
              <a:cxn ang="T8">
                <a:pos x="T4" y="T5"/>
              </a:cxn>
            </a:cxnLst>
            <a:rect l="T9" t="T10" r="T11" b="T12"/>
            <a:pathLst>
              <a:path w="1776" h="1440">
                <a:moveTo>
                  <a:pt x="0" y="0"/>
                </a:moveTo>
                <a:lnTo>
                  <a:pt x="1392" y="1296"/>
                </a:lnTo>
                <a:lnTo>
                  <a:pt x="1776" y="1440"/>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3388" name="Text Box 139"/>
          <p:cNvSpPr txBox="1">
            <a:spLocks noChangeArrowheads="1"/>
          </p:cNvSpPr>
          <p:nvPr/>
        </p:nvSpPr>
        <p:spPr bwMode="auto">
          <a:xfrm>
            <a:off x="6629400" y="5334000"/>
            <a:ext cx="796925" cy="3048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mtClean="0">
                <a:solidFill>
                  <a:srgbClr val="000000"/>
                </a:solidFill>
                <a:latin typeface="Times New Roman" panose="02020603050405020304" pitchFamily="18" charset="0"/>
              </a:rPr>
              <a:t>H-maser</a:t>
            </a:r>
          </a:p>
        </p:txBody>
      </p:sp>
      <p:sp>
        <p:nvSpPr>
          <p:cNvPr id="53389" name="Line 140"/>
          <p:cNvSpPr>
            <a:spLocks noChangeShapeType="1"/>
          </p:cNvSpPr>
          <p:nvPr/>
        </p:nvSpPr>
        <p:spPr bwMode="auto">
          <a:xfrm>
            <a:off x="5511800" y="4368800"/>
            <a:ext cx="1828800"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90" name="Line 141"/>
          <p:cNvSpPr>
            <a:spLocks noChangeShapeType="1"/>
          </p:cNvSpPr>
          <p:nvPr/>
        </p:nvSpPr>
        <p:spPr bwMode="auto">
          <a:xfrm flipV="1">
            <a:off x="7340600" y="4140200"/>
            <a:ext cx="1143000" cy="4572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91" name="Text Box 142"/>
          <p:cNvSpPr txBox="1">
            <a:spLocks noChangeArrowheads="1"/>
          </p:cNvSpPr>
          <p:nvPr/>
        </p:nvSpPr>
        <p:spPr bwMode="auto">
          <a:xfrm>
            <a:off x="5638800" y="4572000"/>
            <a:ext cx="560388" cy="5175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mtClean="0">
                <a:solidFill>
                  <a:srgbClr val="000000"/>
                </a:solidFill>
                <a:latin typeface="Times New Roman" panose="02020603050405020304" pitchFamily="18" charset="0"/>
              </a:rPr>
              <a:t>BVA</a:t>
            </a:r>
          </a:p>
          <a:p>
            <a:pPr eaLnBrk="1" fontAlgn="base" hangingPunct="1">
              <a:spcBef>
                <a:spcPct val="0"/>
              </a:spcBef>
              <a:spcAft>
                <a:spcPct val="0"/>
              </a:spcAft>
            </a:pPr>
            <a:r>
              <a:rPr lang="en-US" altLang="ja-JP" smtClean="0">
                <a:solidFill>
                  <a:srgbClr val="000000"/>
                </a:solidFill>
                <a:latin typeface="Times New Roman" panose="02020603050405020304" pitchFamily="18" charset="0"/>
              </a:rPr>
              <a:t>X'tal</a:t>
            </a:r>
          </a:p>
        </p:txBody>
      </p:sp>
      <p:sp>
        <p:nvSpPr>
          <p:cNvPr id="53392" name="Text Box 143"/>
          <p:cNvSpPr txBox="1">
            <a:spLocks noChangeArrowheads="1"/>
          </p:cNvSpPr>
          <p:nvPr/>
        </p:nvSpPr>
        <p:spPr bwMode="auto">
          <a:xfrm>
            <a:off x="7620000" y="4902200"/>
            <a:ext cx="777875" cy="5175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mtClean="0">
                <a:solidFill>
                  <a:srgbClr val="000000"/>
                </a:solidFill>
                <a:latin typeface="Times New Roman" panose="02020603050405020304" pitchFamily="18" charset="0"/>
              </a:rPr>
              <a:t>Gas-cell</a:t>
            </a:r>
          </a:p>
          <a:p>
            <a:pPr eaLnBrk="1" fontAlgn="base" hangingPunct="1">
              <a:spcBef>
                <a:spcPct val="0"/>
              </a:spcBef>
              <a:spcAft>
                <a:spcPct val="0"/>
              </a:spcAft>
            </a:pPr>
            <a:r>
              <a:rPr lang="en-US" altLang="ja-JP" smtClean="0">
                <a:solidFill>
                  <a:srgbClr val="000000"/>
                </a:solidFill>
                <a:latin typeface="Times New Roman" panose="02020603050405020304" pitchFamily="18" charset="0"/>
              </a:rPr>
              <a:t>Cesium</a:t>
            </a:r>
          </a:p>
        </p:txBody>
      </p:sp>
      <p:sp>
        <p:nvSpPr>
          <p:cNvPr id="53393" name="Line 144"/>
          <p:cNvSpPr>
            <a:spLocks noChangeShapeType="1"/>
          </p:cNvSpPr>
          <p:nvPr/>
        </p:nvSpPr>
        <p:spPr bwMode="auto">
          <a:xfrm>
            <a:off x="6248400" y="2895600"/>
            <a:ext cx="2286000" cy="685800"/>
          </a:xfrm>
          <a:prstGeom prst="line">
            <a:avLst/>
          </a:prstGeom>
          <a:noFill/>
          <a:ln w="28575">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3394" name="Line 145"/>
          <p:cNvSpPr>
            <a:spLocks noChangeShapeType="1"/>
          </p:cNvSpPr>
          <p:nvPr/>
        </p:nvSpPr>
        <p:spPr bwMode="auto">
          <a:xfrm flipH="1" flipV="1">
            <a:off x="5486400" y="2667000"/>
            <a:ext cx="762000" cy="228600"/>
          </a:xfrm>
          <a:prstGeom prst="line">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3395" name="Text Box 146"/>
          <p:cNvSpPr txBox="1">
            <a:spLocks noChangeArrowheads="1"/>
          </p:cNvSpPr>
          <p:nvPr/>
        </p:nvSpPr>
        <p:spPr bwMode="auto">
          <a:xfrm>
            <a:off x="5795963" y="1844675"/>
            <a:ext cx="2017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smtClean="0">
                <a:solidFill>
                  <a:srgbClr val="000000"/>
                </a:solidFill>
                <a:latin typeface="Times New Roman" panose="02020603050405020304" pitchFamily="18" charset="0"/>
              </a:rPr>
              <a:t>Clock Stability</a:t>
            </a:r>
          </a:p>
        </p:txBody>
      </p:sp>
      <p:sp>
        <p:nvSpPr>
          <p:cNvPr id="53396" name="Text Box 147"/>
          <p:cNvSpPr txBox="1">
            <a:spLocks noChangeArrowheads="1"/>
          </p:cNvSpPr>
          <p:nvPr/>
        </p:nvSpPr>
        <p:spPr bwMode="auto">
          <a:xfrm>
            <a:off x="6858000" y="3505200"/>
            <a:ext cx="728663" cy="5175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mtClean="0">
                <a:solidFill>
                  <a:srgbClr val="000000"/>
                </a:solidFill>
                <a:latin typeface="Times New Roman" panose="02020603050405020304" pitchFamily="18" charset="0"/>
              </a:rPr>
              <a:t>Cesium</a:t>
            </a:r>
          </a:p>
          <a:p>
            <a:pPr eaLnBrk="1" fontAlgn="base" hangingPunct="1">
              <a:spcBef>
                <a:spcPct val="0"/>
              </a:spcBef>
              <a:spcAft>
                <a:spcPct val="0"/>
              </a:spcAft>
            </a:pPr>
            <a:r>
              <a:rPr lang="en-US" altLang="ja-JP" smtClean="0">
                <a:solidFill>
                  <a:srgbClr val="000000"/>
                </a:solidFill>
                <a:latin typeface="Times New Roman" panose="02020603050405020304" pitchFamily="18" charset="0"/>
              </a:rPr>
              <a:t>beam</a:t>
            </a:r>
          </a:p>
        </p:txBody>
      </p:sp>
      <p:sp>
        <p:nvSpPr>
          <p:cNvPr id="53397" name="Line 148"/>
          <p:cNvSpPr>
            <a:spLocks noChangeShapeType="1"/>
          </p:cNvSpPr>
          <p:nvPr/>
        </p:nvSpPr>
        <p:spPr bwMode="auto">
          <a:xfrm>
            <a:off x="5511800" y="2616200"/>
            <a:ext cx="2971800" cy="1371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3398" name="Line 149"/>
          <p:cNvSpPr>
            <a:spLocks noChangeShapeType="1"/>
          </p:cNvSpPr>
          <p:nvPr/>
        </p:nvSpPr>
        <p:spPr bwMode="auto">
          <a:xfrm flipV="1">
            <a:off x="6096000" y="4495800"/>
            <a:ext cx="228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399" name="Line 150"/>
          <p:cNvSpPr>
            <a:spLocks noChangeShapeType="1"/>
          </p:cNvSpPr>
          <p:nvPr/>
        </p:nvSpPr>
        <p:spPr bwMode="auto">
          <a:xfrm flipV="1">
            <a:off x="7010400" y="5105400"/>
            <a:ext cx="228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400" name="Line 151"/>
          <p:cNvSpPr>
            <a:spLocks noChangeShapeType="1"/>
          </p:cNvSpPr>
          <p:nvPr/>
        </p:nvSpPr>
        <p:spPr bwMode="auto">
          <a:xfrm flipV="1">
            <a:off x="7620000" y="4648200"/>
            <a:ext cx="228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401" name="Line 152"/>
          <p:cNvSpPr>
            <a:spLocks noChangeShapeType="1"/>
          </p:cNvSpPr>
          <p:nvPr/>
        </p:nvSpPr>
        <p:spPr bwMode="auto">
          <a:xfrm flipV="1">
            <a:off x="7391400" y="3581400"/>
            <a:ext cx="228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3402" name="Line 153"/>
          <p:cNvSpPr>
            <a:spLocks noChangeShapeType="1"/>
          </p:cNvSpPr>
          <p:nvPr/>
        </p:nvSpPr>
        <p:spPr bwMode="auto">
          <a:xfrm flipV="1">
            <a:off x="7391400" y="2895600"/>
            <a:ext cx="228600" cy="30480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grpSp>
        <p:nvGrpSpPr>
          <p:cNvPr id="53403" name="Group 154"/>
          <p:cNvGrpSpPr>
            <a:grpSpLocks/>
          </p:cNvGrpSpPr>
          <p:nvPr/>
        </p:nvGrpSpPr>
        <p:grpSpPr bwMode="auto">
          <a:xfrm>
            <a:off x="5486400" y="4038600"/>
            <a:ext cx="2971800" cy="762000"/>
            <a:chOff x="3456" y="2400"/>
            <a:chExt cx="1872" cy="480"/>
          </a:xfrm>
        </p:grpSpPr>
        <p:sp>
          <p:nvSpPr>
            <p:cNvPr id="53404" name="Line 155"/>
            <p:cNvSpPr>
              <a:spLocks noChangeShapeType="1"/>
            </p:cNvSpPr>
            <p:nvPr/>
          </p:nvSpPr>
          <p:spPr bwMode="auto">
            <a:xfrm>
              <a:off x="3456" y="2640"/>
              <a:ext cx="187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3405" name="Line 156"/>
            <p:cNvSpPr>
              <a:spLocks noChangeShapeType="1"/>
            </p:cNvSpPr>
            <p:nvPr/>
          </p:nvSpPr>
          <p:spPr bwMode="auto">
            <a:xfrm>
              <a:off x="4704" y="2640"/>
              <a:ext cx="0" cy="24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3406" name="Text Box 157"/>
            <p:cNvSpPr txBox="1">
              <a:spLocks noChangeArrowheads="1"/>
            </p:cNvSpPr>
            <p:nvPr/>
          </p:nvSpPr>
          <p:spPr bwMode="auto">
            <a:xfrm>
              <a:off x="3936" y="2400"/>
              <a:ext cx="944" cy="192"/>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mtClean="0">
                  <a:solidFill>
                    <a:srgbClr val="000000"/>
                  </a:solidFill>
                  <a:latin typeface="Times New Roman" panose="02020603050405020304" pitchFamily="18" charset="0"/>
                </a:rPr>
                <a:t>ＶＬＢＩの要求精度</a:t>
              </a:r>
            </a:p>
          </p:txBody>
        </p:sp>
      </p:grpSp>
    </p:spTree>
    <p:extLst>
      <p:ext uri="{BB962C8B-B14F-4D97-AF65-F5344CB8AC3E}">
        <p14:creationId xmlns:p14="http://schemas.microsoft.com/office/powerpoint/2010/main" val="34957660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番号プレースホルダ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F8649E67-8B2D-425F-9967-2CB535A8379B}" type="slidenum">
              <a:rPr lang="en-US" altLang="ja-JP">
                <a:solidFill>
                  <a:srgbClr val="000000"/>
                </a:solidFill>
              </a:rPr>
              <a:pPr eaLnBrk="1" hangingPunct="1"/>
              <a:t>36</a:t>
            </a:fld>
            <a:endParaRPr lang="en-US" altLang="ja-JP">
              <a:solidFill>
                <a:srgbClr val="000000"/>
              </a:solidFill>
            </a:endParaRPr>
          </a:p>
        </p:txBody>
      </p:sp>
      <p:pic>
        <p:nvPicPr>
          <p:cNvPr id="542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95400"/>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3"/>
          <p:cNvSpPr txBox="1">
            <a:spLocks noChangeArrowheads="1"/>
          </p:cNvSpPr>
          <p:nvPr/>
        </p:nvSpPr>
        <p:spPr bwMode="auto">
          <a:xfrm>
            <a:off x="1828800" y="5867400"/>
            <a:ext cx="1620838" cy="466725"/>
          </a:xfrm>
          <a:prstGeom prst="rect">
            <a:avLst/>
          </a:prstGeom>
          <a:solidFill>
            <a:schemeClr val="tx1"/>
          </a:solidFill>
          <a:ln w="9525">
            <a:solidFill>
              <a:schemeClr val="bg2"/>
            </a:solidFill>
            <a:miter lim="800000"/>
            <a:headEnd/>
            <a:tailEnd/>
          </a:ln>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2400" smtClean="0">
                <a:solidFill>
                  <a:srgbClr val="FFFFFF"/>
                </a:solidFill>
                <a:latin typeface="Times New Roman" panose="02020603050405020304" pitchFamily="18" charset="0"/>
              </a:rPr>
              <a:t>水素メーザ</a:t>
            </a:r>
          </a:p>
        </p:txBody>
      </p:sp>
      <p:sp>
        <p:nvSpPr>
          <p:cNvPr id="54277" name="AutoShape 4"/>
          <p:cNvSpPr>
            <a:spLocks noChangeArrowheads="1"/>
          </p:cNvSpPr>
          <p:nvPr/>
        </p:nvSpPr>
        <p:spPr bwMode="auto">
          <a:xfrm>
            <a:off x="2133600" y="4724400"/>
            <a:ext cx="304800" cy="533400"/>
          </a:xfrm>
          <a:prstGeom prst="upArrow">
            <a:avLst>
              <a:gd name="adj1" fmla="val 50000"/>
              <a:gd name="adj2" fmla="val 43750"/>
            </a:avLst>
          </a:prstGeom>
          <a:solidFill>
            <a:schemeClr val="tx1"/>
          </a:solidFill>
          <a:ln w="9525">
            <a:solidFill>
              <a:schemeClr val="bg2"/>
            </a:solidFill>
            <a:miter lim="800000"/>
            <a:headEnd/>
            <a:tailEnd/>
          </a:ln>
        </p:spPr>
        <p:txBody>
          <a:bodyPr vert="eaVert"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4278" name="AutoShape 5"/>
          <p:cNvSpPr>
            <a:spLocks noChangeArrowheads="1"/>
          </p:cNvSpPr>
          <p:nvPr/>
        </p:nvSpPr>
        <p:spPr bwMode="auto">
          <a:xfrm>
            <a:off x="2667000" y="5029200"/>
            <a:ext cx="304800" cy="533400"/>
          </a:xfrm>
          <a:prstGeom prst="upArrow">
            <a:avLst>
              <a:gd name="adj1" fmla="val 50000"/>
              <a:gd name="adj2" fmla="val 43750"/>
            </a:avLst>
          </a:prstGeom>
          <a:solidFill>
            <a:schemeClr val="tx1"/>
          </a:solidFill>
          <a:ln w="9525">
            <a:solidFill>
              <a:schemeClr val="bg2"/>
            </a:solidFill>
            <a:miter lim="800000"/>
            <a:headEnd/>
            <a:tailEnd/>
          </a:ln>
        </p:spPr>
        <p:txBody>
          <a:bodyPr vert="eaVert"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4279" name="AutoShape 6"/>
          <p:cNvSpPr>
            <a:spLocks noChangeArrowheads="1"/>
          </p:cNvSpPr>
          <p:nvPr/>
        </p:nvSpPr>
        <p:spPr bwMode="auto">
          <a:xfrm>
            <a:off x="3810000" y="5791200"/>
            <a:ext cx="304800" cy="533400"/>
          </a:xfrm>
          <a:prstGeom prst="upArrow">
            <a:avLst>
              <a:gd name="adj1" fmla="val 50000"/>
              <a:gd name="adj2" fmla="val 43750"/>
            </a:avLst>
          </a:prstGeom>
          <a:solidFill>
            <a:schemeClr val="tx1"/>
          </a:solidFill>
          <a:ln w="9525">
            <a:solidFill>
              <a:schemeClr val="bg2"/>
            </a:solidFill>
            <a:miter lim="800000"/>
            <a:headEnd/>
            <a:tailEnd/>
          </a:ln>
        </p:spPr>
        <p:txBody>
          <a:bodyPr vert="eaVert"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4280" name="Rectangle 7"/>
          <p:cNvSpPr>
            <a:spLocks noGrp="1" noChangeArrowheads="1"/>
          </p:cNvSpPr>
          <p:nvPr>
            <p:ph type="title"/>
          </p:nvPr>
        </p:nvSpPr>
        <p:spPr>
          <a:xfrm>
            <a:off x="457200" y="274638"/>
            <a:ext cx="8229600" cy="609600"/>
          </a:xfrm>
        </p:spPr>
        <p:txBody>
          <a:bodyPr/>
          <a:lstStyle/>
          <a:p>
            <a:pPr eaLnBrk="1" hangingPunct="1"/>
            <a:r>
              <a:rPr lang="ja-JP" altLang="en-US" smtClean="0"/>
              <a:t>水素メーザ</a:t>
            </a:r>
          </a:p>
        </p:txBody>
      </p:sp>
    </p:spTree>
    <p:extLst>
      <p:ext uri="{BB962C8B-B14F-4D97-AF65-F5344CB8AC3E}">
        <p14:creationId xmlns:p14="http://schemas.microsoft.com/office/powerpoint/2010/main" val="2357651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8A0828CA-8761-4A56-AB98-EEDACB8E5F2E}" type="slidenum">
              <a:rPr lang="en-US" altLang="ja-JP">
                <a:solidFill>
                  <a:srgbClr val="000000"/>
                </a:solidFill>
              </a:rPr>
              <a:pPr eaLnBrk="1" hangingPunct="1"/>
              <a:t>37</a:t>
            </a:fld>
            <a:endParaRPr lang="en-US" altLang="ja-JP">
              <a:solidFill>
                <a:srgbClr val="000000"/>
              </a:solidFill>
            </a:endParaRPr>
          </a:p>
        </p:txBody>
      </p:sp>
      <p:pic>
        <p:nvPicPr>
          <p:cNvPr id="55299" name="Picture 40" descr="P21200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908050"/>
            <a:ext cx="3716337"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2"/>
          <p:cNvSpPr>
            <a:spLocks noGrp="1" noChangeArrowheads="1"/>
          </p:cNvSpPr>
          <p:nvPr>
            <p:ph type="title"/>
          </p:nvPr>
        </p:nvSpPr>
        <p:spPr>
          <a:xfrm>
            <a:off x="457200" y="274638"/>
            <a:ext cx="3952875" cy="1143000"/>
          </a:xfrm>
        </p:spPr>
        <p:txBody>
          <a:bodyPr/>
          <a:lstStyle/>
          <a:p>
            <a:pPr algn="l" eaLnBrk="1" hangingPunct="1"/>
            <a:r>
              <a:rPr lang="ja-JP" altLang="en-US" smtClean="0"/>
              <a:t>大容量レコーダ</a:t>
            </a:r>
          </a:p>
        </p:txBody>
      </p:sp>
      <p:sp>
        <p:nvSpPr>
          <p:cNvPr id="55301" name="Rectangle 3"/>
          <p:cNvSpPr>
            <a:spLocks noGrp="1" noChangeArrowheads="1"/>
          </p:cNvSpPr>
          <p:nvPr>
            <p:ph type="body" idx="1"/>
          </p:nvPr>
        </p:nvSpPr>
        <p:spPr>
          <a:xfrm>
            <a:off x="107950" y="1600200"/>
            <a:ext cx="4751388" cy="2346325"/>
          </a:xfrm>
        </p:spPr>
        <p:txBody>
          <a:bodyPr/>
          <a:lstStyle/>
          <a:p>
            <a:pPr eaLnBrk="1" hangingPunct="1"/>
            <a:r>
              <a:rPr lang="ja-JP" altLang="en-US" sz="2400" smtClean="0"/>
              <a:t>放送局用の高速記録装置</a:t>
            </a:r>
          </a:p>
          <a:p>
            <a:pPr eaLnBrk="1" hangingPunct="1"/>
            <a:r>
              <a:rPr lang="ja-JP" altLang="en-US" sz="2400" smtClean="0"/>
              <a:t>記録速度（観測帯域幅）</a:t>
            </a:r>
          </a:p>
          <a:p>
            <a:pPr lvl="1" eaLnBrk="1" hangingPunct="1"/>
            <a:r>
              <a:rPr lang="ja-JP" altLang="en-US" sz="2000" smtClean="0"/>
              <a:t>感度向上のため、高速記録が必要</a:t>
            </a:r>
          </a:p>
          <a:p>
            <a:pPr lvl="1" eaLnBrk="1" hangingPunct="1"/>
            <a:r>
              <a:rPr lang="ja-JP" altLang="en-US" sz="2000" smtClean="0"/>
              <a:t>２５６Ｍｂｐｓ→１０２４Ｇｂｐｓへ発展中</a:t>
            </a:r>
          </a:p>
          <a:p>
            <a:pPr lvl="1" eaLnBrk="1" hangingPunct="1"/>
            <a:r>
              <a:rPr lang="ja-JP" altLang="en-US" sz="2000" smtClean="0"/>
              <a:t>磁気テープの速度は限界に近づく</a:t>
            </a:r>
          </a:p>
        </p:txBody>
      </p:sp>
      <p:grpSp>
        <p:nvGrpSpPr>
          <p:cNvPr id="2" name="Group 39"/>
          <p:cNvGrpSpPr>
            <a:grpSpLocks/>
          </p:cNvGrpSpPr>
          <p:nvPr/>
        </p:nvGrpSpPr>
        <p:grpSpPr bwMode="auto">
          <a:xfrm>
            <a:off x="4838700" y="609600"/>
            <a:ext cx="4013200" cy="6248400"/>
            <a:chOff x="3048" y="384"/>
            <a:chExt cx="2528" cy="3936"/>
          </a:xfrm>
        </p:grpSpPr>
        <p:pic>
          <p:nvPicPr>
            <p:cNvPr id="553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 y="384"/>
              <a:ext cx="2484" cy="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36" name="AutoShape 5"/>
            <p:cNvSpPr>
              <a:spLocks noChangeArrowheads="1"/>
            </p:cNvSpPr>
            <p:nvPr/>
          </p:nvSpPr>
          <p:spPr bwMode="auto">
            <a:xfrm>
              <a:off x="3792" y="3360"/>
              <a:ext cx="288" cy="672"/>
            </a:xfrm>
            <a:prstGeom prst="upArrow">
              <a:avLst>
                <a:gd name="adj1" fmla="val 50000"/>
                <a:gd name="adj2" fmla="val 58333"/>
              </a:avLst>
            </a:prstGeom>
            <a:solidFill>
              <a:schemeClr val="tx1"/>
            </a:solidFill>
            <a:ln w="9525">
              <a:solidFill>
                <a:schemeClr val="bg2"/>
              </a:solidFill>
              <a:miter lim="800000"/>
              <a:headEnd/>
              <a:tailEnd/>
            </a:ln>
          </p:spPr>
          <p:txBody>
            <a:bodyPr vert="eaVert"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5337" name="AutoShape 6"/>
            <p:cNvSpPr>
              <a:spLocks noChangeArrowheads="1"/>
            </p:cNvSpPr>
            <p:nvPr/>
          </p:nvSpPr>
          <p:spPr bwMode="auto">
            <a:xfrm>
              <a:off x="4896" y="3264"/>
              <a:ext cx="288" cy="768"/>
            </a:xfrm>
            <a:prstGeom prst="upArrow">
              <a:avLst>
                <a:gd name="adj1" fmla="val 50000"/>
                <a:gd name="adj2" fmla="val 66667"/>
              </a:avLst>
            </a:prstGeom>
            <a:solidFill>
              <a:schemeClr val="tx1"/>
            </a:solidFill>
            <a:ln w="9525">
              <a:solidFill>
                <a:schemeClr val="bg2"/>
              </a:solidFill>
              <a:miter lim="800000"/>
              <a:headEnd/>
              <a:tailEnd/>
            </a:ln>
          </p:spPr>
          <p:txBody>
            <a:bodyPr vert="eaVert"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5338" name="Text Box 7"/>
            <p:cNvSpPr txBox="1">
              <a:spLocks noChangeArrowheads="1"/>
            </p:cNvSpPr>
            <p:nvPr/>
          </p:nvSpPr>
          <p:spPr bwMode="auto">
            <a:xfrm>
              <a:off x="3552" y="4032"/>
              <a:ext cx="6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2400" smtClean="0">
                  <a:solidFill>
                    <a:srgbClr val="000000"/>
                  </a:solidFill>
                  <a:latin typeface="Times New Roman" panose="02020603050405020304" pitchFamily="18" charset="0"/>
                </a:rPr>
                <a:t>日本製</a:t>
              </a:r>
            </a:p>
          </p:txBody>
        </p:sp>
        <p:sp>
          <p:nvSpPr>
            <p:cNvPr id="55339" name="Text Box 8"/>
            <p:cNvSpPr txBox="1">
              <a:spLocks noChangeArrowheads="1"/>
            </p:cNvSpPr>
            <p:nvPr/>
          </p:nvSpPr>
          <p:spPr bwMode="auto">
            <a:xfrm>
              <a:off x="4752" y="4032"/>
              <a:ext cx="8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2400" smtClean="0">
                  <a:solidFill>
                    <a:srgbClr val="000000"/>
                  </a:solidFill>
                  <a:latin typeface="Times New Roman" panose="02020603050405020304" pitchFamily="18" charset="0"/>
                </a:rPr>
                <a:t>カナダ製</a:t>
              </a:r>
            </a:p>
          </p:txBody>
        </p:sp>
      </p:grpSp>
      <p:graphicFrame>
        <p:nvGraphicFramePr>
          <p:cNvPr id="165897" name="Group 9"/>
          <p:cNvGraphicFramePr>
            <a:graphicFrameLocks noGrp="1"/>
          </p:cNvGraphicFramePr>
          <p:nvPr/>
        </p:nvGraphicFramePr>
        <p:xfrm>
          <a:off x="250825" y="3721100"/>
          <a:ext cx="4419600" cy="2014538"/>
        </p:xfrm>
        <a:graphic>
          <a:graphicData uri="http://schemas.openxmlformats.org/drawingml/2006/table">
            <a:tbl>
              <a:tblPr/>
              <a:tblGrid>
                <a:gridCol w="782638"/>
                <a:gridCol w="1473200"/>
                <a:gridCol w="2163762"/>
              </a:tblGrid>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Arial" charset="0"/>
                          <a:ea typeface="ＭＳ Ｐゴシック" charset="-128"/>
                        </a:rPr>
                        <a:t>年代</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Arial" charset="0"/>
                          <a:ea typeface="ＭＳ Ｐゴシック" charset="-128"/>
                        </a:rPr>
                        <a:t>磁気記録速度</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Arial" charset="0"/>
                          <a:ea typeface="ＭＳ Ｐゴシック" charset="-128"/>
                        </a:rPr>
                        <a:t>天文学上のトピックス</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03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Arial" charset="0"/>
                          <a:ea typeface="ＭＳ Ｐゴシック" charset="-128"/>
                        </a:rPr>
                        <a:t>１９６０</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Arial" charset="0"/>
                          <a:ea typeface="ＭＳ Ｐゴシック" charset="-128"/>
                        </a:rPr>
                        <a:t>３００　Ｋｂｐｓ</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charset="0"/>
                          <a:ea typeface="ＭＳ Ｐゴシック" charset="-128"/>
                        </a:rPr>
                        <a:t>VLBI</a:t>
                      </a:r>
                      <a:r>
                        <a:rPr kumimoji="1" lang="ja-JP" altLang="en-US" sz="1600" b="0" i="0" u="none" strike="noStrike" cap="none" normalizeH="0" baseline="0" smtClean="0">
                          <a:ln>
                            <a:noFill/>
                          </a:ln>
                          <a:solidFill>
                            <a:schemeClr val="tx1"/>
                          </a:solidFill>
                          <a:effectLst/>
                          <a:latin typeface="Arial" charset="0"/>
                          <a:ea typeface="ＭＳ Ｐゴシック" charset="-128"/>
                        </a:rPr>
                        <a:t>技術の確立</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Arial" charset="0"/>
                          <a:ea typeface="ＭＳ Ｐゴシック" charset="-128"/>
                        </a:rPr>
                        <a:t>１９７０</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Arial" charset="0"/>
                          <a:ea typeface="ＭＳ Ｐゴシック" charset="-128"/>
                        </a:rPr>
                        <a:t>４　Ｍｂｐｓ</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Arial" charset="0"/>
                          <a:ea typeface="ＭＳ Ｐゴシック" charset="-128"/>
                        </a:rPr>
                        <a:t>超光速ジェット現象</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Arial" charset="0"/>
                          <a:ea typeface="ＭＳ Ｐゴシック" charset="-128"/>
                        </a:rPr>
                        <a:t>１９８０</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Arial" charset="0"/>
                          <a:ea typeface="ＭＳ Ｐゴシック" charset="-128"/>
                        </a:rPr>
                        <a:t>６４　Ｍｂｐｓ</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Arial" charset="0"/>
                          <a:ea typeface="ＭＳ Ｐゴシック" charset="-128"/>
                        </a:rPr>
                        <a:t>プレート運動の検出</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03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Arial" charset="0"/>
                          <a:ea typeface="ＭＳ Ｐゴシック" charset="-128"/>
                        </a:rPr>
                        <a:t>１９９０</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Arial" charset="0"/>
                          <a:ea typeface="ＭＳ Ｐゴシック" charset="-128"/>
                        </a:rPr>
                        <a:t>２５６　Ｍｂｐｓ</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Arial" charset="0"/>
                          <a:ea typeface="ＭＳ Ｐゴシック" charset="-128"/>
                        </a:rPr>
                        <a:t>ブラックホールの検証</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Arial" charset="0"/>
                          <a:ea typeface="ＭＳ Ｐゴシック" charset="-128"/>
                        </a:rPr>
                        <a:t>２０００</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Arial" charset="0"/>
                          <a:ea typeface="ＭＳ Ｐゴシック" charset="-128"/>
                        </a:rPr>
                        <a:t>１０２４　Ｍｂｐｓ</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Arial" charset="0"/>
                          <a:ea typeface="ＭＳ Ｐゴシック" charset="-128"/>
                        </a:rPr>
                        <a:t>ダークマター（？）</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55333" name="Text Box 41"/>
          <p:cNvSpPr txBox="1">
            <a:spLocks noChangeArrowheads="1"/>
          </p:cNvSpPr>
          <p:nvPr/>
        </p:nvSpPr>
        <p:spPr bwMode="auto">
          <a:xfrm>
            <a:off x="539750" y="6165850"/>
            <a:ext cx="4184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ハードディスク記録、ネットワーク伝送へ進化中</a:t>
            </a:r>
          </a:p>
        </p:txBody>
      </p:sp>
      <p:sp>
        <p:nvSpPr>
          <p:cNvPr id="55334" name="AutoShape 42"/>
          <p:cNvSpPr>
            <a:spLocks noChangeArrowheads="1"/>
          </p:cNvSpPr>
          <p:nvPr/>
        </p:nvSpPr>
        <p:spPr bwMode="auto">
          <a:xfrm>
            <a:off x="250825" y="6237288"/>
            <a:ext cx="288925" cy="215900"/>
          </a:xfrm>
          <a:prstGeom prst="rightArrow">
            <a:avLst>
              <a:gd name="adj1" fmla="val 50000"/>
              <a:gd name="adj2" fmla="val 33456"/>
            </a:avLst>
          </a:prstGeom>
          <a:solidFill>
            <a:schemeClr val="accent1"/>
          </a:solidFill>
          <a:ln w="9525">
            <a:solidFill>
              <a:schemeClr val="tx1"/>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Tree>
    <p:extLst>
      <p:ext uri="{BB962C8B-B14F-4D97-AF65-F5344CB8AC3E}">
        <p14:creationId xmlns:p14="http://schemas.microsoft.com/office/powerpoint/2010/main" val="911831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3"/>
          <p:cNvSpPr>
            <a:spLocks noGrp="1"/>
          </p:cNvSpPr>
          <p:nvPr>
            <p:ph type="title"/>
          </p:nvPr>
        </p:nvSpPr>
        <p:spPr/>
        <p:txBody>
          <a:bodyPr/>
          <a:lstStyle/>
          <a:p>
            <a:r>
              <a:rPr lang="ja-JP" altLang="en-US" smtClean="0"/>
              <a:t>磁気ディスク記録システム</a:t>
            </a:r>
          </a:p>
        </p:txBody>
      </p:sp>
      <p:pic>
        <p:nvPicPr>
          <p:cNvPr id="56323"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73200"/>
            <a:ext cx="6935788"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テキスト ボックス 5"/>
          <p:cNvSpPr txBox="1">
            <a:spLocks noChangeArrowheads="1"/>
          </p:cNvSpPr>
          <p:nvPr/>
        </p:nvSpPr>
        <p:spPr bwMode="auto">
          <a:xfrm>
            <a:off x="900113" y="4437063"/>
            <a:ext cx="1800225" cy="369887"/>
          </a:xfrm>
          <a:prstGeom prst="rect">
            <a:avLst/>
          </a:prstGeom>
          <a:solidFill>
            <a:schemeClr val="bg1"/>
          </a:solidFill>
          <a:ln w="9525">
            <a:solidFill>
              <a:srgbClr val="0070C0"/>
            </a:solidFill>
            <a:miter lim="800000"/>
            <a:headEnd/>
            <a:tailEnd/>
          </a:ln>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smtClean="0">
                <a:solidFill>
                  <a:srgbClr val="000000"/>
                </a:solidFill>
              </a:rPr>
              <a:t>10 GbE Switch</a:t>
            </a:r>
            <a:endParaRPr lang="ja-JP" altLang="en-US" sz="1800" smtClean="0">
              <a:solidFill>
                <a:srgbClr val="000000"/>
              </a:solidFill>
            </a:endParaRPr>
          </a:p>
        </p:txBody>
      </p:sp>
      <p:sp>
        <p:nvSpPr>
          <p:cNvPr id="56325" name="テキスト ボックス 6"/>
          <p:cNvSpPr txBox="1">
            <a:spLocks noChangeArrowheads="1"/>
          </p:cNvSpPr>
          <p:nvPr/>
        </p:nvSpPr>
        <p:spPr bwMode="auto">
          <a:xfrm>
            <a:off x="3276600" y="1700213"/>
            <a:ext cx="1223963" cy="369887"/>
          </a:xfrm>
          <a:prstGeom prst="rect">
            <a:avLst/>
          </a:prstGeom>
          <a:solidFill>
            <a:schemeClr val="bg1"/>
          </a:solidFill>
          <a:ln w="9525">
            <a:solidFill>
              <a:srgbClr val="0070C0"/>
            </a:solidFill>
            <a:miter lim="800000"/>
            <a:headEnd/>
            <a:tailEnd/>
          </a:ln>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1800" smtClean="0">
                <a:solidFill>
                  <a:srgbClr val="000000"/>
                </a:solidFill>
              </a:rPr>
              <a:t>OCTAVIA</a:t>
            </a:r>
            <a:endParaRPr lang="ja-JP" altLang="en-US" sz="1800" smtClean="0">
              <a:solidFill>
                <a:srgbClr val="000000"/>
              </a:solidFill>
            </a:endParaRPr>
          </a:p>
        </p:txBody>
      </p:sp>
      <p:sp>
        <p:nvSpPr>
          <p:cNvPr id="56326" name="テキスト ボックス 7"/>
          <p:cNvSpPr txBox="1">
            <a:spLocks noChangeArrowheads="1"/>
          </p:cNvSpPr>
          <p:nvPr/>
        </p:nvSpPr>
        <p:spPr bwMode="auto">
          <a:xfrm>
            <a:off x="4787900" y="2195513"/>
            <a:ext cx="1223963" cy="369887"/>
          </a:xfrm>
          <a:prstGeom prst="rect">
            <a:avLst/>
          </a:prstGeom>
          <a:solidFill>
            <a:schemeClr val="bg1"/>
          </a:solidFill>
          <a:ln w="9525">
            <a:solidFill>
              <a:srgbClr val="0070C0"/>
            </a:solidFill>
            <a:miter lim="800000"/>
            <a:headEnd/>
            <a:tailEnd/>
          </a:ln>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1800" smtClean="0">
                <a:solidFill>
                  <a:srgbClr val="000000"/>
                </a:solidFill>
              </a:rPr>
              <a:t>Disk pack</a:t>
            </a:r>
            <a:endParaRPr lang="ja-JP" altLang="en-US" sz="1800" smtClean="0">
              <a:solidFill>
                <a:srgbClr val="000000"/>
              </a:solidFill>
            </a:endParaRPr>
          </a:p>
        </p:txBody>
      </p:sp>
      <p:sp>
        <p:nvSpPr>
          <p:cNvPr id="56327" name="テキスト ボックス 8"/>
          <p:cNvSpPr txBox="1">
            <a:spLocks noChangeArrowheads="1"/>
          </p:cNvSpPr>
          <p:nvPr/>
        </p:nvSpPr>
        <p:spPr bwMode="auto">
          <a:xfrm>
            <a:off x="6227763" y="1989138"/>
            <a:ext cx="1368425" cy="368300"/>
          </a:xfrm>
          <a:prstGeom prst="rect">
            <a:avLst/>
          </a:prstGeom>
          <a:solidFill>
            <a:schemeClr val="bg1"/>
          </a:solidFill>
          <a:ln w="9525">
            <a:solidFill>
              <a:srgbClr val="0070C0"/>
            </a:solidFill>
            <a:miter lim="800000"/>
            <a:headEnd/>
            <a:tailEnd/>
          </a:ln>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1800" smtClean="0">
                <a:solidFill>
                  <a:srgbClr val="000000"/>
                </a:solidFill>
              </a:rPr>
              <a:t>OCTADISK</a:t>
            </a:r>
            <a:endParaRPr lang="ja-JP" altLang="en-US" sz="1800" smtClean="0">
              <a:solidFill>
                <a:srgbClr val="000000"/>
              </a:solidFill>
            </a:endParaRPr>
          </a:p>
        </p:txBody>
      </p:sp>
      <p:sp>
        <p:nvSpPr>
          <p:cNvPr id="56328" name="テキスト ボックス 9"/>
          <p:cNvSpPr txBox="1">
            <a:spLocks noChangeArrowheads="1"/>
          </p:cNvSpPr>
          <p:nvPr/>
        </p:nvSpPr>
        <p:spPr bwMode="auto">
          <a:xfrm>
            <a:off x="2339975" y="5351463"/>
            <a:ext cx="1223963" cy="923925"/>
          </a:xfrm>
          <a:prstGeom prst="rect">
            <a:avLst/>
          </a:prstGeom>
          <a:solidFill>
            <a:schemeClr val="bg1"/>
          </a:solidFill>
          <a:ln w="9525">
            <a:solidFill>
              <a:srgbClr val="0070C0"/>
            </a:solidFill>
            <a:miter lim="800000"/>
            <a:headEnd/>
            <a:tailEnd/>
          </a:ln>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1800" smtClean="0">
                <a:solidFill>
                  <a:srgbClr val="000000"/>
                </a:solidFill>
              </a:rPr>
              <a:t>Disk carrying package</a:t>
            </a:r>
            <a:endParaRPr lang="ja-JP" altLang="en-US" sz="1800" smtClean="0">
              <a:solidFill>
                <a:srgbClr val="000000"/>
              </a:solidFill>
            </a:endParaRPr>
          </a:p>
        </p:txBody>
      </p:sp>
      <p:sp>
        <p:nvSpPr>
          <p:cNvPr id="11" name="下矢印 10"/>
          <p:cNvSpPr/>
          <p:nvPr/>
        </p:nvSpPr>
        <p:spPr>
          <a:xfrm>
            <a:off x="3779838" y="2070100"/>
            <a:ext cx="360362" cy="49530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1400">
              <a:solidFill>
                <a:srgbClr val="FFFFFF"/>
              </a:solidFill>
            </a:endParaRPr>
          </a:p>
        </p:txBody>
      </p:sp>
      <p:sp>
        <p:nvSpPr>
          <p:cNvPr id="12" name="下矢印 11"/>
          <p:cNvSpPr/>
          <p:nvPr/>
        </p:nvSpPr>
        <p:spPr>
          <a:xfrm>
            <a:off x="5219700" y="2574925"/>
            <a:ext cx="360363" cy="493713"/>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1400">
              <a:solidFill>
                <a:srgbClr val="FFFFFF"/>
              </a:solidFill>
            </a:endParaRPr>
          </a:p>
        </p:txBody>
      </p:sp>
      <p:sp>
        <p:nvSpPr>
          <p:cNvPr id="13" name="下矢印 12"/>
          <p:cNvSpPr/>
          <p:nvPr/>
        </p:nvSpPr>
        <p:spPr>
          <a:xfrm>
            <a:off x="6732588" y="2349500"/>
            <a:ext cx="360362" cy="493713"/>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1400">
              <a:solidFill>
                <a:srgbClr val="FFFFFF"/>
              </a:solidFill>
            </a:endParaRPr>
          </a:p>
        </p:txBody>
      </p:sp>
      <p:sp>
        <p:nvSpPr>
          <p:cNvPr id="14" name="下矢印 13"/>
          <p:cNvSpPr/>
          <p:nvPr/>
        </p:nvSpPr>
        <p:spPr>
          <a:xfrm flipV="1">
            <a:off x="1547813" y="3941763"/>
            <a:ext cx="360362" cy="49530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1400">
              <a:solidFill>
                <a:srgbClr val="FFFFFF"/>
              </a:solidFill>
            </a:endParaRPr>
          </a:p>
        </p:txBody>
      </p:sp>
      <p:sp>
        <p:nvSpPr>
          <p:cNvPr id="15" name="下矢印 14"/>
          <p:cNvSpPr/>
          <p:nvPr/>
        </p:nvSpPr>
        <p:spPr>
          <a:xfrm rot="16200000" flipH="1">
            <a:off x="3630612" y="5661026"/>
            <a:ext cx="358775" cy="49530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1400">
              <a:solidFill>
                <a:srgbClr val="FFFFFF"/>
              </a:solidFill>
            </a:endParaRPr>
          </a:p>
        </p:txBody>
      </p:sp>
      <p:sp>
        <p:nvSpPr>
          <p:cNvPr id="56334" name="テキスト ボックス 15"/>
          <p:cNvSpPr txBox="1">
            <a:spLocks noChangeArrowheads="1"/>
          </p:cNvSpPr>
          <p:nvPr/>
        </p:nvSpPr>
        <p:spPr bwMode="auto">
          <a:xfrm>
            <a:off x="1042988" y="1538288"/>
            <a:ext cx="2160587" cy="954087"/>
          </a:xfrm>
          <a:prstGeom prst="rect">
            <a:avLst/>
          </a:prstGeom>
          <a:solidFill>
            <a:schemeClr val="tx2"/>
          </a:solidFill>
          <a:ln w="9525">
            <a:solidFill>
              <a:schemeClr val="bg1"/>
            </a:solidFill>
            <a:miter lim="800000"/>
            <a:headEnd/>
            <a:tailEnd/>
          </a:ln>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mtClean="0">
                <a:solidFill>
                  <a:srgbClr val="FFFFFF"/>
                </a:solidFill>
              </a:rPr>
              <a:t>OCTAVE System</a:t>
            </a:r>
          </a:p>
          <a:p>
            <a:pPr eaLnBrk="1" fontAlgn="base" hangingPunct="1">
              <a:spcBef>
                <a:spcPct val="0"/>
              </a:spcBef>
              <a:spcAft>
                <a:spcPct val="0"/>
              </a:spcAft>
            </a:pPr>
            <a:r>
              <a:rPr lang="en-US" altLang="ja-JP" smtClean="0">
                <a:solidFill>
                  <a:srgbClr val="FFFFFF"/>
                </a:solidFill>
              </a:rPr>
              <a:t>VSI based VLBI terminal</a:t>
            </a:r>
          </a:p>
          <a:p>
            <a:pPr eaLnBrk="1" fontAlgn="base" hangingPunct="1">
              <a:spcBef>
                <a:spcPct val="0"/>
              </a:spcBef>
              <a:spcAft>
                <a:spcPct val="0"/>
              </a:spcAft>
            </a:pPr>
            <a:r>
              <a:rPr lang="en-US" altLang="ja-JP" smtClean="0">
                <a:solidFill>
                  <a:srgbClr val="FFFFFF"/>
                </a:solidFill>
              </a:rPr>
              <a:t>8 Gbps (max) capacity</a:t>
            </a:r>
          </a:p>
          <a:p>
            <a:pPr eaLnBrk="1" fontAlgn="base" hangingPunct="1">
              <a:spcBef>
                <a:spcPct val="0"/>
              </a:spcBef>
              <a:spcAft>
                <a:spcPct val="0"/>
              </a:spcAft>
            </a:pPr>
            <a:r>
              <a:rPr lang="en-US" altLang="ja-JP" smtClean="0">
                <a:solidFill>
                  <a:srgbClr val="FFFFFF"/>
                </a:solidFill>
              </a:rPr>
              <a:t>Mk5B compatible</a:t>
            </a:r>
            <a:endParaRPr lang="ja-JP" altLang="en-US" smtClean="0">
              <a:solidFill>
                <a:srgbClr val="FFFFFF"/>
              </a:solidFill>
            </a:endParaRPr>
          </a:p>
        </p:txBody>
      </p:sp>
    </p:spTree>
    <p:extLst>
      <p:ext uri="{BB962C8B-B14F-4D97-AF65-F5344CB8AC3E}">
        <p14:creationId xmlns:p14="http://schemas.microsoft.com/office/powerpoint/2010/main" val="33333561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86E930E0-8F58-472F-A45F-F1B7BDF4F142}" type="slidenum">
              <a:rPr lang="en-US" altLang="ja-JP">
                <a:solidFill>
                  <a:srgbClr val="000000"/>
                </a:solidFill>
              </a:rPr>
              <a:pPr eaLnBrk="1" hangingPunct="1"/>
              <a:t>39</a:t>
            </a:fld>
            <a:endParaRPr lang="en-US" altLang="ja-JP">
              <a:solidFill>
                <a:srgbClr val="000000"/>
              </a:solidFill>
            </a:endParaRPr>
          </a:p>
        </p:txBody>
      </p:sp>
      <p:sp>
        <p:nvSpPr>
          <p:cNvPr id="57347" name="Line 66"/>
          <p:cNvSpPr>
            <a:spLocks noChangeShapeType="1"/>
          </p:cNvSpPr>
          <p:nvPr/>
        </p:nvSpPr>
        <p:spPr bwMode="auto">
          <a:xfrm>
            <a:off x="2701925" y="5876925"/>
            <a:ext cx="0" cy="2889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7348" name="Line 65"/>
          <p:cNvSpPr>
            <a:spLocks noChangeShapeType="1"/>
          </p:cNvSpPr>
          <p:nvPr/>
        </p:nvSpPr>
        <p:spPr bwMode="auto">
          <a:xfrm>
            <a:off x="4791075" y="5084763"/>
            <a:ext cx="3175" cy="484187"/>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pic>
        <p:nvPicPr>
          <p:cNvPr id="5734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0550" y="990600"/>
            <a:ext cx="67468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Rectangle 4"/>
          <p:cNvSpPr>
            <a:spLocks noChangeArrowheads="1"/>
          </p:cNvSpPr>
          <p:nvPr/>
        </p:nvSpPr>
        <p:spPr bwMode="auto">
          <a:xfrm>
            <a:off x="1555750" y="19050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LNA</a:t>
            </a:r>
          </a:p>
        </p:txBody>
      </p:sp>
      <p:sp>
        <p:nvSpPr>
          <p:cNvPr id="57351" name="Text Box 5"/>
          <p:cNvSpPr txBox="1">
            <a:spLocks noChangeArrowheads="1"/>
          </p:cNvSpPr>
          <p:nvPr/>
        </p:nvSpPr>
        <p:spPr bwMode="auto">
          <a:xfrm flipH="1">
            <a:off x="107950" y="3581400"/>
            <a:ext cx="661988" cy="508000"/>
          </a:xfrm>
          <a:prstGeom prst="rect">
            <a:avLst/>
          </a:prstGeom>
          <a:solidFill>
            <a:srgbClr val="FFFFCC"/>
          </a:solidFill>
          <a:ln w="9525">
            <a:solidFill>
              <a:srgbClr val="000000"/>
            </a:solidFill>
            <a:miter lim="800000"/>
            <a:headEnd/>
            <a:tailEnd/>
          </a:ln>
        </p:spPr>
        <p:txBody>
          <a:bodyPr lIns="74295" tIns="8890" rIns="74295" bIns="8890"/>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just" fontAlgn="base">
              <a:spcBef>
                <a:spcPct val="0"/>
              </a:spcBef>
              <a:spcAft>
                <a:spcPct val="0"/>
              </a:spcAft>
            </a:pPr>
            <a:r>
              <a:rPr kumimoji="0" lang="ja-JP" altLang="en-US" sz="1600" smtClean="0">
                <a:solidFill>
                  <a:srgbClr val="000000"/>
                </a:solidFill>
                <a:latin typeface="Century" panose="02040604050505020304" pitchFamily="18" charset="0"/>
              </a:rPr>
              <a:t>原子</a:t>
            </a:r>
          </a:p>
          <a:p>
            <a:pPr algn="just" fontAlgn="base">
              <a:spcBef>
                <a:spcPct val="0"/>
              </a:spcBef>
              <a:spcAft>
                <a:spcPct val="0"/>
              </a:spcAft>
            </a:pPr>
            <a:r>
              <a:rPr kumimoji="0" lang="ja-JP" altLang="en-US" sz="1600" smtClean="0">
                <a:solidFill>
                  <a:srgbClr val="000000"/>
                </a:solidFill>
                <a:latin typeface="Century" panose="02040604050505020304" pitchFamily="18" charset="0"/>
              </a:rPr>
              <a:t>時計</a:t>
            </a:r>
          </a:p>
        </p:txBody>
      </p:sp>
      <p:grpSp>
        <p:nvGrpSpPr>
          <p:cNvPr id="57352" name="Group 6"/>
          <p:cNvGrpSpPr>
            <a:grpSpLocks/>
          </p:cNvGrpSpPr>
          <p:nvPr/>
        </p:nvGrpSpPr>
        <p:grpSpPr bwMode="auto">
          <a:xfrm>
            <a:off x="2012950" y="2514600"/>
            <a:ext cx="341313" cy="300038"/>
            <a:chOff x="6810" y="11183"/>
            <a:chExt cx="345" cy="337"/>
          </a:xfrm>
        </p:grpSpPr>
        <p:sp>
          <p:nvSpPr>
            <p:cNvPr id="57410" name="Oval 7"/>
            <p:cNvSpPr>
              <a:spLocks noChangeArrowheads="1"/>
            </p:cNvSpPr>
            <p:nvPr/>
          </p:nvSpPr>
          <p:spPr bwMode="auto">
            <a:xfrm>
              <a:off x="6810" y="11183"/>
              <a:ext cx="345" cy="337"/>
            </a:xfrm>
            <a:prstGeom prst="ellipse">
              <a:avLst/>
            </a:prstGeom>
            <a:solidFill>
              <a:srgbClr val="FFFFFF"/>
            </a:solidFill>
            <a:ln w="9525">
              <a:solidFill>
                <a:srgbClr val="000000"/>
              </a:solidFill>
              <a:round/>
              <a:headEnd/>
              <a:tailEnd/>
            </a:ln>
          </p:spPr>
          <p:txBody>
            <a:bodyPr lIns="74295" tIns="8890" rIns="74295" bIns="8890"/>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7411" name="Line 8"/>
            <p:cNvSpPr>
              <a:spLocks noChangeShapeType="1"/>
            </p:cNvSpPr>
            <p:nvPr/>
          </p:nvSpPr>
          <p:spPr bwMode="auto">
            <a:xfrm>
              <a:off x="6855" y="11235"/>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7412" name="Line 9"/>
            <p:cNvSpPr>
              <a:spLocks noChangeShapeType="1"/>
            </p:cNvSpPr>
            <p:nvPr/>
          </p:nvSpPr>
          <p:spPr bwMode="auto">
            <a:xfrm flipH="1">
              <a:off x="6855" y="11241"/>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grpSp>
      <p:sp>
        <p:nvSpPr>
          <p:cNvPr id="57353" name="Line 10"/>
          <p:cNvSpPr>
            <a:spLocks noChangeShapeType="1"/>
          </p:cNvSpPr>
          <p:nvPr/>
        </p:nvSpPr>
        <p:spPr bwMode="auto">
          <a:xfrm>
            <a:off x="1098550" y="26670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7354" name="Rectangle 11"/>
          <p:cNvSpPr>
            <a:spLocks noChangeArrowheads="1"/>
          </p:cNvSpPr>
          <p:nvPr/>
        </p:nvSpPr>
        <p:spPr bwMode="auto">
          <a:xfrm>
            <a:off x="1555750" y="30480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IF-AMP</a:t>
            </a:r>
          </a:p>
        </p:txBody>
      </p:sp>
      <p:sp>
        <p:nvSpPr>
          <p:cNvPr id="57355" name="Line 12"/>
          <p:cNvSpPr>
            <a:spLocks noChangeShapeType="1"/>
          </p:cNvSpPr>
          <p:nvPr/>
        </p:nvSpPr>
        <p:spPr bwMode="auto">
          <a:xfrm>
            <a:off x="2165350" y="16764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7356" name="Line 13"/>
          <p:cNvSpPr>
            <a:spLocks noChangeShapeType="1"/>
          </p:cNvSpPr>
          <p:nvPr/>
        </p:nvSpPr>
        <p:spPr bwMode="auto">
          <a:xfrm>
            <a:off x="2165350" y="22860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7357" name="Line 14"/>
          <p:cNvSpPr>
            <a:spLocks noChangeShapeType="1"/>
          </p:cNvSpPr>
          <p:nvPr/>
        </p:nvSpPr>
        <p:spPr bwMode="auto">
          <a:xfrm>
            <a:off x="2165350" y="28194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grpSp>
        <p:nvGrpSpPr>
          <p:cNvPr id="57358" name="Group 15"/>
          <p:cNvGrpSpPr>
            <a:grpSpLocks/>
          </p:cNvGrpSpPr>
          <p:nvPr/>
        </p:nvGrpSpPr>
        <p:grpSpPr bwMode="auto">
          <a:xfrm>
            <a:off x="2012950" y="3657600"/>
            <a:ext cx="341313" cy="300038"/>
            <a:chOff x="6810" y="11183"/>
            <a:chExt cx="345" cy="337"/>
          </a:xfrm>
        </p:grpSpPr>
        <p:sp>
          <p:nvSpPr>
            <p:cNvPr id="57407" name="Oval 16"/>
            <p:cNvSpPr>
              <a:spLocks noChangeArrowheads="1"/>
            </p:cNvSpPr>
            <p:nvPr/>
          </p:nvSpPr>
          <p:spPr bwMode="auto">
            <a:xfrm>
              <a:off x="6810" y="11183"/>
              <a:ext cx="345" cy="337"/>
            </a:xfrm>
            <a:prstGeom prst="ellipse">
              <a:avLst/>
            </a:prstGeom>
            <a:solidFill>
              <a:srgbClr val="FFFFFF"/>
            </a:solidFill>
            <a:ln w="9525">
              <a:solidFill>
                <a:srgbClr val="000000"/>
              </a:solidFill>
              <a:round/>
              <a:headEnd/>
              <a:tailEnd/>
            </a:ln>
          </p:spPr>
          <p:txBody>
            <a:bodyPr lIns="74295" tIns="8890" rIns="74295" bIns="8890"/>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7408" name="Line 17"/>
            <p:cNvSpPr>
              <a:spLocks noChangeShapeType="1"/>
            </p:cNvSpPr>
            <p:nvPr/>
          </p:nvSpPr>
          <p:spPr bwMode="auto">
            <a:xfrm>
              <a:off x="6855" y="11235"/>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7409" name="Line 18"/>
            <p:cNvSpPr>
              <a:spLocks noChangeShapeType="1"/>
            </p:cNvSpPr>
            <p:nvPr/>
          </p:nvSpPr>
          <p:spPr bwMode="auto">
            <a:xfrm flipH="1">
              <a:off x="6855" y="11241"/>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grpSp>
      <p:sp>
        <p:nvSpPr>
          <p:cNvPr id="57359" name="Line 19"/>
          <p:cNvSpPr>
            <a:spLocks noChangeShapeType="1"/>
          </p:cNvSpPr>
          <p:nvPr/>
        </p:nvSpPr>
        <p:spPr bwMode="auto">
          <a:xfrm>
            <a:off x="793750" y="3810000"/>
            <a:ext cx="1219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7360" name="Line 20"/>
          <p:cNvSpPr>
            <a:spLocks noChangeShapeType="1"/>
          </p:cNvSpPr>
          <p:nvPr/>
        </p:nvSpPr>
        <p:spPr bwMode="auto">
          <a:xfrm>
            <a:off x="2165350" y="34290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7361" name="Line 21"/>
          <p:cNvSpPr>
            <a:spLocks noChangeShapeType="1"/>
          </p:cNvSpPr>
          <p:nvPr/>
        </p:nvSpPr>
        <p:spPr bwMode="auto">
          <a:xfrm>
            <a:off x="2165350" y="3962400"/>
            <a:ext cx="0" cy="152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7362" name="Rectangle 22"/>
          <p:cNvSpPr>
            <a:spLocks noChangeArrowheads="1"/>
          </p:cNvSpPr>
          <p:nvPr/>
        </p:nvSpPr>
        <p:spPr bwMode="auto">
          <a:xfrm>
            <a:off x="1555750" y="41148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A/D</a:t>
            </a:r>
          </a:p>
        </p:txBody>
      </p:sp>
      <p:sp>
        <p:nvSpPr>
          <p:cNvPr id="57363" name="Line 23"/>
          <p:cNvSpPr>
            <a:spLocks noChangeShapeType="1"/>
          </p:cNvSpPr>
          <p:nvPr/>
        </p:nvSpPr>
        <p:spPr bwMode="auto">
          <a:xfrm>
            <a:off x="1098550" y="2667000"/>
            <a:ext cx="0" cy="160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7364" name="Line 24"/>
          <p:cNvSpPr>
            <a:spLocks noChangeShapeType="1"/>
          </p:cNvSpPr>
          <p:nvPr/>
        </p:nvSpPr>
        <p:spPr bwMode="auto">
          <a:xfrm>
            <a:off x="1098550" y="42672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pic>
        <p:nvPicPr>
          <p:cNvPr id="57365" name="Picture 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060950" y="990600"/>
            <a:ext cx="67468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6" name="Rectangle 26"/>
          <p:cNvSpPr>
            <a:spLocks noChangeArrowheads="1"/>
          </p:cNvSpPr>
          <p:nvPr/>
        </p:nvSpPr>
        <p:spPr bwMode="auto">
          <a:xfrm flipH="1">
            <a:off x="4756150" y="19050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LNA</a:t>
            </a:r>
          </a:p>
        </p:txBody>
      </p:sp>
      <p:sp>
        <p:nvSpPr>
          <p:cNvPr id="57367" name="Text Box 27"/>
          <p:cNvSpPr txBox="1">
            <a:spLocks noChangeArrowheads="1"/>
          </p:cNvSpPr>
          <p:nvPr/>
        </p:nvSpPr>
        <p:spPr bwMode="auto">
          <a:xfrm>
            <a:off x="6737350" y="3581400"/>
            <a:ext cx="661988" cy="508000"/>
          </a:xfrm>
          <a:prstGeom prst="rect">
            <a:avLst/>
          </a:prstGeom>
          <a:solidFill>
            <a:srgbClr val="FFFFCC"/>
          </a:solidFill>
          <a:ln w="9525">
            <a:solidFill>
              <a:srgbClr val="000000"/>
            </a:solidFill>
            <a:miter lim="800000"/>
            <a:headEnd/>
            <a:tailEnd/>
          </a:ln>
        </p:spPr>
        <p:txBody>
          <a:bodyPr lIns="74295" tIns="8890" rIns="74295" bIns="8890"/>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just" fontAlgn="base">
              <a:spcBef>
                <a:spcPct val="0"/>
              </a:spcBef>
              <a:spcAft>
                <a:spcPct val="0"/>
              </a:spcAft>
            </a:pPr>
            <a:r>
              <a:rPr kumimoji="0" lang="ja-JP" altLang="en-US" sz="1600" smtClean="0">
                <a:solidFill>
                  <a:srgbClr val="000000"/>
                </a:solidFill>
                <a:latin typeface="Century" panose="02040604050505020304" pitchFamily="18" charset="0"/>
              </a:rPr>
              <a:t>原子</a:t>
            </a:r>
          </a:p>
          <a:p>
            <a:pPr algn="just" fontAlgn="base">
              <a:spcBef>
                <a:spcPct val="0"/>
              </a:spcBef>
              <a:spcAft>
                <a:spcPct val="0"/>
              </a:spcAft>
            </a:pPr>
            <a:r>
              <a:rPr kumimoji="0" lang="ja-JP" altLang="en-US" sz="1600" smtClean="0">
                <a:solidFill>
                  <a:srgbClr val="000000"/>
                </a:solidFill>
                <a:latin typeface="Century" panose="02040604050505020304" pitchFamily="18" charset="0"/>
              </a:rPr>
              <a:t>時計</a:t>
            </a:r>
          </a:p>
        </p:txBody>
      </p:sp>
      <p:grpSp>
        <p:nvGrpSpPr>
          <p:cNvPr id="57368" name="Group 28"/>
          <p:cNvGrpSpPr>
            <a:grpSpLocks/>
          </p:cNvGrpSpPr>
          <p:nvPr/>
        </p:nvGrpSpPr>
        <p:grpSpPr bwMode="auto">
          <a:xfrm flipH="1">
            <a:off x="5213350" y="2514600"/>
            <a:ext cx="341313" cy="300038"/>
            <a:chOff x="6810" y="11183"/>
            <a:chExt cx="345" cy="337"/>
          </a:xfrm>
        </p:grpSpPr>
        <p:sp>
          <p:nvSpPr>
            <p:cNvPr id="57404" name="Oval 29"/>
            <p:cNvSpPr>
              <a:spLocks noChangeArrowheads="1"/>
            </p:cNvSpPr>
            <p:nvPr/>
          </p:nvSpPr>
          <p:spPr bwMode="auto">
            <a:xfrm>
              <a:off x="6810" y="11183"/>
              <a:ext cx="345" cy="337"/>
            </a:xfrm>
            <a:prstGeom prst="ellipse">
              <a:avLst/>
            </a:prstGeom>
            <a:solidFill>
              <a:srgbClr val="FFFFFF"/>
            </a:solidFill>
            <a:ln w="9525">
              <a:solidFill>
                <a:srgbClr val="000000"/>
              </a:solidFill>
              <a:round/>
              <a:headEnd/>
              <a:tailEnd/>
            </a:ln>
          </p:spPr>
          <p:txBody>
            <a:bodyPr lIns="74295" tIns="8890" rIns="74295" bIns="8890"/>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7405" name="Line 30"/>
            <p:cNvSpPr>
              <a:spLocks noChangeShapeType="1"/>
            </p:cNvSpPr>
            <p:nvPr/>
          </p:nvSpPr>
          <p:spPr bwMode="auto">
            <a:xfrm>
              <a:off x="6855" y="11235"/>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7406" name="Line 31"/>
            <p:cNvSpPr>
              <a:spLocks noChangeShapeType="1"/>
            </p:cNvSpPr>
            <p:nvPr/>
          </p:nvSpPr>
          <p:spPr bwMode="auto">
            <a:xfrm flipH="1">
              <a:off x="6855" y="11241"/>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grpSp>
      <p:sp>
        <p:nvSpPr>
          <p:cNvPr id="57369" name="Line 32"/>
          <p:cNvSpPr>
            <a:spLocks noChangeShapeType="1"/>
          </p:cNvSpPr>
          <p:nvPr/>
        </p:nvSpPr>
        <p:spPr bwMode="auto">
          <a:xfrm flipH="1">
            <a:off x="5518150" y="26670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7370" name="Rectangle 33"/>
          <p:cNvSpPr>
            <a:spLocks noChangeArrowheads="1"/>
          </p:cNvSpPr>
          <p:nvPr/>
        </p:nvSpPr>
        <p:spPr bwMode="auto">
          <a:xfrm flipH="1">
            <a:off x="4756150" y="30480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IF-AMP</a:t>
            </a:r>
          </a:p>
        </p:txBody>
      </p:sp>
      <p:sp>
        <p:nvSpPr>
          <p:cNvPr id="57371" name="Line 34"/>
          <p:cNvSpPr>
            <a:spLocks noChangeShapeType="1"/>
          </p:cNvSpPr>
          <p:nvPr/>
        </p:nvSpPr>
        <p:spPr bwMode="auto">
          <a:xfrm flipH="1">
            <a:off x="5365750" y="16764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7372" name="Line 35"/>
          <p:cNvSpPr>
            <a:spLocks noChangeShapeType="1"/>
          </p:cNvSpPr>
          <p:nvPr/>
        </p:nvSpPr>
        <p:spPr bwMode="auto">
          <a:xfrm flipH="1">
            <a:off x="5365750" y="22860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7373" name="Line 36"/>
          <p:cNvSpPr>
            <a:spLocks noChangeShapeType="1"/>
          </p:cNvSpPr>
          <p:nvPr/>
        </p:nvSpPr>
        <p:spPr bwMode="auto">
          <a:xfrm flipH="1">
            <a:off x="5365750" y="28194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grpSp>
        <p:nvGrpSpPr>
          <p:cNvPr id="57374" name="Group 37"/>
          <p:cNvGrpSpPr>
            <a:grpSpLocks/>
          </p:cNvGrpSpPr>
          <p:nvPr/>
        </p:nvGrpSpPr>
        <p:grpSpPr bwMode="auto">
          <a:xfrm flipH="1">
            <a:off x="5213350" y="3657600"/>
            <a:ext cx="341313" cy="300038"/>
            <a:chOff x="6810" y="11183"/>
            <a:chExt cx="345" cy="337"/>
          </a:xfrm>
        </p:grpSpPr>
        <p:sp>
          <p:nvSpPr>
            <p:cNvPr id="57401" name="Oval 38"/>
            <p:cNvSpPr>
              <a:spLocks noChangeArrowheads="1"/>
            </p:cNvSpPr>
            <p:nvPr/>
          </p:nvSpPr>
          <p:spPr bwMode="auto">
            <a:xfrm>
              <a:off x="6810" y="11183"/>
              <a:ext cx="345" cy="337"/>
            </a:xfrm>
            <a:prstGeom prst="ellipse">
              <a:avLst/>
            </a:prstGeom>
            <a:solidFill>
              <a:srgbClr val="FFFFFF"/>
            </a:solidFill>
            <a:ln w="9525">
              <a:solidFill>
                <a:srgbClr val="000000"/>
              </a:solidFill>
              <a:round/>
              <a:headEnd/>
              <a:tailEnd/>
            </a:ln>
          </p:spPr>
          <p:txBody>
            <a:bodyPr lIns="74295" tIns="8890" rIns="74295" bIns="8890"/>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57402" name="Line 39"/>
            <p:cNvSpPr>
              <a:spLocks noChangeShapeType="1"/>
            </p:cNvSpPr>
            <p:nvPr/>
          </p:nvSpPr>
          <p:spPr bwMode="auto">
            <a:xfrm>
              <a:off x="6855" y="11235"/>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7403" name="Line 40"/>
            <p:cNvSpPr>
              <a:spLocks noChangeShapeType="1"/>
            </p:cNvSpPr>
            <p:nvPr/>
          </p:nvSpPr>
          <p:spPr bwMode="auto">
            <a:xfrm flipH="1">
              <a:off x="6855" y="11241"/>
              <a:ext cx="233" cy="2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grpSp>
      <p:sp>
        <p:nvSpPr>
          <p:cNvPr id="57375" name="Line 41"/>
          <p:cNvSpPr>
            <a:spLocks noChangeShapeType="1"/>
          </p:cNvSpPr>
          <p:nvPr/>
        </p:nvSpPr>
        <p:spPr bwMode="auto">
          <a:xfrm flipH="1">
            <a:off x="5518150" y="3810000"/>
            <a:ext cx="1219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pPr fontAlgn="base">
              <a:spcBef>
                <a:spcPct val="0"/>
              </a:spcBef>
              <a:spcAft>
                <a:spcPct val="0"/>
              </a:spcAft>
            </a:pPr>
            <a:endParaRPr lang="ja-JP" altLang="en-US" sz="1400" smtClean="0">
              <a:solidFill>
                <a:srgbClr val="000000"/>
              </a:solidFill>
            </a:endParaRPr>
          </a:p>
        </p:txBody>
      </p:sp>
      <p:sp>
        <p:nvSpPr>
          <p:cNvPr id="57376" name="Line 42"/>
          <p:cNvSpPr>
            <a:spLocks noChangeShapeType="1"/>
          </p:cNvSpPr>
          <p:nvPr/>
        </p:nvSpPr>
        <p:spPr bwMode="auto">
          <a:xfrm flipH="1">
            <a:off x="5365750" y="34290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7377" name="Line 43"/>
          <p:cNvSpPr>
            <a:spLocks noChangeShapeType="1"/>
          </p:cNvSpPr>
          <p:nvPr/>
        </p:nvSpPr>
        <p:spPr bwMode="auto">
          <a:xfrm flipH="1">
            <a:off x="5365750" y="3962400"/>
            <a:ext cx="0" cy="152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7378" name="Rectangle 44"/>
          <p:cNvSpPr>
            <a:spLocks noChangeArrowheads="1"/>
          </p:cNvSpPr>
          <p:nvPr/>
        </p:nvSpPr>
        <p:spPr bwMode="auto">
          <a:xfrm flipH="1">
            <a:off x="4756150" y="4114800"/>
            <a:ext cx="12192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A/D</a:t>
            </a:r>
          </a:p>
        </p:txBody>
      </p:sp>
      <p:sp>
        <p:nvSpPr>
          <p:cNvPr id="57379" name="Rectangle 45"/>
          <p:cNvSpPr>
            <a:spLocks noChangeArrowheads="1"/>
          </p:cNvSpPr>
          <p:nvPr/>
        </p:nvSpPr>
        <p:spPr bwMode="auto">
          <a:xfrm flipH="1">
            <a:off x="5594350" y="4724400"/>
            <a:ext cx="6858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REC</a:t>
            </a:r>
          </a:p>
        </p:txBody>
      </p:sp>
      <p:sp>
        <p:nvSpPr>
          <p:cNvPr id="57380" name="Rectangle 46"/>
          <p:cNvSpPr>
            <a:spLocks noChangeArrowheads="1"/>
          </p:cNvSpPr>
          <p:nvPr/>
        </p:nvSpPr>
        <p:spPr bwMode="auto">
          <a:xfrm flipH="1">
            <a:off x="4451350" y="4724400"/>
            <a:ext cx="6858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TX</a:t>
            </a:r>
          </a:p>
        </p:txBody>
      </p:sp>
      <p:sp>
        <p:nvSpPr>
          <p:cNvPr id="57381" name="Line 47"/>
          <p:cNvSpPr>
            <a:spLocks noChangeShapeType="1"/>
          </p:cNvSpPr>
          <p:nvPr/>
        </p:nvSpPr>
        <p:spPr bwMode="auto">
          <a:xfrm flipH="1">
            <a:off x="6432550" y="2667000"/>
            <a:ext cx="0" cy="160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7382" name="Line 48"/>
          <p:cNvSpPr>
            <a:spLocks noChangeShapeType="1"/>
          </p:cNvSpPr>
          <p:nvPr/>
        </p:nvSpPr>
        <p:spPr bwMode="auto">
          <a:xfrm flipH="1">
            <a:off x="5975350" y="42672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7383" name="Line 49"/>
          <p:cNvSpPr>
            <a:spLocks noChangeShapeType="1"/>
          </p:cNvSpPr>
          <p:nvPr/>
        </p:nvSpPr>
        <p:spPr bwMode="auto">
          <a:xfrm>
            <a:off x="5365750" y="4495800"/>
            <a:ext cx="0" cy="381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7384" name="Line 50"/>
          <p:cNvSpPr>
            <a:spLocks noChangeShapeType="1"/>
          </p:cNvSpPr>
          <p:nvPr/>
        </p:nvSpPr>
        <p:spPr bwMode="auto">
          <a:xfrm>
            <a:off x="5137150" y="4876800"/>
            <a:ext cx="457200" cy="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7385" name="Rectangle 51"/>
          <p:cNvSpPr>
            <a:spLocks noChangeArrowheads="1"/>
          </p:cNvSpPr>
          <p:nvPr/>
        </p:nvSpPr>
        <p:spPr bwMode="auto">
          <a:xfrm flipH="1">
            <a:off x="2393950" y="4724400"/>
            <a:ext cx="6858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TX</a:t>
            </a:r>
          </a:p>
        </p:txBody>
      </p:sp>
      <p:sp>
        <p:nvSpPr>
          <p:cNvPr id="57386" name="Rectangle 52"/>
          <p:cNvSpPr>
            <a:spLocks noChangeArrowheads="1"/>
          </p:cNvSpPr>
          <p:nvPr/>
        </p:nvSpPr>
        <p:spPr bwMode="auto">
          <a:xfrm flipH="1">
            <a:off x="1250950" y="4724400"/>
            <a:ext cx="685800" cy="381000"/>
          </a:xfrm>
          <a:prstGeom prst="rect">
            <a:avLst/>
          </a:prstGeom>
          <a:solidFill>
            <a:srgbClr val="FFFFCC"/>
          </a:solidFill>
          <a:ln w="9525">
            <a:solidFill>
              <a:schemeClr val="bg2"/>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REC</a:t>
            </a:r>
          </a:p>
        </p:txBody>
      </p:sp>
      <p:sp>
        <p:nvSpPr>
          <p:cNvPr id="57387" name="Line 53"/>
          <p:cNvSpPr>
            <a:spLocks noChangeShapeType="1"/>
          </p:cNvSpPr>
          <p:nvPr/>
        </p:nvSpPr>
        <p:spPr bwMode="auto">
          <a:xfrm>
            <a:off x="2165350" y="4495800"/>
            <a:ext cx="0" cy="381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7388" name="Line 54"/>
          <p:cNvSpPr>
            <a:spLocks noChangeShapeType="1"/>
          </p:cNvSpPr>
          <p:nvPr/>
        </p:nvSpPr>
        <p:spPr bwMode="auto">
          <a:xfrm>
            <a:off x="1936750" y="4876800"/>
            <a:ext cx="457200" cy="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7389" name="Rectangle 56"/>
          <p:cNvSpPr>
            <a:spLocks noChangeArrowheads="1"/>
          </p:cNvSpPr>
          <p:nvPr/>
        </p:nvSpPr>
        <p:spPr bwMode="auto">
          <a:xfrm>
            <a:off x="3079750" y="6019800"/>
            <a:ext cx="1371600" cy="381000"/>
          </a:xfrm>
          <a:prstGeom prst="rect">
            <a:avLst/>
          </a:prstGeom>
          <a:solidFill>
            <a:srgbClr val="FFFFCC"/>
          </a:solidFill>
          <a:ln w="9525">
            <a:solidFill>
              <a:schemeClr val="tx1"/>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ja-JP" altLang="en-US" sz="2400" smtClean="0">
                <a:solidFill>
                  <a:srgbClr val="000000"/>
                </a:solidFill>
                <a:latin typeface="Times New Roman" panose="02020603050405020304" pitchFamily="18" charset="0"/>
              </a:rPr>
              <a:t>相関処理</a:t>
            </a:r>
          </a:p>
        </p:txBody>
      </p:sp>
      <p:sp>
        <p:nvSpPr>
          <p:cNvPr id="57390" name="Line 57"/>
          <p:cNvSpPr>
            <a:spLocks noChangeShapeType="1"/>
          </p:cNvSpPr>
          <p:nvPr/>
        </p:nvSpPr>
        <p:spPr bwMode="auto">
          <a:xfrm>
            <a:off x="2698750" y="6172200"/>
            <a:ext cx="3810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7391" name="Line 58"/>
          <p:cNvSpPr>
            <a:spLocks noChangeShapeType="1"/>
          </p:cNvSpPr>
          <p:nvPr/>
        </p:nvSpPr>
        <p:spPr bwMode="auto">
          <a:xfrm>
            <a:off x="4791075" y="5876925"/>
            <a:ext cx="0" cy="2889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7392" name="Line 59"/>
          <p:cNvSpPr>
            <a:spLocks noChangeShapeType="1"/>
          </p:cNvSpPr>
          <p:nvPr/>
        </p:nvSpPr>
        <p:spPr bwMode="auto">
          <a:xfrm flipH="1">
            <a:off x="4451350" y="6165850"/>
            <a:ext cx="339725" cy="63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7393" name="Line 60"/>
          <p:cNvSpPr>
            <a:spLocks noChangeShapeType="1"/>
          </p:cNvSpPr>
          <p:nvPr/>
        </p:nvSpPr>
        <p:spPr bwMode="auto">
          <a:xfrm>
            <a:off x="2698750" y="5105400"/>
            <a:ext cx="3175" cy="484188"/>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57394" name="Rectangle 61"/>
          <p:cNvSpPr>
            <a:spLocks noChangeArrowheads="1"/>
          </p:cNvSpPr>
          <p:nvPr/>
        </p:nvSpPr>
        <p:spPr bwMode="auto">
          <a:xfrm flipH="1">
            <a:off x="4451350" y="5562600"/>
            <a:ext cx="685800" cy="381000"/>
          </a:xfrm>
          <a:prstGeom prst="rect">
            <a:avLst/>
          </a:prstGeom>
          <a:solidFill>
            <a:srgbClr val="FFFFCC"/>
          </a:solidFill>
          <a:ln w="9525">
            <a:solidFill>
              <a:schemeClr val="tx1"/>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RX</a:t>
            </a:r>
          </a:p>
        </p:txBody>
      </p:sp>
      <p:sp>
        <p:nvSpPr>
          <p:cNvPr id="57395" name="Rectangle 62"/>
          <p:cNvSpPr>
            <a:spLocks noChangeArrowheads="1"/>
          </p:cNvSpPr>
          <p:nvPr/>
        </p:nvSpPr>
        <p:spPr bwMode="auto">
          <a:xfrm flipH="1">
            <a:off x="2393950" y="5562600"/>
            <a:ext cx="685800" cy="381000"/>
          </a:xfrm>
          <a:prstGeom prst="rect">
            <a:avLst/>
          </a:prstGeom>
          <a:solidFill>
            <a:srgbClr val="FFFFCC"/>
          </a:solidFill>
          <a:ln w="9525">
            <a:solidFill>
              <a:schemeClr val="tx1"/>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en-US" altLang="ja-JP" sz="2400" smtClean="0">
                <a:solidFill>
                  <a:srgbClr val="000000"/>
                </a:solidFill>
                <a:latin typeface="Times New Roman" panose="02020603050405020304" pitchFamily="18" charset="0"/>
              </a:rPr>
              <a:t>RX</a:t>
            </a:r>
          </a:p>
        </p:txBody>
      </p:sp>
      <p:sp>
        <p:nvSpPr>
          <p:cNvPr id="57396" name="Text Box 63"/>
          <p:cNvSpPr txBox="1">
            <a:spLocks noChangeArrowheads="1"/>
          </p:cNvSpPr>
          <p:nvPr/>
        </p:nvSpPr>
        <p:spPr bwMode="auto">
          <a:xfrm>
            <a:off x="3062288" y="4724400"/>
            <a:ext cx="1339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333399"/>
                </a:solidFill>
              </a:rPr>
              <a:t>データ送信機</a:t>
            </a:r>
          </a:p>
        </p:txBody>
      </p:sp>
      <p:sp>
        <p:nvSpPr>
          <p:cNvPr id="57397" name="Text Box 64"/>
          <p:cNvSpPr txBox="1">
            <a:spLocks noChangeArrowheads="1"/>
          </p:cNvSpPr>
          <p:nvPr/>
        </p:nvSpPr>
        <p:spPr bwMode="auto">
          <a:xfrm>
            <a:off x="3133725" y="5540375"/>
            <a:ext cx="1339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333399"/>
                </a:solidFill>
              </a:rPr>
              <a:t>データ受信機</a:t>
            </a:r>
          </a:p>
        </p:txBody>
      </p:sp>
      <p:sp>
        <p:nvSpPr>
          <p:cNvPr id="57398" name="Text Box 67"/>
          <p:cNvSpPr txBox="1">
            <a:spLocks noChangeArrowheads="1"/>
          </p:cNvSpPr>
          <p:nvPr/>
        </p:nvSpPr>
        <p:spPr bwMode="auto">
          <a:xfrm>
            <a:off x="2903538" y="5157788"/>
            <a:ext cx="1814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333399"/>
                </a:solidFill>
              </a:rPr>
              <a:t>超高速ネットワーク</a:t>
            </a:r>
          </a:p>
        </p:txBody>
      </p:sp>
      <p:sp>
        <p:nvSpPr>
          <p:cNvPr id="57399" name="Rectangle 68"/>
          <p:cNvSpPr>
            <a:spLocks noGrp="1" noChangeArrowheads="1"/>
          </p:cNvSpPr>
          <p:nvPr>
            <p:ph type="title"/>
          </p:nvPr>
        </p:nvSpPr>
        <p:spPr>
          <a:xfrm>
            <a:off x="457200" y="274638"/>
            <a:ext cx="8229600" cy="777875"/>
          </a:xfrm>
        </p:spPr>
        <p:txBody>
          <a:bodyPr/>
          <a:lstStyle/>
          <a:p>
            <a:pPr eaLnBrk="1" hangingPunct="1"/>
            <a:r>
              <a:rPr lang="ja-JP" altLang="en-US" smtClean="0">
                <a:solidFill>
                  <a:schemeClr val="tx1"/>
                </a:solidFill>
              </a:rPr>
              <a:t>ネットワーク型</a:t>
            </a:r>
            <a:r>
              <a:rPr lang="ja-JP" altLang="en-US" smtClean="0"/>
              <a:t>ＶＬＢＩ観測システム</a:t>
            </a:r>
          </a:p>
        </p:txBody>
      </p:sp>
      <p:sp>
        <p:nvSpPr>
          <p:cNvPr id="57400" name="Rectangle 69"/>
          <p:cNvSpPr>
            <a:spLocks noGrp="1" noChangeArrowheads="1"/>
          </p:cNvSpPr>
          <p:nvPr>
            <p:ph type="body" idx="1"/>
          </p:nvPr>
        </p:nvSpPr>
        <p:spPr>
          <a:xfrm>
            <a:off x="5364163" y="5300663"/>
            <a:ext cx="3529012" cy="1368425"/>
          </a:xfrm>
          <a:solidFill>
            <a:schemeClr val="bg1"/>
          </a:solidFill>
        </p:spPr>
        <p:txBody>
          <a:bodyPr/>
          <a:lstStyle/>
          <a:p>
            <a:pPr eaLnBrk="1" hangingPunct="1">
              <a:lnSpc>
                <a:spcPct val="80000"/>
              </a:lnSpc>
            </a:pPr>
            <a:r>
              <a:rPr lang="ja-JP" altLang="en-US" sz="1800" smtClean="0"/>
              <a:t>日本の実験観測システム</a:t>
            </a:r>
          </a:p>
          <a:p>
            <a:pPr lvl="1" eaLnBrk="1" hangingPunct="1">
              <a:lnSpc>
                <a:spcPct val="80000"/>
              </a:lnSpc>
            </a:pPr>
            <a:r>
              <a:rPr lang="ja-JP" altLang="en-US" sz="1600" smtClean="0"/>
              <a:t>ＳＩＮＥＴ／ＧＥＭＮｅｔ／ＪＧＮ</a:t>
            </a:r>
          </a:p>
          <a:p>
            <a:pPr lvl="1" eaLnBrk="1" hangingPunct="1">
              <a:lnSpc>
                <a:spcPct val="80000"/>
              </a:lnSpc>
            </a:pPr>
            <a:r>
              <a:rPr lang="en-US" altLang="ja-JP" sz="1600" smtClean="0"/>
              <a:t>2Gbps</a:t>
            </a:r>
            <a:r>
              <a:rPr lang="ja-JP" altLang="en-US" sz="1600" smtClean="0"/>
              <a:t>実時間伝送・処理</a:t>
            </a:r>
          </a:p>
          <a:p>
            <a:pPr lvl="1" eaLnBrk="1" hangingPunct="1">
              <a:lnSpc>
                <a:spcPct val="80000"/>
              </a:lnSpc>
            </a:pPr>
            <a:r>
              <a:rPr lang="ja-JP" altLang="en-US" sz="1600" smtClean="0"/>
              <a:t>基線長</a:t>
            </a:r>
            <a:r>
              <a:rPr lang="en-US" altLang="ja-JP" sz="1600" smtClean="0"/>
              <a:t>1000km</a:t>
            </a:r>
            <a:r>
              <a:rPr lang="ja-JP" altLang="en-US" sz="1600" smtClean="0"/>
              <a:t>（鹿島ー山口）</a:t>
            </a:r>
          </a:p>
          <a:p>
            <a:pPr lvl="1" eaLnBrk="1" hangingPunct="1">
              <a:lnSpc>
                <a:spcPct val="80000"/>
              </a:lnSpc>
            </a:pPr>
            <a:r>
              <a:rPr lang="ja-JP" altLang="en-US" sz="1600" smtClean="0"/>
              <a:t>感度～</a:t>
            </a:r>
            <a:r>
              <a:rPr lang="en-US" altLang="ja-JP" sz="1600" smtClean="0"/>
              <a:t>1mJy</a:t>
            </a:r>
          </a:p>
        </p:txBody>
      </p:sp>
    </p:spTree>
    <p:extLst>
      <p:ext uri="{BB962C8B-B14F-4D97-AF65-F5344CB8AC3E}">
        <p14:creationId xmlns:p14="http://schemas.microsoft.com/office/powerpoint/2010/main" val="30347407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7346C709-4FC7-4E41-8F19-DBC270443626}" type="slidenum">
              <a:rPr lang="en-US" altLang="ja-JP">
                <a:solidFill>
                  <a:srgbClr val="000000"/>
                </a:solidFill>
              </a:rPr>
              <a:pPr eaLnBrk="1" hangingPunct="1"/>
              <a:t>4</a:t>
            </a:fld>
            <a:endParaRPr lang="en-US" altLang="ja-JP">
              <a:solidFill>
                <a:srgbClr val="000000"/>
              </a:solidFill>
            </a:endParaRPr>
          </a:p>
        </p:txBody>
      </p:sp>
      <p:sp>
        <p:nvSpPr>
          <p:cNvPr id="12292" name="Rectangle 2"/>
          <p:cNvSpPr>
            <a:spLocks noGrp="1" noChangeArrowheads="1"/>
          </p:cNvSpPr>
          <p:nvPr>
            <p:ph type="title"/>
          </p:nvPr>
        </p:nvSpPr>
        <p:spPr/>
        <p:txBody>
          <a:bodyPr/>
          <a:lstStyle/>
          <a:p>
            <a:pPr eaLnBrk="1" hangingPunct="1"/>
            <a:r>
              <a:rPr lang="ja-JP" altLang="en-US" smtClean="0"/>
              <a:t>輝度温度 </a:t>
            </a:r>
            <a:r>
              <a:rPr lang="en-US" altLang="ja-JP" i="1" smtClean="0"/>
              <a:t>T</a:t>
            </a:r>
            <a:r>
              <a:rPr lang="en-US" altLang="ja-JP" baseline="-25000" smtClean="0"/>
              <a:t>b</a:t>
            </a:r>
          </a:p>
        </p:txBody>
      </p:sp>
      <p:sp>
        <p:nvSpPr>
          <p:cNvPr id="12293" name="Rectangle 4"/>
          <p:cNvSpPr>
            <a:spLocks noGrp="1" noChangeArrowheads="1"/>
          </p:cNvSpPr>
          <p:nvPr>
            <p:ph type="body" sz="half" idx="1"/>
          </p:nvPr>
        </p:nvSpPr>
        <p:spPr>
          <a:xfrm>
            <a:off x="250825" y="1600200"/>
            <a:ext cx="4244975" cy="4525963"/>
          </a:xfrm>
        </p:spPr>
        <p:txBody>
          <a:bodyPr/>
          <a:lstStyle/>
          <a:p>
            <a:pPr eaLnBrk="1" hangingPunct="1"/>
            <a:r>
              <a:rPr lang="ja-JP" altLang="en-US" sz="2400" smtClean="0"/>
              <a:t>輝度 </a:t>
            </a:r>
            <a:r>
              <a:rPr lang="en-US" altLang="ja-JP" sz="2400" i="1" smtClean="0"/>
              <a:t>B</a:t>
            </a:r>
            <a:r>
              <a:rPr lang="en-US" altLang="ja-JP" sz="2400" baseline="-25000" smtClean="0">
                <a:latin typeface="Symbol" panose="05050102010706020507" pitchFamily="18" charset="2"/>
              </a:rPr>
              <a:t>n </a:t>
            </a:r>
            <a:r>
              <a:rPr lang="ja-JP" altLang="en-US" sz="2400" smtClean="0"/>
              <a:t>の放射を出す黒体の温度として </a:t>
            </a:r>
            <a:r>
              <a:rPr lang="en-US" altLang="ja-JP" sz="2400" i="1" smtClean="0"/>
              <a:t>T</a:t>
            </a:r>
            <a:r>
              <a:rPr lang="en-US" altLang="ja-JP" sz="2400" baseline="-25000" smtClean="0"/>
              <a:t>b</a:t>
            </a:r>
            <a:r>
              <a:rPr lang="en-US" altLang="ja-JP" sz="2400" smtClean="0"/>
              <a:t> </a:t>
            </a:r>
            <a:r>
              <a:rPr lang="ja-JP" altLang="en-US" sz="2400" smtClean="0"/>
              <a:t>を定義</a:t>
            </a:r>
          </a:p>
          <a:p>
            <a:pPr eaLnBrk="1" hangingPunct="1"/>
            <a:endParaRPr lang="en-US" altLang="ja-JP" sz="2400" smtClean="0"/>
          </a:p>
        </p:txBody>
      </p:sp>
      <p:sp>
        <p:nvSpPr>
          <p:cNvPr id="12294" name="Rectangle 5"/>
          <p:cNvSpPr>
            <a:spLocks noGrp="1" noChangeArrowheads="1"/>
          </p:cNvSpPr>
          <p:nvPr>
            <p:ph type="body" sz="half" idx="2"/>
          </p:nvPr>
        </p:nvSpPr>
        <p:spPr/>
        <p:txBody>
          <a:bodyPr/>
          <a:lstStyle/>
          <a:p>
            <a:pPr marL="533400" indent="-533400" eaLnBrk="1" hangingPunct="1"/>
            <a:r>
              <a:rPr lang="ja-JP" altLang="en-US" sz="2400" smtClean="0"/>
              <a:t>輝度温度の性質</a:t>
            </a:r>
          </a:p>
          <a:p>
            <a:pPr marL="914400" lvl="1" indent="-457200" eaLnBrk="1" hangingPunct="1">
              <a:buFontTx/>
              <a:buAutoNum type="arabicPeriod"/>
            </a:pPr>
            <a:r>
              <a:rPr lang="ja-JP" altLang="en-US" sz="2000" smtClean="0"/>
              <a:t>放射が黒体放射なら、輝度温度は物理的な温度に一致する</a:t>
            </a:r>
          </a:p>
          <a:p>
            <a:pPr marL="914400" lvl="1" indent="-457200" eaLnBrk="1" hangingPunct="1">
              <a:buFontTx/>
              <a:buAutoNum type="arabicPeriod"/>
            </a:pPr>
            <a:r>
              <a:rPr lang="ja-JP" altLang="en-US" sz="2000" smtClean="0"/>
              <a:t>ビームより十分大きい天体を観測して得られるアンテナ温度は、輝度温度に一致する</a:t>
            </a:r>
          </a:p>
          <a:p>
            <a:pPr marL="914400" lvl="1" indent="-457200" eaLnBrk="1" hangingPunct="1"/>
            <a:r>
              <a:rPr lang="ja-JP" altLang="en-US" sz="2000" smtClean="0"/>
              <a:t>条件１と２を同時に満たすなら、アンテナ温度が天体の物理温度に一致する</a:t>
            </a:r>
          </a:p>
          <a:p>
            <a:pPr marL="1295400" lvl="2" indent="-381000" eaLnBrk="1" hangingPunct="1"/>
            <a:r>
              <a:rPr lang="ja-JP" altLang="en-US" sz="1800" smtClean="0"/>
              <a:t>例：宇宙背景放射（３Ｋ）</a:t>
            </a:r>
          </a:p>
          <a:p>
            <a:pPr marL="1295400" lvl="2" indent="-381000" eaLnBrk="1" hangingPunct="1"/>
            <a:r>
              <a:rPr lang="ja-JP" altLang="en-US" sz="1800" smtClean="0"/>
              <a:t>月面（約２００Ｋ）</a:t>
            </a:r>
          </a:p>
        </p:txBody>
      </p:sp>
      <p:grpSp>
        <p:nvGrpSpPr>
          <p:cNvPr id="12295" name="Group 6"/>
          <p:cNvGrpSpPr>
            <a:grpSpLocks/>
          </p:cNvGrpSpPr>
          <p:nvPr/>
        </p:nvGrpSpPr>
        <p:grpSpPr bwMode="auto">
          <a:xfrm>
            <a:off x="2916238" y="4005263"/>
            <a:ext cx="863600" cy="2376487"/>
            <a:chOff x="4785" y="2568"/>
            <a:chExt cx="544" cy="1497"/>
          </a:xfrm>
        </p:grpSpPr>
        <p:sp>
          <p:nvSpPr>
            <p:cNvPr id="12302" name="Arc 7"/>
            <p:cNvSpPr>
              <a:spLocks/>
            </p:cNvSpPr>
            <p:nvPr/>
          </p:nvSpPr>
          <p:spPr bwMode="auto">
            <a:xfrm>
              <a:off x="4785" y="2568"/>
              <a:ext cx="544" cy="753"/>
            </a:xfrm>
            <a:custGeom>
              <a:avLst/>
              <a:gdLst>
                <a:gd name="T0" fmla="*/ 0 w 21600"/>
                <a:gd name="T1" fmla="*/ 0 h 12812"/>
                <a:gd name="T2" fmla="*/ 0 w 21600"/>
                <a:gd name="T3" fmla="*/ 3 h 12812"/>
                <a:gd name="T4" fmla="*/ 0 w 21600"/>
                <a:gd name="T5" fmla="*/ 3 h 12812"/>
                <a:gd name="T6" fmla="*/ 0 60000 65536"/>
                <a:gd name="T7" fmla="*/ 0 60000 65536"/>
                <a:gd name="T8" fmla="*/ 0 60000 65536"/>
                <a:gd name="T9" fmla="*/ 0 w 21600"/>
                <a:gd name="T10" fmla="*/ 0 h 12812"/>
                <a:gd name="T11" fmla="*/ 21600 w 21600"/>
                <a:gd name="T12" fmla="*/ 12812 h 12812"/>
              </a:gdLst>
              <a:ahLst/>
              <a:cxnLst>
                <a:cxn ang="T6">
                  <a:pos x="T0" y="T1"/>
                </a:cxn>
                <a:cxn ang="T7">
                  <a:pos x="T2" y="T3"/>
                </a:cxn>
                <a:cxn ang="T8">
                  <a:pos x="T4" y="T5"/>
                </a:cxn>
              </a:cxnLst>
              <a:rect l="T9" t="T10" r="T11" b="T12"/>
              <a:pathLst>
                <a:path w="21600" h="12812" fill="none" extrusionOk="0">
                  <a:moveTo>
                    <a:pt x="17390" y="-1"/>
                  </a:moveTo>
                  <a:cubicBezTo>
                    <a:pt x="20124" y="3711"/>
                    <a:pt x="21600" y="8201"/>
                    <a:pt x="21600" y="12812"/>
                  </a:cubicBezTo>
                </a:path>
                <a:path w="21600" h="12812" stroke="0" extrusionOk="0">
                  <a:moveTo>
                    <a:pt x="17390" y="-1"/>
                  </a:moveTo>
                  <a:cubicBezTo>
                    <a:pt x="20124" y="3711"/>
                    <a:pt x="21600" y="8201"/>
                    <a:pt x="21600" y="12812"/>
                  </a:cubicBezTo>
                  <a:lnTo>
                    <a:pt x="0" y="12812"/>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sp>
          <p:nvSpPr>
            <p:cNvPr id="12303" name="Arc 8"/>
            <p:cNvSpPr>
              <a:spLocks/>
            </p:cNvSpPr>
            <p:nvPr/>
          </p:nvSpPr>
          <p:spPr bwMode="auto">
            <a:xfrm flipV="1">
              <a:off x="4785" y="3312"/>
              <a:ext cx="544" cy="753"/>
            </a:xfrm>
            <a:custGeom>
              <a:avLst/>
              <a:gdLst>
                <a:gd name="T0" fmla="*/ 0 w 21600"/>
                <a:gd name="T1" fmla="*/ 0 h 12812"/>
                <a:gd name="T2" fmla="*/ 0 w 21600"/>
                <a:gd name="T3" fmla="*/ 3 h 12812"/>
                <a:gd name="T4" fmla="*/ 0 w 21600"/>
                <a:gd name="T5" fmla="*/ 3 h 12812"/>
                <a:gd name="T6" fmla="*/ 0 60000 65536"/>
                <a:gd name="T7" fmla="*/ 0 60000 65536"/>
                <a:gd name="T8" fmla="*/ 0 60000 65536"/>
                <a:gd name="T9" fmla="*/ 0 w 21600"/>
                <a:gd name="T10" fmla="*/ 0 h 12812"/>
                <a:gd name="T11" fmla="*/ 21600 w 21600"/>
                <a:gd name="T12" fmla="*/ 12812 h 12812"/>
              </a:gdLst>
              <a:ahLst/>
              <a:cxnLst>
                <a:cxn ang="T6">
                  <a:pos x="T0" y="T1"/>
                </a:cxn>
                <a:cxn ang="T7">
                  <a:pos x="T2" y="T3"/>
                </a:cxn>
                <a:cxn ang="T8">
                  <a:pos x="T4" y="T5"/>
                </a:cxn>
              </a:cxnLst>
              <a:rect l="T9" t="T10" r="T11" b="T12"/>
              <a:pathLst>
                <a:path w="21600" h="12812" fill="none" extrusionOk="0">
                  <a:moveTo>
                    <a:pt x="17390" y="-1"/>
                  </a:moveTo>
                  <a:cubicBezTo>
                    <a:pt x="20124" y="3711"/>
                    <a:pt x="21600" y="8201"/>
                    <a:pt x="21600" y="12812"/>
                  </a:cubicBezTo>
                </a:path>
                <a:path w="21600" h="12812" stroke="0" extrusionOk="0">
                  <a:moveTo>
                    <a:pt x="17390" y="-1"/>
                  </a:moveTo>
                  <a:cubicBezTo>
                    <a:pt x="20124" y="3711"/>
                    <a:pt x="21600" y="8201"/>
                    <a:pt x="21600" y="12812"/>
                  </a:cubicBezTo>
                  <a:lnTo>
                    <a:pt x="0" y="12812"/>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1400" smtClean="0">
                <a:solidFill>
                  <a:srgbClr val="000000"/>
                </a:solidFill>
              </a:endParaRPr>
            </a:p>
          </p:txBody>
        </p:sp>
      </p:grpSp>
      <p:pic>
        <p:nvPicPr>
          <p:cNvPr id="12296" name="Picture 9" descr="MCj029258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23850" y="5229225"/>
            <a:ext cx="5842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Line 10"/>
          <p:cNvSpPr>
            <a:spLocks noChangeShapeType="1"/>
          </p:cNvSpPr>
          <p:nvPr/>
        </p:nvSpPr>
        <p:spPr bwMode="auto">
          <a:xfrm flipV="1">
            <a:off x="900113" y="5157788"/>
            <a:ext cx="2232025" cy="287337"/>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2298" name="Rectangle 11"/>
          <p:cNvSpPr>
            <a:spLocks noChangeArrowheads="1"/>
          </p:cNvSpPr>
          <p:nvPr/>
        </p:nvSpPr>
        <p:spPr bwMode="auto">
          <a:xfrm>
            <a:off x="3779838" y="4941888"/>
            <a:ext cx="407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800" i="1" smtClean="0">
                <a:solidFill>
                  <a:srgbClr val="000000"/>
                </a:solidFill>
              </a:rPr>
              <a:t>T</a:t>
            </a:r>
            <a:r>
              <a:rPr lang="en-US" altLang="ja-JP" sz="1800" baseline="-25000" smtClean="0">
                <a:solidFill>
                  <a:srgbClr val="000000"/>
                </a:solidFill>
              </a:rPr>
              <a:t>b</a:t>
            </a:r>
          </a:p>
        </p:txBody>
      </p:sp>
      <p:sp>
        <p:nvSpPr>
          <p:cNvPr id="12299" name="Freeform 12"/>
          <p:cNvSpPr>
            <a:spLocks/>
          </p:cNvSpPr>
          <p:nvPr/>
        </p:nvSpPr>
        <p:spPr bwMode="auto">
          <a:xfrm>
            <a:off x="3422650" y="4371975"/>
            <a:ext cx="349250" cy="1423988"/>
          </a:xfrm>
          <a:custGeom>
            <a:avLst/>
            <a:gdLst>
              <a:gd name="T0" fmla="*/ 443547575 w 220"/>
              <a:gd name="T1" fmla="*/ 0 h 897"/>
              <a:gd name="T2" fmla="*/ 473789442 w 220"/>
              <a:gd name="T3" fmla="*/ 332660750 h 897"/>
              <a:gd name="T4" fmla="*/ 246975343 w 220"/>
              <a:gd name="T5" fmla="*/ 561995880 h 897"/>
              <a:gd name="T6" fmla="*/ 360383137 w 220"/>
              <a:gd name="T7" fmla="*/ 904737356 h 897"/>
              <a:gd name="T8" fmla="*/ 17640301 w 220"/>
              <a:gd name="T9" fmla="*/ 1247478633 h 897"/>
              <a:gd name="T10" fmla="*/ 473789442 w 220"/>
              <a:gd name="T11" fmla="*/ 1890118130 h 897"/>
              <a:gd name="T12" fmla="*/ 504031309 w 220"/>
              <a:gd name="T13" fmla="*/ 2147483647 h 897"/>
              <a:gd name="T14" fmla="*/ 0 60000 65536"/>
              <a:gd name="T15" fmla="*/ 0 60000 65536"/>
              <a:gd name="T16" fmla="*/ 0 60000 65536"/>
              <a:gd name="T17" fmla="*/ 0 60000 65536"/>
              <a:gd name="T18" fmla="*/ 0 60000 65536"/>
              <a:gd name="T19" fmla="*/ 0 60000 65536"/>
              <a:gd name="T20" fmla="*/ 0 60000 65536"/>
              <a:gd name="T21" fmla="*/ 0 w 220"/>
              <a:gd name="T22" fmla="*/ 0 h 897"/>
              <a:gd name="T23" fmla="*/ 220 w 220"/>
              <a:gd name="T24" fmla="*/ 897 h 8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 h="897">
                <a:moveTo>
                  <a:pt x="176" y="0"/>
                </a:moveTo>
                <a:cubicBezTo>
                  <a:pt x="178" y="22"/>
                  <a:pt x="201" y="95"/>
                  <a:pt x="188" y="132"/>
                </a:cubicBezTo>
                <a:cubicBezTo>
                  <a:pt x="175" y="169"/>
                  <a:pt x="105" y="185"/>
                  <a:pt x="98" y="223"/>
                </a:cubicBezTo>
                <a:cubicBezTo>
                  <a:pt x="91" y="261"/>
                  <a:pt x="158" y="314"/>
                  <a:pt x="143" y="359"/>
                </a:cubicBezTo>
                <a:cubicBezTo>
                  <a:pt x="128" y="404"/>
                  <a:pt x="0" y="430"/>
                  <a:pt x="7" y="495"/>
                </a:cubicBezTo>
                <a:cubicBezTo>
                  <a:pt x="14" y="560"/>
                  <a:pt x="156" y="683"/>
                  <a:pt x="188" y="750"/>
                </a:cubicBezTo>
                <a:cubicBezTo>
                  <a:pt x="220" y="817"/>
                  <a:pt x="198" y="867"/>
                  <a:pt x="200" y="897"/>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12300" name="Text Box 13"/>
          <p:cNvSpPr txBox="1">
            <a:spLocks noChangeArrowheads="1"/>
          </p:cNvSpPr>
          <p:nvPr/>
        </p:nvSpPr>
        <p:spPr bwMode="auto">
          <a:xfrm>
            <a:off x="3113088" y="6315075"/>
            <a:ext cx="86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天球面</a:t>
            </a:r>
          </a:p>
        </p:txBody>
      </p:sp>
      <p:graphicFrame>
        <p:nvGraphicFramePr>
          <p:cNvPr id="12290" name="Object 14"/>
          <p:cNvGraphicFramePr>
            <a:graphicFrameLocks noChangeAspect="1"/>
          </p:cNvGraphicFramePr>
          <p:nvPr/>
        </p:nvGraphicFramePr>
        <p:xfrm>
          <a:off x="611188" y="2781300"/>
          <a:ext cx="3529012" cy="1387475"/>
        </p:xfrm>
        <a:graphic>
          <a:graphicData uri="http://schemas.openxmlformats.org/presentationml/2006/ole">
            <mc:AlternateContent xmlns:mc="http://schemas.openxmlformats.org/markup-compatibility/2006">
              <mc:Choice xmlns:v="urn:schemas-microsoft-com:vml" Requires="v">
                <p:oleObj spid="_x0000_s28678" name="数式" r:id="rId4" imgW="2260440" imgH="888840" progId="Equation.3">
                  <p:embed/>
                </p:oleObj>
              </mc:Choice>
              <mc:Fallback>
                <p:oleObj name="数式" r:id="rId4" imgW="2260440" imgH="8888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2781300"/>
                        <a:ext cx="3529012" cy="1387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301" name="Text Box 15"/>
          <p:cNvSpPr txBox="1">
            <a:spLocks noChangeArrowheads="1"/>
          </p:cNvSpPr>
          <p:nvPr/>
        </p:nvSpPr>
        <p:spPr bwMode="auto">
          <a:xfrm>
            <a:off x="4500563" y="6165850"/>
            <a:ext cx="4367212" cy="376238"/>
          </a:xfrm>
          <a:prstGeom prst="rect">
            <a:avLst/>
          </a:prstGeom>
          <a:solidFill>
            <a:schemeClr val="bg1"/>
          </a:solidFill>
          <a:ln w="9525">
            <a:solidFill>
              <a:schemeClr val="accent2"/>
            </a:solidFill>
            <a:miter lim="800000"/>
            <a:headEnd/>
            <a:tailEnd/>
          </a:ln>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アンテナ温度から天体の物理温度がわかる</a:t>
            </a:r>
          </a:p>
        </p:txBody>
      </p:sp>
    </p:spTree>
    <p:extLst>
      <p:ext uri="{BB962C8B-B14F-4D97-AF65-F5344CB8AC3E}">
        <p14:creationId xmlns:p14="http://schemas.microsoft.com/office/powerpoint/2010/main" val="839697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FA558DA7-E86C-41BD-B683-6A8CC33337FD}" type="slidenum">
              <a:rPr lang="en-US" altLang="ja-JP">
                <a:solidFill>
                  <a:srgbClr val="000000"/>
                </a:solidFill>
              </a:rPr>
              <a:pPr eaLnBrk="1" hangingPunct="1"/>
              <a:t>40</a:t>
            </a:fld>
            <a:endParaRPr lang="en-US" altLang="ja-JP">
              <a:solidFill>
                <a:srgbClr val="000000"/>
              </a:solidFill>
            </a:endParaRPr>
          </a:p>
        </p:txBody>
      </p:sp>
      <p:pic>
        <p:nvPicPr>
          <p:cNvPr id="58371" name="Picture 4" descr="evn_map_m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76825"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5" descr="MERLINMap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25" y="2968625"/>
            <a:ext cx="38893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descr="network_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9525"/>
            <a:ext cx="3995737"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7" descr="vlba_montage_m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60713"/>
            <a:ext cx="4932363" cy="36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 Box 8"/>
          <p:cNvSpPr txBox="1">
            <a:spLocks noChangeArrowheads="1"/>
          </p:cNvSpPr>
          <p:nvPr/>
        </p:nvSpPr>
        <p:spPr bwMode="auto">
          <a:xfrm>
            <a:off x="88900" y="2565400"/>
            <a:ext cx="3114675" cy="33655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ＥＶＮ：ヨーロッパＶＬＢＩネットワーク</a:t>
            </a:r>
          </a:p>
        </p:txBody>
      </p:sp>
      <p:sp>
        <p:nvSpPr>
          <p:cNvPr id="58376" name="Text Box 9"/>
          <p:cNvSpPr txBox="1">
            <a:spLocks noChangeArrowheads="1"/>
          </p:cNvSpPr>
          <p:nvPr/>
        </p:nvSpPr>
        <p:spPr bwMode="auto">
          <a:xfrm>
            <a:off x="88900" y="2887663"/>
            <a:ext cx="3167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ＶＬＢＡ：</a:t>
            </a:r>
            <a:r>
              <a:rPr lang="en-US" altLang="ja-JP" sz="1600" smtClean="0">
                <a:solidFill>
                  <a:srgbClr val="000000"/>
                </a:solidFill>
              </a:rPr>
              <a:t>Very Long Baseline Array</a:t>
            </a:r>
          </a:p>
        </p:txBody>
      </p:sp>
      <p:sp>
        <p:nvSpPr>
          <p:cNvPr id="58377" name="Text Box 10"/>
          <p:cNvSpPr txBox="1">
            <a:spLocks noChangeArrowheads="1"/>
          </p:cNvSpPr>
          <p:nvPr/>
        </p:nvSpPr>
        <p:spPr bwMode="auto">
          <a:xfrm>
            <a:off x="5580063" y="2349500"/>
            <a:ext cx="1920875" cy="33655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ＬＢＡ：オーストラリア</a:t>
            </a:r>
          </a:p>
        </p:txBody>
      </p:sp>
      <p:sp>
        <p:nvSpPr>
          <p:cNvPr id="58378" name="Text Box 11"/>
          <p:cNvSpPr txBox="1">
            <a:spLocks noChangeArrowheads="1"/>
          </p:cNvSpPr>
          <p:nvPr/>
        </p:nvSpPr>
        <p:spPr bwMode="auto">
          <a:xfrm>
            <a:off x="5130800" y="3068638"/>
            <a:ext cx="18176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ＭＥＲＬＩＮ：イギリス</a:t>
            </a:r>
          </a:p>
          <a:p>
            <a:pPr eaLnBrk="1" fontAlgn="base" hangingPunct="1">
              <a:spcBef>
                <a:spcPct val="0"/>
              </a:spcBef>
              <a:spcAft>
                <a:spcPct val="0"/>
              </a:spcAft>
            </a:pPr>
            <a:r>
              <a:rPr lang="ja-JP" altLang="en-US" sz="1200" smtClean="0">
                <a:solidFill>
                  <a:srgbClr val="000000"/>
                </a:solidFill>
              </a:rPr>
              <a:t>正確には結合型干渉計</a:t>
            </a:r>
          </a:p>
        </p:txBody>
      </p:sp>
    </p:spTree>
    <p:extLst>
      <p:ext uri="{BB962C8B-B14F-4D97-AF65-F5344CB8AC3E}">
        <p14:creationId xmlns:p14="http://schemas.microsoft.com/office/powerpoint/2010/main" val="9676027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C5E56208-6173-4F53-9D86-3A883D6BEDBD}" type="slidenum">
              <a:rPr lang="en-US" altLang="ja-JP">
                <a:solidFill>
                  <a:srgbClr val="000000"/>
                </a:solidFill>
              </a:rPr>
              <a:pPr eaLnBrk="1" hangingPunct="1"/>
              <a:t>41</a:t>
            </a:fld>
            <a:endParaRPr lang="en-US" altLang="ja-JP">
              <a:solidFill>
                <a:srgbClr val="000000"/>
              </a:solidFill>
            </a:endParaRPr>
          </a:p>
        </p:txBody>
      </p:sp>
      <p:grpSp>
        <p:nvGrpSpPr>
          <p:cNvPr id="59395" name="Group 26"/>
          <p:cNvGrpSpPr>
            <a:grpSpLocks/>
          </p:cNvGrpSpPr>
          <p:nvPr/>
        </p:nvGrpSpPr>
        <p:grpSpPr bwMode="auto">
          <a:xfrm>
            <a:off x="2554288" y="954088"/>
            <a:ext cx="6481762" cy="5715000"/>
            <a:chOff x="952" y="601"/>
            <a:chExt cx="4083" cy="3600"/>
          </a:xfrm>
        </p:grpSpPr>
        <p:pic>
          <p:nvPicPr>
            <p:cNvPr id="59408" name="Picture 5" descr="ma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 y="601"/>
              <a:ext cx="3600" cy="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9" name="Picture 6" descr="32m"/>
            <p:cNvPicPr>
              <a:picLocks noChangeAspect="1" noChangeArrowheads="1"/>
            </p:cNvPicPr>
            <p:nvPr/>
          </p:nvPicPr>
          <p:blipFill>
            <a:blip r:embed="rId3">
              <a:extLst>
                <a:ext uri="{28A0092B-C50C-407E-A947-70E740481C1C}">
                  <a14:useLocalDpi xmlns:a14="http://schemas.microsoft.com/office/drawing/2010/main" val="0"/>
                </a:ext>
              </a:extLst>
            </a:blip>
            <a:srcRect r="3206"/>
            <a:stretch>
              <a:fillRect/>
            </a:stretch>
          </p:blipFill>
          <p:spPr bwMode="auto">
            <a:xfrm>
              <a:off x="3991" y="2189"/>
              <a:ext cx="861"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0" name="Picture 7" descr="IMAGE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4" y="2960"/>
              <a:ext cx="997"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1" name="Picture 8" descr="IMAGE009"/>
            <p:cNvPicPr>
              <a:picLocks noChangeAspect="1" noChangeArrowheads="1"/>
            </p:cNvPicPr>
            <p:nvPr/>
          </p:nvPicPr>
          <p:blipFill>
            <a:blip r:embed="rId5">
              <a:extLst>
                <a:ext uri="{28A0092B-C50C-407E-A947-70E740481C1C}">
                  <a14:useLocalDpi xmlns:a14="http://schemas.microsoft.com/office/drawing/2010/main" val="0"/>
                </a:ext>
              </a:extLst>
            </a:blip>
            <a:srcRect l="5066" r="5066" b="20393"/>
            <a:stretch>
              <a:fillRect/>
            </a:stretch>
          </p:blipFill>
          <p:spPr bwMode="auto">
            <a:xfrm>
              <a:off x="2313" y="737"/>
              <a:ext cx="952" cy="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2" name="Picture 9" descr="IMAGE0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4" y="2779"/>
              <a:ext cx="862"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3" name="Picture 10" descr="IMAGE00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73" y="1418"/>
              <a:ext cx="861" cy="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4" name="Picture 11" descr="IMAGE0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2" y="3187"/>
              <a:ext cx="647"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5" name="Picture 12" descr="IMAGE00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86" y="3187"/>
              <a:ext cx="642" cy="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6" name="Picture 13" descr="IMAGE00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2" y="1191"/>
              <a:ext cx="645"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7" name="Picture 14" descr="IMAGE0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73" y="737"/>
              <a:ext cx="862" cy="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8" name="Picture 15" descr="Yama32-00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3" y="1826"/>
              <a:ext cx="638" cy="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9" name="Line 16"/>
            <p:cNvSpPr>
              <a:spLocks noChangeShapeType="1"/>
            </p:cNvSpPr>
            <p:nvPr/>
          </p:nvSpPr>
          <p:spPr bwMode="auto">
            <a:xfrm>
              <a:off x="1587" y="2280"/>
              <a:ext cx="771" cy="136"/>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9420" name="Line 17"/>
            <p:cNvSpPr>
              <a:spLocks noChangeShapeType="1"/>
            </p:cNvSpPr>
            <p:nvPr/>
          </p:nvSpPr>
          <p:spPr bwMode="auto">
            <a:xfrm>
              <a:off x="2267" y="1871"/>
              <a:ext cx="681" cy="36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9421" name="Line 18"/>
            <p:cNvSpPr>
              <a:spLocks noChangeShapeType="1"/>
            </p:cNvSpPr>
            <p:nvPr/>
          </p:nvSpPr>
          <p:spPr bwMode="auto">
            <a:xfrm>
              <a:off x="2903" y="1372"/>
              <a:ext cx="272" cy="726"/>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9422" name="Line 19"/>
            <p:cNvSpPr>
              <a:spLocks noChangeShapeType="1"/>
            </p:cNvSpPr>
            <p:nvPr/>
          </p:nvSpPr>
          <p:spPr bwMode="auto">
            <a:xfrm flipH="1">
              <a:off x="3538" y="1191"/>
              <a:ext cx="635" cy="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9423" name="Line 20"/>
            <p:cNvSpPr>
              <a:spLocks noChangeShapeType="1"/>
            </p:cNvSpPr>
            <p:nvPr/>
          </p:nvSpPr>
          <p:spPr bwMode="auto">
            <a:xfrm flipH="1" flipV="1">
              <a:off x="3492" y="1690"/>
              <a:ext cx="681" cy="45"/>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9424" name="Line 21"/>
            <p:cNvSpPr>
              <a:spLocks noChangeShapeType="1"/>
            </p:cNvSpPr>
            <p:nvPr/>
          </p:nvSpPr>
          <p:spPr bwMode="auto">
            <a:xfrm flipH="1" flipV="1">
              <a:off x="3401" y="2143"/>
              <a:ext cx="590" cy="182"/>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9425" name="Line 22"/>
            <p:cNvSpPr>
              <a:spLocks noChangeShapeType="1"/>
            </p:cNvSpPr>
            <p:nvPr/>
          </p:nvSpPr>
          <p:spPr bwMode="auto">
            <a:xfrm flipH="1" flipV="1">
              <a:off x="3447" y="2189"/>
              <a:ext cx="317" cy="771"/>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9426" name="Line 23"/>
            <p:cNvSpPr>
              <a:spLocks noChangeShapeType="1"/>
            </p:cNvSpPr>
            <p:nvPr/>
          </p:nvSpPr>
          <p:spPr bwMode="auto">
            <a:xfrm flipV="1">
              <a:off x="3447" y="3504"/>
              <a:ext cx="136" cy="46"/>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9427" name="Line 24"/>
            <p:cNvSpPr>
              <a:spLocks noChangeShapeType="1"/>
            </p:cNvSpPr>
            <p:nvPr/>
          </p:nvSpPr>
          <p:spPr bwMode="auto">
            <a:xfrm flipH="1" flipV="1">
              <a:off x="1451" y="3867"/>
              <a:ext cx="635" cy="46"/>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59428" name="Line 25"/>
            <p:cNvSpPr>
              <a:spLocks noChangeShapeType="1"/>
            </p:cNvSpPr>
            <p:nvPr/>
          </p:nvSpPr>
          <p:spPr bwMode="auto">
            <a:xfrm flipV="1">
              <a:off x="1995" y="2779"/>
              <a:ext cx="227" cy="136"/>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grpSp>
      <p:sp>
        <p:nvSpPr>
          <p:cNvPr id="59396" name="Rectangle 2"/>
          <p:cNvSpPr>
            <a:spLocks noGrp="1" noChangeArrowheads="1"/>
          </p:cNvSpPr>
          <p:nvPr>
            <p:ph type="title"/>
          </p:nvPr>
        </p:nvSpPr>
        <p:spPr/>
        <p:txBody>
          <a:bodyPr/>
          <a:lstStyle/>
          <a:p>
            <a:pPr eaLnBrk="1" hangingPunct="1"/>
            <a:r>
              <a:rPr lang="ja-JP" altLang="en-US" smtClean="0"/>
              <a:t>ＪＶＮ：</a:t>
            </a:r>
            <a:r>
              <a:rPr lang="en-US" altLang="ja-JP" smtClean="0"/>
              <a:t>Japanese VLBI Network</a:t>
            </a:r>
          </a:p>
        </p:txBody>
      </p:sp>
      <p:sp>
        <p:nvSpPr>
          <p:cNvPr id="59397" name="Rectangle 3"/>
          <p:cNvSpPr>
            <a:spLocks noGrp="1" noChangeArrowheads="1"/>
          </p:cNvSpPr>
          <p:nvPr>
            <p:ph type="body" idx="1"/>
          </p:nvPr>
        </p:nvSpPr>
        <p:spPr>
          <a:xfrm>
            <a:off x="107950" y="1196975"/>
            <a:ext cx="2592388" cy="4997450"/>
          </a:xfrm>
        </p:spPr>
        <p:txBody>
          <a:bodyPr/>
          <a:lstStyle/>
          <a:p>
            <a:pPr eaLnBrk="1" hangingPunct="1">
              <a:lnSpc>
                <a:spcPct val="80000"/>
              </a:lnSpc>
            </a:pPr>
            <a:r>
              <a:rPr lang="ja-JP" altLang="en-US" sz="1800" smtClean="0"/>
              <a:t>協力機関</a:t>
            </a:r>
          </a:p>
          <a:p>
            <a:pPr lvl="1" eaLnBrk="1" hangingPunct="1">
              <a:lnSpc>
                <a:spcPct val="80000"/>
              </a:lnSpc>
            </a:pPr>
            <a:r>
              <a:rPr lang="ja-JP" altLang="en-US" sz="1600" smtClean="0"/>
              <a:t>国立天文台</a:t>
            </a:r>
          </a:p>
          <a:p>
            <a:pPr lvl="1" eaLnBrk="1" hangingPunct="1">
              <a:lnSpc>
                <a:spcPct val="80000"/>
              </a:lnSpc>
            </a:pPr>
            <a:r>
              <a:rPr lang="ja-JP" altLang="en-US" sz="1600" smtClean="0"/>
              <a:t>北海道大学</a:t>
            </a:r>
          </a:p>
          <a:p>
            <a:pPr lvl="1" eaLnBrk="1" hangingPunct="1">
              <a:lnSpc>
                <a:spcPct val="80000"/>
              </a:lnSpc>
            </a:pPr>
            <a:r>
              <a:rPr lang="ja-JP" altLang="en-US" sz="1600" smtClean="0"/>
              <a:t>岐阜大学</a:t>
            </a:r>
          </a:p>
          <a:p>
            <a:pPr lvl="1" eaLnBrk="1" hangingPunct="1">
              <a:lnSpc>
                <a:spcPct val="80000"/>
              </a:lnSpc>
            </a:pPr>
            <a:r>
              <a:rPr lang="ja-JP" altLang="en-US" sz="1600" smtClean="0"/>
              <a:t>山口大学</a:t>
            </a:r>
          </a:p>
          <a:p>
            <a:pPr lvl="1" eaLnBrk="1" hangingPunct="1">
              <a:lnSpc>
                <a:spcPct val="80000"/>
              </a:lnSpc>
            </a:pPr>
            <a:r>
              <a:rPr lang="ja-JP" altLang="en-US" sz="1600" smtClean="0"/>
              <a:t>鹿児島大学</a:t>
            </a:r>
          </a:p>
          <a:p>
            <a:pPr lvl="1" eaLnBrk="1" hangingPunct="1">
              <a:lnSpc>
                <a:spcPct val="80000"/>
              </a:lnSpc>
            </a:pPr>
            <a:r>
              <a:rPr lang="ja-JP" altLang="en-US" sz="1600" smtClean="0"/>
              <a:t>ＪＡＸＡ</a:t>
            </a:r>
          </a:p>
          <a:p>
            <a:pPr lvl="1" eaLnBrk="1" hangingPunct="1">
              <a:lnSpc>
                <a:spcPct val="80000"/>
              </a:lnSpc>
            </a:pPr>
            <a:r>
              <a:rPr lang="ja-JP" altLang="en-US" sz="1600" smtClean="0"/>
              <a:t>ＮＩＣＴ</a:t>
            </a:r>
          </a:p>
          <a:p>
            <a:pPr lvl="1" eaLnBrk="1" hangingPunct="1">
              <a:lnSpc>
                <a:spcPct val="80000"/>
              </a:lnSpc>
            </a:pPr>
            <a:r>
              <a:rPr lang="ja-JP" altLang="en-US" sz="1600" smtClean="0"/>
              <a:t>ＧＳＩ</a:t>
            </a:r>
          </a:p>
          <a:p>
            <a:pPr eaLnBrk="1" hangingPunct="1">
              <a:lnSpc>
                <a:spcPct val="80000"/>
              </a:lnSpc>
            </a:pPr>
            <a:r>
              <a:rPr lang="ja-JP" altLang="en-US" sz="1800" smtClean="0"/>
              <a:t>基線</a:t>
            </a:r>
          </a:p>
          <a:p>
            <a:pPr lvl="1" eaLnBrk="1" hangingPunct="1">
              <a:lnSpc>
                <a:spcPct val="80000"/>
              </a:lnSpc>
            </a:pPr>
            <a:r>
              <a:rPr lang="ja-JP" altLang="en-US" sz="1600" smtClean="0"/>
              <a:t>１０局４５基線</a:t>
            </a:r>
          </a:p>
          <a:p>
            <a:pPr lvl="1" eaLnBrk="1" hangingPunct="1">
              <a:lnSpc>
                <a:spcPct val="80000"/>
              </a:lnSpc>
            </a:pPr>
            <a:r>
              <a:rPr lang="ja-JP" altLang="en-US" sz="1600" smtClean="0"/>
              <a:t>５０－２５００ｋｍ</a:t>
            </a:r>
          </a:p>
          <a:p>
            <a:pPr eaLnBrk="1" hangingPunct="1">
              <a:lnSpc>
                <a:spcPct val="80000"/>
              </a:lnSpc>
            </a:pPr>
            <a:r>
              <a:rPr lang="ja-JP" altLang="en-US" sz="1800" smtClean="0"/>
              <a:t>周波数</a:t>
            </a:r>
          </a:p>
          <a:p>
            <a:pPr lvl="1" eaLnBrk="1" hangingPunct="1">
              <a:lnSpc>
                <a:spcPct val="80000"/>
              </a:lnSpc>
            </a:pPr>
            <a:r>
              <a:rPr lang="ja-JP" altLang="en-US" sz="1600" smtClean="0"/>
              <a:t>８／２２／６．７ＧＨｚ</a:t>
            </a:r>
          </a:p>
          <a:p>
            <a:pPr eaLnBrk="1" hangingPunct="1">
              <a:lnSpc>
                <a:spcPct val="80000"/>
              </a:lnSpc>
            </a:pPr>
            <a:r>
              <a:rPr lang="ja-JP" altLang="en-US" sz="1800" smtClean="0"/>
              <a:t>角度分解能</a:t>
            </a:r>
          </a:p>
          <a:p>
            <a:pPr lvl="1" eaLnBrk="1" hangingPunct="1">
              <a:lnSpc>
                <a:spcPct val="80000"/>
              </a:lnSpc>
            </a:pPr>
            <a:r>
              <a:rPr lang="en-US" altLang="ja-JP" sz="1600" smtClean="0"/>
              <a:t>3 mas @ 8GHz</a:t>
            </a:r>
          </a:p>
          <a:p>
            <a:pPr eaLnBrk="1" hangingPunct="1">
              <a:lnSpc>
                <a:spcPct val="80000"/>
              </a:lnSpc>
            </a:pPr>
            <a:r>
              <a:rPr lang="ja-JP" altLang="en-US" sz="1800" smtClean="0"/>
              <a:t>観測対象</a:t>
            </a:r>
          </a:p>
          <a:p>
            <a:pPr lvl="1" eaLnBrk="1" hangingPunct="1">
              <a:lnSpc>
                <a:spcPct val="80000"/>
              </a:lnSpc>
            </a:pPr>
            <a:r>
              <a:rPr lang="ja-JP" altLang="en-US" sz="1600" smtClean="0"/>
              <a:t>クエーサー、水メーザ天体、メタノールメーザ天体</a:t>
            </a:r>
          </a:p>
        </p:txBody>
      </p:sp>
      <p:sp>
        <p:nvSpPr>
          <p:cNvPr id="59398" name="Text Box 27"/>
          <p:cNvSpPr txBox="1">
            <a:spLocks noChangeArrowheads="1"/>
          </p:cNvSpPr>
          <p:nvPr/>
        </p:nvSpPr>
        <p:spPr bwMode="auto">
          <a:xfrm>
            <a:off x="5508625" y="6353175"/>
            <a:ext cx="933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000" smtClean="0">
                <a:solidFill>
                  <a:srgbClr val="000000"/>
                </a:solidFill>
              </a:rPr>
              <a:t>ＶＥＲＡ小笠原</a:t>
            </a:r>
          </a:p>
        </p:txBody>
      </p:sp>
      <p:sp>
        <p:nvSpPr>
          <p:cNvPr id="59399" name="Text Box 28"/>
          <p:cNvSpPr txBox="1">
            <a:spLocks noChangeArrowheads="1"/>
          </p:cNvSpPr>
          <p:nvPr/>
        </p:nvSpPr>
        <p:spPr bwMode="auto">
          <a:xfrm>
            <a:off x="4270375" y="6353175"/>
            <a:ext cx="806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000" smtClean="0">
                <a:solidFill>
                  <a:srgbClr val="000000"/>
                </a:solidFill>
              </a:rPr>
              <a:t>ＶＥＲＡ石垣</a:t>
            </a:r>
          </a:p>
        </p:txBody>
      </p:sp>
      <p:sp>
        <p:nvSpPr>
          <p:cNvPr id="59400" name="Text Box 29"/>
          <p:cNvSpPr txBox="1">
            <a:spLocks noChangeArrowheads="1"/>
          </p:cNvSpPr>
          <p:nvPr/>
        </p:nvSpPr>
        <p:spPr bwMode="auto">
          <a:xfrm>
            <a:off x="6948488" y="5661025"/>
            <a:ext cx="742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000" smtClean="0">
                <a:solidFill>
                  <a:srgbClr val="000000"/>
                </a:solidFill>
              </a:rPr>
              <a:t>ＮＩＣＴ鹿島</a:t>
            </a:r>
          </a:p>
        </p:txBody>
      </p:sp>
      <p:sp>
        <p:nvSpPr>
          <p:cNvPr id="59401" name="Text Box 30"/>
          <p:cNvSpPr txBox="1">
            <a:spLocks noChangeArrowheads="1"/>
          </p:cNvSpPr>
          <p:nvPr/>
        </p:nvSpPr>
        <p:spPr bwMode="auto">
          <a:xfrm>
            <a:off x="8086725" y="4365625"/>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000" smtClean="0">
                <a:solidFill>
                  <a:srgbClr val="FFFFFF"/>
                </a:solidFill>
              </a:rPr>
              <a:t>ＧＳＩつくば</a:t>
            </a:r>
          </a:p>
        </p:txBody>
      </p:sp>
      <p:sp>
        <p:nvSpPr>
          <p:cNvPr id="59402" name="Text Box 31"/>
          <p:cNvSpPr txBox="1">
            <a:spLocks noChangeArrowheads="1"/>
          </p:cNvSpPr>
          <p:nvPr/>
        </p:nvSpPr>
        <p:spPr bwMode="auto">
          <a:xfrm>
            <a:off x="7667625" y="3213100"/>
            <a:ext cx="806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000" smtClean="0">
                <a:solidFill>
                  <a:srgbClr val="000000"/>
                </a:solidFill>
              </a:rPr>
              <a:t>ＶＥＲＡ水沢</a:t>
            </a:r>
          </a:p>
        </p:txBody>
      </p:sp>
      <p:sp>
        <p:nvSpPr>
          <p:cNvPr id="59403" name="Text Box 32"/>
          <p:cNvSpPr txBox="1">
            <a:spLocks noChangeArrowheads="1"/>
          </p:cNvSpPr>
          <p:nvPr/>
        </p:nvSpPr>
        <p:spPr bwMode="auto">
          <a:xfrm>
            <a:off x="7885113" y="1989138"/>
            <a:ext cx="1200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000" smtClean="0">
                <a:solidFill>
                  <a:srgbClr val="FFFFFF"/>
                </a:solidFill>
              </a:rPr>
              <a:t>北海道大学苫小牧</a:t>
            </a:r>
          </a:p>
        </p:txBody>
      </p:sp>
      <p:sp>
        <p:nvSpPr>
          <p:cNvPr id="59404" name="Text Box 33"/>
          <p:cNvSpPr txBox="1">
            <a:spLocks noChangeArrowheads="1"/>
          </p:cNvSpPr>
          <p:nvPr/>
        </p:nvSpPr>
        <p:spPr bwMode="auto">
          <a:xfrm>
            <a:off x="4716463" y="2133600"/>
            <a:ext cx="769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000" smtClean="0">
                <a:solidFill>
                  <a:srgbClr val="000000"/>
                </a:solidFill>
              </a:rPr>
              <a:t>ＪＸＡＸ臼田</a:t>
            </a:r>
          </a:p>
        </p:txBody>
      </p:sp>
      <p:sp>
        <p:nvSpPr>
          <p:cNvPr id="59405" name="Text Box 34"/>
          <p:cNvSpPr txBox="1">
            <a:spLocks noChangeArrowheads="1"/>
          </p:cNvSpPr>
          <p:nvPr/>
        </p:nvSpPr>
        <p:spPr bwMode="auto">
          <a:xfrm>
            <a:off x="3635375" y="3213100"/>
            <a:ext cx="692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000" smtClean="0">
                <a:solidFill>
                  <a:srgbClr val="000000"/>
                </a:solidFill>
              </a:rPr>
              <a:t>岐阜大学</a:t>
            </a:r>
          </a:p>
        </p:txBody>
      </p:sp>
      <p:sp>
        <p:nvSpPr>
          <p:cNvPr id="59406" name="Text Box 35"/>
          <p:cNvSpPr txBox="1">
            <a:spLocks noChangeArrowheads="1"/>
          </p:cNvSpPr>
          <p:nvPr/>
        </p:nvSpPr>
        <p:spPr bwMode="auto">
          <a:xfrm>
            <a:off x="2195513" y="2671763"/>
            <a:ext cx="1390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000" smtClean="0">
                <a:solidFill>
                  <a:srgbClr val="000000"/>
                </a:solidFill>
              </a:rPr>
              <a:t>国立天文台・山口大学</a:t>
            </a:r>
          </a:p>
          <a:p>
            <a:pPr eaLnBrk="1" fontAlgn="base" hangingPunct="1">
              <a:spcBef>
                <a:spcPct val="0"/>
              </a:spcBef>
              <a:spcAft>
                <a:spcPct val="0"/>
              </a:spcAft>
            </a:pPr>
            <a:r>
              <a:rPr lang="ja-JP" altLang="en-US" sz="1000" smtClean="0">
                <a:solidFill>
                  <a:srgbClr val="000000"/>
                </a:solidFill>
              </a:rPr>
              <a:t>山口</a:t>
            </a:r>
          </a:p>
        </p:txBody>
      </p:sp>
      <p:sp>
        <p:nvSpPr>
          <p:cNvPr id="59407" name="Text Box 36"/>
          <p:cNvSpPr txBox="1">
            <a:spLocks noChangeArrowheads="1"/>
          </p:cNvSpPr>
          <p:nvPr/>
        </p:nvSpPr>
        <p:spPr bwMode="auto">
          <a:xfrm>
            <a:off x="2693988" y="5373688"/>
            <a:ext cx="151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000" smtClean="0">
                <a:solidFill>
                  <a:srgbClr val="000000"/>
                </a:solidFill>
              </a:rPr>
              <a:t>国立天文台・鹿児島大学</a:t>
            </a:r>
          </a:p>
          <a:p>
            <a:pPr eaLnBrk="1" fontAlgn="base" hangingPunct="1">
              <a:spcBef>
                <a:spcPct val="0"/>
              </a:spcBef>
              <a:spcAft>
                <a:spcPct val="0"/>
              </a:spcAft>
            </a:pPr>
            <a:r>
              <a:rPr lang="ja-JP" altLang="en-US" sz="1000" smtClean="0">
                <a:solidFill>
                  <a:srgbClr val="000000"/>
                </a:solidFill>
              </a:rPr>
              <a:t>ＶＥＲＡ入来</a:t>
            </a:r>
          </a:p>
        </p:txBody>
      </p:sp>
    </p:spTree>
    <p:extLst>
      <p:ext uri="{BB962C8B-B14F-4D97-AF65-F5344CB8AC3E}">
        <p14:creationId xmlns:p14="http://schemas.microsoft.com/office/powerpoint/2010/main" val="3395658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E306323E-5539-405E-BBEF-01EAF8E51199}" type="slidenum">
              <a:rPr lang="en-US" altLang="ja-JP">
                <a:solidFill>
                  <a:srgbClr val="000000"/>
                </a:solidFill>
              </a:rPr>
              <a:pPr eaLnBrk="1" hangingPunct="1"/>
              <a:t>42</a:t>
            </a:fld>
            <a:endParaRPr lang="en-US" altLang="ja-JP">
              <a:solidFill>
                <a:srgbClr val="000000"/>
              </a:solidFill>
            </a:endParaRPr>
          </a:p>
        </p:txBody>
      </p:sp>
      <p:sp>
        <p:nvSpPr>
          <p:cNvPr id="60419" name="Rectangle 2"/>
          <p:cNvSpPr>
            <a:spLocks noGrp="1" noChangeArrowheads="1"/>
          </p:cNvSpPr>
          <p:nvPr>
            <p:ph type="title"/>
          </p:nvPr>
        </p:nvSpPr>
        <p:spPr>
          <a:xfrm>
            <a:off x="250825" y="274638"/>
            <a:ext cx="8642350" cy="1143000"/>
          </a:xfrm>
        </p:spPr>
        <p:txBody>
          <a:bodyPr/>
          <a:lstStyle/>
          <a:p>
            <a:pPr eaLnBrk="1" hangingPunct="1"/>
            <a:r>
              <a:rPr lang="en-US" altLang="ja-JP" sz="4000" smtClean="0"/>
              <a:t>East-Asian VLBI Network</a:t>
            </a:r>
            <a:endParaRPr lang="ja-JP" altLang="en-US" sz="4000" smtClean="0"/>
          </a:p>
        </p:txBody>
      </p:sp>
      <p:pic>
        <p:nvPicPr>
          <p:cNvPr id="604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33600"/>
            <a:ext cx="57150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Oval 4"/>
          <p:cNvSpPr>
            <a:spLocks noChangeArrowheads="1"/>
          </p:cNvSpPr>
          <p:nvPr/>
        </p:nvSpPr>
        <p:spPr bwMode="auto">
          <a:xfrm>
            <a:off x="2286000" y="6057900"/>
            <a:ext cx="152400" cy="152400"/>
          </a:xfrm>
          <a:prstGeom prst="ellipse">
            <a:avLst/>
          </a:prstGeom>
          <a:solidFill>
            <a:srgbClr val="FF0000"/>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22" name="Oval 5"/>
          <p:cNvSpPr>
            <a:spLocks noChangeArrowheads="1"/>
          </p:cNvSpPr>
          <p:nvPr/>
        </p:nvSpPr>
        <p:spPr bwMode="auto">
          <a:xfrm>
            <a:off x="3124200" y="4832350"/>
            <a:ext cx="152400" cy="152400"/>
          </a:xfrm>
          <a:prstGeom prst="ellipse">
            <a:avLst/>
          </a:prstGeom>
          <a:solidFill>
            <a:srgbClr val="FF0000"/>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23" name="Oval 6"/>
          <p:cNvSpPr>
            <a:spLocks noChangeArrowheads="1"/>
          </p:cNvSpPr>
          <p:nvPr/>
        </p:nvSpPr>
        <p:spPr bwMode="auto">
          <a:xfrm>
            <a:off x="4876800" y="5670550"/>
            <a:ext cx="152400" cy="152400"/>
          </a:xfrm>
          <a:prstGeom prst="ellipse">
            <a:avLst/>
          </a:prstGeom>
          <a:solidFill>
            <a:srgbClr val="FF0000"/>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24" name="Oval 7"/>
          <p:cNvSpPr>
            <a:spLocks noChangeArrowheads="1"/>
          </p:cNvSpPr>
          <p:nvPr/>
        </p:nvSpPr>
        <p:spPr bwMode="auto">
          <a:xfrm>
            <a:off x="4419600" y="4146550"/>
            <a:ext cx="152400" cy="152400"/>
          </a:xfrm>
          <a:prstGeom prst="ellipse">
            <a:avLst/>
          </a:prstGeom>
          <a:solidFill>
            <a:srgbClr val="FFFF00"/>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25" name="Oval 8"/>
          <p:cNvSpPr>
            <a:spLocks noChangeArrowheads="1"/>
          </p:cNvSpPr>
          <p:nvPr/>
        </p:nvSpPr>
        <p:spPr bwMode="auto">
          <a:xfrm>
            <a:off x="2971800" y="4146550"/>
            <a:ext cx="152400" cy="152400"/>
          </a:xfrm>
          <a:prstGeom prst="ellipse">
            <a:avLst/>
          </a:prstGeom>
          <a:solidFill>
            <a:schemeClr val="tx1"/>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26" name="Oval 9"/>
          <p:cNvSpPr>
            <a:spLocks noChangeArrowheads="1"/>
          </p:cNvSpPr>
          <p:nvPr/>
        </p:nvSpPr>
        <p:spPr bwMode="auto">
          <a:xfrm>
            <a:off x="2438400" y="4527550"/>
            <a:ext cx="152400" cy="152400"/>
          </a:xfrm>
          <a:prstGeom prst="ellipse">
            <a:avLst/>
          </a:prstGeom>
          <a:solidFill>
            <a:schemeClr val="tx1"/>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27" name="Oval 10"/>
          <p:cNvSpPr>
            <a:spLocks noChangeArrowheads="1"/>
          </p:cNvSpPr>
          <p:nvPr/>
        </p:nvSpPr>
        <p:spPr bwMode="auto">
          <a:xfrm>
            <a:off x="2514600" y="3841750"/>
            <a:ext cx="152400" cy="152400"/>
          </a:xfrm>
          <a:prstGeom prst="ellipse">
            <a:avLst/>
          </a:prstGeom>
          <a:solidFill>
            <a:schemeClr val="tx1"/>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28" name="Oval 11"/>
          <p:cNvSpPr>
            <a:spLocks noChangeArrowheads="1"/>
          </p:cNvSpPr>
          <p:nvPr/>
        </p:nvSpPr>
        <p:spPr bwMode="auto">
          <a:xfrm>
            <a:off x="1295400" y="5213350"/>
            <a:ext cx="152400" cy="152400"/>
          </a:xfrm>
          <a:prstGeom prst="ellipse">
            <a:avLst/>
          </a:prstGeom>
          <a:solidFill>
            <a:srgbClr val="FF9900"/>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29" name="Oval 12"/>
          <p:cNvSpPr>
            <a:spLocks noChangeArrowheads="1"/>
          </p:cNvSpPr>
          <p:nvPr/>
        </p:nvSpPr>
        <p:spPr bwMode="auto">
          <a:xfrm>
            <a:off x="5181600" y="3384550"/>
            <a:ext cx="152400" cy="152400"/>
          </a:xfrm>
          <a:prstGeom prst="ellipse">
            <a:avLst/>
          </a:prstGeom>
          <a:solidFill>
            <a:srgbClr val="FF0066"/>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30" name="Oval 13"/>
          <p:cNvSpPr>
            <a:spLocks noChangeArrowheads="1"/>
          </p:cNvSpPr>
          <p:nvPr/>
        </p:nvSpPr>
        <p:spPr bwMode="auto">
          <a:xfrm>
            <a:off x="3429000" y="4375150"/>
            <a:ext cx="152400" cy="152400"/>
          </a:xfrm>
          <a:prstGeom prst="ellipse">
            <a:avLst/>
          </a:prstGeom>
          <a:solidFill>
            <a:srgbClr val="FFFF00"/>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31" name="Oval 14"/>
          <p:cNvSpPr>
            <a:spLocks noChangeArrowheads="1"/>
          </p:cNvSpPr>
          <p:nvPr/>
        </p:nvSpPr>
        <p:spPr bwMode="auto">
          <a:xfrm>
            <a:off x="5029200" y="4070350"/>
            <a:ext cx="152400" cy="152400"/>
          </a:xfrm>
          <a:prstGeom prst="ellipse">
            <a:avLst/>
          </a:prstGeom>
          <a:solidFill>
            <a:srgbClr val="FFFF00"/>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32" name="Oval 15"/>
          <p:cNvSpPr>
            <a:spLocks noChangeArrowheads="1"/>
          </p:cNvSpPr>
          <p:nvPr/>
        </p:nvSpPr>
        <p:spPr bwMode="auto">
          <a:xfrm>
            <a:off x="4953000" y="3994150"/>
            <a:ext cx="152400" cy="152400"/>
          </a:xfrm>
          <a:prstGeom prst="ellipse">
            <a:avLst/>
          </a:prstGeom>
          <a:solidFill>
            <a:srgbClr val="FFFF00"/>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33" name="Oval 16"/>
          <p:cNvSpPr>
            <a:spLocks noChangeArrowheads="1"/>
          </p:cNvSpPr>
          <p:nvPr/>
        </p:nvSpPr>
        <p:spPr bwMode="auto">
          <a:xfrm>
            <a:off x="4648200" y="3994150"/>
            <a:ext cx="152400" cy="152400"/>
          </a:xfrm>
          <a:prstGeom prst="ellipse">
            <a:avLst/>
          </a:prstGeom>
          <a:solidFill>
            <a:srgbClr val="FFFF00"/>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34" name="Oval 17"/>
          <p:cNvSpPr>
            <a:spLocks noChangeArrowheads="1"/>
          </p:cNvSpPr>
          <p:nvPr/>
        </p:nvSpPr>
        <p:spPr bwMode="auto">
          <a:xfrm>
            <a:off x="5257800" y="2774950"/>
            <a:ext cx="152400" cy="152400"/>
          </a:xfrm>
          <a:prstGeom prst="ellipse">
            <a:avLst/>
          </a:prstGeom>
          <a:solidFill>
            <a:srgbClr val="FFFF00"/>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35" name="Oval 18"/>
          <p:cNvSpPr>
            <a:spLocks noChangeArrowheads="1"/>
          </p:cNvSpPr>
          <p:nvPr/>
        </p:nvSpPr>
        <p:spPr bwMode="auto">
          <a:xfrm>
            <a:off x="457200" y="3079750"/>
            <a:ext cx="152400" cy="152400"/>
          </a:xfrm>
          <a:prstGeom prst="ellipse">
            <a:avLst/>
          </a:prstGeom>
          <a:solidFill>
            <a:srgbClr val="FF9900"/>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36" name="Oval 19"/>
          <p:cNvSpPr>
            <a:spLocks noChangeArrowheads="1"/>
          </p:cNvSpPr>
          <p:nvPr/>
        </p:nvSpPr>
        <p:spPr bwMode="auto">
          <a:xfrm>
            <a:off x="152400" y="2819400"/>
            <a:ext cx="152400" cy="152400"/>
          </a:xfrm>
          <a:prstGeom prst="ellipse">
            <a:avLst/>
          </a:prstGeom>
          <a:solidFill>
            <a:srgbClr val="FF9900"/>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37" name="Oval 20"/>
          <p:cNvSpPr>
            <a:spLocks noChangeArrowheads="1"/>
          </p:cNvSpPr>
          <p:nvPr/>
        </p:nvSpPr>
        <p:spPr bwMode="auto">
          <a:xfrm>
            <a:off x="4724400" y="4070350"/>
            <a:ext cx="152400" cy="152400"/>
          </a:xfrm>
          <a:prstGeom prst="ellipse">
            <a:avLst/>
          </a:prstGeom>
          <a:solidFill>
            <a:srgbClr val="FFFF00"/>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38" name="Oval 21"/>
          <p:cNvSpPr>
            <a:spLocks noChangeArrowheads="1"/>
          </p:cNvSpPr>
          <p:nvPr/>
        </p:nvSpPr>
        <p:spPr bwMode="auto">
          <a:xfrm rot="-2315291">
            <a:off x="1736725" y="3370263"/>
            <a:ext cx="5630863" cy="2438400"/>
          </a:xfrm>
          <a:prstGeom prst="ellipse">
            <a:avLst/>
          </a:prstGeom>
          <a:noFill/>
          <a:ln w="57150">
            <a:solidFill>
              <a:srgbClr val="33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39" name="Oval 22"/>
          <p:cNvSpPr>
            <a:spLocks noChangeArrowheads="1"/>
          </p:cNvSpPr>
          <p:nvPr/>
        </p:nvSpPr>
        <p:spPr bwMode="auto">
          <a:xfrm rot="-188313">
            <a:off x="-428625" y="1538288"/>
            <a:ext cx="6829425" cy="4813300"/>
          </a:xfrm>
          <a:prstGeom prst="ellipse">
            <a:avLst/>
          </a:prstGeom>
          <a:noFill/>
          <a:ln w="762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40" name="Text Box 23"/>
          <p:cNvSpPr txBox="1">
            <a:spLocks noChangeArrowheads="1"/>
          </p:cNvSpPr>
          <p:nvPr/>
        </p:nvSpPr>
        <p:spPr bwMode="auto">
          <a:xfrm>
            <a:off x="0" y="1828800"/>
            <a:ext cx="3308350" cy="831850"/>
          </a:xfrm>
          <a:prstGeom prst="rect">
            <a:avLst/>
          </a:prstGeom>
          <a:solidFill>
            <a:srgbClr val="CC66FF"/>
          </a:solidFill>
          <a:ln w="9525">
            <a:solidFill>
              <a:srgbClr val="CC66FF"/>
            </a:solidFill>
            <a:miter lim="800000"/>
            <a:headEnd/>
            <a:tailEnd/>
          </a:ln>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smtClean="0">
                <a:solidFill>
                  <a:srgbClr val="000000"/>
                </a:solidFill>
                <a:latin typeface="Times New Roman" panose="02020603050405020304" pitchFamily="18" charset="0"/>
              </a:rPr>
              <a:t>East-Asia VLBI Network</a:t>
            </a:r>
          </a:p>
          <a:p>
            <a:pPr eaLnBrk="1" fontAlgn="base" hangingPunct="1">
              <a:spcBef>
                <a:spcPct val="0"/>
              </a:spcBef>
              <a:spcAft>
                <a:spcPct val="0"/>
              </a:spcAft>
            </a:pPr>
            <a:r>
              <a:rPr lang="en-US" altLang="ja-JP" sz="2400" smtClean="0">
                <a:solidFill>
                  <a:srgbClr val="000000"/>
                </a:solidFill>
                <a:latin typeface="Times New Roman" panose="02020603050405020304" pitchFamily="18" charset="0"/>
              </a:rPr>
              <a:t>(EAVN)</a:t>
            </a:r>
          </a:p>
        </p:txBody>
      </p:sp>
      <p:sp>
        <p:nvSpPr>
          <p:cNvPr id="60441" name="Line 24"/>
          <p:cNvSpPr>
            <a:spLocks noChangeShapeType="1"/>
          </p:cNvSpPr>
          <p:nvPr/>
        </p:nvSpPr>
        <p:spPr bwMode="auto">
          <a:xfrm flipH="1">
            <a:off x="304800" y="3124200"/>
            <a:ext cx="228600" cy="0"/>
          </a:xfrm>
          <a:prstGeom prst="line">
            <a:avLst/>
          </a:prstGeom>
          <a:noFill/>
          <a:ln w="9525">
            <a:solidFill>
              <a:schemeClr val="folHlink"/>
            </a:solidFill>
            <a:miter lim="800000"/>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60442" name="Line 25"/>
          <p:cNvSpPr>
            <a:spLocks noChangeShapeType="1"/>
          </p:cNvSpPr>
          <p:nvPr/>
        </p:nvSpPr>
        <p:spPr bwMode="auto">
          <a:xfrm flipH="1">
            <a:off x="0" y="2895600"/>
            <a:ext cx="228600" cy="0"/>
          </a:xfrm>
          <a:prstGeom prst="line">
            <a:avLst/>
          </a:prstGeom>
          <a:noFill/>
          <a:ln w="9525">
            <a:solidFill>
              <a:schemeClr val="folHlink"/>
            </a:solidFill>
            <a:miter lim="800000"/>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60443" name="Rectangle 26"/>
          <p:cNvSpPr>
            <a:spLocks noChangeArrowheads="1"/>
          </p:cNvSpPr>
          <p:nvPr/>
        </p:nvSpPr>
        <p:spPr bwMode="auto">
          <a:xfrm>
            <a:off x="6477000" y="5229225"/>
            <a:ext cx="2667000" cy="16287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44" name="Oval 27"/>
          <p:cNvSpPr>
            <a:spLocks noChangeArrowheads="1"/>
          </p:cNvSpPr>
          <p:nvPr/>
        </p:nvSpPr>
        <p:spPr bwMode="auto">
          <a:xfrm>
            <a:off x="6659563" y="6096000"/>
            <a:ext cx="152400" cy="152400"/>
          </a:xfrm>
          <a:prstGeom prst="ellipse">
            <a:avLst/>
          </a:prstGeom>
          <a:solidFill>
            <a:srgbClr val="FF0000"/>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45" name="Oval 28"/>
          <p:cNvSpPr>
            <a:spLocks noChangeArrowheads="1"/>
          </p:cNvSpPr>
          <p:nvPr/>
        </p:nvSpPr>
        <p:spPr bwMode="auto">
          <a:xfrm>
            <a:off x="6659563" y="6400800"/>
            <a:ext cx="152400" cy="152400"/>
          </a:xfrm>
          <a:prstGeom prst="ellipse">
            <a:avLst/>
          </a:prstGeom>
          <a:solidFill>
            <a:srgbClr val="FFFF00"/>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46" name="Oval 29"/>
          <p:cNvSpPr>
            <a:spLocks noChangeArrowheads="1"/>
          </p:cNvSpPr>
          <p:nvPr/>
        </p:nvSpPr>
        <p:spPr bwMode="auto">
          <a:xfrm>
            <a:off x="6659563" y="5516563"/>
            <a:ext cx="152400" cy="152400"/>
          </a:xfrm>
          <a:prstGeom prst="ellipse">
            <a:avLst/>
          </a:prstGeom>
          <a:solidFill>
            <a:srgbClr val="FF9900"/>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47" name="Text Box 30"/>
          <p:cNvSpPr txBox="1">
            <a:spLocks noChangeArrowheads="1"/>
          </p:cNvSpPr>
          <p:nvPr/>
        </p:nvSpPr>
        <p:spPr bwMode="auto">
          <a:xfrm>
            <a:off x="6877050" y="5373688"/>
            <a:ext cx="1727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000" smtClean="0">
                <a:solidFill>
                  <a:srgbClr val="000000"/>
                </a:solidFill>
                <a:latin typeface="Times New Roman" panose="02020603050405020304" pitchFamily="18" charset="0"/>
              </a:rPr>
              <a:t>Chinese</a:t>
            </a:r>
          </a:p>
          <a:p>
            <a:pPr eaLnBrk="1" fontAlgn="base" hangingPunct="1">
              <a:spcBef>
                <a:spcPct val="0"/>
              </a:spcBef>
              <a:spcAft>
                <a:spcPct val="0"/>
              </a:spcAft>
            </a:pPr>
            <a:r>
              <a:rPr lang="en-US" altLang="ja-JP" sz="2000" smtClean="0">
                <a:solidFill>
                  <a:srgbClr val="000000"/>
                </a:solidFill>
                <a:latin typeface="Times New Roman" panose="02020603050405020304" pitchFamily="18" charset="0"/>
              </a:rPr>
              <a:t>Korean</a:t>
            </a:r>
          </a:p>
          <a:p>
            <a:pPr eaLnBrk="1" fontAlgn="base" hangingPunct="1">
              <a:spcBef>
                <a:spcPct val="0"/>
              </a:spcBef>
              <a:spcAft>
                <a:spcPct val="0"/>
              </a:spcAft>
            </a:pPr>
            <a:r>
              <a:rPr lang="en-US" altLang="ja-JP" sz="2000" smtClean="0">
                <a:solidFill>
                  <a:srgbClr val="000000"/>
                </a:solidFill>
                <a:latin typeface="Times New Roman" panose="02020603050405020304" pitchFamily="18" charset="0"/>
              </a:rPr>
              <a:t>VERA</a:t>
            </a:r>
          </a:p>
          <a:p>
            <a:pPr eaLnBrk="1" fontAlgn="base" hangingPunct="1">
              <a:spcBef>
                <a:spcPct val="0"/>
              </a:spcBef>
              <a:spcAft>
                <a:spcPct val="0"/>
              </a:spcAft>
            </a:pPr>
            <a:r>
              <a:rPr lang="en-US" altLang="ja-JP" sz="2000" smtClean="0">
                <a:solidFill>
                  <a:srgbClr val="000000"/>
                </a:solidFill>
                <a:latin typeface="Times New Roman" panose="02020603050405020304" pitchFamily="18" charset="0"/>
              </a:rPr>
              <a:t>Other Japanese</a:t>
            </a:r>
          </a:p>
        </p:txBody>
      </p:sp>
      <p:sp>
        <p:nvSpPr>
          <p:cNvPr id="60448" name="Text Box 31"/>
          <p:cNvSpPr txBox="1">
            <a:spLocks noChangeArrowheads="1"/>
          </p:cNvSpPr>
          <p:nvPr/>
        </p:nvSpPr>
        <p:spPr bwMode="auto">
          <a:xfrm>
            <a:off x="5946775" y="2133600"/>
            <a:ext cx="3197225" cy="8223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smtClean="0">
                <a:solidFill>
                  <a:srgbClr val="000000"/>
                </a:solidFill>
                <a:latin typeface="Times New Roman" panose="02020603050405020304" pitchFamily="18" charset="0"/>
              </a:rPr>
              <a:t>Japanese VLBI Network</a:t>
            </a:r>
          </a:p>
          <a:p>
            <a:pPr eaLnBrk="1" fontAlgn="base" hangingPunct="1">
              <a:spcBef>
                <a:spcPct val="0"/>
              </a:spcBef>
              <a:spcAft>
                <a:spcPct val="0"/>
              </a:spcAft>
            </a:pPr>
            <a:r>
              <a:rPr lang="en-US" altLang="ja-JP" sz="2400" smtClean="0">
                <a:solidFill>
                  <a:srgbClr val="000000"/>
                </a:solidFill>
                <a:latin typeface="Times New Roman" panose="02020603050405020304" pitchFamily="18" charset="0"/>
              </a:rPr>
              <a:t>(JVN)</a:t>
            </a:r>
          </a:p>
        </p:txBody>
      </p:sp>
      <p:sp>
        <p:nvSpPr>
          <p:cNvPr id="60449" name="Oval 32"/>
          <p:cNvSpPr>
            <a:spLocks noChangeArrowheads="1"/>
          </p:cNvSpPr>
          <p:nvPr/>
        </p:nvSpPr>
        <p:spPr bwMode="auto">
          <a:xfrm>
            <a:off x="381000" y="5105400"/>
            <a:ext cx="152400" cy="152400"/>
          </a:xfrm>
          <a:prstGeom prst="ellipse">
            <a:avLst/>
          </a:prstGeom>
          <a:solidFill>
            <a:srgbClr val="FF9900"/>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50" name="Line 33"/>
          <p:cNvSpPr>
            <a:spLocks noChangeShapeType="1"/>
          </p:cNvSpPr>
          <p:nvPr/>
        </p:nvSpPr>
        <p:spPr bwMode="auto">
          <a:xfrm flipH="1">
            <a:off x="179388" y="5157788"/>
            <a:ext cx="228600" cy="0"/>
          </a:xfrm>
          <a:prstGeom prst="line">
            <a:avLst/>
          </a:prstGeom>
          <a:noFill/>
          <a:ln w="9525">
            <a:solidFill>
              <a:schemeClr val="folHlink"/>
            </a:solidFill>
            <a:miter lim="800000"/>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ja-JP" altLang="en-US" sz="1400" smtClean="0">
              <a:solidFill>
                <a:srgbClr val="000000"/>
              </a:solidFill>
            </a:endParaRPr>
          </a:p>
        </p:txBody>
      </p:sp>
      <p:sp>
        <p:nvSpPr>
          <p:cNvPr id="60451" name="Oval 34"/>
          <p:cNvSpPr>
            <a:spLocks noChangeArrowheads="1"/>
          </p:cNvSpPr>
          <p:nvPr/>
        </p:nvSpPr>
        <p:spPr bwMode="auto">
          <a:xfrm>
            <a:off x="914400" y="3200400"/>
            <a:ext cx="152400" cy="152400"/>
          </a:xfrm>
          <a:prstGeom prst="ellipse">
            <a:avLst/>
          </a:prstGeom>
          <a:solidFill>
            <a:srgbClr val="FF9900"/>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52" name="Oval 35"/>
          <p:cNvSpPr>
            <a:spLocks noChangeArrowheads="1"/>
          </p:cNvSpPr>
          <p:nvPr/>
        </p:nvSpPr>
        <p:spPr bwMode="auto">
          <a:xfrm>
            <a:off x="6659563" y="5797550"/>
            <a:ext cx="152400" cy="152400"/>
          </a:xfrm>
          <a:prstGeom prst="ellipse">
            <a:avLst/>
          </a:prstGeom>
          <a:solidFill>
            <a:schemeClr val="tx1"/>
          </a:solidFill>
          <a:ln w="9525">
            <a:solidFill>
              <a:schemeClr val="bg1"/>
            </a:solidFill>
            <a:round/>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53" name="Oval 36"/>
          <p:cNvSpPr>
            <a:spLocks noChangeArrowheads="1"/>
          </p:cNvSpPr>
          <p:nvPr/>
        </p:nvSpPr>
        <p:spPr bwMode="auto">
          <a:xfrm rot="-2315291">
            <a:off x="2051050" y="3573463"/>
            <a:ext cx="1323975" cy="1163637"/>
          </a:xfrm>
          <a:prstGeom prst="ellipse">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60454" name="Text Box 37"/>
          <p:cNvSpPr txBox="1">
            <a:spLocks noChangeArrowheads="1"/>
          </p:cNvSpPr>
          <p:nvPr/>
        </p:nvSpPr>
        <p:spPr bwMode="auto">
          <a:xfrm>
            <a:off x="1331913" y="2678113"/>
            <a:ext cx="3011487" cy="8223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smtClean="0">
                <a:solidFill>
                  <a:srgbClr val="000000"/>
                </a:solidFill>
                <a:latin typeface="Times New Roman" panose="02020603050405020304" pitchFamily="18" charset="0"/>
              </a:rPr>
              <a:t>Korean VLBI Network</a:t>
            </a:r>
          </a:p>
          <a:p>
            <a:pPr eaLnBrk="1" fontAlgn="base" hangingPunct="1">
              <a:spcBef>
                <a:spcPct val="0"/>
              </a:spcBef>
              <a:spcAft>
                <a:spcPct val="0"/>
              </a:spcAft>
            </a:pPr>
            <a:r>
              <a:rPr lang="en-US" altLang="ja-JP" sz="2400" smtClean="0">
                <a:solidFill>
                  <a:srgbClr val="000000"/>
                </a:solidFill>
                <a:latin typeface="Times New Roman" panose="02020603050405020304" pitchFamily="18" charset="0"/>
              </a:rPr>
              <a:t>(KVN)</a:t>
            </a:r>
          </a:p>
        </p:txBody>
      </p:sp>
    </p:spTree>
    <p:extLst>
      <p:ext uri="{BB962C8B-B14F-4D97-AF65-F5344CB8AC3E}">
        <p14:creationId xmlns:p14="http://schemas.microsoft.com/office/powerpoint/2010/main" val="42809830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4B7ADC6B-CCA1-4B2A-8067-6A494EE8352C}" type="slidenum">
              <a:rPr lang="en-US" altLang="ja-JP">
                <a:solidFill>
                  <a:srgbClr val="000000"/>
                </a:solidFill>
              </a:rPr>
              <a:pPr eaLnBrk="1" hangingPunct="1"/>
              <a:t>43</a:t>
            </a:fld>
            <a:endParaRPr lang="en-US" altLang="ja-JP">
              <a:solidFill>
                <a:srgbClr val="000000"/>
              </a:solidFill>
            </a:endParaRPr>
          </a:p>
        </p:txBody>
      </p:sp>
      <p:sp>
        <p:nvSpPr>
          <p:cNvPr id="61443" name="Rectangle 2"/>
          <p:cNvSpPr>
            <a:spLocks noGrp="1" noChangeArrowheads="1"/>
          </p:cNvSpPr>
          <p:nvPr>
            <p:ph type="title"/>
          </p:nvPr>
        </p:nvSpPr>
        <p:spPr/>
        <p:txBody>
          <a:bodyPr/>
          <a:lstStyle/>
          <a:p>
            <a:pPr eaLnBrk="1" hangingPunct="1"/>
            <a:r>
              <a:rPr lang="ja-JP" altLang="en-US" smtClean="0"/>
              <a:t>スペースＶＬＢＩ</a:t>
            </a:r>
          </a:p>
        </p:txBody>
      </p:sp>
      <p:sp>
        <p:nvSpPr>
          <p:cNvPr id="61444" name="Rectangle 9"/>
          <p:cNvSpPr>
            <a:spLocks noGrp="1" noChangeArrowheads="1"/>
          </p:cNvSpPr>
          <p:nvPr>
            <p:ph type="body" idx="1"/>
          </p:nvPr>
        </p:nvSpPr>
        <p:spPr>
          <a:xfrm>
            <a:off x="4356100" y="1412875"/>
            <a:ext cx="4787900" cy="1989138"/>
          </a:xfrm>
          <a:solidFill>
            <a:schemeClr val="bg1"/>
          </a:solidFill>
        </p:spPr>
        <p:txBody>
          <a:bodyPr/>
          <a:lstStyle/>
          <a:p>
            <a:pPr eaLnBrk="1" hangingPunct="1">
              <a:lnSpc>
                <a:spcPct val="80000"/>
              </a:lnSpc>
              <a:spcBef>
                <a:spcPct val="0"/>
              </a:spcBef>
            </a:pPr>
            <a:r>
              <a:rPr lang="ja-JP" altLang="en-US" sz="1800" smtClean="0"/>
              <a:t>ＶＳＯＰ</a:t>
            </a:r>
          </a:p>
          <a:p>
            <a:pPr lvl="1" eaLnBrk="1" hangingPunct="1">
              <a:lnSpc>
                <a:spcPct val="80000"/>
              </a:lnSpc>
              <a:spcBef>
                <a:spcPct val="0"/>
              </a:spcBef>
            </a:pPr>
            <a:r>
              <a:rPr lang="en-US" altLang="ja-JP" sz="1600" smtClean="0"/>
              <a:t>1997</a:t>
            </a:r>
            <a:r>
              <a:rPr lang="ja-JP" altLang="en-US" sz="1600" smtClean="0"/>
              <a:t>年</a:t>
            </a:r>
            <a:r>
              <a:rPr lang="en-US" altLang="ja-JP" sz="1600" smtClean="0"/>
              <a:t>2</a:t>
            </a:r>
            <a:r>
              <a:rPr lang="ja-JP" altLang="en-US" sz="1600" smtClean="0"/>
              <a:t>月に打ち上げた人工衛星「はるか」 （左上）を使った世界初のスペースＶＬＢＩ観測</a:t>
            </a:r>
          </a:p>
          <a:p>
            <a:pPr lvl="1" eaLnBrk="1" hangingPunct="1">
              <a:lnSpc>
                <a:spcPct val="80000"/>
              </a:lnSpc>
              <a:spcBef>
                <a:spcPct val="0"/>
              </a:spcBef>
            </a:pPr>
            <a:r>
              <a:rPr lang="ja-JP" altLang="en-US" sz="1600" smtClean="0"/>
              <a:t>Ｍ－Ｖロケットで打ち上げの瞬間と改善された </a:t>
            </a:r>
            <a:r>
              <a:rPr lang="en-US" altLang="ja-JP" sz="1600" smtClean="0"/>
              <a:t>u-v </a:t>
            </a:r>
            <a:r>
              <a:rPr lang="ja-JP" altLang="en-US" sz="1600" smtClean="0"/>
              <a:t>カバレッジ（左下）</a:t>
            </a:r>
          </a:p>
          <a:p>
            <a:pPr eaLnBrk="1" hangingPunct="1">
              <a:lnSpc>
                <a:spcPct val="80000"/>
              </a:lnSpc>
              <a:spcBef>
                <a:spcPct val="0"/>
              </a:spcBef>
            </a:pPr>
            <a:r>
              <a:rPr lang="ja-JP" altLang="en-US" sz="1800" smtClean="0"/>
              <a:t>ＶＳＯＰ－２</a:t>
            </a:r>
          </a:p>
          <a:p>
            <a:pPr lvl="1" eaLnBrk="1" hangingPunct="1">
              <a:lnSpc>
                <a:spcPct val="80000"/>
              </a:lnSpc>
              <a:spcBef>
                <a:spcPct val="0"/>
              </a:spcBef>
            </a:pPr>
            <a:r>
              <a:rPr lang="ja-JP" altLang="en-US" sz="1600" smtClean="0"/>
              <a:t>ＶＳＯＰの２号機として計画されたが、中止に。</a:t>
            </a:r>
            <a:endParaRPr lang="en-US" altLang="ja-JP" sz="1600" smtClean="0"/>
          </a:p>
          <a:p>
            <a:pPr eaLnBrk="1" hangingPunct="1">
              <a:lnSpc>
                <a:spcPct val="80000"/>
              </a:lnSpc>
              <a:spcBef>
                <a:spcPct val="0"/>
              </a:spcBef>
            </a:pPr>
            <a:r>
              <a:rPr lang="en-US" altLang="ja-JP" sz="1800" smtClean="0"/>
              <a:t>RadioAstron</a:t>
            </a:r>
          </a:p>
          <a:p>
            <a:pPr lvl="1" eaLnBrk="1" hangingPunct="1">
              <a:lnSpc>
                <a:spcPct val="80000"/>
              </a:lnSpc>
              <a:spcBef>
                <a:spcPct val="0"/>
              </a:spcBef>
            </a:pPr>
            <a:r>
              <a:rPr lang="ja-JP" altLang="en-US" sz="1600" smtClean="0"/>
              <a:t>ロシアのスペースＶＬＢＩ。</a:t>
            </a:r>
            <a:r>
              <a:rPr lang="en-US" altLang="ja-JP" sz="1600" smtClean="0"/>
              <a:t>2011</a:t>
            </a:r>
            <a:r>
              <a:rPr lang="ja-JP" altLang="en-US" sz="1600" smtClean="0"/>
              <a:t>年７月１８日打上、現在も運用中。</a:t>
            </a:r>
          </a:p>
        </p:txBody>
      </p:sp>
      <p:pic>
        <p:nvPicPr>
          <p:cNvPr id="61445" name="Picture 4" descr="vsOP-2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3573463"/>
            <a:ext cx="20574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5" descr="lau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005263"/>
            <a:ext cx="1762125"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descr="V030a"/>
          <p:cNvPicPr>
            <a:picLocks noChangeAspect="1" noChangeArrowheads="1"/>
          </p:cNvPicPr>
          <p:nvPr/>
        </p:nvPicPr>
        <p:blipFill>
          <a:blip r:embed="rId4">
            <a:extLst>
              <a:ext uri="{28A0092B-C50C-407E-A947-70E740481C1C}">
                <a14:useLocalDpi xmlns:a14="http://schemas.microsoft.com/office/drawing/2010/main" val="0"/>
              </a:ext>
            </a:extLst>
          </a:blip>
          <a:srcRect l="19025" r="20927"/>
          <a:stretch>
            <a:fillRect/>
          </a:stretch>
        </p:blipFill>
        <p:spPr bwMode="auto">
          <a:xfrm>
            <a:off x="1979613" y="4076700"/>
            <a:ext cx="23749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6" descr="vsop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425575"/>
            <a:ext cx="41052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Text Box 10"/>
          <p:cNvSpPr txBox="1">
            <a:spLocks noChangeArrowheads="1"/>
          </p:cNvSpPr>
          <p:nvPr/>
        </p:nvSpPr>
        <p:spPr bwMode="auto">
          <a:xfrm>
            <a:off x="2247900" y="5405438"/>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FFFFFF"/>
                </a:solidFill>
              </a:rPr>
              <a:t>地上</a:t>
            </a:r>
          </a:p>
        </p:txBody>
      </p:sp>
      <p:sp>
        <p:nvSpPr>
          <p:cNvPr id="61450" name="Text Box 11"/>
          <p:cNvSpPr txBox="1">
            <a:spLocks noChangeArrowheads="1"/>
          </p:cNvSpPr>
          <p:nvPr/>
        </p:nvSpPr>
        <p:spPr bwMode="auto">
          <a:xfrm>
            <a:off x="3271838" y="4365625"/>
            <a:ext cx="93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FFFFFF"/>
                </a:solidFill>
              </a:rPr>
              <a:t>スペース</a:t>
            </a:r>
          </a:p>
        </p:txBody>
      </p:sp>
      <p:sp>
        <p:nvSpPr>
          <p:cNvPr id="61451" name="Line 12"/>
          <p:cNvSpPr>
            <a:spLocks noChangeShapeType="1"/>
          </p:cNvSpPr>
          <p:nvPr/>
        </p:nvSpPr>
        <p:spPr bwMode="auto">
          <a:xfrm flipH="1">
            <a:off x="3419475" y="4652963"/>
            <a:ext cx="288925" cy="14446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61452" name="Line 13"/>
          <p:cNvSpPr>
            <a:spLocks noChangeShapeType="1"/>
          </p:cNvSpPr>
          <p:nvPr/>
        </p:nvSpPr>
        <p:spPr bwMode="auto">
          <a:xfrm>
            <a:off x="3708400" y="4652963"/>
            <a:ext cx="0" cy="1152525"/>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61453" name="Line 14"/>
          <p:cNvSpPr>
            <a:spLocks noChangeShapeType="1"/>
          </p:cNvSpPr>
          <p:nvPr/>
        </p:nvSpPr>
        <p:spPr bwMode="auto">
          <a:xfrm flipV="1">
            <a:off x="2700338" y="5373688"/>
            <a:ext cx="215900" cy="142875"/>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61454" name="AutoShape 17" descr="http://www.asc.rssi.ru/radioastron/_images/new_modul_pict.gif"/>
          <p:cNvSpPr>
            <a:spLocks noChangeAspect="1" noChangeArrowheads="1"/>
          </p:cNvSpPr>
          <p:nvPr/>
        </p:nvSpPr>
        <p:spPr bwMode="auto">
          <a:xfrm>
            <a:off x="4572000" y="-46038"/>
            <a:ext cx="4953000" cy="542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pic>
        <p:nvPicPr>
          <p:cNvPr id="61455" name="図 14" descr="new_modul_pict.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67500" y="3560763"/>
            <a:ext cx="22256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6" name="テキスト ボックス 15"/>
          <p:cNvSpPr txBox="1">
            <a:spLocks noChangeArrowheads="1"/>
          </p:cNvSpPr>
          <p:nvPr/>
        </p:nvSpPr>
        <p:spPr bwMode="auto">
          <a:xfrm>
            <a:off x="5003800" y="5157788"/>
            <a:ext cx="842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mtClean="0">
                <a:solidFill>
                  <a:srgbClr val="000000"/>
                </a:solidFill>
              </a:rPr>
              <a:t>VSOP-2</a:t>
            </a:r>
            <a:endParaRPr lang="ja-JP" altLang="en-US" smtClean="0">
              <a:solidFill>
                <a:srgbClr val="000000"/>
              </a:solidFill>
            </a:endParaRPr>
          </a:p>
        </p:txBody>
      </p:sp>
      <p:sp>
        <p:nvSpPr>
          <p:cNvPr id="61457" name="テキスト ボックス 16"/>
          <p:cNvSpPr txBox="1">
            <a:spLocks noChangeArrowheads="1"/>
          </p:cNvSpPr>
          <p:nvPr/>
        </p:nvSpPr>
        <p:spPr bwMode="auto">
          <a:xfrm>
            <a:off x="7308850" y="5876925"/>
            <a:ext cx="1169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mtClean="0">
                <a:solidFill>
                  <a:srgbClr val="000000"/>
                </a:solidFill>
              </a:rPr>
              <a:t>RadioAstron</a:t>
            </a:r>
            <a:endParaRPr lang="ja-JP" altLang="en-US" smtClean="0">
              <a:solidFill>
                <a:srgbClr val="000000"/>
              </a:solidFill>
            </a:endParaRPr>
          </a:p>
        </p:txBody>
      </p:sp>
    </p:spTree>
    <p:extLst>
      <p:ext uri="{BB962C8B-B14F-4D97-AF65-F5344CB8AC3E}">
        <p14:creationId xmlns:p14="http://schemas.microsoft.com/office/powerpoint/2010/main" val="14092477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8B8E2A89-6B60-4A80-852B-B2B792373FD5}" type="slidenum">
              <a:rPr lang="en-US" altLang="ja-JP">
                <a:solidFill>
                  <a:srgbClr val="000000"/>
                </a:solidFill>
              </a:rPr>
              <a:pPr eaLnBrk="1" hangingPunct="1"/>
              <a:t>44</a:t>
            </a:fld>
            <a:endParaRPr lang="en-US" altLang="ja-JP">
              <a:solidFill>
                <a:srgbClr val="000000"/>
              </a:solidFill>
            </a:endParaRPr>
          </a:p>
        </p:txBody>
      </p:sp>
      <p:sp>
        <p:nvSpPr>
          <p:cNvPr id="62467" name="Rectangle 2"/>
          <p:cNvSpPr>
            <a:spLocks noGrp="1" noChangeArrowheads="1"/>
          </p:cNvSpPr>
          <p:nvPr>
            <p:ph type="title"/>
          </p:nvPr>
        </p:nvSpPr>
        <p:spPr/>
        <p:txBody>
          <a:bodyPr/>
          <a:lstStyle/>
          <a:p>
            <a:pPr eaLnBrk="1" hangingPunct="1"/>
            <a:r>
              <a:rPr lang="ja-JP" altLang="en-US" smtClean="0"/>
              <a:t>ＶＬＢＩの観測結果</a:t>
            </a:r>
          </a:p>
        </p:txBody>
      </p:sp>
      <p:sp>
        <p:nvSpPr>
          <p:cNvPr id="62468" name="Rectangle 6"/>
          <p:cNvSpPr>
            <a:spLocks noGrp="1" noChangeArrowheads="1"/>
          </p:cNvSpPr>
          <p:nvPr>
            <p:ph type="body" idx="1"/>
          </p:nvPr>
        </p:nvSpPr>
        <p:spPr>
          <a:xfrm>
            <a:off x="5651500" y="1268413"/>
            <a:ext cx="3492500" cy="5329237"/>
          </a:xfrm>
        </p:spPr>
        <p:txBody>
          <a:bodyPr/>
          <a:lstStyle/>
          <a:p>
            <a:pPr eaLnBrk="1" hangingPunct="1">
              <a:lnSpc>
                <a:spcPct val="90000"/>
              </a:lnSpc>
            </a:pPr>
            <a:r>
              <a:rPr lang="en-US" altLang="ja-JP" sz="2000" smtClean="0"/>
              <a:t>JVN 8GHz</a:t>
            </a:r>
            <a:r>
              <a:rPr lang="ja-JP" altLang="en-US" sz="2000" smtClean="0"/>
              <a:t>観測</a:t>
            </a:r>
          </a:p>
          <a:p>
            <a:pPr lvl="1" eaLnBrk="1" hangingPunct="1">
              <a:lnSpc>
                <a:spcPct val="90000"/>
              </a:lnSpc>
            </a:pPr>
            <a:r>
              <a:rPr lang="ja-JP" altLang="en-US" sz="1800" smtClean="0"/>
              <a:t>天体：</a:t>
            </a:r>
            <a:r>
              <a:rPr lang="en-US" altLang="ja-JP" sz="1800" smtClean="0"/>
              <a:t>1928+738</a:t>
            </a:r>
            <a:r>
              <a:rPr lang="ja-JP" altLang="en-US" sz="1800" smtClean="0"/>
              <a:t>（クエーサー）</a:t>
            </a:r>
          </a:p>
          <a:p>
            <a:pPr eaLnBrk="1" hangingPunct="1">
              <a:lnSpc>
                <a:spcPct val="90000"/>
              </a:lnSpc>
            </a:pPr>
            <a:r>
              <a:rPr lang="ja-JP" altLang="en-US" sz="2000" smtClean="0"/>
              <a:t>合成ビームサイズ</a:t>
            </a:r>
          </a:p>
          <a:p>
            <a:pPr lvl="1" eaLnBrk="1" hangingPunct="1">
              <a:lnSpc>
                <a:spcPct val="90000"/>
              </a:lnSpc>
            </a:pPr>
            <a:r>
              <a:rPr lang="en-US" altLang="ja-JP" sz="1800" smtClean="0"/>
              <a:t>3.09 x 2.71 milli-arcsec</a:t>
            </a:r>
          </a:p>
          <a:p>
            <a:pPr lvl="1" eaLnBrk="1" hangingPunct="1">
              <a:lnSpc>
                <a:spcPct val="90000"/>
              </a:lnSpc>
              <a:buFontTx/>
              <a:buNone/>
            </a:pPr>
            <a:r>
              <a:rPr lang="ja-JP" altLang="en-US" sz="1800" smtClean="0"/>
              <a:t>　</a:t>
            </a:r>
            <a:r>
              <a:rPr lang="en-US" altLang="ja-JP" sz="1800" smtClean="0"/>
              <a:t>=1.45 x 10</a:t>
            </a:r>
            <a:r>
              <a:rPr lang="en-US" altLang="ja-JP" sz="1800" baseline="30000" smtClean="0"/>
              <a:t>-8</a:t>
            </a:r>
            <a:r>
              <a:rPr lang="en-US" altLang="ja-JP" sz="1800" smtClean="0"/>
              <a:t> rad</a:t>
            </a:r>
          </a:p>
        </p:txBody>
      </p:sp>
      <p:pic>
        <p:nvPicPr>
          <p:cNvPr id="62469" name="Picture 5" descr="doifin2"/>
          <p:cNvPicPr>
            <a:picLocks noChangeAspect="1" noChangeArrowheads="1"/>
          </p:cNvPicPr>
          <p:nvPr/>
        </p:nvPicPr>
        <p:blipFill>
          <a:blip r:embed="rId2">
            <a:extLst>
              <a:ext uri="{28A0092B-C50C-407E-A947-70E740481C1C}">
                <a14:useLocalDpi xmlns:a14="http://schemas.microsoft.com/office/drawing/2010/main" val="0"/>
              </a:ext>
            </a:extLst>
          </a:blip>
          <a:srcRect l="19926" t="2768" r="11070" b="13838"/>
          <a:stretch>
            <a:fillRect/>
          </a:stretch>
        </p:blipFill>
        <p:spPr bwMode="auto">
          <a:xfrm>
            <a:off x="107950" y="1196975"/>
            <a:ext cx="55927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 Box 7"/>
          <p:cNvSpPr txBox="1">
            <a:spLocks noChangeArrowheads="1"/>
          </p:cNvSpPr>
          <p:nvPr/>
        </p:nvSpPr>
        <p:spPr bwMode="auto">
          <a:xfrm>
            <a:off x="5940425" y="4437063"/>
            <a:ext cx="2901950" cy="11969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ja-JP" altLang="en-US" sz="2400" smtClean="0">
                <a:solidFill>
                  <a:srgbClr val="000000"/>
                </a:solidFill>
              </a:rPr>
              <a:t>ＶＬＢＩ観測</a:t>
            </a:r>
          </a:p>
          <a:p>
            <a:pPr eaLnBrk="1" fontAlgn="base" hangingPunct="1">
              <a:spcBef>
                <a:spcPct val="0"/>
              </a:spcBef>
              <a:spcAft>
                <a:spcPct val="0"/>
              </a:spcAft>
            </a:pPr>
            <a:r>
              <a:rPr lang="ja-JP" altLang="en-US" sz="2400" smtClean="0">
                <a:solidFill>
                  <a:srgbClr val="000000"/>
                </a:solidFill>
              </a:rPr>
              <a:t>天文観測システムで最も高い角度分解能</a:t>
            </a:r>
          </a:p>
        </p:txBody>
      </p:sp>
    </p:spTree>
    <p:extLst>
      <p:ext uri="{BB962C8B-B14F-4D97-AF65-F5344CB8AC3E}">
        <p14:creationId xmlns:p14="http://schemas.microsoft.com/office/powerpoint/2010/main" val="32690072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番号プレースホルダ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48559A40-673D-47DF-9D4D-0901FFBC5FB8}" type="slidenum">
              <a:rPr lang="en-US" altLang="ja-JP">
                <a:solidFill>
                  <a:srgbClr val="000000"/>
                </a:solidFill>
              </a:rPr>
              <a:pPr eaLnBrk="1" hangingPunct="1"/>
              <a:t>45</a:t>
            </a:fld>
            <a:endParaRPr lang="en-US" altLang="ja-JP">
              <a:solidFill>
                <a:srgbClr val="000000"/>
              </a:solidFill>
            </a:endParaRPr>
          </a:p>
        </p:txBody>
      </p:sp>
      <p:sp>
        <p:nvSpPr>
          <p:cNvPr id="63491" name="Rectangle 2"/>
          <p:cNvSpPr>
            <a:spLocks noGrp="1" noChangeArrowheads="1"/>
          </p:cNvSpPr>
          <p:nvPr>
            <p:ph type="title"/>
          </p:nvPr>
        </p:nvSpPr>
        <p:spPr/>
        <p:txBody>
          <a:bodyPr/>
          <a:lstStyle/>
          <a:p>
            <a:pPr eaLnBrk="1" hangingPunct="1"/>
            <a:r>
              <a:rPr lang="ja-JP" altLang="en-US" smtClean="0"/>
              <a:t>ＶＬＢＩの観測結果</a:t>
            </a:r>
          </a:p>
        </p:txBody>
      </p:sp>
      <p:pic>
        <p:nvPicPr>
          <p:cNvPr id="63492" name="Picture 4" descr="1928-e123-c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250950"/>
            <a:ext cx="60674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descr="m87-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3460750"/>
            <a:ext cx="47529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6" descr="w3oh-sugiyam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5850" y="3482975"/>
            <a:ext cx="414020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Text Box 7"/>
          <p:cNvSpPr txBox="1">
            <a:spLocks noChangeArrowheads="1"/>
          </p:cNvSpPr>
          <p:nvPr/>
        </p:nvSpPr>
        <p:spPr bwMode="auto">
          <a:xfrm>
            <a:off x="6264275" y="1481138"/>
            <a:ext cx="2700338"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左：クエーサー</a:t>
            </a:r>
            <a:r>
              <a:rPr lang="en-US" altLang="ja-JP" sz="1600" smtClean="0">
                <a:solidFill>
                  <a:srgbClr val="000000"/>
                </a:solidFill>
              </a:rPr>
              <a:t>1928+738</a:t>
            </a:r>
            <a:r>
              <a:rPr lang="ja-JP" altLang="en-US" sz="1600" smtClean="0">
                <a:solidFill>
                  <a:srgbClr val="000000"/>
                </a:solidFill>
              </a:rPr>
              <a:t>の時間変動</a:t>
            </a:r>
          </a:p>
          <a:p>
            <a:pPr eaLnBrk="1" fontAlgn="base" hangingPunct="1">
              <a:spcBef>
                <a:spcPct val="0"/>
              </a:spcBef>
              <a:spcAft>
                <a:spcPct val="0"/>
              </a:spcAft>
            </a:pPr>
            <a:r>
              <a:rPr lang="ja-JP" altLang="en-US" sz="1600" smtClean="0">
                <a:solidFill>
                  <a:srgbClr val="000000"/>
                </a:solidFill>
              </a:rPr>
              <a:t>左下：電波銀河</a:t>
            </a:r>
            <a:r>
              <a:rPr lang="en-US" altLang="ja-JP" sz="1600" smtClean="0">
                <a:solidFill>
                  <a:srgbClr val="000000"/>
                </a:solidFill>
              </a:rPr>
              <a:t>M87</a:t>
            </a:r>
            <a:r>
              <a:rPr lang="ja-JP" altLang="en-US" sz="1600" smtClean="0">
                <a:solidFill>
                  <a:srgbClr val="000000"/>
                </a:solidFill>
              </a:rPr>
              <a:t>の中心から伸びるジェット</a:t>
            </a:r>
          </a:p>
          <a:p>
            <a:pPr eaLnBrk="1" fontAlgn="base" hangingPunct="1">
              <a:spcBef>
                <a:spcPct val="0"/>
              </a:spcBef>
              <a:spcAft>
                <a:spcPct val="0"/>
              </a:spcAft>
            </a:pPr>
            <a:r>
              <a:rPr lang="ja-JP" altLang="en-US" sz="1600" smtClean="0">
                <a:solidFill>
                  <a:srgbClr val="000000"/>
                </a:solidFill>
              </a:rPr>
              <a:t>下：星形成領域</a:t>
            </a:r>
            <a:r>
              <a:rPr lang="en-US" altLang="ja-JP" sz="1600" smtClean="0">
                <a:solidFill>
                  <a:srgbClr val="000000"/>
                </a:solidFill>
              </a:rPr>
              <a:t>W3(OH)</a:t>
            </a:r>
            <a:r>
              <a:rPr lang="ja-JP" altLang="en-US" sz="1600" smtClean="0">
                <a:solidFill>
                  <a:srgbClr val="000000"/>
                </a:solidFill>
              </a:rPr>
              <a:t>のメタノール・メーザスポットの分布</a:t>
            </a:r>
          </a:p>
        </p:txBody>
      </p:sp>
    </p:spTree>
    <p:extLst>
      <p:ext uri="{BB962C8B-B14F-4D97-AF65-F5344CB8AC3E}">
        <p14:creationId xmlns:p14="http://schemas.microsoft.com/office/powerpoint/2010/main" val="3066206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E7C5542F-8B88-4A43-AF0A-713B2843DEE4}" type="slidenum">
              <a:rPr lang="en-US" altLang="ja-JP">
                <a:solidFill>
                  <a:srgbClr val="000000"/>
                </a:solidFill>
              </a:rPr>
              <a:pPr eaLnBrk="1" hangingPunct="1"/>
              <a:t>46</a:t>
            </a:fld>
            <a:endParaRPr lang="en-US" altLang="ja-JP">
              <a:solidFill>
                <a:srgbClr val="000000"/>
              </a:solidFill>
            </a:endParaRPr>
          </a:p>
        </p:txBody>
      </p:sp>
      <p:sp>
        <p:nvSpPr>
          <p:cNvPr id="23560" name="Rectangle 2"/>
          <p:cNvSpPr>
            <a:spLocks noGrp="1" noChangeArrowheads="1"/>
          </p:cNvSpPr>
          <p:nvPr>
            <p:ph type="title"/>
          </p:nvPr>
        </p:nvSpPr>
        <p:spPr/>
        <p:txBody>
          <a:bodyPr/>
          <a:lstStyle/>
          <a:p>
            <a:pPr eaLnBrk="1" hangingPunct="1"/>
            <a:r>
              <a:rPr lang="ja-JP" altLang="en-US" smtClean="0"/>
              <a:t>干渉計の感度</a:t>
            </a:r>
          </a:p>
        </p:txBody>
      </p:sp>
      <p:sp>
        <p:nvSpPr>
          <p:cNvPr id="23561" name="Rectangle 7"/>
          <p:cNvSpPr>
            <a:spLocks noGrp="1" noChangeArrowheads="1"/>
          </p:cNvSpPr>
          <p:nvPr>
            <p:ph type="body" sz="half" idx="1"/>
          </p:nvPr>
        </p:nvSpPr>
        <p:spPr/>
        <p:txBody>
          <a:bodyPr/>
          <a:lstStyle/>
          <a:p>
            <a:pPr eaLnBrk="1" hangingPunct="1"/>
            <a:r>
              <a:rPr lang="ja-JP" altLang="en-US" sz="2000" smtClean="0"/>
              <a:t>単一望遠鏡の感度</a:t>
            </a:r>
          </a:p>
          <a:p>
            <a:pPr eaLnBrk="1" hangingPunct="1"/>
            <a:endParaRPr lang="ja-JP" altLang="en-US" sz="2000" smtClean="0"/>
          </a:p>
          <a:p>
            <a:pPr eaLnBrk="1" hangingPunct="1"/>
            <a:endParaRPr lang="ja-JP" altLang="en-US" sz="2000" smtClean="0"/>
          </a:p>
          <a:p>
            <a:pPr eaLnBrk="1" hangingPunct="1"/>
            <a:r>
              <a:rPr lang="ja-JP" altLang="en-US" sz="2000" smtClean="0"/>
              <a:t>２素子干渉計の感度</a:t>
            </a:r>
          </a:p>
          <a:p>
            <a:pPr lvl="1" eaLnBrk="1" hangingPunct="1"/>
            <a:endParaRPr lang="ja-JP" altLang="en-US" sz="1800" smtClean="0"/>
          </a:p>
          <a:p>
            <a:pPr lvl="1" eaLnBrk="1" hangingPunct="1"/>
            <a:endParaRPr lang="ja-JP" altLang="en-US" sz="1800" smtClean="0"/>
          </a:p>
          <a:p>
            <a:pPr lvl="1" eaLnBrk="1" hangingPunct="1"/>
            <a:endParaRPr lang="ja-JP" altLang="en-US" sz="1800" smtClean="0"/>
          </a:p>
          <a:p>
            <a:pPr lvl="1" eaLnBrk="1" hangingPunct="1"/>
            <a:endParaRPr lang="ja-JP" altLang="en-US" sz="1800" smtClean="0"/>
          </a:p>
          <a:p>
            <a:pPr lvl="1" eaLnBrk="1" hangingPunct="1"/>
            <a:r>
              <a:rPr lang="ja-JP" altLang="en-US" sz="1800" smtClean="0"/>
              <a:t>２局で取得した信号の積で相関係数を計算する→感度も２局の積の平均</a:t>
            </a:r>
          </a:p>
          <a:p>
            <a:pPr lvl="1" eaLnBrk="1" hangingPunct="1"/>
            <a:r>
              <a:rPr lang="ja-JP" altLang="en-US" sz="1800" smtClean="0"/>
              <a:t>天体の検出感度の式</a:t>
            </a:r>
          </a:p>
        </p:txBody>
      </p:sp>
      <p:sp>
        <p:nvSpPr>
          <p:cNvPr id="23562" name="Rectangle 8"/>
          <p:cNvSpPr>
            <a:spLocks noGrp="1" noChangeArrowheads="1"/>
          </p:cNvSpPr>
          <p:nvPr>
            <p:ph type="body" sz="half" idx="2"/>
          </p:nvPr>
        </p:nvSpPr>
        <p:spPr>
          <a:xfrm>
            <a:off x="4648200" y="1600200"/>
            <a:ext cx="4038600" cy="5257800"/>
          </a:xfrm>
        </p:spPr>
        <p:txBody>
          <a:bodyPr/>
          <a:lstStyle/>
          <a:p>
            <a:pPr eaLnBrk="1" hangingPunct="1"/>
            <a:r>
              <a:rPr lang="ja-JP" altLang="en-US" sz="2000" smtClean="0"/>
              <a:t>多数の基線で観測</a:t>
            </a:r>
          </a:p>
          <a:p>
            <a:pPr lvl="1" eaLnBrk="1" hangingPunct="1"/>
            <a:r>
              <a:rPr lang="en-US" altLang="ja-JP" sz="1800" i="1" smtClean="0"/>
              <a:t>n</a:t>
            </a:r>
            <a:r>
              <a:rPr lang="en-US" altLang="ja-JP" sz="1800" smtClean="0"/>
              <a:t> </a:t>
            </a:r>
            <a:r>
              <a:rPr lang="ja-JP" altLang="en-US" sz="1800" smtClean="0"/>
              <a:t>局で観測→独立なデータは </a:t>
            </a:r>
            <a:r>
              <a:rPr lang="en-US" altLang="ja-JP" sz="1800" i="1" smtClean="0"/>
              <a:t>n</a:t>
            </a:r>
            <a:r>
              <a:rPr lang="en-US" altLang="ja-JP" sz="1800" smtClean="0"/>
              <a:t>(</a:t>
            </a:r>
            <a:r>
              <a:rPr lang="en-US" altLang="ja-JP" sz="1800" i="1" smtClean="0"/>
              <a:t>n</a:t>
            </a:r>
            <a:r>
              <a:rPr lang="en-US" altLang="ja-JP" sz="1800" smtClean="0"/>
              <a:t>-1)/2 </a:t>
            </a:r>
            <a:r>
              <a:rPr lang="ja-JP" altLang="en-US" sz="1800" smtClean="0"/>
              <a:t>個</a:t>
            </a:r>
          </a:p>
          <a:p>
            <a:pPr lvl="1" eaLnBrk="1" hangingPunct="1"/>
            <a:r>
              <a:rPr lang="ja-JP" altLang="en-US" sz="1800" smtClean="0"/>
              <a:t>基線毎の独立データ数</a:t>
            </a:r>
          </a:p>
          <a:p>
            <a:pPr lvl="2" eaLnBrk="1" hangingPunct="1"/>
            <a:r>
              <a:rPr lang="ja-JP" altLang="en-US" sz="1600" smtClean="0"/>
              <a:t>観測周波数幅 </a:t>
            </a:r>
            <a:r>
              <a:rPr lang="en-US" altLang="ja-JP" sz="1600" smtClean="0">
                <a:latin typeface="Symbol" panose="05050102010706020507" pitchFamily="18" charset="2"/>
              </a:rPr>
              <a:t>D</a:t>
            </a:r>
            <a:r>
              <a:rPr lang="en-US" altLang="ja-JP" sz="1600" i="1" smtClean="0">
                <a:latin typeface="Symbol" panose="05050102010706020507" pitchFamily="18" charset="2"/>
              </a:rPr>
              <a:t>n</a:t>
            </a:r>
          </a:p>
          <a:p>
            <a:pPr lvl="2" eaLnBrk="1" hangingPunct="1"/>
            <a:r>
              <a:rPr lang="ja-JP" altLang="en-US" sz="1600" smtClean="0"/>
              <a:t>観測時間 </a:t>
            </a:r>
            <a:r>
              <a:rPr lang="en-US" altLang="ja-JP" sz="1600" i="1" smtClean="0">
                <a:latin typeface="Symbol" panose="05050102010706020507" pitchFamily="18" charset="2"/>
              </a:rPr>
              <a:t>t</a:t>
            </a:r>
          </a:p>
          <a:p>
            <a:pPr lvl="1" eaLnBrk="1" hangingPunct="1"/>
            <a:r>
              <a:rPr lang="ja-JP" altLang="en-US" sz="1800" smtClean="0"/>
              <a:t>合計の独立データ数</a:t>
            </a:r>
          </a:p>
          <a:p>
            <a:pPr lvl="1" eaLnBrk="1" hangingPunct="1"/>
            <a:endParaRPr lang="ja-JP" altLang="en-US" sz="1800" smtClean="0"/>
          </a:p>
          <a:p>
            <a:pPr lvl="1" eaLnBrk="1" hangingPunct="1"/>
            <a:r>
              <a:rPr lang="ja-JP" altLang="en-US" sz="1800" smtClean="0"/>
              <a:t>観測画像の揺らぎ</a:t>
            </a:r>
          </a:p>
          <a:p>
            <a:pPr lvl="1" eaLnBrk="1" hangingPunct="1"/>
            <a:endParaRPr lang="ja-JP" altLang="en-US" sz="1800" smtClean="0"/>
          </a:p>
          <a:p>
            <a:pPr lvl="1" eaLnBrk="1" hangingPunct="1"/>
            <a:endParaRPr lang="ja-JP" altLang="en-US" sz="1800" smtClean="0"/>
          </a:p>
          <a:p>
            <a:pPr lvl="1" eaLnBrk="1" hangingPunct="1"/>
            <a:endParaRPr lang="ja-JP" altLang="en-US" sz="1800" smtClean="0"/>
          </a:p>
          <a:p>
            <a:pPr lvl="1" eaLnBrk="1" hangingPunct="1"/>
            <a:r>
              <a:rPr lang="ja-JP" altLang="en-US" sz="1800" smtClean="0"/>
              <a:t>例：野辺山ミリ波干渉計</a:t>
            </a:r>
          </a:p>
          <a:p>
            <a:pPr lvl="1" eaLnBrk="1" hangingPunct="1">
              <a:buFontTx/>
              <a:buNone/>
            </a:pPr>
            <a:r>
              <a:rPr lang="ja-JP" altLang="en-US" sz="1800" smtClean="0"/>
              <a:t>　　口径</a:t>
            </a:r>
            <a:r>
              <a:rPr lang="en-US" altLang="ja-JP" sz="1800" smtClean="0"/>
              <a:t>10m, </a:t>
            </a:r>
            <a:r>
              <a:rPr lang="en-US" altLang="ja-JP" sz="1800" i="1" smtClean="0"/>
              <a:t>T</a:t>
            </a:r>
            <a:r>
              <a:rPr lang="en-US" altLang="ja-JP" sz="1800" baseline="-25000" smtClean="0"/>
              <a:t>sys</a:t>
            </a:r>
            <a:r>
              <a:rPr lang="en-US" altLang="ja-JP" sz="1800" smtClean="0"/>
              <a:t>=400K, </a:t>
            </a:r>
            <a:r>
              <a:rPr lang="en-US" altLang="ja-JP" sz="1800" smtClean="0">
                <a:latin typeface="Symbol" panose="05050102010706020507" pitchFamily="18" charset="2"/>
              </a:rPr>
              <a:t>D</a:t>
            </a:r>
            <a:r>
              <a:rPr lang="en-US" altLang="ja-JP" sz="1800" i="1" smtClean="0">
                <a:latin typeface="Symbol" panose="05050102010706020507" pitchFamily="18" charset="2"/>
              </a:rPr>
              <a:t>n</a:t>
            </a:r>
            <a:r>
              <a:rPr lang="en-US" altLang="ja-JP" sz="1800" smtClean="0"/>
              <a:t>=2GHz, </a:t>
            </a:r>
            <a:r>
              <a:rPr lang="en-US" altLang="ja-JP" sz="1800" smtClean="0">
                <a:latin typeface="Symbol" panose="05050102010706020507" pitchFamily="18" charset="2"/>
              </a:rPr>
              <a:t>t</a:t>
            </a:r>
            <a:r>
              <a:rPr lang="en-US" altLang="ja-JP" sz="1800" smtClean="0"/>
              <a:t>=4hour, 6</a:t>
            </a:r>
            <a:r>
              <a:rPr lang="ja-JP" altLang="en-US" sz="1800" smtClean="0"/>
              <a:t>局</a:t>
            </a:r>
          </a:p>
          <a:p>
            <a:pPr lvl="1" eaLnBrk="1" hangingPunct="1">
              <a:buFontTx/>
              <a:buNone/>
            </a:pPr>
            <a:r>
              <a:rPr lang="ja-JP" altLang="en-US" sz="1800" smtClean="0"/>
              <a:t>　→ </a:t>
            </a:r>
            <a:r>
              <a:rPr lang="en-US" altLang="ja-JP" sz="1800" i="1" smtClean="0"/>
              <a:t>S</a:t>
            </a:r>
            <a:r>
              <a:rPr lang="en-US" altLang="ja-JP" sz="1800" baseline="-25000" smtClean="0"/>
              <a:t>min</a:t>
            </a:r>
            <a:r>
              <a:rPr lang="en-US" altLang="ja-JP" sz="1800" smtClean="0"/>
              <a:t> = 0.92 mJy</a:t>
            </a:r>
          </a:p>
        </p:txBody>
      </p:sp>
      <p:graphicFrame>
        <p:nvGraphicFramePr>
          <p:cNvPr id="23554" name="Object 6"/>
          <p:cNvGraphicFramePr>
            <a:graphicFrameLocks noChangeAspect="1"/>
          </p:cNvGraphicFramePr>
          <p:nvPr/>
        </p:nvGraphicFramePr>
        <p:xfrm>
          <a:off x="1289050" y="1916113"/>
          <a:ext cx="1927225" cy="827087"/>
        </p:xfrm>
        <a:graphic>
          <a:graphicData uri="http://schemas.openxmlformats.org/presentationml/2006/ole">
            <mc:AlternateContent xmlns:mc="http://schemas.openxmlformats.org/markup-compatibility/2006">
              <mc:Choice xmlns:v="urn:schemas-microsoft-com:vml" Requires="v">
                <p:oleObj spid="_x0000_s48145" name="数式" r:id="rId3" imgW="1066680" imgH="457200" progId="Equation.3">
                  <p:embed/>
                </p:oleObj>
              </mc:Choice>
              <mc:Fallback>
                <p:oleObj name="数式" r:id="rId3" imgW="106668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050" y="1916113"/>
                        <a:ext cx="1927225"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555" name="Object 9"/>
          <p:cNvGraphicFramePr>
            <a:graphicFrameLocks noChangeAspect="1"/>
          </p:cNvGraphicFramePr>
          <p:nvPr/>
        </p:nvGraphicFramePr>
        <p:xfrm>
          <a:off x="717550" y="3213100"/>
          <a:ext cx="3141663" cy="941388"/>
        </p:xfrm>
        <a:graphic>
          <a:graphicData uri="http://schemas.openxmlformats.org/presentationml/2006/ole">
            <mc:AlternateContent xmlns:mc="http://schemas.openxmlformats.org/markup-compatibility/2006">
              <mc:Choice xmlns:v="urn:schemas-microsoft-com:vml" Requires="v">
                <p:oleObj spid="_x0000_s48146" name="数式" r:id="rId5" imgW="1739880" imgH="520560" progId="Equation.3">
                  <p:embed/>
                </p:oleObj>
              </mc:Choice>
              <mc:Fallback>
                <p:oleObj name="数式" r:id="rId5" imgW="1739880" imgH="5205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550" y="3213100"/>
                        <a:ext cx="3141663" cy="94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556" name="Object 10"/>
          <p:cNvGraphicFramePr>
            <a:graphicFrameLocks noChangeAspect="1"/>
          </p:cNvGraphicFramePr>
          <p:nvPr/>
        </p:nvGraphicFramePr>
        <p:xfrm>
          <a:off x="395288" y="6237288"/>
          <a:ext cx="260350" cy="360362"/>
        </p:xfrm>
        <a:graphic>
          <a:graphicData uri="http://schemas.openxmlformats.org/presentationml/2006/ole">
            <mc:AlternateContent xmlns:mc="http://schemas.openxmlformats.org/markup-compatibility/2006">
              <mc:Choice xmlns:v="urn:schemas-microsoft-com:vml" Requires="v">
                <p:oleObj spid="_x0000_s48147" name="数式" r:id="rId7" imgW="164880" imgH="228600" progId="Equation.3">
                  <p:embed/>
                </p:oleObj>
              </mc:Choice>
              <mc:Fallback>
                <p:oleObj name="数式" r:id="rId7" imgW="16488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6237288"/>
                        <a:ext cx="26035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63" name="Text Box 11"/>
          <p:cNvSpPr txBox="1">
            <a:spLocks noChangeArrowheads="1"/>
          </p:cNvSpPr>
          <p:nvPr/>
        </p:nvSpPr>
        <p:spPr bwMode="auto">
          <a:xfrm>
            <a:off x="655638" y="6261100"/>
            <a:ext cx="3895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～１　相関処理・デジタル化などの損失係数</a:t>
            </a:r>
          </a:p>
        </p:txBody>
      </p:sp>
      <p:graphicFrame>
        <p:nvGraphicFramePr>
          <p:cNvPr id="23557" name="Object 12"/>
          <p:cNvGraphicFramePr>
            <a:graphicFrameLocks noChangeAspect="1"/>
          </p:cNvGraphicFramePr>
          <p:nvPr/>
        </p:nvGraphicFramePr>
        <p:xfrm>
          <a:off x="5580063" y="3789363"/>
          <a:ext cx="1944687" cy="363537"/>
        </p:xfrm>
        <a:graphic>
          <a:graphicData uri="http://schemas.openxmlformats.org/presentationml/2006/ole">
            <mc:AlternateContent xmlns:mc="http://schemas.openxmlformats.org/markup-compatibility/2006">
              <mc:Choice xmlns:v="urn:schemas-microsoft-com:vml" Requires="v">
                <p:oleObj spid="_x0000_s48148" name="数式" r:id="rId9" imgW="1155600" imgH="215640" progId="Equation.3">
                  <p:embed/>
                </p:oleObj>
              </mc:Choice>
              <mc:Fallback>
                <p:oleObj name="数式" r:id="rId9" imgW="1155600" imgH="2156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0063" y="3789363"/>
                        <a:ext cx="1944687"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558" name="Object 13"/>
          <p:cNvGraphicFramePr>
            <a:graphicFrameLocks noChangeAspect="1"/>
          </p:cNvGraphicFramePr>
          <p:nvPr/>
        </p:nvGraphicFramePr>
        <p:xfrm>
          <a:off x="5148263" y="4581525"/>
          <a:ext cx="3108325" cy="701675"/>
        </p:xfrm>
        <a:graphic>
          <a:graphicData uri="http://schemas.openxmlformats.org/presentationml/2006/ole">
            <mc:AlternateContent xmlns:mc="http://schemas.openxmlformats.org/markup-compatibility/2006">
              <mc:Choice xmlns:v="urn:schemas-microsoft-com:vml" Requires="v">
                <p:oleObj spid="_x0000_s48149" name="数式" r:id="rId11" imgW="2311200" imgH="520560" progId="Equation.3">
                  <p:embed/>
                </p:oleObj>
              </mc:Choice>
              <mc:Fallback>
                <p:oleObj name="数式" r:id="rId11" imgW="2311200" imgH="52056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48263" y="4581525"/>
                        <a:ext cx="3108325"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9334308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229250FF-381E-4C42-9478-FF25329EBC74}" type="slidenum">
              <a:rPr lang="en-US" altLang="ja-JP">
                <a:solidFill>
                  <a:srgbClr val="000000"/>
                </a:solidFill>
              </a:rPr>
              <a:pPr eaLnBrk="1" hangingPunct="1"/>
              <a:t>47</a:t>
            </a:fld>
            <a:endParaRPr lang="en-US" altLang="ja-JP">
              <a:solidFill>
                <a:srgbClr val="000000"/>
              </a:solidFill>
            </a:endParaRPr>
          </a:p>
        </p:txBody>
      </p:sp>
      <p:sp>
        <p:nvSpPr>
          <p:cNvPr id="24580" name="Rectangle 2"/>
          <p:cNvSpPr>
            <a:spLocks noGrp="1" noChangeArrowheads="1"/>
          </p:cNvSpPr>
          <p:nvPr>
            <p:ph type="title"/>
          </p:nvPr>
        </p:nvSpPr>
        <p:spPr/>
        <p:txBody>
          <a:bodyPr/>
          <a:lstStyle/>
          <a:p>
            <a:pPr eaLnBrk="1" hangingPunct="1"/>
            <a:r>
              <a:rPr lang="ja-JP" altLang="en-US" smtClean="0"/>
              <a:t>干渉計の弱点</a:t>
            </a:r>
          </a:p>
        </p:txBody>
      </p:sp>
      <p:sp>
        <p:nvSpPr>
          <p:cNvPr id="24581" name="Rectangle 9"/>
          <p:cNvSpPr>
            <a:spLocks noGrp="1" noChangeArrowheads="1"/>
          </p:cNvSpPr>
          <p:nvPr>
            <p:ph type="body" sz="half" idx="1"/>
          </p:nvPr>
        </p:nvSpPr>
        <p:spPr>
          <a:xfrm>
            <a:off x="457200" y="1600200"/>
            <a:ext cx="4038600" cy="5141913"/>
          </a:xfrm>
        </p:spPr>
        <p:txBody>
          <a:bodyPr/>
          <a:lstStyle/>
          <a:p>
            <a:pPr eaLnBrk="1" hangingPunct="1">
              <a:lnSpc>
                <a:spcPct val="80000"/>
              </a:lnSpc>
            </a:pPr>
            <a:r>
              <a:rPr lang="ja-JP" altLang="en-US" sz="2400" smtClean="0"/>
              <a:t>相関係数は、フリンジ間隔 </a:t>
            </a:r>
            <a:r>
              <a:rPr lang="en-US" altLang="ja-JP" sz="2400" i="1" smtClean="0">
                <a:latin typeface="Symbol" panose="05050102010706020507" pitchFamily="18" charset="2"/>
              </a:rPr>
              <a:t>l</a:t>
            </a:r>
            <a:r>
              <a:rPr lang="en-US" altLang="ja-JP" sz="2400" smtClean="0"/>
              <a:t>/</a:t>
            </a:r>
            <a:r>
              <a:rPr lang="en-US" altLang="ja-JP" sz="2400" i="1" smtClean="0"/>
              <a:t>D</a:t>
            </a:r>
            <a:r>
              <a:rPr lang="en-US" altLang="ja-JP" sz="2400" smtClean="0"/>
              <a:t> =</a:t>
            </a:r>
            <a:r>
              <a:rPr lang="en-US" altLang="ja-JP" sz="2400" i="1" smtClean="0">
                <a:latin typeface="Symbol" panose="05050102010706020507" pitchFamily="18" charset="2"/>
              </a:rPr>
              <a:t>q</a:t>
            </a:r>
            <a:r>
              <a:rPr lang="en-US" altLang="ja-JP" sz="2400" baseline="-25000" smtClean="0"/>
              <a:t>0</a:t>
            </a:r>
            <a:r>
              <a:rPr lang="en-US" altLang="ja-JP" sz="2400" smtClean="0"/>
              <a:t> </a:t>
            </a:r>
            <a:r>
              <a:rPr lang="ja-JP" altLang="en-US" sz="2400" smtClean="0"/>
              <a:t>付近で大きく変化</a:t>
            </a:r>
          </a:p>
          <a:p>
            <a:pPr lvl="1" eaLnBrk="1" hangingPunct="1">
              <a:lnSpc>
                <a:spcPct val="80000"/>
              </a:lnSpc>
            </a:pPr>
            <a:r>
              <a:rPr lang="ja-JP" altLang="en-US" sz="2000" smtClean="0"/>
              <a:t>長基線 </a:t>
            </a:r>
            <a:r>
              <a:rPr lang="en-US" altLang="ja-JP" sz="2000" i="1" smtClean="0">
                <a:latin typeface="Symbol" panose="05050102010706020507" pitchFamily="18" charset="2"/>
              </a:rPr>
              <a:t>l</a:t>
            </a:r>
            <a:r>
              <a:rPr lang="en-US" altLang="ja-JP" sz="2000" smtClean="0"/>
              <a:t>/</a:t>
            </a:r>
            <a:r>
              <a:rPr lang="en-US" altLang="ja-JP" sz="2000" i="1" smtClean="0"/>
              <a:t>D</a:t>
            </a:r>
            <a:r>
              <a:rPr lang="en-US" altLang="ja-JP" sz="2000" smtClean="0"/>
              <a:t> &lt;</a:t>
            </a:r>
            <a:r>
              <a:rPr lang="en-US" altLang="ja-JP" sz="2000" i="1" smtClean="0">
                <a:latin typeface="Symbol" panose="05050102010706020507" pitchFamily="18" charset="2"/>
              </a:rPr>
              <a:t>q</a:t>
            </a:r>
            <a:r>
              <a:rPr lang="en-US" altLang="ja-JP" sz="2000" baseline="-25000" smtClean="0"/>
              <a:t>0</a:t>
            </a:r>
            <a:r>
              <a:rPr lang="en-US" altLang="ja-JP" sz="2000" smtClean="0"/>
              <a:t> </a:t>
            </a:r>
            <a:r>
              <a:rPr lang="ja-JP" altLang="en-US" sz="2000" smtClean="0"/>
              <a:t>では相関係数が急激に低下</a:t>
            </a:r>
          </a:p>
          <a:p>
            <a:pPr lvl="1" eaLnBrk="1" hangingPunct="1">
              <a:lnSpc>
                <a:spcPct val="80000"/>
              </a:lnSpc>
            </a:pPr>
            <a:r>
              <a:rPr lang="ja-JP" altLang="en-US" sz="2000" smtClean="0"/>
              <a:t>これを「天体を分解しつくす（</a:t>
            </a:r>
            <a:r>
              <a:rPr lang="en-US" altLang="ja-JP" sz="2000" smtClean="0"/>
              <a:t>resolve out</a:t>
            </a:r>
            <a:r>
              <a:rPr lang="ja-JP" altLang="en-US" sz="2000" smtClean="0"/>
              <a:t>）」という</a:t>
            </a:r>
          </a:p>
          <a:p>
            <a:pPr lvl="1" eaLnBrk="1" hangingPunct="1">
              <a:lnSpc>
                <a:spcPct val="80000"/>
              </a:lnSpc>
            </a:pPr>
            <a:endParaRPr lang="ja-JP" altLang="en-US" sz="2000" smtClean="0"/>
          </a:p>
          <a:p>
            <a:pPr lvl="1" eaLnBrk="1" hangingPunct="1">
              <a:lnSpc>
                <a:spcPct val="80000"/>
              </a:lnSpc>
            </a:pPr>
            <a:endParaRPr lang="ja-JP" altLang="en-US" sz="2000" smtClean="0"/>
          </a:p>
          <a:p>
            <a:pPr lvl="1" eaLnBrk="1" hangingPunct="1">
              <a:lnSpc>
                <a:spcPct val="80000"/>
              </a:lnSpc>
            </a:pPr>
            <a:endParaRPr lang="ja-JP" altLang="en-US" sz="2000" smtClean="0"/>
          </a:p>
          <a:p>
            <a:pPr lvl="1" eaLnBrk="1" hangingPunct="1">
              <a:lnSpc>
                <a:spcPct val="80000"/>
              </a:lnSpc>
            </a:pPr>
            <a:endParaRPr lang="ja-JP" altLang="en-US" sz="2000" smtClean="0"/>
          </a:p>
          <a:p>
            <a:pPr lvl="1" eaLnBrk="1" hangingPunct="1">
              <a:lnSpc>
                <a:spcPct val="80000"/>
              </a:lnSpc>
            </a:pPr>
            <a:endParaRPr lang="ja-JP" altLang="en-US" sz="2000" smtClean="0"/>
          </a:p>
          <a:p>
            <a:pPr lvl="1" eaLnBrk="1" hangingPunct="1">
              <a:lnSpc>
                <a:spcPct val="80000"/>
              </a:lnSpc>
            </a:pPr>
            <a:r>
              <a:rPr lang="ja-JP" altLang="en-US" sz="2000" smtClean="0"/>
              <a:t>低輝度・大スケールの構造を観測できない</a:t>
            </a:r>
          </a:p>
          <a:p>
            <a:pPr lvl="1" eaLnBrk="1" hangingPunct="1">
              <a:lnSpc>
                <a:spcPct val="80000"/>
              </a:lnSpc>
            </a:pPr>
            <a:r>
              <a:rPr lang="ja-JP" altLang="en-US" sz="2000" smtClean="0"/>
              <a:t>ミッシング・フラックスの問題</a:t>
            </a:r>
          </a:p>
          <a:p>
            <a:pPr lvl="2" eaLnBrk="1" hangingPunct="1">
              <a:lnSpc>
                <a:spcPct val="80000"/>
              </a:lnSpc>
            </a:pPr>
            <a:r>
              <a:rPr lang="ja-JP" altLang="en-US" sz="1800" smtClean="0"/>
              <a:t>広がった天体のフラックス密度を正確にとらえられない</a:t>
            </a:r>
          </a:p>
        </p:txBody>
      </p:sp>
      <p:sp>
        <p:nvSpPr>
          <p:cNvPr id="24582" name="Rectangle 10"/>
          <p:cNvSpPr>
            <a:spLocks noGrp="1" noChangeArrowheads="1"/>
          </p:cNvSpPr>
          <p:nvPr>
            <p:ph type="body" sz="half" idx="2"/>
          </p:nvPr>
        </p:nvSpPr>
        <p:spPr>
          <a:xfrm>
            <a:off x="4648200" y="4508500"/>
            <a:ext cx="4171950" cy="1617663"/>
          </a:xfrm>
        </p:spPr>
        <p:txBody>
          <a:bodyPr/>
          <a:lstStyle/>
          <a:p>
            <a:pPr eaLnBrk="1" hangingPunct="1">
              <a:lnSpc>
                <a:spcPct val="80000"/>
              </a:lnSpc>
            </a:pPr>
            <a:r>
              <a:rPr lang="ja-JP" altLang="en-US" sz="2400" smtClean="0"/>
              <a:t>対策</a:t>
            </a:r>
          </a:p>
          <a:p>
            <a:pPr lvl="1" eaLnBrk="1" hangingPunct="1">
              <a:lnSpc>
                <a:spcPct val="80000"/>
              </a:lnSpc>
            </a:pPr>
            <a:r>
              <a:rPr lang="ja-JP" altLang="en-US" sz="2000" smtClean="0"/>
              <a:t>十分短い基線長を構成する</a:t>
            </a:r>
          </a:p>
          <a:p>
            <a:pPr lvl="1" eaLnBrk="1" hangingPunct="1">
              <a:lnSpc>
                <a:spcPct val="80000"/>
              </a:lnSpc>
            </a:pPr>
            <a:r>
              <a:rPr lang="ja-JP" altLang="en-US" sz="2000" smtClean="0"/>
              <a:t>単一望遠鏡のデータを０基線長のデータとして追加する</a:t>
            </a:r>
          </a:p>
        </p:txBody>
      </p:sp>
      <p:graphicFrame>
        <p:nvGraphicFramePr>
          <p:cNvPr id="24578" name="Object 6"/>
          <p:cNvGraphicFramePr>
            <a:graphicFrameLocks noChangeAspect="1"/>
          </p:cNvGraphicFramePr>
          <p:nvPr/>
        </p:nvGraphicFramePr>
        <p:xfrm>
          <a:off x="4843463" y="1557338"/>
          <a:ext cx="3905250" cy="2905125"/>
        </p:xfrm>
        <a:graphic>
          <a:graphicData uri="http://schemas.openxmlformats.org/presentationml/2006/ole">
            <mc:AlternateContent xmlns:mc="http://schemas.openxmlformats.org/markup-compatibility/2006">
              <mc:Choice xmlns:v="urn:schemas-microsoft-com:vml" Requires="v">
                <p:oleObj spid="_x0000_s49157" name="グラフ" r:id="rId3" imgW="4876800" imgH="3629152" progId="Excel.Chart.8">
                  <p:embed/>
                </p:oleObj>
              </mc:Choice>
              <mc:Fallback>
                <p:oleObj name="グラフ" r:id="rId3" imgW="4876800" imgH="3629152"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3463" y="1557338"/>
                        <a:ext cx="3905250"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3" name="Text Box 7"/>
          <p:cNvSpPr txBox="1">
            <a:spLocks noChangeArrowheads="1"/>
          </p:cNvSpPr>
          <p:nvPr/>
        </p:nvSpPr>
        <p:spPr bwMode="auto">
          <a:xfrm>
            <a:off x="6948488" y="931863"/>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i="1" smtClean="0">
                <a:solidFill>
                  <a:srgbClr val="000000"/>
                </a:solidFill>
                <a:latin typeface="Symbol" panose="05050102010706020507" pitchFamily="18" charset="2"/>
              </a:rPr>
              <a:t>l</a:t>
            </a:r>
            <a:r>
              <a:rPr lang="en-US" altLang="ja-JP" sz="2400" smtClean="0">
                <a:solidFill>
                  <a:srgbClr val="000000"/>
                </a:solidFill>
              </a:rPr>
              <a:t>/</a:t>
            </a:r>
            <a:r>
              <a:rPr lang="en-US" altLang="ja-JP" sz="2400" i="1" smtClean="0">
                <a:solidFill>
                  <a:srgbClr val="000000"/>
                </a:solidFill>
              </a:rPr>
              <a:t>D</a:t>
            </a:r>
            <a:r>
              <a:rPr lang="en-US" altLang="ja-JP" sz="2400" smtClean="0">
                <a:solidFill>
                  <a:srgbClr val="000000"/>
                </a:solidFill>
              </a:rPr>
              <a:t> =</a:t>
            </a:r>
            <a:r>
              <a:rPr lang="en-US" altLang="ja-JP" sz="2400" i="1" smtClean="0">
                <a:solidFill>
                  <a:srgbClr val="000000"/>
                </a:solidFill>
                <a:latin typeface="Symbol" panose="05050102010706020507" pitchFamily="18" charset="2"/>
              </a:rPr>
              <a:t>q</a:t>
            </a:r>
            <a:r>
              <a:rPr lang="en-US" altLang="ja-JP" sz="2400" baseline="-25000" smtClean="0">
                <a:solidFill>
                  <a:srgbClr val="000000"/>
                </a:solidFill>
              </a:rPr>
              <a:t>0</a:t>
            </a:r>
          </a:p>
        </p:txBody>
      </p:sp>
      <p:sp>
        <p:nvSpPr>
          <p:cNvPr id="24584" name="Line 8"/>
          <p:cNvSpPr>
            <a:spLocks noChangeShapeType="1"/>
          </p:cNvSpPr>
          <p:nvPr/>
        </p:nvSpPr>
        <p:spPr bwMode="auto">
          <a:xfrm>
            <a:off x="7524750" y="1341438"/>
            <a:ext cx="0" cy="5746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24585" name="Rectangle 11"/>
          <p:cNvSpPr>
            <a:spLocks noChangeArrowheads="1"/>
          </p:cNvSpPr>
          <p:nvPr/>
        </p:nvSpPr>
        <p:spPr bwMode="auto">
          <a:xfrm>
            <a:off x="323850" y="3500438"/>
            <a:ext cx="4176713" cy="86995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lnSpc>
                <a:spcPct val="90000"/>
              </a:lnSpc>
              <a:spcBef>
                <a:spcPct val="20000"/>
              </a:spcBef>
              <a:spcAft>
                <a:spcPct val="0"/>
              </a:spcAft>
            </a:pPr>
            <a:r>
              <a:rPr lang="ja-JP" altLang="en-US" sz="2800" smtClean="0">
                <a:solidFill>
                  <a:srgbClr val="000000"/>
                </a:solidFill>
              </a:rPr>
              <a:t>フリンジ間隔より大きく広がった天体を観測できない</a:t>
            </a:r>
          </a:p>
        </p:txBody>
      </p:sp>
      <p:sp>
        <p:nvSpPr>
          <p:cNvPr id="24586" name="AutoShape 12"/>
          <p:cNvSpPr>
            <a:spLocks noChangeArrowheads="1"/>
          </p:cNvSpPr>
          <p:nvPr/>
        </p:nvSpPr>
        <p:spPr bwMode="auto">
          <a:xfrm>
            <a:off x="2124075" y="4437063"/>
            <a:ext cx="431800" cy="360362"/>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24587" name="Text Box 13"/>
          <p:cNvSpPr txBox="1">
            <a:spLocks noChangeArrowheads="1"/>
          </p:cNvSpPr>
          <p:nvPr/>
        </p:nvSpPr>
        <p:spPr bwMode="auto">
          <a:xfrm>
            <a:off x="5940425" y="3068638"/>
            <a:ext cx="1244600"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相関係数の急激な低下</a:t>
            </a:r>
          </a:p>
        </p:txBody>
      </p:sp>
    </p:spTree>
    <p:extLst>
      <p:ext uri="{BB962C8B-B14F-4D97-AF65-F5344CB8AC3E}">
        <p14:creationId xmlns:p14="http://schemas.microsoft.com/office/powerpoint/2010/main" val="6741131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番号プレースホルダ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FBB4D33A-10DB-41FA-9FE0-343C0C919786}" type="slidenum">
              <a:rPr lang="en-US" altLang="ja-JP">
                <a:solidFill>
                  <a:srgbClr val="000000"/>
                </a:solidFill>
              </a:rPr>
              <a:pPr eaLnBrk="1" hangingPunct="1"/>
              <a:t>48</a:t>
            </a:fld>
            <a:endParaRPr lang="en-US" altLang="ja-JP">
              <a:solidFill>
                <a:srgbClr val="000000"/>
              </a:solidFill>
            </a:endParaRPr>
          </a:p>
        </p:txBody>
      </p:sp>
      <p:sp>
        <p:nvSpPr>
          <p:cNvPr id="48131" name="Rectangle 7"/>
          <p:cNvSpPr>
            <a:spLocks noGrp="1" noChangeArrowheads="1"/>
          </p:cNvSpPr>
          <p:nvPr>
            <p:ph type="title"/>
          </p:nvPr>
        </p:nvSpPr>
        <p:spPr>
          <a:xfrm>
            <a:off x="457200" y="115888"/>
            <a:ext cx="8229600" cy="1143000"/>
          </a:xfrm>
        </p:spPr>
        <p:txBody>
          <a:bodyPr/>
          <a:lstStyle/>
          <a:p>
            <a:pPr eaLnBrk="1" hangingPunct="1"/>
            <a:r>
              <a:rPr lang="ja-JP" altLang="en-US" smtClean="0"/>
              <a:t>ミッシングフラックスの例</a:t>
            </a:r>
            <a:br>
              <a:rPr lang="ja-JP" altLang="en-US" smtClean="0"/>
            </a:br>
            <a:r>
              <a:rPr lang="ja-JP" altLang="en-US" sz="2400" smtClean="0"/>
              <a:t>超新星残骸　ＩＣ４４３</a:t>
            </a:r>
          </a:p>
        </p:txBody>
      </p:sp>
      <p:sp>
        <p:nvSpPr>
          <p:cNvPr id="48132" name="Text Box 4"/>
          <p:cNvSpPr txBox="1">
            <a:spLocks noChangeArrowheads="1"/>
          </p:cNvSpPr>
          <p:nvPr/>
        </p:nvSpPr>
        <p:spPr bwMode="auto">
          <a:xfrm>
            <a:off x="900113" y="5229225"/>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600" smtClean="0">
                <a:solidFill>
                  <a:srgbClr val="000000"/>
                </a:solidFill>
              </a:rPr>
              <a:t>Mufson et al. (1986)</a:t>
            </a:r>
          </a:p>
        </p:txBody>
      </p:sp>
      <p:pic>
        <p:nvPicPr>
          <p:cNvPr id="48133" name="Picture 5" descr="IC443-MUF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57338"/>
            <a:ext cx="3063875"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descr="fig_ic443_1"/>
          <p:cNvPicPr>
            <a:picLocks noChangeAspect="1" noChangeArrowheads="1"/>
          </p:cNvPicPr>
          <p:nvPr/>
        </p:nvPicPr>
        <p:blipFill>
          <a:blip r:embed="rId3">
            <a:extLst>
              <a:ext uri="{28A0092B-C50C-407E-A947-70E740481C1C}">
                <a14:useLocalDpi xmlns:a14="http://schemas.microsoft.com/office/drawing/2010/main" val="0"/>
              </a:ext>
            </a:extLst>
          </a:blip>
          <a:srcRect l="16595" t="23593" r="37338" b="18874"/>
          <a:stretch>
            <a:fillRect/>
          </a:stretch>
        </p:blipFill>
        <p:spPr bwMode="auto">
          <a:xfrm>
            <a:off x="3924300" y="1196975"/>
            <a:ext cx="4916488"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Text Box 8"/>
          <p:cNvSpPr txBox="1">
            <a:spLocks noChangeArrowheads="1"/>
          </p:cNvSpPr>
          <p:nvPr/>
        </p:nvSpPr>
        <p:spPr bwMode="auto">
          <a:xfrm>
            <a:off x="179388" y="5589588"/>
            <a:ext cx="367188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000000"/>
                </a:solidFill>
              </a:rPr>
              <a:t>電波干渉計ＶＬＡによる観測</a:t>
            </a:r>
          </a:p>
          <a:p>
            <a:pPr eaLnBrk="1" fontAlgn="base" hangingPunct="1">
              <a:spcBef>
                <a:spcPct val="0"/>
              </a:spcBef>
              <a:spcAft>
                <a:spcPct val="0"/>
              </a:spcAft>
            </a:pPr>
            <a:r>
              <a:rPr lang="ja-JP" altLang="en-US" sz="1600" smtClean="0">
                <a:solidFill>
                  <a:srgbClr val="000000"/>
                </a:solidFill>
              </a:rPr>
              <a:t>微細な構造まで見えるが、左上のエッジの部分しか観測できていない。広がった放射構造は再現できない。</a:t>
            </a:r>
          </a:p>
        </p:txBody>
      </p:sp>
      <p:sp>
        <p:nvSpPr>
          <p:cNvPr id="48136" name="Text Box 9"/>
          <p:cNvSpPr txBox="1">
            <a:spLocks noChangeArrowheads="1"/>
          </p:cNvSpPr>
          <p:nvPr/>
        </p:nvSpPr>
        <p:spPr bwMode="auto">
          <a:xfrm>
            <a:off x="3924300" y="5949950"/>
            <a:ext cx="5022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smtClean="0">
                <a:solidFill>
                  <a:srgbClr val="FFFFFF"/>
                </a:solidFill>
              </a:rPr>
              <a:t>単一望遠鏡山口３２ｍによる観測</a:t>
            </a:r>
          </a:p>
          <a:p>
            <a:pPr eaLnBrk="1" fontAlgn="base" hangingPunct="1">
              <a:spcBef>
                <a:spcPct val="0"/>
              </a:spcBef>
              <a:spcAft>
                <a:spcPct val="0"/>
              </a:spcAft>
            </a:pPr>
            <a:r>
              <a:rPr lang="ja-JP" altLang="en-US" sz="1600" smtClean="0">
                <a:solidFill>
                  <a:srgbClr val="FFFFFF"/>
                </a:solidFill>
              </a:rPr>
              <a:t>広がった構造をとらえているが、細かい構造は見えない。</a:t>
            </a:r>
          </a:p>
        </p:txBody>
      </p:sp>
    </p:spTree>
    <p:extLst>
      <p:ext uri="{BB962C8B-B14F-4D97-AF65-F5344CB8AC3E}">
        <p14:creationId xmlns:p14="http://schemas.microsoft.com/office/powerpoint/2010/main" val="17710356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p:txBody>
          <a:bodyPr/>
          <a:lstStyle/>
          <a:p>
            <a:r>
              <a:rPr lang="ja-JP" altLang="en-US" smtClean="0"/>
              <a:t>干渉計のミッシングフラックス対策</a:t>
            </a:r>
          </a:p>
        </p:txBody>
      </p:sp>
      <p:sp>
        <p:nvSpPr>
          <p:cNvPr id="49155" name="コンテンツ プレースホルダ 6"/>
          <p:cNvSpPr>
            <a:spLocks noGrp="1"/>
          </p:cNvSpPr>
          <p:nvPr>
            <p:ph idx="1"/>
          </p:nvPr>
        </p:nvSpPr>
        <p:spPr>
          <a:xfrm>
            <a:off x="395288" y="1600200"/>
            <a:ext cx="3384550" cy="4525963"/>
          </a:xfrm>
        </p:spPr>
        <p:txBody>
          <a:bodyPr/>
          <a:lstStyle/>
          <a:p>
            <a:r>
              <a:rPr lang="en-US" altLang="ja-JP" sz="2400" smtClean="0"/>
              <a:t>ACA</a:t>
            </a:r>
          </a:p>
          <a:p>
            <a:pPr lvl="1"/>
            <a:r>
              <a:rPr lang="ja-JP" altLang="en-US" sz="2000" smtClean="0"/>
              <a:t>アタカマコンパクトアレイ （</a:t>
            </a:r>
            <a:r>
              <a:rPr lang="en-US" altLang="ja-JP" sz="2000" smtClean="0"/>
              <a:t>ACA</a:t>
            </a:r>
            <a:r>
              <a:rPr lang="ja-JP" altLang="en-US" sz="2000" smtClean="0"/>
              <a:t>：モリタアレイ）</a:t>
            </a:r>
            <a:endParaRPr lang="en-US" altLang="ja-JP" sz="2000" smtClean="0"/>
          </a:p>
          <a:p>
            <a:pPr lvl="1"/>
            <a:r>
              <a:rPr lang="en-US" altLang="ja-JP" sz="2000" smtClean="0"/>
              <a:t>12</a:t>
            </a:r>
            <a:r>
              <a:rPr lang="ja-JP" altLang="en-US" sz="2000" smtClean="0"/>
              <a:t>メートルアンテナ</a:t>
            </a:r>
            <a:r>
              <a:rPr lang="en-US" altLang="ja-JP" sz="2000" smtClean="0"/>
              <a:t>4</a:t>
            </a:r>
            <a:r>
              <a:rPr lang="ja-JP" altLang="en-US" sz="2000" smtClean="0"/>
              <a:t>台</a:t>
            </a:r>
            <a:endParaRPr lang="en-US" altLang="ja-JP" sz="2000" smtClean="0"/>
          </a:p>
          <a:p>
            <a:pPr lvl="1"/>
            <a:r>
              <a:rPr lang="en-US" altLang="ja-JP" sz="2000" smtClean="0"/>
              <a:t>7</a:t>
            </a:r>
            <a:r>
              <a:rPr lang="ja-JP" altLang="en-US" sz="2000" smtClean="0"/>
              <a:t>メートルアンテナ</a:t>
            </a:r>
            <a:r>
              <a:rPr lang="en-US" altLang="ja-JP" sz="2000" smtClean="0"/>
              <a:t>12</a:t>
            </a:r>
            <a:r>
              <a:rPr lang="ja-JP" altLang="en-US" sz="2000" smtClean="0"/>
              <a:t>台</a:t>
            </a:r>
            <a:endParaRPr lang="en-US" altLang="ja-JP" sz="2000" smtClean="0"/>
          </a:p>
          <a:p>
            <a:pPr lvl="1"/>
            <a:endParaRPr lang="en-US" altLang="ja-JP" sz="2000" smtClean="0"/>
          </a:p>
          <a:p>
            <a:pPr lvl="1"/>
            <a:r>
              <a:rPr lang="en-US" altLang="ja-JP" sz="2000" smtClean="0"/>
              <a:t>10m</a:t>
            </a:r>
            <a:r>
              <a:rPr lang="ja-JP" altLang="en-US" sz="2000" smtClean="0"/>
              <a:t>以下の短基線</a:t>
            </a:r>
            <a:endParaRPr lang="en-US" altLang="ja-JP" sz="2000" smtClean="0"/>
          </a:p>
          <a:p>
            <a:pPr lvl="1"/>
            <a:r>
              <a:rPr lang="ja-JP" altLang="en-US" sz="2000" smtClean="0"/>
              <a:t>単一鏡データを干渉データに組み込む</a:t>
            </a:r>
            <a:endParaRPr lang="en-US" altLang="ja-JP" sz="2000" smtClean="0"/>
          </a:p>
          <a:p>
            <a:pPr lvl="1"/>
            <a:endParaRPr lang="en-US" altLang="ja-JP" sz="2000" smtClean="0"/>
          </a:p>
          <a:p>
            <a:pPr lvl="1"/>
            <a:endParaRPr lang="en-US" altLang="ja-JP" sz="2000" smtClean="0"/>
          </a:p>
          <a:p>
            <a:pPr lvl="1">
              <a:buFontTx/>
              <a:buNone/>
            </a:pPr>
            <a:r>
              <a:rPr lang="ja-JP" altLang="en-US" sz="2000" smtClean="0"/>
              <a:t>広がった構造の観測</a:t>
            </a:r>
          </a:p>
        </p:txBody>
      </p:sp>
      <p:sp>
        <p:nvSpPr>
          <p:cNvPr id="49156" name="スライド番号プレースホル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36ECF9B9-D99C-427C-AF3C-A5603EBA1FE5}" type="slidenum">
              <a:rPr lang="en-US" altLang="ja-JP">
                <a:solidFill>
                  <a:srgbClr val="000000"/>
                </a:solidFill>
              </a:rPr>
              <a:pPr eaLnBrk="1" hangingPunct="1"/>
              <a:t>49</a:t>
            </a:fld>
            <a:endParaRPr lang="en-US" altLang="ja-JP">
              <a:solidFill>
                <a:srgbClr val="000000"/>
              </a:solidFill>
            </a:endParaRPr>
          </a:p>
        </p:txBody>
      </p:sp>
      <p:pic>
        <p:nvPicPr>
          <p:cNvPr id="49157" name="Picture 2" descr="http://alma.mtk.nao.ac.jp/j/multimedia/picture/alma/images/2009_alma_0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2060575"/>
            <a:ext cx="4900612"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円/楕円 4"/>
          <p:cNvSpPr/>
          <p:nvPr/>
        </p:nvSpPr>
        <p:spPr>
          <a:xfrm>
            <a:off x="4067175" y="3573463"/>
            <a:ext cx="1657350" cy="122396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1400">
              <a:solidFill>
                <a:srgbClr val="FFFFFF"/>
              </a:solidFill>
            </a:endParaRPr>
          </a:p>
        </p:txBody>
      </p:sp>
      <p:sp>
        <p:nvSpPr>
          <p:cNvPr id="8" name="下矢印 7"/>
          <p:cNvSpPr/>
          <p:nvPr/>
        </p:nvSpPr>
        <p:spPr>
          <a:xfrm>
            <a:off x="1619250" y="4941888"/>
            <a:ext cx="792163" cy="5032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1400">
              <a:solidFill>
                <a:srgbClr val="FFFFFF"/>
              </a:solidFill>
            </a:endParaRPr>
          </a:p>
        </p:txBody>
      </p:sp>
    </p:spTree>
    <p:extLst>
      <p:ext uri="{BB962C8B-B14F-4D97-AF65-F5344CB8AC3E}">
        <p14:creationId xmlns:p14="http://schemas.microsoft.com/office/powerpoint/2010/main" val="21850103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FDBE007D-A024-4DD6-BEB5-10837A00592A}" type="slidenum">
              <a:rPr lang="en-US" altLang="ja-JP">
                <a:solidFill>
                  <a:srgbClr val="000000"/>
                </a:solidFill>
              </a:rPr>
              <a:pPr eaLnBrk="1" hangingPunct="1"/>
              <a:t>5</a:t>
            </a:fld>
            <a:endParaRPr lang="en-US" altLang="ja-JP">
              <a:solidFill>
                <a:srgbClr val="000000"/>
              </a:solidFill>
            </a:endParaRPr>
          </a:p>
        </p:txBody>
      </p:sp>
      <p:sp>
        <p:nvSpPr>
          <p:cNvPr id="32771" name="Rectangle 2"/>
          <p:cNvSpPr>
            <a:spLocks noGrp="1" noChangeArrowheads="1"/>
          </p:cNvSpPr>
          <p:nvPr>
            <p:ph type="title"/>
          </p:nvPr>
        </p:nvSpPr>
        <p:spPr/>
        <p:txBody>
          <a:bodyPr/>
          <a:lstStyle/>
          <a:p>
            <a:pPr eaLnBrk="1" hangingPunct="1"/>
            <a:r>
              <a:rPr lang="ja-JP" altLang="en-US" smtClean="0"/>
              <a:t>電波望遠鏡（</a:t>
            </a:r>
            <a:r>
              <a:rPr lang="en-US" altLang="ja-JP" smtClean="0"/>
              <a:t>Radio Telescope</a:t>
            </a:r>
            <a:r>
              <a:rPr lang="ja-JP" altLang="en-US" smtClean="0"/>
              <a:t>）</a:t>
            </a:r>
          </a:p>
        </p:txBody>
      </p:sp>
      <p:sp>
        <p:nvSpPr>
          <p:cNvPr id="32772" name="Rectangle 3"/>
          <p:cNvSpPr>
            <a:spLocks noGrp="1" noChangeArrowheads="1"/>
          </p:cNvSpPr>
          <p:nvPr>
            <p:ph type="body" sz="half" idx="1"/>
          </p:nvPr>
        </p:nvSpPr>
        <p:spPr>
          <a:xfrm>
            <a:off x="250825" y="1600200"/>
            <a:ext cx="4244975" cy="4997450"/>
          </a:xfrm>
        </p:spPr>
        <p:txBody>
          <a:bodyPr/>
          <a:lstStyle/>
          <a:p>
            <a:pPr eaLnBrk="1" hangingPunct="1">
              <a:lnSpc>
                <a:spcPct val="90000"/>
              </a:lnSpc>
            </a:pPr>
            <a:r>
              <a:rPr lang="ja-JP" altLang="en-US" sz="2000" dirty="0" smtClean="0"/>
              <a:t>天体から来る電波を受信、検出、解析する装置</a:t>
            </a:r>
          </a:p>
          <a:p>
            <a:pPr lvl="1" eaLnBrk="1" hangingPunct="1">
              <a:lnSpc>
                <a:spcPct val="90000"/>
              </a:lnSpc>
            </a:pPr>
            <a:r>
              <a:rPr lang="ja-JP" altLang="en-US" sz="1800" dirty="0" smtClean="0"/>
              <a:t>狭義にはアンテナを指す</a:t>
            </a:r>
          </a:p>
          <a:p>
            <a:pPr lvl="1" eaLnBrk="1" hangingPunct="1">
              <a:lnSpc>
                <a:spcPct val="90000"/>
              </a:lnSpc>
            </a:pPr>
            <a:r>
              <a:rPr lang="ja-JP" altLang="en-US" sz="1800" dirty="0" smtClean="0"/>
              <a:t>アンテナ・受信機（フロントエンド）・解析部（バックエンド）からなる</a:t>
            </a:r>
          </a:p>
          <a:p>
            <a:pPr eaLnBrk="1" hangingPunct="1">
              <a:lnSpc>
                <a:spcPct val="90000"/>
              </a:lnSpc>
            </a:pPr>
            <a:r>
              <a:rPr lang="ja-JP" altLang="en-US" sz="2000" dirty="0" smtClean="0"/>
              <a:t>アンテナ</a:t>
            </a:r>
          </a:p>
          <a:p>
            <a:pPr lvl="1" eaLnBrk="1" hangingPunct="1">
              <a:lnSpc>
                <a:spcPct val="90000"/>
              </a:lnSpc>
            </a:pPr>
            <a:r>
              <a:rPr lang="ja-JP" altLang="en-US" sz="1800" dirty="0" smtClean="0"/>
              <a:t>一般にはパラボラアンテナ</a:t>
            </a:r>
          </a:p>
          <a:p>
            <a:pPr lvl="1" eaLnBrk="1" hangingPunct="1">
              <a:lnSpc>
                <a:spcPct val="90000"/>
              </a:lnSpc>
            </a:pPr>
            <a:r>
              <a:rPr lang="ja-JP" altLang="en-US" sz="1800" dirty="0" smtClean="0"/>
              <a:t>偏波を分離したり、インピーダンスの整合を取りながら受信機へ信号を送り込む部分を給電部と呼ぶ</a:t>
            </a:r>
          </a:p>
          <a:p>
            <a:pPr lvl="1" eaLnBrk="1" hangingPunct="1">
              <a:lnSpc>
                <a:spcPct val="90000"/>
              </a:lnSpc>
            </a:pPr>
            <a:r>
              <a:rPr lang="ja-JP" altLang="en-US" sz="1800" dirty="0" smtClean="0"/>
              <a:t>大きいほど電波をつかまえる能力が高い</a:t>
            </a:r>
          </a:p>
          <a:p>
            <a:pPr lvl="2" eaLnBrk="1" hangingPunct="1">
              <a:lnSpc>
                <a:spcPct val="90000"/>
              </a:lnSpc>
            </a:pPr>
            <a:r>
              <a:rPr lang="ja-JP" altLang="en-US" sz="1600" dirty="0" smtClean="0">
                <a:solidFill>
                  <a:srgbClr val="FF0000"/>
                </a:solidFill>
              </a:rPr>
              <a:t>開口面積・開口能率</a:t>
            </a:r>
            <a:r>
              <a:rPr lang="ja-JP" altLang="en-US" sz="1600" dirty="0" smtClean="0"/>
              <a:t>が重要なパラメータ</a:t>
            </a:r>
          </a:p>
        </p:txBody>
      </p:sp>
      <p:sp>
        <p:nvSpPr>
          <p:cNvPr id="32773" name="Rectangle 4"/>
          <p:cNvSpPr>
            <a:spLocks noGrp="1" noChangeArrowheads="1"/>
          </p:cNvSpPr>
          <p:nvPr>
            <p:ph type="body" sz="half" idx="2"/>
          </p:nvPr>
        </p:nvSpPr>
        <p:spPr/>
        <p:txBody>
          <a:bodyPr/>
          <a:lstStyle/>
          <a:p>
            <a:pPr eaLnBrk="1" hangingPunct="1">
              <a:lnSpc>
                <a:spcPct val="90000"/>
              </a:lnSpc>
            </a:pPr>
            <a:r>
              <a:rPr lang="ja-JP" altLang="en-US" sz="2000" dirty="0" smtClean="0"/>
              <a:t>受信機</a:t>
            </a:r>
          </a:p>
          <a:p>
            <a:pPr lvl="1" eaLnBrk="1" hangingPunct="1">
              <a:lnSpc>
                <a:spcPct val="90000"/>
              </a:lnSpc>
            </a:pPr>
            <a:r>
              <a:rPr lang="ja-JP" altLang="en-US" sz="1800" dirty="0" smtClean="0"/>
              <a:t>微弱な電波信号を増幅する装置</a:t>
            </a:r>
          </a:p>
          <a:p>
            <a:pPr lvl="1" eaLnBrk="1" hangingPunct="1">
              <a:lnSpc>
                <a:spcPct val="90000"/>
              </a:lnSpc>
            </a:pPr>
            <a:r>
              <a:rPr lang="ja-JP" altLang="en-US" sz="1800" dirty="0" smtClean="0"/>
              <a:t>受信機は必ず雑音を発生し、天体信号に重畳する。雑音が少ないほど高感度。そのためしばしば受信機を物理的に冷却して雑音の低下させる</a:t>
            </a:r>
          </a:p>
          <a:p>
            <a:pPr lvl="2" eaLnBrk="1" hangingPunct="1">
              <a:lnSpc>
                <a:spcPct val="90000"/>
              </a:lnSpc>
            </a:pPr>
            <a:r>
              <a:rPr lang="ja-JP" altLang="en-US" sz="1600" dirty="0" smtClean="0">
                <a:solidFill>
                  <a:srgbClr val="FF0000"/>
                </a:solidFill>
              </a:rPr>
              <a:t>雑音温度</a:t>
            </a:r>
            <a:r>
              <a:rPr lang="ja-JP" altLang="en-US" sz="1600" dirty="0" smtClean="0"/>
              <a:t>が重要な性能のパラメータ</a:t>
            </a:r>
          </a:p>
          <a:p>
            <a:pPr eaLnBrk="1" hangingPunct="1">
              <a:lnSpc>
                <a:spcPct val="90000"/>
              </a:lnSpc>
            </a:pPr>
            <a:r>
              <a:rPr lang="ja-JP" altLang="en-US" sz="2000" dirty="0" smtClean="0"/>
              <a:t>解析装置</a:t>
            </a:r>
          </a:p>
          <a:p>
            <a:pPr lvl="1" eaLnBrk="1" hangingPunct="1">
              <a:lnSpc>
                <a:spcPct val="90000"/>
              </a:lnSpc>
            </a:pPr>
            <a:r>
              <a:rPr lang="ja-JP" altLang="en-US" sz="1800" dirty="0" smtClean="0"/>
              <a:t>観測目的に応じて様々な解析装置がある</a:t>
            </a:r>
          </a:p>
          <a:p>
            <a:pPr lvl="2" eaLnBrk="1" hangingPunct="1">
              <a:lnSpc>
                <a:spcPct val="90000"/>
              </a:lnSpc>
            </a:pPr>
            <a:r>
              <a:rPr lang="ja-JP" altLang="en-US" sz="1600" dirty="0" smtClean="0"/>
              <a:t>パワーメータ：電波強度を測定する基本的な装置</a:t>
            </a:r>
          </a:p>
          <a:p>
            <a:pPr lvl="2" eaLnBrk="1" hangingPunct="1">
              <a:lnSpc>
                <a:spcPct val="90000"/>
              </a:lnSpc>
            </a:pPr>
            <a:r>
              <a:rPr lang="ja-JP" altLang="en-US" sz="1600" dirty="0" smtClean="0"/>
              <a:t>分光計：スペクトル線を観測する装置</a:t>
            </a:r>
          </a:p>
        </p:txBody>
      </p:sp>
      <p:sp>
        <p:nvSpPr>
          <p:cNvPr id="2" name="正方形/長方形 1"/>
          <p:cNvSpPr/>
          <p:nvPr/>
        </p:nvSpPr>
        <p:spPr>
          <a:xfrm>
            <a:off x="186267" y="3081867"/>
            <a:ext cx="4402666" cy="254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4588933" y="1532467"/>
            <a:ext cx="4402666" cy="25061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701161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E236F76E-1567-4FE2-BA71-E8024C2725EE}" type="slidenum">
              <a:rPr lang="en-US" altLang="ja-JP">
                <a:solidFill>
                  <a:srgbClr val="000000"/>
                </a:solidFill>
              </a:rPr>
              <a:pPr eaLnBrk="1" hangingPunct="1"/>
              <a:t>50</a:t>
            </a:fld>
            <a:endParaRPr lang="en-US" altLang="ja-JP">
              <a:solidFill>
                <a:srgbClr val="000000"/>
              </a:solidFill>
            </a:endParaRPr>
          </a:p>
        </p:txBody>
      </p:sp>
      <p:sp>
        <p:nvSpPr>
          <p:cNvPr id="26630" name="Rectangle 2"/>
          <p:cNvSpPr>
            <a:spLocks noGrp="1" noChangeArrowheads="1"/>
          </p:cNvSpPr>
          <p:nvPr>
            <p:ph type="title"/>
          </p:nvPr>
        </p:nvSpPr>
        <p:spPr/>
        <p:txBody>
          <a:bodyPr/>
          <a:lstStyle/>
          <a:p>
            <a:pPr eaLnBrk="1" hangingPunct="1"/>
            <a:r>
              <a:rPr lang="ja-JP" altLang="en-US" smtClean="0"/>
              <a:t>輝度温度に対する感度</a:t>
            </a:r>
          </a:p>
        </p:txBody>
      </p:sp>
      <p:sp>
        <p:nvSpPr>
          <p:cNvPr id="26631" name="Rectangle 5"/>
          <p:cNvSpPr>
            <a:spLocks noGrp="1" noChangeArrowheads="1"/>
          </p:cNvSpPr>
          <p:nvPr>
            <p:ph type="body" sz="half" idx="1"/>
          </p:nvPr>
        </p:nvSpPr>
        <p:spPr/>
        <p:txBody>
          <a:bodyPr/>
          <a:lstStyle/>
          <a:p>
            <a:pPr eaLnBrk="1" hangingPunct="1">
              <a:lnSpc>
                <a:spcPct val="90000"/>
              </a:lnSpc>
            </a:pPr>
            <a:r>
              <a:rPr lang="ja-JP" altLang="en-US" sz="2400" smtClean="0"/>
              <a:t>干渉計の検出感度</a:t>
            </a:r>
          </a:p>
          <a:p>
            <a:pPr lvl="1" eaLnBrk="1" hangingPunct="1">
              <a:lnSpc>
                <a:spcPct val="90000"/>
              </a:lnSpc>
            </a:pPr>
            <a:endParaRPr lang="ja-JP" altLang="en-US" sz="2000" smtClean="0"/>
          </a:p>
          <a:p>
            <a:pPr lvl="1" eaLnBrk="1" hangingPunct="1">
              <a:lnSpc>
                <a:spcPct val="90000"/>
              </a:lnSpc>
            </a:pPr>
            <a:endParaRPr lang="ja-JP" altLang="en-US" sz="2000" smtClean="0"/>
          </a:p>
          <a:p>
            <a:pPr lvl="1" eaLnBrk="1" hangingPunct="1">
              <a:lnSpc>
                <a:spcPct val="90000"/>
              </a:lnSpc>
            </a:pPr>
            <a:endParaRPr lang="ja-JP" altLang="en-US" sz="2000" smtClean="0"/>
          </a:p>
          <a:p>
            <a:pPr lvl="1" eaLnBrk="1" hangingPunct="1">
              <a:lnSpc>
                <a:spcPct val="90000"/>
              </a:lnSpc>
            </a:pPr>
            <a:r>
              <a:rPr lang="ja-JP" altLang="en-US" sz="2000" smtClean="0"/>
              <a:t>基線長に依存しない</a:t>
            </a:r>
          </a:p>
          <a:p>
            <a:pPr lvl="1" eaLnBrk="1" hangingPunct="1">
              <a:lnSpc>
                <a:spcPct val="90000"/>
              </a:lnSpc>
            </a:pPr>
            <a:r>
              <a:rPr lang="ja-JP" altLang="en-US" sz="2000" smtClean="0"/>
              <a:t>このフラックス密度が角度分解能 </a:t>
            </a:r>
            <a:r>
              <a:rPr lang="en-US" altLang="ja-JP" sz="2000" i="1" smtClean="0">
                <a:latin typeface="Symbol" panose="05050102010706020507" pitchFamily="18" charset="2"/>
              </a:rPr>
              <a:t>q</a:t>
            </a:r>
            <a:r>
              <a:rPr lang="en-US" altLang="ja-JP" sz="2000" smtClean="0"/>
              <a:t> = </a:t>
            </a:r>
            <a:r>
              <a:rPr lang="en-US" altLang="ja-JP" sz="2000" i="1" smtClean="0">
                <a:latin typeface="Symbol" panose="05050102010706020507" pitchFamily="18" charset="2"/>
              </a:rPr>
              <a:t>l</a:t>
            </a:r>
            <a:r>
              <a:rPr lang="en-US" altLang="ja-JP" sz="2000" smtClean="0"/>
              <a:t>/</a:t>
            </a:r>
            <a:r>
              <a:rPr lang="en-US" altLang="ja-JP" sz="2000" i="1" smtClean="0"/>
              <a:t>D</a:t>
            </a:r>
            <a:r>
              <a:rPr lang="en-US" altLang="ja-JP" sz="2000" smtClean="0"/>
              <a:t> </a:t>
            </a:r>
            <a:r>
              <a:rPr lang="ja-JP" altLang="en-US" sz="2000" smtClean="0"/>
              <a:t>の範囲内から放射されていないと</a:t>
            </a:r>
            <a:r>
              <a:rPr lang="en-US" altLang="ja-JP" sz="2000" smtClean="0"/>
              <a:t>resolve-out</a:t>
            </a:r>
            <a:r>
              <a:rPr lang="ja-JP" altLang="en-US" sz="2000" smtClean="0"/>
              <a:t>する</a:t>
            </a:r>
          </a:p>
          <a:p>
            <a:pPr eaLnBrk="1" hangingPunct="1">
              <a:lnSpc>
                <a:spcPct val="90000"/>
              </a:lnSpc>
            </a:pPr>
            <a:endParaRPr lang="en-US" altLang="ja-JP" sz="2400" smtClean="0"/>
          </a:p>
        </p:txBody>
      </p:sp>
      <p:sp>
        <p:nvSpPr>
          <p:cNvPr id="26632" name="Rectangle 6"/>
          <p:cNvSpPr>
            <a:spLocks noGrp="1" noChangeArrowheads="1"/>
          </p:cNvSpPr>
          <p:nvPr>
            <p:ph type="body" sz="half" idx="2"/>
          </p:nvPr>
        </p:nvSpPr>
        <p:spPr>
          <a:xfrm>
            <a:off x="4648200" y="1600200"/>
            <a:ext cx="4038600" cy="4997450"/>
          </a:xfrm>
        </p:spPr>
        <p:txBody>
          <a:bodyPr/>
          <a:lstStyle/>
          <a:p>
            <a:pPr eaLnBrk="1" hangingPunct="1">
              <a:lnSpc>
                <a:spcPct val="90000"/>
              </a:lnSpc>
            </a:pPr>
            <a:r>
              <a:rPr lang="ja-JP" altLang="en-US" sz="2400" smtClean="0"/>
              <a:t>輝度温度の検出感度</a:t>
            </a:r>
          </a:p>
          <a:p>
            <a:pPr lvl="1" eaLnBrk="1" hangingPunct="1">
              <a:lnSpc>
                <a:spcPct val="90000"/>
              </a:lnSpc>
            </a:pPr>
            <a:endParaRPr lang="ja-JP" altLang="en-US" sz="2000" smtClean="0"/>
          </a:p>
          <a:p>
            <a:pPr lvl="1" eaLnBrk="1" hangingPunct="1">
              <a:lnSpc>
                <a:spcPct val="90000"/>
              </a:lnSpc>
            </a:pPr>
            <a:endParaRPr lang="ja-JP" altLang="en-US" sz="2000" smtClean="0"/>
          </a:p>
          <a:p>
            <a:pPr lvl="1" eaLnBrk="1" hangingPunct="1">
              <a:lnSpc>
                <a:spcPct val="90000"/>
              </a:lnSpc>
            </a:pPr>
            <a:endParaRPr lang="ja-JP" altLang="en-US" sz="2000" smtClean="0"/>
          </a:p>
          <a:p>
            <a:pPr lvl="1" eaLnBrk="1" hangingPunct="1">
              <a:lnSpc>
                <a:spcPct val="90000"/>
              </a:lnSpc>
            </a:pPr>
            <a:endParaRPr lang="ja-JP" altLang="en-US" sz="2000" smtClean="0"/>
          </a:p>
          <a:p>
            <a:pPr lvl="1" eaLnBrk="1" hangingPunct="1">
              <a:lnSpc>
                <a:spcPct val="90000"/>
              </a:lnSpc>
            </a:pPr>
            <a:endParaRPr lang="ja-JP" altLang="en-US" sz="2000" smtClean="0"/>
          </a:p>
          <a:p>
            <a:pPr lvl="1" eaLnBrk="1" hangingPunct="1">
              <a:lnSpc>
                <a:spcPct val="90000"/>
              </a:lnSpc>
            </a:pPr>
            <a:endParaRPr lang="ja-JP" altLang="en-US" sz="2000" smtClean="0"/>
          </a:p>
          <a:p>
            <a:pPr lvl="1" eaLnBrk="1" hangingPunct="1">
              <a:lnSpc>
                <a:spcPct val="90000"/>
              </a:lnSpc>
            </a:pPr>
            <a:r>
              <a:rPr lang="en-US" altLang="ja-JP" sz="2000" smtClean="0"/>
              <a:t>D </a:t>
            </a:r>
            <a:r>
              <a:rPr lang="ja-JP" altLang="en-US" sz="2000" smtClean="0"/>
              <a:t>が大きくなると、極めて高い輝度温度の天体しか観測できない</a:t>
            </a:r>
          </a:p>
          <a:p>
            <a:pPr lvl="2" eaLnBrk="1" hangingPunct="1">
              <a:lnSpc>
                <a:spcPct val="90000"/>
              </a:lnSpc>
            </a:pPr>
            <a:r>
              <a:rPr lang="ja-JP" altLang="en-US" sz="1800" smtClean="0"/>
              <a:t>例：</a:t>
            </a:r>
            <a:r>
              <a:rPr lang="en-US" altLang="ja-JP" sz="1800" smtClean="0"/>
              <a:t>JVN → </a:t>
            </a:r>
            <a:r>
              <a:rPr lang="en-US" altLang="ja-JP" sz="1800" i="1" smtClean="0"/>
              <a:t>T</a:t>
            </a:r>
            <a:r>
              <a:rPr lang="en-US" altLang="ja-JP" sz="1800" baseline="-25000" smtClean="0"/>
              <a:t>b</a:t>
            </a:r>
            <a:r>
              <a:rPr lang="en-US" altLang="ja-JP" sz="1800" smtClean="0"/>
              <a:t> = 10</a:t>
            </a:r>
            <a:r>
              <a:rPr lang="en-US" altLang="ja-JP" sz="1800" baseline="30000" smtClean="0"/>
              <a:t>6-7</a:t>
            </a:r>
            <a:r>
              <a:rPr lang="en-US" altLang="ja-JP" sz="1800" smtClean="0"/>
              <a:t> K</a:t>
            </a:r>
          </a:p>
          <a:p>
            <a:pPr lvl="2" eaLnBrk="1" hangingPunct="1">
              <a:lnSpc>
                <a:spcPct val="90000"/>
              </a:lnSpc>
            </a:pPr>
            <a:r>
              <a:rPr lang="ja-JP" altLang="en-US" sz="1800" smtClean="0"/>
              <a:t>ＶＬＢＩの観測対象は高輝度温度の天体に限定</a:t>
            </a:r>
          </a:p>
          <a:p>
            <a:pPr lvl="2" eaLnBrk="1" hangingPunct="1">
              <a:lnSpc>
                <a:spcPct val="90000"/>
              </a:lnSpc>
            </a:pPr>
            <a:r>
              <a:rPr lang="ja-JP" altLang="en-US" sz="1800" smtClean="0"/>
              <a:t>活動銀河核、メーザ、パルサー、マイクロクエーサー、フレア星、・・・</a:t>
            </a:r>
          </a:p>
        </p:txBody>
      </p:sp>
      <p:graphicFrame>
        <p:nvGraphicFramePr>
          <p:cNvPr id="26626" name="Object 7"/>
          <p:cNvGraphicFramePr>
            <a:graphicFrameLocks noChangeAspect="1"/>
          </p:cNvGraphicFramePr>
          <p:nvPr/>
        </p:nvGraphicFramePr>
        <p:xfrm>
          <a:off x="900113" y="2060575"/>
          <a:ext cx="2808287" cy="841375"/>
        </p:xfrm>
        <a:graphic>
          <a:graphicData uri="http://schemas.openxmlformats.org/presentationml/2006/ole">
            <mc:AlternateContent xmlns:mc="http://schemas.openxmlformats.org/markup-compatibility/2006">
              <mc:Choice xmlns:v="urn:schemas-microsoft-com:vml" Requires="v">
                <p:oleObj spid="_x0000_s47118" name="数式" r:id="rId3" imgW="1739880" imgH="520560" progId="Equation.3">
                  <p:embed/>
                </p:oleObj>
              </mc:Choice>
              <mc:Fallback>
                <p:oleObj name="数式" r:id="rId3" imgW="1739880" imgH="5205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2060575"/>
                        <a:ext cx="2808287"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33" name="AutoShape 8"/>
          <p:cNvSpPr>
            <a:spLocks noChangeArrowheads="1"/>
          </p:cNvSpPr>
          <p:nvPr/>
        </p:nvSpPr>
        <p:spPr bwMode="auto">
          <a:xfrm>
            <a:off x="2195513" y="4797425"/>
            <a:ext cx="576262" cy="4318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sp>
        <p:nvSpPr>
          <p:cNvPr id="26634" name="Text Box 9"/>
          <p:cNvSpPr txBox="1">
            <a:spLocks noChangeArrowheads="1"/>
          </p:cNvSpPr>
          <p:nvPr/>
        </p:nvSpPr>
        <p:spPr bwMode="auto">
          <a:xfrm>
            <a:off x="395288" y="5432425"/>
            <a:ext cx="4105275" cy="7112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2000" smtClean="0">
                <a:solidFill>
                  <a:srgbClr val="000000"/>
                </a:solidFill>
              </a:rPr>
              <a:t>狭い領域から放射が出ている天体＝輝度が高い天体しか観測できない</a:t>
            </a:r>
          </a:p>
        </p:txBody>
      </p:sp>
      <p:graphicFrame>
        <p:nvGraphicFramePr>
          <p:cNvPr id="26627" name="Object 10"/>
          <p:cNvGraphicFramePr>
            <a:graphicFrameLocks noChangeAspect="1"/>
          </p:cNvGraphicFramePr>
          <p:nvPr/>
        </p:nvGraphicFramePr>
        <p:xfrm>
          <a:off x="5076825" y="2133600"/>
          <a:ext cx="3209925" cy="849313"/>
        </p:xfrm>
        <a:graphic>
          <a:graphicData uri="http://schemas.openxmlformats.org/presentationml/2006/ole">
            <mc:AlternateContent xmlns:mc="http://schemas.openxmlformats.org/markup-compatibility/2006">
              <mc:Choice xmlns:v="urn:schemas-microsoft-com:vml" Requires="v">
                <p:oleObj spid="_x0000_s47119" name="数式" r:id="rId5" imgW="1777680" imgH="469800" progId="Equation.3">
                  <p:embed/>
                </p:oleObj>
              </mc:Choice>
              <mc:Fallback>
                <p:oleObj name="数式" r:id="rId5" imgW="1777680" imgH="469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2133600"/>
                        <a:ext cx="3209925" cy="849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35" name="AutoShape 11"/>
          <p:cNvSpPr>
            <a:spLocks noChangeArrowheads="1"/>
          </p:cNvSpPr>
          <p:nvPr/>
        </p:nvSpPr>
        <p:spPr bwMode="auto">
          <a:xfrm>
            <a:off x="5148263" y="3357563"/>
            <a:ext cx="360362" cy="288925"/>
          </a:xfrm>
          <a:prstGeom prst="rightArrow">
            <a:avLst>
              <a:gd name="adj1" fmla="val 50000"/>
              <a:gd name="adj2" fmla="val 31181"/>
            </a:avLst>
          </a:prstGeom>
          <a:solidFill>
            <a:schemeClr val="accent1"/>
          </a:solidFill>
          <a:ln w="9525">
            <a:solidFill>
              <a:schemeClr val="tx1"/>
            </a:solidFill>
            <a:miter lim="800000"/>
            <a:headEnd/>
            <a:tailEnd/>
          </a:ln>
        </p:spPr>
        <p:txBody>
          <a:bodyPr wrap="none" anchor="ct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solidFill>
                <a:srgbClr val="000000"/>
              </a:solidFill>
            </a:endParaRPr>
          </a:p>
        </p:txBody>
      </p:sp>
      <p:graphicFrame>
        <p:nvGraphicFramePr>
          <p:cNvPr id="26628" name="Object 12"/>
          <p:cNvGraphicFramePr>
            <a:graphicFrameLocks noChangeAspect="1"/>
          </p:cNvGraphicFramePr>
          <p:nvPr/>
        </p:nvGraphicFramePr>
        <p:xfrm>
          <a:off x="5724525" y="3068638"/>
          <a:ext cx="2406650" cy="849312"/>
        </p:xfrm>
        <a:graphic>
          <a:graphicData uri="http://schemas.openxmlformats.org/presentationml/2006/ole">
            <mc:AlternateContent xmlns:mc="http://schemas.openxmlformats.org/markup-compatibility/2006">
              <mc:Choice xmlns:v="urn:schemas-microsoft-com:vml" Requires="v">
                <p:oleObj spid="_x0000_s47120" name="数式" r:id="rId7" imgW="1333440" imgH="469800" progId="Equation.3">
                  <p:embed/>
                </p:oleObj>
              </mc:Choice>
              <mc:Fallback>
                <p:oleObj name="数式" r:id="rId7" imgW="1333440" imgH="469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4525" y="3068638"/>
                        <a:ext cx="2406650" cy="849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9808187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楕円 3"/>
          <p:cNvSpPr>
            <a:spLocks noChangeAspect="1"/>
          </p:cNvSpPr>
          <p:nvPr/>
        </p:nvSpPr>
        <p:spPr>
          <a:xfrm>
            <a:off x="1763168" y="4409377"/>
            <a:ext cx="252000" cy="25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a:spLocks noChangeAspect="1"/>
          </p:cNvSpPr>
          <p:nvPr/>
        </p:nvSpPr>
        <p:spPr>
          <a:xfrm>
            <a:off x="1601533" y="4876639"/>
            <a:ext cx="72000" cy="72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5"/>
          <p:cNvSpPr/>
          <p:nvPr/>
        </p:nvSpPr>
        <p:spPr>
          <a:xfrm>
            <a:off x="1473707" y="2574402"/>
            <a:ext cx="324156" cy="2316936"/>
          </a:xfrm>
          <a:custGeom>
            <a:avLst/>
            <a:gdLst>
              <a:gd name="connsiteX0" fmla="*/ 160392 w 339147"/>
              <a:gd name="connsiteY0" fmla="*/ 2344439 h 2359412"/>
              <a:gd name="connsiteX1" fmla="*/ 5700 w 339147"/>
              <a:gd name="connsiteY1" fmla="*/ 2010992 h 2359412"/>
              <a:gd name="connsiteX2" fmla="*/ 339147 w 339147"/>
              <a:gd name="connsiteY2" fmla="*/ 0 h 2359412"/>
              <a:gd name="connsiteX0" fmla="*/ 147362 w 326117"/>
              <a:gd name="connsiteY0" fmla="*/ 2344439 h 2346249"/>
              <a:gd name="connsiteX1" fmla="*/ 6420 w 326117"/>
              <a:gd name="connsiteY1" fmla="*/ 1667232 h 2346249"/>
              <a:gd name="connsiteX2" fmla="*/ 326117 w 326117"/>
              <a:gd name="connsiteY2" fmla="*/ 0 h 2346249"/>
              <a:gd name="connsiteX0" fmla="*/ 145251 w 324006"/>
              <a:gd name="connsiteY0" fmla="*/ 2344439 h 2346148"/>
              <a:gd name="connsiteX1" fmla="*/ 4309 w 324006"/>
              <a:gd name="connsiteY1" fmla="*/ 1667232 h 2346148"/>
              <a:gd name="connsiteX2" fmla="*/ 324006 w 324006"/>
              <a:gd name="connsiteY2" fmla="*/ 0 h 2346148"/>
              <a:gd name="connsiteX0" fmla="*/ 145401 w 324156"/>
              <a:gd name="connsiteY0" fmla="*/ 2344439 h 2344439"/>
              <a:gd name="connsiteX1" fmla="*/ 4459 w 324156"/>
              <a:gd name="connsiteY1" fmla="*/ 1667232 h 2344439"/>
              <a:gd name="connsiteX2" fmla="*/ 324156 w 324156"/>
              <a:gd name="connsiteY2" fmla="*/ 0 h 2344439"/>
            </a:gdLst>
            <a:ahLst/>
            <a:cxnLst>
              <a:cxn ang="0">
                <a:pos x="connsiteX0" y="connsiteY0"/>
              </a:cxn>
              <a:cxn ang="0">
                <a:pos x="connsiteX1" y="connsiteY1"/>
              </a:cxn>
              <a:cxn ang="0">
                <a:pos x="connsiteX2" y="connsiteY2"/>
              </a:cxn>
            </a:cxnLst>
            <a:rect l="l" t="t" r="r" b="b"/>
            <a:pathLst>
              <a:path w="324156" h="2344439">
                <a:moveTo>
                  <a:pt x="145401" y="2344439"/>
                </a:moveTo>
                <a:cubicBezTo>
                  <a:pt x="49720" y="2218394"/>
                  <a:pt x="-18459" y="2037346"/>
                  <a:pt x="4459" y="1667232"/>
                </a:cubicBezTo>
                <a:cubicBezTo>
                  <a:pt x="27377" y="1297118"/>
                  <a:pt x="172329" y="810126"/>
                  <a:pt x="32415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1606588" y="2553776"/>
            <a:ext cx="442234" cy="2337564"/>
          </a:xfrm>
          <a:custGeom>
            <a:avLst/>
            <a:gdLst>
              <a:gd name="connsiteX0" fmla="*/ 20618 w 491660"/>
              <a:gd name="connsiteY0" fmla="*/ 2337564 h 2337564"/>
              <a:gd name="connsiteX1" fmla="*/ 27493 w 491660"/>
              <a:gd name="connsiteY1" fmla="*/ 1911302 h 2337564"/>
              <a:gd name="connsiteX2" fmla="*/ 288751 w 491660"/>
              <a:gd name="connsiteY2" fmla="*/ 1773799 h 2337564"/>
              <a:gd name="connsiteX3" fmla="*/ 491569 w 491660"/>
              <a:gd name="connsiteY3" fmla="*/ 2031618 h 2337564"/>
              <a:gd name="connsiteX4" fmla="*/ 264687 w 491660"/>
              <a:gd name="connsiteY4" fmla="*/ 2189748 h 2337564"/>
              <a:gd name="connsiteX5" fmla="*/ 75620 w 491660"/>
              <a:gd name="connsiteY5" fmla="*/ 2055681 h 2337564"/>
              <a:gd name="connsiteX6" fmla="*/ 58432 w 491660"/>
              <a:gd name="connsiteY6" fmla="*/ 1567543 h 2337564"/>
              <a:gd name="connsiteX7" fmla="*/ 202811 w 491660"/>
              <a:gd name="connsiteY7" fmla="*/ 0 h 2337564"/>
              <a:gd name="connsiteX0" fmla="*/ 34898 w 511038"/>
              <a:gd name="connsiteY0" fmla="*/ 2337564 h 2337564"/>
              <a:gd name="connsiteX1" fmla="*/ 41773 w 511038"/>
              <a:gd name="connsiteY1" fmla="*/ 1911302 h 2337564"/>
              <a:gd name="connsiteX2" fmla="*/ 505849 w 511038"/>
              <a:gd name="connsiteY2" fmla="*/ 2031618 h 2337564"/>
              <a:gd name="connsiteX3" fmla="*/ 278967 w 511038"/>
              <a:gd name="connsiteY3" fmla="*/ 2189748 h 2337564"/>
              <a:gd name="connsiteX4" fmla="*/ 89900 w 511038"/>
              <a:gd name="connsiteY4" fmla="*/ 2055681 h 2337564"/>
              <a:gd name="connsiteX5" fmla="*/ 72712 w 511038"/>
              <a:gd name="connsiteY5" fmla="*/ 1567543 h 2337564"/>
              <a:gd name="connsiteX6" fmla="*/ 217091 w 511038"/>
              <a:gd name="connsiteY6" fmla="*/ 0 h 2337564"/>
              <a:gd name="connsiteX0" fmla="*/ 65017 w 541157"/>
              <a:gd name="connsiteY0" fmla="*/ 2337564 h 2337564"/>
              <a:gd name="connsiteX1" fmla="*/ 71892 w 541157"/>
              <a:gd name="connsiteY1" fmla="*/ 1911302 h 2337564"/>
              <a:gd name="connsiteX2" fmla="*/ 535968 w 541157"/>
              <a:gd name="connsiteY2" fmla="*/ 2031618 h 2337564"/>
              <a:gd name="connsiteX3" fmla="*/ 309086 w 541157"/>
              <a:gd name="connsiteY3" fmla="*/ 2189748 h 2337564"/>
              <a:gd name="connsiteX4" fmla="*/ 120019 w 541157"/>
              <a:gd name="connsiteY4" fmla="*/ 2055681 h 2337564"/>
              <a:gd name="connsiteX5" fmla="*/ 102831 w 541157"/>
              <a:gd name="connsiteY5" fmla="*/ 1567543 h 2337564"/>
              <a:gd name="connsiteX6" fmla="*/ 247210 w 541157"/>
              <a:gd name="connsiteY6" fmla="*/ 0 h 2337564"/>
              <a:gd name="connsiteX0" fmla="*/ 65017 w 541157"/>
              <a:gd name="connsiteY0" fmla="*/ 2337564 h 2337564"/>
              <a:gd name="connsiteX1" fmla="*/ 71892 w 541157"/>
              <a:gd name="connsiteY1" fmla="*/ 1911302 h 2337564"/>
              <a:gd name="connsiteX2" fmla="*/ 535968 w 541157"/>
              <a:gd name="connsiteY2" fmla="*/ 2031618 h 2337564"/>
              <a:gd name="connsiteX3" fmla="*/ 309086 w 541157"/>
              <a:gd name="connsiteY3" fmla="*/ 2189748 h 2337564"/>
              <a:gd name="connsiteX4" fmla="*/ 120019 w 541157"/>
              <a:gd name="connsiteY4" fmla="*/ 2055681 h 2337564"/>
              <a:gd name="connsiteX5" fmla="*/ 102831 w 541157"/>
              <a:gd name="connsiteY5" fmla="*/ 1567543 h 2337564"/>
              <a:gd name="connsiteX6" fmla="*/ 247210 w 541157"/>
              <a:gd name="connsiteY6" fmla="*/ 0 h 2337564"/>
              <a:gd name="connsiteX0" fmla="*/ 65017 w 536103"/>
              <a:gd name="connsiteY0" fmla="*/ 2337564 h 2337564"/>
              <a:gd name="connsiteX1" fmla="*/ 71892 w 536103"/>
              <a:gd name="connsiteY1" fmla="*/ 1911302 h 2337564"/>
              <a:gd name="connsiteX2" fmla="*/ 535968 w 536103"/>
              <a:gd name="connsiteY2" fmla="*/ 2031618 h 2337564"/>
              <a:gd name="connsiteX3" fmla="*/ 120019 w 536103"/>
              <a:gd name="connsiteY3" fmla="*/ 2055681 h 2337564"/>
              <a:gd name="connsiteX4" fmla="*/ 102831 w 536103"/>
              <a:gd name="connsiteY4" fmla="*/ 1567543 h 2337564"/>
              <a:gd name="connsiteX5" fmla="*/ 247210 w 536103"/>
              <a:gd name="connsiteY5" fmla="*/ 0 h 2337564"/>
              <a:gd name="connsiteX0" fmla="*/ 27980 w 498946"/>
              <a:gd name="connsiteY0" fmla="*/ 2337564 h 2337564"/>
              <a:gd name="connsiteX1" fmla="*/ 96731 w 498946"/>
              <a:gd name="connsiteY1" fmla="*/ 1863175 h 2337564"/>
              <a:gd name="connsiteX2" fmla="*/ 498931 w 498946"/>
              <a:gd name="connsiteY2" fmla="*/ 2031618 h 2337564"/>
              <a:gd name="connsiteX3" fmla="*/ 82982 w 498946"/>
              <a:gd name="connsiteY3" fmla="*/ 2055681 h 2337564"/>
              <a:gd name="connsiteX4" fmla="*/ 65794 w 498946"/>
              <a:gd name="connsiteY4" fmla="*/ 1567543 h 2337564"/>
              <a:gd name="connsiteX5" fmla="*/ 210173 w 498946"/>
              <a:gd name="connsiteY5" fmla="*/ 0 h 2337564"/>
              <a:gd name="connsiteX0" fmla="*/ 27980 w 498946"/>
              <a:gd name="connsiteY0" fmla="*/ 2337564 h 2337564"/>
              <a:gd name="connsiteX1" fmla="*/ 96731 w 498946"/>
              <a:gd name="connsiteY1" fmla="*/ 1863175 h 2337564"/>
              <a:gd name="connsiteX2" fmla="*/ 498931 w 498946"/>
              <a:gd name="connsiteY2" fmla="*/ 2031618 h 2337564"/>
              <a:gd name="connsiteX3" fmla="*/ 82982 w 498946"/>
              <a:gd name="connsiteY3" fmla="*/ 2055681 h 2337564"/>
              <a:gd name="connsiteX4" fmla="*/ 65794 w 498946"/>
              <a:gd name="connsiteY4" fmla="*/ 1567543 h 2337564"/>
              <a:gd name="connsiteX5" fmla="*/ 210173 w 498946"/>
              <a:gd name="connsiteY5" fmla="*/ 0 h 2337564"/>
              <a:gd name="connsiteX0" fmla="*/ 27980 w 498934"/>
              <a:gd name="connsiteY0" fmla="*/ 2337564 h 2337564"/>
              <a:gd name="connsiteX1" fmla="*/ 96731 w 498934"/>
              <a:gd name="connsiteY1" fmla="*/ 1863175 h 2337564"/>
              <a:gd name="connsiteX2" fmla="*/ 498931 w 498934"/>
              <a:gd name="connsiteY2" fmla="*/ 2031618 h 2337564"/>
              <a:gd name="connsiteX3" fmla="*/ 82982 w 498934"/>
              <a:gd name="connsiteY3" fmla="*/ 2055681 h 2337564"/>
              <a:gd name="connsiteX4" fmla="*/ 65794 w 498934"/>
              <a:gd name="connsiteY4" fmla="*/ 1567543 h 2337564"/>
              <a:gd name="connsiteX5" fmla="*/ 210173 w 498934"/>
              <a:gd name="connsiteY5" fmla="*/ 0 h 2337564"/>
              <a:gd name="connsiteX0" fmla="*/ 7067 w 426457"/>
              <a:gd name="connsiteY0" fmla="*/ 2337564 h 2337564"/>
              <a:gd name="connsiteX1" fmla="*/ 75818 w 426457"/>
              <a:gd name="connsiteY1" fmla="*/ 1863175 h 2337564"/>
              <a:gd name="connsiteX2" fmla="*/ 426454 w 426457"/>
              <a:gd name="connsiteY2" fmla="*/ 1997242 h 2337564"/>
              <a:gd name="connsiteX3" fmla="*/ 62069 w 426457"/>
              <a:gd name="connsiteY3" fmla="*/ 2055681 h 2337564"/>
              <a:gd name="connsiteX4" fmla="*/ 44881 w 426457"/>
              <a:gd name="connsiteY4" fmla="*/ 1567543 h 2337564"/>
              <a:gd name="connsiteX5" fmla="*/ 189260 w 426457"/>
              <a:gd name="connsiteY5" fmla="*/ 0 h 2337564"/>
              <a:gd name="connsiteX0" fmla="*/ 18045 w 437435"/>
              <a:gd name="connsiteY0" fmla="*/ 2337564 h 2337564"/>
              <a:gd name="connsiteX1" fmla="*/ 86796 w 437435"/>
              <a:gd name="connsiteY1" fmla="*/ 1863175 h 2337564"/>
              <a:gd name="connsiteX2" fmla="*/ 437432 w 437435"/>
              <a:gd name="connsiteY2" fmla="*/ 1997242 h 2337564"/>
              <a:gd name="connsiteX3" fmla="*/ 73047 w 437435"/>
              <a:gd name="connsiteY3" fmla="*/ 2055681 h 2337564"/>
              <a:gd name="connsiteX4" fmla="*/ 55859 w 437435"/>
              <a:gd name="connsiteY4" fmla="*/ 1567543 h 2337564"/>
              <a:gd name="connsiteX5" fmla="*/ 200238 w 437435"/>
              <a:gd name="connsiteY5" fmla="*/ 0 h 2337564"/>
              <a:gd name="connsiteX0" fmla="*/ 18045 w 437435"/>
              <a:gd name="connsiteY0" fmla="*/ 2337564 h 2337564"/>
              <a:gd name="connsiteX1" fmla="*/ 86796 w 437435"/>
              <a:gd name="connsiteY1" fmla="*/ 1863175 h 2337564"/>
              <a:gd name="connsiteX2" fmla="*/ 437432 w 437435"/>
              <a:gd name="connsiteY2" fmla="*/ 1997242 h 2337564"/>
              <a:gd name="connsiteX3" fmla="*/ 73047 w 437435"/>
              <a:gd name="connsiteY3" fmla="*/ 2055681 h 2337564"/>
              <a:gd name="connsiteX4" fmla="*/ 55859 w 437435"/>
              <a:gd name="connsiteY4" fmla="*/ 1567543 h 2337564"/>
              <a:gd name="connsiteX5" fmla="*/ 200238 w 437435"/>
              <a:gd name="connsiteY5" fmla="*/ 0 h 2337564"/>
              <a:gd name="connsiteX0" fmla="*/ 18045 w 437435"/>
              <a:gd name="connsiteY0" fmla="*/ 2337564 h 2337564"/>
              <a:gd name="connsiteX1" fmla="*/ 86796 w 437435"/>
              <a:gd name="connsiteY1" fmla="*/ 1863175 h 2337564"/>
              <a:gd name="connsiteX2" fmla="*/ 437432 w 437435"/>
              <a:gd name="connsiteY2" fmla="*/ 1997242 h 2337564"/>
              <a:gd name="connsiteX3" fmla="*/ 73047 w 437435"/>
              <a:gd name="connsiteY3" fmla="*/ 2055681 h 2337564"/>
              <a:gd name="connsiteX4" fmla="*/ 55859 w 437435"/>
              <a:gd name="connsiteY4" fmla="*/ 1567543 h 2337564"/>
              <a:gd name="connsiteX5" fmla="*/ 200238 w 437435"/>
              <a:gd name="connsiteY5" fmla="*/ 0 h 2337564"/>
              <a:gd name="connsiteX0" fmla="*/ 18045 w 437435"/>
              <a:gd name="connsiteY0" fmla="*/ 2337564 h 2337564"/>
              <a:gd name="connsiteX1" fmla="*/ 86796 w 437435"/>
              <a:gd name="connsiteY1" fmla="*/ 1863175 h 2337564"/>
              <a:gd name="connsiteX2" fmla="*/ 437432 w 437435"/>
              <a:gd name="connsiteY2" fmla="*/ 1997242 h 2337564"/>
              <a:gd name="connsiteX3" fmla="*/ 73047 w 437435"/>
              <a:gd name="connsiteY3" fmla="*/ 2055681 h 2337564"/>
              <a:gd name="connsiteX4" fmla="*/ 18045 w 437435"/>
              <a:gd name="connsiteY4" fmla="*/ 1546917 h 2337564"/>
              <a:gd name="connsiteX5" fmla="*/ 200238 w 437435"/>
              <a:gd name="connsiteY5" fmla="*/ 0 h 2337564"/>
              <a:gd name="connsiteX0" fmla="*/ 18045 w 437435"/>
              <a:gd name="connsiteY0" fmla="*/ 2337564 h 2337564"/>
              <a:gd name="connsiteX1" fmla="*/ 86796 w 437435"/>
              <a:gd name="connsiteY1" fmla="*/ 1863175 h 2337564"/>
              <a:gd name="connsiteX2" fmla="*/ 437432 w 437435"/>
              <a:gd name="connsiteY2" fmla="*/ 1997242 h 2337564"/>
              <a:gd name="connsiteX3" fmla="*/ 73047 w 437435"/>
              <a:gd name="connsiteY3" fmla="*/ 2055681 h 2337564"/>
              <a:gd name="connsiteX4" fmla="*/ 18045 w 437435"/>
              <a:gd name="connsiteY4" fmla="*/ 1546917 h 2337564"/>
              <a:gd name="connsiteX5" fmla="*/ 200238 w 437435"/>
              <a:gd name="connsiteY5" fmla="*/ 0 h 2337564"/>
              <a:gd name="connsiteX0" fmla="*/ 18045 w 437435"/>
              <a:gd name="connsiteY0" fmla="*/ 2337564 h 2337564"/>
              <a:gd name="connsiteX1" fmla="*/ 86796 w 437435"/>
              <a:gd name="connsiteY1" fmla="*/ 1863175 h 2337564"/>
              <a:gd name="connsiteX2" fmla="*/ 437432 w 437435"/>
              <a:gd name="connsiteY2" fmla="*/ 1997242 h 2337564"/>
              <a:gd name="connsiteX3" fmla="*/ 73047 w 437435"/>
              <a:gd name="connsiteY3" fmla="*/ 2055681 h 2337564"/>
              <a:gd name="connsiteX4" fmla="*/ 18045 w 437435"/>
              <a:gd name="connsiteY4" fmla="*/ 1546917 h 2337564"/>
              <a:gd name="connsiteX5" fmla="*/ 200238 w 437435"/>
              <a:gd name="connsiteY5" fmla="*/ 0 h 2337564"/>
              <a:gd name="connsiteX0" fmla="*/ 6764 w 412404"/>
              <a:gd name="connsiteY0" fmla="*/ 2337564 h 2337564"/>
              <a:gd name="connsiteX1" fmla="*/ 75515 w 412404"/>
              <a:gd name="connsiteY1" fmla="*/ 1863175 h 2337564"/>
              <a:gd name="connsiteX2" fmla="*/ 412401 w 412404"/>
              <a:gd name="connsiteY2" fmla="*/ 1993805 h 2337564"/>
              <a:gd name="connsiteX3" fmla="*/ 61766 w 412404"/>
              <a:gd name="connsiteY3" fmla="*/ 2055681 h 2337564"/>
              <a:gd name="connsiteX4" fmla="*/ 6764 w 412404"/>
              <a:gd name="connsiteY4" fmla="*/ 1546917 h 2337564"/>
              <a:gd name="connsiteX5" fmla="*/ 188957 w 412404"/>
              <a:gd name="connsiteY5" fmla="*/ 0 h 2337564"/>
              <a:gd name="connsiteX0" fmla="*/ 6764 w 412415"/>
              <a:gd name="connsiteY0" fmla="*/ 2337564 h 2337564"/>
              <a:gd name="connsiteX1" fmla="*/ 75515 w 412415"/>
              <a:gd name="connsiteY1" fmla="*/ 1863175 h 2337564"/>
              <a:gd name="connsiteX2" fmla="*/ 412401 w 412415"/>
              <a:gd name="connsiteY2" fmla="*/ 1993805 h 2337564"/>
              <a:gd name="connsiteX3" fmla="*/ 61766 w 412415"/>
              <a:gd name="connsiteY3" fmla="*/ 2055681 h 2337564"/>
              <a:gd name="connsiteX4" fmla="*/ 6764 w 412415"/>
              <a:gd name="connsiteY4" fmla="*/ 1546917 h 2337564"/>
              <a:gd name="connsiteX5" fmla="*/ 188957 w 412415"/>
              <a:gd name="connsiteY5" fmla="*/ 0 h 2337564"/>
              <a:gd name="connsiteX0" fmla="*/ 9517 w 415169"/>
              <a:gd name="connsiteY0" fmla="*/ 2337564 h 2337564"/>
              <a:gd name="connsiteX1" fmla="*/ 78268 w 415169"/>
              <a:gd name="connsiteY1" fmla="*/ 1863175 h 2337564"/>
              <a:gd name="connsiteX2" fmla="*/ 415154 w 415169"/>
              <a:gd name="connsiteY2" fmla="*/ 1993805 h 2337564"/>
              <a:gd name="connsiteX3" fmla="*/ 64519 w 415169"/>
              <a:gd name="connsiteY3" fmla="*/ 2055681 h 2337564"/>
              <a:gd name="connsiteX4" fmla="*/ 9517 w 415169"/>
              <a:gd name="connsiteY4" fmla="*/ 1546917 h 2337564"/>
              <a:gd name="connsiteX5" fmla="*/ 191710 w 415169"/>
              <a:gd name="connsiteY5" fmla="*/ 0 h 2337564"/>
              <a:gd name="connsiteX0" fmla="*/ 9517 w 415169"/>
              <a:gd name="connsiteY0" fmla="*/ 2337564 h 2337564"/>
              <a:gd name="connsiteX1" fmla="*/ 78268 w 415169"/>
              <a:gd name="connsiteY1" fmla="*/ 1863175 h 2337564"/>
              <a:gd name="connsiteX2" fmla="*/ 415154 w 415169"/>
              <a:gd name="connsiteY2" fmla="*/ 1993805 h 2337564"/>
              <a:gd name="connsiteX3" fmla="*/ 64519 w 415169"/>
              <a:gd name="connsiteY3" fmla="*/ 2055681 h 2337564"/>
              <a:gd name="connsiteX4" fmla="*/ 9517 w 415169"/>
              <a:gd name="connsiteY4" fmla="*/ 1546917 h 2337564"/>
              <a:gd name="connsiteX5" fmla="*/ 191710 w 415169"/>
              <a:gd name="connsiteY5" fmla="*/ 0 h 2337564"/>
              <a:gd name="connsiteX0" fmla="*/ 7388 w 440539"/>
              <a:gd name="connsiteY0" fmla="*/ 2337564 h 2337564"/>
              <a:gd name="connsiteX1" fmla="*/ 76139 w 440539"/>
              <a:gd name="connsiteY1" fmla="*/ 1863175 h 2337564"/>
              <a:gd name="connsiteX2" fmla="*/ 440526 w 440539"/>
              <a:gd name="connsiteY2" fmla="*/ 1993805 h 2337564"/>
              <a:gd name="connsiteX3" fmla="*/ 62390 w 440539"/>
              <a:gd name="connsiteY3" fmla="*/ 2055681 h 2337564"/>
              <a:gd name="connsiteX4" fmla="*/ 7388 w 440539"/>
              <a:gd name="connsiteY4" fmla="*/ 1546917 h 2337564"/>
              <a:gd name="connsiteX5" fmla="*/ 189581 w 440539"/>
              <a:gd name="connsiteY5" fmla="*/ 0 h 2337564"/>
              <a:gd name="connsiteX0" fmla="*/ 9633 w 442784"/>
              <a:gd name="connsiteY0" fmla="*/ 2337564 h 2337564"/>
              <a:gd name="connsiteX1" fmla="*/ 78384 w 442784"/>
              <a:gd name="connsiteY1" fmla="*/ 1863175 h 2337564"/>
              <a:gd name="connsiteX2" fmla="*/ 442771 w 442784"/>
              <a:gd name="connsiteY2" fmla="*/ 1993805 h 2337564"/>
              <a:gd name="connsiteX3" fmla="*/ 64635 w 442784"/>
              <a:gd name="connsiteY3" fmla="*/ 2055681 h 2337564"/>
              <a:gd name="connsiteX4" fmla="*/ 9633 w 442784"/>
              <a:gd name="connsiteY4" fmla="*/ 1546917 h 2337564"/>
              <a:gd name="connsiteX5" fmla="*/ 191826 w 442784"/>
              <a:gd name="connsiteY5" fmla="*/ 0 h 2337564"/>
              <a:gd name="connsiteX0" fmla="*/ 9633 w 442784"/>
              <a:gd name="connsiteY0" fmla="*/ 2337564 h 2337564"/>
              <a:gd name="connsiteX1" fmla="*/ 78384 w 442784"/>
              <a:gd name="connsiteY1" fmla="*/ 1863175 h 2337564"/>
              <a:gd name="connsiteX2" fmla="*/ 442771 w 442784"/>
              <a:gd name="connsiteY2" fmla="*/ 1993805 h 2337564"/>
              <a:gd name="connsiteX3" fmla="*/ 64635 w 442784"/>
              <a:gd name="connsiteY3" fmla="*/ 2055681 h 2337564"/>
              <a:gd name="connsiteX4" fmla="*/ 9633 w 442784"/>
              <a:gd name="connsiteY4" fmla="*/ 1546917 h 2337564"/>
              <a:gd name="connsiteX5" fmla="*/ 191826 w 442784"/>
              <a:gd name="connsiteY5" fmla="*/ 0 h 2337564"/>
              <a:gd name="connsiteX0" fmla="*/ 9083 w 442234"/>
              <a:gd name="connsiteY0" fmla="*/ 2337564 h 2337564"/>
              <a:gd name="connsiteX1" fmla="*/ 77834 w 442234"/>
              <a:gd name="connsiteY1" fmla="*/ 1863175 h 2337564"/>
              <a:gd name="connsiteX2" fmla="*/ 442221 w 442234"/>
              <a:gd name="connsiteY2" fmla="*/ 1993805 h 2337564"/>
              <a:gd name="connsiteX3" fmla="*/ 64085 w 442234"/>
              <a:gd name="connsiteY3" fmla="*/ 2055681 h 2337564"/>
              <a:gd name="connsiteX4" fmla="*/ 9083 w 442234"/>
              <a:gd name="connsiteY4" fmla="*/ 1546917 h 2337564"/>
              <a:gd name="connsiteX5" fmla="*/ 191276 w 442234"/>
              <a:gd name="connsiteY5" fmla="*/ 0 h 233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234" h="2337564">
                <a:moveTo>
                  <a:pt x="9083" y="2337564"/>
                </a:moveTo>
                <a:cubicBezTo>
                  <a:pt x="-9824" y="2171413"/>
                  <a:pt x="-4668" y="1958281"/>
                  <a:pt x="77834" y="1863175"/>
                </a:cubicBezTo>
                <a:cubicBezTo>
                  <a:pt x="160336" y="1768069"/>
                  <a:pt x="444513" y="1731403"/>
                  <a:pt x="442221" y="1993805"/>
                </a:cubicBezTo>
                <a:cubicBezTo>
                  <a:pt x="439929" y="2256207"/>
                  <a:pt x="122525" y="2171413"/>
                  <a:pt x="64085" y="2055681"/>
                </a:cubicBezTo>
                <a:cubicBezTo>
                  <a:pt x="5645" y="1939949"/>
                  <a:pt x="1636" y="1731400"/>
                  <a:pt x="9083" y="1546917"/>
                </a:cubicBezTo>
                <a:cubicBezTo>
                  <a:pt x="16530" y="1362434"/>
                  <a:pt x="129685" y="612465"/>
                  <a:pt x="191276" y="0"/>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357850" y="4887901"/>
            <a:ext cx="610424" cy="276999"/>
          </a:xfrm>
          <a:prstGeom prst="rect">
            <a:avLst/>
          </a:prstGeom>
          <a:noFill/>
        </p:spPr>
        <p:txBody>
          <a:bodyPr wrap="none" rtlCol="0">
            <a:spAutoFit/>
          </a:bodyPr>
          <a:lstStyle/>
          <a:p>
            <a:r>
              <a:rPr kumimoji="1" lang="en-US" altLang="ja-JP" sz="1200" dirty="0" smtClean="0"/>
              <a:t>Source</a:t>
            </a:r>
            <a:endParaRPr kumimoji="1" lang="ja-JP" altLang="en-US" sz="1200" dirty="0"/>
          </a:p>
        </p:txBody>
      </p:sp>
      <p:sp>
        <p:nvSpPr>
          <p:cNvPr id="10" name="テキスト ボックス 9"/>
          <p:cNvSpPr txBox="1"/>
          <p:nvPr/>
        </p:nvSpPr>
        <p:spPr>
          <a:xfrm>
            <a:off x="1984638" y="4397471"/>
            <a:ext cx="364202" cy="276999"/>
          </a:xfrm>
          <a:prstGeom prst="rect">
            <a:avLst/>
          </a:prstGeom>
          <a:noFill/>
        </p:spPr>
        <p:txBody>
          <a:bodyPr wrap="none" rtlCol="0">
            <a:spAutoFit/>
          </a:bodyPr>
          <a:lstStyle/>
          <a:p>
            <a:r>
              <a:rPr lang="en-US" altLang="ja-JP" sz="1200" dirty="0" smtClean="0"/>
              <a:t>BH</a:t>
            </a:r>
            <a:endParaRPr kumimoji="1" lang="ja-JP" altLang="en-US" sz="1200" dirty="0"/>
          </a:p>
        </p:txBody>
      </p:sp>
      <p:sp>
        <p:nvSpPr>
          <p:cNvPr id="11" name="テキスト ボックス 10"/>
          <p:cNvSpPr txBox="1"/>
          <p:nvPr/>
        </p:nvSpPr>
        <p:spPr>
          <a:xfrm>
            <a:off x="1072760" y="2032765"/>
            <a:ext cx="756104" cy="276999"/>
          </a:xfrm>
          <a:prstGeom prst="rect">
            <a:avLst/>
          </a:prstGeom>
          <a:noFill/>
        </p:spPr>
        <p:txBody>
          <a:bodyPr wrap="none" rtlCol="0">
            <a:spAutoFit/>
          </a:bodyPr>
          <a:lstStyle/>
          <a:p>
            <a:r>
              <a:rPr kumimoji="1" lang="en-US" altLang="ja-JP" sz="1200" dirty="0" smtClean="0"/>
              <a:t>Observer</a:t>
            </a:r>
            <a:endParaRPr kumimoji="1" lang="ja-JP" altLang="en-US" sz="1200" dirty="0"/>
          </a:p>
        </p:txBody>
      </p:sp>
      <p:grpSp>
        <p:nvGrpSpPr>
          <p:cNvPr id="97" name="グループ化 96"/>
          <p:cNvGrpSpPr/>
          <p:nvPr/>
        </p:nvGrpSpPr>
        <p:grpSpPr>
          <a:xfrm rot="13923427">
            <a:off x="1524001" y="2117133"/>
            <a:ext cx="584200" cy="423862"/>
            <a:chOff x="1562100" y="2874963"/>
            <a:chExt cx="584200" cy="423862"/>
          </a:xfrm>
        </p:grpSpPr>
        <p:sp>
          <p:nvSpPr>
            <p:cNvPr id="16" name="Freeform 6"/>
            <p:cNvSpPr>
              <a:spLocks/>
            </p:cNvSpPr>
            <p:nvPr/>
          </p:nvSpPr>
          <p:spPr bwMode="auto">
            <a:xfrm>
              <a:off x="1562100" y="2874963"/>
              <a:ext cx="584200" cy="423862"/>
            </a:xfrm>
            <a:custGeom>
              <a:avLst/>
              <a:gdLst>
                <a:gd name="T0" fmla="*/ 1514 w 2208"/>
                <a:gd name="T1" fmla="*/ 377 h 1603"/>
                <a:gd name="T2" fmla="*/ 1382 w 2208"/>
                <a:gd name="T3" fmla="*/ 824 h 1603"/>
                <a:gd name="T4" fmla="*/ 1265 w 2208"/>
                <a:gd name="T5" fmla="*/ 988 h 1603"/>
                <a:gd name="T6" fmla="*/ 1298 w 2208"/>
                <a:gd name="T7" fmla="*/ 1053 h 1603"/>
                <a:gd name="T8" fmla="*/ 1281 w 2208"/>
                <a:gd name="T9" fmla="*/ 1146 h 1603"/>
                <a:gd name="T10" fmla="*/ 1244 w 2208"/>
                <a:gd name="T11" fmla="*/ 1119 h 1603"/>
                <a:gd name="T12" fmla="*/ 1221 w 2208"/>
                <a:gd name="T13" fmla="*/ 1142 h 1603"/>
                <a:gd name="T14" fmla="*/ 1200 w 2208"/>
                <a:gd name="T15" fmla="*/ 1155 h 1603"/>
                <a:gd name="T16" fmla="*/ 1357 w 2208"/>
                <a:gd name="T17" fmla="*/ 1205 h 1603"/>
                <a:gd name="T18" fmla="*/ 1435 w 2208"/>
                <a:gd name="T19" fmla="*/ 1399 h 1603"/>
                <a:gd name="T20" fmla="*/ 1557 w 2208"/>
                <a:gd name="T21" fmla="*/ 1521 h 1603"/>
                <a:gd name="T22" fmla="*/ 1794 w 2208"/>
                <a:gd name="T23" fmla="*/ 1562 h 1603"/>
                <a:gd name="T24" fmla="*/ 2093 w 2208"/>
                <a:gd name="T25" fmla="*/ 1564 h 1603"/>
                <a:gd name="T26" fmla="*/ 2124 w 2208"/>
                <a:gd name="T27" fmla="*/ 1574 h 1603"/>
                <a:gd name="T28" fmla="*/ 1975 w 2208"/>
                <a:gd name="T29" fmla="*/ 1579 h 1603"/>
                <a:gd name="T30" fmla="*/ 1800 w 2208"/>
                <a:gd name="T31" fmla="*/ 1586 h 1603"/>
                <a:gd name="T32" fmla="*/ 1592 w 2208"/>
                <a:gd name="T33" fmla="*/ 1594 h 1603"/>
                <a:gd name="T34" fmla="*/ 1377 w 2208"/>
                <a:gd name="T35" fmla="*/ 1600 h 1603"/>
                <a:gd name="T36" fmla="*/ 1119 w 2208"/>
                <a:gd name="T37" fmla="*/ 1599 h 1603"/>
                <a:gd name="T38" fmla="*/ 923 w 2208"/>
                <a:gd name="T39" fmla="*/ 1593 h 1603"/>
                <a:gd name="T40" fmla="*/ 807 w 2208"/>
                <a:gd name="T41" fmla="*/ 1593 h 1603"/>
                <a:gd name="T42" fmla="*/ 621 w 2208"/>
                <a:gd name="T43" fmla="*/ 1587 h 1603"/>
                <a:gd name="T44" fmla="*/ 356 w 2208"/>
                <a:gd name="T45" fmla="*/ 1586 h 1603"/>
                <a:gd name="T46" fmla="*/ 2 w 2208"/>
                <a:gd name="T47" fmla="*/ 1584 h 1603"/>
                <a:gd name="T48" fmla="*/ 202 w 2208"/>
                <a:gd name="T49" fmla="*/ 1573 h 1603"/>
                <a:gd name="T50" fmla="*/ 521 w 2208"/>
                <a:gd name="T51" fmla="*/ 1567 h 1603"/>
                <a:gd name="T52" fmla="*/ 671 w 2208"/>
                <a:gd name="T53" fmla="*/ 1565 h 1603"/>
                <a:gd name="T54" fmla="*/ 907 w 2208"/>
                <a:gd name="T55" fmla="*/ 1506 h 1603"/>
                <a:gd name="T56" fmla="*/ 1010 w 2208"/>
                <a:gd name="T57" fmla="*/ 1389 h 1603"/>
                <a:gd name="T58" fmla="*/ 1031 w 2208"/>
                <a:gd name="T59" fmla="*/ 1193 h 1603"/>
                <a:gd name="T60" fmla="*/ 1059 w 2208"/>
                <a:gd name="T61" fmla="*/ 1176 h 1603"/>
                <a:gd name="T62" fmla="*/ 1002 w 2208"/>
                <a:gd name="T63" fmla="*/ 1192 h 1603"/>
                <a:gd name="T64" fmla="*/ 937 w 2208"/>
                <a:gd name="T65" fmla="*/ 1217 h 1603"/>
                <a:gd name="T66" fmla="*/ 779 w 2208"/>
                <a:gd name="T67" fmla="*/ 1253 h 1603"/>
                <a:gd name="T68" fmla="*/ 615 w 2208"/>
                <a:gd name="T69" fmla="*/ 1258 h 1603"/>
                <a:gd name="T70" fmla="*/ 484 w 2208"/>
                <a:gd name="T71" fmla="*/ 1242 h 1603"/>
                <a:gd name="T72" fmla="*/ 358 w 2208"/>
                <a:gd name="T73" fmla="*/ 1209 h 1603"/>
                <a:gd name="T74" fmla="*/ 220 w 2208"/>
                <a:gd name="T75" fmla="*/ 1136 h 1603"/>
                <a:gd name="T76" fmla="*/ 270 w 2208"/>
                <a:gd name="T77" fmla="*/ 899 h 1603"/>
                <a:gd name="T78" fmla="*/ 462 w 2208"/>
                <a:gd name="T79" fmla="*/ 640 h 1603"/>
                <a:gd name="T80" fmla="*/ 577 w 2208"/>
                <a:gd name="T81" fmla="*/ 528 h 1603"/>
                <a:gd name="T82" fmla="*/ 377 w 2208"/>
                <a:gd name="T83" fmla="*/ 769 h 1603"/>
                <a:gd name="T84" fmla="*/ 241 w 2208"/>
                <a:gd name="T85" fmla="*/ 1034 h 1603"/>
                <a:gd name="T86" fmla="*/ 272 w 2208"/>
                <a:gd name="T87" fmla="*/ 1127 h 1603"/>
                <a:gd name="T88" fmla="*/ 330 w 2208"/>
                <a:gd name="T89" fmla="*/ 1131 h 1603"/>
                <a:gd name="T90" fmla="*/ 498 w 2208"/>
                <a:gd name="T91" fmla="*/ 1078 h 1603"/>
                <a:gd name="T92" fmla="*/ 758 w 2208"/>
                <a:gd name="T93" fmla="*/ 931 h 1603"/>
                <a:gd name="T94" fmla="*/ 992 w 2208"/>
                <a:gd name="T95" fmla="*/ 735 h 1603"/>
                <a:gd name="T96" fmla="*/ 1191 w 2208"/>
                <a:gd name="T97" fmla="*/ 509 h 1603"/>
                <a:gd name="T98" fmla="*/ 1380 w 2208"/>
                <a:gd name="T99" fmla="*/ 240 h 1603"/>
                <a:gd name="T100" fmla="*/ 1407 w 2208"/>
                <a:gd name="T101" fmla="*/ 44 h 1603"/>
                <a:gd name="T102" fmla="*/ 1310 w 2208"/>
                <a:gd name="T103" fmla="*/ 38 h 1603"/>
                <a:gd name="T104" fmla="*/ 1185 w 2208"/>
                <a:gd name="T105" fmla="*/ 83 h 1603"/>
                <a:gd name="T106" fmla="*/ 1036 w 2208"/>
                <a:gd name="T107" fmla="*/ 162 h 1603"/>
                <a:gd name="T108" fmla="*/ 857 w 2208"/>
                <a:gd name="T109" fmla="*/ 281 h 1603"/>
                <a:gd name="T110" fmla="*/ 756 w 2208"/>
                <a:gd name="T111" fmla="*/ 334 h 1603"/>
                <a:gd name="T112" fmla="*/ 976 w 2208"/>
                <a:gd name="T113" fmla="*/ 169 h 1603"/>
                <a:gd name="T114" fmla="*/ 1277 w 2208"/>
                <a:gd name="T115" fmla="*/ 21 h 1603"/>
                <a:gd name="T116" fmla="*/ 1441 w 2208"/>
                <a:gd name="T117" fmla="*/ 37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08" h="1603">
                  <a:moveTo>
                    <a:pt x="1458" y="63"/>
                  </a:moveTo>
                  <a:lnTo>
                    <a:pt x="1479" y="102"/>
                  </a:lnTo>
                  <a:lnTo>
                    <a:pt x="1494" y="145"/>
                  </a:lnTo>
                  <a:lnTo>
                    <a:pt x="1505" y="190"/>
                  </a:lnTo>
                  <a:lnTo>
                    <a:pt x="1512" y="235"/>
                  </a:lnTo>
                  <a:lnTo>
                    <a:pt x="1515" y="281"/>
                  </a:lnTo>
                  <a:lnTo>
                    <a:pt x="1515" y="329"/>
                  </a:lnTo>
                  <a:lnTo>
                    <a:pt x="1514" y="377"/>
                  </a:lnTo>
                  <a:lnTo>
                    <a:pt x="1512" y="424"/>
                  </a:lnTo>
                  <a:lnTo>
                    <a:pt x="1505" y="486"/>
                  </a:lnTo>
                  <a:lnTo>
                    <a:pt x="1492" y="546"/>
                  </a:lnTo>
                  <a:lnTo>
                    <a:pt x="1475" y="605"/>
                  </a:lnTo>
                  <a:lnTo>
                    <a:pt x="1456" y="662"/>
                  </a:lnTo>
                  <a:lnTo>
                    <a:pt x="1434" y="716"/>
                  </a:lnTo>
                  <a:lnTo>
                    <a:pt x="1409" y="771"/>
                  </a:lnTo>
                  <a:lnTo>
                    <a:pt x="1382" y="824"/>
                  </a:lnTo>
                  <a:lnTo>
                    <a:pt x="1356" y="878"/>
                  </a:lnTo>
                  <a:lnTo>
                    <a:pt x="1344" y="895"/>
                  </a:lnTo>
                  <a:lnTo>
                    <a:pt x="1331" y="910"/>
                  </a:lnTo>
                  <a:lnTo>
                    <a:pt x="1317" y="926"/>
                  </a:lnTo>
                  <a:lnTo>
                    <a:pt x="1303" y="941"/>
                  </a:lnTo>
                  <a:lnTo>
                    <a:pt x="1288" y="956"/>
                  </a:lnTo>
                  <a:lnTo>
                    <a:pt x="1276" y="971"/>
                  </a:lnTo>
                  <a:lnTo>
                    <a:pt x="1265" y="988"/>
                  </a:lnTo>
                  <a:lnTo>
                    <a:pt x="1257" y="1006"/>
                  </a:lnTo>
                  <a:lnTo>
                    <a:pt x="1259" y="1015"/>
                  </a:lnTo>
                  <a:lnTo>
                    <a:pt x="1264" y="1023"/>
                  </a:lnTo>
                  <a:lnTo>
                    <a:pt x="1270" y="1029"/>
                  </a:lnTo>
                  <a:lnTo>
                    <a:pt x="1277" y="1036"/>
                  </a:lnTo>
                  <a:lnTo>
                    <a:pt x="1284" y="1042"/>
                  </a:lnTo>
                  <a:lnTo>
                    <a:pt x="1292" y="1048"/>
                  </a:lnTo>
                  <a:lnTo>
                    <a:pt x="1298" y="1053"/>
                  </a:lnTo>
                  <a:lnTo>
                    <a:pt x="1302" y="1060"/>
                  </a:lnTo>
                  <a:lnTo>
                    <a:pt x="1305" y="1081"/>
                  </a:lnTo>
                  <a:lnTo>
                    <a:pt x="1309" y="1102"/>
                  </a:lnTo>
                  <a:lnTo>
                    <a:pt x="1312" y="1123"/>
                  </a:lnTo>
                  <a:lnTo>
                    <a:pt x="1306" y="1144"/>
                  </a:lnTo>
                  <a:lnTo>
                    <a:pt x="1299" y="1145"/>
                  </a:lnTo>
                  <a:lnTo>
                    <a:pt x="1291" y="1145"/>
                  </a:lnTo>
                  <a:lnTo>
                    <a:pt x="1281" y="1146"/>
                  </a:lnTo>
                  <a:lnTo>
                    <a:pt x="1273" y="1146"/>
                  </a:lnTo>
                  <a:lnTo>
                    <a:pt x="1265" y="1144"/>
                  </a:lnTo>
                  <a:lnTo>
                    <a:pt x="1259" y="1142"/>
                  </a:lnTo>
                  <a:lnTo>
                    <a:pt x="1255" y="1136"/>
                  </a:lnTo>
                  <a:lnTo>
                    <a:pt x="1252" y="1128"/>
                  </a:lnTo>
                  <a:lnTo>
                    <a:pt x="1255" y="1120"/>
                  </a:lnTo>
                  <a:lnTo>
                    <a:pt x="1250" y="1119"/>
                  </a:lnTo>
                  <a:lnTo>
                    <a:pt x="1244" y="1119"/>
                  </a:lnTo>
                  <a:lnTo>
                    <a:pt x="1239" y="1121"/>
                  </a:lnTo>
                  <a:lnTo>
                    <a:pt x="1237" y="1126"/>
                  </a:lnTo>
                  <a:lnTo>
                    <a:pt x="1237" y="1129"/>
                  </a:lnTo>
                  <a:lnTo>
                    <a:pt x="1238" y="1132"/>
                  </a:lnTo>
                  <a:lnTo>
                    <a:pt x="1239" y="1136"/>
                  </a:lnTo>
                  <a:lnTo>
                    <a:pt x="1238" y="1139"/>
                  </a:lnTo>
                  <a:lnTo>
                    <a:pt x="1230" y="1141"/>
                  </a:lnTo>
                  <a:lnTo>
                    <a:pt x="1221" y="1142"/>
                  </a:lnTo>
                  <a:lnTo>
                    <a:pt x="1213" y="1142"/>
                  </a:lnTo>
                  <a:lnTo>
                    <a:pt x="1205" y="1142"/>
                  </a:lnTo>
                  <a:lnTo>
                    <a:pt x="1195" y="1142"/>
                  </a:lnTo>
                  <a:lnTo>
                    <a:pt x="1187" y="1142"/>
                  </a:lnTo>
                  <a:lnTo>
                    <a:pt x="1178" y="1143"/>
                  </a:lnTo>
                  <a:lnTo>
                    <a:pt x="1170" y="1145"/>
                  </a:lnTo>
                  <a:lnTo>
                    <a:pt x="1178" y="1153"/>
                  </a:lnTo>
                  <a:lnTo>
                    <a:pt x="1200" y="1155"/>
                  </a:lnTo>
                  <a:lnTo>
                    <a:pt x="1223" y="1155"/>
                  </a:lnTo>
                  <a:lnTo>
                    <a:pt x="1246" y="1156"/>
                  </a:lnTo>
                  <a:lnTo>
                    <a:pt x="1270" y="1158"/>
                  </a:lnTo>
                  <a:lnTo>
                    <a:pt x="1293" y="1159"/>
                  </a:lnTo>
                  <a:lnTo>
                    <a:pt x="1316" y="1162"/>
                  </a:lnTo>
                  <a:lnTo>
                    <a:pt x="1338" y="1165"/>
                  </a:lnTo>
                  <a:lnTo>
                    <a:pt x="1362" y="1167"/>
                  </a:lnTo>
                  <a:lnTo>
                    <a:pt x="1357" y="1205"/>
                  </a:lnTo>
                  <a:lnTo>
                    <a:pt x="1358" y="1242"/>
                  </a:lnTo>
                  <a:lnTo>
                    <a:pt x="1362" y="1280"/>
                  </a:lnTo>
                  <a:lnTo>
                    <a:pt x="1365" y="1317"/>
                  </a:lnTo>
                  <a:lnTo>
                    <a:pt x="1379" y="1334"/>
                  </a:lnTo>
                  <a:lnTo>
                    <a:pt x="1393" y="1350"/>
                  </a:lnTo>
                  <a:lnTo>
                    <a:pt x="1407" y="1367"/>
                  </a:lnTo>
                  <a:lnTo>
                    <a:pt x="1421" y="1384"/>
                  </a:lnTo>
                  <a:lnTo>
                    <a:pt x="1435" y="1399"/>
                  </a:lnTo>
                  <a:lnTo>
                    <a:pt x="1450" y="1415"/>
                  </a:lnTo>
                  <a:lnTo>
                    <a:pt x="1465" y="1431"/>
                  </a:lnTo>
                  <a:lnTo>
                    <a:pt x="1480" y="1446"/>
                  </a:lnTo>
                  <a:lnTo>
                    <a:pt x="1495" y="1463"/>
                  </a:lnTo>
                  <a:lnTo>
                    <a:pt x="1510" y="1478"/>
                  </a:lnTo>
                  <a:lnTo>
                    <a:pt x="1525" y="1492"/>
                  </a:lnTo>
                  <a:lnTo>
                    <a:pt x="1542" y="1507"/>
                  </a:lnTo>
                  <a:lnTo>
                    <a:pt x="1557" y="1521"/>
                  </a:lnTo>
                  <a:lnTo>
                    <a:pt x="1573" y="1535"/>
                  </a:lnTo>
                  <a:lnTo>
                    <a:pt x="1589" y="1549"/>
                  </a:lnTo>
                  <a:lnTo>
                    <a:pt x="1606" y="1562"/>
                  </a:lnTo>
                  <a:lnTo>
                    <a:pt x="1644" y="1562"/>
                  </a:lnTo>
                  <a:lnTo>
                    <a:pt x="1681" y="1562"/>
                  </a:lnTo>
                  <a:lnTo>
                    <a:pt x="1720" y="1562"/>
                  </a:lnTo>
                  <a:lnTo>
                    <a:pt x="1757" y="1562"/>
                  </a:lnTo>
                  <a:lnTo>
                    <a:pt x="1794" y="1562"/>
                  </a:lnTo>
                  <a:lnTo>
                    <a:pt x="1831" y="1562"/>
                  </a:lnTo>
                  <a:lnTo>
                    <a:pt x="1868" y="1563"/>
                  </a:lnTo>
                  <a:lnTo>
                    <a:pt x="1906" y="1563"/>
                  </a:lnTo>
                  <a:lnTo>
                    <a:pt x="1943" y="1563"/>
                  </a:lnTo>
                  <a:lnTo>
                    <a:pt x="1980" y="1564"/>
                  </a:lnTo>
                  <a:lnTo>
                    <a:pt x="2017" y="1564"/>
                  </a:lnTo>
                  <a:lnTo>
                    <a:pt x="2056" y="1564"/>
                  </a:lnTo>
                  <a:lnTo>
                    <a:pt x="2093" y="1564"/>
                  </a:lnTo>
                  <a:lnTo>
                    <a:pt x="2131" y="1564"/>
                  </a:lnTo>
                  <a:lnTo>
                    <a:pt x="2170" y="1564"/>
                  </a:lnTo>
                  <a:lnTo>
                    <a:pt x="2208" y="1564"/>
                  </a:lnTo>
                  <a:lnTo>
                    <a:pt x="2198" y="1570"/>
                  </a:lnTo>
                  <a:lnTo>
                    <a:pt x="2180" y="1572"/>
                  </a:lnTo>
                  <a:lnTo>
                    <a:pt x="2161" y="1573"/>
                  </a:lnTo>
                  <a:lnTo>
                    <a:pt x="2143" y="1574"/>
                  </a:lnTo>
                  <a:lnTo>
                    <a:pt x="2124" y="1574"/>
                  </a:lnTo>
                  <a:lnTo>
                    <a:pt x="2106" y="1575"/>
                  </a:lnTo>
                  <a:lnTo>
                    <a:pt x="2087" y="1575"/>
                  </a:lnTo>
                  <a:lnTo>
                    <a:pt x="2068" y="1575"/>
                  </a:lnTo>
                  <a:lnTo>
                    <a:pt x="2050" y="1575"/>
                  </a:lnTo>
                  <a:lnTo>
                    <a:pt x="2031" y="1575"/>
                  </a:lnTo>
                  <a:lnTo>
                    <a:pt x="2013" y="1577"/>
                  </a:lnTo>
                  <a:lnTo>
                    <a:pt x="1994" y="1578"/>
                  </a:lnTo>
                  <a:lnTo>
                    <a:pt x="1975" y="1579"/>
                  </a:lnTo>
                  <a:lnTo>
                    <a:pt x="1957" y="1580"/>
                  </a:lnTo>
                  <a:lnTo>
                    <a:pt x="1938" y="1582"/>
                  </a:lnTo>
                  <a:lnTo>
                    <a:pt x="1920" y="1586"/>
                  </a:lnTo>
                  <a:lnTo>
                    <a:pt x="1902" y="1589"/>
                  </a:lnTo>
                  <a:lnTo>
                    <a:pt x="1877" y="1587"/>
                  </a:lnTo>
                  <a:lnTo>
                    <a:pt x="1852" y="1587"/>
                  </a:lnTo>
                  <a:lnTo>
                    <a:pt x="1827" y="1586"/>
                  </a:lnTo>
                  <a:lnTo>
                    <a:pt x="1800" y="1586"/>
                  </a:lnTo>
                  <a:lnTo>
                    <a:pt x="1774" y="1587"/>
                  </a:lnTo>
                  <a:lnTo>
                    <a:pt x="1749" y="1588"/>
                  </a:lnTo>
                  <a:lnTo>
                    <a:pt x="1722" y="1588"/>
                  </a:lnTo>
                  <a:lnTo>
                    <a:pt x="1696" y="1589"/>
                  </a:lnTo>
                  <a:lnTo>
                    <a:pt x="1670" y="1592"/>
                  </a:lnTo>
                  <a:lnTo>
                    <a:pt x="1643" y="1592"/>
                  </a:lnTo>
                  <a:lnTo>
                    <a:pt x="1617" y="1593"/>
                  </a:lnTo>
                  <a:lnTo>
                    <a:pt x="1592" y="1594"/>
                  </a:lnTo>
                  <a:lnTo>
                    <a:pt x="1565" y="1594"/>
                  </a:lnTo>
                  <a:lnTo>
                    <a:pt x="1539" y="1593"/>
                  </a:lnTo>
                  <a:lnTo>
                    <a:pt x="1515" y="1593"/>
                  </a:lnTo>
                  <a:lnTo>
                    <a:pt x="1489" y="1591"/>
                  </a:lnTo>
                  <a:lnTo>
                    <a:pt x="1472" y="1603"/>
                  </a:lnTo>
                  <a:lnTo>
                    <a:pt x="1441" y="1602"/>
                  </a:lnTo>
                  <a:lnTo>
                    <a:pt x="1409" y="1601"/>
                  </a:lnTo>
                  <a:lnTo>
                    <a:pt x="1377" y="1600"/>
                  </a:lnTo>
                  <a:lnTo>
                    <a:pt x="1345" y="1599"/>
                  </a:lnTo>
                  <a:lnTo>
                    <a:pt x="1313" y="1599"/>
                  </a:lnTo>
                  <a:lnTo>
                    <a:pt x="1280" y="1599"/>
                  </a:lnTo>
                  <a:lnTo>
                    <a:pt x="1248" y="1599"/>
                  </a:lnTo>
                  <a:lnTo>
                    <a:pt x="1215" y="1599"/>
                  </a:lnTo>
                  <a:lnTo>
                    <a:pt x="1182" y="1599"/>
                  </a:lnTo>
                  <a:lnTo>
                    <a:pt x="1150" y="1599"/>
                  </a:lnTo>
                  <a:lnTo>
                    <a:pt x="1119" y="1599"/>
                  </a:lnTo>
                  <a:lnTo>
                    <a:pt x="1086" y="1598"/>
                  </a:lnTo>
                  <a:lnTo>
                    <a:pt x="1055" y="1596"/>
                  </a:lnTo>
                  <a:lnTo>
                    <a:pt x="1023" y="1595"/>
                  </a:lnTo>
                  <a:lnTo>
                    <a:pt x="992" y="1593"/>
                  </a:lnTo>
                  <a:lnTo>
                    <a:pt x="962" y="1591"/>
                  </a:lnTo>
                  <a:lnTo>
                    <a:pt x="949" y="1592"/>
                  </a:lnTo>
                  <a:lnTo>
                    <a:pt x="936" y="1592"/>
                  </a:lnTo>
                  <a:lnTo>
                    <a:pt x="923" y="1593"/>
                  </a:lnTo>
                  <a:lnTo>
                    <a:pt x="909" y="1594"/>
                  </a:lnTo>
                  <a:lnTo>
                    <a:pt x="896" y="1595"/>
                  </a:lnTo>
                  <a:lnTo>
                    <a:pt x="883" y="1595"/>
                  </a:lnTo>
                  <a:lnTo>
                    <a:pt x="870" y="1596"/>
                  </a:lnTo>
                  <a:lnTo>
                    <a:pt x="858" y="1598"/>
                  </a:lnTo>
                  <a:lnTo>
                    <a:pt x="842" y="1594"/>
                  </a:lnTo>
                  <a:lnTo>
                    <a:pt x="824" y="1593"/>
                  </a:lnTo>
                  <a:lnTo>
                    <a:pt x="807" y="1593"/>
                  </a:lnTo>
                  <a:lnTo>
                    <a:pt x="789" y="1594"/>
                  </a:lnTo>
                  <a:lnTo>
                    <a:pt x="771" y="1594"/>
                  </a:lnTo>
                  <a:lnTo>
                    <a:pt x="753" y="1593"/>
                  </a:lnTo>
                  <a:lnTo>
                    <a:pt x="737" y="1591"/>
                  </a:lnTo>
                  <a:lnTo>
                    <a:pt x="721" y="1585"/>
                  </a:lnTo>
                  <a:lnTo>
                    <a:pt x="687" y="1586"/>
                  </a:lnTo>
                  <a:lnTo>
                    <a:pt x="653" y="1587"/>
                  </a:lnTo>
                  <a:lnTo>
                    <a:pt x="621" y="1587"/>
                  </a:lnTo>
                  <a:lnTo>
                    <a:pt x="587" y="1587"/>
                  </a:lnTo>
                  <a:lnTo>
                    <a:pt x="553" y="1587"/>
                  </a:lnTo>
                  <a:lnTo>
                    <a:pt x="521" y="1587"/>
                  </a:lnTo>
                  <a:lnTo>
                    <a:pt x="488" y="1587"/>
                  </a:lnTo>
                  <a:lnTo>
                    <a:pt x="455" y="1586"/>
                  </a:lnTo>
                  <a:lnTo>
                    <a:pt x="422" y="1586"/>
                  </a:lnTo>
                  <a:lnTo>
                    <a:pt x="388" y="1586"/>
                  </a:lnTo>
                  <a:lnTo>
                    <a:pt x="356" y="1586"/>
                  </a:lnTo>
                  <a:lnTo>
                    <a:pt x="322" y="1585"/>
                  </a:lnTo>
                  <a:lnTo>
                    <a:pt x="288" y="1585"/>
                  </a:lnTo>
                  <a:lnTo>
                    <a:pt x="255" y="1586"/>
                  </a:lnTo>
                  <a:lnTo>
                    <a:pt x="221" y="1586"/>
                  </a:lnTo>
                  <a:lnTo>
                    <a:pt x="187" y="1587"/>
                  </a:lnTo>
                  <a:lnTo>
                    <a:pt x="8" y="1587"/>
                  </a:lnTo>
                  <a:lnTo>
                    <a:pt x="6" y="1586"/>
                  </a:lnTo>
                  <a:lnTo>
                    <a:pt x="2" y="1584"/>
                  </a:lnTo>
                  <a:lnTo>
                    <a:pt x="1" y="1581"/>
                  </a:lnTo>
                  <a:lnTo>
                    <a:pt x="0" y="1579"/>
                  </a:lnTo>
                  <a:lnTo>
                    <a:pt x="0" y="1573"/>
                  </a:lnTo>
                  <a:lnTo>
                    <a:pt x="42" y="1574"/>
                  </a:lnTo>
                  <a:lnTo>
                    <a:pt x="83" y="1574"/>
                  </a:lnTo>
                  <a:lnTo>
                    <a:pt x="123" y="1574"/>
                  </a:lnTo>
                  <a:lnTo>
                    <a:pt x="163" y="1574"/>
                  </a:lnTo>
                  <a:lnTo>
                    <a:pt x="202" y="1573"/>
                  </a:lnTo>
                  <a:lnTo>
                    <a:pt x="243" y="1573"/>
                  </a:lnTo>
                  <a:lnTo>
                    <a:pt x="283" y="1572"/>
                  </a:lnTo>
                  <a:lnTo>
                    <a:pt x="322" y="1572"/>
                  </a:lnTo>
                  <a:lnTo>
                    <a:pt x="362" y="1571"/>
                  </a:lnTo>
                  <a:lnTo>
                    <a:pt x="401" y="1570"/>
                  </a:lnTo>
                  <a:lnTo>
                    <a:pt x="441" y="1570"/>
                  </a:lnTo>
                  <a:lnTo>
                    <a:pt x="480" y="1569"/>
                  </a:lnTo>
                  <a:lnTo>
                    <a:pt x="521" y="1567"/>
                  </a:lnTo>
                  <a:lnTo>
                    <a:pt x="562" y="1567"/>
                  </a:lnTo>
                  <a:lnTo>
                    <a:pt x="602" y="1567"/>
                  </a:lnTo>
                  <a:lnTo>
                    <a:pt x="644" y="1567"/>
                  </a:lnTo>
                  <a:lnTo>
                    <a:pt x="650" y="1566"/>
                  </a:lnTo>
                  <a:lnTo>
                    <a:pt x="656" y="1565"/>
                  </a:lnTo>
                  <a:lnTo>
                    <a:pt x="660" y="1565"/>
                  </a:lnTo>
                  <a:lnTo>
                    <a:pt x="666" y="1565"/>
                  </a:lnTo>
                  <a:lnTo>
                    <a:pt x="671" y="1565"/>
                  </a:lnTo>
                  <a:lnTo>
                    <a:pt x="677" y="1565"/>
                  </a:lnTo>
                  <a:lnTo>
                    <a:pt x="681" y="1566"/>
                  </a:lnTo>
                  <a:lnTo>
                    <a:pt x="687" y="1567"/>
                  </a:lnTo>
                  <a:lnTo>
                    <a:pt x="844" y="1562"/>
                  </a:lnTo>
                  <a:lnTo>
                    <a:pt x="860" y="1550"/>
                  </a:lnTo>
                  <a:lnTo>
                    <a:pt x="877" y="1536"/>
                  </a:lnTo>
                  <a:lnTo>
                    <a:pt x="892" y="1521"/>
                  </a:lnTo>
                  <a:lnTo>
                    <a:pt x="907" y="1506"/>
                  </a:lnTo>
                  <a:lnTo>
                    <a:pt x="921" y="1489"/>
                  </a:lnTo>
                  <a:lnTo>
                    <a:pt x="936" y="1474"/>
                  </a:lnTo>
                  <a:lnTo>
                    <a:pt x="951" y="1459"/>
                  </a:lnTo>
                  <a:lnTo>
                    <a:pt x="967" y="1445"/>
                  </a:lnTo>
                  <a:lnTo>
                    <a:pt x="982" y="1434"/>
                  </a:lnTo>
                  <a:lnTo>
                    <a:pt x="994" y="1420"/>
                  </a:lnTo>
                  <a:lnTo>
                    <a:pt x="1003" y="1405"/>
                  </a:lnTo>
                  <a:lnTo>
                    <a:pt x="1010" y="1389"/>
                  </a:lnTo>
                  <a:lnTo>
                    <a:pt x="1015" y="1372"/>
                  </a:lnTo>
                  <a:lnTo>
                    <a:pt x="1019" y="1356"/>
                  </a:lnTo>
                  <a:lnTo>
                    <a:pt x="1022" y="1338"/>
                  </a:lnTo>
                  <a:lnTo>
                    <a:pt x="1026" y="1321"/>
                  </a:lnTo>
                  <a:lnTo>
                    <a:pt x="1028" y="1289"/>
                  </a:lnTo>
                  <a:lnTo>
                    <a:pt x="1030" y="1257"/>
                  </a:lnTo>
                  <a:lnTo>
                    <a:pt x="1031" y="1224"/>
                  </a:lnTo>
                  <a:lnTo>
                    <a:pt x="1031" y="1193"/>
                  </a:lnTo>
                  <a:lnTo>
                    <a:pt x="1035" y="1191"/>
                  </a:lnTo>
                  <a:lnTo>
                    <a:pt x="1041" y="1189"/>
                  </a:lnTo>
                  <a:lnTo>
                    <a:pt x="1045" y="1189"/>
                  </a:lnTo>
                  <a:lnTo>
                    <a:pt x="1051" y="1189"/>
                  </a:lnTo>
                  <a:lnTo>
                    <a:pt x="1056" y="1188"/>
                  </a:lnTo>
                  <a:lnTo>
                    <a:pt x="1059" y="1186"/>
                  </a:lnTo>
                  <a:lnTo>
                    <a:pt x="1060" y="1182"/>
                  </a:lnTo>
                  <a:lnTo>
                    <a:pt x="1059" y="1176"/>
                  </a:lnTo>
                  <a:lnTo>
                    <a:pt x="1052" y="1172"/>
                  </a:lnTo>
                  <a:lnTo>
                    <a:pt x="1044" y="1172"/>
                  </a:lnTo>
                  <a:lnTo>
                    <a:pt x="1037" y="1173"/>
                  </a:lnTo>
                  <a:lnTo>
                    <a:pt x="1030" y="1177"/>
                  </a:lnTo>
                  <a:lnTo>
                    <a:pt x="1023" y="1180"/>
                  </a:lnTo>
                  <a:lnTo>
                    <a:pt x="1016" y="1185"/>
                  </a:lnTo>
                  <a:lnTo>
                    <a:pt x="1009" y="1188"/>
                  </a:lnTo>
                  <a:lnTo>
                    <a:pt x="1002" y="1192"/>
                  </a:lnTo>
                  <a:lnTo>
                    <a:pt x="993" y="1193"/>
                  </a:lnTo>
                  <a:lnTo>
                    <a:pt x="985" y="1195"/>
                  </a:lnTo>
                  <a:lnTo>
                    <a:pt x="977" y="1199"/>
                  </a:lnTo>
                  <a:lnTo>
                    <a:pt x="969" y="1202"/>
                  </a:lnTo>
                  <a:lnTo>
                    <a:pt x="962" y="1206"/>
                  </a:lnTo>
                  <a:lnTo>
                    <a:pt x="953" y="1209"/>
                  </a:lnTo>
                  <a:lnTo>
                    <a:pt x="945" y="1214"/>
                  </a:lnTo>
                  <a:lnTo>
                    <a:pt x="937" y="1217"/>
                  </a:lnTo>
                  <a:lnTo>
                    <a:pt x="919" y="1223"/>
                  </a:lnTo>
                  <a:lnTo>
                    <a:pt x="899" y="1229"/>
                  </a:lnTo>
                  <a:lnTo>
                    <a:pt x="879" y="1234"/>
                  </a:lnTo>
                  <a:lnTo>
                    <a:pt x="860" y="1238"/>
                  </a:lnTo>
                  <a:lnTo>
                    <a:pt x="839" y="1243"/>
                  </a:lnTo>
                  <a:lnTo>
                    <a:pt x="820" y="1246"/>
                  </a:lnTo>
                  <a:lnTo>
                    <a:pt x="800" y="1250"/>
                  </a:lnTo>
                  <a:lnTo>
                    <a:pt x="779" y="1253"/>
                  </a:lnTo>
                  <a:lnTo>
                    <a:pt x="759" y="1256"/>
                  </a:lnTo>
                  <a:lnTo>
                    <a:pt x="738" y="1258"/>
                  </a:lnTo>
                  <a:lnTo>
                    <a:pt x="717" y="1259"/>
                  </a:lnTo>
                  <a:lnTo>
                    <a:pt x="696" y="1260"/>
                  </a:lnTo>
                  <a:lnTo>
                    <a:pt x="677" y="1260"/>
                  </a:lnTo>
                  <a:lnTo>
                    <a:pt x="656" y="1260"/>
                  </a:lnTo>
                  <a:lnTo>
                    <a:pt x="635" y="1259"/>
                  </a:lnTo>
                  <a:lnTo>
                    <a:pt x="615" y="1258"/>
                  </a:lnTo>
                  <a:lnTo>
                    <a:pt x="598" y="1258"/>
                  </a:lnTo>
                  <a:lnTo>
                    <a:pt x="581" y="1257"/>
                  </a:lnTo>
                  <a:lnTo>
                    <a:pt x="565" y="1256"/>
                  </a:lnTo>
                  <a:lnTo>
                    <a:pt x="549" y="1255"/>
                  </a:lnTo>
                  <a:lnTo>
                    <a:pt x="533" y="1252"/>
                  </a:lnTo>
                  <a:lnTo>
                    <a:pt x="516" y="1249"/>
                  </a:lnTo>
                  <a:lnTo>
                    <a:pt x="500" y="1245"/>
                  </a:lnTo>
                  <a:lnTo>
                    <a:pt x="484" y="1242"/>
                  </a:lnTo>
                  <a:lnTo>
                    <a:pt x="469" y="1238"/>
                  </a:lnTo>
                  <a:lnTo>
                    <a:pt x="452" y="1234"/>
                  </a:lnTo>
                  <a:lnTo>
                    <a:pt x="436" y="1230"/>
                  </a:lnTo>
                  <a:lnTo>
                    <a:pt x="421" y="1226"/>
                  </a:lnTo>
                  <a:lnTo>
                    <a:pt x="405" y="1221"/>
                  </a:lnTo>
                  <a:lnTo>
                    <a:pt x="390" y="1217"/>
                  </a:lnTo>
                  <a:lnTo>
                    <a:pt x="373" y="1213"/>
                  </a:lnTo>
                  <a:lnTo>
                    <a:pt x="358" y="1209"/>
                  </a:lnTo>
                  <a:lnTo>
                    <a:pt x="341" y="1199"/>
                  </a:lnTo>
                  <a:lnTo>
                    <a:pt x="323" y="1191"/>
                  </a:lnTo>
                  <a:lnTo>
                    <a:pt x="306" y="1182"/>
                  </a:lnTo>
                  <a:lnTo>
                    <a:pt x="287" y="1176"/>
                  </a:lnTo>
                  <a:lnTo>
                    <a:pt x="270" y="1167"/>
                  </a:lnTo>
                  <a:lnTo>
                    <a:pt x="252" y="1158"/>
                  </a:lnTo>
                  <a:lnTo>
                    <a:pt x="236" y="1149"/>
                  </a:lnTo>
                  <a:lnTo>
                    <a:pt x="220" y="1136"/>
                  </a:lnTo>
                  <a:lnTo>
                    <a:pt x="210" y="1114"/>
                  </a:lnTo>
                  <a:lnTo>
                    <a:pt x="202" y="1089"/>
                  </a:lnTo>
                  <a:lnTo>
                    <a:pt x="200" y="1066"/>
                  </a:lnTo>
                  <a:lnTo>
                    <a:pt x="206" y="1041"/>
                  </a:lnTo>
                  <a:lnTo>
                    <a:pt x="219" y="1003"/>
                  </a:lnTo>
                  <a:lnTo>
                    <a:pt x="234" y="967"/>
                  </a:lnTo>
                  <a:lnTo>
                    <a:pt x="250" y="933"/>
                  </a:lnTo>
                  <a:lnTo>
                    <a:pt x="270" y="899"/>
                  </a:lnTo>
                  <a:lnTo>
                    <a:pt x="290" y="865"/>
                  </a:lnTo>
                  <a:lnTo>
                    <a:pt x="312" y="831"/>
                  </a:lnTo>
                  <a:lnTo>
                    <a:pt x="335" y="799"/>
                  </a:lnTo>
                  <a:lnTo>
                    <a:pt x="359" y="766"/>
                  </a:lnTo>
                  <a:lnTo>
                    <a:pt x="384" y="735"/>
                  </a:lnTo>
                  <a:lnTo>
                    <a:pt x="409" y="702"/>
                  </a:lnTo>
                  <a:lnTo>
                    <a:pt x="435" y="671"/>
                  </a:lnTo>
                  <a:lnTo>
                    <a:pt x="462" y="640"/>
                  </a:lnTo>
                  <a:lnTo>
                    <a:pt x="488" y="608"/>
                  </a:lnTo>
                  <a:lnTo>
                    <a:pt x="514" y="577"/>
                  </a:lnTo>
                  <a:lnTo>
                    <a:pt x="540" y="545"/>
                  </a:lnTo>
                  <a:lnTo>
                    <a:pt x="565" y="514"/>
                  </a:lnTo>
                  <a:lnTo>
                    <a:pt x="570" y="515"/>
                  </a:lnTo>
                  <a:lnTo>
                    <a:pt x="572" y="519"/>
                  </a:lnTo>
                  <a:lnTo>
                    <a:pt x="573" y="524"/>
                  </a:lnTo>
                  <a:lnTo>
                    <a:pt x="577" y="528"/>
                  </a:lnTo>
                  <a:lnTo>
                    <a:pt x="550" y="557"/>
                  </a:lnTo>
                  <a:lnTo>
                    <a:pt x="523" y="586"/>
                  </a:lnTo>
                  <a:lnTo>
                    <a:pt x="498" y="616"/>
                  </a:lnTo>
                  <a:lnTo>
                    <a:pt x="472" y="646"/>
                  </a:lnTo>
                  <a:lnTo>
                    <a:pt x="446" y="676"/>
                  </a:lnTo>
                  <a:lnTo>
                    <a:pt x="422" y="707"/>
                  </a:lnTo>
                  <a:lnTo>
                    <a:pt x="399" y="737"/>
                  </a:lnTo>
                  <a:lnTo>
                    <a:pt x="377" y="769"/>
                  </a:lnTo>
                  <a:lnTo>
                    <a:pt x="355" y="800"/>
                  </a:lnTo>
                  <a:lnTo>
                    <a:pt x="335" y="831"/>
                  </a:lnTo>
                  <a:lnTo>
                    <a:pt x="315" y="864"/>
                  </a:lnTo>
                  <a:lnTo>
                    <a:pt x="298" y="896"/>
                  </a:lnTo>
                  <a:lnTo>
                    <a:pt x="281" y="930"/>
                  </a:lnTo>
                  <a:lnTo>
                    <a:pt x="266" y="964"/>
                  </a:lnTo>
                  <a:lnTo>
                    <a:pt x="252" y="999"/>
                  </a:lnTo>
                  <a:lnTo>
                    <a:pt x="241" y="1034"/>
                  </a:lnTo>
                  <a:lnTo>
                    <a:pt x="236" y="1052"/>
                  </a:lnTo>
                  <a:lnTo>
                    <a:pt x="235" y="1072"/>
                  </a:lnTo>
                  <a:lnTo>
                    <a:pt x="240" y="1092"/>
                  </a:lnTo>
                  <a:lnTo>
                    <a:pt x="249" y="1108"/>
                  </a:lnTo>
                  <a:lnTo>
                    <a:pt x="255" y="1112"/>
                  </a:lnTo>
                  <a:lnTo>
                    <a:pt x="260" y="1116"/>
                  </a:lnTo>
                  <a:lnTo>
                    <a:pt x="266" y="1121"/>
                  </a:lnTo>
                  <a:lnTo>
                    <a:pt x="272" y="1127"/>
                  </a:lnTo>
                  <a:lnTo>
                    <a:pt x="278" y="1131"/>
                  </a:lnTo>
                  <a:lnTo>
                    <a:pt x="285" y="1134"/>
                  </a:lnTo>
                  <a:lnTo>
                    <a:pt x="292" y="1136"/>
                  </a:lnTo>
                  <a:lnTo>
                    <a:pt x="300" y="1136"/>
                  </a:lnTo>
                  <a:lnTo>
                    <a:pt x="307" y="1136"/>
                  </a:lnTo>
                  <a:lnTo>
                    <a:pt x="314" y="1135"/>
                  </a:lnTo>
                  <a:lnTo>
                    <a:pt x="322" y="1134"/>
                  </a:lnTo>
                  <a:lnTo>
                    <a:pt x="330" y="1131"/>
                  </a:lnTo>
                  <a:lnTo>
                    <a:pt x="337" y="1130"/>
                  </a:lnTo>
                  <a:lnTo>
                    <a:pt x="345" y="1130"/>
                  </a:lnTo>
                  <a:lnTo>
                    <a:pt x="352" y="1130"/>
                  </a:lnTo>
                  <a:lnTo>
                    <a:pt x="359" y="1132"/>
                  </a:lnTo>
                  <a:lnTo>
                    <a:pt x="394" y="1120"/>
                  </a:lnTo>
                  <a:lnTo>
                    <a:pt x="429" y="1107"/>
                  </a:lnTo>
                  <a:lnTo>
                    <a:pt x="464" y="1093"/>
                  </a:lnTo>
                  <a:lnTo>
                    <a:pt x="498" y="1078"/>
                  </a:lnTo>
                  <a:lnTo>
                    <a:pt x="531" y="1063"/>
                  </a:lnTo>
                  <a:lnTo>
                    <a:pt x="565" y="1046"/>
                  </a:lnTo>
                  <a:lnTo>
                    <a:pt x="598" y="1029"/>
                  </a:lnTo>
                  <a:lnTo>
                    <a:pt x="631" y="1010"/>
                  </a:lnTo>
                  <a:lnTo>
                    <a:pt x="663" y="992"/>
                  </a:lnTo>
                  <a:lnTo>
                    <a:pt x="695" y="973"/>
                  </a:lnTo>
                  <a:lnTo>
                    <a:pt x="727" y="952"/>
                  </a:lnTo>
                  <a:lnTo>
                    <a:pt x="758" y="931"/>
                  </a:lnTo>
                  <a:lnTo>
                    <a:pt x="789" y="909"/>
                  </a:lnTo>
                  <a:lnTo>
                    <a:pt x="820" y="886"/>
                  </a:lnTo>
                  <a:lnTo>
                    <a:pt x="850" y="862"/>
                  </a:lnTo>
                  <a:lnTo>
                    <a:pt x="879" y="837"/>
                  </a:lnTo>
                  <a:lnTo>
                    <a:pt x="908" y="813"/>
                  </a:lnTo>
                  <a:lnTo>
                    <a:pt x="936" y="787"/>
                  </a:lnTo>
                  <a:lnTo>
                    <a:pt x="964" y="762"/>
                  </a:lnTo>
                  <a:lnTo>
                    <a:pt x="992" y="735"/>
                  </a:lnTo>
                  <a:lnTo>
                    <a:pt x="1017" y="708"/>
                  </a:lnTo>
                  <a:lnTo>
                    <a:pt x="1044" y="680"/>
                  </a:lnTo>
                  <a:lnTo>
                    <a:pt x="1070" y="652"/>
                  </a:lnTo>
                  <a:lnTo>
                    <a:pt x="1094" y="624"/>
                  </a:lnTo>
                  <a:lnTo>
                    <a:pt x="1119" y="596"/>
                  </a:lnTo>
                  <a:lnTo>
                    <a:pt x="1143" y="567"/>
                  </a:lnTo>
                  <a:lnTo>
                    <a:pt x="1167" y="538"/>
                  </a:lnTo>
                  <a:lnTo>
                    <a:pt x="1191" y="509"/>
                  </a:lnTo>
                  <a:lnTo>
                    <a:pt x="1214" y="480"/>
                  </a:lnTo>
                  <a:lnTo>
                    <a:pt x="1237" y="451"/>
                  </a:lnTo>
                  <a:lnTo>
                    <a:pt x="1260" y="423"/>
                  </a:lnTo>
                  <a:lnTo>
                    <a:pt x="1284" y="394"/>
                  </a:lnTo>
                  <a:lnTo>
                    <a:pt x="1308" y="356"/>
                  </a:lnTo>
                  <a:lnTo>
                    <a:pt x="1332" y="317"/>
                  </a:lnTo>
                  <a:lnTo>
                    <a:pt x="1358" y="278"/>
                  </a:lnTo>
                  <a:lnTo>
                    <a:pt x="1380" y="240"/>
                  </a:lnTo>
                  <a:lnTo>
                    <a:pt x="1400" y="199"/>
                  </a:lnTo>
                  <a:lnTo>
                    <a:pt x="1415" y="157"/>
                  </a:lnTo>
                  <a:lnTo>
                    <a:pt x="1424" y="113"/>
                  </a:lnTo>
                  <a:lnTo>
                    <a:pt x="1427" y="65"/>
                  </a:lnTo>
                  <a:lnTo>
                    <a:pt x="1423" y="58"/>
                  </a:lnTo>
                  <a:lnTo>
                    <a:pt x="1419" y="52"/>
                  </a:lnTo>
                  <a:lnTo>
                    <a:pt x="1413" y="48"/>
                  </a:lnTo>
                  <a:lnTo>
                    <a:pt x="1407" y="44"/>
                  </a:lnTo>
                  <a:lnTo>
                    <a:pt x="1401" y="41"/>
                  </a:lnTo>
                  <a:lnTo>
                    <a:pt x="1394" y="37"/>
                  </a:lnTo>
                  <a:lnTo>
                    <a:pt x="1388" y="34"/>
                  </a:lnTo>
                  <a:lnTo>
                    <a:pt x="1382" y="29"/>
                  </a:lnTo>
                  <a:lnTo>
                    <a:pt x="1364" y="29"/>
                  </a:lnTo>
                  <a:lnTo>
                    <a:pt x="1345" y="31"/>
                  </a:lnTo>
                  <a:lnTo>
                    <a:pt x="1328" y="35"/>
                  </a:lnTo>
                  <a:lnTo>
                    <a:pt x="1310" y="38"/>
                  </a:lnTo>
                  <a:lnTo>
                    <a:pt x="1294" y="44"/>
                  </a:lnTo>
                  <a:lnTo>
                    <a:pt x="1277" y="49"/>
                  </a:lnTo>
                  <a:lnTo>
                    <a:pt x="1260" y="52"/>
                  </a:lnTo>
                  <a:lnTo>
                    <a:pt x="1243" y="56"/>
                  </a:lnTo>
                  <a:lnTo>
                    <a:pt x="1228" y="63"/>
                  </a:lnTo>
                  <a:lnTo>
                    <a:pt x="1214" y="70"/>
                  </a:lnTo>
                  <a:lnTo>
                    <a:pt x="1199" y="76"/>
                  </a:lnTo>
                  <a:lnTo>
                    <a:pt x="1185" y="83"/>
                  </a:lnTo>
                  <a:lnTo>
                    <a:pt x="1171" y="90"/>
                  </a:lnTo>
                  <a:lnTo>
                    <a:pt x="1157" y="95"/>
                  </a:lnTo>
                  <a:lnTo>
                    <a:pt x="1142" y="101"/>
                  </a:lnTo>
                  <a:lnTo>
                    <a:pt x="1128" y="107"/>
                  </a:lnTo>
                  <a:lnTo>
                    <a:pt x="1105" y="121"/>
                  </a:lnTo>
                  <a:lnTo>
                    <a:pt x="1081" y="134"/>
                  </a:lnTo>
                  <a:lnTo>
                    <a:pt x="1059" y="148"/>
                  </a:lnTo>
                  <a:lnTo>
                    <a:pt x="1036" y="162"/>
                  </a:lnTo>
                  <a:lnTo>
                    <a:pt x="1013" y="176"/>
                  </a:lnTo>
                  <a:lnTo>
                    <a:pt x="991" y="190"/>
                  </a:lnTo>
                  <a:lnTo>
                    <a:pt x="967" y="205"/>
                  </a:lnTo>
                  <a:lnTo>
                    <a:pt x="945" y="219"/>
                  </a:lnTo>
                  <a:lnTo>
                    <a:pt x="923" y="234"/>
                  </a:lnTo>
                  <a:lnTo>
                    <a:pt x="901" y="250"/>
                  </a:lnTo>
                  <a:lnTo>
                    <a:pt x="879" y="265"/>
                  </a:lnTo>
                  <a:lnTo>
                    <a:pt x="857" y="281"/>
                  </a:lnTo>
                  <a:lnTo>
                    <a:pt x="836" y="299"/>
                  </a:lnTo>
                  <a:lnTo>
                    <a:pt x="815" y="316"/>
                  </a:lnTo>
                  <a:lnTo>
                    <a:pt x="794" y="334"/>
                  </a:lnTo>
                  <a:lnTo>
                    <a:pt x="773" y="352"/>
                  </a:lnTo>
                  <a:lnTo>
                    <a:pt x="746" y="345"/>
                  </a:lnTo>
                  <a:lnTo>
                    <a:pt x="748" y="342"/>
                  </a:lnTo>
                  <a:lnTo>
                    <a:pt x="751" y="337"/>
                  </a:lnTo>
                  <a:lnTo>
                    <a:pt x="756" y="334"/>
                  </a:lnTo>
                  <a:lnTo>
                    <a:pt x="759" y="330"/>
                  </a:lnTo>
                  <a:lnTo>
                    <a:pt x="769" y="329"/>
                  </a:lnTo>
                  <a:lnTo>
                    <a:pt x="802" y="300"/>
                  </a:lnTo>
                  <a:lnTo>
                    <a:pt x="836" y="272"/>
                  </a:lnTo>
                  <a:lnTo>
                    <a:pt x="871" y="245"/>
                  </a:lnTo>
                  <a:lnTo>
                    <a:pt x="905" y="219"/>
                  </a:lnTo>
                  <a:lnTo>
                    <a:pt x="939" y="193"/>
                  </a:lnTo>
                  <a:lnTo>
                    <a:pt x="976" y="169"/>
                  </a:lnTo>
                  <a:lnTo>
                    <a:pt x="1012" y="145"/>
                  </a:lnTo>
                  <a:lnTo>
                    <a:pt x="1048" y="123"/>
                  </a:lnTo>
                  <a:lnTo>
                    <a:pt x="1084" y="102"/>
                  </a:lnTo>
                  <a:lnTo>
                    <a:pt x="1121" y="84"/>
                  </a:lnTo>
                  <a:lnTo>
                    <a:pt x="1159" y="65"/>
                  </a:lnTo>
                  <a:lnTo>
                    <a:pt x="1198" y="49"/>
                  </a:lnTo>
                  <a:lnTo>
                    <a:pt x="1237" y="34"/>
                  </a:lnTo>
                  <a:lnTo>
                    <a:pt x="1277" y="21"/>
                  </a:lnTo>
                  <a:lnTo>
                    <a:pt x="1317" y="9"/>
                  </a:lnTo>
                  <a:lnTo>
                    <a:pt x="1359" y="0"/>
                  </a:lnTo>
                  <a:lnTo>
                    <a:pt x="1374" y="1"/>
                  </a:lnTo>
                  <a:lnTo>
                    <a:pt x="1389" y="5"/>
                  </a:lnTo>
                  <a:lnTo>
                    <a:pt x="1405" y="9"/>
                  </a:lnTo>
                  <a:lnTo>
                    <a:pt x="1417" y="17"/>
                  </a:lnTo>
                  <a:lnTo>
                    <a:pt x="1430" y="26"/>
                  </a:lnTo>
                  <a:lnTo>
                    <a:pt x="1441" y="37"/>
                  </a:lnTo>
                  <a:lnTo>
                    <a:pt x="1451" y="49"/>
                  </a:lnTo>
                  <a:lnTo>
                    <a:pt x="1458"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Freeform 7"/>
            <p:cNvSpPr>
              <a:spLocks/>
            </p:cNvSpPr>
            <p:nvPr/>
          </p:nvSpPr>
          <p:spPr bwMode="auto">
            <a:xfrm>
              <a:off x="1778000" y="2889250"/>
              <a:ext cx="155575" cy="84137"/>
            </a:xfrm>
            <a:custGeom>
              <a:avLst/>
              <a:gdLst>
                <a:gd name="T0" fmla="*/ 582 w 591"/>
                <a:gd name="T1" fmla="*/ 6 h 313"/>
                <a:gd name="T2" fmla="*/ 563 w 591"/>
                <a:gd name="T3" fmla="*/ 12 h 313"/>
                <a:gd name="T4" fmla="*/ 546 w 591"/>
                <a:gd name="T5" fmla="*/ 17 h 313"/>
                <a:gd name="T6" fmla="*/ 528 w 591"/>
                <a:gd name="T7" fmla="*/ 21 h 313"/>
                <a:gd name="T8" fmla="*/ 504 w 591"/>
                <a:gd name="T9" fmla="*/ 28 h 313"/>
                <a:gd name="T10" fmla="*/ 470 w 591"/>
                <a:gd name="T11" fmla="*/ 37 h 313"/>
                <a:gd name="T12" fmla="*/ 437 w 591"/>
                <a:gd name="T13" fmla="*/ 48 h 313"/>
                <a:gd name="T14" fmla="*/ 406 w 591"/>
                <a:gd name="T15" fmla="*/ 62 h 313"/>
                <a:gd name="T16" fmla="*/ 376 w 591"/>
                <a:gd name="T17" fmla="*/ 74 h 313"/>
                <a:gd name="T18" fmla="*/ 348 w 591"/>
                <a:gd name="T19" fmla="*/ 87 h 313"/>
                <a:gd name="T20" fmla="*/ 321 w 591"/>
                <a:gd name="T21" fmla="*/ 103 h 313"/>
                <a:gd name="T22" fmla="*/ 294 w 591"/>
                <a:gd name="T23" fmla="*/ 117 h 313"/>
                <a:gd name="T24" fmla="*/ 268 w 591"/>
                <a:gd name="T25" fmla="*/ 129 h 313"/>
                <a:gd name="T26" fmla="*/ 242 w 591"/>
                <a:gd name="T27" fmla="*/ 143 h 313"/>
                <a:gd name="T28" fmla="*/ 218 w 591"/>
                <a:gd name="T29" fmla="*/ 158 h 313"/>
                <a:gd name="T30" fmla="*/ 193 w 591"/>
                <a:gd name="T31" fmla="*/ 173 h 313"/>
                <a:gd name="T32" fmla="*/ 170 w 591"/>
                <a:gd name="T33" fmla="*/ 189 h 313"/>
                <a:gd name="T34" fmla="*/ 146 w 591"/>
                <a:gd name="T35" fmla="*/ 207 h 313"/>
                <a:gd name="T36" fmla="*/ 122 w 591"/>
                <a:gd name="T37" fmla="*/ 224 h 313"/>
                <a:gd name="T38" fmla="*/ 99 w 591"/>
                <a:gd name="T39" fmla="*/ 241 h 313"/>
                <a:gd name="T40" fmla="*/ 79 w 591"/>
                <a:gd name="T41" fmla="*/ 256 h 313"/>
                <a:gd name="T42" fmla="*/ 63 w 591"/>
                <a:gd name="T43" fmla="*/ 271 h 313"/>
                <a:gd name="T44" fmla="*/ 47 w 591"/>
                <a:gd name="T45" fmla="*/ 287 h 313"/>
                <a:gd name="T46" fmla="*/ 30 w 591"/>
                <a:gd name="T47" fmla="*/ 303 h 313"/>
                <a:gd name="T48" fmla="*/ 18 w 591"/>
                <a:gd name="T49" fmla="*/ 313 h 313"/>
                <a:gd name="T50" fmla="*/ 7 w 591"/>
                <a:gd name="T51" fmla="*/ 309 h 313"/>
                <a:gd name="T52" fmla="*/ 3 w 591"/>
                <a:gd name="T53" fmla="*/ 307 h 313"/>
                <a:gd name="T54" fmla="*/ 1 w 591"/>
                <a:gd name="T55" fmla="*/ 306 h 313"/>
                <a:gd name="T56" fmla="*/ 29 w 591"/>
                <a:gd name="T57" fmla="*/ 280 h 313"/>
                <a:gd name="T58" fmla="*/ 87 w 591"/>
                <a:gd name="T59" fmla="*/ 233 h 313"/>
                <a:gd name="T60" fmla="*/ 148 w 591"/>
                <a:gd name="T61" fmla="*/ 187 h 313"/>
                <a:gd name="T62" fmla="*/ 210 w 591"/>
                <a:gd name="T63" fmla="*/ 145 h 313"/>
                <a:gd name="T64" fmla="*/ 273 w 591"/>
                <a:gd name="T65" fmla="*/ 108 h 313"/>
                <a:gd name="T66" fmla="*/ 339 w 591"/>
                <a:gd name="T67" fmla="*/ 74 h 313"/>
                <a:gd name="T68" fmla="*/ 406 w 591"/>
                <a:gd name="T69" fmla="*/ 44 h 313"/>
                <a:gd name="T70" fmla="*/ 475 w 591"/>
                <a:gd name="T71" fmla="*/ 19 h 313"/>
                <a:gd name="T72" fmla="*/ 519 w 591"/>
                <a:gd name="T73" fmla="*/ 8 h 313"/>
                <a:gd name="T74" fmla="*/ 540 w 591"/>
                <a:gd name="T75" fmla="*/ 6 h 313"/>
                <a:gd name="T76" fmla="*/ 561 w 591"/>
                <a:gd name="T77" fmla="*/ 2 h 313"/>
                <a:gd name="T78" fmla="*/ 582 w 591"/>
                <a:gd name="T79" fmla="*/ 0 h 313"/>
                <a:gd name="T80" fmla="*/ 591 w 591"/>
                <a:gd name="T81" fmla="*/ 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1" h="313">
                  <a:moveTo>
                    <a:pt x="591" y="5"/>
                  </a:moveTo>
                  <a:lnTo>
                    <a:pt x="582" y="6"/>
                  </a:lnTo>
                  <a:lnTo>
                    <a:pt x="572" y="8"/>
                  </a:lnTo>
                  <a:lnTo>
                    <a:pt x="563" y="12"/>
                  </a:lnTo>
                  <a:lnTo>
                    <a:pt x="555" y="14"/>
                  </a:lnTo>
                  <a:lnTo>
                    <a:pt x="546" y="17"/>
                  </a:lnTo>
                  <a:lnTo>
                    <a:pt x="537" y="20"/>
                  </a:lnTo>
                  <a:lnTo>
                    <a:pt x="528" y="21"/>
                  </a:lnTo>
                  <a:lnTo>
                    <a:pt x="520" y="22"/>
                  </a:lnTo>
                  <a:lnTo>
                    <a:pt x="504" y="28"/>
                  </a:lnTo>
                  <a:lnTo>
                    <a:pt x="486" y="33"/>
                  </a:lnTo>
                  <a:lnTo>
                    <a:pt x="470" y="37"/>
                  </a:lnTo>
                  <a:lnTo>
                    <a:pt x="454" y="43"/>
                  </a:lnTo>
                  <a:lnTo>
                    <a:pt x="437" y="48"/>
                  </a:lnTo>
                  <a:lnTo>
                    <a:pt x="421" y="55"/>
                  </a:lnTo>
                  <a:lnTo>
                    <a:pt x="406" y="62"/>
                  </a:lnTo>
                  <a:lnTo>
                    <a:pt x="391" y="71"/>
                  </a:lnTo>
                  <a:lnTo>
                    <a:pt x="376" y="74"/>
                  </a:lnTo>
                  <a:lnTo>
                    <a:pt x="362" y="80"/>
                  </a:lnTo>
                  <a:lnTo>
                    <a:pt x="348" y="87"/>
                  </a:lnTo>
                  <a:lnTo>
                    <a:pt x="335" y="95"/>
                  </a:lnTo>
                  <a:lnTo>
                    <a:pt x="321" y="103"/>
                  </a:lnTo>
                  <a:lnTo>
                    <a:pt x="308" y="110"/>
                  </a:lnTo>
                  <a:lnTo>
                    <a:pt x="294" y="117"/>
                  </a:lnTo>
                  <a:lnTo>
                    <a:pt x="280" y="123"/>
                  </a:lnTo>
                  <a:lnTo>
                    <a:pt x="268" y="129"/>
                  </a:lnTo>
                  <a:lnTo>
                    <a:pt x="255" y="136"/>
                  </a:lnTo>
                  <a:lnTo>
                    <a:pt x="242" y="143"/>
                  </a:lnTo>
                  <a:lnTo>
                    <a:pt x="229" y="150"/>
                  </a:lnTo>
                  <a:lnTo>
                    <a:pt x="218" y="158"/>
                  </a:lnTo>
                  <a:lnTo>
                    <a:pt x="205" y="165"/>
                  </a:lnTo>
                  <a:lnTo>
                    <a:pt x="193" y="173"/>
                  </a:lnTo>
                  <a:lnTo>
                    <a:pt x="182" y="181"/>
                  </a:lnTo>
                  <a:lnTo>
                    <a:pt x="170" y="189"/>
                  </a:lnTo>
                  <a:lnTo>
                    <a:pt x="157" y="199"/>
                  </a:lnTo>
                  <a:lnTo>
                    <a:pt x="146" y="207"/>
                  </a:lnTo>
                  <a:lnTo>
                    <a:pt x="134" y="215"/>
                  </a:lnTo>
                  <a:lnTo>
                    <a:pt x="122" y="224"/>
                  </a:lnTo>
                  <a:lnTo>
                    <a:pt x="111" y="233"/>
                  </a:lnTo>
                  <a:lnTo>
                    <a:pt x="99" y="241"/>
                  </a:lnTo>
                  <a:lnTo>
                    <a:pt x="87" y="249"/>
                  </a:lnTo>
                  <a:lnTo>
                    <a:pt x="79" y="256"/>
                  </a:lnTo>
                  <a:lnTo>
                    <a:pt x="71" y="264"/>
                  </a:lnTo>
                  <a:lnTo>
                    <a:pt x="63" y="271"/>
                  </a:lnTo>
                  <a:lnTo>
                    <a:pt x="55" y="279"/>
                  </a:lnTo>
                  <a:lnTo>
                    <a:pt x="47" y="287"/>
                  </a:lnTo>
                  <a:lnTo>
                    <a:pt x="39" y="295"/>
                  </a:lnTo>
                  <a:lnTo>
                    <a:pt x="30" y="303"/>
                  </a:lnTo>
                  <a:lnTo>
                    <a:pt x="22" y="312"/>
                  </a:lnTo>
                  <a:lnTo>
                    <a:pt x="18" y="313"/>
                  </a:lnTo>
                  <a:lnTo>
                    <a:pt x="13" y="312"/>
                  </a:lnTo>
                  <a:lnTo>
                    <a:pt x="7" y="309"/>
                  </a:lnTo>
                  <a:lnTo>
                    <a:pt x="3" y="308"/>
                  </a:lnTo>
                  <a:lnTo>
                    <a:pt x="3" y="307"/>
                  </a:lnTo>
                  <a:lnTo>
                    <a:pt x="3" y="307"/>
                  </a:lnTo>
                  <a:lnTo>
                    <a:pt x="1" y="306"/>
                  </a:lnTo>
                  <a:lnTo>
                    <a:pt x="0" y="306"/>
                  </a:lnTo>
                  <a:lnTo>
                    <a:pt x="29" y="280"/>
                  </a:lnTo>
                  <a:lnTo>
                    <a:pt x="58" y="256"/>
                  </a:lnTo>
                  <a:lnTo>
                    <a:pt x="87" y="233"/>
                  </a:lnTo>
                  <a:lnTo>
                    <a:pt x="118" y="209"/>
                  </a:lnTo>
                  <a:lnTo>
                    <a:pt x="148" y="187"/>
                  </a:lnTo>
                  <a:lnTo>
                    <a:pt x="178" y="166"/>
                  </a:lnTo>
                  <a:lnTo>
                    <a:pt x="210" y="145"/>
                  </a:lnTo>
                  <a:lnTo>
                    <a:pt x="241" y="127"/>
                  </a:lnTo>
                  <a:lnTo>
                    <a:pt x="273" y="108"/>
                  </a:lnTo>
                  <a:lnTo>
                    <a:pt x="306" y="91"/>
                  </a:lnTo>
                  <a:lnTo>
                    <a:pt x="339" y="74"/>
                  </a:lnTo>
                  <a:lnTo>
                    <a:pt x="372" y="58"/>
                  </a:lnTo>
                  <a:lnTo>
                    <a:pt x="406" y="44"/>
                  </a:lnTo>
                  <a:lnTo>
                    <a:pt x="440" y="31"/>
                  </a:lnTo>
                  <a:lnTo>
                    <a:pt x="475" y="19"/>
                  </a:lnTo>
                  <a:lnTo>
                    <a:pt x="509" y="8"/>
                  </a:lnTo>
                  <a:lnTo>
                    <a:pt x="519" y="8"/>
                  </a:lnTo>
                  <a:lnTo>
                    <a:pt x="529" y="7"/>
                  </a:lnTo>
                  <a:lnTo>
                    <a:pt x="540" y="6"/>
                  </a:lnTo>
                  <a:lnTo>
                    <a:pt x="550" y="3"/>
                  </a:lnTo>
                  <a:lnTo>
                    <a:pt x="561" y="2"/>
                  </a:lnTo>
                  <a:lnTo>
                    <a:pt x="571" y="1"/>
                  </a:lnTo>
                  <a:lnTo>
                    <a:pt x="582" y="0"/>
                  </a:lnTo>
                  <a:lnTo>
                    <a:pt x="591" y="0"/>
                  </a:lnTo>
                  <a:lnTo>
                    <a:pt x="59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Freeform 8"/>
            <p:cNvSpPr>
              <a:spLocks/>
            </p:cNvSpPr>
            <p:nvPr/>
          </p:nvSpPr>
          <p:spPr bwMode="auto">
            <a:xfrm>
              <a:off x="1790700" y="2901950"/>
              <a:ext cx="138113" cy="77787"/>
            </a:xfrm>
            <a:custGeom>
              <a:avLst/>
              <a:gdLst>
                <a:gd name="T0" fmla="*/ 523 w 523"/>
                <a:gd name="T1" fmla="*/ 4 h 294"/>
                <a:gd name="T2" fmla="*/ 519 w 523"/>
                <a:gd name="T3" fmla="*/ 11 h 294"/>
                <a:gd name="T4" fmla="*/ 512 w 523"/>
                <a:gd name="T5" fmla="*/ 12 h 294"/>
                <a:gd name="T6" fmla="*/ 504 w 523"/>
                <a:gd name="T7" fmla="*/ 12 h 294"/>
                <a:gd name="T8" fmla="*/ 497 w 523"/>
                <a:gd name="T9" fmla="*/ 15 h 294"/>
                <a:gd name="T10" fmla="*/ 484 w 523"/>
                <a:gd name="T11" fmla="*/ 21 h 294"/>
                <a:gd name="T12" fmla="*/ 470 w 523"/>
                <a:gd name="T13" fmla="*/ 26 h 294"/>
                <a:gd name="T14" fmla="*/ 457 w 523"/>
                <a:gd name="T15" fmla="*/ 32 h 294"/>
                <a:gd name="T16" fmla="*/ 444 w 523"/>
                <a:gd name="T17" fmla="*/ 36 h 294"/>
                <a:gd name="T18" fmla="*/ 431 w 523"/>
                <a:gd name="T19" fmla="*/ 42 h 294"/>
                <a:gd name="T20" fmla="*/ 417 w 523"/>
                <a:gd name="T21" fmla="*/ 47 h 294"/>
                <a:gd name="T22" fmla="*/ 405 w 523"/>
                <a:gd name="T23" fmla="*/ 52 h 294"/>
                <a:gd name="T24" fmla="*/ 392 w 523"/>
                <a:gd name="T25" fmla="*/ 57 h 294"/>
                <a:gd name="T26" fmla="*/ 379 w 523"/>
                <a:gd name="T27" fmla="*/ 63 h 294"/>
                <a:gd name="T28" fmla="*/ 365 w 523"/>
                <a:gd name="T29" fmla="*/ 68 h 294"/>
                <a:gd name="T30" fmla="*/ 352 w 523"/>
                <a:gd name="T31" fmla="*/ 73 h 294"/>
                <a:gd name="T32" fmla="*/ 340 w 523"/>
                <a:gd name="T33" fmla="*/ 79 h 294"/>
                <a:gd name="T34" fmla="*/ 327 w 523"/>
                <a:gd name="T35" fmla="*/ 85 h 294"/>
                <a:gd name="T36" fmla="*/ 314 w 523"/>
                <a:gd name="T37" fmla="*/ 91 h 294"/>
                <a:gd name="T38" fmla="*/ 301 w 523"/>
                <a:gd name="T39" fmla="*/ 97 h 294"/>
                <a:gd name="T40" fmla="*/ 288 w 523"/>
                <a:gd name="T41" fmla="*/ 104 h 294"/>
                <a:gd name="T42" fmla="*/ 266 w 523"/>
                <a:gd name="T43" fmla="*/ 114 h 294"/>
                <a:gd name="T44" fmla="*/ 244 w 523"/>
                <a:gd name="T45" fmla="*/ 126 h 294"/>
                <a:gd name="T46" fmla="*/ 223 w 523"/>
                <a:gd name="T47" fmla="*/ 139 h 294"/>
                <a:gd name="T48" fmla="*/ 201 w 523"/>
                <a:gd name="T49" fmla="*/ 151 h 294"/>
                <a:gd name="T50" fmla="*/ 180 w 523"/>
                <a:gd name="T51" fmla="*/ 164 h 294"/>
                <a:gd name="T52" fmla="*/ 159 w 523"/>
                <a:gd name="T53" fmla="*/ 178 h 294"/>
                <a:gd name="T54" fmla="*/ 138 w 523"/>
                <a:gd name="T55" fmla="*/ 191 h 294"/>
                <a:gd name="T56" fmla="*/ 116 w 523"/>
                <a:gd name="T57" fmla="*/ 204 h 294"/>
                <a:gd name="T58" fmla="*/ 106 w 523"/>
                <a:gd name="T59" fmla="*/ 216 h 294"/>
                <a:gd name="T60" fmla="*/ 93 w 523"/>
                <a:gd name="T61" fmla="*/ 228 h 294"/>
                <a:gd name="T62" fmla="*/ 80 w 523"/>
                <a:gd name="T63" fmla="*/ 239 h 294"/>
                <a:gd name="T64" fmla="*/ 67 w 523"/>
                <a:gd name="T65" fmla="*/ 250 h 294"/>
                <a:gd name="T66" fmla="*/ 54 w 523"/>
                <a:gd name="T67" fmla="*/ 261 h 294"/>
                <a:gd name="T68" fmla="*/ 40 w 523"/>
                <a:gd name="T69" fmla="*/ 271 h 294"/>
                <a:gd name="T70" fmla="*/ 26 w 523"/>
                <a:gd name="T71" fmla="*/ 283 h 294"/>
                <a:gd name="T72" fmla="*/ 13 w 523"/>
                <a:gd name="T73" fmla="*/ 294 h 294"/>
                <a:gd name="T74" fmla="*/ 9 w 523"/>
                <a:gd name="T75" fmla="*/ 294 h 294"/>
                <a:gd name="T76" fmla="*/ 6 w 523"/>
                <a:gd name="T77" fmla="*/ 293 h 294"/>
                <a:gd name="T78" fmla="*/ 2 w 523"/>
                <a:gd name="T79" fmla="*/ 292 h 294"/>
                <a:gd name="T80" fmla="*/ 0 w 523"/>
                <a:gd name="T81" fmla="*/ 289 h 294"/>
                <a:gd name="T82" fmla="*/ 29 w 523"/>
                <a:gd name="T83" fmla="*/ 262 h 294"/>
                <a:gd name="T84" fmla="*/ 58 w 523"/>
                <a:gd name="T85" fmla="*/ 236 h 294"/>
                <a:gd name="T86" fmla="*/ 88 w 523"/>
                <a:gd name="T87" fmla="*/ 212 h 294"/>
                <a:gd name="T88" fmla="*/ 117 w 523"/>
                <a:gd name="T89" fmla="*/ 189 h 294"/>
                <a:gd name="T90" fmla="*/ 149 w 523"/>
                <a:gd name="T91" fmla="*/ 166 h 294"/>
                <a:gd name="T92" fmla="*/ 180 w 523"/>
                <a:gd name="T93" fmla="*/ 145 h 294"/>
                <a:gd name="T94" fmla="*/ 212 w 523"/>
                <a:gd name="T95" fmla="*/ 125 h 294"/>
                <a:gd name="T96" fmla="*/ 244 w 523"/>
                <a:gd name="T97" fmla="*/ 106 h 294"/>
                <a:gd name="T98" fmla="*/ 277 w 523"/>
                <a:gd name="T99" fmla="*/ 89 h 294"/>
                <a:gd name="T100" fmla="*/ 309 w 523"/>
                <a:gd name="T101" fmla="*/ 72 h 294"/>
                <a:gd name="T102" fmla="*/ 343 w 523"/>
                <a:gd name="T103" fmla="*/ 56 h 294"/>
                <a:gd name="T104" fmla="*/ 378 w 523"/>
                <a:gd name="T105" fmla="*/ 42 h 294"/>
                <a:gd name="T106" fmla="*/ 413 w 523"/>
                <a:gd name="T107" fmla="*/ 30 h 294"/>
                <a:gd name="T108" fmla="*/ 448 w 523"/>
                <a:gd name="T109" fmla="*/ 19 h 294"/>
                <a:gd name="T110" fmla="*/ 484 w 523"/>
                <a:gd name="T111" fmla="*/ 8 h 294"/>
                <a:gd name="T112" fmla="*/ 520 w 523"/>
                <a:gd name="T113" fmla="*/ 0 h 294"/>
                <a:gd name="T114" fmla="*/ 523 w 523"/>
                <a:gd name="T115" fmla="*/ 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3" h="294">
                  <a:moveTo>
                    <a:pt x="523" y="4"/>
                  </a:moveTo>
                  <a:lnTo>
                    <a:pt x="519" y="11"/>
                  </a:lnTo>
                  <a:lnTo>
                    <a:pt x="512" y="12"/>
                  </a:lnTo>
                  <a:lnTo>
                    <a:pt x="504" y="12"/>
                  </a:lnTo>
                  <a:lnTo>
                    <a:pt x="497" y="15"/>
                  </a:lnTo>
                  <a:lnTo>
                    <a:pt x="484" y="21"/>
                  </a:lnTo>
                  <a:lnTo>
                    <a:pt x="470" y="26"/>
                  </a:lnTo>
                  <a:lnTo>
                    <a:pt x="457" y="32"/>
                  </a:lnTo>
                  <a:lnTo>
                    <a:pt x="444" y="36"/>
                  </a:lnTo>
                  <a:lnTo>
                    <a:pt x="431" y="42"/>
                  </a:lnTo>
                  <a:lnTo>
                    <a:pt x="417" y="47"/>
                  </a:lnTo>
                  <a:lnTo>
                    <a:pt x="405" y="52"/>
                  </a:lnTo>
                  <a:lnTo>
                    <a:pt x="392" y="57"/>
                  </a:lnTo>
                  <a:lnTo>
                    <a:pt x="379" y="63"/>
                  </a:lnTo>
                  <a:lnTo>
                    <a:pt x="365" y="68"/>
                  </a:lnTo>
                  <a:lnTo>
                    <a:pt x="352" y="73"/>
                  </a:lnTo>
                  <a:lnTo>
                    <a:pt x="340" y="79"/>
                  </a:lnTo>
                  <a:lnTo>
                    <a:pt x="327" y="85"/>
                  </a:lnTo>
                  <a:lnTo>
                    <a:pt x="314" y="91"/>
                  </a:lnTo>
                  <a:lnTo>
                    <a:pt x="301" y="97"/>
                  </a:lnTo>
                  <a:lnTo>
                    <a:pt x="288" y="104"/>
                  </a:lnTo>
                  <a:lnTo>
                    <a:pt x="266" y="114"/>
                  </a:lnTo>
                  <a:lnTo>
                    <a:pt x="244" y="126"/>
                  </a:lnTo>
                  <a:lnTo>
                    <a:pt x="223" y="139"/>
                  </a:lnTo>
                  <a:lnTo>
                    <a:pt x="201" y="151"/>
                  </a:lnTo>
                  <a:lnTo>
                    <a:pt x="180" y="164"/>
                  </a:lnTo>
                  <a:lnTo>
                    <a:pt x="159" y="178"/>
                  </a:lnTo>
                  <a:lnTo>
                    <a:pt x="138" y="191"/>
                  </a:lnTo>
                  <a:lnTo>
                    <a:pt x="116" y="204"/>
                  </a:lnTo>
                  <a:lnTo>
                    <a:pt x="106" y="216"/>
                  </a:lnTo>
                  <a:lnTo>
                    <a:pt x="93" y="228"/>
                  </a:lnTo>
                  <a:lnTo>
                    <a:pt x="80" y="239"/>
                  </a:lnTo>
                  <a:lnTo>
                    <a:pt x="67" y="250"/>
                  </a:lnTo>
                  <a:lnTo>
                    <a:pt x="54" y="261"/>
                  </a:lnTo>
                  <a:lnTo>
                    <a:pt x="40" y="271"/>
                  </a:lnTo>
                  <a:lnTo>
                    <a:pt x="26" y="283"/>
                  </a:lnTo>
                  <a:lnTo>
                    <a:pt x="13" y="294"/>
                  </a:lnTo>
                  <a:lnTo>
                    <a:pt x="9" y="294"/>
                  </a:lnTo>
                  <a:lnTo>
                    <a:pt x="6" y="293"/>
                  </a:lnTo>
                  <a:lnTo>
                    <a:pt x="2" y="292"/>
                  </a:lnTo>
                  <a:lnTo>
                    <a:pt x="0" y="289"/>
                  </a:lnTo>
                  <a:lnTo>
                    <a:pt x="29" y="262"/>
                  </a:lnTo>
                  <a:lnTo>
                    <a:pt x="58" y="236"/>
                  </a:lnTo>
                  <a:lnTo>
                    <a:pt x="88" y="212"/>
                  </a:lnTo>
                  <a:lnTo>
                    <a:pt x="117" y="189"/>
                  </a:lnTo>
                  <a:lnTo>
                    <a:pt x="149" y="166"/>
                  </a:lnTo>
                  <a:lnTo>
                    <a:pt x="180" y="145"/>
                  </a:lnTo>
                  <a:lnTo>
                    <a:pt x="212" y="125"/>
                  </a:lnTo>
                  <a:lnTo>
                    <a:pt x="244" y="106"/>
                  </a:lnTo>
                  <a:lnTo>
                    <a:pt x="277" y="89"/>
                  </a:lnTo>
                  <a:lnTo>
                    <a:pt x="309" y="72"/>
                  </a:lnTo>
                  <a:lnTo>
                    <a:pt x="343" y="56"/>
                  </a:lnTo>
                  <a:lnTo>
                    <a:pt x="378" y="42"/>
                  </a:lnTo>
                  <a:lnTo>
                    <a:pt x="413" y="30"/>
                  </a:lnTo>
                  <a:lnTo>
                    <a:pt x="448" y="19"/>
                  </a:lnTo>
                  <a:lnTo>
                    <a:pt x="484" y="8"/>
                  </a:lnTo>
                  <a:lnTo>
                    <a:pt x="520" y="0"/>
                  </a:lnTo>
                  <a:lnTo>
                    <a:pt x="52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9"/>
            <p:cNvSpPr>
              <a:spLocks/>
            </p:cNvSpPr>
            <p:nvPr/>
          </p:nvSpPr>
          <p:spPr bwMode="auto">
            <a:xfrm>
              <a:off x="1806575" y="2917825"/>
              <a:ext cx="114300" cy="68262"/>
            </a:xfrm>
            <a:custGeom>
              <a:avLst/>
              <a:gdLst>
                <a:gd name="T0" fmla="*/ 425 w 433"/>
                <a:gd name="T1" fmla="*/ 8 h 255"/>
                <a:gd name="T2" fmla="*/ 408 w 433"/>
                <a:gd name="T3" fmla="*/ 14 h 255"/>
                <a:gd name="T4" fmla="*/ 392 w 433"/>
                <a:gd name="T5" fmla="*/ 19 h 255"/>
                <a:gd name="T6" fmla="*/ 376 w 433"/>
                <a:gd name="T7" fmla="*/ 28 h 255"/>
                <a:gd name="T8" fmla="*/ 355 w 433"/>
                <a:gd name="T9" fmla="*/ 38 h 255"/>
                <a:gd name="T10" fmla="*/ 326 w 433"/>
                <a:gd name="T11" fmla="*/ 50 h 255"/>
                <a:gd name="T12" fmla="*/ 298 w 433"/>
                <a:gd name="T13" fmla="*/ 61 h 255"/>
                <a:gd name="T14" fmla="*/ 270 w 433"/>
                <a:gd name="T15" fmla="*/ 74 h 255"/>
                <a:gd name="T16" fmla="*/ 242 w 433"/>
                <a:gd name="T17" fmla="*/ 87 h 255"/>
                <a:gd name="T18" fmla="*/ 215 w 433"/>
                <a:gd name="T19" fmla="*/ 102 h 255"/>
                <a:gd name="T20" fmla="*/ 189 w 433"/>
                <a:gd name="T21" fmla="*/ 117 h 255"/>
                <a:gd name="T22" fmla="*/ 162 w 433"/>
                <a:gd name="T23" fmla="*/ 133 h 255"/>
                <a:gd name="T24" fmla="*/ 156 w 433"/>
                <a:gd name="T25" fmla="*/ 147 h 255"/>
                <a:gd name="T26" fmla="*/ 116 w 433"/>
                <a:gd name="T27" fmla="*/ 169 h 255"/>
                <a:gd name="T28" fmla="*/ 80 w 433"/>
                <a:gd name="T29" fmla="*/ 197 h 255"/>
                <a:gd name="T30" fmla="*/ 44 w 433"/>
                <a:gd name="T31" fmla="*/ 228 h 255"/>
                <a:gd name="T32" fmla="*/ 8 w 433"/>
                <a:gd name="T33" fmla="*/ 255 h 255"/>
                <a:gd name="T34" fmla="*/ 5 w 433"/>
                <a:gd name="T35" fmla="*/ 254 h 255"/>
                <a:gd name="T36" fmla="*/ 0 w 433"/>
                <a:gd name="T37" fmla="*/ 253 h 255"/>
                <a:gd name="T38" fmla="*/ 7 w 433"/>
                <a:gd name="T39" fmla="*/ 243 h 255"/>
                <a:gd name="T40" fmla="*/ 16 w 433"/>
                <a:gd name="T41" fmla="*/ 233 h 255"/>
                <a:gd name="T42" fmla="*/ 27 w 433"/>
                <a:gd name="T43" fmla="*/ 224 h 255"/>
                <a:gd name="T44" fmla="*/ 39 w 433"/>
                <a:gd name="T45" fmla="*/ 217 h 255"/>
                <a:gd name="T46" fmla="*/ 78 w 433"/>
                <a:gd name="T47" fmla="*/ 187 h 255"/>
                <a:gd name="T48" fmla="*/ 116 w 433"/>
                <a:gd name="T49" fmla="*/ 152 h 255"/>
                <a:gd name="T50" fmla="*/ 156 w 433"/>
                <a:gd name="T51" fmla="*/ 121 h 255"/>
                <a:gd name="T52" fmla="*/ 199 w 433"/>
                <a:gd name="T53" fmla="*/ 95 h 255"/>
                <a:gd name="T54" fmla="*/ 225 w 433"/>
                <a:gd name="T55" fmla="*/ 81 h 255"/>
                <a:gd name="T56" fmla="*/ 250 w 433"/>
                <a:gd name="T57" fmla="*/ 68 h 255"/>
                <a:gd name="T58" fmla="*/ 276 w 433"/>
                <a:gd name="T59" fmla="*/ 55 h 255"/>
                <a:gd name="T60" fmla="*/ 303 w 433"/>
                <a:gd name="T61" fmla="*/ 43 h 255"/>
                <a:gd name="T62" fmla="*/ 329 w 433"/>
                <a:gd name="T63" fmla="*/ 31 h 255"/>
                <a:gd name="T64" fmla="*/ 356 w 433"/>
                <a:gd name="T65" fmla="*/ 21 h 255"/>
                <a:gd name="T66" fmla="*/ 383 w 433"/>
                <a:gd name="T67" fmla="*/ 10 h 255"/>
                <a:gd name="T68" fmla="*/ 411 w 433"/>
                <a:gd name="T69" fmla="*/ 0 h 255"/>
                <a:gd name="T70" fmla="*/ 422 w 433"/>
                <a:gd name="T71" fmla="*/ 0 h 255"/>
                <a:gd name="T72" fmla="*/ 433 w 433"/>
                <a:gd name="T73" fmla="*/ 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3" h="255">
                  <a:moveTo>
                    <a:pt x="433" y="3"/>
                  </a:moveTo>
                  <a:lnTo>
                    <a:pt x="425" y="8"/>
                  </a:lnTo>
                  <a:lnTo>
                    <a:pt x="416" y="10"/>
                  </a:lnTo>
                  <a:lnTo>
                    <a:pt x="408" y="14"/>
                  </a:lnTo>
                  <a:lnTo>
                    <a:pt x="400" y="16"/>
                  </a:lnTo>
                  <a:lnTo>
                    <a:pt x="392" y="19"/>
                  </a:lnTo>
                  <a:lnTo>
                    <a:pt x="384" y="23"/>
                  </a:lnTo>
                  <a:lnTo>
                    <a:pt x="376" y="28"/>
                  </a:lnTo>
                  <a:lnTo>
                    <a:pt x="369" y="33"/>
                  </a:lnTo>
                  <a:lnTo>
                    <a:pt x="355" y="38"/>
                  </a:lnTo>
                  <a:lnTo>
                    <a:pt x="340" y="44"/>
                  </a:lnTo>
                  <a:lnTo>
                    <a:pt x="326" y="50"/>
                  </a:lnTo>
                  <a:lnTo>
                    <a:pt x="312" y="55"/>
                  </a:lnTo>
                  <a:lnTo>
                    <a:pt x="298" y="61"/>
                  </a:lnTo>
                  <a:lnTo>
                    <a:pt x="284" y="67"/>
                  </a:lnTo>
                  <a:lnTo>
                    <a:pt x="270" y="74"/>
                  </a:lnTo>
                  <a:lnTo>
                    <a:pt x="256" y="80"/>
                  </a:lnTo>
                  <a:lnTo>
                    <a:pt x="242" y="87"/>
                  </a:lnTo>
                  <a:lnTo>
                    <a:pt x="229" y="94"/>
                  </a:lnTo>
                  <a:lnTo>
                    <a:pt x="215" y="102"/>
                  </a:lnTo>
                  <a:lnTo>
                    <a:pt x="203" y="109"/>
                  </a:lnTo>
                  <a:lnTo>
                    <a:pt x="189" y="117"/>
                  </a:lnTo>
                  <a:lnTo>
                    <a:pt x="176" y="125"/>
                  </a:lnTo>
                  <a:lnTo>
                    <a:pt x="162" y="133"/>
                  </a:lnTo>
                  <a:lnTo>
                    <a:pt x="149" y="141"/>
                  </a:lnTo>
                  <a:lnTo>
                    <a:pt x="156" y="147"/>
                  </a:lnTo>
                  <a:lnTo>
                    <a:pt x="136" y="158"/>
                  </a:lnTo>
                  <a:lnTo>
                    <a:pt x="116" y="169"/>
                  </a:lnTo>
                  <a:lnTo>
                    <a:pt x="98" y="183"/>
                  </a:lnTo>
                  <a:lnTo>
                    <a:pt x="80" y="197"/>
                  </a:lnTo>
                  <a:lnTo>
                    <a:pt x="62" y="214"/>
                  </a:lnTo>
                  <a:lnTo>
                    <a:pt x="44" y="228"/>
                  </a:lnTo>
                  <a:lnTo>
                    <a:pt x="27" y="243"/>
                  </a:lnTo>
                  <a:lnTo>
                    <a:pt x="8" y="255"/>
                  </a:lnTo>
                  <a:lnTo>
                    <a:pt x="6" y="255"/>
                  </a:lnTo>
                  <a:lnTo>
                    <a:pt x="5" y="254"/>
                  </a:lnTo>
                  <a:lnTo>
                    <a:pt x="3" y="253"/>
                  </a:lnTo>
                  <a:lnTo>
                    <a:pt x="0" y="253"/>
                  </a:lnTo>
                  <a:lnTo>
                    <a:pt x="3" y="247"/>
                  </a:lnTo>
                  <a:lnTo>
                    <a:pt x="7" y="243"/>
                  </a:lnTo>
                  <a:lnTo>
                    <a:pt x="11" y="238"/>
                  </a:lnTo>
                  <a:lnTo>
                    <a:pt x="16" y="233"/>
                  </a:lnTo>
                  <a:lnTo>
                    <a:pt x="22" y="229"/>
                  </a:lnTo>
                  <a:lnTo>
                    <a:pt x="27" y="224"/>
                  </a:lnTo>
                  <a:lnTo>
                    <a:pt x="33" y="221"/>
                  </a:lnTo>
                  <a:lnTo>
                    <a:pt x="39" y="217"/>
                  </a:lnTo>
                  <a:lnTo>
                    <a:pt x="58" y="203"/>
                  </a:lnTo>
                  <a:lnTo>
                    <a:pt x="78" y="187"/>
                  </a:lnTo>
                  <a:lnTo>
                    <a:pt x="97" y="169"/>
                  </a:lnTo>
                  <a:lnTo>
                    <a:pt x="116" y="152"/>
                  </a:lnTo>
                  <a:lnTo>
                    <a:pt x="135" y="136"/>
                  </a:lnTo>
                  <a:lnTo>
                    <a:pt x="156" y="121"/>
                  </a:lnTo>
                  <a:lnTo>
                    <a:pt x="177" y="107"/>
                  </a:lnTo>
                  <a:lnTo>
                    <a:pt x="199" y="95"/>
                  </a:lnTo>
                  <a:lnTo>
                    <a:pt x="212" y="88"/>
                  </a:lnTo>
                  <a:lnTo>
                    <a:pt x="225" y="81"/>
                  </a:lnTo>
                  <a:lnTo>
                    <a:pt x="237" y="74"/>
                  </a:lnTo>
                  <a:lnTo>
                    <a:pt x="250" y="68"/>
                  </a:lnTo>
                  <a:lnTo>
                    <a:pt x="263" y="61"/>
                  </a:lnTo>
                  <a:lnTo>
                    <a:pt x="276" y="55"/>
                  </a:lnTo>
                  <a:lnTo>
                    <a:pt x="290" y="48"/>
                  </a:lnTo>
                  <a:lnTo>
                    <a:pt x="303" y="43"/>
                  </a:lnTo>
                  <a:lnTo>
                    <a:pt x="316" y="37"/>
                  </a:lnTo>
                  <a:lnTo>
                    <a:pt x="329" y="31"/>
                  </a:lnTo>
                  <a:lnTo>
                    <a:pt x="343" y="25"/>
                  </a:lnTo>
                  <a:lnTo>
                    <a:pt x="356" y="21"/>
                  </a:lnTo>
                  <a:lnTo>
                    <a:pt x="370" y="15"/>
                  </a:lnTo>
                  <a:lnTo>
                    <a:pt x="383" y="10"/>
                  </a:lnTo>
                  <a:lnTo>
                    <a:pt x="397" y="4"/>
                  </a:lnTo>
                  <a:lnTo>
                    <a:pt x="411" y="0"/>
                  </a:lnTo>
                  <a:lnTo>
                    <a:pt x="416" y="0"/>
                  </a:lnTo>
                  <a:lnTo>
                    <a:pt x="422" y="0"/>
                  </a:lnTo>
                  <a:lnTo>
                    <a:pt x="427" y="1"/>
                  </a:lnTo>
                  <a:lnTo>
                    <a:pt x="43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10"/>
            <p:cNvSpPr>
              <a:spLocks/>
            </p:cNvSpPr>
            <p:nvPr/>
          </p:nvSpPr>
          <p:spPr bwMode="auto">
            <a:xfrm>
              <a:off x="1819275" y="2932113"/>
              <a:ext cx="98425" cy="58737"/>
            </a:xfrm>
            <a:custGeom>
              <a:avLst/>
              <a:gdLst>
                <a:gd name="T0" fmla="*/ 373 w 373"/>
                <a:gd name="T1" fmla="*/ 0 h 224"/>
                <a:gd name="T2" fmla="*/ 373 w 373"/>
                <a:gd name="T3" fmla="*/ 8 h 224"/>
                <a:gd name="T4" fmla="*/ 367 w 373"/>
                <a:gd name="T5" fmla="*/ 13 h 224"/>
                <a:gd name="T6" fmla="*/ 358 w 373"/>
                <a:gd name="T7" fmla="*/ 16 h 224"/>
                <a:gd name="T8" fmla="*/ 351 w 373"/>
                <a:gd name="T9" fmla="*/ 21 h 224"/>
                <a:gd name="T10" fmla="*/ 331 w 373"/>
                <a:gd name="T11" fmla="*/ 28 h 224"/>
                <a:gd name="T12" fmla="*/ 313 w 373"/>
                <a:gd name="T13" fmla="*/ 35 h 224"/>
                <a:gd name="T14" fmla="*/ 294 w 373"/>
                <a:gd name="T15" fmla="*/ 43 h 224"/>
                <a:gd name="T16" fmla="*/ 276 w 373"/>
                <a:gd name="T17" fmla="*/ 51 h 224"/>
                <a:gd name="T18" fmla="*/ 257 w 373"/>
                <a:gd name="T19" fmla="*/ 59 h 224"/>
                <a:gd name="T20" fmla="*/ 238 w 373"/>
                <a:gd name="T21" fmla="*/ 69 h 224"/>
                <a:gd name="T22" fmla="*/ 220 w 373"/>
                <a:gd name="T23" fmla="*/ 78 h 224"/>
                <a:gd name="T24" fmla="*/ 202 w 373"/>
                <a:gd name="T25" fmla="*/ 88 h 224"/>
                <a:gd name="T26" fmla="*/ 184 w 373"/>
                <a:gd name="T27" fmla="*/ 99 h 224"/>
                <a:gd name="T28" fmla="*/ 166 w 373"/>
                <a:gd name="T29" fmla="*/ 109 h 224"/>
                <a:gd name="T30" fmla="*/ 149 w 373"/>
                <a:gd name="T31" fmla="*/ 120 h 224"/>
                <a:gd name="T32" fmla="*/ 130 w 373"/>
                <a:gd name="T33" fmla="*/ 130 h 224"/>
                <a:gd name="T34" fmla="*/ 113 w 373"/>
                <a:gd name="T35" fmla="*/ 142 h 224"/>
                <a:gd name="T36" fmla="*/ 95 w 373"/>
                <a:gd name="T37" fmla="*/ 152 h 224"/>
                <a:gd name="T38" fmla="*/ 78 w 373"/>
                <a:gd name="T39" fmla="*/ 164 h 224"/>
                <a:gd name="T40" fmla="*/ 60 w 373"/>
                <a:gd name="T41" fmla="*/ 176 h 224"/>
                <a:gd name="T42" fmla="*/ 9 w 373"/>
                <a:gd name="T43" fmla="*/ 223 h 224"/>
                <a:gd name="T44" fmla="*/ 6 w 373"/>
                <a:gd name="T45" fmla="*/ 224 h 224"/>
                <a:gd name="T46" fmla="*/ 4 w 373"/>
                <a:gd name="T47" fmla="*/ 223 h 224"/>
                <a:gd name="T48" fmla="*/ 2 w 373"/>
                <a:gd name="T49" fmla="*/ 221 h 224"/>
                <a:gd name="T50" fmla="*/ 0 w 373"/>
                <a:gd name="T51" fmla="*/ 220 h 224"/>
                <a:gd name="T52" fmla="*/ 9 w 373"/>
                <a:gd name="T53" fmla="*/ 206 h 224"/>
                <a:gd name="T54" fmla="*/ 24 w 373"/>
                <a:gd name="T55" fmla="*/ 193 h 224"/>
                <a:gd name="T56" fmla="*/ 38 w 373"/>
                <a:gd name="T57" fmla="*/ 181 h 224"/>
                <a:gd name="T58" fmla="*/ 54 w 373"/>
                <a:gd name="T59" fmla="*/ 169 h 224"/>
                <a:gd name="T60" fmla="*/ 69 w 373"/>
                <a:gd name="T61" fmla="*/ 157 h 224"/>
                <a:gd name="T62" fmla="*/ 84 w 373"/>
                <a:gd name="T63" fmla="*/ 145 h 224"/>
                <a:gd name="T64" fmla="*/ 99 w 373"/>
                <a:gd name="T65" fmla="*/ 135 h 224"/>
                <a:gd name="T66" fmla="*/ 114 w 373"/>
                <a:gd name="T67" fmla="*/ 123 h 224"/>
                <a:gd name="T68" fmla="*/ 130 w 373"/>
                <a:gd name="T69" fmla="*/ 113 h 224"/>
                <a:gd name="T70" fmla="*/ 145 w 373"/>
                <a:gd name="T71" fmla="*/ 103 h 224"/>
                <a:gd name="T72" fmla="*/ 162 w 373"/>
                <a:gd name="T73" fmla="*/ 93 h 224"/>
                <a:gd name="T74" fmla="*/ 177 w 373"/>
                <a:gd name="T75" fmla="*/ 84 h 224"/>
                <a:gd name="T76" fmla="*/ 193 w 373"/>
                <a:gd name="T77" fmla="*/ 74 h 224"/>
                <a:gd name="T78" fmla="*/ 209 w 373"/>
                <a:gd name="T79" fmla="*/ 65 h 224"/>
                <a:gd name="T80" fmla="*/ 226 w 373"/>
                <a:gd name="T81" fmla="*/ 57 h 224"/>
                <a:gd name="T82" fmla="*/ 242 w 373"/>
                <a:gd name="T83" fmla="*/ 49 h 224"/>
                <a:gd name="T84" fmla="*/ 258 w 373"/>
                <a:gd name="T85" fmla="*/ 41 h 224"/>
                <a:gd name="T86" fmla="*/ 273 w 373"/>
                <a:gd name="T87" fmla="*/ 38 h 224"/>
                <a:gd name="T88" fmla="*/ 288 w 373"/>
                <a:gd name="T89" fmla="*/ 34 h 224"/>
                <a:gd name="T90" fmla="*/ 302 w 373"/>
                <a:gd name="T91" fmla="*/ 28 h 224"/>
                <a:gd name="T92" fmla="*/ 316 w 373"/>
                <a:gd name="T93" fmla="*/ 21 h 224"/>
                <a:gd name="T94" fmla="*/ 330 w 373"/>
                <a:gd name="T95" fmla="*/ 15 h 224"/>
                <a:gd name="T96" fmla="*/ 344 w 373"/>
                <a:gd name="T97" fmla="*/ 8 h 224"/>
                <a:gd name="T98" fmla="*/ 358 w 373"/>
                <a:gd name="T99" fmla="*/ 3 h 224"/>
                <a:gd name="T100" fmla="*/ 373 w 373"/>
                <a:gd name="T10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3" h="224">
                  <a:moveTo>
                    <a:pt x="373" y="0"/>
                  </a:moveTo>
                  <a:lnTo>
                    <a:pt x="373" y="8"/>
                  </a:lnTo>
                  <a:lnTo>
                    <a:pt x="367" y="13"/>
                  </a:lnTo>
                  <a:lnTo>
                    <a:pt x="358" y="16"/>
                  </a:lnTo>
                  <a:lnTo>
                    <a:pt x="351" y="21"/>
                  </a:lnTo>
                  <a:lnTo>
                    <a:pt x="331" y="28"/>
                  </a:lnTo>
                  <a:lnTo>
                    <a:pt x="313" y="35"/>
                  </a:lnTo>
                  <a:lnTo>
                    <a:pt x="294" y="43"/>
                  </a:lnTo>
                  <a:lnTo>
                    <a:pt x="276" y="51"/>
                  </a:lnTo>
                  <a:lnTo>
                    <a:pt x="257" y="59"/>
                  </a:lnTo>
                  <a:lnTo>
                    <a:pt x="238" y="69"/>
                  </a:lnTo>
                  <a:lnTo>
                    <a:pt x="220" y="78"/>
                  </a:lnTo>
                  <a:lnTo>
                    <a:pt x="202" y="88"/>
                  </a:lnTo>
                  <a:lnTo>
                    <a:pt x="184" y="99"/>
                  </a:lnTo>
                  <a:lnTo>
                    <a:pt x="166" y="109"/>
                  </a:lnTo>
                  <a:lnTo>
                    <a:pt x="149" y="120"/>
                  </a:lnTo>
                  <a:lnTo>
                    <a:pt x="130" y="130"/>
                  </a:lnTo>
                  <a:lnTo>
                    <a:pt x="113" y="142"/>
                  </a:lnTo>
                  <a:lnTo>
                    <a:pt x="95" y="152"/>
                  </a:lnTo>
                  <a:lnTo>
                    <a:pt x="78" y="164"/>
                  </a:lnTo>
                  <a:lnTo>
                    <a:pt x="60" y="176"/>
                  </a:lnTo>
                  <a:lnTo>
                    <a:pt x="9" y="223"/>
                  </a:lnTo>
                  <a:lnTo>
                    <a:pt x="6" y="224"/>
                  </a:lnTo>
                  <a:lnTo>
                    <a:pt x="4" y="223"/>
                  </a:lnTo>
                  <a:lnTo>
                    <a:pt x="2" y="221"/>
                  </a:lnTo>
                  <a:lnTo>
                    <a:pt x="0" y="220"/>
                  </a:lnTo>
                  <a:lnTo>
                    <a:pt x="9" y="206"/>
                  </a:lnTo>
                  <a:lnTo>
                    <a:pt x="24" y="193"/>
                  </a:lnTo>
                  <a:lnTo>
                    <a:pt x="38" y="181"/>
                  </a:lnTo>
                  <a:lnTo>
                    <a:pt x="54" y="169"/>
                  </a:lnTo>
                  <a:lnTo>
                    <a:pt x="69" y="157"/>
                  </a:lnTo>
                  <a:lnTo>
                    <a:pt x="84" y="145"/>
                  </a:lnTo>
                  <a:lnTo>
                    <a:pt x="99" y="135"/>
                  </a:lnTo>
                  <a:lnTo>
                    <a:pt x="114" y="123"/>
                  </a:lnTo>
                  <a:lnTo>
                    <a:pt x="130" y="113"/>
                  </a:lnTo>
                  <a:lnTo>
                    <a:pt x="145" y="103"/>
                  </a:lnTo>
                  <a:lnTo>
                    <a:pt x="162" y="93"/>
                  </a:lnTo>
                  <a:lnTo>
                    <a:pt x="177" y="84"/>
                  </a:lnTo>
                  <a:lnTo>
                    <a:pt x="193" y="74"/>
                  </a:lnTo>
                  <a:lnTo>
                    <a:pt x="209" y="65"/>
                  </a:lnTo>
                  <a:lnTo>
                    <a:pt x="226" y="57"/>
                  </a:lnTo>
                  <a:lnTo>
                    <a:pt x="242" y="49"/>
                  </a:lnTo>
                  <a:lnTo>
                    <a:pt x="258" y="41"/>
                  </a:lnTo>
                  <a:lnTo>
                    <a:pt x="273" y="38"/>
                  </a:lnTo>
                  <a:lnTo>
                    <a:pt x="288" y="34"/>
                  </a:lnTo>
                  <a:lnTo>
                    <a:pt x="302" y="28"/>
                  </a:lnTo>
                  <a:lnTo>
                    <a:pt x="316" y="21"/>
                  </a:lnTo>
                  <a:lnTo>
                    <a:pt x="330" y="15"/>
                  </a:lnTo>
                  <a:lnTo>
                    <a:pt x="344" y="8"/>
                  </a:lnTo>
                  <a:lnTo>
                    <a:pt x="358" y="3"/>
                  </a:lnTo>
                  <a:lnTo>
                    <a:pt x="3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11"/>
            <p:cNvSpPr>
              <a:spLocks/>
            </p:cNvSpPr>
            <p:nvPr/>
          </p:nvSpPr>
          <p:spPr bwMode="auto">
            <a:xfrm>
              <a:off x="1720850" y="2938463"/>
              <a:ext cx="215900" cy="223837"/>
            </a:xfrm>
            <a:custGeom>
              <a:avLst/>
              <a:gdLst>
                <a:gd name="T0" fmla="*/ 607 w 816"/>
                <a:gd name="T1" fmla="*/ 340 h 844"/>
                <a:gd name="T2" fmla="*/ 586 w 816"/>
                <a:gd name="T3" fmla="*/ 364 h 844"/>
                <a:gd name="T4" fmla="*/ 568 w 816"/>
                <a:gd name="T5" fmla="*/ 388 h 844"/>
                <a:gd name="T6" fmla="*/ 551 w 816"/>
                <a:gd name="T7" fmla="*/ 414 h 844"/>
                <a:gd name="T8" fmla="*/ 514 w 816"/>
                <a:gd name="T9" fmla="*/ 453 h 844"/>
                <a:gd name="T10" fmla="*/ 460 w 816"/>
                <a:gd name="T11" fmla="*/ 509 h 844"/>
                <a:gd name="T12" fmla="*/ 404 w 816"/>
                <a:gd name="T13" fmla="*/ 564 h 844"/>
                <a:gd name="T14" fmla="*/ 347 w 816"/>
                <a:gd name="T15" fmla="*/ 615 h 844"/>
                <a:gd name="T16" fmla="*/ 288 w 816"/>
                <a:gd name="T17" fmla="*/ 664 h 844"/>
                <a:gd name="T18" fmla="*/ 228 w 816"/>
                <a:gd name="T19" fmla="*/ 709 h 844"/>
                <a:gd name="T20" fmla="*/ 165 w 816"/>
                <a:gd name="T21" fmla="*/ 750 h 844"/>
                <a:gd name="T22" fmla="*/ 100 w 816"/>
                <a:gd name="T23" fmla="*/ 786 h 844"/>
                <a:gd name="T24" fmla="*/ 59 w 816"/>
                <a:gd name="T25" fmla="*/ 809 h 844"/>
                <a:gd name="T26" fmla="*/ 42 w 816"/>
                <a:gd name="T27" fmla="*/ 821 h 844"/>
                <a:gd name="T28" fmla="*/ 24 w 816"/>
                <a:gd name="T29" fmla="*/ 831 h 844"/>
                <a:gd name="T30" fmla="*/ 8 w 816"/>
                <a:gd name="T31" fmla="*/ 840 h 844"/>
                <a:gd name="T32" fmla="*/ 16 w 816"/>
                <a:gd name="T33" fmla="*/ 833 h 844"/>
                <a:gd name="T34" fmla="*/ 47 w 816"/>
                <a:gd name="T35" fmla="*/ 811 h 844"/>
                <a:gd name="T36" fmla="*/ 80 w 816"/>
                <a:gd name="T37" fmla="*/ 790 h 844"/>
                <a:gd name="T38" fmla="*/ 111 w 816"/>
                <a:gd name="T39" fmla="*/ 769 h 844"/>
                <a:gd name="T40" fmla="*/ 143 w 816"/>
                <a:gd name="T41" fmla="*/ 747 h 844"/>
                <a:gd name="T42" fmla="*/ 174 w 816"/>
                <a:gd name="T43" fmla="*/ 725 h 844"/>
                <a:gd name="T44" fmla="*/ 206 w 816"/>
                <a:gd name="T45" fmla="*/ 702 h 844"/>
                <a:gd name="T46" fmla="*/ 236 w 816"/>
                <a:gd name="T47" fmla="*/ 679 h 844"/>
                <a:gd name="T48" fmla="*/ 292 w 816"/>
                <a:gd name="T49" fmla="*/ 632 h 844"/>
                <a:gd name="T50" fmla="*/ 371 w 816"/>
                <a:gd name="T51" fmla="*/ 559 h 844"/>
                <a:gd name="T52" fmla="*/ 445 w 816"/>
                <a:gd name="T53" fmla="*/ 483 h 844"/>
                <a:gd name="T54" fmla="*/ 516 w 816"/>
                <a:gd name="T55" fmla="*/ 404 h 844"/>
                <a:gd name="T56" fmla="*/ 583 w 816"/>
                <a:gd name="T57" fmla="*/ 323 h 844"/>
                <a:gd name="T58" fmla="*/ 649 w 816"/>
                <a:gd name="T59" fmla="*/ 240 h 844"/>
                <a:gd name="T60" fmla="*/ 711 w 816"/>
                <a:gd name="T61" fmla="*/ 158 h 844"/>
                <a:gd name="T62" fmla="*/ 772 w 816"/>
                <a:gd name="T63" fmla="*/ 75 h 844"/>
                <a:gd name="T64" fmla="*/ 803 w 816"/>
                <a:gd name="T65" fmla="*/ 24 h 844"/>
                <a:gd name="T66" fmla="*/ 811 w 816"/>
                <a:gd name="T67" fmla="*/ 8 h 844"/>
                <a:gd name="T68" fmla="*/ 810 w 816"/>
                <a:gd name="T69" fmla="*/ 23 h 844"/>
                <a:gd name="T70" fmla="*/ 793 w 816"/>
                <a:gd name="T71" fmla="*/ 67 h 844"/>
                <a:gd name="T72" fmla="*/ 770 w 816"/>
                <a:gd name="T73" fmla="*/ 109 h 844"/>
                <a:gd name="T74" fmla="*/ 744 w 816"/>
                <a:gd name="T75" fmla="*/ 150 h 844"/>
                <a:gd name="T76" fmla="*/ 715 w 816"/>
                <a:gd name="T77" fmla="*/ 189 h 844"/>
                <a:gd name="T78" fmla="*/ 686 w 816"/>
                <a:gd name="T79" fmla="*/ 229 h 844"/>
                <a:gd name="T80" fmla="*/ 657 w 816"/>
                <a:gd name="T81" fmla="*/ 269 h 844"/>
                <a:gd name="T82" fmla="*/ 631 w 816"/>
                <a:gd name="T83" fmla="*/ 31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6" h="844">
                  <a:moveTo>
                    <a:pt x="620" y="331"/>
                  </a:moveTo>
                  <a:lnTo>
                    <a:pt x="607" y="340"/>
                  </a:lnTo>
                  <a:lnTo>
                    <a:pt x="596" y="351"/>
                  </a:lnTo>
                  <a:lnTo>
                    <a:pt x="586" y="364"/>
                  </a:lnTo>
                  <a:lnTo>
                    <a:pt x="577" y="375"/>
                  </a:lnTo>
                  <a:lnTo>
                    <a:pt x="568" y="388"/>
                  </a:lnTo>
                  <a:lnTo>
                    <a:pt x="559" y="401"/>
                  </a:lnTo>
                  <a:lnTo>
                    <a:pt x="551" y="414"/>
                  </a:lnTo>
                  <a:lnTo>
                    <a:pt x="540" y="425"/>
                  </a:lnTo>
                  <a:lnTo>
                    <a:pt x="514" y="453"/>
                  </a:lnTo>
                  <a:lnTo>
                    <a:pt x="487" y="481"/>
                  </a:lnTo>
                  <a:lnTo>
                    <a:pt x="460" y="509"/>
                  </a:lnTo>
                  <a:lnTo>
                    <a:pt x="432" y="537"/>
                  </a:lnTo>
                  <a:lnTo>
                    <a:pt x="404" y="564"/>
                  </a:lnTo>
                  <a:lnTo>
                    <a:pt x="375" y="589"/>
                  </a:lnTo>
                  <a:lnTo>
                    <a:pt x="347" y="615"/>
                  </a:lnTo>
                  <a:lnTo>
                    <a:pt x="318" y="639"/>
                  </a:lnTo>
                  <a:lnTo>
                    <a:pt x="288" y="664"/>
                  </a:lnTo>
                  <a:lnTo>
                    <a:pt x="258" y="687"/>
                  </a:lnTo>
                  <a:lnTo>
                    <a:pt x="228" y="709"/>
                  </a:lnTo>
                  <a:lnTo>
                    <a:pt x="196" y="730"/>
                  </a:lnTo>
                  <a:lnTo>
                    <a:pt x="165" y="750"/>
                  </a:lnTo>
                  <a:lnTo>
                    <a:pt x="132" y="768"/>
                  </a:lnTo>
                  <a:lnTo>
                    <a:pt x="100" y="786"/>
                  </a:lnTo>
                  <a:lnTo>
                    <a:pt x="67" y="802"/>
                  </a:lnTo>
                  <a:lnTo>
                    <a:pt x="59" y="809"/>
                  </a:lnTo>
                  <a:lnTo>
                    <a:pt x="51" y="815"/>
                  </a:lnTo>
                  <a:lnTo>
                    <a:pt x="42" y="821"/>
                  </a:lnTo>
                  <a:lnTo>
                    <a:pt x="34" y="826"/>
                  </a:lnTo>
                  <a:lnTo>
                    <a:pt x="24" y="831"/>
                  </a:lnTo>
                  <a:lnTo>
                    <a:pt x="16" y="836"/>
                  </a:lnTo>
                  <a:lnTo>
                    <a:pt x="8" y="840"/>
                  </a:lnTo>
                  <a:lnTo>
                    <a:pt x="0" y="844"/>
                  </a:lnTo>
                  <a:lnTo>
                    <a:pt x="16" y="833"/>
                  </a:lnTo>
                  <a:lnTo>
                    <a:pt x="31" y="823"/>
                  </a:lnTo>
                  <a:lnTo>
                    <a:pt x="47" y="811"/>
                  </a:lnTo>
                  <a:lnTo>
                    <a:pt x="64" y="801"/>
                  </a:lnTo>
                  <a:lnTo>
                    <a:pt x="80" y="790"/>
                  </a:lnTo>
                  <a:lnTo>
                    <a:pt x="95" y="780"/>
                  </a:lnTo>
                  <a:lnTo>
                    <a:pt x="111" y="769"/>
                  </a:lnTo>
                  <a:lnTo>
                    <a:pt x="128" y="758"/>
                  </a:lnTo>
                  <a:lnTo>
                    <a:pt x="143" y="747"/>
                  </a:lnTo>
                  <a:lnTo>
                    <a:pt x="159" y="736"/>
                  </a:lnTo>
                  <a:lnTo>
                    <a:pt x="174" y="725"/>
                  </a:lnTo>
                  <a:lnTo>
                    <a:pt x="189" y="714"/>
                  </a:lnTo>
                  <a:lnTo>
                    <a:pt x="206" y="702"/>
                  </a:lnTo>
                  <a:lnTo>
                    <a:pt x="221" y="690"/>
                  </a:lnTo>
                  <a:lnTo>
                    <a:pt x="236" y="679"/>
                  </a:lnTo>
                  <a:lnTo>
                    <a:pt x="251" y="667"/>
                  </a:lnTo>
                  <a:lnTo>
                    <a:pt x="292" y="632"/>
                  </a:lnTo>
                  <a:lnTo>
                    <a:pt x="332" y="596"/>
                  </a:lnTo>
                  <a:lnTo>
                    <a:pt x="371" y="559"/>
                  </a:lnTo>
                  <a:lnTo>
                    <a:pt x="408" y="522"/>
                  </a:lnTo>
                  <a:lnTo>
                    <a:pt x="445" y="483"/>
                  </a:lnTo>
                  <a:lnTo>
                    <a:pt x="481" y="444"/>
                  </a:lnTo>
                  <a:lnTo>
                    <a:pt x="516" y="404"/>
                  </a:lnTo>
                  <a:lnTo>
                    <a:pt x="550" y="364"/>
                  </a:lnTo>
                  <a:lnTo>
                    <a:pt x="583" y="323"/>
                  </a:lnTo>
                  <a:lnTo>
                    <a:pt x="616" y="282"/>
                  </a:lnTo>
                  <a:lnTo>
                    <a:pt x="649" y="240"/>
                  </a:lnTo>
                  <a:lnTo>
                    <a:pt x="680" y="200"/>
                  </a:lnTo>
                  <a:lnTo>
                    <a:pt x="711" y="158"/>
                  </a:lnTo>
                  <a:lnTo>
                    <a:pt x="742" y="116"/>
                  </a:lnTo>
                  <a:lnTo>
                    <a:pt x="772" y="75"/>
                  </a:lnTo>
                  <a:lnTo>
                    <a:pt x="802" y="33"/>
                  </a:lnTo>
                  <a:lnTo>
                    <a:pt x="803" y="24"/>
                  </a:lnTo>
                  <a:lnTo>
                    <a:pt x="807" y="16"/>
                  </a:lnTo>
                  <a:lnTo>
                    <a:pt x="811" y="8"/>
                  </a:lnTo>
                  <a:lnTo>
                    <a:pt x="816" y="0"/>
                  </a:lnTo>
                  <a:lnTo>
                    <a:pt x="810" y="23"/>
                  </a:lnTo>
                  <a:lnTo>
                    <a:pt x="802" y="45"/>
                  </a:lnTo>
                  <a:lnTo>
                    <a:pt x="793" y="67"/>
                  </a:lnTo>
                  <a:lnTo>
                    <a:pt x="782" y="88"/>
                  </a:lnTo>
                  <a:lnTo>
                    <a:pt x="770" y="109"/>
                  </a:lnTo>
                  <a:lnTo>
                    <a:pt x="757" y="130"/>
                  </a:lnTo>
                  <a:lnTo>
                    <a:pt x="744" y="150"/>
                  </a:lnTo>
                  <a:lnTo>
                    <a:pt x="730" y="169"/>
                  </a:lnTo>
                  <a:lnTo>
                    <a:pt x="715" y="189"/>
                  </a:lnTo>
                  <a:lnTo>
                    <a:pt x="701" y="209"/>
                  </a:lnTo>
                  <a:lnTo>
                    <a:pt x="686" y="229"/>
                  </a:lnTo>
                  <a:lnTo>
                    <a:pt x="672" y="250"/>
                  </a:lnTo>
                  <a:lnTo>
                    <a:pt x="657" y="269"/>
                  </a:lnTo>
                  <a:lnTo>
                    <a:pt x="644" y="289"/>
                  </a:lnTo>
                  <a:lnTo>
                    <a:pt x="631" y="310"/>
                  </a:lnTo>
                  <a:lnTo>
                    <a:pt x="620"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12"/>
            <p:cNvSpPr>
              <a:spLocks/>
            </p:cNvSpPr>
            <p:nvPr/>
          </p:nvSpPr>
          <p:spPr bwMode="auto">
            <a:xfrm>
              <a:off x="1697038" y="2949575"/>
              <a:ext cx="14288" cy="9525"/>
            </a:xfrm>
            <a:custGeom>
              <a:avLst/>
              <a:gdLst>
                <a:gd name="T0" fmla="*/ 53 w 53"/>
                <a:gd name="T1" fmla="*/ 12 h 39"/>
                <a:gd name="T2" fmla="*/ 48 w 53"/>
                <a:gd name="T3" fmla="*/ 17 h 39"/>
                <a:gd name="T4" fmla="*/ 43 w 53"/>
                <a:gd name="T5" fmla="*/ 21 h 39"/>
                <a:gd name="T6" fmla="*/ 38 w 53"/>
                <a:gd name="T7" fmla="*/ 27 h 39"/>
                <a:gd name="T8" fmla="*/ 32 w 53"/>
                <a:gd name="T9" fmla="*/ 33 h 39"/>
                <a:gd name="T10" fmla="*/ 26 w 53"/>
                <a:gd name="T11" fmla="*/ 36 h 39"/>
                <a:gd name="T12" fmla="*/ 19 w 53"/>
                <a:gd name="T13" fmla="*/ 39 h 39"/>
                <a:gd name="T14" fmla="*/ 12 w 53"/>
                <a:gd name="T15" fmla="*/ 36 h 39"/>
                <a:gd name="T16" fmla="*/ 5 w 53"/>
                <a:gd name="T17" fmla="*/ 32 h 39"/>
                <a:gd name="T18" fmla="*/ 0 w 53"/>
                <a:gd name="T19" fmla="*/ 27 h 39"/>
                <a:gd name="T20" fmla="*/ 0 w 53"/>
                <a:gd name="T21" fmla="*/ 20 h 39"/>
                <a:gd name="T22" fmla="*/ 2 w 53"/>
                <a:gd name="T23" fmla="*/ 14 h 39"/>
                <a:gd name="T24" fmla="*/ 4 w 53"/>
                <a:gd name="T25" fmla="*/ 9 h 39"/>
                <a:gd name="T26" fmla="*/ 8 w 53"/>
                <a:gd name="T27" fmla="*/ 6 h 39"/>
                <a:gd name="T28" fmla="*/ 12 w 53"/>
                <a:gd name="T29" fmla="*/ 4 h 39"/>
                <a:gd name="T30" fmla="*/ 17 w 53"/>
                <a:gd name="T31" fmla="*/ 2 h 39"/>
                <a:gd name="T32" fmla="*/ 22 w 53"/>
                <a:gd name="T33" fmla="*/ 0 h 39"/>
                <a:gd name="T34" fmla="*/ 26 w 53"/>
                <a:gd name="T35" fmla="*/ 0 h 39"/>
                <a:gd name="T36" fmla="*/ 31 w 53"/>
                <a:gd name="T37" fmla="*/ 0 h 39"/>
                <a:gd name="T38" fmla="*/ 37 w 53"/>
                <a:gd name="T39" fmla="*/ 0 h 39"/>
                <a:gd name="T40" fmla="*/ 41 w 53"/>
                <a:gd name="T41" fmla="*/ 3 h 39"/>
                <a:gd name="T42" fmla="*/ 44 w 53"/>
                <a:gd name="T43" fmla="*/ 6 h 39"/>
                <a:gd name="T44" fmla="*/ 47 w 53"/>
                <a:gd name="T45" fmla="*/ 7 h 39"/>
                <a:gd name="T46" fmla="*/ 51 w 53"/>
                <a:gd name="T47" fmla="*/ 9 h 39"/>
                <a:gd name="T48" fmla="*/ 53 w 53"/>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39">
                  <a:moveTo>
                    <a:pt x="53" y="12"/>
                  </a:moveTo>
                  <a:lnTo>
                    <a:pt x="48" y="17"/>
                  </a:lnTo>
                  <a:lnTo>
                    <a:pt x="43" y="21"/>
                  </a:lnTo>
                  <a:lnTo>
                    <a:pt x="38" y="27"/>
                  </a:lnTo>
                  <a:lnTo>
                    <a:pt x="32" y="33"/>
                  </a:lnTo>
                  <a:lnTo>
                    <a:pt x="26" y="36"/>
                  </a:lnTo>
                  <a:lnTo>
                    <a:pt x="19" y="39"/>
                  </a:lnTo>
                  <a:lnTo>
                    <a:pt x="12" y="36"/>
                  </a:lnTo>
                  <a:lnTo>
                    <a:pt x="5" y="32"/>
                  </a:lnTo>
                  <a:lnTo>
                    <a:pt x="0" y="27"/>
                  </a:lnTo>
                  <a:lnTo>
                    <a:pt x="0" y="20"/>
                  </a:lnTo>
                  <a:lnTo>
                    <a:pt x="2" y="14"/>
                  </a:lnTo>
                  <a:lnTo>
                    <a:pt x="4" y="9"/>
                  </a:lnTo>
                  <a:lnTo>
                    <a:pt x="8" y="6"/>
                  </a:lnTo>
                  <a:lnTo>
                    <a:pt x="12" y="4"/>
                  </a:lnTo>
                  <a:lnTo>
                    <a:pt x="17" y="2"/>
                  </a:lnTo>
                  <a:lnTo>
                    <a:pt x="22" y="0"/>
                  </a:lnTo>
                  <a:lnTo>
                    <a:pt x="26" y="0"/>
                  </a:lnTo>
                  <a:lnTo>
                    <a:pt x="31" y="0"/>
                  </a:lnTo>
                  <a:lnTo>
                    <a:pt x="37" y="0"/>
                  </a:lnTo>
                  <a:lnTo>
                    <a:pt x="41" y="3"/>
                  </a:lnTo>
                  <a:lnTo>
                    <a:pt x="44" y="6"/>
                  </a:lnTo>
                  <a:lnTo>
                    <a:pt x="47" y="7"/>
                  </a:lnTo>
                  <a:lnTo>
                    <a:pt x="51" y="9"/>
                  </a:lnTo>
                  <a:lnTo>
                    <a:pt x="5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Freeform 13"/>
            <p:cNvSpPr>
              <a:spLocks/>
            </p:cNvSpPr>
            <p:nvPr/>
          </p:nvSpPr>
          <p:spPr bwMode="auto">
            <a:xfrm>
              <a:off x="1835150" y="2949575"/>
              <a:ext cx="74613" cy="44450"/>
            </a:xfrm>
            <a:custGeom>
              <a:avLst/>
              <a:gdLst>
                <a:gd name="T0" fmla="*/ 277 w 277"/>
                <a:gd name="T1" fmla="*/ 2 h 166"/>
                <a:gd name="T2" fmla="*/ 277 w 277"/>
                <a:gd name="T3" fmla="*/ 9 h 166"/>
                <a:gd name="T4" fmla="*/ 263 w 277"/>
                <a:gd name="T5" fmla="*/ 15 h 166"/>
                <a:gd name="T6" fmla="*/ 249 w 277"/>
                <a:gd name="T7" fmla="*/ 22 h 166"/>
                <a:gd name="T8" fmla="*/ 235 w 277"/>
                <a:gd name="T9" fmla="*/ 28 h 166"/>
                <a:gd name="T10" fmla="*/ 222 w 277"/>
                <a:gd name="T11" fmla="*/ 35 h 166"/>
                <a:gd name="T12" fmla="*/ 208 w 277"/>
                <a:gd name="T13" fmla="*/ 43 h 166"/>
                <a:gd name="T14" fmla="*/ 195 w 277"/>
                <a:gd name="T15" fmla="*/ 50 h 166"/>
                <a:gd name="T16" fmla="*/ 181 w 277"/>
                <a:gd name="T17" fmla="*/ 58 h 166"/>
                <a:gd name="T18" fmla="*/ 168 w 277"/>
                <a:gd name="T19" fmla="*/ 66 h 166"/>
                <a:gd name="T20" fmla="*/ 156 w 277"/>
                <a:gd name="T21" fmla="*/ 74 h 166"/>
                <a:gd name="T22" fmla="*/ 143 w 277"/>
                <a:gd name="T23" fmla="*/ 82 h 166"/>
                <a:gd name="T24" fmla="*/ 129 w 277"/>
                <a:gd name="T25" fmla="*/ 89 h 166"/>
                <a:gd name="T26" fmla="*/ 116 w 277"/>
                <a:gd name="T27" fmla="*/ 97 h 166"/>
                <a:gd name="T28" fmla="*/ 103 w 277"/>
                <a:gd name="T29" fmla="*/ 106 h 166"/>
                <a:gd name="T30" fmla="*/ 91 w 277"/>
                <a:gd name="T31" fmla="*/ 112 h 166"/>
                <a:gd name="T32" fmla="*/ 77 w 277"/>
                <a:gd name="T33" fmla="*/ 121 h 166"/>
                <a:gd name="T34" fmla="*/ 64 w 277"/>
                <a:gd name="T35" fmla="*/ 128 h 166"/>
                <a:gd name="T36" fmla="*/ 56 w 277"/>
                <a:gd name="T37" fmla="*/ 133 h 166"/>
                <a:gd name="T38" fmla="*/ 49 w 277"/>
                <a:gd name="T39" fmla="*/ 140 h 166"/>
                <a:gd name="T40" fmla="*/ 42 w 277"/>
                <a:gd name="T41" fmla="*/ 147 h 166"/>
                <a:gd name="T42" fmla="*/ 34 w 277"/>
                <a:gd name="T43" fmla="*/ 153 h 166"/>
                <a:gd name="T44" fmla="*/ 27 w 277"/>
                <a:gd name="T45" fmla="*/ 159 h 166"/>
                <a:gd name="T46" fmla="*/ 18 w 277"/>
                <a:gd name="T47" fmla="*/ 164 h 166"/>
                <a:gd name="T48" fmla="*/ 9 w 277"/>
                <a:gd name="T49" fmla="*/ 166 h 166"/>
                <a:gd name="T50" fmla="*/ 0 w 277"/>
                <a:gd name="T51" fmla="*/ 165 h 166"/>
                <a:gd name="T52" fmla="*/ 7 w 277"/>
                <a:gd name="T53" fmla="*/ 156 h 166"/>
                <a:gd name="T54" fmla="*/ 14 w 277"/>
                <a:gd name="T55" fmla="*/ 146 h 166"/>
                <a:gd name="T56" fmla="*/ 23 w 277"/>
                <a:gd name="T57" fmla="*/ 138 h 166"/>
                <a:gd name="T58" fmla="*/ 32 w 277"/>
                <a:gd name="T59" fmla="*/ 131 h 166"/>
                <a:gd name="T60" fmla="*/ 42 w 277"/>
                <a:gd name="T61" fmla="*/ 125 h 166"/>
                <a:gd name="T62" fmla="*/ 51 w 277"/>
                <a:gd name="T63" fmla="*/ 118 h 166"/>
                <a:gd name="T64" fmla="*/ 60 w 277"/>
                <a:gd name="T65" fmla="*/ 111 h 166"/>
                <a:gd name="T66" fmla="*/ 70 w 277"/>
                <a:gd name="T67" fmla="*/ 104 h 166"/>
                <a:gd name="T68" fmla="*/ 75 w 277"/>
                <a:gd name="T69" fmla="*/ 103 h 166"/>
                <a:gd name="T70" fmla="*/ 81 w 277"/>
                <a:gd name="T71" fmla="*/ 100 h 166"/>
                <a:gd name="T72" fmla="*/ 87 w 277"/>
                <a:gd name="T73" fmla="*/ 96 h 166"/>
                <a:gd name="T74" fmla="*/ 93 w 277"/>
                <a:gd name="T75" fmla="*/ 92 h 166"/>
                <a:gd name="T76" fmla="*/ 97 w 277"/>
                <a:gd name="T77" fmla="*/ 87 h 166"/>
                <a:gd name="T78" fmla="*/ 103 w 277"/>
                <a:gd name="T79" fmla="*/ 82 h 166"/>
                <a:gd name="T80" fmla="*/ 109 w 277"/>
                <a:gd name="T81" fmla="*/ 78 h 166"/>
                <a:gd name="T82" fmla="*/ 115 w 277"/>
                <a:gd name="T83" fmla="*/ 75 h 166"/>
                <a:gd name="T84" fmla="*/ 135 w 277"/>
                <a:gd name="T85" fmla="*/ 65 h 166"/>
                <a:gd name="T86" fmla="*/ 153 w 277"/>
                <a:gd name="T87" fmla="*/ 54 h 166"/>
                <a:gd name="T88" fmla="*/ 173 w 277"/>
                <a:gd name="T89" fmla="*/ 44 h 166"/>
                <a:gd name="T90" fmla="*/ 193 w 277"/>
                <a:gd name="T91" fmla="*/ 35 h 166"/>
                <a:gd name="T92" fmla="*/ 214 w 277"/>
                <a:gd name="T93" fmla="*/ 25 h 166"/>
                <a:gd name="T94" fmla="*/ 234 w 277"/>
                <a:gd name="T95" fmla="*/ 16 h 166"/>
                <a:gd name="T96" fmla="*/ 253 w 277"/>
                <a:gd name="T97" fmla="*/ 8 h 166"/>
                <a:gd name="T98" fmla="*/ 274 w 277"/>
                <a:gd name="T99" fmla="*/ 0 h 166"/>
                <a:gd name="T100" fmla="*/ 277 w 277"/>
                <a:gd name="T101" fmla="*/ 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7" h="166">
                  <a:moveTo>
                    <a:pt x="277" y="2"/>
                  </a:moveTo>
                  <a:lnTo>
                    <a:pt x="277" y="9"/>
                  </a:lnTo>
                  <a:lnTo>
                    <a:pt x="263" y="15"/>
                  </a:lnTo>
                  <a:lnTo>
                    <a:pt x="249" y="22"/>
                  </a:lnTo>
                  <a:lnTo>
                    <a:pt x="235" y="28"/>
                  </a:lnTo>
                  <a:lnTo>
                    <a:pt x="222" y="35"/>
                  </a:lnTo>
                  <a:lnTo>
                    <a:pt x="208" y="43"/>
                  </a:lnTo>
                  <a:lnTo>
                    <a:pt x="195" y="50"/>
                  </a:lnTo>
                  <a:lnTo>
                    <a:pt x="181" y="58"/>
                  </a:lnTo>
                  <a:lnTo>
                    <a:pt x="168" y="66"/>
                  </a:lnTo>
                  <a:lnTo>
                    <a:pt x="156" y="74"/>
                  </a:lnTo>
                  <a:lnTo>
                    <a:pt x="143" y="82"/>
                  </a:lnTo>
                  <a:lnTo>
                    <a:pt x="129" y="89"/>
                  </a:lnTo>
                  <a:lnTo>
                    <a:pt x="116" y="97"/>
                  </a:lnTo>
                  <a:lnTo>
                    <a:pt x="103" y="106"/>
                  </a:lnTo>
                  <a:lnTo>
                    <a:pt x="91" y="112"/>
                  </a:lnTo>
                  <a:lnTo>
                    <a:pt x="77" y="121"/>
                  </a:lnTo>
                  <a:lnTo>
                    <a:pt x="64" y="128"/>
                  </a:lnTo>
                  <a:lnTo>
                    <a:pt x="56" y="133"/>
                  </a:lnTo>
                  <a:lnTo>
                    <a:pt x="49" y="140"/>
                  </a:lnTo>
                  <a:lnTo>
                    <a:pt x="42" y="147"/>
                  </a:lnTo>
                  <a:lnTo>
                    <a:pt x="34" y="153"/>
                  </a:lnTo>
                  <a:lnTo>
                    <a:pt x="27" y="159"/>
                  </a:lnTo>
                  <a:lnTo>
                    <a:pt x="18" y="164"/>
                  </a:lnTo>
                  <a:lnTo>
                    <a:pt x="9" y="166"/>
                  </a:lnTo>
                  <a:lnTo>
                    <a:pt x="0" y="165"/>
                  </a:lnTo>
                  <a:lnTo>
                    <a:pt x="7" y="156"/>
                  </a:lnTo>
                  <a:lnTo>
                    <a:pt x="14" y="146"/>
                  </a:lnTo>
                  <a:lnTo>
                    <a:pt x="23" y="138"/>
                  </a:lnTo>
                  <a:lnTo>
                    <a:pt x="32" y="131"/>
                  </a:lnTo>
                  <a:lnTo>
                    <a:pt x="42" y="125"/>
                  </a:lnTo>
                  <a:lnTo>
                    <a:pt x="51" y="118"/>
                  </a:lnTo>
                  <a:lnTo>
                    <a:pt x="60" y="111"/>
                  </a:lnTo>
                  <a:lnTo>
                    <a:pt x="70" y="104"/>
                  </a:lnTo>
                  <a:lnTo>
                    <a:pt x="75" y="103"/>
                  </a:lnTo>
                  <a:lnTo>
                    <a:pt x="81" y="100"/>
                  </a:lnTo>
                  <a:lnTo>
                    <a:pt x="87" y="96"/>
                  </a:lnTo>
                  <a:lnTo>
                    <a:pt x="93" y="92"/>
                  </a:lnTo>
                  <a:lnTo>
                    <a:pt x="97" y="87"/>
                  </a:lnTo>
                  <a:lnTo>
                    <a:pt x="103" y="82"/>
                  </a:lnTo>
                  <a:lnTo>
                    <a:pt x="109" y="78"/>
                  </a:lnTo>
                  <a:lnTo>
                    <a:pt x="115" y="75"/>
                  </a:lnTo>
                  <a:lnTo>
                    <a:pt x="135" y="65"/>
                  </a:lnTo>
                  <a:lnTo>
                    <a:pt x="153" y="54"/>
                  </a:lnTo>
                  <a:lnTo>
                    <a:pt x="173" y="44"/>
                  </a:lnTo>
                  <a:lnTo>
                    <a:pt x="193" y="35"/>
                  </a:lnTo>
                  <a:lnTo>
                    <a:pt x="214" y="25"/>
                  </a:lnTo>
                  <a:lnTo>
                    <a:pt x="234" y="16"/>
                  </a:lnTo>
                  <a:lnTo>
                    <a:pt x="253" y="8"/>
                  </a:lnTo>
                  <a:lnTo>
                    <a:pt x="274" y="0"/>
                  </a:lnTo>
                  <a:lnTo>
                    <a:pt x="27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14"/>
            <p:cNvSpPr>
              <a:spLocks/>
            </p:cNvSpPr>
            <p:nvPr/>
          </p:nvSpPr>
          <p:spPr bwMode="auto">
            <a:xfrm>
              <a:off x="1700213" y="2949575"/>
              <a:ext cx="161925" cy="165100"/>
            </a:xfrm>
            <a:custGeom>
              <a:avLst/>
              <a:gdLst>
                <a:gd name="T0" fmla="*/ 86 w 612"/>
                <a:gd name="T1" fmla="*/ 15 h 618"/>
                <a:gd name="T2" fmla="*/ 172 w 612"/>
                <a:gd name="T3" fmla="*/ 65 h 618"/>
                <a:gd name="T4" fmla="*/ 370 w 612"/>
                <a:gd name="T5" fmla="*/ 144 h 618"/>
                <a:gd name="T6" fmla="*/ 585 w 612"/>
                <a:gd name="T7" fmla="*/ 224 h 618"/>
                <a:gd name="T8" fmla="*/ 559 w 612"/>
                <a:gd name="T9" fmla="*/ 270 h 618"/>
                <a:gd name="T10" fmla="*/ 506 w 612"/>
                <a:gd name="T11" fmla="*/ 308 h 618"/>
                <a:gd name="T12" fmla="*/ 564 w 612"/>
                <a:gd name="T13" fmla="*/ 248 h 618"/>
                <a:gd name="T14" fmla="*/ 524 w 612"/>
                <a:gd name="T15" fmla="*/ 238 h 618"/>
                <a:gd name="T16" fmla="*/ 474 w 612"/>
                <a:gd name="T17" fmla="*/ 275 h 618"/>
                <a:gd name="T18" fmla="*/ 466 w 612"/>
                <a:gd name="T19" fmla="*/ 263 h 618"/>
                <a:gd name="T20" fmla="*/ 505 w 612"/>
                <a:gd name="T21" fmla="*/ 225 h 618"/>
                <a:gd name="T22" fmla="*/ 462 w 612"/>
                <a:gd name="T23" fmla="*/ 224 h 618"/>
                <a:gd name="T24" fmla="*/ 421 w 612"/>
                <a:gd name="T25" fmla="*/ 258 h 618"/>
                <a:gd name="T26" fmla="*/ 441 w 612"/>
                <a:gd name="T27" fmla="*/ 201 h 618"/>
                <a:gd name="T28" fmla="*/ 406 w 612"/>
                <a:gd name="T29" fmla="*/ 198 h 618"/>
                <a:gd name="T30" fmla="*/ 362 w 612"/>
                <a:gd name="T31" fmla="*/ 228 h 618"/>
                <a:gd name="T32" fmla="*/ 371 w 612"/>
                <a:gd name="T33" fmla="*/ 172 h 618"/>
                <a:gd name="T34" fmla="*/ 322 w 612"/>
                <a:gd name="T35" fmla="*/ 200 h 618"/>
                <a:gd name="T36" fmla="*/ 319 w 612"/>
                <a:gd name="T37" fmla="*/ 151 h 618"/>
                <a:gd name="T38" fmla="*/ 283 w 612"/>
                <a:gd name="T39" fmla="*/ 168 h 618"/>
                <a:gd name="T40" fmla="*/ 271 w 612"/>
                <a:gd name="T41" fmla="*/ 130 h 618"/>
                <a:gd name="T42" fmla="*/ 235 w 612"/>
                <a:gd name="T43" fmla="*/ 134 h 618"/>
                <a:gd name="T44" fmla="*/ 206 w 612"/>
                <a:gd name="T45" fmla="*/ 109 h 618"/>
                <a:gd name="T46" fmla="*/ 269 w 612"/>
                <a:gd name="T47" fmla="*/ 178 h 618"/>
                <a:gd name="T48" fmla="*/ 419 w 612"/>
                <a:gd name="T49" fmla="*/ 284 h 618"/>
                <a:gd name="T50" fmla="*/ 505 w 612"/>
                <a:gd name="T51" fmla="*/ 366 h 618"/>
                <a:gd name="T52" fmla="*/ 460 w 612"/>
                <a:gd name="T53" fmla="*/ 358 h 618"/>
                <a:gd name="T54" fmla="*/ 428 w 612"/>
                <a:gd name="T55" fmla="*/ 324 h 618"/>
                <a:gd name="T56" fmla="*/ 414 w 612"/>
                <a:gd name="T57" fmla="*/ 328 h 618"/>
                <a:gd name="T58" fmla="*/ 377 w 612"/>
                <a:gd name="T59" fmla="*/ 320 h 618"/>
                <a:gd name="T60" fmla="*/ 354 w 612"/>
                <a:gd name="T61" fmla="*/ 322 h 618"/>
                <a:gd name="T62" fmla="*/ 369 w 612"/>
                <a:gd name="T63" fmla="*/ 278 h 618"/>
                <a:gd name="T64" fmla="*/ 328 w 612"/>
                <a:gd name="T65" fmla="*/ 277 h 618"/>
                <a:gd name="T66" fmla="*/ 316 w 612"/>
                <a:gd name="T67" fmla="*/ 273 h 618"/>
                <a:gd name="T68" fmla="*/ 291 w 612"/>
                <a:gd name="T69" fmla="*/ 251 h 618"/>
                <a:gd name="T70" fmla="*/ 284 w 612"/>
                <a:gd name="T71" fmla="*/ 239 h 618"/>
                <a:gd name="T72" fmla="*/ 255 w 612"/>
                <a:gd name="T73" fmla="*/ 205 h 618"/>
                <a:gd name="T74" fmla="*/ 206 w 612"/>
                <a:gd name="T75" fmla="*/ 246 h 618"/>
                <a:gd name="T76" fmla="*/ 236 w 612"/>
                <a:gd name="T77" fmla="*/ 200 h 618"/>
                <a:gd name="T78" fmla="*/ 192 w 612"/>
                <a:gd name="T79" fmla="*/ 189 h 618"/>
                <a:gd name="T80" fmla="*/ 184 w 612"/>
                <a:gd name="T81" fmla="*/ 182 h 618"/>
                <a:gd name="T82" fmla="*/ 154 w 612"/>
                <a:gd name="T83" fmla="*/ 158 h 618"/>
                <a:gd name="T84" fmla="*/ 136 w 612"/>
                <a:gd name="T85" fmla="*/ 121 h 618"/>
                <a:gd name="T86" fmla="*/ 131 w 612"/>
                <a:gd name="T87" fmla="*/ 179 h 618"/>
                <a:gd name="T88" fmla="*/ 279 w 612"/>
                <a:gd name="T89" fmla="*/ 420 h 618"/>
                <a:gd name="T90" fmla="*/ 335 w 612"/>
                <a:gd name="T91" fmla="*/ 516 h 618"/>
                <a:gd name="T92" fmla="*/ 298 w 612"/>
                <a:gd name="T93" fmla="*/ 509 h 618"/>
                <a:gd name="T94" fmla="*/ 159 w 612"/>
                <a:gd name="T95" fmla="*/ 282 h 618"/>
                <a:gd name="T96" fmla="*/ 105 w 612"/>
                <a:gd name="T97" fmla="*/ 185 h 618"/>
                <a:gd name="T98" fmla="*/ 107 w 612"/>
                <a:gd name="T99" fmla="*/ 224 h 618"/>
                <a:gd name="T100" fmla="*/ 162 w 612"/>
                <a:gd name="T101" fmla="*/ 398 h 618"/>
                <a:gd name="T102" fmla="*/ 202 w 612"/>
                <a:gd name="T103" fmla="*/ 538 h 618"/>
                <a:gd name="T104" fmla="*/ 193 w 612"/>
                <a:gd name="T105" fmla="*/ 618 h 618"/>
                <a:gd name="T106" fmla="*/ 119 w 612"/>
                <a:gd name="T107" fmla="*/ 360 h 618"/>
                <a:gd name="T108" fmla="*/ 65 w 612"/>
                <a:gd name="T109" fmla="*/ 191 h 618"/>
                <a:gd name="T110" fmla="*/ 23 w 612"/>
                <a:gd name="T111" fmla="*/ 101 h 618"/>
                <a:gd name="T112" fmla="*/ 1 w 612"/>
                <a:gd name="T113" fmla="*/ 63 h 618"/>
                <a:gd name="T114" fmla="*/ 41 w 612"/>
                <a:gd name="T115" fmla="*/ 28 h 618"/>
                <a:gd name="T116" fmla="*/ 64 w 612"/>
                <a:gd name="T117" fmla="*/ 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2" h="618">
                  <a:moveTo>
                    <a:pt x="66" y="5"/>
                  </a:moveTo>
                  <a:lnTo>
                    <a:pt x="66" y="11"/>
                  </a:lnTo>
                  <a:lnTo>
                    <a:pt x="66" y="16"/>
                  </a:lnTo>
                  <a:lnTo>
                    <a:pt x="67" y="22"/>
                  </a:lnTo>
                  <a:lnTo>
                    <a:pt x="73" y="25"/>
                  </a:lnTo>
                  <a:lnTo>
                    <a:pt x="78" y="22"/>
                  </a:lnTo>
                  <a:lnTo>
                    <a:pt x="81" y="17"/>
                  </a:lnTo>
                  <a:lnTo>
                    <a:pt x="86" y="15"/>
                  </a:lnTo>
                  <a:lnTo>
                    <a:pt x="93" y="18"/>
                  </a:lnTo>
                  <a:lnTo>
                    <a:pt x="100" y="30"/>
                  </a:lnTo>
                  <a:lnTo>
                    <a:pt x="109" y="39"/>
                  </a:lnTo>
                  <a:lnTo>
                    <a:pt x="121" y="45"/>
                  </a:lnTo>
                  <a:lnTo>
                    <a:pt x="133" y="51"/>
                  </a:lnTo>
                  <a:lnTo>
                    <a:pt x="145" y="56"/>
                  </a:lnTo>
                  <a:lnTo>
                    <a:pt x="159" y="60"/>
                  </a:lnTo>
                  <a:lnTo>
                    <a:pt x="172" y="65"/>
                  </a:lnTo>
                  <a:lnTo>
                    <a:pt x="184" y="71"/>
                  </a:lnTo>
                  <a:lnTo>
                    <a:pt x="211" y="81"/>
                  </a:lnTo>
                  <a:lnTo>
                    <a:pt x="237" y="92"/>
                  </a:lnTo>
                  <a:lnTo>
                    <a:pt x="264" y="102"/>
                  </a:lnTo>
                  <a:lnTo>
                    <a:pt x="291" y="113"/>
                  </a:lnTo>
                  <a:lnTo>
                    <a:pt x="317" y="123"/>
                  </a:lnTo>
                  <a:lnTo>
                    <a:pt x="344" y="134"/>
                  </a:lnTo>
                  <a:lnTo>
                    <a:pt x="370" y="144"/>
                  </a:lnTo>
                  <a:lnTo>
                    <a:pt x="397" y="155"/>
                  </a:lnTo>
                  <a:lnTo>
                    <a:pt x="423" y="165"/>
                  </a:lnTo>
                  <a:lnTo>
                    <a:pt x="450" y="175"/>
                  </a:lnTo>
                  <a:lnTo>
                    <a:pt x="477" y="186"/>
                  </a:lnTo>
                  <a:lnTo>
                    <a:pt x="504" y="195"/>
                  </a:lnTo>
                  <a:lnTo>
                    <a:pt x="530" y="206"/>
                  </a:lnTo>
                  <a:lnTo>
                    <a:pt x="557" y="215"/>
                  </a:lnTo>
                  <a:lnTo>
                    <a:pt x="585" y="224"/>
                  </a:lnTo>
                  <a:lnTo>
                    <a:pt x="612" y="234"/>
                  </a:lnTo>
                  <a:lnTo>
                    <a:pt x="610" y="239"/>
                  </a:lnTo>
                  <a:lnTo>
                    <a:pt x="609" y="246"/>
                  </a:lnTo>
                  <a:lnTo>
                    <a:pt x="607" y="252"/>
                  </a:lnTo>
                  <a:lnTo>
                    <a:pt x="602" y="257"/>
                  </a:lnTo>
                  <a:lnTo>
                    <a:pt x="579" y="253"/>
                  </a:lnTo>
                  <a:lnTo>
                    <a:pt x="569" y="261"/>
                  </a:lnTo>
                  <a:lnTo>
                    <a:pt x="559" y="270"/>
                  </a:lnTo>
                  <a:lnTo>
                    <a:pt x="550" y="278"/>
                  </a:lnTo>
                  <a:lnTo>
                    <a:pt x="542" y="287"/>
                  </a:lnTo>
                  <a:lnTo>
                    <a:pt x="533" y="296"/>
                  </a:lnTo>
                  <a:lnTo>
                    <a:pt x="523" y="306"/>
                  </a:lnTo>
                  <a:lnTo>
                    <a:pt x="514" y="314"/>
                  </a:lnTo>
                  <a:lnTo>
                    <a:pt x="505" y="322"/>
                  </a:lnTo>
                  <a:lnTo>
                    <a:pt x="499" y="316"/>
                  </a:lnTo>
                  <a:lnTo>
                    <a:pt x="506" y="308"/>
                  </a:lnTo>
                  <a:lnTo>
                    <a:pt x="515" y="300"/>
                  </a:lnTo>
                  <a:lnTo>
                    <a:pt x="523" y="292"/>
                  </a:lnTo>
                  <a:lnTo>
                    <a:pt x="533" y="284"/>
                  </a:lnTo>
                  <a:lnTo>
                    <a:pt x="542" y="277"/>
                  </a:lnTo>
                  <a:lnTo>
                    <a:pt x="551" y="268"/>
                  </a:lnTo>
                  <a:lnTo>
                    <a:pt x="560" y="260"/>
                  </a:lnTo>
                  <a:lnTo>
                    <a:pt x="569" y="251"/>
                  </a:lnTo>
                  <a:lnTo>
                    <a:pt x="564" y="248"/>
                  </a:lnTo>
                  <a:lnTo>
                    <a:pt x="559" y="245"/>
                  </a:lnTo>
                  <a:lnTo>
                    <a:pt x="556" y="243"/>
                  </a:lnTo>
                  <a:lnTo>
                    <a:pt x="551" y="242"/>
                  </a:lnTo>
                  <a:lnTo>
                    <a:pt x="547" y="239"/>
                  </a:lnTo>
                  <a:lnTo>
                    <a:pt x="542" y="238"/>
                  </a:lnTo>
                  <a:lnTo>
                    <a:pt x="537" y="237"/>
                  </a:lnTo>
                  <a:lnTo>
                    <a:pt x="533" y="236"/>
                  </a:lnTo>
                  <a:lnTo>
                    <a:pt x="524" y="238"/>
                  </a:lnTo>
                  <a:lnTo>
                    <a:pt x="517" y="243"/>
                  </a:lnTo>
                  <a:lnTo>
                    <a:pt x="512" y="248"/>
                  </a:lnTo>
                  <a:lnTo>
                    <a:pt x="506" y="253"/>
                  </a:lnTo>
                  <a:lnTo>
                    <a:pt x="500" y="259"/>
                  </a:lnTo>
                  <a:lnTo>
                    <a:pt x="494" y="265"/>
                  </a:lnTo>
                  <a:lnTo>
                    <a:pt x="487" y="268"/>
                  </a:lnTo>
                  <a:lnTo>
                    <a:pt x="479" y="271"/>
                  </a:lnTo>
                  <a:lnTo>
                    <a:pt x="474" y="275"/>
                  </a:lnTo>
                  <a:lnTo>
                    <a:pt x="470" y="280"/>
                  </a:lnTo>
                  <a:lnTo>
                    <a:pt x="465" y="285"/>
                  </a:lnTo>
                  <a:lnTo>
                    <a:pt x="459" y="285"/>
                  </a:lnTo>
                  <a:lnTo>
                    <a:pt x="456" y="281"/>
                  </a:lnTo>
                  <a:lnTo>
                    <a:pt x="456" y="277"/>
                  </a:lnTo>
                  <a:lnTo>
                    <a:pt x="458" y="272"/>
                  </a:lnTo>
                  <a:lnTo>
                    <a:pt x="460" y="268"/>
                  </a:lnTo>
                  <a:lnTo>
                    <a:pt x="466" y="263"/>
                  </a:lnTo>
                  <a:lnTo>
                    <a:pt x="473" y="257"/>
                  </a:lnTo>
                  <a:lnTo>
                    <a:pt x="480" y="253"/>
                  </a:lnTo>
                  <a:lnTo>
                    <a:pt x="488" y="250"/>
                  </a:lnTo>
                  <a:lnTo>
                    <a:pt x="495" y="246"/>
                  </a:lnTo>
                  <a:lnTo>
                    <a:pt x="501" y="242"/>
                  </a:lnTo>
                  <a:lnTo>
                    <a:pt x="506" y="236"/>
                  </a:lnTo>
                  <a:lnTo>
                    <a:pt x="509" y="228"/>
                  </a:lnTo>
                  <a:lnTo>
                    <a:pt x="505" y="225"/>
                  </a:lnTo>
                  <a:lnTo>
                    <a:pt x="499" y="222"/>
                  </a:lnTo>
                  <a:lnTo>
                    <a:pt x="494" y="220"/>
                  </a:lnTo>
                  <a:lnTo>
                    <a:pt x="488" y="217"/>
                  </a:lnTo>
                  <a:lnTo>
                    <a:pt x="484" y="216"/>
                  </a:lnTo>
                  <a:lnTo>
                    <a:pt x="478" y="215"/>
                  </a:lnTo>
                  <a:lnTo>
                    <a:pt x="473" y="216"/>
                  </a:lnTo>
                  <a:lnTo>
                    <a:pt x="467" y="220"/>
                  </a:lnTo>
                  <a:lnTo>
                    <a:pt x="462" y="224"/>
                  </a:lnTo>
                  <a:lnTo>
                    <a:pt x="456" y="229"/>
                  </a:lnTo>
                  <a:lnTo>
                    <a:pt x="450" y="235"/>
                  </a:lnTo>
                  <a:lnTo>
                    <a:pt x="445" y="239"/>
                  </a:lnTo>
                  <a:lnTo>
                    <a:pt x="440" y="245"/>
                  </a:lnTo>
                  <a:lnTo>
                    <a:pt x="434" y="251"/>
                  </a:lnTo>
                  <a:lnTo>
                    <a:pt x="428" y="256"/>
                  </a:lnTo>
                  <a:lnTo>
                    <a:pt x="422" y="259"/>
                  </a:lnTo>
                  <a:lnTo>
                    <a:pt x="421" y="258"/>
                  </a:lnTo>
                  <a:lnTo>
                    <a:pt x="421" y="256"/>
                  </a:lnTo>
                  <a:lnTo>
                    <a:pt x="421" y="253"/>
                  </a:lnTo>
                  <a:lnTo>
                    <a:pt x="421" y="251"/>
                  </a:lnTo>
                  <a:lnTo>
                    <a:pt x="458" y="211"/>
                  </a:lnTo>
                  <a:lnTo>
                    <a:pt x="455" y="208"/>
                  </a:lnTo>
                  <a:lnTo>
                    <a:pt x="450" y="206"/>
                  </a:lnTo>
                  <a:lnTo>
                    <a:pt x="445" y="203"/>
                  </a:lnTo>
                  <a:lnTo>
                    <a:pt x="441" y="201"/>
                  </a:lnTo>
                  <a:lnTo>
                    <a:pt x="436" y="199"/>
                  </a:lnTo>
                  <a:lnTo>
                    <a:pt x="431" y="196"/>
                  </a:lnTo>
                  <a:lnTo>
                    <a:pt x="427" y="194"/>
                  </a:lnTo>
                  <a:lnTo>
                    <a:pt x="422" y="192"/>
                  </a:lnTo>
                  <a:lnTo>
                    <a:pt x="417" y="193"/>
                  </a:lnTo>
                  <a:lnTo>
                    <a:pt x="414" y="196"/>
                  </a:lnTo>
                  <a:lnTo>
                    <a:pt x="409" y="199"/>
                  </a:lnTo>
                  <a:lnTo>
                    <a:pt x="406" y="198"/>
                  </a:lnTo>
                  <a:lnTo>
                    <a:pt x="400" y="201"/>
                  </a:lnTo>
                  <a:lnTo>
                    <a:pt x="394" y="206"/>
                  </a:lnTo>
                  <a:lnTo>
                    <a:pt x="390" y="211"/>
                  </a:lnTo>
                  <a:lnTo>
                    <a:pt x="385" y="217"/>
                  </a:lnTo>
                  <a:lnTo>
                    <a:pt x="380" y="223"/>
                  </a:lnTo>
                  <a:lnTo>
                    <a:pt x="374" y="227"/>
                  </a:lnTo>
                  <a:lnTo>
                    <a:pt x="369" y="229"/>
                  </a:lnTo>
                  <a:lnTo>
                    <a:pt x="362" y="228"/>
                  </a:lnTo>
                  <a:lnTo>
                    <a:pt x="366" y="216"/>
                  </a:lnTo>
                  <a:lnTo>
                    <a:pt x="376" y="206"/>
                  </a:lnTo>
                  <a:lnTo>
                    <a:pt x="386" y="196"/>
                  </a:lnTo>
                  <a:lnTo>
                    <a:pt x="395" y="186"/>
                  </a:lnTo>
                  <a:lnTo>
                    <a:pt x="391" y="180"/>
                  </a:lnTo>
                  <a:lnTo>
                    <a:pt x="385" y="175"/>
                  </a:lnTo>
                  <a:lnTo>
                    <a:pt x="378" y="173"/>
                  </a:lnTo>
                  <a:lnTo>
                    <a:pt x="371" y="172"/>
                  </a:lnTo>
                  <a:lnTo>
                    <a:pt x="364" y="174"/>
                  </a:lnTo>
                  <a:lnTo>
                    <a:pt x="358" y="179"/>
                  </a:lnTo>
                  <a:lnTo>
                    <a:pt x="352" y="186"/>
                  </a:lnTo>
                  <a:lnTo>
                    <a:pt x="347" y="193"/>
                  </a:lnTo>
                  <a:lnTo>
                    <a:pt x="342" y="199"/>
                  </a:lnTo>
                  <a:lnTo>
                    <a:pt x="336" y="202"/>
                  </a:lnTo>
                  <a:lnTo>
                    <a:pt x="329" y="203"/>
                  </a:lnTo>
                  <a:lnTo>
                    <a:pt x="322" y="200"/>
                  </a:lnTo>
                  <a:lnTo>
                    <a:pt x="351" y="166"/>
                  </a:lnTo>
                  <a:lnTo>
                    <a:pt x="348" y="163"/>
                  </a:lnTo>
                  <a:lnTo>
                    <a:pt x="343" y="160"/>
                  </a:lnTo>
                  <a:lnTo>
                    <a:pt x="338" y="158"/>
                  </a:lnTo>
                  <a:lnTo>
                    <a:pt x="334" y="156"/>
                  </a:lnTo>
                  <a:lnTo>
                    <a:pt x="329" y="155"/>
                  </a:lnTo>
                  <a:lnTo>
                    <a:pt x="324" y="152"/>
                  </a:lnTo>
                  <a:lnTo>
                    <a:pt x="319" y="151"/>
                  </a:lnTo>
                  <a:lnTo>
                    <a:pt x="314" y="149"/>
                  </a:lnTo>
                  <a:lnTo>
                    <a:pt x="309" y="151"/>
                  </a:lnTo>
                  <a:lnTo>
                    <a:pt x="305" y="153"/>
                  </a:lnTo>
                  <a:lnTo>
                    <a:pt x="301" y="157"/>
                  </a:lnTo>
                  <a:lnTo>
                    <a:pt x="297" y="160"/>
                  </a:lnTo>
                  <a:lnTo>
                    <a:pt x="292" y="164"/>
                  </a:lnTo>
                  <a:lnTo>
                    <a:pt x="287" y="167"/>
                  </a:lnTo>
                  <a:lnTo>
                    <a:pt x="283" y="168"/>
                  </a:lnTo>
                  <a:lnTo>
                    <a:pt x="278" y="168"/>
                  </a:lnTo>
                  <a:lnTo>
                    <a:pt x="297" y="144"/>
                  </a:lnTo>
                  <a:lnTo>
                    <a:pt x="293" y="142"/>
                  </a:lnTo>
                  <a:lnTo>
                    <a:pt x="288" y="138"/>
                  </a:lnTo>
                  <a:lnTo>
                    <a:pt x="285" y="136"/>
                  </a:lnTo>
                  <a:lnTo>
                    <a:pt x="280" y="132"/>
                  </a:lnTo>
                  <a:lnTo>
                    <a:pt x="276" y="131"/>
                  </a:lnTo>
                  <a:lnTo>
                    <a:pt x="271" y="130"/>
                  </a:lnTo>
                  <a:lnTo>
                    <a:pt x="266" y="131"/>
                  </a:lnTo>
                  <a:lnTo>
                    <a:pt x="262" y="135"/>
                  </a:lnTo>
                  <a:lnTo>
                    <a:pt x="257" y="138"/>
                  </a:lnTo>
                  <a:lnTo>
                    <a:pt x="252" y="143"/>
                  </a:lnTo>
                  <a:lnTo>
                    <a:pt x="247" y="145"/>
                  </a:lnTo>
                  <a:lnTo>
                    <a:pt x="241" y="143"/>
                  </a:lnTo>
                  <a:lnTo>
                    <a:pt x="236" y="138"/>
                  </a:lnTo>
                  <a:lnTo>
                    <a:pt x="235" y="134"/>
                  </a:lnTo>
                  <a:lnTo>
                    <a:pt x="235" y="129"/>
                  </a:lnTo>
                  <a:lnTo>
                    <a:pt x="238" y="124"/>
                  </a:lnTo>
                  <a:lnTo>
                    <a:pt x="241" y="123"/>
                  </a:lnTo>
                  <a:lnTo>
                    <a:pt x="235" y="116"/>
                  </a:lnTo>
                  <a:lnTo>
                    <a:pt x="227" y="113"/>
                  </a:lnTo>
                  <a:lnTo>
                    <a:pt x="217" y="109"/>
                  </a:lnTo>
                  <a:lnTo>
                    <a:pt x="209" y="107"/>
                  </a:lnTo>
                  <a:lnTo>
                    <a:pt x="206" y="109"/>
                  </a:lnTo>
                  <a:lnTo>
                    <a:pt x="201" y="110"/>
                  </a:lnTo>
                  <a:lnTo>
                    <a:pt x="198" y="110"/>
                  </a:lnTo>
                  <a:lnTo>
                    <a:pt x="193" y="109"/>
                  </a:lnTo>
                  <a:lnTo>
                    <a:pt x="195" y="120"/>
                  </a:lnTo>
                  <a:lnTo>
                    <a:pt x="214" y="135"/>
                  </a:lnTo>
                  <a:lnTo>
                    <a:pt x="231" y="150"/>
                  </a:lnTo>
                  <a:lnTo>
                    <a:pt x="250" y="164"/>
                  </a:lnTo>
                  <a:lnTo>
                    <a:pt x="269" y="178"/>
                  </a:lnTo>
                  <a:lnTo>
                    <a:pt x="287" y="192"/>
                  </a:lnTo>
                  <a:lnTo>
                    <a:pt x="306" y="206"/>
                  </a:lnTo>
                  <a:lnTo>
                    <a:pt x="324" y="218"/>
                  </a:lnTo>
                  <a:lnTo>
                    <a:pt x="343" y="232"/>
                  </a:lnTo>
                  <a:lnTo>
                    <a:pt x="362" y="245"/>
                  </a:lnTo>
                  <a:lnTo>
                    <a:pt x="381" y="258"/>
                  </a:lnTo>
                  <a:lnTo>
                    <a:pt x="400" y="271"/>
                  </a:lnTo>
                  <a:lnTo>
                    <a:pt x="419" y="284"/>
                  </a:lnTo>
                  <a:lnTo>
                    <a:pt x="437" y="298"/>
                  </a:lnTo>
                  <a:lnTo>
                    <a:pt x="456" y="310"/>
                  </a:lnTo>
                  <a:lnTo>
                    <a:pt x="474" y="323"/>
                  </a:lnTo>
                  <a:lnTo>
                    <a:pt x="493" y="336"/>
                  </a:lnTo>
                  <a:lnTo>
                    <a:pt x="498" y="343"/>
                  </a:lnTo>
                  <a:lnTo>
                    <a:pt x="506" y="350"/>
                  </a:lnTo>
                  <a:lnTo>
                    <a:pt x="509" y="358"/>
                  </a:lnTo>
                  <a:lnTo>
                    <a:pt x="505" y="366"/>
                  </a:lnTo>
                  <a:lnTo>
                    <a:pt x="499" y="366"/>
                  </a:lnTo>
                  <a:lnTo>
                    <a:pt x="493" y="364"/>
                  </a:lnTo>
                  <a:lnTo>
                    <a:pt x="488" y="360"/>
                  </a:lnTo>
                  <a:lnTo>
                    <a:pt x="484" y="358"/>
                  </a:lnTo>
                  <a:lnTo>
                    <a:pt x="454" y="380"/>
                  </a:lnTo>
                  <a:lnTo>
                    <a:pt x="452" y="373"/>
                  </a:lnTo>
                  <a:lnTo>
                    <a:pt x="456" y="365"/>
                  </a:lnTo>
                  <a:lnTo>
                    <a:pt x="460" y="358"/>
                  </a:lnTo>
                  <a:lnTo>
                    <a:pt x="465" y="350"/>
                  </a:lnTo>
                  <a:lnTo>
                    <a:pt x="460" y="345"/>
                  </a:lnTo>
                  <a:lnTo>
                    <a:pt x="456" y="341"/>
                  </a:lnTo>
                  <a:lnTo>
                    <a:pt x="450" y="336"/>
                  </a:lnTo>
                  <a:lnTo>
                    <a:pt x="445" y="331"/>
                  </a:lnTo>
                  <a:lnTo>
                    <a:pt x="440" y="328"/>
                  </a:lnTo>
                  <a:lnTo>
                    <a:pt x="434" y="325"/>
                  </a:lnTo>
                  <a:lnTo>
                    <a:pt x="428" y="324"/>
                  </a:lnTo>
                  <a:lnTo>
                    <a:pt x="421" y="327"/>
                  </a:lnTo>
                  <a:lnTo>
                    <a:pt x="415" y="335"/>
                  </a:lnTo>
                  <a:lnTo>
                    <a:pt x="408" y="343"/>
                  </a:lnTo>
                  <a:lnTo>
                    <a:pt x="402" y="352"/>
                  </a:lnTo>
                  <a:lnTo>
                    <a:pt x="395" y="360"/>
                  </a:lnTo>
                  <a:lnTo>
                    <a:pt x="398" y="350"/>
                  </a:lnTo>
                  <a:lnTo>
                    <a:pt x="405" y="338"/>
                  </a:lnTo>
                  <a:lnTo>
                    <a:pt x="414" y="328"/>
                  </a:lnTo>
                  <a:lnTo>
                    <a:pt x="421" y="316"/>
                  </a:lnTo>
                  <a:lnTo>
                    <a:pt x="415" y="309"/>
                  </a:lnTo>
                  <a:lnTo>
                    <a:pt x="409" y="303"/>
                  </a:lnTo>
                  <a:lnTo>
                    <a:pt x="401" y="301"/>
                  </a:lnTo>
                  <a:lnTo>
                    <a:pt x="393" y="301"/>
                  </a:lnTo>
                  <a:lnTo>
                    <a:pt x="388" y="307"/>
                  </a:lnTo>
                  <a:lnTo>
                    <a:pt x="383" y="314"/>
                  </a:lnTo>
                  <a:lnTo>
                    <a:pt x="377" y="320"/>
                  </a:lnTo>
                  <a:lnTo>
                    <a:pt x="371" y="324"/>
                  </a:lnTo>
                  <a:lnTo>
                    <a:pt x="364" y="330"/>
                  </a:lnTo>
                  <a:lnTo>
                    <a:pt x="357" y="335"/>
                  </a:lnTo>
                  <a:lnTo>
                    <a:pt x="350" y="338"/>
                  </a:lnTo>
                  <a:lnTo>
                    <a:pt x="343" y="342"/>
                  </a:lnTo>
                  <a:lnTo>
                    <a:pt x="345" y="335"/>
                  </a:lnTo>
                  <a:lnTo>
                    <a:pt x="349" y="329"/>
                  </a:lnTo>
                  <a:lnTo>
                    <a:pt x="354" y="322"/>
                  </a:lnTo>
                  <a:lnTo>
                    <a:pt x="358" y="316"/>
                  </a:lnTo>
                  <a:lnTo>
                    <a:pt x="364" y="309"/>
                  </a:lnTo>
                  <a:lnTo>
                    <a:pt x="370" y="303"/>
                  </a:lnTo>
                  <a:lnTo>
                    <a:pt x="374" y="296"/>
                  </a:lnTo>
                  <a:lnTo>
                    <a:pt x="380" y="291"/>
                  </a:lnTo>
                  <a:lnTo>
                    <a:pt x="377" y="286"/>
                  </a:lnTo>
                  <a:lnTo>
                    <a:pt x="373" y="281"/>
                  </a:lnTo>
                  <a:lnTo>
                    <a:pt x="369" y="278"/>
                  </a:lnTo>
                  <a:lnTo>
                    <a:pt x="364" y="274"/>
                  </a:lnTo>
                  <a:lnTo>
                    <a:pt x="358" y="272"/>
                  </a:lnTo>
                  <a:lnTo>
                    <a:pt x="354" y="268"/>
                  </a:lnTo>
                  <a:lnTo>
                    <a:pt x="348" y="266"/>
                  </a:lnTo>
                  <a:lnTo>
                    <a:pt x="343" y="263"/>
                  </a:lnTo>
                  <a:lnTo>
                    <a:pt x="338" y="266"/>
                  </a:lnTo>
                  <a:lnTo>
                    <a:pt x="333" y="271"/>
                  </a:lnTo>
                  <a:lnTo>
                    <a:pt x="328" y="277"/>
                  </a:lnTo>
                  <a:lnTo>
                    <a:pt x="323" y="281"/>
                  </a:lnTo>
                  <a:lnTo>
                    <a:pt x="319" y="286"/>
                  </a:lnTo>
                  <a:lnTo>
                    <a:pt x="314" y="291"/>
                  </a:lnTo>
                  <a:lnTo>
                    <a:pt x="308" y="294"/>
                  </a:lnTo>
                  <a:lnTo>
                    <a:pt x="302" y="296"/>
                  </a:lnTo>
                  <a:lnTo>
                    <a:pt x="305" y="288"/>
                  </a:lnTo>
                  <a:lnTo>
                    <a:pt x="309" y="280"/>
                  </a:lnTo>
                  <a:lnTo>
                    <a:pt x="316" y="273"/>
                  </a:lnTo>
                  <a:lnTo>
                    <a:pt x="323" y="265"/>
                  </a:lnTo>
                  <a:lnTo>
                    <a:pt x="328" y="258"/>
                  </a:lnTo>
                  <a:lnTo>
                    <a:pt x="328" y="251"/>
                  </a:lnTo>
                  <a:lnTo>
                    <a:pt x="323" y="245"/>
                  </a:lnTo>
                  <a:lnTo>
                    <a:pt x="311" y="239"/>
                  </a:lnTo>
                  <a:lnTo>
                    <a:pt x="302" y="242"/>
                  </a:lnTo>
                  <a:lnTo>
                    <a:pt x="295" y="245"/>
                  </a:lnTo>
                  <a:lnTo>
                    <a:pt x="291" y="251"/>
                  </a:lnTo>
                  <a:lnTo>
                    <a:pt x="286" y="258"/>
                  </a:lnTo>
                  <a:lnTo>
                    <a:pt x="281" y="264"/>
                  </a:lnTo>
                  <a:lnTo>
                    <a:pt x="276" y="270"/>
                  </a:lnTo>
                  <a:lnTo>
                    <a:pt x="270" y="274"/>
                  </a:lnTo>
                  <a:lnTo>
                    <a:pt x="263" y="277"/>
                  </a:lnTo>
                  <a:lnTo>
                    <a:pt x="265" y="263"/>
                  </a:lnTo>
                  <a:lnTo>
                    <a:pt x="273" y="251"/>
                  </a:lnTo>
                  <a:lnTo>
                    <a:pt x="284" y="239"/>
                  </a:lnTo>
                  <a:lnTo>
                    <a:pt x="291" y="225"/>
                  </a:lnTo>
                  <a:lnTo>
                    <a:pt x="286" y="222"/>
                  </a:lnTo>
                  <a:lnTo>
                    <a:pt x="281" y="217"/>
                  </a:lnTo>
                  <a:lnTo>
                    <a:pt x="276" y="214"/>
                  </a:lnTo>
                  <a:lnTo>
                    <a:pt x="271" y="210"/>
                  </a:lnTo>
                  <a:lnTo>
                    <a:pt x="265" y="208"/>
                  </a:lnTo>
                  <a:lnTo>
                    <a:pt x="261" y="206"/>
                  </a:lnTo>
                  <a:lnTo>
                    <a:pt x="255" y="205"/>
                  </a:lnTo>
                  <a:lnTo>
                    <a:pt x="249" y="206"/>
                  </a:lnTo>
                  <a:lnTo>
                    <a:pt x="242" y="211"/>
                  </a:lnTo>
                  <a:lnTo>
                    <a:pt x="236" y="218"/>
                  </a:lnTo>
                  <a:lnTo>
                    <a:pt x="229" y="224"/>
                  </a:lnTo>
                  <a:lnTo>
                    <a:pt x="224" y="231"/>
                  </a:lnTo>
                  <a:lnTo>
                    <a:pt x="219" y="237"/>
                  </a:lnTo>
                  <a:lnTo>
                    <a:pt x="213" y="242"/>
                  </a:lnTo>
                  <a:lnTo>
                    <a:pt x="206" y="246"/>
                  </a:lnTo>
                  <a:lnTo>
                    <a:pt x="199" y="249"/>
                  </a:lnTo>
                  <a:lnTo>
                    <a:pt x="205" y="242"/>
                  </a:lnTo>
                  <a:lnTo>
                    <a:pt x="211" y="235"/>
                  </a:lnTo>
                  <a:lnTo>
                    <a:pt x="216" y="228"/>
                  </a:lnTo>
                  <a:lnTo>
                    <a:pt x="222" y="222"/>
                  </a:lnTo>
                  <a:lnTo>
                    <a:pt x="227" y="215"/>
                  </a:lnTo>
                  <a:lnTo>
                    <a:pt x="231" y="207"/>
                  </a:lnTo>
                  <a:lnTo>
                    <a:pt x="236" y="200"/>
                  </a:lnTo>
                  <a:lnTo>
                    <a:pt x="238" y="192"/>
                  </a:lnTo>
                  <a:lnTo>
                    <a:pt x="231" y="186"/>
                  </a:lnTo>
                  <a:lnTo>
                    <a:pt x="223" y="180"/>
                  </a:lnTo>
                  <a:lnTo>
                    <a:pt x="214" y="177"/>
                  </a:lnTo>
                  <a:lnTo>
                    <a:pt x="205" y="179"/>
                  </a:lnTo>
                  <a:lnTo>
                    <a:pt x="200" y="182"/>
                  </a:lnTo>
                  <a:lnTo>
                    <a:pt x="197" y="186"/>
                  </a:lnTo>
                  <a:lnTo>
                    <a:pt x="192" y="189"/>
                  </a:lnTo>
                  <a:lnTo>
                    <a:pt x="187" y="193"/>
                  </a:lnTo>
                  <a:lnTo>
                    <a:pt x="183" y="196"/>
                  </a:lnTo>
                  <a:lnTo>
                    <a:pt x="179" y="201"/>
                  </a:lnTo>
                  <a:lnTo>
                    <a:pt x="174" y="205"/>
                  </a:lnTo>
                  <a:lnTo>
                    <a:pt x="170" y="208"/>
                  </a:lnTo>
                  <a:lnTo>
                    <a:pt x="165" y="203"/>
                  </a:lnTo>
                  <a:lnTo>
                    <a:pt x="173" y="192"/>
                  </a:lnTo>
                  <a:lnTo>
                    <a:pt x="184" y="182"/>
                  </a:lnTo>
                  <a:lnTo>
                    <a:pt x="193" y="174"/>
                  </a:lnTo>
                  <a:lnTo>
                    <a:pt x="199" y="163"/>
                  </a:lnTo>
                  <a:lnTo>
                    <a:pt x="191" y="157"/>
                  </a:lnTo>
                  <a:lnTo>
                    <a:pt x="184" y="150"/>
                  </a:lnTo>
                  <a:lnTo>
                    <a:pt x="174" y="145"/>
                  </a:lnTo>
                  <a:lnTo>
                    <a:pt x="165" y="146"/>
                  </a:lnTo>
                  <a:lnTo>
                    <a:pt x="159" y="152"/>
                  </a:lnTo>
                  <a:lnTo>
                    <a:pt x="154" y="158"/>
                  </a:lnTo>
                  <a:lnTo>
                    <a:pt x="148" y="164"/>
                  </a:lnTo>
                  <a:lnTo>
                    <a:pt x="140" y="166"/>
                  </a:lnTo>
                  <a:lnTo>
                    <a:pt x="134" y="157"/>
                  </a:lnTo>
                  <a:lnTo>
                    <a:pt x="129" y="148"/>
                  </a:lnTo>
                  <a:lnTo>
                    <a:pt x="129" y="137"/>
                  </a:lnTo>
                  <a:lnTo>
                    <a:pt x="138" y="129"/>
                  </a:lnTo>
                  <a:lnTo>
                    <a:pt x="140" y="127"/>
                  </a:lnTo>
                  <a:lnTo>
                    <a:pt x="136" y="121"/>
                  </a:lnTo>
                  <a:lnTo>
                    <a:pt x="130" y="116"/>
                  </a:lnTo>
                  <a:lnTo>
                    <a:pt x="123" y="113"/>
                  </a:lnTo>
                  <a:lnTo>
                    <a:pt x="116" y="109"/>
                  </a:lnTo>
                  <a:lnTo>
                    <a:pt x="108" y="117"/>
                  </a:lnTo>
                  <a:lnTo>
                    <a:pt x="105" y="128"/>
                  </a:lnTo>
                  <a:lnTo>
                    <a:pt x="107" y="137"/>
                  </a:lnTo>
                  <a:lnTo>
                    <a:pt x="113" y="146"/>
                  </a:lnTo>
                  <a:lnTo>
                    <a:pt x="131" y="179"/>
                  </a:lnTo>
                  <a:lnTo>
                    <a:pt x="152" y="211"/>
                  </a:lnTo>
                  <a:lnTo>
                    <a:pt x="173" y="244"/>
                  </a:lnTo>
                  <a:lnTo>
                    <a:pt x="194" y="277"/>
                  </a:lnTo>
                  <a:lnTo>
                    <a:pt x="215" y="308"/>
                  </a:lnTo>
                  <a:lnTo>
                    <a:pt x="235" y="341"/>
                  </a:lnTo>
                  <a:lnTo>
                    <a:pt x="255" y="373"/>
                  </a:lnTo>
                  <a:lnTo>
                    <a:pt x="272" y="407"/>
                  </a:lnTo>
                  <a:lnTo>
                    <a:pt x="279" y="420"/>
                  </a:lnTo>
                  <a:lnTo>
                    <a:pt x="287" y="434"/>
                  </a:lnTo>
                  <a:lnTo>
                    <a:pt x="295" y="446"/>
                  </a:lnTo>
                  <a:lnTo>
                    <a:pt x="304" y="459"/>
                  </a:lnTo>
                  <a:lnTo>
                    <a:pt x="311" y="472"/>
                  </a:lnTo>
                  <a:lnTo>
                    <a:pt x="319" y="485"/>
                  </a:lnTo>
                  <a:lnTo>
                    <a:pt x="327" y="498"/>
                  </a:lnTo>
                  <a:lnTo>
                    <a:pt x="334" y="510"/>
                  </a:lnTo>
                  <a:lnTo>
                    <a:pt x="335" y="516"/>
                  </a:lnTo>
                  <a:lnTo>
                    <a:pt x="336" y="522"/>
                  </a:lnTo>
                  <a:lnTo>
                    <a:pt x="335" y="528"/>
                  </a:lnTo>
                  <a:lnTo>
                    <a:pt x="331" y="534"/>
                  </a:lnTo>
                  <a:lnTo>
                    <a:pt x="329" y="537"/>
                  </a:lnTo>
                  <a:lnTo>
                    <a:pt x="327" y="538"/>
                  </a:lnTo>
                  <a:lnTo>
                    <a:pt x="323" y="538"/>
                  </a:lnTo>
                  <a:lnTo>
                    <a:pt x="321" y="538"/>
                  </a:lnTo>
                  <a:lnTo>
                    <a:pt x="298" y="509"/>
                  </a:lnTo>
                  <a:lnTo>
                    <a:pt x="278" y="479"/>
                  </a:lnTo>
                  <a:lnTo>
                    <a:pt x="261" y="448"/>
                  </a:lnTo>
                  <a:lnTo>
                    <a:pt x="243" y="416"/>
                  </a:lnTo>
                  <a:lnTo>
                    <a:pt x="226" y="386"/>
                  </a:lnTo>
                  <a:lnTo>
                    <a:pt x="208" y="355"/>
                  </a:lnTo>
                  <a:lnTo>
                    <a:pt x="188" y="324"/>
                  </a:lnTo>
                  <a:lnTo>
                    <a:pt x="165" y="295"/>
                  </a:lnTo>
                  <a:lnTo>
                    <a:pt x="159" y="282"/>
                  </a:lnTo>
                  <a:lnTo>
                    <a:pt x="154" y="271"/>
                  </a:lnTo>
                  <a:lnTo>
                    <a:pt x="147" y="258"/>
                  </a:lnTo>
                  <a:lnTo>
                    <a:pt x="140" y="245"/>
                  </a:lnTo>
                  <a:lnTo>
                    <a:pt x="131" y="234"/>
                  </a:lnTo>
                  <a:lnTo>
                    <a:pt x="126" y="221"/>
                  </a:lnTo>
                  <a:lnTo>
                    <a:pt x="119" y="207"/>
                  </a:lnTo>
                  <a:lnTo>
                    <a:pt x="114" y="194"/>
                  </a:lnTo>
                  <a:lnTo>
                    <a:pt x="105" y="185"/>
                  </a:lnTo>
                  <a:lnTo>
                    <a:pt x="100" y="173"/>
                  </a:lnTo>
                  <a:lnTo>
                    <a:pt x="95" y="161"/>
                  </a:lnTo>
                  <a:lnTo>
                    <a:pt x="88" y="150"/>
                  </a:lnTo>
                  <a:lnTo>
                    <a:pt x="86" y="164"/>
                  </a:lnTo>
                  <a:lnTo>
                    <a:pt x="90" y="177"/>
                  </a:lnTo>
                  <a:lnTo>
                    <a:pt x="95" y="189"/>
                  </a:lnTo>
                  <a:lnTo>
                    <a:pt x="100" y="202"/>
                  </a:lnTo>
                  <a:lnTo>
                    <a:pt x="107" y="224"/>
                  </a:lnTo>
                  <a:lnTo>
                    <a:pt x="114" y="246"/>
                  </a:lnTo>
                  <a:lnTo>
                    <a:pt x="121" y="268"/>
                  </a:lnTo>
                  <a:lnTo>
                    <a:pt x="127" y="291"/>
                  </a:lnTo>
                  <a:lnTo>
                    <a:pt x="134" y="314"/>
                  </a:lnTo>
                  <a:lnTo>
                    <a:pt x="141" y="336"/>
                  </a:lnTo>
                  <a:lnTo>
                    <a:pt x="147" y="358"/>
                  </a:lnTo>
                  <a:lnTo>
                    <a:pt x="154" y="380"/>
                  </a:lnTo>
                  <a:lnTo>
                    <a:pt x="162" y="398"/>
                  </a:lnTo>
                  <a:lnTo>
                    <a:pt x="169" y="415"/>
                  </a:lnTo>
                  <a:lnTo>
                    <a:pt x="173" y="434"/>
                  </a:lnTo>
                  <a:lnTo>
                    <a:pt x="178" y="452"/>
                  </a:lnTo>
                  <a:lnTo>
                    <a:pt x="181" y="472"/>
                  </a:lnTo>
                  <a:lnTo>
                    <a:pt x="186" y="491"/>
                  </a:lnTo>
                  <a:lnTo>
                    <a:pt x="193" y="508"/>
                  </a:lnTo>
                  <a:lnTo>
                    <a:pt x="201" y="525"/>
                  </a:lnTo>
                  <a:lnTo>
                    <a:pt x="202" y="538"/>
                  </a:lnTo>
                  <a:lnTo>
                    <a:pt x="207" y="552"/>
                  </a:lnTo>
                  <a:lnTo>
                    <a:pt x="213" y="565"/>
                  </a:lnTo>
                  <a:lnTo>
                    <a:pt x="220" y="578"/>
                  </a:lnTo>
                  <a:lnTo>
                    <a:pt x="222" y="591"/>
                  </a:lnTo>
                  <a:lnTo>
                    <a:pt x="222" y="601"/>
                  </a:lnTo>
                  <a:lnTo>
                    <a:pt x="214" y="610"/>
                  </a:lnTo>
                  <a:lnTo>
                    <a:pt x="199" y="618"/>
                  </a:lnTo>
                  <a:lnTo>
                    <a:pt x="193" y="618"/>
                  </a:lnTo>
                  <a:lnTo>
                    <a:pt x="184" y="586"/>
                  </a:lnTo>
                  <a:lnTo>
                    <a:pt x="174" y="553"/>
                  </a:lnTo>
                  <a:lnTo>
                    <a:pt x="164" y="522"/>
                  </a:lnTo>
                  <a:lnTo>
                    <a:pt x="154" y="491"/>
                  </a:lnTo>
                  <a:lnTo>
                    <a:pt x="143" y="458"/>
                  </a:lnTo>
                  <a:lnTo>
                    <a:pt x="134" y="427"/>
                  </a:lnTo>
                  <a:lnTo>
                    <a:pt x="126" y="394"/>
                  </a:lnTo>
                  <a:lnTo>
                    <a:pt x="119" y="360"/>
                  </a:lnTo>
                  <a:lnTo>
                    <a:pt x="122" y="356"/>
                  </a:lnTo>
                  <a:lnTo>
                    <a:pt x="111" y="334"/>
                  </a:lnTo>
                  <a:lnTo>
                    <a:pt x="101" y="310"/>
                  </a:lnTo>
                  <a:lnTo>
                    <a:pt x="94" y="286"/>
                  </a:lnTo>
                  <a:lnTo>
                    <a:pt x="88" y="261"/>
                  </a:lnTo>
                  <a:lnTo>
                    <a:pt x="81" y="238"/>
                  </a:lnTo>
                  <a:lnTo>
                    <a:pt x="74" y="214"/>
                  </a:lnTo>
                  <a:lnTo>
                    <a:pt x="65" y="191"/>
                  </a:lnTo>
                  <a:lnTo>
                    <a:pt x="54" y="168"/>
                  </a:lnTo>
                  <a:lnTo>
                    <a:pt x="51" y="158"/>
                  </a:lnTo>
                  <a:lnTo>
                    <a:pt x="48" y="148"/>
                  </a:lnTo>
                  <a:lnTo>
                    <a:pt x="44" y="137"/>
                  </a:lnTo>
                  <a:lnTo>
                    <a:pt x="40" y="127"/>
                  </a:lnTo>
                  <a:lnTo>
                    <a:pt x="35" y="117"/>
                  </a:lnTo>
                  <a:lnTo>
                    <a:pt x="29" y="109"/>
                  </a:lnTo>
                  <a:lnTo>
                    <a:pt x="23" y="101"/>
                  </a:lnTo>
                  <a:lnTo>
                    <a:pt x="15" y="93"/>
                  </a:lnTo>
                  <a:lnTo>
                    <a:pt x="19" y="86"/>
                  </a:lnTo>
                  <a:lnTo>
                    <a:pt x="19" y="80"/>
                  </a:lnTo>
                  <a:lnTo>
                    <a:pt x="16" y="73"/>
                  </a:lnTo>
                  <a:lnTo>
                    <a:pt x="12" y="67"/>
                  </a:lnTo>
                  <a:lnTo>
                    <a:pt x="8" y="65"/>
                  </a:lnTo>
                  <a:lnTo>
                    <a:pt x="5" y="65"/>
                  </a:lnTo>
                  <a:lnTo>
                    <a:pt x="1" y="63"/>
                  </a:lnTo>
                  <a:lnTo>
                    <a:pt x="0" y="59"/>
                  </a:lnTo>
                  <a:lnTo>
                    <a:pt x="4" y="51"/>
                  </a:lnTo>
                  <a:lnTo>
                    <a:pt x="8" y="46"/>
                  </a:lnTo>
                  <a:lnTo>
                    <a:pt x="14" y="43"/>
                  </a:lnTo>
                  <a:lnTo>
                    <a:pt x="21" y="39"/>
                  </a:lnTo>
                  <a:lnTo>
                    <a:pt x="29" y="37"/>
                  </a:lnTo>
                  <a:lnTo>
                    <a:pt x="36" y="34"/>
                  </a:lnTo>
                  <a:lnTo>
                    <a:pt x="41" y="28"/>
                  </a:lnTo>
                  <a:lnTo>
                    <a:pt x="45" y="20"/>
                  </a:lnTo>
                  <a:lnTo>
                    <a:pt x="47" y="14"/>
                  </a:lnTo>
                  <a:lnTo>
                    <a:pt x="48" y="9"/>
                  </a:lnTo>
                  <a:lnTo>
                    <a:pt x="50" y="3"/>
                  </a:lnTo>
                  <a:lnTo>
                    <a:pt x="55" y="0"/>
                  </a:lnTo>
                  <a:lnTo>
                    <a:pt x="58" y="0"/>
                  </a:lnTo>
                  <a:lnTo>
                    <a:pt x="62" y="0"/>
                  </a:lnTo>
                  <a:lnTo>
                    <a:pt x="64" y="1"/>
                  </a:lnTo>
                  <a:lnTo>
                    <a:pt x="6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Freeform 15"/>
            <p:cNvSpPr>
              <a:spLocks/>
            </p:cNvSpPr>
            <p:nvPr/>
          </p:nvSpPr>
          <p:spPr bwMode="auto">
            <a:xfrm>
              <a:off x="1731963" y="2960688"/>
              <a:ext cx="207963" cy="211137"/>
            </a:xfrm>
            <a:custGeom>
              <a:avLst/>
              <a:gdLst>
                <a:gd name="T0" fmla="*/ 775 w 785"/>
                <a:gd name="T1" fmla="*/ 19 h 799"/>
                <a:gd name="T2" fmla="*/ 754 w 785"/>
                <a:gd name="T3" fmla="*/ 57 h 799"/>
                <a:gd name="T4" fmla="*/ 732 w 785"/>
                <a:gd name="T5" fmla="*/ 96 h 799"/>
                <a:gd name="T6" fmla="*/ 709 w 785"/>
                <a:gd name="T7" fmla="*/ 133 h 799"/>
                <a:gd name="T8" fmla="*/ 685 w 785"/>
                <a:gd name="T9" fmla="*/ 170 h 799"/>
                <a:gd name="T10" fmla="*/ 659 w 785"/>
                <a:gd name="T11" fmla="*/ 207 h 799"/>
                <a:gd name="T12" fmla="*/ 635 w 785"/>
                <a:gd name="T13" fmla="*/ 244 h 799"/>
                <a:gd name="T14" fmla="*/ 610 w 785"/>
                <a:gd name="T15" fmla="*/ 282 h 799"/>
                <a:gd name="T16" fmla="*/ 588 w 785"/>
                <a:gd name="T17" fmla="*/ 317 h 799"/>
                <a:gd name="T18" fmla="*/ 565 w 785"/>
                <a:gd name="T19" fmla="*/ 348 h 799"/>
                <a:gd name="T20" fmla="*/ 539 w 785"/>
                <a:gd name="T21" fmla="*/ 379 h 799"/>
                <a:gd name="T22" fmla="*/ 511 w 785"/>
                <a:gd name="T23" fmla="*/ 408 h 799"/>
                <a:gd name="T24" fmla="*/ 484 w 785"/>
                <a:gd name="T25" fmla="*/ 439 h 799"/>
                <a:gd name="T26" fmla="*/ 454 w 785"/>
                <a:gd name="T27" fmla="*/ 468 h 799"/>
                <a:gd name="T28" fmla="*/ 427 w 785"/>
                <a:gd name="T29" fmla="*/ 497 h 799"/>
                <a:gd name="T30" fmla="*/ 399 w 785"/>
                <a:gd name="T31" fmla="*/ 526 h 799"/>
                <a:gd name="T32" fmla="*/ 372 w 785"/>
                <a:gd name="T33" fmla="*/ 551 h 799"/>
                <a:gd name="T34" fmla="*/ 345 w 785"/>
                <a:gd name="T35" fmla="*/ 572 h 799"/>
                <a:gd name="T36" fmla="*/ 318 w 785"/>
                <a:gd name="T37" fmla="*/ 593 h 799"/>
                <a:gd name="T38" fmla="*/ 292 w 785"/>
                <a:gd name="T39" fmla="*/ 614 h 799"/>
                <a:gd name="T40" fmla="*/ 264 w 785"/>
                <a:gd name="T41" fmla="*/ 635 h 799"/>
                <a:gd name="T42" fmla="*/ 236 w 785"/>
                <a:gd name="T43" fmla="*/ 655 h 799"/>
                <a:gd name="T44" fmla="*/ 208 w 785"/>
                <a:gd name="T45" fmla="*/ 676 h 799"/>
                <a:gd name="T46" fmla="*/ 180 w 785"/>
                <a:gd name="T47" fmla="*/ 696 h 799"/>
                <a:gd name="T48" fmla="*/ 153 w 785"/>
                <a:gd name="T49" fmla="*/ 712 h 799"/>
                <a:gd name="T50" fmla="*/ 130 w 785"/>
                <a:gd name="T51" fmla="*/ 726 h 799"/>
                <a:gd name="T52" fmla="*/ 106 w 785"/>
                <a:gd name="T53" fmla="*/ 742 h 799"/>
                <a:gd name="T54" fmla="*/ 82 w 785"/>
                <a:gd name="T55" fmla="*/ 756 h 799"/>
                <a:gd name="T56" fmla="*/ 61 w 785"/>
                <a:gd name="T57" fmla="*/ 768 h 799"/>
                <a:gd name="T58" fmla="*/ 44 w 785"/>
                <a:gd name="T59" fmla="*/ 778 h 799"/>
                <a:gd name="T60" fmla="*/ 28 w 785"/>
                <a:gd name="T61" fmla="*/ 787 h 799"/>
                <a:gd name="T62" fmla="*/ 9 w 785"/>
                <a:gd name="T63" fmla="*/ 796 h 799"/>
                <a:gd name="T64" fmla="*/ 21 w 785"/>
                <a:gd name="T65" fmla="*/ 785 h 799"/>
                <a:gd name="T66" fmla="*/ 61 w 785"/>
                <a:gd name="T67" fmla="*/ 757 h 799"/>
                <a:gd name="T68" fmla="*/ 103 w 785"/>
                <a:gd name="T69" fmla="*/ 729 h 799"/>
                <a:gd name="T70" fmla="*/ 144 w 785"/>
                <a:gd name="T71" fmla="*/ 701 h 799"/>
                <a:gd name="T72" fmla="*/ 185 w 785"/>
                <a:gd name="T73" fmla="*/ 671 h 799"/>
                <a:gd name="T74" fmla="*/ 224 w 785"/>
                <a:gd name="T75" fmla="*/ 641 h 799"/>
                <a:gd name="T76" fmla="*/ 263 w 785"/>
                <a:gd name="T77" fmla="*/ 608 h 799"/>
                <a:gd name="T78" fmla="*/ 301 w 785"/>
                <a:gd name="T79" fmla="*/ 575 h 799"/>
                <a:gd name="T80" fmla="*/ 336 w 785"/>
                <a:gd name="T81" fmla="*/ 540 h 799"/>
                <a:gd name="T82" fmla="*/ 370 w 785"/>
                <a:gd name="T83" fmla="*/ 506 h 799"/>
                <a:gd name="T84" fmla="*/ 404 w 785"/>
                <a:gd name="T85" fmla="*/ 472 h 799"/>
                <a:gd name="T86" fmla="*/ 438 w 785"/>
                <a:gd name="T87" fmla="*/ 440 h 799"/>
                <a:gd name="T88" fmla="*/ 471 w 785"/>
                <a:gd name="T89" fmla="*/ 405 h 799"/>
                <a:gd name="T90" fmla="*/ 503 w 785"/>
                <a:gd name="T91" fmla="*/ 370 h 799"/>
                <a:gd name="T92" fmla="*/ 534 w 785"/>
                <a:gd name="T93" fmla="*/ 334 h 799"/>
                <a:gd name="T94" fmla="*/ 560 w 785"/>
                <a:gd name="T95" fmla="*/ 297 h 799"/>
                <a:gd name="T96" fmla="*/ 586 w 785"/>
                <a:gd name="T97" fmla="*/ 262 h 799"/>
                <a:gd name="T98" fmla="*/ 611 w 785"/>
                <a:gd name="T99" fmla="*/ 233 h 799"/>
                <a:gd name="T100" fmla="*/ 636 w 785"/>
                <a:gd name="T101" fmla="*/ 204 h 799"/>
                <a:gd name="T102" fmla="*/ 660 w 785"/>
                <a:gd name="T103" fmla="*/ 175 h 799"/>
                <a:gd name="T104" fmla="*/ 682 w 785"/>
                <a:gd name="T105" fmla="*/ 144 h 799"/>
                <a:gd name="T106" fmla="*/ 704 w 785"/>
                <a:gd name="T107" fmla="*/ 115 h 799"/>
                <a:gd name="T108" fmla="*/ 727 w 785"/>
                <a:gd name="T109" fmla="*/ 85 h 799"/>
                <a:gd name="T110" fmla="*/ 749 w 785"/>
                <a:gd name="T111" fmla="*/ 55 h 799"/>
                <a:gd name="T112" fmla="*/ 766 w 785"/>
                <a:gd name="T113" fmla="*/ 29 h 799"/>
                <a:gd name="T114" fmla="*/ 777 w 785"/>
                <a:gd name="T115" fmla="*/ 7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5" h="799">
                  <a:moveTo>
                    <a:pt x="785" y="0"/>
                  </a:moveTo>
                  <a:lnTo>
                    <a:pt x="775" y="19"/>
                  </a:lnTo>
                  <a:lnTo>
                    <a:pt x="765" y="39"/>
                  </a:lnTo>
                  <a:lnTo>
                    <a:pt x="754" y="57"/>
                  </a:lnTo>
                  <a:lnTo>
                    <a:pt x="743" y="76"/>
                  </a:lnTo>
                  <a:lnTo>
                    <a:pt x="732" y="96"/>
                  </a:lnTo>
                  <a:lnTo>
                    <a:pt x="721" y="114"/>
                  </a:lnTo>
                  <a:lnTo>
                    <a:pt x="709" y="133"/>
                  </a:lnTo>
                  <a:lnTo>
                    <a:pt x="696" y="151"/>
                  </a:lnTo>
                  <a:lnTo>
                    <a:pt x="685" y="170"/>
                  </a:lnTo>
                  <a:lnTo>
                    <a:pt x="672" y="189"/>
                  </a:lnTo>
                  <a:lnTo>
                    <a:pt x="659" y="207"/>
                  </a:lnTo>
                  <a:lnTo>
                    <a:pt x="647" y="226"/>
                  </a:lnTo>
                  <a:lnTo>
                    <a:pt x="635" y="244"/>
                  </a:lnTo>
                  <a:lnTo>
                    <a:pt x="623" y="263"/>
                  </a:lnTo>
                  <a:lnTo>
                    <a:pt x="610" y="282"/>
                  </a:lnTo>
                  <a:lnTo>
                    <a:pt x="599" y="300"/>
                  </a:lnTo>
                  <a:lnTo>
                    <a:pt x="588" y="317"/>
                  </a:lnTo>
                  <a:lnTo>
                    <a:pt x="577" y="333"/>
                  </a:lnTo>
                  <a:lnTo>
                    <a:pt x="565" y="348"/>
                  </a:lnTo>
                  <a:lnTo>
                    <a:pt x="552" y="364"/>
                  </a:lnTo>
                  <a:lnTo>
                    <a:pt x="539" y="379"/>
                  </a:lnTo>
                  <a:lnTo>
                    <a:pt x="525" y="394"/>
                  </a:lnTo>
                  <a:lnTo>
                    <a:pt x="511" y="408"/>
                  </a:lnTo>
                  <a:lnTo>
                    <a:pt x="497" y="423"/>
                  </a:lnTo>
                  <a:lnTo>
                    <a:pt x="484" y="439"/>
                  </a:lnTo>
                  <a:lnTo>
                    <a:pt x="470" y="453"/>
                  </a:lnTo>
                  <a:lnTo>
                    <a:pt x="454" y="468"/>
                  </a:lnTo>
                  <a:lnTo>
                    <a:pt x="440" y="482"/>
                  </a:lnTo>
                  <a:lnTo>
                    <a:pt x="427" y="497"/>
                  </a:lnTo>
                  <a:lnTo>
                    <a:pt x="413" y="511"/>
                  </a:lnTo>
                  <a:lnTo>
                    <a:pt x="399" y="526"/>
                  </a:lnTo>
                  <a:lnTo>
                    <a:pt x="385" y="541"/>
                  </a:lnTo>
                  <a:lnTo>
                    <a:pt x="372" y="551"/>
                  </a:lnTo>
                  <a:lnTo>
                    <a:pt x="359" y="562"/>
                  </a:lnTo>
                  <a:lnTo>
                    <a:pt x="345" y="572"/>
                  </a:lnTo>
                  <a:lnTo>
                    <a:pt x="332" y="583"/>
                  </a:lnTo>
                  <a:lnTo>
                    <a:pt x="318" y="593"/>
                  </a:lnTo>
                  <a:lnTo>
                    <a:pt x="304" y="604"/>
                  </a:lnTo>
                  <a:lnTo>
                    <a:pt x="292" y="614"/>
                  </a:lnTo>
                  <a:lnTo>
                    <a:pt x="278" y="625"/>
                  </a:lnTo>
                  <a:lnTo>
                    <a:pt x="264" y="635"/>
                  </a:lnTo>
                  <a:lnTo>
                    <a:pt x="250" y="646"/>
                  </a:lnTo>
                  <a:lnTo>
                    <a:pt x="236" y="655"/>
                  </a:lnTo>
                  <a:lnTo>
                    <a:pt x="222" y="665"/>
                  </a:lnTo>
                  <a:lnTo>
                    <a:pt x="208" y="676"/>
                  </a:lnTo>
                  <a:lnTo>
                    <a:pt x="194" y="686"/>
                  </a:lnTo>
                  <a:lnTo>
                    <a:pt x="180" y="696"/>
                  </a:lnTo>
                  <a:lnTo>
                    <a:pt x="166" y="706"/>
                  </a:lnTo>
                  <a:lnTo>
                    <a:pt x="153" y="712"/>
                  </a:lnTo>
                  <a:lnTo>
                    <a:pt x="142" y="719"/>
                  </a:lnTo>
                  <a:lnTo>
                    <a:pt x="130" y="726"/>
                  </a:lnTo>
                  <a:lnTo>
                    <a:pt x="118" y="734"/>
                  </a:lnTo>
                  <a:lnTo>
                    <a:pt x="106" y="742"/>
                  </a:lnTo>
                  <a:lnTo>
                    <a:pt x="94" y="749"/>
                  </a:lnTo>
                  <a:lnTo>
                    <a:pt x="82" y="756"/>
                  </a:lnTo>
                  <a:lnTo>
                    <a:pt x="70" y="762"/>
                  </a:lnTo>
                  <a:lnTo>
                    <a:pt x="61" y="768"/>
                  </a:lnTo>
                  <a:lnTo>
                    <a:pt x="53" y="772"/>
                  </a:lnTo>
                  <a:lnTo>
                    <a:pt x="44" y="778"/>
                  </a:lnTo>
                  <a:lnTo>
                    <a:pt x="36" y="783"/>
                  </a:lnTo>
                  <a:lnTo>
                    <a:pt x="28" y="787"/>
                  </a:lnTo>
                  <a:lnTo>
                    <a:pt x="18" y="792"/>
                  </a:lnTo>
                  <a:lnTo>
                    <a:pt x="9" y="796"/>
                  </a:lnTo>
                  <a:lnTo>
                    <a:pt x="0" y="799"/>
                  </a:lnTo>
                  <a:lnTo>
                    <a:pt x="21" y="785"/>
                  </a:lnTo>
                  <a:lnTo>
                    <a:pt x="42" y="771"/>
                  </a:lnTo>
                  <a:lnTo>
                    <a:pt x="61" y="757"/>
                  </a:lnTo>
                  <a:lnTo>
                    <a:pt x="82" y="743"/>
                  </a:lnTo>
                  <a:lnTo>
                    <a:pt x="103" y="729"/>
                  </a:lnTo>
                  <a:lnTo>
                    <a:pt x="123" y="715"/>
                  </a:lnTo>
                  <a:lnTo>
                    <a:pt x="144" y="701"/>
                  </a:lnTo>
                  <a:lnTo>
                    <a:pt x="164" y="686"/>
                  </a:lnTo>
                  <a:lnTo>
                    <a:pt x="185" y="671"/>
                  </a:lnTo>
                  <a:lnTo>
                    <a:pt x="204" y="656"/>
                  </a:lnTo>
                  <a:lnTo>
                    <a:pt x="224" y="641"/>
                  </a:lnTo>
                  <a:lnTo>
                    <a:pt x="244" y="625"/>
                  </a:lnTo>
                  <a:lnTo>
                    <a:pt x="263" y="608"/>
                  </a:lnTo>
                  <a:lnTo>
                    <a:pt x="282" y="592"/>
                  </a:lnTo>
                  <a:lnTo>
                    <a:pt x="301" y="575"/>
                  </a:lnTo>
                  <a:lnTo>
                    <a:pt x="320" y="557"/>
                  </a:lnTo>
                  <a:lnTo>
                    <a:pt x="336" y="540"/>
                  </a:lnTo>
                  <a:lnTo>
                    <a:pt x="353" y="523"/>
                  </a:lnTo>
                  <a:lnTo>
                    <a:pt x="370" y="506"/>
                  </a:lnTo>
                  <a:lnTo>
                    <a:pt x="387" y="490"/>
                  </a:lnTo>
                  <a:lnTo>
                    <a:pt x="404" y="472"/>
                  </a:lnTo>
                  <a:lnTo>
                    <a:pt x="421" y="456"/>
                  </a:lnTo>
                  <a:lnTo>
                    <a:pt x="438" y="440"/>
                  </a:lnTo>
                  <a:lnTo>
                    <a:pt x="454" y="422"/>
                  </a:lnTo>
                  <a:lnTo>
                    <a:pt x="471" y="405"/>
                  </a:lnTo>
                  <a:lnTo>
                    <a:pt x="487" y="387"/>
                  </a:lnTo>
                  <a:lnTo>
                    <a:pt x="503" y="370"/>
                  </a:lnTo>
                  <a:lnTo>
                    <a:pt x="518" y="353"/>
                  </a:lnTo>
                  <a:lnTo>
                    <a:pt x="534" y="334"/>
                  </a:lnTo>
                  <a:lnTo>
                    <a:pt x="547" y="315"/>
                  </a:lnTo>
                  <a:lnTo>
                    <a:pt x="560" y="297"/>
                  </a:lnTo>
                  <a:lnTo>
                    <a:pt x="573" y="277"/>
                  </a:lnTo>
                  <a:lnTo>
                    <a:pt x="586" y="262"/>
                  </a:lnTo>
                  <a:lnTo>
                    <a:pt x="599" y="248"/>
                  </a:lnTo>
                  <a:lnTo>
                    <a:pt x="611" y="233"/>
                  </a:lnTo>
                  <a:lnTo>
                    <a:pt x="624" y="219"/>
                  </a:lnTo>
                  <a:lnTo>
                    <a:pt x="636" y="204"/>
                  </a:lnTo>
                  <a:lnTo>
                    <a:pt x="649" y="189"/>
                  </a:lnTo>
                  <a:lnTo>
                    <a:pt x="660" y="175"/>
                  </a:lnTo>
                  <a:lnTo>
                    <a:pt x="672" y="160"/>
                  </a:lnTo>
                  <a:lnTo>
                    <a:pt x="682" y="144"/>
                  </a:lnTo>
                  <a:lnTo>
                    <a:pt x="694" y="130"/>
                  </a:lnTo>
                  <a:lnTo>
                    <a:pt x="704" y="115"/>
                  </a:lnTo>
                  <a:lnTo>
                    <a:pt x="716" y="100"/>
                  </a:lnTo>
                  <a:lnTo>
                    <a:pt x="727" y="85"/>
                  </a:lnTo>
                  <a:lnTo>
                    <a:pt x="738" y="70"/>
                  </a:lnTo>
                  <a:lnTo>
                    <a:pt x="749" y="55"/>
                  </a:lnTo>
                  <a:lnTo>
                    <a:pt x="759" y="40"/>
                  </a:lnTo>
                  <a:lnTo>
                    <a:pt x="766" y="29"/>
                  </a:lnTo>
                  <a:lnTo>
                    <a:pt x="772" y="18"/>
                  </a:lnTo>
                  <a:lnTo>
                    <a:pt x="777" y="7"/>
                  </a:lnTo>
                  <a:lnTo>
                    <a:pt x="7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Freeform 16"/>
            <p:cNvSpPr>
              <a:spLocks/>
            </p:cNvSpPr>
            <p:nvPr/>
          </p:nvSpPr>
          <p:spPr bwMode="auto">
            <a:xfrm>
              <a:off x="1849438" y="2971800"/>
              <a:ext cx="46038" cy="26987"/>
            </a:xfrm>
            <a:custGeom>
              <a:avLst/>
              <a:gdLst>
                <a:gd name="T0" fmla="*/ 169 w 170"/>
                <a:gd name="T1" fmla="*/ 10 h 107"/>
                <a:gd name="T2" fmla="*/ 153 w 170"/>
                <a:gd name="T3" fmla="*/ 21 h 107"/>
                <a:gd name="T4" fmla="*/ 136 w 170"/>
                <a:gd name="T5" fmla="*/ 31 h 107"/>
                <a:gd name="T6" fmla="*/ 119 w 170"/>
                <a:gd name="T7" fmla="*/ 41 h 107"/>
                <a:gd name="T8" fmla="*/ 101 w 170"/>
                <a:gd name="T9" fmla="*/ 49 h 107"/>
                <a:gd name="T10" fmla="*/ 84 w 170"/>
                <a:gd name="T11" fmla="*/ 58 h 107"/>
                <a:gd name="T12" fmla="*/ 68 w 170"/>
                <a:gd name="T13" fmla="*/ 67 h 107"/>
                <a:gd name="T14" fmla="*/ 50 w 170"/>
                <a:gd name="T15" fmla="*/ 77 h 107"/>
                <a:gd name="T16" fmla="*/ 34 w 170"/>
                <a:gd name="T17" fmla="*/ 87 h 107"/>
                <a:gd name="T18" fmla="*/ 40 w 170"/>
                <a:gd name="T19" fmla="*/ 93 h 107"/>
                <a:gd name="T20" fmla="*/ 35 w 170"/>
                <a:gd name="T21" fmla="*/ 94 h 107"/>
                <a:gd name="T22" fmla="*/ 31 w 170"/>
                <a:gd name="T23" fmla="*/ 96 h 107"/>
                <a:gd name="T24" fmla="*/ 26 w 170"/>
                <a:gd name="T25" fmla="*/ 100 h 107"/>
                <a:gd name="T26" fmla="*/ 20 w 170"/>
                <a:gd name="T27" fmla="*/ 103 h 107"/>
                <a:gd name="T28" fmla="*/ 15 w 170"/>
                <a:gd name="T29" fmla="*/ 106 h 107"/>
                <a:gd name="T30" fmla="*/ 11 w 170"/>
                <a:gd name="T31" fmla="*/ 107 h 107"/>
                <a:gd name="T32" fmla="*/ 5 w 170"/>
                <a:gd name="T33" fmla="*/ 107 h 107"/>
                <a:gd name="T34" fmla="*/ 0 w 170"/>
                <a:gd name="T35" fmla="*/ 105 h 107"/>
                <a:gd name="T36" fmla="*/ 6 w 170"/>
                <a:gd name="T37" fmla="*/ 96 h 107"/>
                <a:gd name="T38" fmla="*/ 14 w 170"/>
                <a:gd name="T39" fmla="*/ 89 h 107"/>
                <a:gd name="T40" fmla="*/ 24 w 170"/>
                <a:gd name="T41" fmla="*/ 85 h 107"/>
                <a:gd name="T42" fmla="*/ 32 w 170"/>
                <a:gd name="T43" fmla="*/ 79 h 107"/>
                <a:gd name="T44" fmla="*/ 48 w 170"/>
                <a:gd name="T45" fmla="*/ 67 h 107"/>
                <a:gd name="T46" fmla="*/ 63 w 170"/>
                <a:gd name="T47" fmla="*/ 56 h 107"/>
                <a:gd name="T48" fmla="*/ 79 w 170"/>
                <a:gd name="T49" fmla="*/ 45 h 107"/>
                <a:gd name="T50" fmla="*/ 97 w 170"/>
                <a:gd name="T51" fmla="*/ 35 h 107"/>
                <a:gd name="T52" fmla="*/ 113 w 170"/>
                <a:gd name="T53" fmla="*/ 26 h 107"/>
                <a:gd name="T54" fmla="*/ 129 w 170"/>
                <a:gd name="T55" fmla="*/ 16 h 107"/>
                <a:gd name="T56" fmla="*/ 147 w 170"/>
                <a:gd name="T57" fmla="*/ 8 h 107"/>
                <a:gd name="T58" fmla="*/ 164 w 170"/>
                <a:gd name="T59" fmla="*/ 0 h 107"/>
                <a:gd name="T60" fmla="*/ 168 w 170"/>
                <a:gd name="T61" fmla="*/ 1 h 107"/>
                <a:gd name="T62" fmla="*/ 170 w 170"/>
                <a:gd name="T63" fmla="*/ 5 h 107"/>
                <a:gd name="T64" fmla="*/ 170 w 170"/>
                <a:gd name="T65" fmla="*/ 7 h 107"/>
                <a:gd name="T66" fmla="*/ 169 w 170"/>
                <a:gd name="T67"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107">
                  <a:moveTo>
                    <a:pt x="169" y="10"/>
                  </a:moveTo>
                  <a:lnTo>
                    <a:pt x="153" y="21"/>
                  </a:lnTo>
                  <a:lnTo>
                    <a:pt x="136" y="31"/>
                  </a:lnTo>
                  <a:lnTo>
                    <a:pt x="119" y="41"/>
                  </a:lnTo>
                  <a:lnTo>
                    <a:pt x="101" y="49"/>
                  </a:lnTo>
                  <a:lnTo>
                    <a:pt x="84" y="58"/>
                  </a:lnTo>
                  <a:lnTo>
                    <a:pt x="68" y="67"/>
                  </a:lnTo>
                  <a:lnTo>
                    <a:pt x="50" y="77"/>
                  </a:lnTo>
                  <a:lnTo>
                    <a:pt x="34" y="87"/>
                  </a:lnTo>
                  <a:lnTo>
                    <a:pt x="40" y="93"/>
                  </a:lnTo>
                  <a:lnTo>
                    <a:pt x="35" y="94"/>
                  </a:lnTo>
                  <a:lnTo>
                    <a:pt x="31" y="96"/>
                  </a:lnTo>
                  <a:lnTo>
                    <a:pt x="26" y="100"/>
                  </a:lnTo>
                  <a:lnTo>
                    <a:pt x="20" y="103"/>
                  </a:lnTo>
                  <a:lnTo>
                    <a:pt x="15" y="106"/>
                  </a:lnTo>
                  <a:lnTo>
                    <a:pt x="11" y="107"/>
                  </a:lnTo>
                  <a:lnTo>
                    <a:pt x="5" y="107"/>
                  </a:lnTo>
                  <a:lnTo>
                    <a:pt x="0" y="105"/>
                  </a:lnTo>
                  <a:lnTo>
                    <a:pt x="6" y="96"/>
                  </a:lnTo>
                  <a:lnTo>
                    <a:pt x="14" y="89"/>
                  </a:lnTo>
                  <a:lnTo>
                    <a:pt x="24" y="85"/>
                  </a:lnTo>
                  <a:lnTo>
                    <a:pt x="32" y="79"/>
                  </a:lnTo>
                  <a:lnTo>
                    <a:pt x="48" y="67"/>
                  </a:lnTo>
                  <a:lnTo>
                    <a:pt x="63" y="56"/>
                  </a:lnTo>
                  <a:lnTo>
                    <a:pt x="79" y="45"/>
                  </a:lnTo>
                  <a:lnTo>
                    <a:pt x="97" y="35"/>
                  </a:lnTo>
                  <a:lnTo>
                    <a:pt x="113" y="26"/>
                  </a:lnTo>
                  <a:lnTo>
                    <a:pt x="129" y="16"/>
                  </a:lnTo>
                  <a:lnTo>
                    <a:pt x="147" y="8"/>
                  </a:lnTo>
                  <a:lnTo>
                    <a:pt x="164" y="0"/>
                  </a:lnTo>
                  <a:lnTo>
                    <a:pt x="168" y="1"/>
                  </a:lnTo>
                  <a:lnTo>
                    <a:pt x="170" y="5"/>
                  </a:lnTo>
                  <a:lnTo>
                    <a:pt x="170" y="7"/>
                  </a:lnTo>
                  <a:lnTo>
                    <a:pt x="16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Freeform 17"/>
            <p:cNvSpPr>
              <a:spLocks/>
            </p:cNvSpPr>
            <p:nvPr/>
          </p:nvSpPr>
          <p:spPr bwMode="auto">
            <a:xfrm>
              <a:off x="1741488" y="2973388"/>
              <a:ext cx="4763" cy="3175"/>
            </a:xfrm>
            <a:custGeom>
              <a:avLst/>
              <a:gdLst>
                <a:gd name="T0" fmla="*/ 19 w 19"/>
                <a:gd name="T1" fmla="*/ 5 h 7"/>
                <a:gd name="T2" fmla="*/ 15 w 19"/>
                <a:gd name="T3" fmla="*/ 7 h 7"/>
                <a:gd name="T4" fmla="*/ 10 w 19"/>
                <a:gd name="T5" fmla="*/ 7 h 7"/>
                <a:gd name="T6" fmla="*/ 4 w 19"/>
                <a:gd name="T7" fmla="*/ 5 h 7"/>
                <a:gd name="T8" fmla="*/ 0 w 19"/>
                <a:gd name="T9" fmla="*/ 0 h 7"/>
                <a:gd name="T10" fmla="*/ 19 w 19"/>
                <a:gd name="T11" fmla="*/ 5 h 7"/>
              </a:gdLst>
              <a:ahLst/>
              <a:cxnLst>
                <a:cxn ang="0">
                  <a:pos x="T0" y="T1"/>
                </a:cxn>
                <a:cxn ang="0">
                  <a:pos x="T2" y="T3"/>
                </a:cxn>
                <a:cxn ang="0">
                  <a:pos x="T4" y="T5"/>
                </a:cxn>
                <a:cxn ang="0">
                  <a:pos x="T6" y="T7"/>
                </a:cxn>
                <a:cxn ang="0">
                  <a:pos x="T8" y="T9"/>
                </a:cxn>
                <a:cxn ang="0">
                  <a:pos x="T10" y="T11"/>
                </a:cxn>
              </a:cxnLst>
              <a:rect l="0" t="0" r="r" b="b"/>
              <a:pathLst>
                <a:path w="19" h="7">
                  <a:moveTo>
                    <a:pt x="19" y="5"/>
                  </a:moveTo>
                  <a:lnTo>
                    <a:pt x="15" y="7"/>
                  </a:lnTo>
                  <a:lnTo>
                    <a:pt x="10" y="7"/>
                  </a:lnTo>
                  <a:lnTo>
                    <a:pt x="4" y="5"/>
                  </a:lnTo>
                  <a:lnTo>
                    <a:pt x="0" y="0"/>
                  </a:lnTo>
                  <a:lnTo>
                    <a:pt x="1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18"/>
            <p:cNvSpPr>
              <a:spLocks/>
            </p:cNvSpPr>
            <p:nvPr/>
          </p:nvSpPr>
          <p:spPr bwMode="auto">
            <a:xfrm>
              <a:off x="1747838" y="2981325"/>
              <a:ext cx="192088" cy="198437"/>
            </a:xfrm>
            <a:custGeom>
              <a:avLst/>
              <a:gdLst>
                <a:gd name="T0" fmla="*/ 715 w 729"/>
                <a:gd name="T1" fmla="*/ 26 h 752"/>
                <a:gd name="T2" fmla="*/ 688 w 729"/>
                <a:gd name="T3" fmla="*/ 76 h 752"/>
                <a:gd name="T4" fmla="*/ 659 w 729"/>
                <a:gd name="T5" fmla="*/ 126 h 752"/>
                <a:gd name="T6" fmla="*/ 629 w 729"/>
                <a:gd name="T7" fmla="*/ 176 h 752"/>
                <a:gd name="T8" fmla="*/ 598 w 729"/>
                <a:gd name="T9" fmla="*/ 223 h 752"/>
                <a:gd name="T10" fmla="*/ 564 w 729"/>
                <a:gd name="T11" fmla="*/ 271 h 752"/>
                <a:gd name="T12" fmla="*/ 528 w 729"/>
                <a:gd name="T13" fmla="*/ 317 h 752"/>
                <a:gd name="T14" fmla="*/ 490 w 729"/>
                <a:gd name="T15" fmla="*/ 363 h 752"/>
                <a:gd name="T16" fmla="*/ 455 w 729"/>
                <a:gd name="T17" fmla="*/ 403 h 752"/>
                <a:gd name="T18" fmla="*/ 425 w 729"/>
                <a:gd name="T19" fmla="*/ 438 h 752"/>
                <a:gd name="T20" fmla="*/ 393 w 729"/>
                <a:gd name="T21" fmla="*/ 469 h 752"/>
                <a:gd name="T22" fmla="*/ 361 w 729"/>
                <a:gd name="T23" fmla="*/ 498 h 752"/>
                <a:gd name="T24" fmla="*/ 326 w 729"/>
                <a:gd name="T25" fmla="*/ 524 h 752"/>
                <a:gd name="T26" fmla="*/ 292 w 729"/>
                <a:gd name="T27" fmla="*/ 551 h 752"/>
                <a:gd name="T28" fmla="*/ 257 w 729"/>
                <a:gd name="T29" fmla="*/ 578 h 752"/>
                <a:gd name="T30" fmla="*/ 223 w 729"/>
                <a:gd name="T31" fmla="*/ 606 h 752"/>
                <a:gd name="T32" fmla="*/ 194 w 729"/>
                <a:gd name="T33" fmla="*/ 629 h 752"/>
                <a:gd name="T34" fmla="*/ 169 w 729"/>
                <a:gd name="T35" fmla="*/ 646 h 752"/>
                <a:gd name="T36" fmla="*/ 143 w 729"/>
                <a:gd name="T37" fmla="*/ 663 h 752"/>
                <a:gd name="T38" fmla="*/ 118 w 729"/>
                <a:gd name="T39" fmla="*/ 680 h 752"/>
                <a:gd name="T40" fmla="*/ 92 w 729"/>
                <a:gd name="T41" fmla="*/ 696 h 752"/>
                <a:gd name="T42" fmla="*/ 65 w 729"/>
                <a:gd name="T43" fmla="*/ 713 h 752"/>
                <a:gd name="T44" fmla="*/ 40 w 729"/>
                <a:gd name="T45" fmla="*/ 729 h 752"/>
                <a:gd name="T46" fmla="*/ 13 w 729"/>
                <a:gd name="T47" fmla="*/ 745 h 752"/>
                <a:gd name="T48" fmla="*/ 15 w 729"/>
                <a:gd name="T49" fmla="*/ 739 h 752"/>
                <a:gd name="T50" fmla="*/ 45 w 729"/>
                <a:gd name="T51" fmla="*/ 716 h 752"/>
                <a:gd name="T52" fmla="*/ 78 w 729"/>
                <a:gd name="T53" fmla="*/ 692 h 752"/>
                <a:gd name="T54" fmla="*/ 112 w 729"/>
                <a:gd name="T55" fmla="*/ 669 h 752"/>
                <a:gd name="T56" fmla="*/ 145 w 729"/>
                <a:gd name="T57" fmla="*/ 645 h 752"/>
                <a:gd name="T58" fmla="*/ 179 w 729"/>
                <a:gd name="T59" fmla="*/ 621 h 752"/>
                <a:gd name="T60" fmla="*/ 213 w 729"/>
                <a:gd name="T61" fmla="*/ 596 h 752"/>
                <a:gd name="T62" fmla="*/ 245 w 729"/>
                <a:gd name="T63" fmla="*/ 571 h 752"/>
                <a:gd name="T64" fmla="*/ 285 w 729"/>
                <a:gd name="T65" fmla="*/ 537 h 752"/>
                <a:gd name="T66" fmla="*/ 331 w 729"/>
                <a:gd name="T67" fmla="*/ 494 h 752"/>
                <a:gd name="T68" fmla="*/ 376 w 729"/>
                <a:gd name="T69" fmla="*/ 449 h 752"/>
                <a:gd name="T70" fmla="*/ 418 w 729"/>
                <a:gd name="T71" fmla="*/ 401 h 752"/>
                <a:gd name="T72" fmla="*/ 459 w 729"/>
                <a:gd name="T73" fmla="*/ 352 h 752"/>
                <a:gd name="T74" fmla="*/ 499 w 729"/>
                <a:gd name="T75" fmla="*/ 303 h 752"/>
                <a:gd name="T76" fmla="*/ 538 w 729"/>
                <a:gd name="T77" fmla="*/ 253 h 752"/>
                <a:gd name="T78" fmla="*/ 577 w 729"/>
                <a:gd name="T79" fmla="*/ 206 h 752"/>
                <a:gd name="T80" fmla="*/ 606 w 729"/>
                <a:gd name="T81" fmla="*/ 169 h 752"/>
                <a:gd name="T82" fmla="*/ 626 w 729"/>
                <a:gd name="T83" fmla="*/ 142 h 752"/>
                <a:gd name="T84" fmla="*/ 643 w 729"/>
                <a:gd name="T85" fmla="*/ 115 h 752"/>
                <a:gd name="T86" fmla="*/ 661 w 729"/>
                <a:gd name="T87" fmla="*/ 88 h 752"/>
                <a:gd name="T88" fmla="*/ 679 w 729"/>
                <a:gd name="T89" fmla="*/ 66 h 752"/>
                <a:gd name="T90" fmla="*/ 694 w 729"/>
                <a:gd name="T91" fmla="*/ 48 h 752"/>
                <a:gd name="T92" fmla="*/ 707 w 729"/>
                <a:gd name="T93" fmla="*/ 28 h 752"/>
                <a:gd name="T94" fmla="*/ 721 w 729"/>
                <a:gd name="T95" fmla="*/ 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9" h="752">
                  <a:moveTo>
                    <a:pt x="729" y="0"/>
                  </a:moveTo>
                  <a:lnTo>
                    <a:pt x="715" y="26"/>
                  </a:lnTo>
                  <a:lnTo>
                    <a:pt x="702" y="50"/>
                  </a:lnTo>
                  <a:lnTo>
                    <a:pt x="688" y="76"/>
                  </a:lnTo>
                  <a:lnTo>
                    <a:pt x="673" y="101"/>
                  </a:lnTo>
                  <a:lnTo>
                    <a:pt x="659" y="126"/>
                  </a:lnTo>
                  <a:lnTo>
                    <a:pt x="644" y="150"/>
                  </a:lnTo>
                  <a:lnTo>
                    <a:pt x="629" y="176"/>
                  </a:lnTo>
                  <a:lnTo>
                    <a:pt x="614" y="199"/>
                  </a:lnTo>
                  <a:lnTo>
                    <a:pt x="598" y="223"/>
                  </a:lnTo>
                  <a:lnTo>
                    <a:pt x="581" y="248"/>
                  </a:lnTo>
                  <a:lnTo>
                    <a:pt x="564" y="271"/>
                  </a:lnTo>
                  <a:lnTo>
                    <a:pt x="547" y="294"/>
                  </a:lnTo>
                  <a:lnTo>
                    <a:pt x="528" y="317"/>
                  </a:lnTo>
                  <a:lnTo>
                    <a:pt x="509" y="341"/>
                  </a:lnTo>
                  <a:lnTo>
                    <a:pt x="490" y="363"/>
                  </a:lnTo>
                  <a:lnTo>
                    <a:pt x="469" y="385"/>
                  </a:lnTo>
                  <a:lnTo>
                    <a:pt x="455" y="403"/>
                  </a:lnTo>
                  <a:lnTo>
                    <a:pt x="440" y="421"/>
                  </a:lnTo>
                  <a:lnTo>
                    <a:pt x="425" y="438"/>
                  </a:lnTo>
                  <a:lnTo>
                    <a:pt x="409" y="453"/>
                  </a:lnTo>
                  <a:lnTo>
                    <a:pt x="393" y="469"/>
                  </a:lnTo>
                  <a:lnTo>
                    <a:pt x="377" y="484"/>
                  </a:lnTo>
                  <a:lnTo>
                    <a:pt x="361" y="498"/>
                  </a:lnTo>
                  <a:lnTo>
                    <a:pt x="343" y="512"/>
                  </a:lnTo>
                  <a:lnTo>
                    <a:pt x="326" y="524"/>
                  </a:lnTo>
                  <a:lnTo>
                    <a:pt x="309" y="537"/>
                  </a:lnTo>
                  <a:lnTo>
                    <a:pt x="292" y="551"/>
                  </a:lnTo>
                  <a:lnTo>
                    <a:pt x="275" y="564"/>
                  </a:lnTo>
                  <a:lnTo>
                    <a:pt x="257" y="578"/>
                  </a:lnTo>
                  <a:lnTo>
                    <a:pt x="241" y="592"/>
                  </a:lnTo>
                  <a:lnTo>
                    <a:pt x="223" y="606"/>
                  </a:lnTo>
                  <a:lnTo>
                    <a:pt x="207" y="621"/>
                  </a:lnTo>
                  <a:lnTo>
                    <a:pt x="194" y="629"/>
                  </a:lnTo>
                  <a:lnTo>
                    <a:pt x="182" y="637"/>
                  </a:lnTo>
                  <a:lnTo>
                    <a:pt x="169" y="646"/>
                  </a:lnTo>
                  <a:lnTo>
                    <a:pt x="156" y="655"/>
                  </a:lnTo>
                  <a:lnTo>
                    <a:pt x="143" y="663"/>
                  </a:lnTo>
                  <a:lnTo>
                    <a:pt x="130" y="671"/>
                  </a:lnTo>
                  <a:lnTo>
                    <a:pt x="118" y="680"/>
                  </a:lnTo>
                  <a:lnTo>
                    <a:pt x="105" y="688"/>
                  </a:lnTo>
                  <a:lnTo>
                    <a:pt x="92" y="696"/>
                  </a:lnTo>
                  <a:lnTo>
                    <a:pt x="79" y="705"/>
                  </a:lnTo>
                  <a:lnTo>
                    <a:pt x="65" y="713"/>
                  </a:lnTo>
                  <a:lnTo>
                    <a:pt x="52" y="721"/>
                  </a:lnTo>
                  <a:lnTo>
                    <a:pt x="40" y="729"/>
                  </a:lnTo>
                  <a:lnTo>
                    <a:pt x="27" y="737"/>
                  </a:lnTo>
                  <a:lnTo>
                    <a:pt x="13" y="745"/>
                  </a:lnTo>
                  <a:lnTo>
                    <a:pt x="0" y="752"/>
                  </a:lnTo>
                  <a:lnTo>
                    <a:pt x="15" y="739"/>
                  </a:lnTo>
                  <a:lnTo>
                    <a:pt x="30" y="728"/>
                  </a:lnTo>
                  <a:lnTo>
                    <a:pt x="45" y="716"/>
                  </a:lnTo>
                  <a:lnTo>
                    <a:pt x="62" y="705"/>
                  </a:lnTo>
                  <a:lnTo>
                    <a:pt x="78" y="692"/>
                  </a:lnTo>
                  <a:lnTo>
                    <a:pt x="94" y="680"/>
                  </a:lnTo>
                  <a:lnTo>
                    <a:pt x="112" y="669"/>
                  </a:lnTo>
                  <a:lnTo>
                    <a:pt x="128" y="657"/>
                  </a:lnTo>
                  <a:lnTo>
                    <a:pt x="145" y="645"/>
                  </a:lnTo>
                  <a:lnTo>
                    <a:pt x="162" y="634"/>
                  </a:lnTo>
                  <a:lnTo>
                    <a:pt x="179" y="621"/>
                  </a:lnTo>
                  <a:lnTo>
                    <a:pt x="195" y="609"/>
                  </a:lnTo>
                  <a:lnTo>
                    <a:pt x="213" y="596"/>
                  </a:lnTo>
                  <a:lnTo>
                    <a:pt x="229" y="584"/>
                  </a:lnTo>
                  <a:lnTo>
                    <a:pt x="245" y="571"/>
                  </a:lnTo>
                  <a:lnTo>
                    <a:pt x="261" y="557"/>
                  </a:lnTo>
                  <a:lnTo>
                    <a:pt x="285" y="537"/>
                  </a:lnTo>
                  <a:lnTo>
                    <a:pt x="308" y="515"/>
                  </a:lnTo>
                  <a:lnTo>
                    <a:pt x="331" y="494"/>
                  </a:lnTo>
                  <a:lnTo>
                    <a:pt x="354" y="471"/>
                  </a:lnTo>
                  <a:lnTo>
                    <a:pt x="376" y="449"/>
                  </a:lnTo>
                  <a:lnTo>
                    <a:pt x="397" y="426"/>
                  </a:lnTo>
                  <a:lnTo>
                    <a:pt x="418" y="401"/>
                  </a:lnTo>
                  <a:lnTo>
                    <a:pt x="438" y="377"/>
                  </a:lnTo>
                  <a:lnTo>
                    <a:pt x="459" y="352"/>
                  </a:lnTo>
                  <a:lnTo>
                    <a:pt x="479" y="328"/>
                  </a:lnTo>
                  <a:lnTo>
                    <a:pt x="499" y="303"/>
                  </a:lnTo>
                  <a:lnTo>
                    <a:pt x="519" y="279"/>
                  </a:lnTo>
                  <a:lnTo>
                    <a:pt x="538" y="253"/>
                  </a:lnTo>
                  <a:lnTo>
                    <a:pt x="557" y="229"/>
                  </a:lnTo>
                  <a:lnTo>
                    <a:pt x="577" y="206"/>
                  </a:lnTo>
                  <a:lnTo>
                    <a:pt x="597" y="181"/>
                  </a:lnTo>
                  <a:lnTo>
                    <a:pt x="606" y="169"/>
                  </a:lnTo>
                  <a:lnTo>
                    <a:pt x="616" y="155"/>
                  </a:lnTo>
                  <a:lnTo>
                    <a:pt x="626" y="142"/>
                  </a:lnTo>
                  <a:lnTo>
                    <a:pt x="634" y="128"/>
                  </a:lnTo>
                  <a:lnTo>
                    <a:pt x="643" y="115"/>
                  </a:lnTo>
                  <a:lnTo>
                    <a:pt x="652" y="101"/>
                  </a:lnTo>
                  <a:lnTo>
                    <a:pt x="661" y="88"/>
                  </a:lnTo>
                  <a:lnTo>
                    <a:pt x="670" y="74"/>
                  </a:lnTo>
                  <a:lnTo>
                    <a:pt x="679" y="66"/>
                  </a:lnTo>
                  <a:lnTo>
                    <a:pt x="686" y="58"/>
                  </a:lnTo>
                  <a:lnTo>
                    <a:pt x="694" y="48"/>
                  </a:lnTo>
                  <a:lnTo>
                    <a:pt x="700" y="37"/>
                  </a:lnTo>
                  <a:lnTo>
                    <a:pt x="707" y="28"/>
                  </a:lnTo>
                  <a:lnTo>
                    <a:pt x="714" y="17"/>
                  </a:lnTo>
                  <a:lnTo>
                    <a:pt x="721" y="8"/>
                  </a:lnTo>
                  <a:lnTo>
                    <a:pt x="7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9"/>
            <p:cNvSpPr>
              <a:spLocks/>
            </p:cNvSpPr>
            <p:nvPr/>
          </p:nvSpPr>
          <p:spPr bwMode="auto">
            <a:xfrm>
              <a:off x="1863725" y="2995613"/>
              <a:ext cx="15875" cy="9525"/>
            </a:xfrm>
            <a:custGeom>
              <a:avLst/>
              <a:gdLst>
                <a:gd name="T0" fmla="*/ 56 w 56"/>
                <a:gd name="T1" fmla="*/ 2 h 41"/>
                <a:gd name="T2" fmla="*/ 52 w 56"/>
                <a:gd name="T3" fmla="*/ 9 h 41"/>
                <a:gd name="T4" fmla="*/ 46 w 56"/>
                <a:gd name="T5" fmla="*/ 14 h 41"/>
                <a:gd name="T6" fmla="*/ 40 w 56"/>
                <a:gd name="T7" fmla="*/ 19 h 41"/>
                <a:gd name="T8" fmla="*/ 35 w 56"/>
                <a:gd name="T9" fmla="*/ 23 h 41"/>
                <a:gd name="T10" fmla="*/ 28 w 56"/>
                <a:gd name="T11" fmla="*/ 26 h 41"/>
                <a:gd name="T12" fmla="*/ 21 w 56"/>
                <a:gd name="T13" fmla="*/ 31 h 41"/>
                <a:gd name="T14" fmla="*/ 15 w 56"/>
                <a:gd name="T15" fmla="*/ 35 h 41"/>
                <a:gd name="T16" fmla="*/ 9 w 56"/>
                <a:gd name="T17" fmla="*/ 41 h 41"/>
                <a:gd name="T18" fmla="*/ 6 w 56"/>
                <a:gd name="T19" fmla="*/ 41 h 41"/>
                <a:gd name="T20" fmla="*/ 3 w 56"/>
                <a:gd name="T21" fmla="*/ 41 h 41"/>
                <a:gd name="T22" fmla="*/ 2 w 56"/>
                <a:gd name="T23" fmla="*/ 40 h 41"/>
                <a:gd name="T24" fmla="*/ 0 w 56"/>
                <a:gd name="T25" fmla="*/ 38 h 41"/>
                <a:gd name="T26" fmla="*/ 6 w 56"/>
                <a:gd name="T27" fmla="*/ 32 h 41"/>
                <a:gd name="T28" fmla="*/ 11 w 56"/>
                <a:gd name="T29" fmla="*/ 26 h 41"/>
                <a:gd name="T30" fmla="*/ 17 w 56"/>
                <a:gd name="T31" fmla="*/ 20 h 41"/>
                <a:gd name="T32" fmla="*/ 24 w 56"/>
                <a:gd name="T33" fmla="*/ 16 h 41"/>
                <a:gd name="T34" fmla="*/ 31 w 56"/>
                <a:gd name="T35" fmla="*/ 11 h 41"/>
                <a:gd name="T36" fmla="*/ 38 w 56"/>
                <a:gd name="T37" fmla="*/ 7 h 41"/>
                <a:gd name="T38" fmla="*/ 46 w 56"/>
                <a:gd name="T39" fmla="*/ 4 h 41"/>
                <a:gd name="T40" fmla="*/ 53 w 56"/>
                <a:gd name="T41" fmla="*/ 0 h 41"/>
                <a:gd name="T42" fmla="*/ 56 w 56"/>
                <a:gd name="T4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41">
                  <a:moveTo>
                    <a:pt x="56" y="2"/>
                  </a:moveTo>
                  <a:lnTo>
                    <a:pt x="52" y="9"/>
                  </a:lnTo>
                  <a:lnTo>
                    <a:pt x="46" y="14"/>
                  </a:lnTo>
                  <a:lnTo>
                    <a:pt x="40" y="19"/>
                  </a:lnTo>
                  <a:lnTo>
                    <a:pt x="35" y="23"/>
                  </a:lnTo>
                  <a:lnTo>
                    <a:pt x="28" y="26"/>
                  </a:lnTo>
                  <a:lnTo>
                    <a:pt x="21" y="31"/>
                  </a:lnTo>
                  <a:lnTo>
                    <a:pt x="15" y="35"/>
                  </a:lnTo>
                  <a:lnTo>
                    <a:pt x="9" y="41"/>
                  </a:lnTo>
                  <a:lnTo>
                    <a:pt x="6" y="41"/>
                  </a:lnTo>
                  <a:lnTo>
                    <a:pt x="3" y="41"/>
                  </a:lnTo>
                  <a:lnTo>
                    <a:pt x="2" y="40"/>
                  </a:lnTo>
                  <a:lnTo>
                    <a:pt x="0" y="38"/>
                  </a:lnTo>
                  <a:lnTo>
                    <a:pt x="6" y="32"/>
                  </a:lnTo>
                  <a:lnTo>
                    <a:pt x="11" y="26"/>
                  </a:lnTo>
                  <a:lnTo>
                    <a:pt x="17" y="20"/>
                  </a:lnTo>
                  <a:lnTo>
                    <a:pt x="24" y="16"/>
                  </a:lnTo>
                  <a:lnTo>
                    <a:pt x="31" y="11"/>
                  </a:lnTo>
                  <a:lnTo>
                    <a:pt x="38" y="7"/>
                  </a:lnTo>
                  <a:lnTo>
                    <a:pt x="46" y="4"/>
                  </a:lnTo>
                  <a:lnTo>
                    <a:pt x="53" y="0"/>
                  </a:lnTo>
                  <a:lnTo>
                    <a:pt x="5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20"/>
            <p:cNvSpPr>
              <a:spLocks/>
            </p:cNvSpPr>
            <p:nvPr/>
          </p:nvSpPr>
          <p:spPr bwMode="auto">
            <a:xfrm>
              <a:off x="1765300" y="3000375"/>
              <a:ext cx="177800" cy="184150"/>
            </a:xfrm>
            <a:custGeom>
              <a:avLst/>
              <a:gdLst>
                <a:gd name="T0" fmla="*/ 657 w 670"/>
                <a:gd name="T1" fmla="*/ 33 h 694"/>
                <a:gd name="T2" fmla="*/ 623 w 670"/>
                <a:gd name="T3" fmla="*/ 93 h 694"/>
                <a:gd name="T4" fmla="*/ 585 w 670"/>
                <a:gd name="T5" fmla="*/ 151 h 694"/>
                <a:gd name="T6" fmla="*/ 546 w 670"/>
                <a:gd name="T7" fmla="*/ 208 h 694"/>
                <a:gd name="T8" fmla="*/ 513 w 670"/>
                <a:gd name="T9" fmla="*/ 257 h 694"/>
                <a:gd name="T10" fmla="*/ 481 w 670"/>
                <a:gd name="T11" fmla="*/ 296 h 694"/>
                <a:gd name="T12" fmla="*/ 449 w 670"/>
                <a:gd name="T13" fmla="*/ 333 h 694"/>
                <a:gd name="T14" fmla="*/ 416 w 670"/>
                <a:gd name="T15" fmla="*/ 370 h 694"/>
                <a:gd name="T16" fmla="*/ 382 w 670"/>
                <a:gd name="T17" fmla="*/ 406 h 694"/>
                <a:gd name="T18" fmla="*/ 348 w 670"/>
                <a:gd name="T19" fmla="*/ 441 h 694"/>
                <a:gd name="T20" fmla="*/ 310 w 670"/>
                <a:gd name="T21" fmla="*/ 475 h 694"/>
                <a:gd name="T22" fmla="*/ 272 w 670"/>
                <a:gd name="T23" fmla="*/ 506 h 694"/>
                <a:gd name="T24" fmla="*/ 238 w 670"/>
                <a:gd name="T25" fmla="*/ 533 h 694"/>
                <a:gd name="T26" fmla="*/ 210 w 670"/>
                <a:gd name="T27" fmla="*/ 556 h 694"/>
                <a:gd name="T28" fmla="*/ 184 w 670"/>
                <a:gd name="T29" fmla="*/ 578 h 694"/>
                <a:gd name="T30" fmla="*/ 156 w 670"/>
                <a:gd name="T31" fmla="*/ 600 h 694"/>
                <a:gd name="T32" fmla="*/ 128 w 670"/>
                <a:gd name="T33" fmla="*/ 621 h 694"/>
                <a:gd name="T34" fmla="*/ 99 w 670"/>
                <a:gd name="T35" fmla="*/ 641 h 694"/>
                <a:gd name="T36" fmla="*/ 68 w 670"/>
                <a:gd name="T37" fmla="*/ 658 h 694"/>
                <a:gd name="T38" fmla="*/ 38 w 670"/>
                <a:gd name="T39" fmla="*/ 675 h 694"/>
                <a:gd name="T40" fmla="*/ 16 w 670"/>
                <a:gd name="T41" fmla="*/ 683 h 694"/>
                <a:gd name="T42" fmla="*/ 6 w 670"/>
                <a:gd name="T43" fmla="*/ 692 h 694"/>
                <a:gd name="T44" fmla="*/ 15 w 670"/>
                <a:gd name="T45" fmla="*/ 682 h 694"/>
                <a:gd name="T46" fmla="*/ 45 w 670"/>
                <a:gd name="T47" fmla="*/ 658 h 694"/>
                <a:gd name="T48" fmla="*/ 77 w 670"/>
                <a:gd name="T49" fmla="*/ 637 h 694"/>
                <a:gd name="T50" fmla="*/ 108 w 670"/>
                <a:gd name="T51" fmla="*/ 618 h 694"/>
                <a:gd name="T52" fmla="*/ 137 w 670"/>
                <a:gd name="T53" fmla="*/ 596 h 694"/>
                <a:gd name="T54" fmla="*/ 163 w 670"/>
                <a:gd name="T55" fmla="*/ 572 h 694"/>
                <a:gd name="T56" fmla="*/ 189 w 670"/>
                <a:gd name="T57" fmla="*/ 550 h 694"/>
                <a:gd name="T58" fmla="*/ 216 w 670"/>
                <a:gd name="T59" fmla="*/ 528 h 694"/>
                <a:gd name="T60" fmla="*/ 243 w 670"/>
                <a:gd name="T61" fmla="*/ 506 h 694"/>
                <a:gd name="T62" fmla="*/ 270 w 670"/>
                <a:gd name="T63" fmla="*/ 484 h 694"/>
                <a:gd name="T64" fmla="*/ 294 w 670"/>
                <a:gd name="T65" fmla="*/ 461 h 694"/>
                <a:gd name="T66" fmla="*/ 317 w 670"/>
                <a:gd name="T67" fmla="*/ 435 h 694"/>
                <a:gd name="T68" fmla="*/ 351 w 670"/>
                <a:gd name="T69" fmla="*/ 403 h 694"/>
                <a:gd name="T70" fmla="*/ 389 w 670"/>
                <a:gd name="T71" fmla="*/ 360 h 694"/>
                <a:gd name="T72" fmla="*/ 424 w 670"/>
                <a:gd name="T73" fmla="*/ 314 h 694"/>
                <a:gd name="T74" fmla="*/ 460 w 670"/>
                <a:gd name="T75" fmla="*/ 269 h 694"/>
                <a:gd name="T76" fmla="*/ 488 w 670"/>
                <a:gd name="T77" fmla="*/ 234 h 694"/>
                <a:gd name="T78" fmla="*/ 509 w 670"/>
                <a:gd name="T79" fmla="*/ 210 h 694"/>
                <a:gd name="T80" fmla="*/ 531 w 670"/>
                <a:gd name="T81" fmla="*/ 186 h 694"/>
                <a:gd name="T82" fmla="*/ 549 w 670"/>
                <a:gd name="T83" fmla="*/ 161 h 694"/>
                <a:gd name="T84" fmla="*/ 568 w 670"/>
                <a:gd name="T85" fmla="*/ 128 h 694"/>
                <a:gd name="T86" fmla="*/ 598 w 670"/>
                <a:gd name="T87" fmla="*/ 92 h 694"/>
                <a:gd name="T88" fmla="*/ 627 w 670"/>
                <a:gd name="T89" fmla="*/ 56 h 694"/>
                <a:gd name="T90" fmla="*/ 653 w 670"/>
                <a:gd name="T91" fmla="*/ 20 h 694"/>
                <a:gd name="T92" fmla="*/ 670 w 670"/>
                <a:gd name="T93"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0" h="694">
                  <a:moveTo>
                    <a:pt x="670" y="0"/>
                  </a:moveTo>
                  <a:lnTo>
                    <a:pt x="657" y="33"/>
                  </a:lnTo>
                  <a:lnTo>
                    <a:pt x="641" y="63"/>
                  </a:lnTo>
                  <a:lnTo>
                    <a:pt x="623" y="93"/>
                  </a:lnTo>
                  <a:lnTo>
                    <a:pt x="604" y="122"/>
                  </a:lnTo>
                  <a:lnTo>
                    <a:pt x="585" y="151"/>
                  </a:lnTo>
                  <a:lnTo>
                    <a:pt x="565" y="179"/>
                  </a:lnTo>
                  <a:lnTo>
                    <a:pt x="546" y="208"/>
                  </a:lnTo>
                  <a:lnTo>
                    <a:pt x="529" y="239"/>
                  </a:lnTo>
                  <a:lnTo>
                    <a:pt x="513" y="257"/>
                  </a:lnTo>
                  <a:lnTo>
                    <a:pt x="498" y="277"/>
                  </a:lnTo>
                  <a:lnTo>
                    <a:pt x="481" y="296"/>
                  </a:lnTo>
                  <a:lnTo>
                    <a:pt x="465" y="314"/>
                  </a:lnTo>
                  <a:lnTo>
                    <a:pt x="449" y="333"/>
                  </a:lnTo>
                  <a:lnTo>
                    <a:pt x="432" y="351"/>
                  </a:lnTo>
                  <a:lnTo>
                    <a:pt x="416" y="370"/>
                  </a:lnTo>
                  <a:lnTo>
                    <a:pt x="400" y="389"/>
                  </a:lnTo>
                  <a:lnTo>
                    <a:pt x="382" y="406"/>
                  </a:lnTo>
                  <a:lnTo>
                    <a:pt x="365" y="425"/>
                  </a:lnTo>
                  <a:lnTo>
                    <a:pt x="348" y="441"/>
                  </a:lnTo>
                  <a:lnTo>
                    <a:pt x="329" y="458"/>
                  </a:lnTo>
                  <a:lnTo>
                    <a:pt x="310" y="475"/>
                  </a:lnTo>
                  <a:lnTo>
                    <a:pt x="292" y="491"/>
                  </a:lnTo>
                  <a:lnTo>
                    <a:pt x="272" y="506"/>
                  </a:lnTo>
                  <a:lnTo>
                    <a:pt x="251" y="521"/>
                  </a:lnTo>
                  <a:lnTo>
                    <a:pt x="238" y="533"/>
                  </a:lnTo>
                  <a:lnTo>
                    <a:pt x="224" y="544"/>
                  </a:lnTo>
                  <a:lnTo>
                    <a:pt x="210" y="556"/>
                  </a:lnTo>
                  <a:lnTo>
                    <a:pt x="198" y="568"/>
                  </a:lnTo>
                  <a:lnTo>
                    <a:pt x="184" y="578"/>
                  </a:lnTo>
                  <a:lnTo>
                    <a:pt x="170" y="590"/>
                  </a:lnTo>
                  <a:lnTo>
                    <a:pt x="156" y="600"/>
                  </a:lnTo>
                  <a:lnTo>
                    <a:pt x="142" y="611"/>
                  </a:lnTo>
                  <a:lnTo>
                    <a:pt x="128" y="621"/>
                  </a:lnTo>
                  <a:lnTo>
                    <a:pt x="113" y="630"/>
                  </a:lnTo>
                  <a:lnTo>
                    <a:pt x="99" y="641"/>
                  </a:lnTo>
                  <a:lnTo>
                    <a:pt x="84" y="650"/>
                  </a:lnTo>
                  <a:lnTo>
                    <a:pt x="68" y="658"/>
                  </a:lnTo>
                  <a:lnTo>
                    <a:pt x="53" y="666"/>
                  </a:lnTo>
                  <a:lnTo>
                    <a:pt x="38" y="675"/>
                  </a:lnTo>
                  <a:lnTo>
                    <a:pt x="23" y="683"/>
                  </a:lnTo>
                  <a:lnTo>
                    <a:pt x="16" y="683"/>
                  </a:lnTo>
                  <a:lnTo>
                    <a:pt x="12" y="686"/>
                  </a:lnTo>
                  <a:lnTo>
                    <a:pt x="6" y="692"/>
                  </a:lnTo>
                  <a:lnTo>
                    <a:pt x="0" y="694"/>
                  </a:lnTo>
                  <a:lnTo>
                    <a:pt x="15" y="682"/>
                  </a:lnTo>
                  <a:lnTo>
                    <a:pt x="30" y="670"/>
                  </a:lnTo>
                  <a:lnTo>
                    <a:pt x="45" y="658"/>
                  </a:lnTo>
                  <a:lnTo>
                    <a:pt x="60" y="648"/>
                  </a:lnTo>
                  <a:lnTo>
                    <a:pt x="77" y="637"/>
                  </a:lnTo>
                  <a:lnTo>
                    <a:pt x="93" y="628"/>
                  </a:lnTo>
                  <a:lnTo>
                    <a:pt x="108" y="618"/>
                  </a:lnTo>
                  <a:lnTo>
                    <a:pt x="124" y="607"/>
                  </a:lnTo>
                  <a:lnTo>
                    <a:pt x="137" y="596"/>
                  </a:lnTo>
                  <a:lnTo>
                    <a:pt x="150" y="583"/>
                  </a:lnTo>
                  <a:lnTo>
                    <a:pt x="163" y="572"/>
                  </a:lnTo>
                  <a:lnTo>
                    <a:pt x="177" y="561"/>
                  </a:lnTo>
                  <a:lnTo>
                    <a:pt x="189" y="550"/>
                  </a:lnTo>
                  <a:lnTo>
                    <a:pt x="203" y="539"/>
                  </a:lnTo>
                  <a:lnTo>
                    <a:pt x="216" y="528"/>
                  </a:lnTo>
                  <a:lnTo>
                    <a:pt x="230" y="518"/>
                  </a:lnTo>
                  <a:lnTo>
                    <a:pt x="243" y="506"/>
                  </a:lnTo>
                  <a:lnTo>
                    <a:pt x="256" y="496"/>
                  </a:lnTo>
                  <a:lnTo>
                    <a:pt x="270" y="484"/>
                  </a:lnTo>
                  <a:lnTo>
                    <a:pt x="281" y="472"/>
                  </a:lnTo>
                  <a:lnTo>
                    <a:pt x="294" y="461"/>
                  </a:lnTo>
                  <a:lnTo>
                    <a:pt x="306" y="448"/>
                  </a:lnTo>
                  <a:lnTo>
                    <a:pt x="317" y="435"/>
                  </a:lnTo>
                  <a:lnTo>
                    <a:pt x="329" y="421"/>
                  </a:lnTo>
                  <a:lnTo>
                    <a:pt x="351" y="403"/>
                  </a:lnTo>
                  <a:lnTo>
                    <a:pt x="371" y="382"/>
                  </a:lnTo>
                  <a:lnTo>
                    <a:pt x="389" y="360"/>
                  </a:lnTo>
                  <a:lnTo>
                    <a:pt x="408" y="337"/>
                  </a:lnTo>
                  <a:lnTo>
                    <a:pt x="424" y="314"/>
                  </a:lnTo>
                  <a:lnTo>
                    <a:pt x="442" y="291"/>
                  </a:lnTo>
                  <a:lnTo>
                    <a:pt x="460" y="269"/>
                  </a:lnTo>
                  <a:lnTo>
                    <a:pt x="479" y="247"/>
                  </a:lnTo>
                  <a:lnTo>
                    <a:pt x="488" y="234"/>
                  </a:lnTo>
                  <a:lnTo>
                    <a:pt x="499" y="222"/>
                  </a:lnTo>
                  <a:lnTo>
                    <a:pt x="509" y="210"/>
                  </a:lnTo>
                  <a:lnTo>
                    <a:pt x="521" y="198"/>
                  </a:lnTo>
                  <a:lnTo>
                    <a:pt x="531" y="186"/>
                  </a:lnTo>
                  <a:lnTo>
                    <a:pt x="541" y="173"/>
                  </a:lnTo>
                  <a:lnTo>
                    <a:pt x="549" y="161"/>
                  </a:lnTo>
                  <a:lnTo>
                    <a:pt x="554" y="147"/>
                  </a:lnTo>
                  <a:lnTo>
                    <a:pt x="568" y="128"/>
                  </a:lnTo>
                  <a:lnTo>
                    <a:pt x="584" y="110"/>
                  </a:lnTo>
                  <a:lnTo>
                    <a:pt x="598" y="92"/>
                  </a:lnTo>
                  <a:lnTo>
                    <a:pt x="613" y="75"/>
                  </a:lnTo>
                  <a:lnTo>
                    <a:pt x="627" y="56"/>
                  </a:lnTo>
                  <a:lnTo>
                    <a:pt x="639" y="39"/>
                  </a:lnTo>
                  <a:lnTo>
                    <a:pt x="653" y="20"/>
                  </a:lnTo>
                  <a:lnTo>
                    <a:pt x="665" y="0"/>
                  </a:lnTo>
                  <a:lnTo>
                    <a:pt x="6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21"/>
            <p:cNvSpPr>
              <a:spLocks/>
            </p:cNvSpPr>
            <p:nvPr/>
          </p:nvSpPr>
          <p:spPr bwMode="auto">
            <a:xfrm>
              <a:off x="1709738" y="3028950"/>
              <a:ext cx="11113" cy="17462"/>
            </a:xfrm>
            <a:custGeom>
              <a:avLst/>
              <a:gdLst>
                <a:gd name="T0" fmla="*/ 44 w 44"/>
                <a:gd name="T1" fmla="*/ 7 h 65"/>
                <a:gd name="T2" fmla="*/ 0 w 44"/>
                <a:gd name="T3" fmla="*/ 65 h 65"/>
                <a:gd name="T4" fmla="*/ 0 w 44"/>
                <a:gd name="T5" fmla="*/ 55 h 65"/>
                <a:gd name="T6" fmla="*/ 6 w 44"/>
                <a:gd name="T7" fmla="*/ 48 h 65"/>
                <a:gd name="T8" fmla="*/ 10 w 44"/>
                <a:gd name="T9" fmla="*/ 41 h 65"/>
                <a:gd name="T10" fmla="*/ 16 w 44"/>
                <a:gd name="T11" fmla="*/ 33 h 65"/>
                <a:gd name="T12" fmla="*/ 21 w 44"/>
                <a:gd name="T13" fmla="*/ 26 h 65"/>
                <a:gd name="T14" fmla="*/ 26 w 44"/>
                <a:gd name="T15" fmla="*/ 19 h 65"/>
                <a:gd name="T16" fmla="*/ 31 w 44"/>
                <a:gd name="T17" fmla="*/ 12 h 65"/>
                <a:gd name="T18" fmla="*/ 37 w 44"/>
                <a:gd name="T19" fmla="*/ 6 h 65"/>
                <a:gd name="T20" fmla="*/ 44 w 44"/>
                <a:gd name="T21" fmla="*/ 0 h 65"/>
                <a:gd name="T22" fmla="*/ 44 w 44"/>
                <a:gd name="T23"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44" y="7"/>
                  </a:moveTo>
                  <a:lnTo>
                    <a:pt x="0" y="65"/>
                  </a:lnTo>
                  <a:lnTo>
                    <a:pt x="0" y="55"/>
                  </a:lnTo>
                  <a:lnTo>
                    <a:pt x="6" y="48"/>
                  </a:lnTo>
                  <a:lnTo>
                    <a:pt x="10" y="41"/>
                  </a:lnTo>
                  <a:lnTo>
                    <a:pt x="16" y="33"/>
                  </a:lnTo>
                  <a:lnTo>
                    <a:pt x="21" y="26"/>
                  </a:lnTo>
                  <a:lnTo>
                    <a:pt x="26" y="19"/>
                  </a:lnTo>
                  <a:lnTo>
                    <a:pt x="31" y="12"/>
                  </a:lnTo>
                  <a:lnTo>
                    <a:pt x="37" y="6"/>
                  </a:lnTo>
                  <a:lnTo>
                    <a:pt x="44" y="0"/>
                  </a:lnTo>
                  <a:lnTo>
                    <a:pt x="4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22"/>
            <p:cNvSpPr>
              <a:spLocks/>
            </p:cNvSpPr>
            <p:nvPr/>
          </p:nvSpPr>
          <p:spPr bwMode="auto">
            <a:xfrm>
              <a:off x="1800225" y="3040063"/>
              <a:ext cx="136525" cy="139700"/>
            </a:xfrm>
            <a:custGeom>
              <a:avLst/>
              <a:gdLst>
                <a:gd name="T0" fmla="*/ 460 w 513"/>
                <a:gd name="T1" fmla="*/ 93 h 524"/>
                <a:gd name="T2" fmla="*/ 436 w 513"/>
                <a:gd name="T3" fmla="*/ 123 h 524"/>
                <a:gd name="T4" fmla="*/ 411 w 513"/>
                <a:gd name="T5" fmla="*/ 153 h 524"/>
                <a:gd name="T6" fmla="*/ 385 w 513"/>
                <a:gd name="T7" fmla="*/ 183 h 524"/>
                <a:gd name="T8" fmla="*/ 360 w 513"/>
                <a:gd name="T9" fmla="*/ 213 h 524"/>
                <a:gd name="T10" fmla="*/ 333 w 513"/>
                <a:gd name="T11" fmla="*/ 244 h 524"/>
                <a:gd name="T12" fmla="*/ 305 w 513"/>
                <a:gd name="T13" fmla="*/ 274 h 524"/>
                <a:gd name="T14" fmla="*/ 276 w 513"/>
                <a:gd name="T15" fmla="*/ 303 h 524"/>
                <a:gd name="T16" fmla="*/ 248 w 513"/>
                <a:gd name="T17" fmla="*/ 331 h 524"/>
                <a:gd name="T18" fmla="*/ 218 w 513"/>
                <a:gd name="T19" fmla="*/ 359 h 524"/>
                <a:gd name="T20" fmla="*/ 187 w 513"/>
                <a:gd name="T21" fmla="*/ 386 h 524"/>
                <a:gd name="T22" fmla="*/ 157 w 513"/>
                <a:gd name="T23" fmla="*/ 411 h 524"/>
                <a:gd name="T24" fmla="*/ 127 w 513"/>
                <a:gd name="T25" fmla="*/ 437 h 524"/>
                <a:gd name="T26" fmla="*/ 96 w 513"/>
                <a:gd name="T27" fmla="*/ 460 h 524"/>
                <a:gd name="T28" fmla="*/ 64 w 513"/>
                <a:gd name="T29" fmla="*/ 483 h 524"/>
                <a:gd name="T30" fmla="*/ 32 w 513"/>
                <a:gd name="T31" fmla="*/ 504 h 524"/>
                <a:gd name="T32" fmla="*/ 0 w 513"/>
                <a:gd name="T33" fmla="*/ 524 h 524"/>
                <a:gd name="T34" fmla="*/ 24 w 513"/>
                <a:gd name="T35" fmla="*/ 506 h 524"/>
                <a:gd name="T36" fmla="*/ 46 w 513"/>
                <a:gd name="T37" fmla="*/ 488 h 524"/>
                <a:gd name="T38" fmla="*/ 67 w 513"/>
                <a:gd name="T39" fmla="*/ 468 h 524"/>
                <a:gd name="T40" fmla="*/ 87 w 513"/>
                <a:gd name="T41" fmla="*/ 448 h 524"/>
                <a:gd name="T42" fmla="*/ 108 w 513"/>
                <a:gd name="T43" fmla="*/ 429 h 524"/>
                <a:gd name="T44" fmla="*/ 129 w 513"/>
                <a:gd name="T45" fmla="*/ 408 h 524"/>
                <a:gd name="T46" fmla="*/ 151 w 513"/>
                <a:gd name="T47" fmla="*/ 388 h 524"/>
                <a:gd name="T48" fmla="*/ 175 w 513"/>
                <a:gd name="T49" fmla="*/ 368 h 524"/>
                <a:gd name="T50" fmla="*/ 194 w 513"/>
                <a:gd name="T51" fmla="*/ 348 h 524"/>
                <a:gd name="T52" fmla="*/ 214 w 513"/>
                <a:gd name="T53" fmla="*/ 329 h 524"/>
                <a:gd name="T54" fmla="*/ 234 w 513"/>
                <a:gd name="T55" fmla="*/ 308 h 524"/>
                <a:gd name="T56" fmla="*/ 254 w 513"/>
                <a:gd name="T57" fmla="*/ 287 h 524"/>
                <a:gd name="T58" fmla="*/ 272 w 513"/>
                <a:gd name="T59" fmla="*/ 267 h 524"/>
                <a:gd name="T60" fmla="*/ 291 w 513"/>
                <a:gd name="T61" fmla="*/ 246 h 524"/>
                <a:gd name="T62" fmla="*/ 311 w 513"/>
                <a:gd name="T63" fmla="*/ 225 h 524"/>
                <a:gd name="T64" fmla="*/ 329 w 513"/>
                <a:gd name="T65" fmla="*/ 204 h 524"/>
                <a:gd name="T66" fmla="*/ 348 w 513"/>
                <a:gd name="T67" fmla="*/ 183 h 524"/>
                <a:gd name="T68" fmla="*/ 367 w 513"/>
                <a:gd name="T69" fmla="*/ 161 h 524"/>
                <a:gd name="T70" fmla="*/ 386 w 513"/>
                <a:gd name="T71" fmla="*/ 140 h 524"/>
                <a:gd name="T72" fmla="*/ 405 w 513"/>
                <a:gd name="T73" fmla="*/ 119 h 524"/>
                <a:gd name="T74" fmla="*/ 423 w 513"/>
                <a:gd name="T75" fmla="*/ 98 h 524"/>
                <a:gd name="T76" fmla="*/ 442 w 513"/>
                <a:gd name="T77" fmla="*/ 76 h 524"/>
                <a:gd name="T78" fmla="*/ 462 w 513"/>
                <a:gd name="T79" fmla="*/ 55 h 524"/>
                <a:gd name="T80" fmla="*/ 480 w 513"/>
                <a:gd name="T81" fmla="*/ 34 h 524"/>
                <a:gd name="T82" fmla="*/ 513 w 513"/>
                <a:gd name="T83" fmla="*/ 0 h 524"/>
                <a:gd name="T84" fmla="*/ 508 w 513"/>
                <a:gd name="T85" fmla="*/ 12 h 524"/>
                <a:gd name="T86" fmla="*/ 501 w 513"/>
                <a:gd name="T87" fmla="*/ 24 h 524"/>
                <a:gd name="T88" fmla="*/ 494 w 513"/>
                <a:gd name="T89" fmla="*/ 34 h 524"/>
                <a:gd name="T90" fmla="*/ 486 w 513"/>
                <a:gd name="T91" fmla="*/ 46 h 524"/>
                <a:gd name="T92" fmla="*/ 479 w 513"/>
                <a:gd name="T93" fmla="*/ 58 h 524"/>
                <a:gd name="T94" fmla="*/ 471 w 513"/>
                <a:gd name="T95" fmla="*/ 68 h 524"/>
                <a:gd name="T96" fmla="*/ 465 w 513"/>
                <a:gd name="T97" fmla="*/ 80 h 524"/>
                <a:gd name="T98" fmla="*/ 460 w 513"/>
                <a:gd name="T99" fmla="*/ 93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3" h="524">
                  <a:moveTo>
                    <a:pt x="460" y="93"/>
                  </a:moveTo>
                  <a:lnTo>
                    <a:pt x="436" y="123"/>
                  </a:lnTo>
                  <a:lnTo>
                    <a:pt x="411" y="153"/>
                  </a:lnTo>
                  <a:lnTo>
                    <a:pt x="385" y="183"/>
                  </a:lnTo>
                  <a:lnTo>
                    <a:pt x="360" y="213"/>
                  </a:lnTo>
                  <a:lnTo>
                    <a:pt x="333" y="244"/>
                  </a:lnTo>
                  <a:lnTo>
                    <a:pt x="305" y="274"/>
                  </a:lnTo>
                  <a:lnTo>
                    <a:pt x="276" y="303"/>
                  </a:lnTo>
                  <a:lnTo>
                    <a:pt x="248" y="331"/>
                  </a:lnTo>
                  <a:lnTo>
                    <a:pt x="218" y="359"/>
                  </a:lnTo>
                  <a:lnTo>
                    <a:pt x="187" y="386"/>
                  </a:lnTo>
                  <a:lnTo>
                    <a:pt x="157" y="411"/>
                  </a:lnTo>
                  <a:lnTo>
                    <a:pt x="127" y="437"/>
                  </a:lnTo>
                  <a:lnTo>
                    <a:pt x="96" y="460"/>
                  </a:lnTo>
                  <a:lnTo>
                    <a:pt x="64" y="483"/>
                  </a:lnTo>
                  <a:lnTo>
                    <a:pt x="32" y="504"/>
                  </a:lnTo>
                  <a:lnTo>
                    <a:pt x="0" y="524"/>
                  </a:lnTo>
                  <a:lnTo>
                    <a:pt x="24" y="506"/>
                  </a:lnTo>
                  <a:lnTo>
                    <a:pt x="46" y="488"/>
                  </a:lnTo>
                  <a:lnTo>
                    <a:pt x="67" y="468"/>
                  </a:lnTo>
                  <a:lnTo>
                    <a:pt x="87" y="448"/>
                  </a:lnTo>
                  <a:lnTo>
                    <a:pt x="108" y="429"/>
                  </a:lnTo>
                  <a:lnTo>
                    <a:pt x="129" y="408"/>
                  </a:lnTo>
                  <a:lnTo>
                    <a:pt x="151" y="388"/>
                  </a:lnTo>
                  <a:lnTo>
                    <a:pt x="175" y="368"/>
                  </a:lnTo>
                  <a:lnTo>
                    <a:pt x="194" y="348"/>
                  </a:lnTo>
                  <a:lnTo>
                    <a:pt x="214" y="329"/>
                  </a:lnTo>
                  <a:lnTo>
                    <a:pt x="234" y="308"/>
                  </a:lnTo>
                  <a:lnTo>
                    <a:pt x="254" y="287"/>
                  </a:lnTo>
                  <a:lnTo>
                    <a:pt x="272" y="267"/>
                  </a:lnTo>
                  <a:lnTo>
                    <a:pt x="291" y="246"/>
                  </a:lnTo>
                  <a:lnTo>
                    <a:pt x="311" y="225"/>
                  </a:lnTo>
                  <a:lnTo>
                    <a:pt x="329" y="204"/>
                  </a:lnTo>
                  <a:lnTo>
                    <a:pt x="348" y="183"/>
                  </a:lnTo>
                  <a:lnTo>
                    <a:pt x="367" y="161"/>
                  </a:lnTo>
                  <a:lnTo>
                    <a:pt x="386" y="140"/>
                  </a:lnTo>
                  <a:lnTo>
                    <a:pt x="405" y="119"/>
                  </a:lnTo>
                  <a:lnTo>
                    <a:pt x="423" y="98"/>
                  </a:lnTo>
                  <a:lnTo>
                    <a:pt x="442" y="76"/>
                  </a:lnTo>
                  <a:lnTo>
                    <a:pt x="462" y="55"/>
                  </a:lnTo>
                  <a:lnTo>
                    <a:pt x="480" y="34"/>
                  </a:lnTo>
                  <a:lnTo>
                    <a:pt x="513" y="0"/>
                  </a:lnTo>
                  <a:lnTo>
                    <a:pt x="508" y="12"/>
                  </a:lnTo>
                  <a:lnTo>
                    <a:pt x="501" y="24"/>
                  </a:lnTo>
                  <a:lnTo>
                    <a:pt x="494" y="34"/>
                  </a:lnTo>
                  <a:lnTo>
                    <a:pt x="486" y="46"/>
                  </a:lnTo>
                  <a:lnTo>
                    <a:pt x="479" y="58"/>
                  </a:lnTo>
                  <a:lnTo>
                    <a:pt x="471" y="68"/>
                  </a:lnTo>
                  <a:lnTo>
                    <a:pt x="465" y="80"/>
                  </a:lnTo>
                  <a:lnTo>
                    <a:pt x="460" y="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23"/>
            <p:cNvSpPr>
              <a:spLocks/>
            </p:cNvSpPr>
            <p:nvPr/>
          </p:nvSpPr>
          <p:spPr bwMode="auto">
            <a:xfrm>
              <a:off x="1835150" y="3084513"/>
              <a:ext cx="85725" cy="85725"/>
            </a:xfrm>
            <a:custGeom>
              <a:avLst/>
              <a:gdLst>
                <a:gd name="T0" fmla="*/ 327 w 327"/>
                <a:gd name="T1" fmla="*/ 0 h 325"/>
                <a:gd name="T2" fmla="*/ 312 w 327"/>
                <a:gd name="T3" fmla="*/ 25 h 325"/>
                <a:gd name="T4" fmla="*/ 295 w 327"/>
                <a:gd name="T5" fmla="*/ 49 h 325"/>
                <a:gd name="T6" fmla="*/ 279 w 327"/>
                <a:gd name="T7" fmla="*/ 73 h 325"/>
                <a:gd name="T8" fmla="*/ 260 w 327"/>
                <a:gd name="T9" fmla="*/ 96 h 325"/>
                <a:gd name="T10" fmla="*/ 243 w 327"/>
                <a:gd name="T11" fmla="*/ 118 h 325"/>
                <a:gd name="T12" fmla="*/ 223 w 327"/>
                <a:gd name="T13" fmla="*/ 140 h 325"/>
                <a:gd name="T14" fmla="*/ 203 w 327"/>
                <a:gd name="T15" fmla="*/ 161 h 325"/>
                <a:gd name="T16" fmla="*/ 184 w 327"/>
                <a:gd name="T17" fmla="*/ 182 h 325"/>
                <a:gd name="T18" fmla="*/ 163 w 327"/>
                <a:gd name="T19" fmla="*/ 202 h 325"/>
                <a:gd name="T20" fmla="*/ 141 w 327"/>
                <a:gd name="T21" fmla="*/ 221 h 325"/>
                <a:gd name="T22" fmla="*/ 119 w 327"/>
                <a:gd name="T23" fmla="*/ 240 h 325"/>
                <a:gd name="T24" fmla="*/ 95 w 327"/>
                <a:gd name="T25" fmla="*/ 259 h 325"/>
                <a:gd name="T26" fmla="*/ 72 w 327"/>
                <a:gd name="T27" fmla="*/ 276 h 325"/>
                <a:gd name="T28" fmla="*/ 49 w 327"/>
                <a:gd name="T29" fmla="*/ 293 h 325"/>
                <a:gd name="T30" fmla="*/ 24 w 327"/>
                <a:gd name="T31" fmla="*/ 310 h 325"/>
                <a:gd name="T32" fmla="*/ 0 w 327"/>
                <a:gd name="T33" fmla="*/ 325 h 325"/>
                <a:gd name="T34" fmla="*/ 17 w 327"/>
                <a:gd name="T35" fmla="*/ 306 h 325"/>
                <a:gd name="T36" fmla="*/ 35 w 327"/>
                <a:gd name="T37" fmla="*/ 289 h 325"/>
                <a:gd name="T38" fmla="*/ 53 w 327"/>
                <a:gd name="T39" fmla="*/ 271 h 325"/>
                <a:gd name="T40" fmla="*/ 73 w 327"/>
                <a:gd name="T41" fmla="*/ 253 h 325"/>
                <a:gd name="T42" fmla="*/ 92 w 327"/>
                <a:gd name="T43" fmla="*/ 235 h 325"/>
                <a:gd name="T44" fmla="*/ 112 w 327"/>
                <a:gd name="T45" fmla="*/ 219 h 325"/>
                <a:gd name="T46" fmla="*/ 131 w 327"/>
                <a:gd name="T47" fmla="*/ 202 h 325"/>
                <a:gd name="T48" fmla="*/ 151 w 327"/>
                <a:gd name="T49" fmla="*/ 184 h 325"/>
                <a:gd name="T50" fmla="*/ 171 w 327"/>
                <a:gd name="T51" fmla="*/ 167 h 325"/>
                <a:gd name="T52" fmla="*/ 191 w 327"/>
                <a:gd name="T53" fmla="*/ 148 h 325"/>
                <a:gd name="T54" fmla="*/ 209 w 327"/>
                <a:gd name="T55" fmla="*/ 131 h 325"/>
                <a:gd name="T56" fmla="*/ 228 w 327"/>
                <a:gd name="T57" fmla="*/ 112 h 325"/>
                <a:gd name="T58" fmla="*/ 245 w 327"/>
                <a:gd name="T59" fmla="*/ 94 h 325"/>
                <a:gd name="T60" fmla="*/ 262 w 327"/>
                <a:gd name="T61" fmla="*/ 75 h 325"/>
                <a:gd name="T62" fmla="*/ 278 w 327"/>
                <a:gd name="T63" fmla="*/ 55 h 325"/>
                <a:gd name="T64" fmla="*/ 293 w 327"/>
                <a:gd name="T65" fmla="*/ 34 h 325"/>
                <a:gd name="T66" fmla="*/ 300 w 327"/>
                <a:gd name="T67" fmla="*/ 25 h 325"/>
                <a:gd name="T68" fmla="*/ 308 w 327"/>
                <a:gd name="T69" fmla="*/ 16 h 325"/>
                <a:gd name="T70" fmla="*/ 316 w 327"/>
                <a:gd name="T71" fmla="*/ 6 h 325"/>
                <a:gd name="T72" fmla="*/ 327 w 327"/>
                <a:gd name="T7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25">
                  <a:moveTo>
                    <a:pt x="327" y="0"/>
                  </a:moveTo>
                  <a:lnTo>
                    <a:pt x="312" y="25"/>
                  </a:lnTo>
                  <a:lnTo>
                    <a:pt x="295" y="49"/>
                  </a:lnTo>
                  <a:lnTo>
                    <a:pt x="279" y="73"/>
                  </a:lnTo>
                  <a:lnTo>
                    <a:pt x="260" y="96"/>
                  </a:lnTo>
                  <a:lnTo>
                    <a:pt x="243" y="118"/>
                  </a:lnTo>
                  <a:lnTo>
                    <a:pt x="223" y="140"/>
                  </a:lnTo>
                  <a:lnTo>
                    <a:pt x="203" y="161"/>
                  </a:lnTo>
                  <a:lnTo>
                    <a:pt x="184" y="182"/>
                  </a:lnTo>
                  <a:lnTo>
                    <a:pt x="163" y="202"/>
                  </a:lnTo>
                  <a:lnTo>
                    <a:pt x="141" y="221"/>
                  </a:lnTo>
                  <a:lnTo>
                    <a:pt x="119" y="240"/>
                  </a:lnTo>
                  <a:lnTo>
                    <a:pt x="95" y="259"/>
                  </a:lnTo>
                  <a:lnTo>
                    <a:pt x="72" y="276"/>
                  </a:lnTo>
                  <a:lnTo>
                    <a:pt x="49" y="293"/>
                  </a:lnTo>
                  <a:lnTo>
                    <a:pt x="24" y="310"/>
                  </a:lnTo>
                  <a:lnTo>
                    <a:pt x="0" y="325"/>
                  </a:lnTo>
                  <a:lnTo>
                    <a:pt x="17" y="306"/>
                  </a:lnTo>
                  <a:lnTo>
                    <a:pt x="35" y="289"/>
                  </a:lnTo>
                  <a:lnTo>
                    <a:pt x="53" y="271"/>
                  </a:lnTo>
                  <a:lnTo>
                    <a:pt x="73" y="253"/>
                  </a:lnTo>
                  <a:lnTo>
                    <a:pt x="92" y="235"/>
                  </a:lnTo>
                  <a:lnTo>
                    <a:pt x="112" y="219"/>
                  </a:lnTo>
                  <a:lnTo>
                    <a:pt x="131" y="202"/>
                  </a:lnTo>
                  <a:lnTo>
                    <a:pt x="151" y="184"/>
                  </a:lnTo>
                  <a:lnTo>
                    <a:pt x="171" y="167"/>
                  </a:lnTo>
                  <a:lnTo>
                    <a:pt x="191" y="148"/>
                  </a:lnTo>
                  <a:lnTo>
                    <a:pt x="209" y="131"/>
                  </a:lnTo>
                  <a:lnTo>
                    <a:pt x="228" y="112"/>
                  </a:lnTo>
                  <a:lnTo>
                    <a:pt x="245" y="94"/>
                  </a:lnTo>
                  <a:lnTo>
                    <a:pt x="262" y="75"/>
                  </a:lnTo>
                  <a:lnTo>
                    <a:pt x="278" y="55"/>
                  </a:lnTo>
                  <a:lnTo>
                    <a:pt x="293" y="34"/>
                  </a:lnTo>
                  <a:lnTo>
                    <a:pt x="300" y="25"/>
                  </a:lnTo>
                  <a:lnTo>
                    <a:pt x="308" y="16"/>
                  </a:lnTo>
                  <a:lnTo>
                    <a:pt x="316" y="6"/>
                  </a:lnTo>
                  <a:lnTo>
                    <a:pt x="3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Freeform 24"/>
            <p:cNvSpPr>
              <a:spLocks/>
            </p:cNvSpPr>
            <p:nvPr/>
          </p:nvSpPr>
          <p:spPr bwMode="auto">
            <a:xfrm>
              <a:off x="1635125" y="3100388"/>
              <a:ext cx="28575" cy="63500"/>
            </a:xfrm>
            <a:custGeom>
              <a:avLst/>
              <a:gdLst>
                <a:gd name="T0" fmla="*/ 108 w 108"/>
                <a:gd name="T1" fmla="*/ 2 h 244"/>
                <a:gd name="T2" fmla="*/ 91 w 108"/>
                <a:gd name="T3" fmla="*/ 28 h 244"/>
                <a:gd name="T4" fmla="*/ 77 w 108"/>
                <a:gd name="T5" fmla="*/ 53 h 244"/>
                <a:gd name="T6" fmla="*/ 64 w 108"/>
                <a:gd name="T7" fmla="*/ 81 h 244"/>
                <a:gd name="T8" fmla="*/ 54 w 108"/>
                <a:gd name="T9" fmla="*/ 108 h 244"/>
                <a:gd name="T10" fmla="*/ 44 w 108"/>
                <a:gd name="T11" fmla="*/ 137 h 244"/>
                <a:gd name="T12" fmla="*/ 34 w 108"/>
                <a:gd name="T13" fmla="*/ 164 h 244"/>
                <a:gd name="T14" fmla="*/ 22 w 108"/>
                <a:gd name="T15" fmla="*/ 192 h 244"/>
                <a:gd name="T16" fmla="*/ 10 w 108"/>
                <a:gd name="T17" fmla="*/ 219 h 244"/>
                <a:gd name="T18" fmla="*/ 10 w 108"/>
                <a:gd name="T19" fmla="*/ 243 h 244"/>
                <a:gd name="T20" fmla="*/ 8 w 108"/>
                <a:gd name="T21" fmla="*/ 243 h 244"/>
                <a:gd name="T22" fmla="*/ 7 w 108"/>
                <a:gd name="T23" fmla="*/ 243 h 244"/>
                <a:gd name="T24" fmla="*/ 6 w 108"/>
                <a:gd name="T25" fmla="*/ 244 h 244"/>
                <a:gd name="T26" fmla="*/ 6 w 108"/>
                <a:gd name="T27" fmla="*/ 244 h 244"/>
                <a:gd name="T28" fmla="*/ 0 w 108"/>
                <a:gd name="T29" fmla="*/ 219 h 244"/>
                <a:gd name="T30" fmla="*/ 3 w 108"/>
                <a:gd name="T31" fmla="*/ 193 h 244"/>
                <a:gd name="T32" fmla="*/ 11 w 108"/>
                <a:gd name="T33" fmla="*/ 167 h 244"/>
                <a:gd name="T34" fmla="*/ 19 w 108"/>
                <a:gd name="T35" fmla="*/ 144 h 244"/>
                <a:gd name="T36" fmla="*/ 29 w 108"/>
                <a:gd name="T37" fmla="*/ 126 h 244"/>
                <a:gd name="T38" fmla="*/ 39 w 108"/>
                <a:gd name="T39" fmla="*/ 107 h 244"/>
                <a:gd name="T40" fmla="*/ 48 w 108"/>
                <a:gd name="T41" fmla="*/ 88 h 244"/>
                <a:gd name="T42" fmla="*/ 58 w 108"/>
                <a:gd name="T43" fmla="*/ 70 h 244"/>
                <a:gd name="T44" fmla="*/ 69 w 108"/>
                <a:gd name="T45" fmla="*/ 51 h 244"/>
                <a:gd name="T46" fmla="*/ 80 w 108"/>
                <a:gd name="T47" fmla="*/ 34 h 244"/>
                <a:gd name="T48" fmla="*/ 93 w 108"/>
                <a:gd name="T49" fmla="*/ 16 h 244"/>
                <a:gd name="T50" fmla="*/ 106 w 108"/>
                <a:gd name="T51" fmla="*/ 0 h 244"/>
                <a:gd name="T52" fmla="*/ 108 w 108"/>
                <a:gd name="T53" fmla="*/ 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8" h="244">
                  <a:moveTo>
                    <a:pt x="108" y="2"/>
                  </a:moveTo>
                  <a:lnTo>
                    <a:pt x="91" y="28"/>
                  </a:lnTo>
                  <a:lnTo>
                    <a:pt x="77" y="53"/>
                  </a:lnTo>
                  <a:lnTo>
                    <a:pt x="64" y="81"/>
                  </a:lnTo>
                  <a:lnTo>
                    <a:pt x="54" y="108"/>
                  </a:lnTo>
                  <a:lnTo>
                    <a:pt x="44" y="137"/>
                  </a:lnTo>
                  <a:lnTo>
                    <a:pt x="34" y="164"/>
                  </a:lnTo>
                  <a:lnTo>
                    <a:pt x="22" y="192"/>
                  </a:lnTo>
                  <a:lnTo>
                    <a:pt x="10" y="219"/>
                  </a:lnTo>
                  <a:lnTo>
                    <a:pt x="10" y="243"/>
                  </a:lnTo>
                  <a:lnTo>
                    <a:pt x="8" y="243"/>
                  </a:lnTo>
                  <a:lnTo>
                    <a:pt x="7" y="243"/>
                  </a:lnTo>
                  <a:lnTo>
                    <a:pt x="6" y="244"/>
                  </a:lnTo>
                  <a:lnTo>
                    <a:pt x="6" y="244"/>
                  </a:lnTo>
                  <a:lnTo>
                    <a:pt x="0" y="219"/>
                  </a:lnTo>
                  <a:lnTo>
                    <a:pt x="3" y="193"/>
                  </a:lnTo>
                  <a:lnTo>
                    <a:pt x="11" y="167"/>
                  </a:lnTo>
                  <a:lnTo>
                    <a:pt x="19" y="144"/>
                  </a:lnTo>
                  <a:lnTo>
                    <a:pt x="29" y="126"/>
                  </a:lnTo>
                  <a:lnTo>
                    <a:pt x="39" y="107"/>
                  </a:lnTo>
                  <a:lnTo>
                    <a:pt x="48" y="88"/>
                  </a:lnTo>
                  <a:lnTo>
                    <a:pt x="58" y="70"/>
                  </a:lnTo>
                  <a:lnTo>
                    <a:pt x="69" y="51"/>
                  </a:lnTo>
                  <a:lnTo>
                    <a:pt x="80" y="34"/>
                  </a:lnTo>
                  <a:lnTo>
                    <a:pt x="93" y="16"/>
                  </a:lnTo>
                  <a:lnTo>
                    <a:pt x="106" y="0"/>
                  </a:lnTo>
                  <a:lnTo>
                    <a:pt x="10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Freeform 25"/>
            <p:cNvSpPr>
              <a:spLocks/>
            </p:cNvSpPr>
            <p:nvPr/>
          </p:nvSpPr>
          <p:spPr bwMode="auto">
            <a:xfrm>
              <a:off x="1676400" y="3101975"/>
              <a:ext cx="0" cy="1587"/>
            </a:xfrm>
            <a:custGeom>
              <a:avLst/>
              <a:gdLst>
                <a:gd name="T0" fmla="*/ 6 w 6"/>
                <a:gd name="T1" fmla="*/ 0 h 7"/>
                <a:gd name="T2" fmla="*/ 6 w 6"/>
                <a:gd name="T3" fmla="*/ 2 h 7"/>
                <a:gd name="T4" fmla="*/ 5 w 6"/>
                <a:gd name="T5" fmla="*/ 3 h 7"/>
                <a:gd name="T6" fmla="*/ 4 w 6"/>
                <a:gd name="T7" fmla="*/ 6 h 7"/>
                <a:gd name="T8" fmla="*/ 1 w 6"/>
                <a:gd name="T9" fmla="*/ 7 h 7"/>
                <a:gd name="T10" fmla="*/ 0 w 6"/>
                <a:gd name="T11" fmla="*/ 5 h 7"/>
                <a:gd name="T12" fmla="*/ 1 w 6"/>
                <a:gd name="T13" fmla="*/ 2 h 7"/>
                <a:gd name="T14" fmla="*/ 2 w 6"/>
                <a:gd name="T15" fmla="*/ 0 h 7"/>
                <a:gd name="T16" fmla="*/ 6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6" y="0"/>
                  </a:moveTo>
                  <a:lnTo>
                    <a:pt x="6" y="2"/>
                  </a:lnTo>
                  <a:lnTo>
                    <a:pt x="5" y="3"/>
                  </a:lnTo>
                  <a:lnTo>
                    <a:pt x="4" y="6"/>
                  </a:lnTo>
                  <a:lnTo>
                    <a:pt x="1" y="7"/>
                  </a:lnTo>
                  <a:lnTo>
                    <a:pt x="0" y="5"/>
                  </a:lnTo>
                  <a:lnTo>
                    <a:pt x="1" y="2"/>
                  </a:lnTo>
                  <a:lnTo>
                    <a:pt x="2"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26"/>
            <p:cNvSpPr>
              <a:spLocks/>
            </p:cNvSpPr>
            <p:nvPr/>
          </p:nvSpPr>
          <p:spPr bwMode="auto">
            <a:xfrm>
              <a:off x="1647825" y="3105150"/>
              <a:ext cx="26988" cy="60325"/>
            </a:xfrm>
            <a:custGeom>
              <a:avLst/>
              <a:gdLst>
                <a:gd name="T0" fmla="*/ 102 w 102"/>
                <a:gd name="T1" fmla="*/ 0 h 226"/>
                <a:gd name="T2" fmla="*/ 95 w 102"/>
                <a:gd name="T3" fmla="*/ 16 h 226"/>
                <a:gd name="T4" fmla="*/ 88 w 102"/>
                <a:gd name="T5" fmla="*/ 32 h 226"/>
                <a:gd name="T6" fmla="*/ 79 w 102"/>
                <a:gd name="T7" fmla="*/ 47 h 226"/>
                <a:gd name="T8" fmla="*/ 71 w 102"/>
                <a:gd name="T9" fmla="*/ 63 h 226"/>
                <a:gd name="T10" fmla="*/ 62 w 102"/>
                <a:gd name="T11" fmla="*/ 78 h 226"/>
                <a:gd name="T12" fmla="*/ 55 w 102"/>
                <a:gd name="T13" fmla="*/ 93 h 226"/>
                <a:gd name="T14" fmla="*/ 48 w 102"/>
                <a:gd name="T15" fmla="*/ 109 h 226"/>
                <a:gd name="T16" fmla="*/ 43 w 102"/>
                <a:gd name="T17" fmla="*/ 125 h 226"/>
                <a:gd name="T18" fmla="*/ 38 w 102"/>
                <a:gd name="T19" fmla="*/ 138 h 226"/>
                <a:gd name="T20" fmla="*/ 34 w 102"/>
                <a:gd name="T21" fmla="*/ 150 h 226"/>
                <a:gd name="T22" fmla="*/ 28 w 102"/>
                <a:gd name="T23" fmla="*/ 163 h 226"/>
                <a:gd name="T24" fmla="*/ 22 w 102"/>
                <a:gd name="T25" fmla="*/ 174 h 226"/>
                <a:gd name="T26" fmla="*/ 18 w 102"/>
                <a:gd name="T27" fmla="*/ 187 h 226"/>
                <a:gd name="T28" fmla="*/ 14 w 102"/>
                <a:gd name="T29" fmla="*/ 200 h 226"/>
                <a:gd name="T30" fmla="*/ 13 w 102"/>
                <a:gd name="T31" fmla="*/ 212 h 226"/>
                <a:gd name="T32" fmla="*/ 14 w 102"/>
                <a:gd name="T33" fmla="*/ 226 h 226"/>
                <a:gd name="T34" fmla="*/ 9 w 102"/>
                <a:gd name="T35" fmla="*/ 226 h 226"/>
                <a:gd name="T36" fmla="*/ 5 w 102"/>
                <a:gd name="T37" fmla="*/ 225 h 226"/>
                <a:gd name="T38" fmla="*/ 1 w 102"/>
                <a:gd name="T39" fmla="*/ 222 h 226"/>
                <a:gd name="T40" fmla="*/ 0 w 102"/>
                <a:gd name="T41" fmla="*/ 218 h 226"/>
                <a:gd name="T42" fmla="*/ 2 w 102"/>
                <a:gd name="T43" fmla="*/ 187 h 226"/>
                <a:gd name="T44" fmla="*/ 11 w 102"/>
                <a:gd name="T45" fmla="*/ 158 h 226"/>
                <a:gd name="T46" fmla="*/ 22 w 102"/>
                <a:gd name="T47" fmla="*/ 131 h 226"/>
                <a:gd name="T48" fmla="*/ 36 w 102"/>
                <a:gd name="T49" fmla="*/ 104 h 226"/>
                <a:gd name="T50" fmla="*/ 51 w 102"/>
                <a:gd name="T51" fmla="*/ 79 h 226"/>
                <a:gd name="T52" fmla="*/ 69 w 102"/>
                <a:gd name="T53" fmla="*/ 53 h 226"/>
                <a:gd name="T54" fmla="*/ 84 w 102"/>
                <a:gd name="T55" fmla="*/ 26 h 226"/>
                <a:gd name="T56" fmla="*/ 99 w 102"/>
                <a:gd name="T57" fmla="*/ 0 h 226"/>
                <a:gd name="T58" fmla="*/ 102 w 102"/>
                <a:gd name="T5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 h="226">
                  <a:moveTo>
                    <a:pt x="102" y="0"/>
                  </a:moveTo>
                  <a:lnTo>
                    <a:pt x="95" y="16"/>
                  </a:lnTo>
                  <a:lnTo>
                    <a:pt x="88" y="32"/>
                  </a:lnTo>
                  <a:lnTo>
                    <a:pt x="79" y="47"/>
                  </a:lnTo>
                  <a:lnTo>
                    <a:pt x="71" y="63"/>
                  </a:lnTo>
                  <a:lnTo>
                    <a:pt x="62" y="78"/>
                  </a:lnTo>
                  <a:lnTo>
                    <a:pt x="55" y="93"/>
                  </a:lnTo>
                  <a:lnTo>
                    <a:pt x="48" y="109"/>
                  </a:lnTo>
                  <a:lnTo>
                    <a:pt x="43" y="125"/>
                  </a:lnTo>
                  <a:lnTo>
                    <a:pt x="38" y="138"/>
                  </a:lnTo>
                  <a:lnTo>
                    <a:pt x="34" y="150"/>
                  </a:lnTo>
                  <a:lnTo>
                    <a:pt x="28" y="163"/>
                  </a:lnTo>
                  <a:lnTo>
                    <a:pt x="22" y="174"/>
                  </a:lnTo>
                  <a:lnTo>
                    <a:pt x="18" y="187"/>
                  </a:lnTo>
                  <a:lnTo>
                    <a:pt x="14" y="200"/>
                  </a:lnTo>
                  <a:lnTo>
                    <a:pt x="13" y="212"/>
                  </a:lnTo>
                  <a:lnTo>
                    <a:pt x="14" y="226"/>
                  </a:lnTo>
                  <a:lnTo>
                    <a:pt x="9" y="226"/>
                  </a:lnTo>
                  <a:lnTo>
                    <a:pt x="5" y="225"/>
                  </a:lnTo>
                  <a:lnTo>
                    <a:pt x="1" y="222"/>
                  </a:lnTo>
                  <a:lnTo>
                    <a:pt x="0" y="218"/>
                  </a:lnTo>
                  <a:lnTo>
                    <a:pt x="2" y="187"/>
                  </a:lnTo>
                  <a:lnTo>
                    <a:pt x="11" y="158"/>
                  </a:lnTo>
                  <a:lnTo>
                    <a:pt x="22" y="131"/>
                  </a:lnTo>
                  <a:lnTo>
                    <a:pt x="36" y="104"/>
                  </a:lnTo>
                  <a:lnTo>
                    <a:pt x="51" y="79"/>
                  </a:lnTo>
                  <a:lnTo>
                    <a:pt x="69" y="53"/>
                  </a:lnTo>
                  <a:lnTo>
                    <a:pt x="84" y="26"/>
                  </a:lnTo>
                  <a:lnTo>
                    <a:pt x="99" y="0"/>
                  </a:lnTo>
                  <a:lnTo>
                    <a:pt x="10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27"/>
            <p:cNvSpPr>
              <a:spLocks/>
            </p:cNvSpPr>
            <p:nvPr/>
          </p:nvSpPr>
          <p:spPr bwMode="auto">
            <a:xfrm>
              <a:off x="1684338" y="3114675"/>
              <a:ext cx="19050" cy="39687"/>
            </a:xfrm>
            <a:custGeom>
              <a:avLst/>
              <a:gdLst>
                <a:gd name="T0" fmla="*/ 74 w 74"/>
                <a:gd name="T1" fmla="*/ 0 h 149"/>
                <a:gd name="T2" fmla="*/ 67 w 74"/>
                <a:gd name="T3" fmla="*/ 13 h 149"/>
                <a:gd name="T4" fmla="*/ 60 w 74"/>
                <a:gd name="T5" fmla="*/ 25 h 149"/>
                <a:gd name="T6" fmla="*/ 53 w 74"/>
                <a:gd name="T7" fmla="*/ 38 h 149"/>
                <a:gd name="T8" fmla="*/ 47 w 74"/>
                <a:gd name="T9" fmla="*/ 51 h 149"/>
                <a:gd name="T10" fmla="*/ 40 w 74"/>
                <a:gd name="T11" fmla="*/ 64 h 149"/>
                <a:gd name="T12" fmla="*/ 33 w 74"/>
                <a:gd name="T13" fmla="*/ 77 h 149"/>
                <a:gd name="T14" fmla="*/ 26 w 74"/>
                <a:gd name="T15" fmla="*/ 88 h 149"/>
                <a:gd name="T16" fmla="*/ 18 w 74"/>
                <a:gd name="T17" fmla="*/ 100 h 149"/>
                <a:gd name="T18" fmla="*/ 14 w 74"/>
                <a:gd name="T19" fmla="*/ 114 h 149"/>
                <a:gd name="T20" fmla="*/ 13 w 74"/>
                <a:gd name="T21" fmla="*/ 129 h 149"/>
                <a:gd name="T22" fmla="*/ 11 w 74"/>
                <a:gd name="T23" fmla="*/ 142 h 149"/>
                <a:gd name="T24" fmla="*/ 0 w 74"/>
                <a:gd name="T25" fmla="*/ 149 h 149"/>
                <a:gd name="T26" fmla="*/ 0 w 74"/>
                <a:gd name="T27" fmla="*/ 128 h 149"/>
                <a:gd name="T28" fmla="*/ 4 w 74"/>
                <a:gd name="T29" fmla="*/ 107 h 149"/>
                <a:gd name="T30" fmla="*/ 11 w 74"/>
                <a:gd name="T31" fmla="*/ 88 h 149"/>
                <a:gd name="T32" fmla="*/ 21 w 74"/>
                <a:gd name="T33" fmla="*/ 70 h 149"/>
                <a:gd name="T34" fmla="*/ 33 w 74"/>
                <a:gd name="T35" fmla="*/ 52 h 149"/>
                <a:gd name="T36" fmla="*/ 45 w 74"/>
                <a:gd name="T37" fmla="*/ 35 h 149"/>
                <a:gd name="T38" fmla="*/ 57 w 74"/>
                <a:gd name="T39" fmla="*/ 17 h 149"/>
                <a:gd name="T40" fmla="*/ 69 w 74"/>
                <a:gd name="T41" fmla="*/ 0 h 149"/>
                <a:gd name="T42" fmla="*/ 74 w 74"/>
                <a:gd name="T43"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149">
                  <a:moveTo>
                    <a:pt x="74" y="0"/>
                  </a:moveTo>
                  <a:lnTo>
                    <a:pt x="67" y="13"/>
                  </a:lnTo>
                  <a:lnTo>
                    <a:pt x="60" y="25"/>
                  </a:lnTo>
                  <a:lnTo>
                    <a:pt x="53" y="38"/>
                  </a:lnTo>
                  <a:lnTo>
                    <a:pt x="47" y="51"/>
                  </a:lnTo>
                  <a:lnTo>
                    <a:pt x="40" y="64"/>
                  </a:lnTo>
                  <a:lnTo>
                    <a:pt x="33" y="77"/>
                  </a:lnTo>
                  <a:lnTo>
                    <a:pt x="26" y="88"/>
                  </a:lnTo>
                  <a:lnTo>
                    <a:pt x="18" y="100"/>
                  </a:lnTo>
                  <a:lnTo>
                    <a:pt x="14" y="114"/>
                  </a:lnTo>
                  <a:lnTo>
                    <a:pt x="13" y="129"/>
                  </a:lnTo>
                  <a:lnTo>
                    <a:pt x="11" y="142"/>
                  </a:lnTo>
                  <a:lnTo>
                    <a:pt x="0" y="149"/>
                  </a:lnTo>
                  <a:lnTo>
                    <a:pt x="0" y="128"/>
                  </a:lnTo>
                  <a:lnTo>
                    <a:pt x="4" y="107"/>
                  </a:lnTo>
                  <a:lnTo>
                    <a:pt x="11" y="88"/>
                  </a:lnTo>
                  <a:lnTo>
                    <a:pt x="21" y="70"/>
                  </a:lnTo>
                  <a:lnTo>
                    <a:pt x="33" y="52"/>
                  </a:lnTo>
                  <a:lnTo>
                    <a:pt x="45" y="35"/>
                  </a:lnTo>
                  <a:lnTo>
                    <a:pt x="57" y="17"/>
                  </a:lnTo>
                  <a:lnTo>
                    <a:pt x="69" y="0"/>
                  </a:lnTo>
                  <a:lnTo>
                    <a:pt x="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28"/>
            <p:cNvSpPr>
              <a:spLocks/>
            </p:cNvSpPr>
            <p:nvPr/>
          </p:nvSpPr>
          <p:spPr bwMode="auto">
            <a:xfrm>
              <a:off x="1663700" y="3116263"/>
              <a:ext cx="20638" cy="44450"/>
            </a:xfrm>
            <a:custGeom>
              <a:avLst/>
              <a:gdLst>
                <a:gd name="T0" fmla="*/ 78 w 78"/>
                <a:gd name="T1" fmla="*/ 0 h 169"/>
                <a:gd name="T2" fmla="*/ 65 w 78"/>
                <a:gd name="T3" fmla="*/ 19 h 169"/>
                <a:gd name="T4" fmla="*/ 53 w 78"/>
                <a:gd name="T5" fmla="*/ 39 h 169"/>
                <a:gd name="T6" fmla="*/ 43 w 78"/>
                <a:gd name="T7" fmla="*/ 58 h 169"/>
                <a:gd name="T8" fmla="*/ 34 w 78"/>
                <a:gd name="T9" fmla="*/ 79 h 169"/>
                <a:gd name="T10" fmla="*/ 27 w 78"/>
                <a:gd name="T11" fmla="*/ 100 h 169"/>
                <a:gd name="T12" fmla="*/ 20 w 78"/>
                <a:gd name="T13" fmla="*/ 122 h 169"/>
                <a:gd name="T14" fmla="*/ 15 w 78"/>
                <a:gd name="T15" fmla="*/ 144 h 169"/>
                <a:gd name="T16" fmla="*/ 10 w 78"/>
                <a:gd name="T17" fmla="*/ 168 h 169"/>
                <a:gd name="T18" fmla="*/ 5 w 78"/>
                <a:gd name="T19" fmla="*/ 169 h 169"/>
                <a:gd name="T20" fmla="*/ 3 w 78"/>
                <a:gd name="T21" fmla="*/ 165 h 169"/>
                <a:gd name="T22" fmla="*/ 2 w 78"/>
                <a:gd name="T23" fmla="*/ 160 h 169"/>
                <a:gd name="T24" fmla="*/ 0 w 78"/>
                <a:gd name="T25" fmla="*/ 156 h 169"/>
                <a:gd name="T26" fmla="*/ 1 w 78"/>
                <a:gd name="T27" fmla="*/ 133 h 169"/>
                <a:gd name="T28" fmla="*/ 6 w 78"/>
                <a:gd name="T29" fmla="*/ 111 h 169"/>
                <a:gd name="T30" fmla="*/ 13 w 78"/>
                <a:gd name="T31" fmla="*/ 90 h 169"/>
                <a:gd name="T32" fmla="*/ 23 w 78"/>
                <a:gd name="T33" fmla="*/ 71 h 169"/>
                <a:gd name="T34" fmla="*/ 36 w 78"/>
                <a:gd name="T35" fmla="*/ 53 h 169"/>
                <a:gd name="T36" fmla="*/ 49 w 78"/>
                <a:gd name="T37" fmla="*/ 34 h 169"/>
                <a:gd name="T38" fmla="*/ 64 w 78"/>
                <a:gd name="T39" fmla="*/ 17 h 169"/>
                <a:gd name="T40" fmla="*/ 78 w 78"/>
                <a:gd name="T4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69">
                  <a:moveTo>
                    <a:pt x="78" y="0"/>
                  </a:moveTo>
                  <a:lnTo>
                    <a:pt x="65" y="19"/>
                  </a:lnTo>
                  <a:lnTo>
                    <a:pt x="53" y="39"/>
                  </a:lnTo>
                  <a:lnTo>
                    <a:pt x="43" y="58"/>
                  </a:lnTo>
                  <a:lnTo>
                    <a:pt x="34" y="79"/>
                  </a:lnTo>
                  <a:lnTo>
                    <a:pt x="27" y="100"/>
                  </a:lnTo>
                  <a:lnTo>
                    <a:pt x="20" y="122"/>
                  </a:lnTo>
                  <a:lnTo>
                    <a:pt x="15" y="144"/>
                  </a:lnTo>
                  <a:lnTo>
                    <a:pt x="10" y="168"/>
                  </a:lnTo>
                  <a:lnTo>
                    <a:pt x="5" y="169"/>
                  </a:lnTo>
                  <a:lnTo>
                    <a:pt x="3" y="165"/>
                  </a:lnTo>
                  <a:lnTo>
                    <a:pt x="2" y="160"/>
                  </a:lnTo>
                  <a:lnTo>
                    <a:pt x="0" y="156"/>
                  </a:lnTo>
                  <a:lnTo>
                    <a:pt x="1" y="133"/>
                  </a:lnTo>
                  <a:lnTo>
                    <a:pt x="6" y="111"/>
                  </a:lnTo>
                  <a:lnTo>
                    <a:pt x="13" y="90"/>
                  </a:lnTo>
                  <a:lnTo>
                    <a:pt x="23" y="71"/>
                  </a:lnTo>
                  <a:lnTo>
                    <a:pt x="36" y="53"/>
                  </a:lnTo>
                  <a:lnTo>
                    <a:pt x="49" y="34"/>
                  </a:lnTo>
                  <a:lnTo>
                    <a:pt x="64" y="17"/>
                  </a:lnTo>
                  <a:lnTo>
                    <a:pt x="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29"/>
            <p:cNvSpPr>
              <a:spLocks/>
            </p:cNvSpPr>
            <p:nvPr/>
          </p:nvSpPr>
          <p:spPr bwMode="auto">
            <a:xfrm>
              <a:off x="1701800" y="3127375"/>
              <a:ext cx="9525" cy="19050"/>
            </a:xfrm>
            <a:custGeom>
              <a:avLst/>
              <a:gdLst>
                <a:gd name="T0" fmla="*/ 7 w 33"/>
                <a:gd name="T1" fmla="*/ 66 h 66"/>
                <a:gd name="T2" fmla="*/ 5 w 33"/>
                <a:gd name="T3" fmla="*/ 66 h 66"/>
                <a:gd name="T4" fmla="*/ 4 w 33"/>
                <a:gd name="T5" fmla="*/ 65 h 66"/>
                <a:gd name="T6" fmla="*/ 1 w 33"/>
                <a:gd name="T7" fmla="*/ 64 h 66"/>
                <a:gd name="T8" fmla="*/ 0 w 33"/>
                <a:gd name="T9" fmla="*/ 63 h 66"/>
                <a:gd name="T10" fmla="*/ 2 w 33"/>
                <a:gd name="T11" fmla="*/ 44 h 66"/>
                <a:gd name="T12" fmla="*/ 11 w 33"/>
                <a:gd name="T13" fmla="*/ 28 h 66"/>
                <a:gd name="T14" fmla="*/ 21 w 33"/>
                <a:gd name="T15" fmla="*/ 14 h 66"/>
                <a:gd name="T16" fmla="*/ 33 w 33"/>
                <a:gd name="T17" fmla="*/ 0 h 66"/>
                <a:gd name="T18" fmla="*/ 27 w 33"/>
                <a:gd name="T19" fmla="*/ 15 h 66"/>
                <a:gd name="T20" fmla="*/ 20 w 33"/>
                <a:gd name="T21" fmla="*/ 32 h 66"/>
                <a:gd name="T22" fmla="*/ 13 w 33"/>
                <a:gd name="T23" fmla="*/ 49 h 66"/>
                <a:gd name="T24" fmla="*/ 7 w 33"/>
                <a:gd name="T2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6">
                  <a:moveTo>
                    <a:pt x="7" y="66"/>
                  </a:moveTo>
                  <a:lnTo>
                    <a:pt x="5" y="66"/>
                  </a:lnTo>
                  <a:lnTo>
                    <a:pt x="4" y="65"/>
                  </a:lnTo>
                  <a:lnTo>
                    <a:pt x="1" y="64"/>
                  </a:lnTo>
                  <a:lnTo>
                    <a:pt x="0" y="63"/>
                  </a:lnTo>
                  <a:lnTo>
                    <a:pt x="2" y="44"/>
                  </a:lnTo>
                  <a:lnTo>
                    <a:pt x="11" y="28"/>
                  </a:lnTo>
                  <a:lnTo>
                    <a:pt x="21" y="14"/>
                  </a:lnTo>
                  <a:lnTo>
                    <a:pt x="33" y="0"/>
                  </a:lnTo>
                  <a:lnTo>
                    <a:pt x="27" y="15"/>
                  </a:lnTo>
                  <a:lnTo>
                    <a:pt x="20" y="32"/>
                  </a:lnTo>
                  <a:lnTo>
                    <a:pt x="13" y="49"/>
                  </a:lnTo>
                  <a:lnTo>
                    <a:pt x="7"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30"/>
            <p:cNvSpPr>
              <a:spLocks/>
            </p:cNvSpPr>
            <p:nvPr/>
          </p:nvSpPr>
          <p:spPr bwMode="auto">
            <a:xfrm>
              <a:off x="1874838" y="3149600"/>
              <a:ext cx="15875" cy="15875"/>
            </a:xfrm>
            <a:custGeom>
              <a:avLst/>
              <a:gdLst>
                <a:gd name="T0" fmla="*/ 63 w 63"/>
                <a:gd name="T1" fmla="*/ 19 h 62"/>
                <a:gd name="T2" fmla="*/ 58 w 63"/>
                <a:gd name="T3" fmla="*/ 25 h 62"/>
                <a:gd name="T4" fmla="*/ 53 w 63"/>
                <a:gd name="T5" fmla="*/ 31 h 62"/>
                <a:gd name="T6" fmla="*/ 46 w 63"/>
                <a:gd name="T7" fmla="*/ 36 h 62"/>
                <a:gd name="T8" fmla="*/ 40 w 63"/>
                <a:gd name="T9" fmla="*/ 42 h 62"/>
                <a:gd name="T10" fmla="*/ 33 w 63"/>
                <a:gd name="T11" fmla="*/ 48 h 62"/>
                <a:gd name="T12" fmla="*/ 26 w 63"/>
                <a:gd name="T13" fmla="*/ 53 h 62"/>
                <a:gd name="T14" fmla="*/ 19 w 63"/>
                <a:gd name="T15" fmla="*/ 57 h 62"/>
                <a:gd name="T16" fmla="*/ 12 w 63"/>
                <a:gd name="T17" fmla="*/ 62 h 62"/>
                <a:gd name="T18" fmla="*/ 8 w 63"/>
                <a:gd name="T19" fmla="*/ 61 h 62"/>
                <a:gd name="T20" fmla="*/ 3 w 63"/>
                <a:gd name="T21" fmla="*/ 58 h 62"/>
                <a:gd name="T22" fmla="*/ 0 w 63"/>
                <a:gd name="T23" fmla="*/ 55 h 62"/>
                <a:gd name="T24" fmla="*/ 3 w 63"/>
                <a:gd name="T25" fmla="*/ 50 h 62"/>
                <a:gd name="T26" fmla="*/ 8 w 63"/>
                <a:gd name="T27" fmla="*/ 43 h 62"/>
                <a:gd name="T28" fmla="*/ 17 w 63"/>
                <a:gd name="T29" fmla="*/ 32 h 62"/>
                <a:gd name="T30" fmla="*/ 25 w 63"/>
                <a:gd name="T31" fmla="*/ 20 h 62"/>
                <a:gd name="T32" fmla="*/ 34 w 63"/>
                <a:gd name="T33" fmla="*/ 10 h 62"/>
                <a:gd name="T34" fmla="*/ 43 w 63"/>
                <a:gd name="T35" fmla="*/ 3 h 62"/>
                <a:gd name="T36" fmla="*/ 51 w 63"/>
                <a:gd name="T37" fmla="*/ 0 h 62"/>
                <a:gd name="T38" fmla="*/ 58 w 63"/>
                <a:gd name="T39" fmla="*/ 5 h 62"/>
                <a:gd name="T40" fmla="*/ 63 w 63"/>
                <a:gd name="T41" fmla="*/ 1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62">
                  <a:moveTo>
                    <a:pt x="63" y="19"/>
                  </a:moveTo>
                  <a:lnTo>
                    <a:pt x="58" y="25"/>
                  </a:lnTo>
                  <a:lnTo>
                    <a:pt x="53" y="31"/>
                  </a:lnTo>
                  <a:lnTo>
                    <a:pt x="46" y="36"/>
                  </a:lnTo>
                  <a:lnTo>
                    <a:pt x="40" y="42"/>
                  </a:lnTo>
                  <a:lnTo>
                    <a:pt x="33" y="48"/>
                  </a:lnTo>
                  <a:lnTo>
                    <a:pt x="26" y="53"/>
                  </a:lnTo>
                  <a:lnTo>
                    <a:pt x="19" y="57"/>
                  </a:lnTo>
                  <a:lnTo>
                    <a:pt x="12" y="62"/>
                  </a:lnTo>
                  <a:lnTo>
                    <a:pt x="8" y="61"/>
                  </a:lnTo>
                  <a:lnTo>
                    <a:pt x="3" y="58"/>
                  </a:lnTo>
                  <a:lnTo>
                    <a:pt x="0" y="55"/>
                  </a:lnTo>
                  <a:lnTo>
                    <a:pt x="3" y="50"/>
                  </a:lnTo>
                  <a:lnTo>
                    <a:pt x="8" y="43"/>
                  </a:lnTo>
                  <a:lnTo>
                    <a:pt x="17" y="32"/>
                  </a:lnTo>
                  <a:lnTo>
                    <a:pt x="25" y="20"/>
                  </a:lnTo>
                  <a:lnTo>
                    <a:pt x="34" y="10"/>
                  </a:lnTo>
                  <a:lnTo>
                    <a:pt x="43" y="3"/>
                  </a:lnTo>
                  <a:lnTo>
                    <a:pt x="51" y="0"/>
                  </a:lnTo>
                  <a:lnTo>
                    <a:pt x="58" y="5"/>
                  </a:lnTo>
                  <a:lnTo>
                    <a:pt x="6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31"/>
            <p:cNvSpPr>
              <a:spLocks/>
            </p:cNvSpPr>
            <p:nvPr/>
          </p:nvSpPr>
          <p:spPr bwMode="auto">
            <a:xfrm>
              <a:off x="1860550" y="3187700"/>
              <a:ext cx="4763" cy="4762"/>
            </a:xfrm>
            <a:custGeom>
              <a:avLst/>
              <a:gdLst>
                <a:gd name="T0" fmla="*/ 18 w 18"/>
                <a:gd name="T1" fmla="*/ 5 h 18"/>
                <a:gd name="T2" fmla="*/ 15 w 18"/>
                <a:gd name="T3" fmla="*/ 18 h 18"/>
                <a:gd name="T4" fmla="*/ 11 w 18"/>
                <a:gd name="T5" fmla="*/ 15 h 18"/>
                <a:gd name="T6" fmla="*/ 6 w 18"/>
                <a:gd name="T7" fmla="*/ 10 h 18"/>
                <a:gd name="T8" fmla="*/ 1 w 18"/>
                <a:gd name="T9" fmla="*/ 4 h 18"/>
                <a:gd name="T10" fmla="*/ 0 w 18"/>
                <a:gd name="T11" fmla="*/ 0 h 18"/>
                <a:gd name="T12" fmla="*/ 5 w 18"/>
                <a:gd name="T13" fmla="*/ 0 h 18"/>
                <a:gd name="T14" fmla="*/ 9 w 18"/>
                <a:gd name="T15" fmla="*/ 1 h 18"/>
                <a:gd name="T16" fmla="*/ 14 w 18"/>
                <a:gd name="T17" fmla="*/ 2 h 18"/>
                <a:gd name="T18" fmla="*/ 18 w 18"/>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18" y="5"/>
                  </a:moveTo>
                  <a:lnTo>
                    <a:pt x="15" y="18"/>
                  </a:lnTo>
                  <a:lnTo>
                    <a:pt x="11" y="15"/>
                  </a:lnTo>
                  <a:lnTo>
                    <a:pt x="6" y="10"/>
                  </a:lnTo>
                  <a:lnTo>
                    <a:pt x="1" y="4"/>
                  </a:lnTo>
                  <a:lnTo>
                    <a:pt x="0" y="0"/>
                  </a:lnTo>
                  <a:lnTo>
                    <a:pt x="5" y="0"/>
                  </a:lnTo>
                  <a:lnTo>
                    <a:pt x="9" y="1"/>
                  </a:lnTo>
                  <a:lnTo>
                    <a:pt x="14" y="2"/>
                  </a:lnTo>
                  <a:lnTo>
                    <a:pt x="1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32"/>
            <p:cNvSpPr>
              <a:spLocks/>
            </p:cNvSpPr>
            <p:nvPr/>
          </p:nvSpPr>
          <p:spPr bwMode="auto">
            <a:xfrm>
              <a:off x="1890713" y="3192463"/>
              <a:ext cx="6350" cy="3175"/>
            </a:xfrm>
            <a:custGeom>
              <a:avLst/>
              <a:gdLst>
                <a:gd name="T0" fmla="*/ 21 w 21"/>
                <a:gd name="T1" fmla="*/ 1 h 11"/>
                <a:gd name="T2" fmla="*/ 19 w 21"/>
                <a:gd name="T3" fmla="*/ 5 h 11"/>
                <a:gd name="T4" fmla="*/ 15 w 21"/>
                <a:gd name="T5" fmla="*/ 9 h 11"/>
                <a:gd name="T6" fmla="*/ 10 w 21"/>
                <a:gd name="T7" fmla="*/ 11 h 11"/>
                <a:gd name="T8" fmla="*/ 6 w 21"/>
                <a:gd name="T9" fmla="*/ 11 h 11"/>
                <a:gd name="T10" fmla="*/ 3 w 21"/>
                <a:gd name="T11" fmla="*/ 9 h 11"/>
                <a:gd name="T12" fmla="*/ 1 w 21"/>
                <a:gd name="T13" fmla="*/ 5 h 11"/>
                <a:gd name="T14" fmla="*/ 0 w 21"/>
                <a:gd name="T15" fmla="*/ 3 h 11"/>
                <a:gd name="T16" fmla="*/ 1 w 21"/>
                <a:gd name="T17" fmla="*/ 0 h 11"/>
                <a:gd name="T18" fmla="*/ 7 w 21"/>
                <a:gd name="T19" fmla="*/ 0 h 11"/>
                <a:gd name="T20" fmla="*/ 12 w 21"/>
                <a:gd name="T21" fmla="*/ 0 h 11"/>
                <a:gd name="T22" fmla="*/ 17 w 21"/>
                <a:gd name="T23" fmla="*/ 0 h 11"/>
                <a:gd name="T24" fmla="*/ 21 w 21"/>
                <a:gd name="T2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1">
                  <a:moveTo>
                    <a:pt x="21" y="1"/>
                  </a:moveTo>
                  <a:lnTo>
                    <a:pt x="19" y="5"/>
                  </a:lnTo>
                  <a:lnTo>
                    <a:pt x="15" y="9"/>
                  </a:lnTo>
                  <a:lnTo>
                    <a:pt x="10" y="11"/>
                  </a:lnTo>
                  <a:lnTo>
                    <a:pt x="6" y="11"/>
                  </a:lnTo>
                  <a:lnTo>
                    <a:pt x="3" y="9"/>
                  </a:lnTo>
                  <a:lnTo>
                    <a:pt x="1" y="5"/>
                  </a:lnTo>
                  <a:lnTo>
                    <a:pt x="0" y="3"/>
                  </a:lnTo>
                  <a:lnTo>
                    <a:pt x="1" y="0"/>
                  </a:lnTo>
                  <a:lnTo>
                    <a:pt x="7" y="0"/>
                  </a:lnTo>
                  <a:lnTo>
                    <a:pt x="12" y="0"/>
                  </a:lnTo>
                  <a:lnTo>
                    <a:pt x="17" y="0"/>
                  </a:lnTo>
                  <a:lnTo>
                    <a:pt x="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33"/>
            <p:cNvSpPr>
              <a:spLocks/>
            </p:cNvSpPr>
            <p:nvPr/>
          </p:nvSpPr>
          <p:spPr bwMode="auto">
            <a:xfrm>
              <a:off x="1881188" y="3195638"/>
              <a:ext cx="4763" cy="3175"/>
            </a:xfrm>
            <a:custGeom>
              <a:avLst/>
              <a:gdLst>
                <a:gd name="T0" fmla="*/ 16 w 16"/>
                <a:gd name="T1" fmla="*/ 10 h 10"/>
                <a:gd name="T2" fmla="*/ 0 w 16"/>
                <a:gd name="T3" fmla="*/ 10 h 10"/>
                <a:gd name="T4" fmla="*/ 2 w 16"/>
                <a:gd name="T5" fmla="*/ 0 h 10"/>
                <a:gd name="T6" fmla="*/ 6 w 16"/>
                <a:gd name="T7" fmla="*/ 1 h 10"/>
                <a:gd name="T8" fmla="*/ 9 w 16"/>
                <a:gd name="T9" fmla="*/ 3 h 10"/>
                <a:gd name="T10" fmla="*/ 13 w 16"/>
                <a:gd name="T11" fmla="*/ 7 h 10"/>
                <a:gd name="T12" fmla="*/ 16 w 1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6" h="10">
                  <a:moveTo>
                    <a:pt x="16" y="10"/>
                  </a:moveTo>
                  <a:lnTo>
                    <a:pt x="0" y="10"/>
                  </a:lnTo>
                  <a:lnTo>
                    <a:pt x="2" y="0"/>
                  </a:lnTo>
                  <a:lnTo>
                    <a:pt x="6" y="1"/>
                  </a:lnTo>
                  <a:lnTo>
                    <a:pt x="9" y="3"/>
                  </a:lnTo>
                  <a:lnTo>
                    <a:pt x="13" y="7"/>
                  </a:lnTo>
                  <a:lnTo>
                    <a:pt x="1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34"/>
            <p:cNvSpPr>
              <a:spLocks/>
            </p:cNvSpPr>
            <p:nvPr/>
          </p:nvSpPr>
          <p:spPr bwMode="auto">
            <a:xfrm>
              <a:off x="1898650" y="3197225"/>
              <a:ext cx="6350" cy="3175"/>
            </a:xfrm>
            <a:custGeom>
              <a:avLst/>
              <a:gdLst>
                <a:gd name="T0" fmla="*/ 22 w 22"/>
                <a:gd name="T1" fmla="*/ 6 h 12"/>
                <a:gd name="T2" fmla="*/ 20 w 22"/>
                <a:gd name="T3" fmla="*/ 11 h 12"/>
                <a:gd name="T4" fmla="*/ 14 w 22"/>
                <a:gd name="T5" fmla="*/ 12 h 12"/>
                <a:gd name="T6" fmla="*/ 8 w 22"/>
                <a:gd name="T7" fmla="*/ 12 h 12"/>
                <a:gd name="T8" fmla="*/ 2 w 22"/>
                <a:gd name="T9" fmla="*/ 12 h 12"/>
                <a:gd name="T10" fmla="*/ 0 w 22"/>
                <a:gd name="T11" fmla="*/ 10 h 12"/>
                <a:gd name="T12" fmla="*/ 5 w 22"/>
                <a:gd name="T13" fmla="*/ 6 h 12"/>
                <a:gd name="T14" fmla="*/ 12 w 22"/>
                <a:gd name="T15" fmla="*/ 2 h 12"/>
                <a:gd name="T16" fmla="*/ 19 w 22"/>
                <a:gd name="T17" fmla="*/ 0 h 12"/>
                <a:gd name="T18" fmla="*/ 22 w 22"/>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6"/>
                  </a:moveTo>
                  <a:lnTo>
                    <a:pt x="20" y="11"/>
                  </a:lnTo>
                  <a:lnTo>
                    <a:pt x="14" y="12"/>
                  </a:lnTo>
                  <a:lnTo>
                    <a:pt x="8" y="12"/>
                  </a:lnTo>
                  <a:lnTo>
                    <a:pt x="2" y="12"/>
                  </a:lnTo>
                  <a:lnTo>
                    <a:pt x="0" y="10"/>
                  </a:lnTo>
                  <a:lnTo>
                    <a:pt x="5" y="6"/>
                  </a:lnTo>
                  <a:lnTo>
                    <a:pt x="12" y="2"/>
                  </a:lnTo>
                  <a:lnTo>
                    <a:pt x="19" y="0"/>
                  </a:lnTo>
                  <a:lnTo>
                    <a:pt x="2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35"/>
            <p:cNvSpPr>
              <a:spLocks/>
            </p:cNvSpPr>
            <p:nvPr/>
          </p:nvSpPr>
          <p:spPr bwMode="auto">
            <a:xfrm>
              <a:off x="1858963" y="3205163"/>
              <a:ext cx="6350" cy="7937"/>
            </a:xfrm>
            <a:custGeom>
              <a:avLst/>
              <a:gdLst>
                <a:gd name="T0" fmla="*/ 25 w 25"/>
                <a:gd name="T1" fmla="*/ 12 h 27"/>
                <a:gd name="T2" fmla="*/ 25 w 25"/>
                <a:gd name="T3" fmla="*/ 15 h 27"/>
                <a:gd name="T4" fmla="*/ 25 w 25"/>
                <a:gd name="T5" fmla="*/ 19 h 27"/>
                <a:gd name="T6" fmla="*/ 25 w 25"/>
                <a:gd name="T7" fmla="*/ 23 h 27"/>
                <a:gd name="T8" fmla="*/ 24 w 25"/>
                <a:gd name="T9" fmla="*/ 27 h 27"/>
                <a:gd name="T10" fmla="*/ 16 w 25"/>
                <a:gd name="T11" fmla="*/ 22 h 27"/>
                <a:gd name="T12" fmla="*/ 10 w 25"/>
                <a:gd name="T13" fmla="*/ 17 h 27"/>
                <a:gd name="T14" fmla="*/ 4 w 25"/>
                <a:gd name="T15" fmla="*/ 12 h 27"/>
                <a:gd name="T16" fmla="*/ 0 w 25"/>
                <a:gd name="T17" fmla="*/ 5 h 27"/>
                <a:gd name="T18" fmla="*/ 7 w 25"/>
                <a:gd name="T19" fmla="*/ 2 h 27"/>
                <a:gd name="T20" fmla="*/ 16 w 25"/>
                <a:gd name="T21" fmla="*/ 0 h 27"/>
                <a:gd name="T22" fmla="*/ 24 w 25"/>
                <a:gd name="T23" fmla="*/ 2 h 27"/>
                <a:gd name="T24" fmla="*/ 25 w 25"/>
                <a:gd name="T2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7">
                  <a:moveTo>
                    <a:pt x="25" y="12"/>
                  </a:moveTo>
                  <a:lnTo>
                    <a:pt x="25" y="15"/>
                  </a:lnTo>
                  <a:lnTo>
                    <a:pt x="25" y="19"/>
                  </a:lnTo>
                  <a:lnTo>
                    <a:pt x="25" y="23"/>
                  </a:lnTo>
                  <a:lnTo>
                    <a:pt x="24" y="27"/>
                  </a:lnTo>
                  <a:lnTo>
                    <a:pt x="16" y="22"/>
                  </a:lnTo>
                  <a:lnTo>
                    <a:pt x="10" y="17"/>
                  </a:lnTo>
                  <a:lnTo>
                    <a:pt x="4" y="12"/>
                  </a:lnTo>
                  <a:lnTo>
                    <a:pt x="0" y="5"/>
                  </a:lnTo>
                  <a:lnTo>
                    <a:pt x="7" y="2"/>
                  </a:lnTo>
                  <a:lnTo>
                    <a:pt x="16" y="0"/>
                  </a:lnTo>
                  <a:lnTo>
                    <a:pt x="24" y="2"/>
                  </a:lnTo>
                  <a:lnTo>
                    <a:pt x="25"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36"/>
            <p:cNvSpPr>
              <a:spLocks/>
            </p:cNvSpPr>
            <p:nvPr/>
          </p:nvSpPr>
          <p:spPr bwMode="auto">
            <a:xfrm>
              <a:off x="1885950" y="3208338"/>
              <a:ext cx="9525" cy="6350"/>
            </a:xfrm>
            <a:custGeom>
              <a:avLst/>
              <a:gdLst>
                <a:gd name="T0" fmla="*/ 36 w 36"/>
                <a:gd name="T1" fmla="*/ 2 h 20"/>
                <a:gd name="T2" fmla="*/ 31 w 36"/>
                <a:gd name="T3" fmla="*/ 8 h 20"/>
                <a:gd name="T4" fmla="*/ 25 w 36"/>
                <a:gd name="T5" fmla="*/ 14 h 20"/>
                <a:gd name="T6" fmla="*/ 19 w 36"/>
                <a:gd name="T7" fmla="*/ 18 h 20"/>
                <a:gd name="T8" fmla="*/ 11 w 36"/>
                <a:gd name="T9" fmla="*/ 20 h 20"/>
                <a:gd name="T10" fmla="*/ 8 w 36"/>
                <a:gd name="T11" fmla="*/ 16 h 20"/>
                <a:gd name="T12" fmla="*/ 4 w 36"/>
                <a:gd name="T13" fmla="*/ 12 h 20"/>
                <a:gd name="T14" fmla="*/ 1 w 36"/>
                <a:gd name="T15" fmla="*/ 8 h 20"/>
                <a:gd name="T16" fmla="*/ 0 w 36"/>
                <a:gd name="T17" fmla="*/ 2 h 20"/>
                <a:gd name="T18" fmla="*/ 4 w 36"/>
                <a:gd name="T19" fmla="*/ 1 h 20"/>
                <a:gd name="T20" fmla="*/ 9 w 36"/>
                <a:gd name="T21" fmla="*/ 1 h 20"/>
                <a:gd name="T22" fmla="*/ 14 w 36"/>
                <a:gd name="T23" fmla="*/ 1 h 20"/>
                <a:gd name="T24" fmla="*/ 18 w 36"/>
                <a:gd name="T25" fmla="*/ 0 h 20"/>
                <a:gd name="T26" fmla="*/ 23 w 36"/>
                <a:gd name="T27" fmla="*/ 1 h 20"/>
                <a:gd name="T28" fmla="*/ 28 w 36"/>
                <a:gd name="T29" fmla="*/ 1 h 20"/>
                <a:gd name="T30" fmla="*/ 32 w 36"/>
                <a:gd name="T31" fmla="*/ 1 h 20"/>
                <a:gd name="T32" fmla="*/ 36 w 36"/>
                <a:gd name="T3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0">
                  <a:moveTo>
                    <a:pt x="36" y="2"/>
                  </a:moveTo>
                  <a:lnTo>
                    <a:pt x="31" y="8"/>
                  </a:lnTo>
                  <a:lnTo>
                    <a:pt x="25" y="14"/>
                  </a:lnTo>
                  <a:lnTo>
                    <a:pt x="19" y="18"/>
                  </a:lnTo>
                  <a:lnTo>
                    <a:pt x="11" y="20"/>
                  </a:lnTo>
                  <a:lnTo>
                    <a:pt x="8" y="16"/>
                  </a:lnTo>
                  <a:lnTo>
                    <a:pt x="4" y="12"/>
                  </a:lnTo>
                  <a:lnTo>
                    <a:pt x="1" y="8"/>
                  </a:lnTo>
                  <a:lnTo>
                    <a:pt x="0" y="2"/>
                  </a:lnTo>
                  <a:lnTo>
                    <a:pt x="4" y="1"/>
                  </a:lnTo>
                  <a:lnTo>
                    <a:pt x="9" y="1"/>
                  </a:lnTo>
                  <a:lnTo>
                    <a:pt x="14" y="1"/>
                  </a:lnTo>
                  <a:lnTo>
                    <a:pt x="18" y="0"/>
                  </a:lnTo>
                  <a:lnTo>
                    <a:pt x="23" y="1"/>
                  </a:lnTo>
                  <a:lnTo>
                    <a:pt x="28" y="1"/>
                  </a:lnTo>
                  <a:lnTo>
                    <a:pt x="32" y="1"/>
                  </a:lnTo>
                  <a:lnTo>
                    <a:pt x="3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37"/>
            <p:cNvSpPr>
              <a:spLocks/>
            </p:cNvSpPr>
            <p:nvPr/>
          </p:nvSpPr>
          <p:spPr bwMode="auto">
            <a:xfrm>
              <a:off x="1852613" y="3214688"/>
              <a:ext cx="6350" cy="4762"/>
            </a:xfrm>
            <a:custGeom>
              <a:avLst/>
              <a:gdLst>
                <a:gd name="T0" fmla="*/ 24 w 24"/>
                <a:gd name="T1" fmla="*/ 18 h 21"/>
                <a:gd name="T2" fmla="*/ 17 w 24"/>
                <a:gd name="T3" fmla="*/ 21 h 21"/>
                <a:gd name="T4" fmla="*/ 12 w 24"/>
                <a:gd name="T5" fmla="*/ 21 h 21"/>
                <a:gd name="T6" fmla="*/ 5 w 24"/>
                <a:gd name="T7" fmla="*/ 18 h 21"/>
                <a:gd name="T8" fmla="*/ 0 w 24"/>
                <a:gd name="T9" fmla="*/ 14 h 21"/>
                <a:gd name="T10" fmla="*/ 5 w 24"/>
                <a:gd name="T11" fmla="*/ 0 h 21"/>
                <a:gd name="T12" fmla="*/ 10 w 24"/>
                <a:gd name="T13" fmla="*/ 3 h 21"/>
                <a:gd name="T14" fmla="*/ 15 w 24"/>
                <a:gd name="T15" fmla="*/ 8 h 21"/>
                <a:gd name="T16" fmla="*/ 20 w 24"/>
                <a:gd name="T17" fmla="*/ 12 h 21"/>
                <a:gd name="T18" fmla="*/ 24 w 24"/>
                <a:gd name="T1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24" y="18"/>
                  </a:moveTo>
                  <a:lnTo>
                    <a:pt x="17" y="21"/>
                  </a:lnTo>
                  <a:lnTo>
                    <a:pt x="12" y="21"/>
                  </a:lnTo>
                  <a:lnTo>
                    <a:pt x="5" y="18"/>
                  </a:lnTo>
                  <a:lnTo>
                    <a:pt x="0" y="14"/>
                  </a:lnTo>
                  <a:lnTo>
                    <a:pt x="5" y="0"/>
                  </a:lnTo>
                  <a:lnTo>
                    <a:pt x="10" y="3"/>
                  </a:lnTo>
                  <a:lnTo>
                    <a:pt x="15" y="8"/>
                  </a:lnTo>
                  <a:lnTo>
                    <a:pt x="20" y="12"/>
                  </a:lnTo>
                  <a:lnTo>
                    <a:pt x="2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38"/>
            <p:cNvSpPr>
              <a:spLocks/>
            </p:cNvSpPr>
            <p:nvPr/>
          </p:nvSpPr>
          <p:spPr bwMode="auto">
            <a:xfrm>
              <a:off x="1879600" y="3216275"/>
              <a:ext cx="4763" cy="4762"/>
            </a:xfrm>
            <a:custGeom>
              <a:avLst/>
              <a:gdLst>
                <a:gd name="T0" fmla="*/ 16 w 16"/>
                <a:gd name="T1" fmla="*/ 14 h 21"/>
                <a:gd name="T2" fmla="*/ 15 w 16"/>
                <a:gd name="T3" fmla="*/ 18 h 21"/>
                <a:gd name="T4" fmla="*/ 11 w 16"/>
                <a:gd name="T5" fmla="*/ 19 h 21"/>
                <a:gd name="T6" fmla="*/ 8 w 16"/>
                <a:gd name="T7" fmla="*/ 21 h 21"/>
                <a:gd name="T8" fmla="*/ 4 w 16"/>
                <a:gd name="T9" fmla="*/ 21 h 21"/>
                <a:gd name="T10" fmla="*/ 1 w 16"/>
                <a:gd name="T11" fmla="*/ 16 h 21"/>
                <a:gd name="T12" fmla="*/ 0 w 16"/>
                <a:gd name="T13" fmla="*/ 11 h 21"/>
                <a:gd name="T14" fmla="*/ 0 w 16"/>
                <a:gd name="T15" fmla="*/ 5 h 21"/>
                <a:gd name="T16" fmla="*/ 2 w 16"/>
                <a:gd name="T17" fmla="*/ 0 h 21"/>
                <a:gd name="T18" fmla="*/ 16 w 16"/>
                <a:gd name="T19"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1">
                  <a:moveTo>
                    <a:pt x="16" y="14"/>
                  </a:moveTo>
                  <a:lnTo>
                    <a:pt x="15" y="18"/>
                  </a:lnTo>
                  <a:lnTo>
                    <a:pt x="11" y="19"/>
                  </a:lnTo>
                  <a:lnTo>
                    <a:pt x="8" y="21"/>
                  </a:lnTo>
                  <a:lnTo>
                    <a:pt x="4" y="21"/>
                  </a:lnTo>
                  <a:lnTo>
                    <a:pt x="1" y="16"/>
                  </a:lnTo>
                  <a:lnTo>
                    <a:pt x="0" y="11"/>
                  </a:lnTo>
                  <a:lnTo>
                    <a:pt x="0" y="5"/>
                  </a:lnTo>
                  <a:lnTo>
                    <a:pt x="2" y="0"/>
                  </a:lnTo>
                  <a:lnTo>
                    <a:pt x="1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39"/>
            <p:cNvSpPr>
              <a:spLocks/>
            </p:cNvSpPr>
            <p:nvPr/>
          </p:nvSpPr>
          <p:spPr bwMode="auto">
            <a:xfrm>
              <a:off x="1895475" y="3216275"/>
              <a:ext cx="9525" cy="6350"/>
            </a:xfrm>
            <a:custGeom>
              <a:avLst/>
              <a:gdLst>
                <a:gd name="T0" fmla="*/ 34 w 34"/>
                <a:gd name="T1" fmla="*/ 13 h 24"/>
                <a:gd name="T2" fmla="*/ 34 w 34"/>
                <a:gd name="T3" fmla="*/ 18 h 24"/>
                <a:gd name="T4" fmla="*/ 33 w 34"/>
                <a:gd name="T5" fmla="*/ 20 h 24"/>
                <a:gd name="T6" fmla="*/ 29 w 34"/>
                <a:gd name="T7" fmla="*/ 22 h 24"/>
                <a:gd name="T8" fmla="*/ 26 w 34"/>
                <a:gd name="T9" fmla="*/ 24 h 24"/>
                <a:gd name="T10" fmla="*/ 19 w 34"/>
                <a:gd name="T11" fmla="*/ 22 h 24"/>
                <a:gd name="T12" fmla="*/ 12 w 34"/>
                <a:gd name="T13" fmla="*/ 22 h 24"/>
                <a:gd name="T14" fmla="*/ 5 w 34"/>
                <a:gd name="T15" fmla="*/ 21 h 24"/>
                <a:gd name="T16" fmla="*/ 0 w 34"/>
                <a:gd name="T17" fmla="*/ 19 h 24"/>
                <a:gd name="T18" fmla="*/ 3 w 34"/>
                <a:gd name="T19" fmla="*/ 12 h 24"/>
                <a:gd name="T20" fmla="*/ 7 w 34"/>
                <a:gd name="T21" fmla="*/ 7 h 24"/>
                <a:gd name="T22" fmla="*/ 13 w 34"/>
                <a:gd name="T23" fmla="*/ 4 h 24"/>
                <a:gd name="T24" fmla="*/ 18 w 34"/>
                <a:gd name="T25" fmla="*/ 0 h 24"/>
                <a:gd name="T26" fmla="*/ 24 w 34"/>
                <a:gd name="T27" fmla="*/ 0 h 24"/>
                <a:gd name="T28" fmla="*/ 28 w 34"/>
                <a:gd name="T29" fmla="*/ 4 h 24"/>
                <a:gd name="T30" fmla="*/ 32 w 34"/>
                <a:gd name="T31" fmla="*/ 8 h 24"/>
                <a:gd name="T32" fmla="*/ 34 w 34"/>
                <a:gd name="T33"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4">
                  <a:moveTo>
                    <a:pt x="34" y="13"/>
                  </a:moveTo>
                  <a:lnTo>
                    <a:pt x="34" y="18"/>
                  </a:lnTo>
                  <a:lnTo>
                    <a:pt x="33" y="20"/>
                  </a:lnTo>
                  <a:lnTo>
                    <a:pt x="29" y="22"/>
                  </a:lnTo>
                  <a:lnTo>
                    <a:pt x="26" y="24"/>
                  </a:lnTo>
                  <a:lnTo>
                    <a:pt x="19" y="22"/>
                  </a:lnTo>
                  <a:lnTo>
                    <a:pt x="12" y="22"/>
                  </a:lnTo>
                  <a:lnTo>
                    <a:pt x="5" y="21"/>
                  </a:lnTo>
                  <a:lnTo>
                    <a:pt x="0" y="19"/>
                  </a:lnTo>
                  <a:lnTo>
                    <a:pt x="3" y="12"/>
                  </a:lnTo>
                  <a:lnTo>
                    <a:pt x="7" y="7"/>
                  </a:lnTo>
                  <a:lnTo>
                    <a:pt x="13" y="4"/>
                  </a:lnTo>
                  <a:lnTo>
                    <a:pt x="18" y="0"/>
                  </a:lnTo>
                  <a:lnTo>
                    <a:pt x="24" y="0"/>
                  </a:lnTo>
                  <a:lnTo>
                    <a:pt x="28" y="4"/>
                  </a:lnTo>
                  <a:lnTo>
                    <a:pt x="32" y="8"/>
                  </a:lnTo>
                  <a:lnTo>
                    <a:pt x="3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40"/>
            <p:cNvSpPr>
              <a:spLocks/>
            </p:cNvSpPr>
            <p:nvPr/>
          </p:nvSpPr>
          <p:spPr bwMode="auto">
            <a:xfrm>
              <a:off x="1860550" y="3228975"/>
              <a:ext cx="3175" cy="3175"/>
            </a:xfrm>
            <a:custGeom>
              <a:avLst/>
              <a:gdLst>
                <a:gd name="T0" fmla="*/ 12 w 12"/>
                <a:gd name="T1" fmla="*/ 5 h 11"/>
                <a:gd name="T2" fmla="*/ 12 w 12"/>
                <a:gd name="T3" fmla="*/ 11 h 11"/>
                <a:gd name="T4" fmla="*/ 8 w 12"/>
                <a:gd name="T5" fmla="*/ 11 h 11"/>
                <a:gd name="T6" fmla="*/ 5 w 12"/>
                <a:gd name="T7" fmla="*/ 8 h 11"/>
                <a:gd name="T8" fmla="*/ 2 w 12"/>
                <a:gd name="T9" fmla="*/ 5 h 11"/>
                <a:gd name="T10" fmla="*/ 0 w 12"/>
                <a:gd name="T11" fmla="*/ 2 h 11"/>
                <a:gd name="T12" fmla="*/ 2 w 12"/>
                <a:gd name="T13" fmla="*/ 0 h 11"/>
                <a:gd name="T14" fmla="*/ 6 w 12"/>
                <a:gd name="T15" fmla="*/ 0 h 11"/>
                <a:gd name="T16" fmla="*/ 9 w 12"/>
                <a:gd name="T17" fmla="*/ 2 h 11"/>
                <a:gd name="T18" fmla="*/ 12 w 12"/>
                <a:gd name="T1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1">
                  <a:moveTo>
                    <a:pt x="12" y="5"/>
                  </a:moveTo>
                  <a:lnTo>
                    <a:pt x="12" y="11"/>
                  </a:lnTo>
                  <a:lnTo>
                    <a:pt x="8" y="11"/>
                  </a:lnTo>
                  <a:lnTo>
                    <a:pt x="5" y="8"/>
                  </a:lnTo>
                  <a:lnTo>
                    <a:pt x="2" y="5"/>
                  </a:lnTo>
                  <a:lnTo>
                    <a:pt x="0" y="2"/>
                  </a:lnTo>
                  <a:lnTo>
                    <a:pt x="2" y="0"/>
                  </a:lnTo>
                  <a:lnTo>
                    <a:pt x="6" y="0"/>
                  </a:lnTo>
                  <a:lnTo>
                    <a:pt x="9" y="2"/>
                  </a:lnTo>
                  <a:lnTo>
                    <a:pt x="1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41"/>
            <p:cNvSpPr>
              <a:spLocks/>
            </p:cNvSpPr>
            <p:nvPr/>
          </p:nvSpPr>
          <p:spPr bwMode="auto">
            <a:xfrm>
              <a:off x="1885950" y="3230563"/>
              <a:ext cx="4763" cy="1587"/>
            </a:xfrm>
            <a:custGeom>
              <a:avLst/>
              <a:gdLst>
                <a:gd name="T0" fmla="*/ 18 w 18"/>
                <a:gd name="T1" fmla="*/ 3 h 9"/>
                <a:gd name="T2" fmla="*/ 14 w 18"/>
                <a:gd name="T3" fmla="*/ 6 h 9"/>
                <a:gd name="T4" fmla="*/ 11 w 18"/>
                <a:gd name="T5" fmla="*/ 8 h 9"/>
                <a:gd name="T6" fmla="*/ 6 w 18"/>
                <a:gd name="T7" fmla="*/ 9 h 9"/>
                <a:gd name="T8" fmla="*/ 1 w 18"/>
                <a:gd name="T9" fmla="*/ 7 h 9"/>
                <a:gd name="T10" fmla="*/ 0 w 18"/>
                <a:gd name="T11" fmla="*/ 0 h 9"/>
                <a:gd name="T12" fmla="*/ 5 w 18"/>
                <a:gd name="T13" fmla="*/ 0 h 9"/>
                <a:gd name="T14" fmla="*/ 9 w 18"/>
                <a:gd name="T15" fmla="*/ 0 h 9"/>
                <a:gd name="T16" fmla="*/ 14 w 18"/>
                <a:gd name="T17" fmla="*/ 1 h 9"/>
                <a:gd name="T18" fmla="*/ 18 w 18"/>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9">
                  <a:moveTo>
                    <a:pt x="18" y="3"/>
                  </a:moveTo>
                  <a:lnTo>
                    <a:pt x="14" y="6"/>
                  </a:lnTo>
                  <a:lnTo>
                    <a:pt x="11" y="8"/>
                  </a:lnTo>
                  <a:lnTo>
                    <a:pt x="6" y="9"/>
                  </a:lnTo>
                  <a:lnTo>
                    <a:pt x="1" y="7"/>
                  </a:lnTo>
                  <a:lnTo>
                    <a:pt x="0" y="0"/>
                  </a:lnTo>
                  <a:lnTo>
                    <a:pt x="5" y="0"/>
                  </a:lnTo>
                  <a:lnTo>
                    <a:pt x="9" y="0"/>
                  </a:lnTo>
                  <a:lnTo>
                    <a:pt x="14" y="1"/>
                  </a:lnTo>
                  <a:lnTo>
                    <a:pt x="1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42"/>
            <p:cNvSpPr>
              <a:spLocks/>
            </p:cNvSpPr>
            <p:nvPr/>
          </p:nvSpPr>
          <p:spPr bwMode="auto">
            <a:xfrm>
              <a:off x="1908175" y="3232150"/>
              <a:ext cx="9525" cy="6350"/>
            </a:xfrm>
            <a:custGeom>
              <a:avLst/>
              <a:gdLst>
                <a:gd name="T0" fmla="*/ 37 w 38"/>
                <a:gd name="T1" fmla="*/ 22 h 29"/>
                <a:gd name="T2" fmla="*/ 31 w 38"/>
                <a:gd name="T3" fmla="*/ 25 h 29"/>
                <a:gd name="T4" fmla="*/ 26 w 38"/>
                <a:gd name="T5" fmla="*/ 28 h 29"/>
                <a:gd name="T6" fmla="*/ 21 w 38"/>
                <a:gd name="T7" fmla="*/ 29 h 29"/>
                <a:gd name="T8" fmla="*/ 16 w 38"/>
                <a:gd name="T9" fmla="*/ 24 h 29"/>
                <a:gd name="T10" fmla="*/ 0 w 38"/>
                <a:gd name="T11" fmla="*/ 2 h 29"/>
                <a:gd name="T12" fmla="*/ 6 w 38"/>
                <a:gd name="T13" fmla="*/ 1 h 29"/>
                <a:gd name="T14" fmla="*/ 13 w 38"/>
                <a:gd name="T15" fmla="*/ 0 h 29"/>
                <a:gd name="T16" fmla="*/ 19 w 38"/>
                <a:gd name="T17" fmla="*/ 0 h 29"/>
                <a:gd name="T18" fmla="*/ 25 w 38"/>
                <a:gd name="T19" fmla="*/ 1 h 29"/>
                <a:gd name="T20" fmla="*/ 31 w 38"/>
                <a:gd name="T21" fmla="*/ 3 h 29"/>
                <a:gd name="T22" fmla="*/ 36 w 38"/>
                <a:gd name="T23" fmla="*/ 7 h 29"/>
                <a:gd name="T24" fmla="*/ 38 w 38"/>
                <a:gd name="T25" fmla="*/ 12 h 29"/>
                <a:gd name="T26" fmla="*/ 37 w 38"/>
                <a:gd name="T27"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9">
                  <a:moveTo>
                    <a:pt x="37" y="22"/>
                  </a:moveTo>
                  <a:lnTo>
                    <a:pt x="31" y="25"/>
                  </a:lnTo>
                  <a:lnTo>
                    <a:pt x="26" y="28"/>
                  </a:lnTo>
                  <a:lnTo>
                    <a:pt x="21" y="29"/>
                  </a:lnTo>
                  <a:lnTo>
                    <a:pt x="16" y="24"/>
                  </a:lnTo>
                  <a:lnTo>
                    <a:pt x="0" y="2"/>
                  </a:lnTo>
                  <a:lnTo>
                    <a:pt x="6" y="1"/>
                  </a:lnTo>
                  <a:lnTo>
                    <a:pt x="13" y="0"/>
                  </a:lnTo>
                  <a:lnTo>
                    <a:pt x="19" y="0"/>
                  </a:lnTo>
                  <a:lnTo>
                    <a:pt x="25" y="1"/>
                  </a:lnTo>
                  <a:lnTo>
                    <a:pt x="31" y="3"/>
                  </a:lnTo>
                  <a:lnTo>
                    <a:pt x="36" y="7"/>
                  </a:lnTo>
                  <a:lnTo>
                    <a:pt x="38" y="12"/>
                  </a:lnTo>
                  <a:lnTo>
                    <a:pt x="37"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Freeform 43"/>
            <p:cNvSpPr>
              <a:spLocks/>
            </p:cNvSpPr>
            <p:nvPr/>
          </p:nvSpPr>
          <p:spPr bwMode="auto">
            <a:xfrm>
              <a:off x="1892300" y="3235325"/>
              <a:ext cx="12700" cy="7937"/>
            </a:xfrm>
            <a:custGeom>
              <a:avLst/>
              <a:gdLst>
                <a:gd name="T0" fmla="*/ 46 w 46"/>
                <a:gd name="T1" fmla="*/ 26 h 29"/>
                <a:gd name="T2" fmla="*/ 39 w 46"/>
                <a:gd name="T3" fmla="*/ 28 h 29"/>
                <a:gd name="T4" fmla="*/ 32 w 46"/>
                <a:gd name="T5" fmla="*/ 29 h 29"/>
                <a:gd name="T6" fmla="*/ 27 w 46"/>
                <a:gd name="T7" fmla="*/ 28 h 29"/>
                <a:gd name="T8" fmla="*/ 20 w 46"/>
                <a:gd name="T9" fmla="*/ 26 h 29"/>
                <a:gd name="T10" fmla="*/ 14 w 46"/>
                <a:gd name="T11" fmla="*/ 23 h 29"/>
                <a:gd name="T12" fmla="*/ 9 w 46"/>
                <a:gd name="T13" fmla="*/ 19 h 29"/>
                <a:gd name="T14" fmla="*/ 5 w 46"/>
                <a:gd name="T15" fmla="*/ 16 h 29"/>
                <a:gd name="T16" fmla="*/ 0 w 46"/>
                <a:gd name="T17" fmla="*/ 10 h 29"/>
                <a:gd name="T18" fmla="*/ 8 w 46"/>
                <a:gd name="T19" fmla="*/ 2 h 29"/>
                <a:gd name="T20" fmla="*/ 16 w 46"/>
                <a:gd name="T21" fmla="*/ 0 h 29"/>
                <a:gd name="T22" fmla="*/ 26 w 46"/>
                <a:gd name="T23" fmla="*/ 2 h 29"/>
                <a:gd name="T24" fmla="*/ 34 w 46"/>
                <a:gd name="T25" fmla="*/ 10 h 29"/>
                <a:gd name="T26" fmla="*/ 37 w 46"/>
                <a:gd name="T27" fmla="*/ 14 h 29"/>
                <a:gd name="T28" fmla="*/ 41 w 46"/>
                <a:gd name="T29" fmla="*/ 18 h 29"/>
                <a:gd name="T30" fmla="*/ 43 w 46"/>
                <a:gd name="T31" fmla="*/ 22 h 29"/>
                <a:gd name="T32" fmla="*/ 46 w 46"/>
                <a:gd name="T33"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29">
                  <a:moveTo>
                    <a:pt x="46" y="26"/>
                  </a:moveTo>
                  <a:lnTo>
                    <a:pt x="39" y="28"/>
                  </a:lnTo>
                  <a:lnTo>
                    <a:pt x="32" y="29"/>
                  </a:lnTo>
                  <a:lnTo>
                    <a:pt x="27" y="28"/>
                  </a:lnTo>
                  <a:lnTo>
                    <a:pt x="20" y="26"/>
                  </a:lnTo>
                  <a:lnTo>
                    <a:pt x="14" y="23"/>
                  </a:lnTo>
                  <a:lnTo>
                    <a:pt x="9" y="19"/>
                  </a:lnTo>
                  <a:lnTo>
                    <a:pt x="5" y="16"/>
                  </a:lnTo>
                  <a:lnTo>
                    <a:pt x="0" y="10"/>
                  </a:lnTo>
                  <a:lnTo>
                    <a:pt x="8" y="2"/>
                  </a:lnTo>
                  <a:lnTo>
                    <a:pt x="16" y="0"/>
                  </a:lnTo>
                  <a:lnTo>
                    <a:pt x="26" y="2"/>
                  </a:lnTo>
                  <a:lnTo>
                    <a:pt x="34" y="10"/>
                  </a:lnTo>
                  <a:lnTo>
                    <a:pt x="37" y="14"/>
                  </a:lnTo>
                  <a:lnTo>
                    <a:pt x="41" y="18"/>
                  </a:lnTo>
                  <a:lnTo>
                    <a:pt x="43" y="22"/>
                  </a:lnTo>
                  <a:lnTo>
                    <a:pt x="4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 name="Freeform 45"/>
            <p:cNvSpPr>
              <a:spLocks/>
            </p:cNvSpPr>
            <p:nvPr/>
          </p:nvSpPr>
          <p:spPr bwMode="auto">
            <a:xfrm>
              <a:off x="1849438" y="3235325"/>
              <a:ext cx="9525" cy="6350"/>
            </a:xfrm>
            <a:custGeom>
              <a:avLst/>
              <a:gdLst>
                <a:gd name="T0" fmla="*/ 39 w 39"/>
                <a:gd name="T1" fmla="*/ 20 h 24"/>
                <a:gd name="T2" fmla="*/ 34 w 39"/>
                <a:gd name="T3" fmla="*/ 22 h 24"/>
                <a:gd name="T4" fmla="*/ 29 w 39"/>
                <a:gd name="T5" fmla="*/ 23 h 24"/>
                <a:gd name="T6" fmla="*/ 23 w 39"/>
                <a:gd name="T7" fmla="*/ 23 h 24"/>
                <a:gd name="T8" fmla="*/ 18 w 39"/>
                <a:gd name="T9" fmla="*/ 24 h 24"/>
                <a:gd name="T10" fmla="*/ 14 w 39"/>
                <a:gd name="T11" fmla="*/ 24 h 24"/>
                <a:gd name="T12" fmla="*/ 9 w 39"/>
                <a:gd name="T13" fmla="*/ 24 h 24"/>
                <a:gd name="T14" fmla="*/ 4 w 39"/>
                <a:gd name="T15" fmla="*/ 24 h 24"/>
                <a:gd name="T16" fmla="*/ 0 w 39"/>
                <a:gd name="T17" fmla="*/ 24 h 24"/>
                <a:gd name="T18" fmla="*/ 1 w 39"/>
                <a:gd name="T19" fmla="*/ 16 h 24"/>
                <a:gd name="T20" fmla="*/ 7 w 39"/>
                <a:gd name="T21" fmla="*/ 10 h 24"/>
                <a:gd name="T22" fmla="*/ 11 w 39"/>
                <a:gd name="T23" fmla="*/ 4 h 24"/>
                <a:gd name="T24" fmla="*/ 16 w 39"/>
                <a:gd name="T25" fmla="*/ 0 h 24"/>
                <a:gd name="T26" fmla="*/ 39 w 39"/>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4">
                  <a:moveTo>
                    <a:pt x="39" y="20"/>
                  </a:moveTo>
                  <a:lnTo>
                    <a:pt x="34" y="22"/>
                  </a:lnTo>
                  <a:lnTo>
                    <a:pt x="29" y="23"/>
                  </a:lnTo>
                  <a:lnTo>
                    <a:pt x="23" y="23"/>
                  </a:lnTo>
                  <a:lnTo>
                    <a:pt x="18" y="24"/>
                  </a:lnTo>
                  <a:lnTo>
                    <a:pt x="14" y="24"/>
                  </a:lnTo>
                  <a:lnTo>
                    <a:pt x="9" y="24"/>
                  </a:lnTo>
                  <a:lnTo>
                    <a:pt x="4" y="24"/>
                  </a:lnTo>
                  <a:lnTo>
                    <a:pt x="0" y="24"/>
                  </a:lnTo>
                  <a:lnTo>
                    <a:pt x="1" y="16"/>
                  </a:lnTo>
                  <a:lnTo>
                    <a:pt x="7" y="10"/>
                  </a:lnTo>
                  <a:lnTo>
                    <a:pt x="11" y="4"/>
                  </a:lnTo>
                  <a:lnTo>
                    <a:pt x="16" y="0"/>
                  </a:lnTo>
                  <a:lnTo>
                    <a:pt x="39"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Freeform 46"/>
            <p:cNvSpPr>
              <a:spLocks/>
            </p:cNvSpPr>
            <p:nvPr/>
          </p:nvSpPr>
          <p:spPr bwMode="auto">
            <a:xfrm>
              <a:off x="1878013" y="3236913"/>
              <a:ext cx="1588" cy="1587"/>
            </a:xfrm>
            <a:custGeom>
              <a:avLst/>
              <a:gdLst>
                <a:gd name="T0" fmla="*/ 6 w 6"/>
                <a:gd name="T1" fmla="*/ 1 h 10"/>
                <a:gd name="T2" fmla="*/ 6 w 6"/>
                <a:gd name="T3" fmla="*/ 5 h 10"/>
                <a:gd name="T4" fmla="*/ 5 w 6"/>
                <a:gd name="T5" fmla="*/ 7 h 10"/>
                <a:gd name="T6" fmla="*/ 2 w 6"/>
                <a:gd name="T7" fmla="*/ 8 h 10"/>
                <a:gd name="T8" fmla="*/ 0 w 6"/>
                <a:gd name="T9" fmla="*/ 10 h 10"/>
                <a:gd name="T10" fmla="*/ 0 w 6"/>
                <a:gd name="T11" fmla="*/ 0 h 10"/>
                <a:gd name="T12" fmla="*/ 1 w 6"/>
                <a:gd name="T13" fmla="*/ 0 h 10"/>
                <a:gd name="T14" fmla="*/ 3 w 6"/>
                <a:gd name="T15" fmla="*/ 0 h 10"/>
                <a:gd name="T16" fmla="*/ 5 w 6"/>
                <a:gd name="T17" fmla="*/ 0 h 10"/>
                <a:gd name="T18" fmla="*/ 6 w 6"/>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
                  </a:moveTo>
                  <a:lnTo>
                    <a:pt x="6" y="5"/>
                  </a:lnTo>
                  <a:lnTo>
                    <a:pt x="5" y="7"/>
                  </a:lnTo>
                  <a:lnTo>
                    <a:pt x="2" y="8"/>
                  </a:lnTo>
                  <a:lnTo>
                    <a:pt x="0" y="10"/>
                  </a:lnTo>
                  <a:lnTo>
                    <a:pt x="0" y="0"/>
                  </a:lnTo>
                  <a:lnTo>
                    <a:pt x="1" y="0"/>
                  </a:lnTo>
                  <a:lnTo>
                    <a:pt x="3"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51"/>
            <p:cNvSpPr>
              <a:spLocks/>
            </p:cNvSpPr>
            <p:nvPr/>
          </p:nvSpPr>
          <p:spPr bwMode="auto">
            <a:xfrm>
              <a:off x="1933575" y="3249613"/>
              <a:ext cx="39688" cy="38100"/>
            </a:xfrm>
            <a:custGeom>
              <a:avLst/>
              <a:gdLst>
                <a:gd name="T0" fmla="*/ 50 w 151"/>
                <a:gd name="T1" fmla="*/ 64 h 144"/>
                <a:gd name="T2" fmla="*/ 54 w 151"/>
                <a:gd name="T3" fmla="*/ 69 h 144"/>
                <a:gd name="T4" fmla="*/ 60 w 151"/>
                <a:gd name="T5" fmla="*/ 69 h 144"/>
                <a:gd name="T6" fmla="*/ 65 w 151"/>
                <a:gd name="T7" fmla="*/ 69 h 144"/>
                <a:gd name="T8" fmla="*/ 70 w 151"/>
                <a:gd name="T9" fmla="*/ 71 h 144"/>
                <a:gd name="T10" fmla="*/ 63 w 151"/>
                <a:gd name="T11" fmla="*/ 73 h 144"/>
                <a:gd name="T12" fmla="*/ 57 w 151"/>
                <a:gd name="T13" fmla="*/ 73 h 144"/>
                <a:gd name="T14" fmla="*/ 50 w 151"/>
                <a:gd name="T15" fmla="*/ 74 h 144"/>
                <a:gd name="T16" fmla="*/ 46 w 151"/>
                <a:gd name="T17" fmla="*/ 79 h 144"/>
                <a:gd name="T18" fmla="*/ 50 w 151"/>
                <a:gd name="T19" fmla="*/ 87 h 144"/>
                <a:gd name="T20" fmla="*/ 58 w 151"/>
                <a:gd name="T21" fmla="*/ 91 h 144"/>
                <a:gd name="T22" fmla="*/ 67 w 151"/>
                <a:gd name="T23" fmla="*/ 91 h 144"/>
                <a:gd name="T24" fmla="*/ 77 w 151"/>
                <a:gd name="T25" fmla="*/ 91 h 144"/>
                <a:gd name="T26" fmla="*/ 86 w 151"/>
                <a:gd name="T27" fmla="*/ 91 h 144"/>
                <a:gd name="T28" fmla="*/ 94 w 151"/>
                <a:gd name="T29" fmla="*/ 92 h 144"/>
                <a:gd name="T30" fmla="*/ 103 w 151"/>
                <a:gd name="T31" fmla="*/ 97 h 144"/>
                <a:gd name="T32" fmla="*/ 107 w 151"/>
                <a:gd name="T33" fmla="*/ 107 h 144"/>
                <a:gd name="T34" fmla="*/ 101 w 151"/>
                <a:gd name="T35" fmla="*/ 108 h 144"/>
                <a:gd name="T36" fmla="*/ 94 w 151"/>
                <a:gd name="T37" fmla="*/ 109 h 144"/>
                <a:gd name="T38" fmla="*/ 87 w 151"/>
                <a:gd name="T39" fmla="*/ 108 h 144"/>
                <a:gd name="T40" fmla="*/ 80 w 151"/>
                <a:gd name="T41" fmla="*/ 108 h 144"/>
                <a:gd name="T42" fmla="*/ 73 w 151"/>
                <a:gd name="T43" fmla="*/ 108 h 144"/>
                <a:gd name="T44" fmla="*/ 67 w 151"/>
                <a:gd name="T45" fmla="*/ 109 h 144"/>
                <a:gd name="T46" fmla="*/ 60 w 151"/>
                <a:gd name="T47" fmla="*/ 112 h 144"/>
                <a:gd name="T48" fmla="*/ 54 w 151"/>
                <a:gd name="T49" fmla="*/ 116 h 144"/>
                <a:gd name="T50" fmla="*/ 54 w 151"/>
                <a:gd name="T51" fmla="*/ 120 h 144"/>
                <a:gd name="T52" fmla="*/ 55 w 151"/>
                <a:gd name="T53" fmla="*/ 123 h 144"/>
                <a:gd name="T54" fmla="*/ 57 w 151"/>
                <a:gd name="T55" fmla="*/ 127 h 144"/>
                <a:gd name="T56" fmla="*/ 60 w 151"/>
                <a:gd name="T57" fmla="*/ 129 h 144"/>
                <a:gd name="T58" fmla="*/ 72 w 151"/>
                <a:gd name="T59" fmla="*/ 131 h 144"/>
                <a:gd name="T60" fmla="*/ 85 w 151"/>
                <a:gd name="T61" fmla="*/ 130 h 144"/>
                <a:gd name="T62" fmla="*/ 99 w 151"/>
                <a:gd name="T63" fmla="*/ 128 h 144"/>
                <a:gd name="T64" fmla="*/ 111 w 151"/>
                <a:gd name="T65" fmla="*/ 124 h 144"/>
                <a:gd name="T66" fmla="*/ 123 w 151"/>
                <a:gd name="T67" fmla="*/ 123 h 144"/>
                <a:gd name="T68" fmla="*/ 134 w 151"/>
                <a:gd name="T69" fmla="*/ 124 h 144"/>
                <a:gd name="T70" fmla="*/ 143 w 151"/>
                <a:gd name="T71" fmla="*/ 130 h 144"/>
                <a:gd name="T72" fmla="*/ 151 w 151"/>
                <a:gd name="T73" fmla="*/ 143 h 144"/>
                <a:gd name="T74" fmla="*/ 137 w 151"/>
                <a:gd name="T75" fmla="*/ 144 h 144"/>
                <a:gd name="T76" fmla="*/ 125 w 151"/>
                <a:gd name="T77" fmla="*/ 144 h 144"/>
                <a:gd name="T78" fmla="*/ 112 w 151"/>
                <a:gd name="T79" fmla="*/ 144 h 144"/>
                <a:gd name="T80" fmla="*/ 99 w 151"/>
                <a:gd name="T81" fmla="*/ 144 h 144"/>
                <a:gd name="T82" fmla="*/ 85 w 151"/>
                <a:gd name="T83" fmla="*/ 143 h 144"/>
                <a:gd name="T84" fmla="*/ 72 w 151"/>
                <a:gd name="T85" fmla="*/ 142 h 144"/>
                <a:gd name="T86" fmla="*/ 60 w 151"/>
                <a:gd name="T87" fmla="*/ 140 h 144"/>
                <a:gd name="T88" fmla="*/ 46 w 151"/>
                <a:gd name="T89" fmla="*/ 138 h 144"/>
                <a:gd name="T90" fmla="*/ 41 w 151"/>
                <a:gd name="T91" fmla="*/ 121 h 144"/>
                <a:gd name="T92" fmla="*/ 35 w 151"/>
                <a:gd name="T93" fmla="*/ 104 h 144"/>
                <a:gd name="T94" fmla="*/ 29 w 151"/>
                <a:gd name="T95" fmla="*/ 86 h 144"/>
                <a:gd name="T96" fmla="*/ 23 w 151"/>
                <a:gd name="T97" fmla="*/ 69 h 144"/>
                <a:gd name="T98" fmla="*/ 17 w 151"/>
                <a:gd name="T99" fmla="*/ 51 h 144"/>
                <a:gd name="T100" fmla="*/ 11 w 151"/>
                <a:gd name="T101" fmla="*/ 34 h 144"/>
                <a:gd name="T102" fmla="*/ 5 w 151"/>
                <a:gd name="T103" fmla="*/ 17 h 144"/>
                <a:gd name="T104" fmla="*/ 0 w 151"/>
                <a:gd name="T105" fmla="*/ 0 h 144"/>
                <a:gd name="T106" fmla="*/ 7 w 151"/>
                <a:gd name="T107" fmla="*/ 7 h 144"/>
                <a:gd name="T108" fmla="*/ 14 w 151"/>
                <a:gd name="T109" fmla="*/ 14 h 144"/>
                <a:gd name="T110" fmla="*/ 22 w 151"/>
                <a:gd name="T111" fmla="*/ 22 h 144"/>
                <a:gd name="T112" fmla="*/ 30 w 151"/>
                <a:gd name="T113" fmla="*/ 29 h 144"/>
                <a:gd name="T114" fmla="*/ 37 w 151"/>
                <a:gd name="T115" fmla="*/ 37 h 144"/>
                <a:gd name="T116" fmla="*/ 43 w 151"/>
                <a:gd name="T117" fmla="*/ 45 h 144"/>
                <a:gd name="T118" fmla="*/ 48 w 151"/>
                <a:gd name="T119" fmla="*/ 54 h 144"/>
                <a:gd name="T120" fmla="*/ 50 w 151"/>
                <a:gd name="T121" fmla="*/ 6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144">
                  <a:moveTo>
                    <a:pt x="50" y="64"/>
                  </a:moveTo>
                  <a:lnTo>
                    <a:pt x="54" y="69"/>
                  </a:lnTo>
                  <a:lnTo>
                    <a:pt x="60" y="69"/>
                  </a:lnTo>
                  <a:lnTo>
                    <a:pt x="65" y="69"/>
                  </a:lnTo>
                  <a:lnTo>
                    <a:pt x="70" y="71"/>
                  </a:lnTo>
                  <a:lnTo>
                    <a:pt x="63" y="73"/>
                  </a:lnTo>
                  <a:lnTo>
                    <a:pt x="57" y="73"/>
                  </a:lnTo>
                  <a:lnTo>
                    <a:pt x="50" y="74"/>
                  </a:lnTo>
                  <a:lnTo>
                    <a:pt x="46" y="79"/>
                  </a:lnTo>
                  <a:lnTo>
                    <a:pt x="50" y="87"/>
                  </a:lnTo>
                  <a:lnTo>
                    <a:pt x="58" y="91"/>
                  </a:lnTo>
                  <a:lnTo>
                    <a:pt x="67" y="91"/>
                  </a:lnTo>
                  <a:lnTo>
                    <a:pt x="77" y="91"/>
                  </a:lnTo>
                  <a:lnTo>
                    <a:pt x="86" y="91"/>
                  </a:lnTo>
                  <a:lnTo>
                    <a:pt x="94" y="92"/>
                  </a:lnTo>
                  <a:lnTo>
                    <a:pt x="103" y="97"/>
                  </a:lnTo>
                  <a:lnTo>
                    <a:pt x="107" y="107"/>
                  </a:lnTo>
                  <a:lnTo>
                    <a:pt x="101" y="108"/>
                  </a:lnTo>
                  <a:lnTo>
                    <a:pt x="94" y="109"/>
                  </a:lnTo>
                  <a:lnTo>
                    <a:pt x="87" y="108"/>
                  </a:lnTo>
                  <a:lnTo>
                    <a:pt x="80" y="108"/>
                  </a:lnTo>
                  <a:lnTo>
                    <a:pt x="73" y="108"/>
                  </a:lnTo>
                  <a:lnTo>
                    <a:pt x="67" y="109"/>
                  </a:lnTo>
                  <a:lnTo>
                    <a:pt x="60" y="112"/>
                  </a:lnTo>
                  <a:lnTo>
                    <a:pt x="54" y="116"/>
                  </a:lnTo>
                  <a:lnTo>
                    <a:pt x="54" y="120"/>
                  </a:lnTo>
                  <a:lnTo>
                    <a:pt x="55" y="123"/>
                  </a:lnTo>
                  <a:lnTo>
                    <a:pt x="57" y="127"/>
                  </a:lnTo>
                  <a:lnTo>
                    <a:pt x="60" y="129"/>
                  </a:lnTo>
                  <a:lnTo>
                    <a:pt x="72" y="131"/>
                  </a:lnTo>
                  <a:lnTo>
                    <a:pt x="85" y="130"/>
                  </a:lnTo>
                  <a:lnTo>
                    <a:pt x="99" y="128"/>
                  </a:lnTo>
                  <a:lnTo>
                    <a:pt x="111" y="124"/>
                  </a:lnTo>
                  <a:lnTo>
                    <a:pt x="123" y="123"/>
                  </a:lnTo>
                  <a:lnTo>
                    <a:pt x="134" y="124"/>
                  </a:lnTo>
                  <a:lnTo>
                    <a:pt x="143" y="130"/>
                  </a:lnTo>
                  <a:lnTo>
                    <a:pt x="151" y="143"/>
                  </a:lnTo>
                  <a:lnTo>
                    <a:pt x="137" y="144"/>
                  </a:lnTo>
                  <a:lnTo>
                    <a:pt x="125" y="144"/>
                  </a:lnTo>
                  <a:lnTo>
                    <a:pt x="112" y="144"/>
                  </a:lnTo>
                  <a:lnTo>
                    <a:pt x="99" y="144"/>
                  </a:lnTo>
                  <a:lnTo>
                    <a:pt x="85" y="143"/>
                  </a:lnTo>
                  <a:lnTo>
                    <a:pt x="72" y="142"/>
                  </a:lnTo>
                  <a:lnTo>
                    <a:pt x="60" y="140"/>
                  </a:lnTo>
                  <a:lnTo>
                    <a:pt x="46" y="138"/>
                  </a:lnTo>
                  <a:lnTo>
                    <a:pt x="41" y="121"/>
                  </a:lnTo>
                  <a:lnTo>
                    <a:pt x="35" y="104"/>
                  </a:lnTo>
                  <a:lnTo>
                    <a:pt x="29" y="86"/>
                  </a:lnTo>
                  <a:lnTo>
                    <a:pt x="23" y="69"/>
                  </a:lnTo>
                  <a:lnTo>
                    <a:pt x="17" y="51"/>
                  </a:lnTo>
                  <a:lnTo>
                    <a:pt x="11" y="34"/>
                  </a:lnTo>
                  <a:lnTo>
                    <a:pt x="5" y="17"/>
                  </a:lnTo>
                  <a:lnTo>
                    <a:pt x="0" y="0"/>
                  </a:lnTo>
                  <a:lnTo>
                    <a:pt x="7" y="7"/>
                  </a:lnTo>
                  <a:lnTo>
                    <a:pt x="14" y="14"/>
                  </a:lnTo>
                  <a:lnTo>
                    <a:pt x="22" y="22"/>
                  </a:lnTo>
                  <a:lnTo>
                    <a:pt x="30" y="29"/>
                  </a:lnTo>
                  <a:lnTo>
                    <a:pt x="37" y="37"/>
                  </a:lnTo>
                  <a:lnTo>
                    <a:pt x="43" y="45"/>
                  </a:lnTo>
                  <a:lnTo>
                    <a:pt x="48" y="54"/>
                  </a:lnTo>
                  <a:lnTo>
                    <a:pt x="5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52"/>
            <p:cNvSpPr>
              <a:spLocks/>
            </p:cNvSpPr>
            <p:nvPr/>
          </p:nvSpPr>
          <p:spPr bwMode="auto">
            <a:xfrm>
              <a:off x="1844675" y="3252788"/>
              <a:ext cx="6350" cy="7937"/>
            </a:xfrm>
            <a:custGeom>
              <a:avLst/>
              <a:gdLst>
                <a:gd name="T0" fmla="*/ 22 w 23"/>
                <a:gd name="T1" fmla="*/ 19 h 33"/>
                <a:gd name="T2" fmla="*/ 0 w 23"/>
                <a:gd name="T3" fmla="*/ 33 h 33"/>
                <a:gd name="T4" fmla="*/ 0 w 23"/>
                <a:gd name="T5" fmla="*/ 25 h 33"/>
                <a:gd name="T6" fmla="*/ 0 w 23"/>
                <a:gd name="T7" fmla="*/ 16 h 33"/>
                <a:gd name="T8" fmla="*/ 2 w 23"/>
                <a:gd name="T9" fmla="*/ 8 h 33"/>
                <a:gd name="T10" fmla="*/ 8 w 23"/>
                <a:gd name="T11" fmla="*/ 0 h 33"/>
                <a:gd name="T12" fmla="*/ 12 w 23"/>
                <a:gd name="T13" fmla="*/ 4 h 33"/>
                <a:gd name="T14" fmla="*/ 18 w 23"/>
                <a:gd name="T15" fmla="*/ 9 h 33"/>
                <a:gd name="T16" fmla="*/ 23 w 23"/>
                <a:gd name="T17" fmla="*/ 14 h 33"/>
                <a:gd name="T18" fmla="*/ 22 w 23"/>
                <a:gd name="T19"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3">
                  <a:moveTo>
                    <a:pt x="22" y="19"/>
                  </a:moveTo>
                  <a:lnTo>
                    <a:pt x="0" y="33"/>
                  </a:lnTo>
                  <a:lnTo>
                    <a:pt x="0" y="25"/>
                  </a:lnTo>
                  <a:lnTo>
                    <a:pt x="0" y="16"/>
                  </a:lnTo>
                  <a:lnTo>
                    <a:pt x="2" y="8"/>
                  </a:lnTo>
                  <a:lnTo>
                    <a:pt x="8" y="0"/>
                  </a:lnTo>
                  <a:lnTo>
                    <a:pt x="12" y="4"/>
                  </a:lnTo>
                  <a:lnTo>
                    <a:pt x="18" y="9"/>
                  </a:lnTo>
                  <a:lnTo>
                    <a:pt x="23" y="14"/>
                  </a:lnTo>
                  <a:lnTo>
                    <a:pt x="22"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53"/>
            <p:cNvSpPr>
              <a:spLocks/>
            </p:cNvSpPr>
            <p:nvPr/>
          </p:nvSpPr>
          <p:spPr bwMode="auto">
            <a:xfrm>
              <a:off x="1906588" y="3252788"/>
              <a:ext cx="12700" cy="7937"/>
            </a:xfrm>
            <a:custGeom>
              <a:avLst/>
              <a:gdLst>
                <a:gd name="T0" fmla="*/ 46 w 46"/>
                <a:gd name="T1" fmla="*/ 18 h 33"/>
                <a:gd name="T2" fmla="*/ 45 w 46"/>
                <a:gd name="T3" fmla="*/ 23 h 33"/>
                <a:gd name="T4" fmla="*/ 40 w 46"/>
                <a:gd name="T5" fmla="*/ 28 h 33"/>
                <a:gd name="T6" fmla="*/ 35 w 46"/>
                <a:gd name="T7" fmla="*/ 30 h 33"/>
                <a:gd name="T8" fmla="*/ 31 w 46"/>
                <a:gd name="T9" fmla="*/ 33 h 33"/>
                <a:gd name="T10" fmla="*/ 21 w 46"/>
                <a:gd name="T11" fmla="*/ 31 h 33"/>
                <a:gd name="T12" fmla="*/ 14 w 46"/>
                <a:gd name="T13" fmla="*/ 24 h 33"/>
                <a:gd name="T14" fmla="*/ 9 w 46"/>
                <a:gd name="T15" fmla="*/ 14 h 33"/>
                <a:gd name="T16" fmla="*/ 0 w 46"/>
                <a:gd name="T17" fmla="*/ 5 h 33"/>
                <a:gd name="T18" fmla="*/ 6 w 46"/>
                <a:gd name="T19" fmla="*/ 0 h 33"/>
                <a:gd name="T20" fmla="*/ 13 w 46"/>
                <a:gd name="T21" fmla="*/ 1 h 33"/>
                <a:gd name="T22" fmla="*/ 24 w 46"/>
                <a:gd name="T23" fmla="*/ 3 h 33"/>
                <a:gd name="T24" fmla="*/ 33 w 46"/>
                <a:gd name="T25" fmla="*/ 2 h 33"/>
                <a:gd name="T26" fmla="*/ 46 w 46"/>
                <a:gd name="T2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3">
                  <a:moveTo>
                    <a:pt x="46" y="18"/>
                  </a:moveTo>
                  <a:lnTo>
                    <a:pt x="45" y="23"/>
                  </a:lnTo>
                  <a:lnTo>
                    <a:pt x="40" y="28"/>
                  </a:lnTo>
                  <a:lnTo>
                    <a:pt x="35" y="30"/>
                  </a:lnTo>
                  <a:lnTo>
                    <a:pt x="31" y="33"/>
                  </a:lnTo>
                  <a:lnTo>
                    <a:pt x="21" y="31"/>
                  </a:lnTo>
                  <a:lnTo>
                    <a:pt x="14" y="24"/>
                  </a:lnTo>
                  <a:lnTo>
                    <a:pt x="9" y="14"/>
                  </a:lnTo>
                  <a:lnTo>
                    <a:pt x="0" y="5"/>
                  </a:lnTo>
                  <a:lnTo>
                    <a:pt x="6" y="0"/>
                  </a:lnTo>
                  <a:lnTo>
                    <a:pt x="13" y="1"/>
                  </a:lnTo>
                  <a:lnTo>
                    <a:pt x="24" y="3"/>
                  </a:lnTo>
                  <a:lnTo>
                    <a:pt x="33" y="2"/>
                  </a:lnTo>
                  <a:lnTo>
                    <a:pt x="4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55"/>
            <p:cNvSpPr>
              <a:spLocks/>
            </p:cNvSpPr>
            <p:nvPr/>
          </p:nvSpPr>
          <p:spPr bwMode="auto">
            <a:xfrm>
              <a:off x="1882775" y="3252788"/>
              <a:ext cx="7938" cy="3175"/>
            </a:xfrm>
            <a:custGeom>
              <a:avLst/>
              <a:gdLst>
                <a:gd name="T0" fmla="*/ 34 w 34"/>
                <a:gd name="T1" fmla="*/ 2 h 14"/>
                <a:gd name="T2" fmla="*/ 27 w 34"/>
                <a:gd name="T3" fmla="*/ 6 h 14"/>
                <a:gd name="T4" fmla="*/ 21 w 34"/>
                <a:gd name="T5" fmla="*/ 10 h 14"/>
                <a:gd name="T6" fmla="*/ 14 w 34"/>
                <a:gd name="T7" fmla="*/ 14 h 14"/>
                <a:gd name="T8" fmla="*/ 7 w 34"/>
                <a:gd name="T9" fmla="*/ 12 h 14"/>
                <a:gd name="T10" fmla="*/ 0 w 34"/>
                <a:gd name="T11" fmla="*/ 0 h 14"/>
                <a:gd name="T12" fmla="*/ 10 w 34"/>
                <a:gd name="T13" fmla="*/ 0 h 14"/>
                <a:gd name="T14" fmla="*/ 18 w 34"/>
                <a:gd name="T15" fmla="*/ 0 h 14"/>
                <a:gd name="T16" fmla="*/ 27 w 34"/>
                <a:gd name="T17" fmla="*/ 0 h 14"/>
                <a:gd name="T18" fmla="*/ 34 w 34"/>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4">
                  <a:moveTo>
                    <a:pt x="34" y="2"/>
                  </a:moveTo>
                  <a:lnTo>
                    <a:pt x="27" y="6"/>
                  </a:lnTo>
                  <a:lnTo>
                    <a:pt x="21" y="10"/>
                  </a:lnTo>
                  <a:lnTo>
                    <a:pt x="14" y="14"/>
                  </a:lnTo>
                  <a:lnTo>
                    <a:pt x="7" y="12"/>
                  </a:lnTo>
                  <a:lnTo>
                    <a:pt x="0" y="0"/>
                  </a:lnTo>
                  <a:lnTo>
                    <a:pt x="10" y="0"/>
                  </a:lnTo>
                  <a:lnTo>
                    <a:pt x="18" y="0"/>
                  </a:lnTo>
                  <a:lnTo>
                    <a:pt x="27" y="0"/>
                  </a:lnTo>
                  <a:lnTo>
                    <a:pt x="3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60"/>
            <p:cNvSpPr>
              <a:spLocks/>
            </p:cNvSpPr>
            <p:nvPr/>
          </p:nvSpPr>
          <p:spPr bwMode="auto">
            <a:xfrm>
              <a:off x="1890713" y="3257550"/>
              <a:ext cx="14288" cy="6350"/>
            </a:xfrm>
            <a:custGeom>
              <a:avLst/>
              <a:gdLst>
                <a:gd name="T0" fmla="*/ 55 w 55"/>
                <a:gd name="T1" fmla="*/ 20 h 25"/>
                <a:gd name="T2" fmla="*/ 50 w 55"/>
                <a:gd name="T3" fmla="*/ 24 h 25"/>
                <a:gd name="T4" fmla="*/ 44 w 55"/>
                <a:gd name="T5" fmla="*/ 25 h 25"/>
                <a:gd name="T6" fmla="*/ 37 w 55"/>
                <a:gd name="T7" fmla="*/ 25 h 25"/>
                <a:gd name="T8" fmla="*/ 31 w 55"/>
                <a:gd name="T9" fmla="*/ 24 h 25"/>
                <a:gd name="T10" fmla="*/ 25 w 55"/>
                <a:gd name="T11" fmla="*/ 23 h 25"/>
                <a:gd name="T12" fmla="*/ 19 w 55"/>
                <a:gd name="T13" fmla="*/ 23 h 25"/>
                <a:gd name="T14" fmla="*/ 14 w 55"/>
                <a:gd name="T15" fmla="*/ 21 h 25"/>
                <a:gd name="T16" fmla="*/ 8 w 55"/>
                <a:gd name="T17" fmla="*/ 23 h 25"/>
                <a:gd name="T18" fmla="*/ 5 w 55"/>
                <a:gd name="T19" fmla="*/ 20 h 25"/>
                <a:gd name="T20" fmla="*/ 2 w 55"/>
                <a:gd name="T21" fmla="*/ 20 h 25"/>
                <a:gd name="T22" fmla="*/ 0 w 55"/>
                <a:gd name="T23" fmla="*/ 18 h 25"/>
                <a:gd name="T24" fmla="*/ 0 w 55"/>
                <a:gd name="T25" fmla="*/ 14 h 25"/>
                <a:gd name="T26" fmla="*/ 5 w 55"/>
                <a:gd name="T27" fmla="*/ 11 h 25"/>
                <a:gd name="T28" fmla="*/ 12 w 55"/>
                <a:gd name="T29" fmla="*/ 7 h 25"/>
                <a:gd name="T30" fmla="*/ 18 w 55"/>
                <a:gd name="T31" fmla="*/ 4 h 25"/>
                <a:gd name="T32" fmla="*/ 25 w 55"/>
                <a:gd name="T33" fmla="*/ 2 h 25"/>
                <a:gd name="T34" fmla="*/ 31 w 55"/>
                <a:gd name="T35" fmla="*/ 0 h 25"/>
                <a:gd name="T36" fmla="*/ 37 w 55"/>
                <a:gd name="T37" fmla="*/ 2 h 25"/>
                <a:gd name="T38" fmla="*/ 43 w 55"/>
                <a:gd name="T39" fmla="*/ 5 h 25"/>
                <a:gd name="T40" fmla="*/ 48 w 55"/>
                <a:gd name="T41" fmla="*/ 13 h 25"/>
                <a:gd name="T42" fmla="*/ 55 w 55"/>
                <a:gd name="T43"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25">
                  <a:moveTo>
                    <a:pt x="55" y="20"/>
                  </a:moveTo>
                  <a:lnTo>
                    <a:pt x="50" y="24"/>
                  </a:lnTo>
                  <a:lnTo>
                    <a:pt x="44" y="25"/>
                  </a:lnTo>
                  <a:lnTo>
                    <a:pt x="37" y="25"/>
                  </a:lnTo>
                  <a:lnTo>
                    <a:pt x="31" y="24"/>
                  </a:lnTo>
                  <a:lnTo>
                    <a:pt x="25" y="23"/>
                  </a:lnTo>
                  <a:lnTo>
                    <a:pt x="19" y="23"/>
                  </a:lnTo>
                  <a:lnTo>
                    <a:pt x="14" y="21"/>
                  </a:lnTo>
                  <a:lnTo>
                    <a:pt x="8" y="23"/>
                  </a:lnTo>
                  <a:lnTo>
                    <a:pt x="5" y="20"/>
                  </a:lnTo>
                  <a:lnTo>
                    <a:pt x="2" y="20"/>
                  </a:lnTo>
                  <a:lnTo>
                    <a:pt x="0" y="18"/>
                  </a:lnTo>
                  <a:lnTo>
                    <a:pt x="0" y="14"/>
                  </a:lnTo>
                  <a:lnTo>
                    <a:pt x="5" y="11"/>
                  </a:lnTo>
                  <a:lnTo>
                    <a:pt x="12" y="7"/>
                  </a:lnTo>
                  <a:lnTo>
                    <a:pt x="18" y="4"/>
                  </a:lnTo>
                  <a:lnTo>
                    <a:pt x="25" y="2"/>
                  </a:lnTo>
                  <a:lnTo>
                    <a:pt x="31" y="0"/>
                  </a:lnTo>
                  <a:lnTo>
                    <a:pt x="37" y="2"/>
                  </a:lnTo>
                  <a:lnTo>
                    <a:pt x="43" y="5"/>
                  </a:lnTo>
                  <a:lnTo>
                    <a:pt x="48" y="13"/>
                  </a:lnTo>
                  <a:lnTo>
                    <a:pt x="5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61"/>
            <p:cNvSpPr>
              <a:spLocks/>
            </p:cNvSpPr>
            <p:nvPr/>
          </p:nvSpPr>
          <p:spPr bwMode="auto">
            <a:xfrm>
              <a:off x="1874838" y="3257550"/>
              <a:ext cx="3175" cy="4762"/>
            </a:xfrm>
            <a:custGeom>
              <a:avLst/>
              <a:gdLst>
                <a:gd name="T0" fmla="*/ 13 w 13"/>
                <a:gd name="T1" fmla="*/ 6 h 16"/>
                <a:gd name="T2" fmla="*/ 13 w 13"/>
                <a:gd name="T3" fmla="*/ 10 h 16"/>
                <a:gd name="T4" fmla="*/ 11 w 13"/>
                <a:gd name="T5" fmla="*/ 13 h 16"/>
                <a:gd name="T6" fmla="*/ 9 w 13"/>
                <a:gd name="T7" fmla="*/ 14 h 16"/>
                <a:gd name="T8" fmla="*/ 5 w 13"/>
                <a:gd name="T9" fmla="*/ 16 h 16"/>
                <a:gd name="T10" fmla="*/ 2 w 13"/>
                <a:gd name="T11" fmla="*/ 13 h 16"/>
                <a:gd name="T12" fmla="*/ 0 w 13"/>
                <a:gd name="T13" fmla="*/ 8 h 16"/>
                <a:gd name="T14" fmla="*/ 2 w 13"/>
                <a:gd name="T15" fmla="*/ 3 h 16"/>
                <a:gd name="T16" fmla="*/ 3 w 13"/>
                <a:gd name="T17" fmla="*/ 0 h 16"/>
                <a:gd name="T18" fmla="*/ 6 w 13"/>
                <a:gd name="T19" fmla="*/ 0 h 16"/>
                <a:gd name="T20" fmla="*/ 9 w 13"/>
                <a:gd name="T21" fmla="*/ 1 h 16"/>
                <a:gd name="T22" fmla="*/ 11 w 13"/>
                <a:gd name="T23" fmla="*/ 3 h 16"/>
                <a:gd name="T24" fmla="*/ 13 w 13"/>
                <a:gd name="T2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6">
                  <a:moveTo>
                    <a:pt x="13" y="6"/>
                  </a:moveTo>
                  <a:lnTo>
                    <a:pt x="13" y="10"/>
                  </a:lnTo>
                  <a:lnTo>
                    <a:pt x="11" y="13"/>
                  </a:lnTo>
                  <a:lnTo>
                    <a:pt x="9" y="14"/>
                  </a:lnTo>
                  <a:lnTo>
                    <a:pt x="5" y="16"/>
                  </a:lnTo>
                  <a:lnTo>
                    <a:pt x="2" y="13"/>
                  </a:lnTo>
                  <a:lnTo>
                    <a:pt x="0" y="8"/>
                  </a:lnTo>
                  <a:lnTo>
                    <a:pt x="2" y="3"/>
                  </a:lnTo>
                  <a:lnTo>
                    <a:pt x="3" y="0"/>
                  </a:lnTo>
                  <a:lnTo>
                    <a:pt x="6" y="0"/>
                  </a:lnTo>
                  <a:lnTo>
                    <a:pt x="9" y="1"/>
                  </a:lnTo>
                  <a:lnTo>
                    <a:pt x="11" y="3"/>
                  </a:lnTo>
                  <a:lnTo>
                    <a:pt x="1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65"/>
            <p:cNvSpPr>
              <a:spLocks/>
            </p:cNvSpPr>
            <p:nvPr/>
          </p:nvSpPr>
          <p:spPr bwMode="auto">
            <a:xfrm>
              <a:off x="1855788" y="3262313"/>
              <a:ext cx="1588" cy="1587"/>
            </a:xfrm>
            <a:custGeom>
              <a:avLst/>
              <a:gdLst>
                <a:gd name="T0" fmla="*/ 6 w 6"/>
                <a:gd name="T1" fmla="*/ 1 h 4"/>
                <a:gd name="T2" fmla="*/ 0 w 6"/>
                <a:gd name="T3" fmla="*/ 4 h 4"/>
                <a:gd name="T4" fmla="*/ 0 w 6"/>
                <a:gd name="T5" fmla="*/ 0 h 4"/>
                <a:gd name="T6" fmla="*/ 2 w 6"/>
                <a:gd name="T7" fmla="*/ 0 h 4"/>
                <a:gd name="T8" fmla="*/ 4 w 6"/>
                <a:gd name="T9" fmla="*/ 0 h 4"/>
                <a:gd name="T10" fmla="*/ 5 w 6"/>
                <a:gd name="T11" fmla="*/ 0 h 4"/>
                <a:gd name="T12" fmla="*/ 6 w 6"/>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1"/>
                  </a:moveTo>
                  <a:lnTo>
                    <a:pt x="0" y="4"/>
                  </a:lnTo>
                  <a:lnTo>
                    <a:pt x="0" y="0"/>
                  </a:lnTo>
                  <a:lnTo>
                    <a:pt x="2" y="0"/>
                  </a:lnTo>
                  <a:lnTo>
                    <a:pt x="4"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8" name="円/楕円 97"/>
          <p:cNvSpPr>
            <a:spLocks noChangeAspect="1"/>
          </p:cNvSpPr>
          <p:nvPr/>
        </p:nvSpPr>
        <p:spPr>
          <a:xfrm>
            <a:off x="4023780" y="4243879"/>
            <a:ext cx="252000" cy="25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円/楕円 98"/>
          <p:cNvSpPr>
            <a:spLocks noChangeAspect="1"/>
          </p:cNvSpPr>
          <p:nvPr/>
        </p:nvSpPr>
        <p:spPr>
          <a:xfrm>
            <a:off x="4097889" y="4879020"/>
            <a:ext cx="72000" cy="72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p:cNvSpPr txBox="1"/>
          <p:nvPr/>
        </p:nvSpPr>
        <p:spPr>
          <a:xfrm>
            <a:off x="3854206" y="4890282"/>
            <a:ext cx="610424" cy="276999"/>
          </a:xfrm>
          <a:prstGeom prst="rect">
            <a:avLst/>
          </a:prstGeom>
          <a:noFill/>
        </p:spPr>
        <p:txBody>
          <a:bodyPr wrap="none" rtlCol="0">
            <a:spAutoFit/>
          </a:bodyPr>
          <a:lstStyle/>
          <a:p>
            <a:r>
              <a:rPr kumimoji="1" lang="en-US" altLang="ja-JP" sz="1200" dirty="0" smtClean="0"/>
              <a:t>Source</a:t>
            </a:r>
            <a:endParaRPr kumimoji="1" lang="ja-JP" altLang="en-US" sz="1200" dirty="0"/>
          </a:p>
        </p:txBody>
      </p:sp>
      <p:sp>
        <p:nvSpPr>
          <p:cNvPr id="103" name="テキスト ボックス 102"/>
          <p:cNvSpPr txBox="1"/>
          <p:nvPr/>
        </p:nvSpPr>
        <p:spPr>
          <a:xfrm>
            <a:off x="3988075" y="4031949"/>
            <a:ext cx="364202" cy="276999"/>
          </a:xfrm>
          <a:prstGeom prst="rect">
            <a:avLst/>
          </a:prstGeom>
          <a:noFill/>
        </p:spPr>
        <p:txBody>
          <a:bodyPr wrap="none" rtlCol="0">
            <a:spAutoFit/>
          </a:bodyPr>
          <a:lstStyle/>
          <a:p>
            <a:r>
              <a:rPr lang="en-US" altLang="ja-JP" sz="1200" dirty="0" smtClean="0"/>
              <a:t>BH</a:t>
            </a:r>
            <a:endParaRPr kumimoji="1" lang="ja-JP" altLang="en-US" sz="1200" dirty="0"/>
          </a:p>
        </p:txBody>
      </p:sp>
      <p:sp>
        <p:nvSpPr>
          <p:cNvPr id="104" name="テキスト ボックス 103"/>
          <p:cNvSpPr txBox="1"/>
          <p:nvPr/>
        </p:nvSpPr>
        <p:spPr>
          <a:xfrm>
            <a:off x="3429811" y="2035146"/>
            <a:ext cx="756104" cy="276999"/>
          </a:xfrm>
          <a:prstGeom prst="rect">
            <a:avLst/>
          </a:prstGeom>
          <a:noFill/>
        </p:spPr>
        <p:txBody>
          <a:bodyPr wrap="none" rtlCol="0">
            <a:spAutoFit/>
          </a:bodyPr>
          <a:lstStyle/>
          <a:p>
            <a:r>
              <a:rPr kumimoji="1" lang="en-US" altLang="ja-JP" sz="1200" dirty="0" smtClean="0"/>
              <a:t>Observer</a:t>
            </a:r>
            <a:endParaRPr kumimoji="1" lang="ja-JP" altLang="en-US" sz="1200" dirty="0"/>
          </a:p>
        </p:txBody>
      </p:sp>
      <p:grpSp>
        <p:nvGrpSpPr>
          <p:cNvPr id="105" name="グループ化 104"/>
          <p:cNvGrpSpPr/>
          <p:nvPr/>
        </p:nvGrpSpPr>
        <p:grpSpPr>
          <a:xfrm rot="13923427">
            <a:off x="3881052" y="2119514"/>
            <a:ext cx="584200" cy="423862"/>
            <a:chOff x="1562100" y="2874963"/>
            <a:chExt cx="584200" cy="423862"/>
          </a:xfrm>
        </p:grpSpPr>
        <p:sp>
          <p:nvSpPr>
            <p:cNvPr id="106" name="Freeform 6"/>
            <p:cNvSpPr>
              <a:spLocks/>
            </p:cNvSpPr>
            <p:nvPr/>
          </p:nvSpPr>
          <p:spPr bwMode="auto">
            <a:xfrm>
              <a:off x="1562100" y="2874963"/>
              <a:ext cx="584200" cy="423862"/>
            </a:xfrm>
            <a:custGeom>
              <a:avLst/>
              <a:gdLst>
                <a:gd name="T0" fmla="*/ 1514 w 2208"/>
                <a:gd name="T1" fmla="*/ 377 h 1603"/>
                <a:gd name="T2" fmla="*/ 1382 w 2208"/>
                <a:gd name="T3" fmla="*/ 824 h 1603"/>
                <a:gd name="T4" fmla="*/ 1265 w 2208"/>
                <a:gd name="T5" fmla="*/ 988 h 1603"/>
                <a:gd name="T6" fmla="*/ 1298 w 2208"/>
                <a:gd name="T7" fmla="*/ 1053 h 1603"/>
                <a:gd name="T8" fmla="*/ 1281 w 2208"/>
                <a:gd name="T9" fmla="*/ 1146 h 1603"/>
                <a:gd name="T10" fmla="*/ 1244 w 2208"/>
                <a:gd name="T11" fmla="*/ 1119 h 1603"/>
                <a:gd name="T12" fmla="*/ 1221 w 2208"/>
                <a:gd name="T13" fmla="*/ 1142 h 1603"/>
                <a:gd name="T14" fmla="*/ 1200 w 2208"/>
                <a:gd name="T15" fmla="*/ 1155 h 1603"/>
                <a:gd name="T16" fmla="*/ 1357 w 2208"/>
                <a:gd name="T17" fmla="*/ 1205 h 1603"/>
                <a:gd name="T18" fmla="*/ 1435 w 2208"/>
                <a:gd name="T19" fmla="*/ 1399 h 1603"/>
                <a:gd name="T20" fmla="*/ 1557 w 2208"/>
                <a:gd name="T21" fmla="*/ 1521 h 1603"/>
                <a:gd name="T22" fmla="*/ 1794 w 2208"/>
                <a:gd name="T23" fmla="*/ 1562 h 1603"/>
                <a:gd name="T24" fmla="*/ 2093 w 2208"/>
                <a:gd name="T25" fmla="*/ 1564 h 1603"/>
                <a:gd name="T26" fmla="*/ 2124 w 2208"/>
                <a:gd name="T27" fmla="*/ 1574 h 1603"/>
                <a:gd name="T28" fmla="*/ 1975 w 2208"/>
                <a:gd name="T29" fmla="*/ 1579 h 1603"/>
                <a:gd name="T30" fmla="*/ 1800 w 2208"/>
                <a:gd name="T31" fmla="*/ 1586 h 1603"/>
                <a:gd name="T32" fmla="*/ 1592 w 2208"/>
                <a:gd name="T33" fmla="*/ 1594 h 1603"/>
                <a:gd name="T34" fmla="*/ 1377 w 2208"/>
                <a:gd name="T35" fmla="*/ 1600 h 1603"/>
                <a:gd name="T36" fmla="*/ 1119 w 2208"/>
                <a:gd name="T37" fmla="*/ 1599 h 1603"/>
                <a:gd name="T38" fmla="*/ 923 w 2208"/>
                <a:gd name="T39" fmla="*/ 1593 h 1603"/>
                <a:gd name="T40" fmla="*/ 807 w 2208"/>
                <a:gd name="T41" fmla="*/ 1593 h 1603"/>
                <a:gd name="T42" fmla="*/ 621 w 2208"/>
                <a:gd name="T43" fmla="*/ 1587 h 1603"/>
                <a:gd name="T44" fmla="*/ 356 w 2208"/>
                <a:gd name="T45" fmla="*/ 1586 h 1603"/>
                <a:gd name="T46" fmla="*/ 2 w 2208"/>
                <a:gd name="T47" fmla="*/ 1584 h 1603"/>
                <a:gd name="T48" fmla="*/ 202 w 2208"/>
                <a:gd name="T49" fmla="*/ 1573 h 1603"/>
                <a:gd name="T50" fmla="*/ 521 w 2208"/>
                <a:gd name="T51" fmla="*/ 1567 h 1603"/>
                <a:gd name="T52" fmla="*/ 671 w 2208"/>
                <a:gd name="T53" fmla="*/ 1565 h 1603"/>
                <a:gd name="T54" fmla="*/ 907 w 2208"/>
                <a:gd name="T55" fmla="*/ 1506 h 1603"/>
                <a:gd name="T56" fmla="*/ 1010 w 2208"/>
                <a:gd name="T57" fmla="*/ 1389 h 1603"/>
                <a:gd name="T58" fmla="*/ 1031 w 2208"/>
                <a:gd name="T59" fmla="*/ 1193 h 1603"/>
                <a:gd name="T60" fmla="*/ 1059 w 2208"/>
                <a:gd name="T61" fmla="*/ 1176 h 1603"/>
                <a:gd name="T62" fmla="*/ 1002 w 2208"/>
                <a:gd name="T63" fmla="*/ 1192 h 1603"/>
                <a:gd name="T64" fmla="*/ 937 w 2208"/>
                <a:gd name="T65" fmla="*/ 1217 h 1603"/>
                <a:gd name="T66" fmla="*/ 779 w 2208"/>
                <a:gd name="T67" fmla="*/ 1253 h 1603"/>
                <a:gd name="T68" fmla="*/ 615 w 2208"/>
                <a:gd name="T69" fmla="*/ 1258 h 1603"/>
                <a:gd name="T70" fmla="*/ 484 w 2208"/>
                <a:gd name="T71" fmla="*/ 1242 h 1603"/>
                <a:gd name="T72" fmla="*/ 358 w 2208"/>
                <a:gd name="T73" fmla="*/ 1209 h 1603"/>
                <a:gd name="T74" fmla="*/ 220 w 2208"/>
                <a:gd name="T75" fmla="*/ 1136 h 1603"/>
                <a:gd name="T76" fmla="*/ 270 w 2208"/>
                <a:gd name="T77" fmla="*/ 899 h 1603"/>
                <a:gd name="T78" fmla="*/ 462 w 2208"/>
                <a:gd name="T79" fmla="*/ 640 h 1603"/>
                <a:gd name="T80" fmla="*/ 577 w 2208"/>
                <a:gd name="T81" fmla="*/ 528 h 1603"/>
                <a:gd name="T82" fmla="*/ 377 w 2208"/>
                <a:gd name="T83" fmla="*/ 769 h 1603"/>
                <a:gd name="T84" fmla="*/ 241 w 2208"/>
                <a:gd name="T85" fmla="*/ 1034 h 1603"/>
                <a:gd name="T86" fmla="*/ 272 w 2208"/>
                <a:gd name="T87" fmla="*/ 1127 h 1603"/>
                <a:gd name="T88" fmla="*/ 330 w 2208"/>
                <a:gd name="T89" fmla="*/ 1131 h 1603"/>
                <a:gd name="T90" fmla="*/ 498 w 2208"/>
                <a:gd name="T91" fmla="*/ 1078 h 1603"/>
                <a:gd name="T92" fmla="*/ 758 w 2208"/>
                <a:gd name="T93" fmla="*/ 931 h 1603"/>
                <a:gd name="T94" fmla="*/ 992 w 2208"/>
                <a:gd name="T95" fmla="*/ 735 h 1603"/>
                <a:gd name="T96" fmla="*/ 1191 w 2208"/>
                <a:gd name="T97" fmla="*/ 509 h 1603"/>
                <a:gd name="T98" fmla="*/ 1380 w 2208"/>
                <a:gd name="T99" fmla="*/ 240 h 1603"/>
                <a:gd name="T100" fmla="*/ 1407 w 2208"/>
                <a:gd name="T101" fmla="*/ 44 h 1603"/>
                <a:gd name="T102" fmla="*/ 1310 w 2208"/>
                <a:gd name="T103" fmla="*/ 38 h 1603"/>
                <a:gd name="T104" fmla="*/ 1185 w 2208"/>
                <a:gd name="T105" fmla="*/ 83 h 1603"/>
                <a:gd name="T106" fmla="*/ 1036 w 2208"/>
                <a:gd name="T107" fmla="*/ 162 h 1603"/>
                <a:gd name="T108" fmla="*/ 857 w 2208"/>
                <a:gd name="T109" fmla="*/ 281 h 1603"/>
                <a:gd name="T110" fmla="*/ 756 w 2208"/>
                <a:gd name="T111" fmla="*/ 334 h 1603"/>
                <a:gd name="T112" fmla="*/ 976 w 2208"/>
                <a:gd name="T113" fmla="*/ 169 h 1603"/>
                <a:gd name="T114" fmla="*/ 1277 w 2208"/>
                <a:gd name="T115" fmla="*/ 21 h 1603"/>
                <a:gd name="T116" fmla="*/ 1441 w 2208"/>
                <a:gd name="T117" fmla="*/ 37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08" h="1603">
                  <a:moveTo>
                    <a:pt x="1458" y="63"/>
                  </a:moveTo>
                  <a:lnTo>
                    <a:pt x="1479" y="102"/>
                  </a:lnTo>
                  <a:lnTo>
                    <a:pt x="1494" y="145"/>
                  </a:lnTo>
                  <a:lnTo>
                    <a:pt x="1505" y="190"/>
                  </a:lnTo>
                  <a:lnTo>
                    <a:pt x="1512" y="235"/>
                  </a:lnTo>
                  <a:lnTo>
                    <a:pt x="1515" y="281"/>
                  </a:lnTo>
                  <a:lnTo>
                    <a:pt x="1515" y="329"/>
                  </a:lnTo>
                  <a:lnTo>
                    <a:pt x="1514" y="377"/>
                  </a:lnTo>
                  <a:lnTo>
                    <a:pt x="1512" y="424"/>
                  </a:lnTo>
                  <a:lnTo>
                    <a:pt x="1505" y="486"/>
                  </a:lnTo>
                  <a:lnTo>
                    <a:pt x="1492" y="546"/>
                  </a:lnTo>
                  <a:lnTo>
                    <a:pt x="1475" y="605"/>
                  </a:lnTo>
                  <a:lnTo>
                    <a:pt x="1456" y="662"/>
                  </a:lnTo>
                  <a:lnTo>
                    <a:pt x="1434" y="716"/>
                  </a:lnTo>
                  <a:lnTo>
                    <a:pt x="1409" y="771"/>
                  </a:lnTo>
                  <a:lnTo>
                    <a:pt x="1382" y="824"/>
                  </a:lnTo>
                  <a:lnTo>
                    <a:pt x="1356" y="878"/>
                  </a:lnTo>
                  <a:lnTo>
                    <a:pt x="1344" y="895"/>
                  </a:lnTo>
                  <a:lnTo>
                    <a:pt x="1331" y="910"/>
                  </a:lnTo>
                  <a:lnTo>
                    <a:pt x="1317" y="926"/>
                  </a:lnTo>
                  <a:lnTo>
                    <a:pt x="1303" y="941"/>
                  </a:lnTo>
                  <a:lnTo>
                    <a:pt x="1288" y="956"/>
                  </a:lnTo>
                  <a:lnTo>
                    <a:pt x="1276" y="971"/>
                  </a:lnTo>
                  <a:lnTo>
                    <a:pt x="1265" y="988"/>
                  </a:lnTo>
                  <a:lnTo>
                    <a:pt x="1257" y="1006"/>
                  </a:lnTo>
                  <a:lnTo>
                    <a:pt x="1259" y="1015"/>
                  </a:lnTo>
                  <a:lnTo>
                    <a:pt x="1264" y="1023"/>
                  </a:lnTo>
                  <a:lnTo>
                    <a:pt x="1270" y="1029"/>
                  </a:lnTo>
                  <a:lnTo>
                    <a:pt x="1277" y="1036"/>
                  </a:lnTo>
                  <a:lnTo>
                    <a:pt x="1284" y="1042"/>
                  </a:lnTo>
                  <a:lnTo>
                    <a:pt x="1292" y="1048"/>
                  </a:lnTo>
                  <a:lnTo>
                    <a:pt x="1298" y="1053"/>
                  </a:lnTo>
                  <a:lnTo>
                    <a:pt x="1302" y="1060"/>
                  </a:lnTo>
                  <a:lnTo>
                    <a:pt x="1305" y="1081"/>
                  </a:lnTo>
                  <a:lnTo>
                    <a:pt x="1309" y="1102"/>
                  </a:lnTo>
                  <a:lnTo>
                    <a:pt x="1312" y="1123"/>
                  </a:lnTo>
                  <a:lnTo>
                    <a:pt x="1306" y="1144"/>
                  </a:lnTo>
                  <a:lnTo>
                    <a:pt x="1299" y="1145"/>
                  </a:lnTo>
                  <a:lnTo>
                    <a:pt x="1291" y="1145"/>
                  </a:lnTo>
                  <a:lnTo>
                    <a:pt x="1281" y="1146"/>
                  </a:lnTo>
                  <a:lnTo>
                    <a:pt x="1273" y="1146"/>
                  </a:lnTo>
                  <a:lnTo>
                    <a:pt x="1265" y="1144"/>
                  </a:lnTo>
                  <a:lnTo>
                    <a:pt x="1259" y="1142"/>
                  </a:lnTo>
                  <a:lnTo>
                    <a:pt x="1255" y="1136"/>
                  </a:lnTo>
                  <a:lnTo>
                    <a:pt x="1252" y="1128"/>
                  </a:lnTo>
                  <a:lnTo>
                    <a:pt x="1255" y="1120"/>
                  </a:lnTo>
                  <a:lnTo>
                    <a:pt x="1250" y="1119"/>
                  </a:lnTo>
                  <a:lnTo>
                    <a:pt x="1244" y="1119"/>
                  </a:lnTo>
                  <a:lnTo>
                    <a:pt x="1239" y="1121"/>
                  </a:lnTo>
                  <a:lnTo>
                    <a:pt x="1237" y="1126"/>
                  </a:lnTo>
                  <a:lnTo>
                    <a:pt x="1237" y="1129"/>
                  </a:lnTo>
                  <a:lnTo>
                    <a:pt x="1238" y="1132"/>
                  </a:lnTo>
                  <a:lnTo>
                    <a:pt x="1239" y="1136"/>
                  </a:lnTo>
                  <a:lnTo>
                    <a:pt x="1238" y="1139"/>
                  </a:lnTo>
                  <a:lnTo>
                    <a:pt x="1230" y="1141"/>
                  </a:lnTo>
                  <a:lnTo>
                    <a:pt x="1221" y="1142"/>
                  </a:lnTo>
                  <a:lnTo>
                    <a:pt x="1213" y="1142"/>
                  </a:lnTo>
                  <a:lnTo>
                    <a:pt x="1205" y="1142"/>
                  </a:lnTo>
                  <a:lnTo>
                    <a:pt x="1195" y="1142"/>
                  </a:lnTo>
                  <a:lnTo>
                    <a:pt x="1187" y="1142"/>
                  </a:lnTo>
                  <a:lnTo>
                    <a:pt x="1178" y="1143"/>
                  </a:lnTo>
                  <a:lnTo>
                    <a:pt x="1170" y="1145"/>
                  </a:lnTo>
                  <a:lnTo>
                    <a:pt x="1178" y="1153"/>
                  </a:lnTo>
                  <a:lnTo>
                    <a:pt x="1200" y="1155"/>
                  </a:lnTo>
                  <a:lnTo>
                    <a:pt x="1223" y="1155"/>
                  </a:lnTo>
                  <a:lnTo>
                    <a:pt x="1246" y="1156"/>
                  </a:lnTo>
                  <a:lnTo>
                    <a:pt x="1270" y="1158"/>
                  </a:lnTo>
                  <a:lnTo>
                    <a:pt x="1293" y="1159"/>
                  </a:lnTo>
                  <a:lnTo>
                    <a:pt x="1316" y="1162"/>
                  </a:lnTo>
                  <a:lnTo>
                    <a:pt x="1338" y="1165"/>
                  </a:lnTo>
                  <a:lnTo>
                    <a:pt x="1362" y="1167"/>
                  </a:lnTo>
                  <a:lnTo>
                    <a:pt x="1357" y="1205"/>
                  </a:lnTo>
                  <a:lnTo>
                    <a:pt x="1358" y="1242"/>
                  </a:lnTo>
                  <a:lnTo>
                    <a:pt x="1362" y="1280"/>
                  </a:lnTo>
                  <a:lnTo>
                    <a:pt x="1365" y="1317"/>
                  </a:lnTo>
                  <a:lnTo>
                    <a:pt x="1379" y="1334"/>
                  </a:lnTo>
                  <a:lnTo>
                    <a:pt x="1393" y="1350"/>
                  </a:lnTo>
                  <a:lnTo>
                    <a:pt x="1407" y="1367"/>
                  </a:lnTo>
                  <a:lnTo>
                    <a:pt x="1421" y="1384"/>
                  </a:lnTo>
                  <a:lnTo>
                    <a:pt x="1435" y="1399"/>
                  </a:lnTo>
                  <a:lnTo>
                    <a:pt x="1450" y="1415"/>
                  </a:lnTo>
                  <a:lnTo>
                    <a:pt x="1465" y="1431"/>
                  </a:lnTo>
                  <a:lnTo>
                    <a:pt x="1480" y="1446"/>
                  </a:lnTo>
                  <a:lnTo>
                    <a:pt x="1495" y="1463"/>
                  </a:lnTo>
                  <a:lnTo>
                    <a:pt x="1510" y="1478"/>
                  </a:lnTo>
                  <a:lnTo>
                    <a:pt x="1525" y="1492"/>
                  </a:lnTo>
                  <a:lnTo>
                    <a:pt x="1542" y="1507"/>
                  </a:lnTo>
                  <a:lnTo>
                    <a:pt x="1557" y="1521"/>
                  </a:lnTo>
                  <a:lnTo>
                    <a:pt x="1573" y="1535"/>
                  </a:lnTo>
                  <a:lnTo>
                    <a:pt x="1589" y="1549"/>
                  </a:lnTo>
                  <a:lnTo>
                    <a:pt x="1606" y="1562"/>
                  </a:lnTo>
                  <a:lnTo>
                    <a:pt x="1644" y="1562"/>
                  </a:lnTo>
                  <a:lnTo>
                    <a:pt x="1681" y="1562"/>
                  </a:lnTo>
                  <a:lnTo>
                    <a:pt x="1720" y="1562"/>
                  </a:lnTo>
                  <a:lnTo>
                    <a:pt x="1757" y="1562"/>
                  </a:lnTo>
                  <a:lnTo>
                    <a:pt x="1794" y="1562"/>
                  </a:lnTo>
                  <a:lnTo>
                    <a:pt x="1831" y="1562"/>
                  </a:lnTo>
                  <a:lnTo>
                    <a:pt x="1868" y="1563"/>
                  </a:lnTo>
                  <a:lnTo>
                    <a:pt x="1906" y="1563"/>
                  </a:lnTo>
                  <a:lnTo>
                    <a:pt x="1943" y="1563"/>
                  </a:lnTo>
                  <a:lnTo>
                    <a:pt x="1980" y="1564"/>
                  </a:lnTo>
                  <a:lnTo>
                    <a:pt x="2017" y="1564"/>
                  </a:lnTo>
                  <a:lnTo>
                    <a:pt x="2056" y="1564"/>
                  </a:lnTo>
                  <a:lnTo>
                    <a:pt x="2093" y="1564"/>
                  </a:lnTo>
                  <a:lnTo>
                    <a:pt x="2131" y="1564"/>
                  </a:lnTo>
                  <a:lnTo>
                    <a:pt x="2170" y="1564"/>
                  </a:lnTo>
                  <a:lnTo>
                    <a:pt x="2208" y="1564"/>
                  </a:lnTo>
                  <a:lnTo>
                    <a:pt x="2198" y="1570"/>
                  </a:lnTo>
                  <a:lnTo>
                    <a:pt x="2180" y="1572"/>
                  </a:lnTo>
                  <a:lnTo>
                    <a:pt x="2161" y="1573"/>
                  </a:lnTo>
                  <a:lnTo>
                    <a:pt x="2143" y="1574"/>
                  </a:lnTo>
                  <a:lnTo>
                    <a:pt x="2124" y="1574"/>
                  </a:lnTo>
                  <a:lnTo>
                    <a:pt x="2106" y="1575"/>
                  </a:lnTo>
                  <a:lnTo>
                    <a:pt x="2087" y="1575"/>
                  </a:lnTo>
                  <a:lnTo>
                    <a:pt x="2068" y="1575"/>
                  </a:lnTo>
                  <a:lnTo>
                    <a:pt x="2050" y="1575"/>
                  </a:lnTo>
                  <a:lnTo>
                    <a:pt x="2031" y="1575"/>
                  </a:lnTo>
                  <a:lnTo>
                    <a:pt x="2013" y="1577"/>
                  </a:lnTo>
                  <a:lnTo>
                    <a:pt x="1994" y="1578"/>
                  </a:lnTo>
                  <a:lnTo>
                    <a:pt x="1975" y="1579"/>
                  </a:lnTo>
                  <a:lnTo>
                    <a:pt x="1957" y="1580"/>
                  </a:lnTo>
                  <a:lnTo>
                    <a:pt x="1938" y="1582"/>
                  </a:lnTo>
                  <a:lnTo>
                    <a:pt x="1920" y="1586"/>
                  </a:lnTo>
                  <a:lnTo>
                    <a:pt x="1902" y="1589"/>
                  </a:lnTo>
                  <a:lnTo>
                    <a:pt x="1877" y="1587"/>
                  </a:lnTo>
                  <a:lnTo>
                    <a:pt x="1852" y="1587"/>
                  </a:lnTo>
                  <a:lnTo>
                    <a:pt x="1827" y="1586"/>
                  </a:lnTo>
                  <a:lnTo>
                    <a:pt x="1800" y="1586"/>
                  </a:lnTo>
                  <a:lnTo>
                    <a:pt x="1774" y="1587"/>
                  </a:lnTo>
                  <a:lnTo>
                    <a:pt x="1749" y="1588"/>
                  </a:lnTo>
                  <a:lnTo>
                    <a:pt x="1722" y="1588"/>
                  </a:lnTo>
                  <a:lnTo>
                    <a:pt x="1696" y="1589"/>
                  </a:lnTo>
                  <a:lnTo>
                    <a:pt x="1670" y="1592"/>
                  </a:lnTo>
                  <a:lnTo>
                    <a:pt x="1643" y="1592"/>
                  </a:lnTo>
                  <a:lnTo>
                    <a:pt x="1617" y="1593"/>
                  </a:lnTo>
                  <a:lnTo>
                    <a:pt x="1592" y="1594"/>
                  </a:lnTo>
                  <a:lnTo>
                    <a:pt x="1565" y="1594"/>
                  </a:lnTo>
                  <a:lnTo>
                    <a:pt x="1539" y="1593"/>
                  </a:lnTo>
                  <a:lnTo>
                    <a:pt x="1515" y="1593"/>
                  </a:lnTo>
                  <a:lnTo>
                    <a:pt x="1489" y="1591"/>
                  </a:lnTo>
                  <a:lnTo>
                    <a:pt x="1472" y="1603"/>
                  </a:lnTo>
                  <a:lnTo>
                    <a:pt x="1441" y="1602"/>
                  </a:lnTo>
                  <a:lnTo>
                    <a:pt x="1409" y="1601"/>
                  </a:lnTo>
                  <a:lnTo>
                    <a:pt x="1377" y="1600"/>
                  </a:lnTo>
                  <a:lnTo>
                    <a:pt x="1345" y="1599"/>
                  </a:lnTo>
                  <a:lnTo>
                    <a:pt x="1313" y="1599"/>
                  </a:lnTo>
                  <a:lnTo>
                    <a:pt x="1280" y="1599"/>
                  </a:lnTo>
                  <a:lnTo>
                    <a:pt x="1248" y="1599"/>
                  </a:lnTo>
                  <a:lnTo>
                    <a:pt x="1215" y="1599"/>
                  </a:lnTo>
                  <a:lnTo>
                    <a:pt x="1182" y="1599"/>
                  </a:lnTo>
                  <a:lnTo>
                    <a:pt x="1150" y="1599"/>
                  </a:lnTo>
                  <a:lnTo>
                    <a:pt x="1119" y="1599"/>
                  </a:lnTo>
                  <a:lnTo>
                    <a:pt x="1086" y="1598"/>
                  </a:lnTo>
                  <a:lnTo>
                    <a:pt x="1055" y="1596"/>
                  </a:lnTo>
                  <a:lnTo>
                    <a:pt x="1023" y="1595"/>
                  </a:lnTo>
                  <a:lnTo>
                    <a:pt x="992" y="1593"/>
                  </a:lnTo>
                  <a:lnTo>
                    <a:pt x="962" y="1591"/>
                  </a:lnTo>
                  <a:lnTo>
                    <a:pt x="949" y="1592"/>
                  </a:lnTo>
                  <a:lnTo>
                    <a:pt x="936" y="1592"/>
                  </a:lnTo>
                  <a:lnTo>
                    <a:pt x="923" y="1593"/>
                  </a:lnTo>
                  <a:lnTo>
                    <a:pt x="909" y="1594"/>
                  </a:lnTo>
                  <a:lnTo>
                    <a:pt x="896" y="1595"/>
                  </a:lnTo>
                  <a:lnTo>
                    <a:pt x="883" y="1595"/>
                  </a:lnTo>
                  <a:lnTo>
                    <a:pt x="870" y="1596"/>
                  </a:lnTo>
                  <a:lnTo>
                    <a:pt x="858" y="1598"/>
                  </a:lnTo>
                  <a:lnTo>
                    <a:pt x="842" y="1594"/>
                  </a:lnTo>
                  <a:lnTo>
                    <a:pt x="824" y="1593"/>
                  </a:lnTo>
                  <a:lnTo>
                    <a:pt x="807" y="1593"/>
                  </a:lnTo>
                  <a:lnTo>
                    <a:pt x="789" y="1594"/>
                  </a:lnTo>
                  <a:lnTo>
                    <a:pt x="771" y="1594"/>
                  </a:lnTo>
                  <a:lnTo>
                    <a:pt x="753" y="1593"/>
                  </a:lnTo>
                  <a:lnTo>
                    <a:pt x="737" y="1591"/>
                  </a:lnTo>
                  <a:lnTo>
                    <a:pt x="721" y="1585"/>
                  </a:lnTo>
                  <a:lnTo>
                    <a:pt x="687" y="1586"/>
                  </a:lnTo>
                  <a:lnTo>
                    <a:pt x="653" y="1587"/>
                  </a:lnTo>
                  <a:lnTo>
                    <a:pt x="621" y="1587"/>
                  </a:lnTo>
                  <a:lnTo>
                    <a:pt x="587" y="1587"/>
                  </a:lnTo>
                  <a:lnTo>
                    <a:pt x="553" y="1587"/>
                  </a:lnTo>
                  <a:lnTo>
                    <a:pt x="521" y="1587"/>
                  </a:lnTo>
                  <a:lnTo>
                    <a:pt x="488" y="1587"/>
                  </a:lnTo>
                  <a:lnTo>
                    <a:pt x="455" y="1586"/>
                  </a:lnTo>
                  <a:lnTo>
                    <a:pt x="422" y="1586"/>
                  </a:lnTo>
                  <a:lnTo>
                    <a:pt x="388" y="1586"/>
                  </a:lnTo>
                  <a:lnTo>
                    <a:pt x="356" y="1586"/>
                  </a:lnTo>
                  <a:lnTo>
                    <a:pt x="322" y="1585"/>
                  </a:lnTo>
                  <a:lnTo>
                    <a:pt x="288" y="1585"/>
                  </a:lnTo>
                  <a:lnTo>
                    <a:pt x="255" y="1586"/>
                  </a:lnTo>
                  <a:lnTo>
                    <a:pt x="221" y="1586"/>
                  </a:lnTo>
                  <a:lnTo>
                    <a:pt x="187" y="1587"/>
                  </a:lnTo>
                  <a:lnTo>
                    <a:pt x="8" y="1587"/>
                  </a:lnTo>
                  <a:lnTo>
                    <a:pt x="6" y="1586"/>
                  </a:lnTo>
                  <a:lnTo>
                    <a:pt x="2" y="1584"/>
                  </a:lnTo>
                  <a:lnTo>
                    <a:pt x="1" y="1581"/>
                  </a:lnTo>
                  <a:lnTo>
                    <a:pt x="0" y="1579"/>
                  </a:lnTo>
                  <a:lnTo>
                    <a:pt x="0" y="1573"/>
                  </a:lnTo>
                  <a:lnTo>
                    <a:pt x="42" y="1574"/>
                  </a:lnTo>
                  <a:lnTo>
                    <a:pt x="83" y="1574"/>
                  </a:lnTo>
                  <a:lnTo>
                    <a:pt x="123" y="1574"/>
                  </a:lnTo>
                  <a:lnTo>
                    <a:pt x="163" y="1574"/>
                  </a:lnTo>
                  <a:lnTo>
                    <a:pt x="202" y="1573"/>
                  </a:lnTo>
                  <a:lnTo>
                    <a:pt x="243" y="1573"/>
                  </a:lnTo>
                  <a:lnTo>
                    <a:pt x="283" y="1572"/>
                  </a:lnTo>
                  <a:lnTo>
                    <a:pt x="322" y="1572"/>
                  </a:lnTo>
                  <a:lnTo>
                    <a:pt x="362" y="1571"/>
                  </a:lnTo>
                  <a:lnTo>
                    <a:pt x="401" y="1570"/>
                  </a:lnTo>
                  <a:lnTo>
                    <a:pt x="441" y="1570"/>
                  </a:lnTo>
                  <a:lnTo>
                    <a:pt x="480" y="1569"/>
                  </a:lnTo>
                  <a:lnTo>
                    <a:pt x="521" y="1567"/>
                  </a:lnTo>
                  <a:lnTo>
                    <a:pt x="562" y="1567"/>
                  </a:lnTo>
                  <a:lnTo>
                    <a:pt x="602" y="1567"/>
                  </a:lnTo>
                  <a:lnTo>
                    <a:pt x="644" y="1567"/>
                  </a:lnTo>
                  <a:lnTo>
                    <a:pt x="650" y="1566"/>
                  </a:lnTo>
                  <a:lnTo>
                    <a:pt x="656" y="1565"/>
                  </a:lnTo>
                  <a:lnTo>
                    <a:pt x="660" y="1565"/>
                  </a:lnTo>
                  <a:lnTo>
                    <a:pt x="666" y="1565"/>
                  </a:lnTo>
                  <a:lnTo>
                    <a:pt x="671" y="1565"/>
                  </a:lnTo>
                  <a:lnTo>
                    <a:pt x="677" y="1565"/>
                  </a:lnTo>
                  <a:lnTo>
                    <a:pt x="681" y="1566"/>
                  </a:lnTo>
                  <a:lnTo>
                    <a:pt x="687" y="1567"/>
                  </a:lnTo>
                  <a:lnTo>
                    <a:pt x="844" y="1562"/>
                  </a:lnTo>
                  <a:lnTo>
                    <a:pt x="860" y="1550"/>
                  </a:lnTo>
                  <a:lnTo>
                    <a:pt x="877" y="1536"/>
                  </a:lnTo>
                  <a:lnTo>
                    <a:pt x="892" y="1521"/>
                  </a:lnTo>
                  <a:lnTo>
                    <a:pt x="907" y="1506"/>
                  </a:lnTo>
                  <a:lnTo>
                    <a:pt x="921" y="1489"/>
                  </a:lnTo>
                  <a:lnTo>
                    <a:pt x="936" y="1474"/>
                  </a:lnTo>
                  <a:lnTo>
                    <a:pt x="951" y="1459"/>
                  </a:lnTo>
                  <a:lnTo>
                    <a:pt x="967" y="1445"/>
                  </a:lnTo>
                  <a:lnTo>
                    <a:pt x="982" y="1434"/>
                  </a:lnTo>
                  <a:lnTo>
                    <a:pt x="994" y="1420"/>
                  </a:lnTo>
                  <a:lnTo>
                    <a:pt x="1003" y="1405"/>
                  </a:lnTo>
                  <a:lnTo>
                    <a:pt x="1010" y="1389"/>
                  </a:lnTo>
                  <a:lnTo>
                    <a:pt x="1015" y="1372"/>
                  </a:lnTo>
                  <a:lnTo>
                    <a:pt x="1019" y="1356"/>
                  </a:lnTo>
                  <a:lnTo>
                    <a:pt x="1022" y="1338"/>
                  </a:lnTo>
                  <a:lnTo>
                    <a:pt x="1026" y="1321"/>
                  </a:lnTo>
                  <a:lnTo>
                    <a:pt x="1028" y="1289"/>
                  </a:lnTo>
                  <a:lnTo>
                    <a:pt x="1030" y="1257"/>
                  </a:lnTo>
                  <a:lnTo>
                    <a:pt x="1031" y="1224"/>
                  </a:lnTo>
                  <a:lnTo>
                    <a:pt x="1031" y="1193"/>
                  </a:lnTo>
                  <a:lnTo>
                    <a:pt x="1035" y="1191"/>
                  </a:lnTo>
                  <a:lnTo>
                    <a:pt x="1041" y="1189"/>
                  </a:lnTo>
                  <a:lnTo>
                    <a:pt x="1045" y="1189"/>
                  </a:lnTo>
                  <a:lnTo>
                    <a:pt x="1051" y="1189"/>
                  </a:lnTo>
                  <a:lnTo>
                    <a:pt x="1056" y="1188"/>
                  </a:lnTo>
                  <a:lnTo>
                    <a:pt x="1059" y="1186"/>
                  </a:lnTo>
                  <a:lnTo>
                    <a:pt x="1060" y="1182"/>
                  </a:lnTo>
                  <a:lnTo>
                    <a:pt x="1059" y="1176"/>
                  </a:lnTo>
                  <a:lnTo>
                    <a:pt x="1052" y="1172"/>
                  </a:lnTo>
                  <a:lnTo>
                    <a:pt x="1044" y="1172"/>
                  </a:lnTo>
                  <a:lnTo>
                    <a:pt x="1037" y="1173"/>
                  </a:lnTo>
                  <a:lnTo>
                    <a:pt x="1030" y="1177"/>
                  </a:lnTo>
                  <a:lnTo>
                    <a:pt x="1023" y="1180"/>
                  </a:lnTo>
                  <a:lnTo>
                    <a:pt x="1016" y="1185"/>
                  </a:lnTo>
                  <a:lnTo>
                    <a:pt x="1009" y="1188"/>
                  </a:lnTo>
                  <a:lnTo>
                    <a:pt x="1002" y="1192"/>
                  </a:lnTo>
                  <a:lnTo>
                    <a:pt x="993" y="1193"/>
                  </a:lnTo>
                  <a:lnTo>
                    <a:pt x="985" y="1195"/>
                  </a:lnTo>
                  <a:lnTo>
                    <a:pt x="977" y="1199"/>
                  </a:lnTo>
                  <a:lnTo>
                    <a:pt x="969" y="1202"/>
                  </a:lnTo>
                  <a:lnTo>
                    <a:pt x="962" y="1206"/>
                  </a:lnTo>
                  <a:lnTo>
                    <a:pt x="953" y="1209"/>
                  </a:lnTo>
                  <a:lnTo>
                    <a:pt x="945" y="1214"/>
                  </a:lnTo>
                  <a:lnTo>
                    <a:pt x="937" y="1217"/>
                  </a:lnTo>
                  <a:lnTo>
                    <a:pt x="919" y="1223"/>
                  </a:lnTo>
                  <a:lnTo>
                    <a:pt x="899" y="1229"/>
                  </a:lnTo>
                  <a:lnTo>
                    <a:pt x="879" y="1234"/>
                  </a:lnTo>
                  <a:lnTo>
                    <a:pt x="860" y="1238"/>
                  </a:lnTo>
                  <a:lnTo>
                    <a:pt x="839" y="1243"/>
                  </a:lnTo>
                  <a:lnTo>
                    <a:pt x="820" y="1246"/>
                  </a:lnTo>
                  <a:lnTo>
                    <a:pt x="800" y="1250"/>
                  </a:lnTo>
                  <a:lnTo>
                    <a:pt x="779" y="1253"/>
                  </a:lnTo>
                  <a:lnTo>
                    <a:pt x="759" y="1256"/>
                  </a:lnTo>
                  <a:lnTo>
                    <a:pt x="738" y="1258"/>
                  </a:lnTo>
                  <a:lnTo>
                    <a:pt x="717" y="1259"/>
                  </a:lnTo>
                  <a:lnTo>
                    <a:pt x="696" y="1260"/>
                  </a:lnTo>
                  <a:lnTo>
                    <a:pt x="677" y="1260"/>
                  </a:lnTo>
                  <a:lnTo>
                    <a:pt x="656" y="1260"/>
                  </a:lnTo>
                  <a:lnTo>
                    <a:pt x="635" y="1259"/>
                  </a:lnTo>
                  <a:lnTo>
                    <a:pt x="615" y="1258"/>
                  </a:lnTo>
                  <a:lnTo>
                    <a:pt x="598" y="1258"/>
                  </a:lnTo>
                  <a:lnTo>
                    <a:pt x="581" y="1257"/>
                  </a:lnTo>
                  <a:lnTo>
                    <a:pt x="565" y="1256"/>
                  </a:lnTo>
                  <a:lnTo>
                    <a:pt x="549" y="1255"/>
                  </a:lnTo>
                  <a:lnTo>
                    <a:pt x="533" y="1252"/>
                  </a:lnTo>
                  <a:lnTo>
                    <a:pt x="516" y="1249"/>
                  </a:lnTo>
                  <a:lnTo>
                    <a:pt x="500" y="1245"/>
                  </a:lnTo>
                  <a:lnTo>
                    <a:pt x="484" y="1242"/>
                  </a:lnTo>
                  <a:lnTo>
                    <a:pt x="469" y="1238"/>
                  </a:lnTo>
                  <a:lnTo>
                    <a:pt x="452" y="1234"/>
                  </a:lnTo>
                  <a:lnTo>
                    <a:pt x="436" y="1230"/>
                  </a:lnTo>
                  <a:lnTo>
                    <a:pt x="421" y="1226"/>
                  </a:lnTo>
                  <a:lnTo>
                    <a:pt x="405" y="1221"/>
                  </a:lnTo>
                  <a:lnTo>
                    <a:pt x="390" y="1217"/>
                  </a:lnTo>
                  <a:lnTo>
                    <a:pt x="373" y="1213"/>
                  </a:lnTo>
                  <a:lnTo>
                    <a:pt x="358" y="1209"/>
                  </a:lnTo>
                  <a:lnTo>
                    <a:pt x="341" y="1199"/>
                  </a:lnTo>
                  <a:lnTo>
                    <a:pt x="323" y="1191"/>
                  </a:lnTo>
                  <a:lnTo>
                    <a:pt x="306" y="1182"/>
                  </a:lnTo>
                  <a:lnTo>
                    <a:pt x="287" y="1176"/>
                  </a:lnTo>
                  <a:lnTo>
                    <a:pt x="270" y="1167"/>
                  </a:lnTo>
                  <a:lnTo>
                    <a:pt x="252" y="1158"/>
                  </a:lnTo>
                  <a:lnTo>
                    <a:pt x="236" y="1149"/>
                  </a:lnTo>
                  <a:lnTo>
                    <a:pt x="220" y="1136"/>
                  </a:lnTo>
                  <a:lnTo>
                    <a:pt x="210" y="1114"/>
                  </a:lnTo>
                  <a:lnTo>
                    <a:pt x="202" y="1089"/>
                  </a:lnTo>
                  <a:lnTo>
                    <a:pt x="200" y="1066"/>
                  </a:lnTo>
                  <a:lnTo>
                    <a:pt x="206" y="1041"/>
                  </a:lnTo>
                  <a:lnTo>
                    <a:pt x="219" y="1003"/>
                  </a:lnTo>
                  <a:lnTo>
                    <a:pt x="234" y="967"/>
                  </a:lnTo>
                  <a:lnTo>
                    <a:pt x="250" y="933"/>
                  </a:lnTo>
                  <a:lnTo>
                    <a:pt x="270" y="899"/>
                  </a:lnTo>
                  <a:lnTo>
                    <a:pt x="290" y="865"/>
                  </a:lnTo>
                  <a:lnTo>
                    <a:pt x="312" y="831"/>
                  </a:lnTo>
                  <a:lnTo>
                    <a:pt x="335" y="799"/>
                  </a:lnTo>
                  <a:lnTo>
                    <a:pt x="359" y="766"/>
                  </a:lnTo>
                  <a:lnTo>
                    <a:pt x="384" y="735"/>
                  </a:lnTo>
                  <a:lnTo>
                    <a:pt x="409" y="702"/>
                  </a:lnTo>
                  <a:lnTo>
                    <a:pt x="435" y="671"/>
                  </a:lnTo>
                  <a:lnTo>
                    <a:pt x="462" y="640"/>
                  </a:lnTo>
                  <a:lnTo>
                    <a:pt x="488" y="608"/>
                  </a:lnTo>
                  <a:lnTo>
                    <a:pt x="514" y="577"/>
                  </a:lnTo>
                  <a:lnTo>
                    <a:pt x="540" y="545"/>
                  </a:lnTo>
                  <a:lnTo>
                    <a:pt x="565" y="514"/>
                  </a:lnTo>
                  <a:lnTo>
                    <a:pt x="570" y="515"/>
                  </a:lnTo>
                  <a:lnTo>
                    <a:pt x="572" y="519"/>
                  </a:lnTo>
                  <a:lnTo>
                    <a:pt x="573" y="524"/>
                  </a:lnTo>
                  <a:lnTo>
                    <a:pt x="577" y="528"/>
                  </a:lnTo>
                  <a:lnTo>
                    <a:pt x="550" y="557"/>
                  </a:lnTo>
                  <a:lnTo>
                    <a:pt x="523" y="586"/>
                  </a:lnTo>
                  <a:lnTo>
                    <a:pt x="498" y="616"/>
                  </a:lnTo>
                  <a:lnTo>
                    <a:pt x="472" y="646"/>
                  </a:lnTo>
                  <a:lnTo>
                    <a:pt x="446" y="676"/>
                  </a:lnTo>
                  <a:lnTo>
                    <a:pt x="422" y="707"/>
                  </a:lnTo>
                  <a:lnTo>
                    <a:pt x="399" y="737"/>
                  </a:lnTo>
                  <a:lnTo>
                    <a:pt x="377" y="769"/>
                  </a:lnTo>
                  <a:lnTo>
                    <a:pt x="355" y="800"/>
                  </a:lnTo>
                  <a:lnTo>
                    <a:pt x="335" y="831"/>
                  </a:lnTo>
                  <a:lnTo>
                    <a:pt x="315" y="864"/>
                  </a:lnTo>
                  <a:lnTo>
                    <a:pt x="298" y="896"/>
                  </a:lnTo>
                  <a:lnTo>
                    <a:pt x="281" y="930"/>
                  </a:lnTo>
                  <a:lnTo>
                    <a:pt x="266" y="964"/>
                  </a:lnTo>
                  <a:lnTo>
                    <a:pt x="252" y="999"/>
                  </a:lnTo>
                  <a:lnTo>
                    <a:pt x="241" y="1034"/>
                  </a:lnTo>
                  <a:lnTo>
                    <a:pt x="236" y="1052"/>
                  </a:lnTo>
                  <a:lnTo>
                    <a:pt x="235" y="1072"/>
                  </a:lnTo>
                  <a:lnTo>
                    <a:pt x="240" y="1092"/>
                  </a:lnTo>
                  <a:lnTo>
                    <a:pt x="249" y="1108"/>
                  </a:lnTo>
                  <a:lnTo>
                    <a:pt x="255" y="1112"/>
                  </a:lnTo>
                  <a:lnTo>
                    <a:pt x="260" y="1116"/>
                  </a:lnTo>
                  <a:lnTo>
                    <a:pt x="266" y="1121"/>
                  </a:lnTo>
                  <a:lnTo>
                    <a:pt x="272" y="1127"/>
                  </a:lnTo>
                  <a:lnTo>
                    <a:pt x="278" y="1131"/>
                  </a:lnTo>
                  <a:lnTo>
                    <a:pt x="285" y="1134"/>
                  </a:lnTo>
                  <a:lnTo>
                    <a:pt x="292" y="1136"/>
                  </a:lnTo>
                  <a:lnTo>
                    <a:pt x="300" y="1136"/>
                  </a:lnTo>
                  <a:lnTo>
                    <a:pt x="307" y="1136"/>
                  </a:lnTo>
                  <a:lnTo>
                    <a:pt x="314" y="1135"/>
                  </a:lnTo>
                  <a:lnTo>
                    <a:pt x="322" y="1134"/>
                  </a:lnTo>
                  <a:lnTo>
                    <a:pt x="330" y="1131"/>
                  </a:lnTo>
                  <a:lnTo>
                    <a:pt x="337" y="1130"/>
                  </a:lnTo>
                  <a:lnTo>
                    <a:pt x="345" y="1130"/>
                  </a:lnTo>
                  <a:lnTo>
                    <a:pt x="352" y="1130"/>
                  </a:lnTo>
                  <a:lnTo>
                    <a:pt x="359" y="1132"/>
                  </a:lnTo>
                  <a:lnTo>
                    <a:pt x="394" y="1120"/>
                  </a:lnTo>
                  <a:lnTo>
                    <a:pt x="429" y="1107"/>
                  </a:lnTo>
                  <a:lnTo>
                    <a:pt x="464" y="1093"/>
                  </a:lnTo>
                  <a:lnTo>
                    <a:pt x="498" y="1078"/>
                  </a:lnTo>
                  <a:lnTo>
                    <a:pt x="531" y="1063"/>
                  </a:lnTo>
                  <a:lnTo>
                    <a:pt x="565" y="1046"/>
                  </a:lnTo>
                  <a:lnTo>
                    <a:pt x="598" y="1029"/>
                  </a:lnTo>
                  <a:lnTo>
                    <a:pt x="631" y="1010"/>
                  </a:lnTo>
                  <a:lnTo>
                    <a:pt x="663" y="992"/>
                  </a:lnTo>
                  <a:lnTo>
                    <a:pt x="695" y="973"/>
                  </a:lnTo>
                  <a:lnTo>
                    <a:pt x="727" y="952"/>
                  </a:lnTo>
                  <a:lnTo>
                    <a:pt x="758" y="931"/>
                  </a:lnTo>
                  <a:lnTo>
                    <a:pt x="789" y="909"/>
                  </a:lnTo>
                  <a:lnTo>
                    <a:pt x="820" y="886"/>
                  </a:lnTo>
                  <a:lnTo>
                    <a:pt x="850" y="862"/>
                  </a:lnTo>
                  <a:lnTo>
                    <a:pt x="879" y="837"/>
                  </a:lnTo>
                  <a:lnTo>
                    <a:pt x="908" y="813"/>
                  </a:lnTo>
                  <a:lnTo>
                    <a:pt x="936" y="787"/>
                  </a:lnTo>
                  <a:lnTo>
                    <a:pt x="964" y="762"/>
                  </a:lnTo>
                  <a:lnTo>
                    <a:pt x="992" y="735"/>
                  </a:lnTo>
                  <a:lnTo>
                    <a:pt x="1017" y="708"/>
                  </a:lnTo>
                  <a:lnTo>
                    <a:pt x="1044" y="680"/>
                  </a:lnTo>
                  <a:lnTo>
                    <a:pt x="1070" y="652"/>
                  </a:lnTo>
                  <a:lnTo>
                    <a:pt x="1094" y="624"/>
                  </a:lnTo>
                  <a:lnTo>
                    <a:pt x="1119" y="596"/>
                  </a:lnTo>
                  <a:lnTo>
                    <a:pt x="1143" y="567"/>
                  </a:lnTo>
                  <a:lnTo>
                    <a:pt x="1167" y="538"/>
                  </a:lnTo>
                  <a:lnTo>
                    <a:pt x="1191" y="509"/>
                  </a:lnTo>
                  <a:lnTo>
                    <a:pt x="1214" y="480"/>
                  </a:lnTo>
                  <a:lnTo>
                    <a:pt x="1237" y="451"/>
                  </a:lnTo>
                  <a:lnTo>
                    <a:pt x="1260" y="423"/>
                  </a:lnTo>
                  <a:lnTo>
                    <a:pt x="1284" y="394"/>
                  </a:lnTo>
                  <a:lnTo>
                    <a:pt x="1308" y="356"/>
                  </a:lnTo>
                  <a:lnTo>
                    <a:pt x="1332" y="317"/>
                  </a:lnTo>
                  <a:lnTo>
                    <a:pt x="1358" y="278"/>
                  </a:lnTo>
                  <a:lnTo>
                    <a:pt x="1380" y="240"/>
                  </a:lnTo>
                  <a:lnTo>
                    <a:pt x="1400" y="199"/>
                  </a:lnTo>
                  <a:lnTo>
                    <a:pt x="1415" y="157"/>
                  </a:lnTo>
                  <a:lnTo>
                    <a:pt x="1424" y="113"/>
                  </a:lnTo>
                  <a:lnTo>
                    <a:pt x="1427" y="65"/>
                  </a:lnTo>
                  <a:lnTo>
                    <a:pt x="1423" y="58"/>
                  </a:lnTo>
                  <a:lnTo>
                    <a:pt x="1419" y="52"/>
                  </a:lnTo>
                  <a:lnTo>
                    <a:pt x="1413" y="48"/>
                  </a:lnTo>
                  <a:lnTo>
                    <a:pt x="1407" y="44"/>
                  </a:lnTo>
                  <a:lnTo>
                    <a:pt x="1401" y="41"/>
                  </a:lnTo>
                  <a:lnTo>
                    <a:pt x="1394" y="37"/>
                  </a:lnTo>
                  <a:lnTo>
                    <a:pt x="1388" y="34"/>
                  </a:lnTo>
                  <a:lnTo>
                    <a:pt x="1382" y="29"/>
                  </a:lnTo>
                  <a:lnTo>
                    <a:pt x="1364" y="29"/>
                  </a:lnTo>
                  <a:lnTo>
                    <a:pt x="1345" y="31"/>
                  </a:lnTo>
                  <a:lnTo>
                    <a:pt x="1328" y="35"/>
                  </a:lnTo>
                  <a:lnTo>
                    <a:pt x="1310" y="38"/>
                  </a:lnTo>
                  <a:lnTo>
                    <a:pt x="1294" y="44"/>
                  </a:lnTo>
                  <a:lnTo>
                    <a:pt x="1277" y="49"/>
                  </a:lnTo>
                  <a:lnTo>
                    <a:pt x="1260" y="52"/>
                  </a:lnTo>
                  <a:lnTo>
                    <a:pt x="1243" y="56"/>
                  </a:lnTo>
                  <a:lnTo>
                    <a:pt x="1228" y="63"/>
                  </a:lnTo>
                  <a:lnTo>
                    <a:pt x="1214" y="70"/>
                  </a:lnTo>
                  <a:lnTo>
                    <a:pt x="1199" y="76"/>
                  </a:lnTo>
                  <a:lnTo>
                    <a:pt x="1185" y="83"/>
                  </a:lnTo>
                  <a:lnTo>
                    <a:pt x="1171" y="90"/>
                  </a:lnTo>
                  <a:lnTo>
                    <a:pt x="1157" y="95"/>
                  </a:lnTo>
                  <a:lnTo>
                    <a:pt x="1142" y="101"/>
                  </a:lnTo>
                  <a:lnTo>
                    <a:pt x="1128" y="107"/>
                  </a:lnTo>
                  <a:lnTo>
                    <a:pt x="1105" y="121"/>
                  </a:lnTo>
                  <a:lnTo>
                    <a:pt x="1081" y="134"/>
                  </a:lnTo>
                  <a:lnTo>
                    <a:pt x="1059" y="148"/>
                  </a:lnTo>
                  <a:lnTo>
                    <a:pt x="1036" y="162"/>
                  </a:lnTo>
                  <a:lnTo>
                    <a:pt x="1013" y="176"/>
                  </a:lnTo>
                  <a:lnTo>
                    <a:pt x="991" y="190"/>
                  </a:lnTo>
                  <a:lnTo>
                    <a:pt x="967" y="205"/>
                  </a:lnTo>
                  <a:lnTo>
                    <a:pt x="945" y="219"/>
                  </a:lnTo>
                  <a:lnTo>
                    <a:pt x="923" y="234"/>
                  </a:lnTo>
                  <a:lnTo>
                    <a:pt x="901" y="250"/>
                  </a:lnTo>
                  <a:lnTo>
                    <a:pt x="879" y="265"/>
                  </a:lnTo>
                  <a:lnTo>
                    <a:pt x="857" y="281"/>
                  </a:lnTo>
                  <a:lnTo>
                    <a:pt x="836" y="299"/>
                  </a:lnTo>
                  <a:lnTo>
                    <a:pt x="815" y="316"/>
                  </a:lnTo>
                  <a:lnTo>
                    <a:pt x="794" y="334"/>
                  </a:lnTo>
                  <a:lnTo>
                    <a:pt x="773" y="352"/>
                  </a:lnTo>
                  <a:lnTo>
                    <a:pt x="746" y="345"/>
                  </a:lnTo>
                  <a:lnTo>
                    <a:pt x="748" y="342"/>
                  </a:lnTo>
                  <a:lnTo>
                    <a:pt x="751" y="337"/>
                  </a:lnTo>
                  <a:lnTo>
                    <a:pt x="756" y="334"/>
                  </a:lnTo>
                  <a:lnTo>
                    <a:pt x="759" y="330"/>
                  </a:lnTo>
                  <a:lnTo>
                    <a:pt x="769" y="329"/>
                  </a:lnTo>
                  <a:lnTo>
                    <a:pt x="802" y="300"/>
                  </a:lnTo>
                  <a:lnTo>
                    <a:pt x="836" y="272"/>
                  </a:lnTo>
                  <a:lnTo>
                    <a:pt x="871" y="245"/>
                  </a:lnTo>
                  <a:lnTo>
                    <a:pt x="905" y="219"/>
                  </a:lnTo>
                  <a:lnTo>
                    <a:pt x="939" y="193"/>
                  </a:lnTo>
                  <a:lnTo>
                    <a:pt x="976" y="169"/>
                  </a:lnTo>
                  <a:lnTo>
                    <a:pt x="1012" y="145"/>
                  </a:lnTo>
                  <a:lnTo>
                    <a:pt x="1048" y="123"/>
                  </a:lnTo>
                  <a:lnTo>
                    <a:pt x="1084" y="102"/>
                  </a:lnTo>
                  <a:lnTo>
                    <a:pt x="1121" y="84"/>
                  </a:lnTo>
                  <a:lnTo>
                    <a:pt x="1159" y="65"/>
                  </a:lnTo>
                  <a:lnTo>
                    <a:pt x="1198" y="49"/>
                  </a:lnTo>
                  <a:lnTo>
                    <a:pt x="1237" y="34"/>
                  </a:lnTo>
                  <a:lnTo>
                    <a:pt x="1277" y="21"/>
                  </a:lnTo>
                  <a:lnTo>
                    <a:pt x="1317" y="9"/>
                  </a:lnTo>
                  <a:lnTo>
                    <a:pt x="1359" y="0"/>
                  </a:lnTo>
                  <a:lnTo>
                    <a:pt x="1374" y="1"/>
                  </a:lnTo>
                  <a:lnTo>
                    <a:pt x="1389" y="5"/>
                  </a:lnTo>
                  <a:lnTo>
                    <a:pt x="1405" y="9"/>
                  </a:lnTo>
                  <a:lnTo>
                    <a:pt x="1417" y="17"/>
                  </a:lnTo>
                  <a:lnTo>
                    <a:pt x="1430" y="26"/>
                  </a:lnTo>
                  <a:lnTo>
                    <a:pt x="1441" y="37"/>
                  </a:lnTo>
                  <a:lnTo>
                    <a:pt x="1451" y="49"/>
                  </a:lnTo>
                  <a:lnTo>
                    <a:pt x="1458"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7" name="Freeform 7"/>
            <p:cNvSpPr>
              <a:spLocks/>
            </p:cNvSpPr>
            <p:nvPr/>
          </p:nvSpPr>
          <p:spPr bwMode="auto">
            <a:xfrm>
              <a:off x="1778000" y="2889250"/>
              <a:ext cx="155575" cy="84137"/>
            </a:xfrm>
            <a:custGeom>
              <a:avLst/>
              <a:gdLst>
                <a:gd name="T0" fmla="*/ 582 w 591"/>
                <a:gd name="T1" fmla="*/ 6 h 313"/>
                <a:gd name="T2" fmla="*/ 563 w 591"/>
                <a:gd name="T3" fmla="*/ 12 h 313"/>
                <a:gd name="T4" fmla="*/ 546 w 591"/>
                <a:gd name="T5" fmla="*/ 17 h 313"/>
                <a:gd name="T6" fmla="*/ 528 w 591"/>
                <a:gd name="T7" fmla="*/ 21 h 313"/>
                <a:gd name="T8" fmla="*/ 504 w 591"/>
                <a:gd name="T9" fmla="*/ 28 h 313"/>
                <a:gd name="T10" fmla="*/ 470 w 591"/>
                <a:gd name="T11" fmla="*/ 37 h 313"/>
                <a:gd name="T12" fmla="*/ 437 w 591"/>
                <a:gd name="T13" fmla="*/ 48 h 313"/>
                <a:gd name="T14" fmla="*/ 406 w 591"/>
                <a:gd name="T15" fmla="*/ 62 h 313"/>
                <a:gd name="T16" fmla="*/ 376 w 591"/>
                <a:gd name="T17" fmla="*/ 74 h 313"/>
                <a:gd name="T18" fmla="*/ 348 w 591"/>
                <a:gd name="T19" fmla="*/ 87 h 313"/>
                <a:gd name="T20" fmla="*/ 321 w 591"/>
                <a:gd name="T21" fmla="*/ 103 h 313"/>
                <a:gd name="T22" fmla="*/ 294 w 591"/>
                <a:gd name="T23" fmla="*/ 117 h 313"/>
                <a:gd name="T24" fmla="*/ 268 w 591"/>
                <a:gd name="T25" fmla="*/ 129 h 313"/>
                <a:gd name="T26" fmla="*/ 242 w 591"/>
                <a:gd name="T27" fmla="*/ 143 h 313"/>
                <a:gd name="T28" fmla="*/ 218 w 591"/>
                <a:gd name="T29" fmla="*/ 158 h 313"/>
                <a:gd name="T30" fmla="*/ 193 w 591"/>
                <a:gd name="T31" fmla="*/ 173 h 313"/>
                <a:gd name="T32" fmla="*/ 170 w 591"/>
                <a:gd name="T33" fmla="*/ 189 h 313"/>
                <a:gd name="T34" fmla="*/ 146 w 591"/>
                <a:gd name="T35" fmla="*/ 207 h 313"/>
                <a:gd name="T36" fmla="*/ 122 w 591"/>
                <a:gd name="T37" fmla="*/ 224 h 313"/>
                <a:gd name="T38" fmla="*/ 99 w 591"/>
                <a:gd name="T39" fmla="*/ 241 h 313"/>
                <a:gd name="T40" fmla="*/ 79 w 591"/>
                <a:gd name="T41" fmla="*/ 256 h 313"/>
                <a:gd name="T42" fmla="*/ 63 w 591"/>
                <a:gd name="T43" fmla="*/ 271 h 313"/>
                <a:gd name="T44" fmla="*/ 47 w 591"/>
                <a:gd name="T45" fmla="*/ 287 h 313"/>
                <a:gd name="T46" fmla="*/ 30 w 591"/>
                <a:gd name="T47" fmla="*/ 303 h 313"/>
                <a:gd name="T48" fmla="*/ 18 w 591"/>
                <a:gd name="T49" fmla="*/ 313 h 313"/>
                <a:gd name="T50" fmla="*/ 7 w 591"/>
                <a:gd name="T51" fmla="*/ 309 h 313"/>
                <a:gd name="T52" fmla="*/ 3 w 591"/>
                <a:gd name="T53" fmla="*/ 307 h 313"/>
                <a:gd name="T54" fmla="*/ 1 w 591"/>
                <a:gd name="T55" fmla="*/ 306 h 313"/>
                <a:gd name="T56" fmla="*/ 29 w 591"/>
                <a:gd name="T57" fmla="*/ 280 h 313"/>
                <a:gd name="T58" fmla="*/ 87 w 591"/>
                <a:gd name="T59" fmla="*/ 233 h 313"/>
                <a:gd name="T60" fmla="*/ 148 w 591"/>
                <a:gd name="T61" fmla="*/ 187 h 313"/>
                <a:gd name="T62" fmla="*/ 210 w 591"/>
                <a:gd name="T63" fmla="*/ 145 h 313"/>
                <a:gd name="T64" fmla="*/ 273 w 591"/>
                <a:gd name="T65" fmla="*/ 108 h 313"/>
                <a:gd name="T66" fmla="*/ 339 w 591"/>
                <a:gd name="T67" fmla="*/ 74 h 313"/>
                <a:gd name="T68" fmla="*/ 406 w 591"/>
                <a:gd name="T69" fmla="*/ 44 h 313"/>
                <a:gd name="T70" fmla="*/ 475 w 591"/>
                <a:gd name="T71" fmla="*/ 19 h 313"/>
                <a:gd name="T72" fmla="*/ 519 w 591"/>
                <a:gd name="T73" fmla="*/ 8 h 313"/>
                <a:gd name="T74" fmla="*/ 540 w 591"/>
                <a:gd name="T75" fmla="*/ 6 h 313"/>
                <a:gd name="T76" fmla="*/ 561 w 591"/>
                <a:gd name="T77" fmla="*/ 2 h 313"/>
                <a:gd name="T78" fmla="*/ 582 w 591"/>
                <a:gd name="T79" fmla="*/ 0 h 313"/>
                <a:gd name="T80" fmla="*/ 591 w 591"/>
                <a:gd name="T81" fmla="*/ 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1" h="313">
                  <a:moveTo>
                    <a:pt x="591" y="5"/>
                  </a:moveTo>
                  <a:lnTo>
                    <a:pt x="582" y="6"/>
                  </a:lnTo>
                  <a:lnTo>
                    <a:pt x="572" y="8"/>
                  </a:lnTo>
                  <a:lnTo>
                    <a:pt x="563" y="12"/>
                  </a:lnTo>
                  <a:lnTo>
                    <a:pt x="555" y="14"/>
                  </a:lnTo>
                  <a:lnTo>
                    <a:pt x="546" y="17"/>
                  </a:lnTo>
                  <a:lnTo>
                    <a:pt x="537" y="20"/>
                  </a:lnTo>
                  <a:lnTo>
                    <a:pt x="528" y="21"/>
                  </a:lnTo>
                  <a:lnTo>
                    <a:pt x="520" y="22"/>
                  </a:lnTo>
                  <a:lnTo>
                    <a:pt x="504" y="28"/>
                  </a:lnTo>
                  <a:lnTo>
                    <a:pt x="486" y="33"/>
                  </a:lnTo>
                  <a:lnTo>
                    <a:pt x="470" y="37"/>
                  </a:lnTo>
                  <a:lnTo>
                    <a:pt x="454" y="43"/>
                  </a:lnTo>
                  <a:lnTo>
                    <a:pt x="437" y="48"/>
                  </a:lnTo>
                  <a:lnTo>
                    <a:pt x="421" y="55"/>
                  </a:lnTo>
                  <a:lnTo>
                    <a:pt x="406" y="62"/>
                  </a:lnTo>
                  <a:lnTo>
                    <a:pt x="391" y="71"/>
                  </a:lnTo>
                  <a:lnTo>
                    <a:pt x="376" y="74"/>
                  </a:lnTo>
                  <a:lnTo>
                    <a:pt x="362" y="80"/>
                  </a:lnTo>
                  <a:lnTo>
                    <a:pt x="348" y="87"/>
                  </a:lnTo>
                  <a:lnTo>
                    <a:pt x="335" y="95"/>
                  </a:lnTo>
                  <a:lnTo>
                    <a:pt x="321" y="103"/>
                  </a:lnTo>
                  <a:lnTo>
                    <a:pt x="308" y="110"/>
                  </a:lnTo>
                  <a:lnTo>
                    <a:pt x="294" y="117"/>
                  </a:lnTo>
                  <a:lnTo>
                    <a:pt x="280" y="123"/>
                  </a:lnTo>
                  <a:lnTo>
                    <a:pt x="268" y="129"/>
                  </a:lnTo>
                  <a:lnTo>
                    <a:pt x="255" y="136"/>
                  </a:lnTo>
                  <a:lnTo>
                    <a:pt x="242" y="143"/>
                  </a:lnTo>
                  <a:lnTo>
                    <a:pt x="229" y="150"/>
                  </a:lnTo>
                  <a:lnTo>
                    <a:pt x="218" y="158"/>
                  </a:lnTo>
                  <a:lnTo>
                    <a:pt x="205" y="165"/>
                  </a:lnTo>
                  <a:lnTo>
                    <a:pt x="193" y="173"/>
                  </a:lnTo>
                  <a:lnTo>
                    <a:pt x="182" y="181"/>
                  </a:lnTo>
                  <a:lnTo>
                    <a:pt x="170" y="189"/>
                  </a:lnTo>
                  <a:lnTo>
                    <a:pt x="157" y="199"/>
                  </a:lnTo>
                  <a:lnTo>
                    <a:pt x="146" y="207"/>
                  </a:lnTo>
                  <a:lnTo>
                    <a:pt x="134" y="215"/>
                  </a:lnTo>
                  <a:lnTo>
                    <a:pt x="122" y="224"/>
                  </a:lnTo>
                  <a:lnTo>
                    <a:pt x="111" y="233"/>
                  </a:lnTo>
                  <a:lnTo>
                    <a:pt x="99" y="241"/>
                  </a:lnTo>
                  <a:lnTo>
                    <a:pt x="87" y="249"/>
                  </a:lnTo>
                  <a:lnTo>
                    <a:pt x="79" y="256"/>
                  </a:lnTo>
                  <a:lnTo>
                    <a:pt x="71" y="264"/>
                  </a:lnTo>
                  <a:lnTo>
                    <a:pt x="63" y="271"/>
                  </a:lnTo>
                  <a:lnTo>
                    <a:pt x="55" y="279"/>
                  </a:lnTo>
                  <a:lnTo>
                    <a:pt x="47" y="287"/>
                  </a:lnTo>
                  <a:lnTo>
                    <a:pt x="39" y="295"/>
                  </a:lnTo>
                  <a:lnTo>
                    <a:pt x="30" y="303"/>
                  </a:lnTo>
                  <a:lnTo>
                    <a:pt x="22" y="312"/>
                  </a:lnTo>
                  <a:lnTo>
                    <a:pt x="18" y="313"/>
                  </a:lnTo>
                  <a:lnTo>
                    <a:pt x="13" y="312"/>
                  </a:lnTo>
                  <a:lnTo>
                    <a:pt x="7" y="309"/>
                  </a:lnTo>
                  <a:lnTo>
                    <a:pt x="3" y="308"/>
                  </a:lnTo>
                  <a:lnTo>
                    <a:pt x="3" y="307"/>
                  </a:lnTo>
                  <a:lnTo>
                    <a:pt x="3" y="307"/>
                  </a:lnTo>
                  <a:lnTo>
                    <a:pt x="1" y="306"/>
                  </a:lnTo>
                  <a:lnTo>
                    <a:pt x="0" y="306"/>
                  </a:lnTo>
                  <a:lnTo>
                    <a:pt x="29" y="280"/>
                  </a:lnTo>
                  <a:lnTo>
                    <a:pt x="58" y="256"/>
                  </a:lnTo>
                  <a:lnTo>
                    <a:pt x="87" y="233"/>
                  </a:lnTo>
                  <a:lnTo>
                    <a:pt x="118" y="209"/>
                  </a:lnTo>
                  <a:lnTo>
                    <a:pt x="148" y="187"/>
                  </a:lnTo>
                  <a:lnTo>
                    <a:pt x="178" y="166"/>
                  </a:lnTo>
                  <a:lnTo>
                    <a:pt x="210" y="145"/>
                  </a:lnTo>
                  <a:lnTo>
                    <a:pt x="241" y="127"/>
                  </a:lnTo>
                  <a:lnTo>
                    <a:pt x="273" y="108"/>
                  </a:lnTo>
                  <a:lnTo>
                    <a:pt x="306" y="91"/>
                  </a:lnTo>
                  <a:lnTo>
                    <a:pt x="339" y="74"/>
                  </a:lnTo>
                  <a:lnTo>
                    <a:pt x="372" y="58"/>
                  </a:lnTo>
                  <a:lnTo>
                    <a:pt x="406" y="44"/>
                  </a:lnTo>
                  <a:lnTo>
                    <a:pt x="440" y="31"/>
                  </a:lnTo>
                  <a:lnTo>
                    <a:pt x="475" y="19"/>
                  </a:lnTo>
                  <a:lnTo>
                    <a:pt x="509" y="8"/>
                  </a:lnTo>
                  <a:lnTo>
                    <a:pt x="519" y="8"/>
                  </a:lnTo>
                  <a:lnTo>
                    <a:pt x="529" y="7"/>
                  </a:lnTo>
                  <a:lnTo>
                    <a:pt x="540" y="6"/>
                  </a:lnTo>
                  <a:lnTo>
                    <a:pt x="550" y="3"/>
                  </a:lnTo>
                  <a:lnTo>
                    <a:pt x="561" y="2"/>
                  </a:lnTo>
                  <a:lnTo>
                    <a:pt x="571" y="1"/>
                  </a:lnTo>
                  <a:lnTo>
                    <a:pt x="582" y="0"/>
                  </a:lnTo>
                  <a:lnTo>
                    <a:pt x="591" y="0"/>
                  </a:lnTo>
                  <a:lnTo>
                    <a:pt x="59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8" name="Freeform 8"/>
            <p:cNvSpPr>
              <a:spLocks/>
            </p:cNvSpPr>
            <p:nvPr/>
          </p:nvSpPr>
          <p:spPr bwMode="auto">
            <a:xfrm>
              <a:off x="1790700" y="2901950"/>
              <a:ext cx="138113" cy="77787"/>
            </a:xfrm>
            <a:custGeom>
              <a:avLst/>
              <a:gdLst>
                <a:gd name="T0" fmla="*/ 523 w 523"/>
                <a:gd name="T1" fmla="*/ 4 h 294"/>
                <a:gd name="T2" fmla="*/ 519 w 523"/>
                <a:gd name="T3" fmla="*/ 11 h 294"/>
                <a:gd name="T4" fmla="*/ 512 w 523"/>
                <a:gd name="T5" fmla="*/ 12 h 294"/>
                <a:gd name="T6" fmla="*/ 504 w 523"/>
                <a:gd name="T7" fmla="*/ 12 h 294"/>
                <a:gd name="T8" fmla="*/ 497 w 523"/>
                <a:gd name="T9" fmla="*/ 15 h 294"/>
                <a:gd name="T10" fmla="*/ 484 w 523"/>
                <a:gd name="T11" fmla="*/ 21 h 294"/>
                <a:gd name="T12" fmla="*/ 470 w 523"/>
                <a:gd name="T13" fmla="*/ 26 h 294"/>
                <a:gd name="T14" fmla="*/ 457 w 523"/>
                <a:gd name="T15" fmla="*/ 32 h 294"/>
                <a:gd name="T16" fmla="*/ 444 w 523"/>
                <a:gd name="T17" fmla="*/ 36 h 294"/>
                <a:gd name="T18" fmla="*/ 431 w 523"/>
                <a:gd name="T19" fmla="*/ 42 h 294"/>
                <a:gd name="T20" fmla="*/ 417 w 523"/>
                <a:gd name="T21" fmla="*/ 47 h 294"/>
                <a:gd name="T22" fmla="*/ 405 w 523"/>
                <a:gd name="T23" fmla="*/ 52 h 294"/>
                <a:gd name="T24" fmla="*/ 392 w 523"/>
                <a:gd name="T25" fmla="*/ 57 h 294"/>
                <a:gd name="T26" fmla="*/ 379 w 523"/>
                <a:gd name="T27" fmla="*/ 63 h 294"/>
                <a:gd name="T28" fmla="*/ 365 w 523"/>
                <a:gd name="T29" fmla="*/ 68 h 294"/>
                <a:gd name="T30" fmla="*/ 352 w 523"/>
                <a:gd name="T31" fmla="*/ 73 h 294"/>
                <a:gd name="T32" fmla="*/ 340 w 523"/>
                <a:gd name="T33" fmla="*/ 79 h 294"/>
                <a:gd name="T34" fmla="*/ 327 w 523"/>
                <a:gd name="T35" fmla="*/ 85 h 294"/>
                <a:gd name="T36" fmla="*/ 314 w 523"/>
                <a:gd name="T37" fmla="*/ 91 h 294"/>
                <a:gd name="T38" fmla="*/ 301 w 523"/>
                <a:gd name="T39" fmla="*/ 97 h 294"/>
                <a:gd name="T40" fmla="*/ 288 w 523"/>
                <a:gd name="T41" fmla="*/ 104 h 294"/>
                <a:gd name="T42" fmla="*/ 266 w 523"/>
                <a:gd name="T43" fmla="*/ 114 h 294"/>
                <a:gd name="T44" fmla="*/ 244 w 523"/>
                <a:gd name="T45" fmla="*/ 126 h 294"/>
                <a:gd name="T46" fmla="*/ 223 w 523"/>
                <a:gd name="T47" fmla="*/ 139 h 294"/>
                <a:gd name="T48" fmla="*/ 201 w 523"/>
                <a:gd name="T49" fmla="*/ 151 h 294"/>
                <a:gd name="T50" fmla="*/ 180 w 523"/>
                <a:gd name="T51" fmla="*/ 164 h 294"/>
                <a:gd name="T52" fmla="*/ 159 w 523"/>
                <a:gd name="T53" fmla="*/ 178 h 294"/>
                <a:gd name="T54" fmla="*/ 138 w 523"/>
                <a:gd name="T55" fmla="*/ 191 h 294"/>
                <a:gd name="T56" fmla="*/ 116 w 523"/>
                <a:gd name="T57" fmla="*/ 204 h 294"/>
                <a:gd name="T58" fmla="*/ 106 w 523"/>
                <a:gd name="T59" fmla="*/ 216 h 294"/>
                <a:gd name="T60" fmla="*/ 93 w 523"/>
                <a:gd name="T61" fmla="*/ 228 h 294"/>
                <a:gd name="T62" fmla="*/ 80 w 523"/>
                <a:gd name="T63" fmla="*/ 239 h 294"/>
                <a:gd name="T64" fmla="*/ 67 w 523"/>
                <a:gd name="T65" fmla="*/ 250 h 294"/>
                <a:gd name="T66" fmla="*/ 54 w 523"/>
                <a:gd name="T67" fmla="*/ 261 h 294"/>
                <a:gd name="T68" fmla="*/ 40 w 523"/>
                <a:gd name="T69" fmla="*/ 271 h 294"/>
                <a:gd name="T70" fmla="*/ 26 w 523"/>
                <a:gd name="T71" fmla="*/ 283 h 294"/>
                <a:gd name="T72" fmla="*/ 13 w 523"/>
                <a:gd name="T73" fmla="*/ 294 h 294"/>
                <a:gd name="T74" fmla="*/ 9 w 523"/>
                <a:gd name="T75" fmla="*/ 294 h 294"/>
                <a:gd name="T76" fmla="*/ 6 w 523"/>
                <a:gd name="T77" fmla="*/ 293 h 294"/>
                <a:gd name="T78" fmla="*/ 2 w 523"/>
                <a:gd name="T79" fmla="*/ 292 h 294"/>
                <a:gd name="T80" fmla="*/ 0 w 523"/>
                <a:gd name="T81" fmla="*/ 289 h 294"/>
                <a:gd name="T82" fmla="*/ 29 w 523"/>
                <a:gd name="T83" fmla="*/ 262 h 294"/>
                <a:gd name="T84" fmla="*/ 58 w 523"/>
                <a:gd name="T85" fmla="*/ 236 h 294"/>
                <a:gd name="T86" fmla="*/ 88 w 523"/>
                <a:gd name="T87" fmla="*/ 212 h 294"/>
                <a:gd name="T88" fmla="*/ 117 w 523"/>
                <a:gd name="T89" fmla="*/ 189 h 294"/>
                <a:gd name="T90" fmla="*/ 149 w 523"/>
                <a:gd name="T91" fmla="*/ 166 h 294"/>
                <a:gd name="T92" fmla="*/ 180 w 523"/>
                <a:gd name="T93" fmla="*/ 145 h 294"/>
                <a:gd name="T94" fmla="*/ 212 w 523"/>
                <a:gd name="T95" fmla="*/ 125 h 294"/>
                <a:gd name="T96" fmla="*/ 244 w 523"/>
                <a:gd name="T97" fmla="*/ 106 h 294"/>
                <a:gd name="T98" fmla="*/ 277 w 523"/>
                <a:gd name="T99" fmla="*/ 89 h 294"/>
                <a:gd name="T100" fmla="*/ 309 w 523"/>
                <a:gd name="T101" fmla="*/ 72 h 294"/>
                <a:gd name="T102" fmla="*/ 343 w 523"/>
                <a:gd name="T103" fmla="*/ 56 h 294"/>
                <a:gd name="T104" fmla="*/ 378 w 523"/>
                <a:gd name="T105" fmla="*/ 42 h 294"/>
                <a:gd name="T106" fmla="*/ 413 w 523"/>
                <a:gd name="T107" fmla="*/ 30 h 294"/>
                <a:gd name="T108" fmla="*/ 448 w 523"/>
                <a:gd name="T109" fmla="*/ 19 h 294"/>
                <a:gd name="T110" fmla="*/ 484 w 523"/>
                <a:gd name="T111" fmla="*/ 8 h 294"/>
                <a:gd name="T112" fmla="*/ 520 w 523"/>
                <a:gd name="T113" fmla="*/ 0 h 294"/>
                <a:gd name="T114" fmla="*/ 523 w 523"/>
                <a:gd name="T115" fmla="*/ 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3" h="294">
                  <a:moveTo>
                    <a:pt x="523" y="4"/>
                  </a:moveTo>
                  <a:lnTo>
                    <a:pt x="519" y="11"/>
                  </a:lnTo>
                  <a:lnTo>
                    <a:pt x="512" y="12"/>
                  </a:lnTo>
                  <a:lnTo>
                    <a:pt x="504" y="12"/>
                  </a:lnTo>
                  <a:lnTo>
                    <a:pt x="497" y="15"/>
                  </a:lnTo>
                  <a:lnTo>
                    <a:pt x="484" y="21"/>
                  </a:lnTo>
                  <a:lnTo>
                    <a:pt x="470" y="26"/>
                  </a:lnTo>
                  <a:lnTo>
                    <a:pt x="457" y="32"/>
                  </a:lnTo>
                  <a:lnTo>
                    <a:pt x="444" y="36"/>
                  </a:lnTo>
                  <a:lnTo>
                    <a:pt x="431" y="42"/>
                  </a:lnTo>
                  <a:lnTo>
                    <a:pt x="417" y="47"/>
                  </a:lnTo>
                  <a:lnTo>
                    <a:pt x="405" y="52"/>
                  </a:lnTo>
                  <a:lnTo>
                    <a:pt x="392" y="57"/>
                  </a:lnTo>
                  <a:lnTo>
                    <a:pt x="379" y="63"/>
                  </a:lnTo>
                  <a:lnTo>
                    <a:pt x="365" y="68"/>
                  </a:lnTo>
                  <a:lnTo>
                    <a:pt x="352" y="73"/>
                  </a:lnTo>
                  <a:lnTo>
                    <a:pt x="340" y="79"/>
                  </a:lnTo>
                  <a:lnTo>
                    <a:pt x="327" y="85"/>
                  </a:lnTo>
                  <a:lnTo>
                    <a:pt x="314" y="91"/>
                  </a:lnTo>
                  <a:lnTo>
                    <a:pt x="301" y="97"/>
                  </a:lnTo>
                  <a:lnTo>
                    <a:pt x="288" y="104"/>
                  </a:lnTo>
                  <a:lnTo>
                    <a:pt x="266" y="114"/>
                  </a:lnTo>
                  <a:lnTo>
                    <a:pt x="244" y="126"/>
                  </a:lnTo>
                  <a:lnTo>
                    <a:pt x="223" y="139"/>
                  </a:lnTo>
                  <a:lnTo>
                    <a:pt x="201" y="151"/>
                  </a:lnTo>
                  <a:lnTo>
                    <a:pt x="180" y="164"/>
                  </a:lnTo>
                  <a:lnTo>
                    <a:pt x="159" y="178"/>
                  </a:lnTo>
                  <a:lnTo>
                    <a:pt x="138" y="191"/>
                  </a:lnTo>
                  <a:lnTo>
                    <a:pt x="116" y="204"/>
                  </a:lnTo>
                  <a:lnTo>
                    <a:pt x="106" y="216"/>
                  </a:lnTo>
                  <a:lnTo>
                    <a:pt x="93" y="228"/>
                  </a:lnTo>
                  <a:lnTo>
                    <a:pt x="80" y="239"/>
                  </a:lnTo>
                  <a:lnTo>
                    <a:pt x="67" y="250"/>
                  </a:lnTo>
                  <a:lnTo>
                    <a:pt x="54" y="261"/>
                  </a:lnTo>
                  <a:lnTo>
                    <a:pt x="40" y="271"/>
                  </a:lnTo>
                  <a:lnTo>
                    <a:pt x="26" y="283"/>
                  </a:lnTo>
                  <a:lnTo>
                    <a:pt x="13" y="294"/>
                  </a:lnTo>
                  <a:lnTo>
                    <a:pt x="9" y="294"/>
                  </a:lnTo>
                  <a:lnTo>
                    <a:pt x="6" y="293"/>
                  </a:lnTo>
                  <a:lnTo>
                    <a:pt x="2" y="292"/>
                  </a:lnTo>
                  <a:lnTo>
                    <a:pt x="0" y="289"/>
                  </a:lnTo>
                  <a:lnTo>
                    <a:pt x="29" y="262"/>
                  </a:lnTo>
                  <a:lnTo>
                    <a:pt x="58" y="236"/>
                  </a:lnTo>
                  <a:lnTo>
                    <a:pt x="88" y="212"/>
                  </a:lnTo>
                  <a:lnTo>
                    <a:pt x="117" y="189"/>
                  </a:lnTo>
                  <a:lnTo>
                    <a:pt x="149" y="166"/>
                  </a:lnTo>
                  <a:lnTo>
                    <a:pt x="180" y="145"/>
                  </a:lnTo>
                  <a:lnTo>
                    <a:pt x="212" y="125"/>
                  </a:lnTo>
                  <a:lnTo>
                    <a:pt x="244" y="106"/>
                  </a:lnTo>
                  <a:lnTo>
                    <a:pt x="277" y="89"/>
                  </a:lnTo>
                  <a:lnTo>
                    <a:pt x="309" y="72"/>
                  </a:lnTo>
                  <a:lnTo>
                    <a:pt x="343" y="56"/>
                  </a:lnTo>
                  <a:lnTo>
                    <a:pt x="378" y="42"/>
                  </a:lnTo>
                  <a:lnTo>
                    <a:pt x="413" y="30"/>
                  </a:lnTo>
                  <a:lnTo>
                    <a:pt x="448" y="19"/>
                  </a:lnTo>
                  <a:lnTo>
                    <a:pt x="484" y="8"/>
                  </a:lnTo>
                  <a:lnTo>
                    <a:pt x="520" y="0"/>
                  </a:lnTo>
                  <a:lnTo>
                    <a:pt x="52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9" name="Freeform 9"/>
            <p:cNvSpPr>
              <a:spLocks/>
            </p:cNvSpPr>
            <p:nvPr/>
          </p:nvSpPr>
          <p:spPr bwMode="auto">
            <a:xfrm>
              <a:off x="1806575" y="2917825"/>
              <a:ext cx="114300" cy="68262"/>
            </a:xfrm>
            <a:custGeom>
              <a:avLst/>
              <a:gdLst>
                <a:gd name="T0" fmla="*/ 425 w 433"/>
                <a:gd name="T1" fmla="*/ 8 h 255"/>
                <a:gd name="T2" fmla="*/ 408 w 433"/>
                <a:gd name="T3" fmla="*/ 14 h 255"/>
                <a:gd name="T4" fmla="*/ 392 w 433"/>
                <a:gd name="T5" fmla="*/ 19 h 255"/>
                <a:gd name="T6" fmla="*/ 376 w 433"/>
                <a:gd name="T7" fmla="*/ 28 h 255"/>
                <a:gd name="T8" fmla="*/ 355 w 433"/>
                <a:gd name="T9" fmla="*/ 38 h 255"/>
                <a:gd name="T10" fmla="*/ 326 w 433"/>
                <a:gd name="T11" fmla="*/ 50 h 255"/>
                <a:gd name="T12" fmla="*/ 298 w 433"/>
                <a:gd name="T13" fmla="*/ 61 h 255"/>
                <a:gd name="T14" fmla="*/ 270 w 433"/>
                <a:gd name="T15" fmla="*/ 74 h 255"/>
                <a:gd name="T16" fmla="*/ 242 w 433"/>
                <a:gd name="T17" fmla="*/ 87 h 255"/>
                <a:gd name="T18" fmla="*/ 215 w 433"/>
                <a:gd name="T19" fmla="*/ 102 h 255"/>
                <a:gd name="T20" fmla="*/ 189 w 433"/>
                <a:gd name="T21" fmla="*/ 117 h 255"/>
                <a:gd name="T22" fmla="*/ 162 w 433"/>
                <a:gd name="T23" fmla="*/ 133 h 255"/>
                <a:gd name="T24" fmla="*/ 156 w 433"/>
                <a:gd name="T25" fmla="*/ 147 h 255"/>
                <a:gd name="T26" fmla="*/ 116 w 433"/>
                <a:gd name="T27" fmla="*/ 169 h 255"/>
                <a:gd name="T28" fmla="*/ 80 w 433"/>
                <a:gd name="T29" fmla="*/ 197 h 255"/>
                <a:gd name="T30" fmla="*/ 44 w 433"/>
                <a:gd name="T31" fmla="*/ 228 h 255"/>
                <a:gd name="T32" fmla="*/ 8 w 433"/>
                <a:gd name="T33" fmla="*/ 255 h 255"/>
                <a:gd name="T34" fmla="*/ 5 w 433"/>
                <a:gd name="T35" fmla="*/ 254 h 255"/>
                <a:gd name="T36" fmla="*/ 0 w 433"/>
                <a:gd name="T37" fmla="*/ 253 h 255"/>
                <a:gd name="T38" fmla="*/ 7 w 433"/>
                <a:gd name="T39" fmla="*/ 243 h 255"/>
                <a:gd name="T40" fmla="*/ 16 w 433"/>
                <a:gd name="T41" fmla="*/ 233 h 255"/>
                <a:gd name="T42" fmla="*/ 27 w 433"/>
                <a:gd name="T43" fmla="*/ 224 h 255"/>
                <a:gd name="T44" fmla="*/ 39 w 433"/>
                <a:gd name="T45" fmla="*/ 217 h 255"/>
                <a:gd name="T46" fmla="*/ 78 w 433"/>
                <a:gd name="T47" fmla="*/ 187 h 255"/>
                <a:gd name="T48" fmla="*/ 116 w 433"/>
                <a:gd name="T49" fmla="*/ 152 h 255"/>
                <a:gd name="T50" fmla="*/ 156 w 433"/>
                <a:gd name="T51" fmla="*/ 121 h 255"/>
                <a:gd name="T52" fmla="*/ 199 w 433"/>
                <a:gd name="T53" fmla="*/ 95 h 255"/>
                <a:gd name="T54" fmla="*/ 225 w 433"/>
                <a:gd name="T55" fmla="*/ 81 h 255"/>
                <a:gd name="T56" fmla="*/ 250 w 433"/>
                <a:gd name="T57" fmla="*/ 68 h 255"/>
                <a:gd name="T58" fmla="*/ 276 w 433"/>
                <a:gd name="T59" fmla="*/ 55 h 255"/>
                <a:gd name="T60" fmla="*/ 303 w 433"/>
                <a:gd name="T61" fmla="*/ 43 h 255"/>
                <a:gd name="T62" fmla="*/ 329 w 433"/>
                <a:gd name="T63" fmla="*/ 31 h 255"/>
                <a:gd name="T64" fmla="*/ 356 w 433"/>
                <a:gd name="T65" fmla="*/ 21 h 255"/>
                <a:gd name="T66" fmla="*/ 383 w 433"/>
                <a:gd name="T67" fmla="*/ 10 h 255"/>
                <a:gd name="T68" fmla="*/ 411 w 433"/>
                <a:gd name="T69" fmla="*/ 0 h 255"/>
                <a:gd name="T70" fmla="*/ 422 w 433"/>
                <a:gd name="T71" fmla="*/ 0 h 255"/>
                <a:gd name="T72" fmla="*/ 433 w 433"/>
                <a:gd name="T73" fmla="*/ 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3" h="255">
                  <a:moveTo>
                    <a:pt x="433" y="3"/>
                  </a:moveTo>
                  <a:lnTo>
                    <a:pt x="425" y="8"/>
                  </a:lnTo>
                  <a:lnTo>
                    <a:pt x="416" y="10"/>
                  </a:lnTo>
                  <a:lnTo>
                    <a:pt x="408" y="14"/>
                  </a:lnTo>
                  <a:lnTo>
                    <a:pt x="400" y="16"/>
                  </a:lnTo>
                  <a:lnTo>
                    <a:pt x="392" y="19"/>
                  </a:lnTo>
                  <a:lnTo>
                    <a:pt x="384" y="23"/>
                  </a:lnTo>
                  <a:lnTo>
                    <a:pt x="376" y="28"/>
                  </a:lnTo>
                  <a:lnTo>
                    <a:pt x="369" y="33"/>
                  </a:lnTo>
                  <a:lnTo>
                    <a:pt x="355" y="38"/>
                  </a:lnTo>
                  <a:lnTo>
                    <a:pt x="340" y="44"/>
                  </a:lnTo>
                  <a:lnTo>
                    <a:pt x="326" y="50"/>
                  </a:lnTo>
                  <a:lnTo>
                    <a:pt x="312" y="55"/>
                  </a:lnTo>
                  <a:lnTo>
                    <a:pt x="298" y="61"/>
                  </a:lnTo>
                  <a:lnTo>
                    <a:pt x="284" y="67"/>
                  </a:lnTo>
                  <a:lnTo>
                    <a:pt x="270" y="74"/>
                  </a:lnTo>
                  <a:lnTo>
                    <a:pt x="256" y="80"/>
                  </a:lnTo>
                  <a:lnTo>
                    <a:pt x="242" y="87"/>
                  </a:lnTo>
                  <a:lnTo>
                    <a:pt x="229" y="94"/>
                  </a:lnTo>
                  <a:lnTo>
                    <a:pt x="215" y="102"/>
                  </a:lnTo>
                  <a:lnTo>
                    <a:pt x="203" y="109"/>
                  </a:lnTo>
                  <a:lnTo>
                    <a:pt x="189" y="117"/>
                  </a:lnTo>
                  <a:lnTo>
                    <a:pt x="176" y="125"/>
                  </a:lnTo>
                  <a:lnTo>
                    <a:pt x="162" y="133"/>
                  </a:lnTo>
                  <a:lnTo>
                    <a:pt x="149" y="141"/>
                  </a:lnTo>
                  <a:lnTo>
                    <a:pt x="156" y="147"/>
                  </a:lnTo>
                  <a:lnTo>
                    <a:pt x="136" y="158"/>
                  </a:lnTo>
                  <a:lnTo>
                    <a:pt x="116" y="169"/>
                  </a:lnTo>
                  <a:lnTo>
                    <a:pt x="98" y="183"/>
                  </a:lnTo>
                  <a:lnTo>
                    <a:pt x="80" y="197"/>
                  </a:lnTo>
                  <a:lnTo>
                    <a:pt x="62" y="214"/>
                  </a:lnTo>
                  <a:lnTo>
                    <a:pt x="44" y="228"/>
                  </a:lnTo>
                  <a:lnTo>
                    <a:pt x="27" y="243"/>
                  </a:lnTo>
                  <a:lnTo>
                    <a:pt x="8" y="255"/>
                  </a:lnTo>
                  <a:lnTo>
                    <a:pt x="6" y="255"/>
                  </a:lnTo>
                  <a:lnTo>
                    <a:pt x="5" y="254"/>
                  </a:lnTo>
                  <a:lnTo>
                    <a:pt x="3" y="253"/>
                  </a:lnTo>
                  <a:lnTo>
                    <a:pt x="0" y="253"/>
                  </a:lnTo>
                  <a:lnTo>
                    <a:pt x="3" y="247"/>
                  </a:lnTo>
                  <a:lnTo>
                    <a:pt x="7" y="243"/>
                  </a:lnTo>
                  <a:lnTo>
                    <a:pt x="11" y="238"/>
                  </a:lnTo>
                  <a:lnTo>
                    <a:pt x="16" y="233"/>
                  </a:lnTo>
                  <a:lnTo>
                    <a:pt x="22" y="229"/>
                  </a:lnTo>
                  <a:lnTo>
                    <a:pt x="27" y="224"/>
                  </a:lnTo>
                  <a:lnTo>
                    <a:pt x="33" y="221"/>
                  </a:lnTo>
                  <a:lnTo>
                    <a:pt x="39" y="217"/>
                  </a:lnTo>
                  <a:lnTo>
                    <a:pt x="58" y="203"/>
                  </a:lnTo>
                  <a:lnTo>
                    <a:pt x="78" y="187"/>
                  </a:lnTo>
                  <a:lnTo>
                    <a:pt x="97" y="169"/>
                  </a:lnTo>
                  <a:lnTo>
                    <a:pt x="116" y="152"/>
                  </a:lnTo>
                  <a:lnTo>
                    <a:pt x="135" y="136"/>
                  </a:lnTo>
                  <a:lnTo>
                    <a:pt x="156" y="121"/>
                  </a:lnTo>
                  <a:lnTo>
                    <a:pt x="177" y="107"/>
                  </a:lnTo>
                  <a:lnTo>
                    <a:pt x="199" y="95"/>
                  </a:lnTo>
                  <a:lnTo>
                    <a:pt x="212" y="88"/>
                  </a:lnTo>
                  <a:lnTo>
                    <a:pt x="225" y="81"/>
                  </a:lnTo>
                  <a:lnTo>
                    <a:pt x="237" y="74"/>
                  </a:lnTo>
                  <a:lnTo>
                    <a:pt x="250" y="68"/>
                  </a:lnTo>
                  <a:lnTo>
                    <a:pt x="263" y="61"/>
                  </a:lnTo>
                  <a:lnTo>
                    <a:pt x="276" y="55"/>
                  </a:lnTo>
                  <a:lnTo>
                    <a:pt x="290" y="48"/>
                  </a:lnTo>
                  <a:lnTo>
                    <a:pt x="303" y="43"/>
                  </a:lnTo>
                  <a:lnTo>
                    <a:pt x="316" y="37"/>
                  </a:lnTo>
                  <a:lnTo>
                    <a:pt x="329" y="31"/>
                  </a:lnTo>
                  <a:lnTo>
                    <a:pt x="343" y="25"/>
                  </a:lnTo>
                  <a:lnTo>
                    <a:pt x="356" y="21"/>
                  </a:lnTo>
                  <a:lnTo>
                    <a:pt x="370" y="15"/>
                  </a:lnTo>
                  <a:lnTo>
                    <a:pt x="383" y="10"/>
                  </a:lnTo>
                  <a:lnTo>
                    <a:pt x="397" y="4"/>
                  </a:lnTo>
                  <a:lnTo>
                    <a:pt x="411" y="0"/>
                  </a:lnTo>
                  <a:lnTo>
                    <a:pt x="416" y="0"/>
                  </a:lnTo>
                  <a:lnTo>
                    <a:pt x="422" y="0"/>
                  </a:lnTo>
                  <a:lnTo>
                    <a:pt x="427" y="1"/>
                  </a:lnTo>
                  <a:lnTo>
                    <a:pt x="43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0" name="Freeform 10"/>
            <p:cNvSpPr>
              <a:spLocks/>
            </p:cNvSpPr>
            <p:nvPr/>
          </p:nvSpPr>
          <p:spPr bwMode="auto">
            <a:xfrm>
              <a:off x="1819275" y="2932113"/>
              <a:ext cx="98425" cy="58737"/>
            </a:xfrm>
            <a:custGeom>
              <a:avLst/>
              <a:gdLst>
                <a:gd name="T0" fmla="*/ 373 w 373"/>
                <a:gd name="T1" fmla="*/ 0 h 224"/>
                <a:gd name="T2" fmla="*/ 373 w 373"/>
                <a:gd name="T3" fmla="*/ 8 h 224"/>
                <a:gd name="T4" fmla="*/ 367 w 373"/>
                <a:gd name="T5" fmla="*/ 13 h 224"/>
                <a:gd name="T6" fmla="*/ 358 w 373"/>
                <a:gd name="T7" fmla="*/ 16 h 224"/>
                <a:gd name="T8" fmla="*/ 351 w 373"/>
                <a:gd name="T9" fmla="*/ 21 h 224"/>
                <a:gd name="T10" fmla="*/ 331 w 373"/>
                <a:gd name="T11" fmla="*/ 28 h 224"/>
                <a:gd name="T12" fmla="*/ 313 w 373"/>
                <a:gd name="T13" fmla="*/ 35 h 224"/>
                <a:gd name="T14" fmla="*/ 294 w 373"/>
                <a:gd name="T15" fmla="*/ 43 h 224"/>
                <a:gd name="T16" fmla="*/ 276 w 373"/>
                <a:gd name="T17" fmla="*/ 51 h 224"/>
                <a:gd name="T18" fmla="*/ 257 w 373"/>
                <a:gd name="T19" fmla="*/ 59 h 224"/>
                <a:gd name="T20" fmla="*/ 238 w 373"/>
                <a:gd name="T21" fmla="*/ 69 h 224"/>
                <a:gd name="T22" fmla="*/ 220 w 373"/>
                <a:gd name="T23" fmla="*/ 78 h 224"/>
                <a:gd name="T24" fmla="*/ 202 w 373"/>
                <a:gd name="T25" fmla="*/ 88 h 224"/>
                <a:gd name="T26" fmla="*/ 184 w 373"/>
                <a:gd name="T27" fmla="*/ 99 h 224"/>
                <a:gd name="T28" fmla="*/ 166 w 373"/>
                <a:gd name="T29" fmla="*/ 109 h 224"/>
                <a:gd name="T30" fmla="*/ 149 w 373"/>
                <a:gd name="T31" fmla="*/ 120 h 224"/>
                <a:gd name="T32" fmla="*/ 130 w 373"/>
                <a:gd name="T33" fmla="*/ 130 h 224"/>
                <a:gd name="T34" fmla="*/ 113 w 373"/>
                <a:gd name="T35" fmla="*/ 142 h 224"/>
                <a:gd name="T36" fmla="*/ 95 w 373"/>
                <a:gd name="T37" fmla="*/ 152 h 224"/>
                <a:gd name="T38" fmla="*/ 78 w 373"/>
                <a:gd name="T39" fmla="*/ 164 h 224"/>
                <a:gd name="T40" fmla="*/ 60 w 373"/>
                <a:gd name="T41" fmla="*/ 176 h 224"/>
                <a:gd name="T42" fmla="*/ 9 w 373"/>
                <a:gd name="T43" fmla="*/ 223 h 224"/>
                <a:gd name="T44" fmla="*/ 6 w 373"/>
                <a:gd name="T45" fmla="*/ 224 h 224"/>
                <a:gd name="T46" fmla="*/ 4 w 373"/>
                <a:gd name="T47" fmla="*/ 223 h 224"/>
                <a:gd name="T48" fmla="*/ 2 w 373"/>
                <a:gd name="T49" fmla="*/ 221 h 224"/>
                <a:gd name="T50" fmla="*/ 0 w 373"/>
                <a:gd name="T51" fmla="*/ 220 h 224"/>
                <a:gd name="T52" fmla="*/ 9 w 373"/>
                <a:gd name="T53" fmla="*/ 206 h 224"/>
                <a:gd name="T54" fmla="*/ 24 w 373"/>
                <a:gd name="T55" fmla="*/ 193 h 224"/>
                <a:gd name="T56" fmla="*/ 38 w 373"/>
                <a:gd name="T57" fmla="*/ 181 h 224"/>
                <a:gd name="T58" fmla="*/ 54 w 373"/>
                <a:gd name="T59" fmla="*/ 169 h 224"/>
                <a:gd name="T60" fmla="*/ 69 w 373"/>
                <a:gd name="T61" fmla="*/ 157 h 224"/>
                <a:gd name="T62" fmla="*/ 84 w 373"/>
                <a:gd name="T63" fmla="*/ 145 h 224"/>
                <a:gd name="T64" fmla="*/ 99 w 373"/>
                <a:gd name="T65" fmla="*/ 135 h 224"/>
                <a:gd name="T66" fmla="*/ 114 w 373"/>
                <a:gd name="T67" fmla="*/ 123 h 224"/>
                <a:gd name="T68" fmla="*/ 130 w 373"/>
                <a:gd name="T69" fmla="*/ 113 h 224"/>
                <a:gd name="T70" fmla="*/ 145 w 373"/>
                <a:gd name="T71" fmla="*/ 103 h 224"/>
                <a:gd name="T72" fmla="*/ 162 w 373"/>
                <a:gd name="T73" fmla="*/ 93 h 224"/>
                <a:gd name="T74" fmla="*/ 177 w 373"/>
                <a:gd name="T75" fmla="*/ 84 h 224"/>
                <a:gd name="T76" fmla="*/ 193 w 373"/>
                <a:gd name="T77" fmla="*/ 74 h 224"/>
                <a:gd name="T78" fmla="*/ 209 w 373"/>
                <a:gd name="T79" fmla="*/ 65 h 224"/>
                <a:gd name="T80" fmla="*/ 226 w 373"/>
                <a:gd name="T81" fmla="*/ 57 h 224"/>
                <a:gd name="T82" fmla="*/ 242 w 373"/>
                <a:gd name="T83" fmla="*/ 49 h 224"/>
                <a:gd name="T84" fmla="*/ 258 w 373"/>
                <a:gd name="T85" fmla="*/ 41 h 224"/>
                <a:gd name="T86" fmla="*/ 273 w 373"/>
                <a:gd name="T87" fmla="*/ 38 h 224"/>
                <a:gd name="T88" fmla="*/ 288 w 373"/>
                <a:gd name="T89" fmla="*/ 34 h 224"/>
                <a:gd name="T90" fmla="*/ 302 w 373"/>
                <a:gd name="T91" fmla="*/ 28 h 224"/>
                <a:gd name="T92" fmla="*/ 316 w 373"/>
                <a:gd name="T93" fmla="*/ 21 h 224"/>
                <a:gd name="T94" fmla="*/ 330 w 373"/>
                <a:gd name="T95" fmla="*/ 15 h 224"/>
                <a:gd name="T96" fmla="*/ 344 w 373"/>
                <a:gd name="T97" fmla="*/ 8 h 224"/>
                <a:gd name="T98" fmla="*/ 358 w 373"/>
                <a:gd name="T99" fmla="*/ 3 h 224"/>
                <a:gd name="T100" fmla="*/ 373 w 373"/>
                <a:gd name="T10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3" h="224">
                  <a:moveTo>
                    <a:pt x="373" y="0"/>
                  </a:moveTo>
                  <a:lnTo>
                    <a:pt x="373" y="8"/>
                  </a:lnTo>
                  <a:lnTo>
                    <a:pt x="367" y="13"/>
                  </a:lnTo>
                  <a:lnTo>
                    <a:pt x="358" y="16"/>
                  </a:lnTo>
                  <a:lnTo>
                    <a:pt x="351" y="21"/>
                  </a:lnTo>
                  <a:lnTo>
                    <a:pt x="331" y="28"/>
                  </a:lnTo>
                  <a:lnTo>
                    <a:pt x="313" y="35"/>
                  </a:lnTo>
                  <a:lnTo>
                    <a:pt x="294" y="43"/>
                  </a:lnTo>
                  <a:lnTo>
                    <a:pt x="276" y="51"/>
                  </a:lnTo>
                  <a:lnTo>
                    <a:pt x="257" y="59"/>
                  </a:lnTo>
                  <a:lnTo>
                    <a:pt x="238" y="69"/>
                  </a:lnTo>
                  <a:lnTo>
                    <a:pt x="220" y="78"/>
                  </a:lnTo>
                  <a:lnTo>
                    <a:pt x="202" y="88"/>
                  </a:lnTo>
                  <a:lnTo>
                    <a:pt x="184" y="99"/>
                  </a:lnTo>
                  <a:lnTo>
                    <a:pt x="166" y="109"/>
                  </a:lnTo>
                  <a:lnTo>
                    <a:pt x="149" y="120"/>
                  </a:lnTo>
                  <a:lnTo>
                    <a:pt x="130" y="130"/>
                  </a:lnTo>
                  <a:lnTo>
                    <a:pt x="113" y="142"/>
                  </a:lnTo>
                  <a:lnTo>
                    <a:pt x="95" y="152"/>
                  </a:lnTo>
                  <a:lnTo>
                    <a:pt x="78" y="164"/>
                  </a:lnTo>
                  <a:lnTo>
                    <a:pt x="60" y="176"/>
                  </a:lnTo>
                  <a:lnTo>
                    <a:pt x="9" y="223"/>
                  </a:lnTo>
                  <a:lnTo>
                    <a:pt x="6" y="224"/>
                  </a:lnTo>
                  <a:lnTo>
                    <a:pt x="4" y="223"/>
                  </a:lnTo>
                  <a:lnTo>
                    <a:pt x="2" y="221"/>
                  </a:lnTo>
                  <a:lnTo>
                    <a:pt x="0" y="220"/>
                  </a:lnTo>
                  <a:lnTo>
                    <a:pt x="9" y="206"/>
                  </a:lnTo>
                  <a:lnTo>
                    <a:pt x="24" y="193"/>
                  </a:lnTo>
                  <a:lnTo>
                    <a:pt x="38" y="181"/>
                  </a:lnTo>
                  <a:lnTo>
                    <a:pt x="54" y="169"/>
                  </a:lnTo>
                  <a:lnTo>
                    <a:pt x="69" y="157"/>
                  </a:lnTo>
                  <a:lnTo>
                    <a:pt x="84" y="145"/>
                  </a:lnTo>
                  <a:lnTo>
                    <a:pt x="99" y="135"/>
                  </a:lnTo>
                  <a:lnTo>
                    <a:pt x="114" y="123"/>
                  </a:lnTo>
                  <a:lnTo>
                    <a:pt x="130" y="113"/>
                  </a:lnTo>
                  <a:lnTo>
                    <a:pt x="145" y="103"/>
                  </a:lnTo>
                  <a:lnTo>
                    <a:pt x="162" y="93"/>
                  </a:lnTo>
                  <a:lnTo>
                    <a:pt x="177" y="84"/>
                  </a:lnTo>
                  <a:lnTo>
                    <a:pt x="193" y="74"/>
                  </a:lnTo>
                  <a:lnTo>
                    <a:pt x="209" y="65"/>
                  </a:lnTo>
                  <a:lnTo>
                    <a:pt x="226" y="57"/>
                  </a:lnTo>
                  <a:lnTo>
                    <a:pt x="242" y="49"/>
                  </a:lnTo>
                  <a:lnTo>
                    <a:pt x="258" y="41"/>
                  </a:lnTo>
                  <a:lnTo>
                    <a:pt x="273" y="38"/>
                  </a:lnTo>
                  <a:lnTo>
                    <a:pt x="288" y="34"/>
                  </a:lnTo>
                  <a:lnTo>
                    <a:pt x="302" y="28"/>
                  </a:lnTo>
                  <a:lnTo>
                    <a:pt x="316" y="21"/>
                  </a:lnTo>
                  <a:lnTo>
                    <a:pt x="330" y="15"/>
                  </a:lnTo>
                  <a:lnTo>
                    <a:pt x="344" y="8"/>
                  </a:lnTo>
                  <a:lnTo>
                    <a:pt x="358" y="3"/>
                  </a:lnTo>
                  <a:lnTo>
                    <a:pt x="3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1" name="Freeform 11"/>
            <p:cNvSpPr>
              <a:spLocks/>
            </p:cNvSpPr>
            <p:nvPr/>
          </p:nvSpPr>
          <p:spPr bwMode="auto">
            <a:xfrm>
              <a:off x="1720850" y="2938463"/>
              <a:ext cx="215900" cy="223837"/>
            </a:xfrm>
            <a:custGeom>
              <a:avLst/>
              <a:gdLst>
                <a:gd name="T0" fmla="*/ 607 w 816"/>
                <a:gd name="T1" fmla="*/ 340 h 844"/>
                <a:gd name="T2" fmla="*/ 586 w 816"/>
                <a:gd name="T3" fmla="*/ 364 h 844"/>
                <a:gd name="T4" fmla="*/ 568 w 816"/>
                <a:gd name="T5" fmla="*/ 388 h 844"/>
                <a:gd name="T6" fmla="*/ 551 w 816"/>
                <a:gd name="T7" fmla="*/ 414 h 844"/>
                <a:gd name="T8" fmla="*/ 514 w 816"/>
                <a:gd name="T9" fmla="*/ 453 h 844"/>
                <a:gd name="T10" fmla="*/ 460 w 816"/>
                <a:gd name="T11" fmla="*/ 509 h 844"/>
                <a:gd name="T12" fmla="*/ 404 w 816"/>
                <a:gd name="T13" fmla="*/ 564 h 844"/>
                <a:gd name="T14" fmla="*/ 347 w 816"/>
                <a:gd name="T15" fmla="*/ 615 h 844"/>
                <a:gd name="T16" fmla="*/ 288 w 816"/>
                <a:gd name="T17" fmla="*/ 664 h 844"/>
                <a:gd name="T18" fmla="*/ 228 w 816"/>
                <a:gd name="T19" fmla="*/ 709 h 844"/>
                <a:gd name="T20" fmla="*/ 165 w 816"/>
                <a:gd name="T21" fmla="*/ 750 h 844"/>
                <a:gd name="T22" fmla="*/ 100 w 816"/>
                <a:gd name="T23" fmla="*/ 786 h 844"/>
                <a:gd name="T24" fmla="*/ 59 w 816"/>
                <a:gd name="T25" fmla="*/ 809 h 844"/>
                <a:gd name="T26" fmla="*/ 42 w 816"/>
                <a:gd name="T27" fmla="*/ 821 h 844"/>
                <a:gd name="T28" fmla="*/ 24 w 816"/>
                <a:gd name="T29" fmla="*/ 831 h 844"/>
                <a:gd name="T30" fmla="*/ 8 w 816"/>
                <a:gd name="T31" fmla="*/ 840 h 844"/>
                <a:gd name="T32" fmla="*/ 16 w 816"/>
                <a:gd name="T33" fmla="*/ 833 h 844"/>
                <a:gd name="T34" fmla="*/ 47 w 816"/>
                <a:gd name="T35" fmla="*/ 811 h 844"/>
                <a:gd name="T36" fmla="*/ 80 w 816"/>
                <a:gd name="T37" fmla="*/ 790 h 844"/>
                <a:gd name="T38" fmla="*/ 111 w 816"/>
                <a:gd name="T39" fmla="*/ 769 h 844"/>
                <a:gd name="T40" fmla="*/ 143 w 816"/>
                <a:gd name="T41" fmla="*/ 747 h 844"/>
                <a:gd name="T42" fmla="*/ 174 w 816"/>
                <a:gd name="T43" fmla="*/ 725 h 844"/>
                <a:gd name="T44" fmla="*/ 206 w 816"/>
                <a:gd name="T45" fmla="*/ 702 h 844"/>
                <a:gd name="T46" fmla="*/ 236 w 816"/>
                <a:gd name="T47" fmla="*/ 679 h 844"/>
                <a:gd name="T48" fmla="*/ 292 w 816"/>
                <a:gd name="T49" fmla="*/ 632 h 844"/>
                <a:gd name="T50" fmla="*/ 371 w 816"/>
                <a:gd name="T51" fmla="*/ 559 h 844"/>
                <a:gd name="T52" fmla="*/ 445 w 816"/>
                <a:gd name="T53" fmla="*/ 483 h 844"/>
                <a:gd name="T54" fmla="*/ 516 w 816"/>
                <a:gd name="T55" fmla="*/ 404 h 844"/>
                <a:gd name="T56" fmla="*/ 583 w 816"/>
                <a:gd name="T57" fmla="*/ 323 h 844"/>
                <a:gd name="T58" fmla="*/ 649 w 816"/>
                <a:gd name="T59" fmla="*/ 240 h 844"/>
                <a:gd name="T60" fmla="*/ 711 w 816"/>
                <a:gd name="T61" fmla="*/ 158 h 844"/>
                <a:gd name="T62" fmla="*/ 772 w 816"/>
                <a:gd name="T63" fmla="*/ 75 h 844"/>
                <a:gd name="T64" fmla="*/ 803 w 816"/>
                <a:gd name="T65" fmla="*/ 24 h 844"/>
                <a:gd name="T66" fmla="*/ 811 w 816"/>
                <a:gd name="T67" fmla="*/ 8 h 844"/>
                <a:gd name="T68" fmla="*/ 810 w 816"/>
                <a:gd name="T69" fmla="*/ 23 h 844"/>
                <a:gd name="T70" fmla="*/ 793 w 816"/>
                <a:gd name="T71" fmla="*/ 67 h 844"/>
                <a:gd name="T72" fmla="*/ 770 w 816"/>
                <a:gd name="T73" fmla="*/ 109 h 844"/>
                <a:gd name="T74" fmla="*/ 744 w 816"/>
                <a:gd name="T75" fmla="*/ 150 h 844"/>
                <a:gd name="T76" fmla="*/ 715 w 816"/>
                <a:gd name="T77" fmla="*/ 189 h 844"/>
                <a:gd name="T78" fmla="*/ 686 w 816"/>
                <a:gd name="T79" fmla="*/ 229 h 844"/>
                <a:gd name="T80" fmla="*/ 657 w 816"/>
                <a:gd name="T81" fmla="*/ 269 h 844"/>
                <a:gd name="T82" fmla="*/ 631 w 816"/>
                <a:gd name="T83" fmla="*/ 31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6" h="844">
                  <a:moveTo>
                    <a:pt x="620" y="331"/>
                  </a:moveTo>
                  <a:lnTo>
                    <a:pt x="607" y="340"/>
                  </a:lnTo>
                  <a:lnTo>
                    <a:pt x="596" y="351"/>
                  </a:lnTo>
                  <a:lnTo>
                    <a:pt x="586" y="364"/>
                  </a:lnTo>
                  <a:lnTo>
                    <a:pt x="577" y="375"/>
                  </a:lnTo>
                  <a:lnTo>
                    <a:pt x="568" y="388"/>
                  </a:lnTo>
                  <a:lnTo>
                    <a:pt x="559" y="401"/>
                  </a:lnTo>
                  <a:lnTo>
                    <a:pt x="551" y="414"/>
                  </a:lnTo>
                  <a:lnTo>
                    <a:pt x="540" y="425"/>
                  </a:lnTo>
                  <a:lnTo>
                    <a:pt x="514" y="453"/>
                  </a:lnTo>
                  <a:lnTo>
                    <a:pt x="487" y="481"/>
                  </a:lnTo>
                  <a:lnTo>
                    <a:pt x="460" y="509"/>
                  </a:lnTo>
                  <a:lnTo>
                    <a:pt x="432" y="537"/>
                  </a:lnTo>
                  <a:lnTo>
                    <a:pt x="404" y="564"/>
                  </a:lnTo>
                  <a:lnTo>
                    <a:pt x="375" y="589"/>
                  </a:lnTo>
                  <a:lnTo>
                    <a:pt x="347" y="615"/>
                  </a:lnTo>
                  <a:lnTo>
                    <a:pt x="318" y="639"/>
                  </a:lnTo>
                  <a:lnTo>
                    <a:pt x="288" y="664"/>
                  </a:lnTo>
                  <a:lnTo>
                    <a:pt x="258" y="687"/>
                  </a:lnTo>
                  <a:lnTo>
                    <a:pt x="228" y="709"/>
                  </a:lnTo>
                  <a:lnTo>
                    <a:pt x="196" y="730"/>
                  </a:lnTo>
                  <a:lnTo>
                    <a:pt x="165" y="750"/>
                  </a:lnTo>
                  <a:lnTo>
                    <a:pt x="132" y="768"/>
                  </a:lnTo>
                  <a:lnTo>
                    <a:pt x="100" y="786"/>
                  </a:lnTo>
                  <a:lnTo>
                    <a:pt x="67" y="802"/>
                  </a:lnTo>
                  <a:lnTo>
                    <a:pt x="59" y="809"/>
                  </a:lnTo>
                  <a:lnTo>
                    <a:pt x="51" y="815"/>
                  </a:lnTo>
                  <a:lnTo>
                    <a:pt x="42" y="821"/>
                  </a:lnTo>
                  <a:lnTo>
                    <a:pt x="34" y="826"/>
                  </a:lnTo>
                  <a:lnTo>
                    <a:pt x="24" y="831"/>
                  </a:lnTo>
                  <a:lnTo>
                    <a:pt x="16" y="836"/>
                  </a:lnTo>
                  <a:lnTo>
                    <a:pt x="8" y="840"/>
                  </a:lnTo>
                  <a:lnTo>
                    <a:pt x="0" y="844"/>
                  </a:lnTo>
                  <a:lnTo>
                    <a:pt x="16" y="833"/>
                  </a:lnTo>
                  <a:lnTo>
                    <a:pt x="31" y="823"/>
                  </a:lnTo>
                  <a:lnTo>
                    <a:pt x="47" y="811"/>
                  </a:lnTo>
                  <a:lnTo>
                    <a:pt x="64" y="801"/>
                  </a:lnTo>
                  <a:lnTo>
                    <a:pt x="80" y="790"/>
                  </a:lnTo>
                  <a:lnTo>
                    <a:pt x="95" y="780"/>
                  </a:lnTo>
                  <a:lnTo>
                    <a:pt x="111" y="769"/>
                  </a:lnTo>
                  <a:lnTo>
                    <a:pt x="128" y="758"/>
                  </a:lnTo>
                  <a:lnTo>
                    <a:pt x="143" y="747"/>
                  </a:lnTo>
                  <a:lnTo>
                    <a:pt x="159" y="736"/>
                  </a:lnTo>
                  <a:lnTo>
                    <a:pt x="174" y="725"/>
                  </a:lnTo>
                  <a:lnTo>
                    <a:pt x="189" y="714"/>
                  </a:lnTo>
                  <a:lnTo>
                    <a:pt x="206" y="702"/>
                  </a:lnTo>
                  <a:lnTo>
                    <a:pt x="221" y="690"/>
                  </a:lnTo>
                  <a:lnTo>
                    <a:pt x="236" y="679"/>
                  </a:lnTo>
                  <a:lnTo>
                    <a:pt x="251" y="667"/>
                  </a:lnTo>
                  <a:lnTo>
                    <a:pt x="292" y="632"/>
                  </a:lnTo>
                  <a:lnTo>
                    <a:pt x="332" y="596"/>
                  </a:lnTo>
                  <a:lnTo>
                    <a:pt x="371" y="559"/>
                  </a:lnTo>
                  <a:lnTo>
                    <a:pt x="408" y="522"/>
                  </a:lnTo>
                  <a:lnTo>
                    <a:pt x="445" y="483"/>
                  </a:lnTo>
                  <a:lnTo>
                    <a:pt x="481" y="444"/>
                  </a:lnTo>
                  <a:lnTo>
                    <a:pt x="516" y="404"/>
                  </a:lnTo>
                  <a:lnTo>
                    <a:pt x="550" y="364"/>
                  </a:lnTo>
                  <a:lnTo>
                    <a:pt x="583" y="323"/>
                  </a:lnTo>
                  <a:lnTo>
                    <a:pt x="616" y="282"/>
                  </a:lnTo>
                  <a:lnTo>
                    <a:pt x="649" y="240"/>
                  </a:lnTo>
                  <a:lnTo>
                    <a:pt x="680" y="200"/>
                  </a:lnTo>
                  <a:lnTo>
                    <a:pt x="711" y="158"/>
                  </a:lnTo>
                  <a:lnTo>
                    <a:pt x="742" y="116"/>
                  </a:lnTo>
                  <a:lnTo>
                    <a:pt x="772" y="75"/>
                  </a:lnTo>
                  <a:lnTo>
                    <a:pt x="802" y="33"/>
                  </a:lnTo>
                  <a:lnTo>
                    <a:pt x="803" y="24"/>
                  </a:lnTo>
                  <a:lnTo>
                    <a:pt x="807" y="16"/>
                  </a:lnTo>
                  <a:lnTo>
                    <a:pt x="811" y="8"/>
                  </a:lnTo>
                  <a:lnTo>
                    <a:pt x="816" y="0"/>
                  </a:lnTo>
                  <a:lnTo>
                    <a:pt x="810" y="23"/>
                  </a:lnTo>
                  <a:lnTo>
                    <a:pt x="802" y="45"/>
                  </a:lnTo>
                  <a:lnTo>
                    <a:pt x="793" y="67"/>
                  </a:lnTo>
                  <a:lnTo>
                    <a:pt x="782" y="88"/>
                  </a:lnTo>
                  <a:lnTo>
                    <a:pt x="770" y="109"/>
                  </a:lnTo>
                  <a:lnTo>
                    <a:pt x="757" y="130"/>
                  </a:lnTo>
                  <a:lnTo>
                    <a:pt x="744" y="150"/>
                  </a:lnTo>
                  <a:lnTo>
                    <a:pt x="730" y="169"/>
                  </a:lnTo>
                  <a:lnTo>
                    <a:pt x="715" y="189"/>
                  </a:lnTo>
                  <a:lnTo>
                    <a:pt x="701" y="209"/>
                  </a:lnTo>
                  <a:lnTo>
                    <a:pt x="686" y="229"/>
                  </a:lnTo>
                  <a:lnTo>
                    <a:pt x="672" y="250"/>
                  </a:lnTo>
                  <a:lnTo>
                    <a:pt x="657" y="269"/>
                  </a:lnTo>
                  <a:lnTo>
                    <a:pt x="644" y="289"/>
                  </a:lnTo>
                  <a:lnTo>
                    <a:pt x="631" y="310"/>
                  </a:lnTo>
                  <a:lnTo>
                    <a:pt x="620"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2" name="Freeform 12"/>
            <p:cNvSpPr>
              <a:spLocks/>
            </p:cNvSpPr>
            <p:nvPr/>
          </p:nvSpPr>
          <p:spPr bwMode="auto">
            <a:xfrm>
              <a:off x="1697038" y="2949575"/>
              <a:ext cx="14288" cy="9525"/>
            </a:xfrm>
            <a:custGeom>
              <a:avLst/>
              <a:gdLst>
                <a:gd name="T0" fmla="*/ 53 w 53"/>
                <a:gd name="T1" fmla="*/ 12 h 39"/>
                <a:gd name="T2" fmla="*/ 48 w 53"/>
                <a:gd name="T3" fmla="*/ 17 h 39"/>
                <a:gd name="T4" fmla="*/ 43 w 53"/>
                <a:gd name="T5" fmla="*/ 21 h 39"/>
                <a:gd name="T6" fmla="*/ 38 w 53"/>
                <a:gd name="T7" fmla="*/ 27 h 39"/>
                <a:gd name="T8" fmla="*/ 32 w 53"/>
                <a:gd name="T9" fmla="*/ 33 h 39"/>
                <a:gd name="T10" fmla="*/ 26 w 53"/>
                <a:gd name="T11" fmla="*/ 36 h 39"/>
                <a:gd name="T12" fmla="*/ 19 w 53"/>
                <a:gd name="T13" fmla="*/ 39 h 39"/>
                <a:gd name="T14" fmla="*/ 12 w 53"/>
                <a:gd name="T15" fmla="*/ 36 h 39"/>
                <a:gd name="T16" fmla="*/ 5 w 53"/>
                <a:gd name="T17" fmla="*/ 32 h 39"/>
                <a:gd name="T18" fmla="*/ 0 w 53"/>
                <a:gd name="T19" fmla="*/ 27 h 39"/>
                <a:gd name="T20" fmla="*/ 0 w 53"/>
                <a:gd name="T21" fmla="*/ 20 h 39"/>
                <a:gd name="T22" fmla="*/ 2 w 53"/>
                <a:gd name="T23" fmla="*/ 14 h 39"/>
                <a:gd name="T24" fmla="*/ 4 w 53"/>
                <a:gd name="T25" fmla="*/ 9 h 39"/>
                <a:gd name="T26" fmla="*/ 8 w 53"/>
                <a:gd name="T27" fmla="*/ 6 h 39"/>
                <a:gd name="T28" fmla="*/ 12 w 53"/>
                <a:gd name="T29" fmla="*/ 4 h 39"/>
                <a:gd name="T30" fmla="*/ 17 w 53"/>
                <a:gd name="T31" fmla="*/ 2 h 39"/>
                <a:gd name="T32" fmla="*/ 22 w 53"/>
                <a:gd name="T33" fmla="*/ 0 h 39"/>
                <a:gd name="T34" fmla="*/ 26 w 53"/>
                <a:gd name="T35" fmla="*/ 0 h 39"/>
                <a:gd name="T36" fmla="*/ 31 w 53"/>
                <a:gd name="T37" fmla="*/ 0 h 39"/>
                <a:gd name="T38" fmla="*/ 37 w 53"/>
                <a:gd name="T39" fmla="*/ 0 h 39"/>
                <a:gd name="T40" fmla="*/ 41 w 53"/>
                <a:gd name="T41" fmla="*/ 3 h 39"/>
                <a:gd name="T42" fmla="*/ 44 w 53"/>
                <a:gd name="T43" fmla="*/ 6 h 39"/>
                <a:gd name="T44" fmla="*/ 47 w 53"/>
                <a:gd name="T45" fmla="*/ 7 h 39"/>
                <a:gd name="T46" fmla="*/ 51 w 53"/>
                <a:gd name="T47" fmla="*/ 9 h 39"/>
                <a:gd name="T48" fmla="*/ 53 w 53"/>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39">
                  <a:moveTo>
                    <a:pt x="53" y="12"/>
                  </a:moveTo>
                  <a:lnTo>
                    <a:pt x="48" y="17"/>
                  </a:lnTo>
                  <a:lnTo>
                    <a:pt x="43" y="21"/>
                  </a:lnTo>
                  <a:lnTo>
                    <a:pt x="38" y="27"/>
                  </a:lnTo>
                  <a:lnTo>
                    <a:pt x="32" y="33"/>
                  </a:lnTo>
                  <a:lnTo>
                    <a:pt x="26" y="36"/>
                  </a:lnTo>
                  <a:lnTo>
                    <a:pt x="19" y="39"/>
                  </a:lnTo>
                  <a:lnTo>
                    <a:pt x="12" y="36"/>
                  </a:lnTo>
                  <a:lnTo>
                    <a:pt x="5" y="32"/>
                  </a:lnTo>
                  <a:lnTo>
                    <a:pt x="0" y="27"/>
                  </a:lnTo>
                  <a:lnTo>
                    <a:pt x="0" y="20"/>
                  </a:lnTo>
                  <a:lnTo>
                    <a:pt x="2" y="14"/>
                  </a:lnTo>
                  <a:lnTo>
                    <a:pt x="4" y="9"/>
                  </a:lnTo>
                  <a:lnTo>
                    <a:pt x="8" y="6"/>
                  </a:lnTo>
                  <a:lnTo>
                    <a:pt x="12" y="4"/>
                  </a:lnTo>
                  <a:lnTo>
                    <a:pt x="17" y="2"/>
                  </a:lnTo>
                  <a:lnTo>
                    <a:pt x="22" y="0"/>
                  </a:lnTo>
                  <a:lnTo>
                    <a:pt x="26" y="0"/>
                  </a:lnTo>
                  <a:lnTo>
                    <a:pt x="31" y="0"/>
                  </a:lnTo>
                  <a:lnTo>
                    <a:pt x="37" y="0"/>
                  </a:lnTo>
                  <a:lnTo>
                    <a:pt x="41" y="3"/>
                  </a:lnTo>
                  <a:lnTo>
                    <a:pt x="44" y="6"/>
                  </a:lnTo>
                  <a:lnTo>
                    <a:pt x="47" y="7"/>
                  </a:lnTo>
                  <a:lnTo>
                    <a:pt x="51" y="9"/>
                  </a:lnTo>
                  <a:lnTo>
                    <a:pt x="5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3" name="Freeform 13"/>
            <p:cNvSpPr>
              <a:spLocks/>
            </p:cNvSpPr>
            <p:nvPr/>
          </p:nvSpPr>
          <p:spPr bwMode="auto">
            <a:xfrm>
              <a:off x="1835150" y="2949575"/>
              <a:ext cx="74613" cy="44450"/>
            </a:xfrm>
            <a:custGeom>
              <a:avLst/>
              <a:gdLst>
                <a:gd name="T0" fmla="*/ 277 w 277"/>
                <a:gd name="T1" fmla="*/ 2 h 166"/>
                <a:gd name="T2" fmla="*/ 277 w 277"/>
                <a:gd name="T3" fmla="*/ 9 h 166"/>
                <a:gd name="T4" fmla="*/ 263 w 277"/>
                <a:gd name="T5" fmla="*/ 15 h 166"/>
                <a:gd name="T6" fmla="*/ 249 w 277"/>
                <a:gd name="T7" fmla="*/ 22 h 166"/>
                <a:gd name="T8" fmla="*/ 235 w 277"/>
                <a:gd name="T9" fmla="*/ 28 h 166"/>
                <a:gd name="T10" fmla="*/ 222 w 277"/>
                <a:gd name="T11" fmla="*/ 35 h 166"/>
                <a:gd name="T12" fmla="*/ 208 w 277"/>
                <a:gd name="T13" fmla="*/ 43 h 166"/>
                <a:gd name="T14" fmla="*/ 195 w 277"/>
                <a:gd name="T15" fmla="*/ 50 h 166"/>
                <a:gd name="T16" fmla="*/ 181 w 277"/>
                <a:gd name="T17" fmla="*/ 58 h 166"/>
                <a:gd name="T18" fmla="*/ 168 w 277"/>
                <a:gd name="T19" fmla="*/ 66 h 166"/>
                <a:gd name="T20" fmla="*/ 156 w 277"/>
                <a:gd name="T21" fmla="*/ 74 h 166"/>
                <a:gd name="T22" fmla="*/ 143 w 277"/>
                <a:gd name="T23" fmla="*/ 82 h 166"/>
                <a:gd name="T24" fmla="*/ 129 w 277"/>
                <a:gd name="T25" fmla="*/ 89 h 166"/>
                <a:gd name="T26" fmla="*/ 116 w 277"/>
                <a:gd name="T27" fmla="*/ 97 h 166"/>
                <a:gd name="T28" fmla="*/ 103 w 277"/>
                <a:gd name="T29" fmla="*/ 106 h 166"/>
                <a:gd name="T30" fmla="*/ 91 w 277"/>
                <a:gd name="T31" fmla="*/ 112 h 166"/>
                <a:gd name="T32" fmla="*/ 77 w 277"/>
                <a:gd name="T33" fmla="*/ 121 h 166"/>
                <a:gd name="T34" fmla="*/ 64 w 277"/>
                <a:gd name="T35" fmla="*/ 128 h 166"/>
                <a:gd name="T36" fmla="*/ 56 w 277"/>
                <a:gd name="T37" fmla="*/ 133 h 166"/>
                <a:gd name="T38" fmla="*/ 49 w 277"/>
                <a:gd name="T39" fmla="*/ 140 h 166"/>
                <a:gd name="T40" fmla="*/ 42 w 277"/>
                <a:gd name="T41" fmla="*/ 147 h 166"/>
                <a:gd name="T42" fmla="*/ 34 w 277"/>
                <a:gd name="T43" fmla="*/ 153 h 166"/>
                <a:gd name="T44" fmla="*/ 27 w 277"/>
                <a:gd name="T45" fmla="*/ 159 h 166"/>
                <a:gd name="T46" fmla="*/ 18 w 277"/>
                <a:gd name="T47" fmla="*/ 164 h 166"/>
                <a:gd name="T48" fmla="*/ 9 w 277"/>
                <a:gd name="T49" fmla="*/ 166 h 166"/>
                <a:gd name="T50" fmla="*/ 0 w 277"/>
                <a:gd name="T51" fmla="*/ 165 h 166"/>
                <a:gd name="T52" fmla="*/ 7 w 277"/>
                <a:gd name="T53" fmla="*/ 156 h 166"/>
                <a:gd name="T54" fmla="*/ 14 w 277"/>
                <a:gd name="T55" fmla="*/ 146 h 166"/>
                <a:gd name="T56" fmla="*/ 23 w 277"/>
                <a:gd name="T57" fmla="*/ 138 h 166"/>
                <a:gd name="T58" fmla="*/ 32 w 277"/>
                <a:gd name="T59" fmla="*/ 131 h 166"/>
                <a:gd name="T60" fmla="*/ 42 w 277"/>
                <a:gd name="T61" fmla="*/ 125 h 166"/>
                <a:gd name="T62" fmla="*/ 51 w 277"/>
                <a:gd name="T63" fmla="*/ 118 h 166"/>
                <a:gd name="T64" fmla="*/ 60 w 277"/>
                <a:gd name="T65" fmla="*/ 111 h 166"/>
                <a:gd name="T66" fmla="*/ 70 w 277"/>
                <a:gd name="T67" fmla="*/ 104 h 166"/>
                <a:gd name="T68" fmla="*/ 75 w 277"/>
                <a:gd name="T69" fmla="*/ 103 h 166"/>
                <a:gd name="T70" fmla="*/ 81 w 277"/>
                <a:gd name="T71" fmla="*/ 100 h 166"/>
                <a:gd name="T72" fmla="*/ 87 w 277"/>
                <a:gd name="T73" fmla="*/ 96 h 166"/>
                <a:gd name="T74" fmla="*/ 93 w 277"/>
                <a:gd name="T75" fmla="*/ 92 h 166"/>
                <a:gd name="T76" fmla="*/ 97 w 277"/>
                <a:gd name="T77" fmla="*/ 87 h 166"/>
                <a:gd name="T78" fmla="*/ 103 w 277"/>
                <a:gd name="T79" fmla="*/ 82 h 166"/>
                <a:gd name="T80" fmla="*/ 109 w 277"/>
                <a:gd name="T81" fmla="*/ 78 h 166"/>
                <a:gd name="T82" fmla="*/ 115 w 277"/>
                <a:gd name="T83" fmla="*/ 75 h 166"/>
                <a:gd name="T84" fmla="*/ 135 w 277"/>
                <a:gd name="T85" fmla="*/ 65 h 166"/>
                <a:gd name="T86" fmla="*/ 153 w 277"/>
                <a:gd name="T87" fmla="*/ 54 h 166"/>
                <a:gd name="T88" fmla="*/ 173 w 277"/>
                <a:gd name="T89" fmla="*/ 44 h 166"/>
                <a:gd name="T90" fmla="*/ 193 w 277"/>
                <a:gd name="T91" fmla="*/ 35 h 166"/>
                <a:gd name="T92" fmla="*/ 214 w 277"/>
                <a:gd name="T93" fmla="*/ 25 h 166"/>
                <a:gd name="T94" fmla="*/ 234 w 277"/>
                <a:gd name="T95" fmla="*/ 16 h 166"/>
                <a:gd name="T96" fmla="*/ 253 w 277"/>
                <a:gd name="T97" fmla="*/ 8 h 166"/>
                <a:gd name="T98" fmla="*/ 274 w 277"/>
                <a:gd name="T99" fmla="*/ 0 h 166"/>
                <a:gd name="T100" fmla="*/ 277 w 277"/>
                <a:gd name="T101" fmla="*/ 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7" h="166">
                  <a:moveTo>
                    <a:pt x="277" y="2"/>
                  </a:moveTo>
                  <a:lnTo>
                    <a:pt x="277" y="9"/>
                  </a:lnTo>
                  <a:lnTo>
                    <a:pt x="263" y="15"/>
                  </a:lnTo>
                  <a:lnTo>
                    <a:pt x="249" y="22"/>
                  </a:lnTo>
                  <a:lnTo>
                    <a:pt x="235" y="28"/>
                  </a:lnTo>
                  <a:lnTo>
                    <a:pt x="222" y="35"/>
                  </a:lnTo>
                  <a:lnTo>
                    <a:pt x="208" y="43"/>
                  </a:lnTo>
                  <a:lnTo>
                    <a:pt x="195" y="50"/>
                  </a:lnTo>
                  <a:lnTo>
                    <a:pt x="181" y="58"/>
                  </a:lnTo>
                  <a:lnTo>
                    <a:pt x="168" y="66"/>
                  </a:lnTo>
                  <a:lnTo>
                    <a:pt x="156" y="74"/>
                  </a:lnTo>
                  <a:lnTo>
                    <a:pt x="143" y="82"/>
                  </a:lnTo>
                  <a:lnTo>
                    <a:pt x="129" y="89"/>
                  </a:lnTo>
                  <a:lnTo>
                    <a:pt x="116" y="97"/>
                  </a:lnTo>
                  <a:lnTo>
                    <a:pt x="103" y="106"/>
                  </a:lnTo>
                  <a:lnTo>
                    <a:pt x="91" y="112"/>
                  </a:lnTo>
                  <a:lnTo>
                    <a:pt x="77" y="121"/>
                  </a:lnTo>
                  <a:lnTo>
                    <a:pt x="64" y="128"/>
                  </a:lnTo>
                  <a:lnTo>
                    <a:pt x="56" y="133"/>
                  </a:lnTo>
                  <a:lnTo>
                    <a:pt x="49" y="140"/>
                  </a:lnTo>
                  <a:lnTo>
                    <a:pt x="42" y="147"/>
                  </a:lnTo>
                  <a:lnTo>
                    <a:pt x="34" y="153"/>
                  </a:lnTo>
                  <a:lnTo>
                    <a:pt x="27" y="159"/>
                  </a:lnTo>
                  <a:lnTo>
                    <a:pt x="18" y="164"/>
                  </a:lnTo>
                  <a:lnTo>
                    <a:pt x="9" y="166"/>
                  </a:lnTo>
                  <a:lnTo>
                    <a:pt x="0" y="165"/>
                  </a:lnTo>
                  <a:lnTo>
                    <a:pt x="7" y="156"/>
                  </a:lnTo>
                  <a:lnTo>
                    <a:pt x="14" y="146"/>
                  </a:lnTo>
                  <a:lnTo>
                    <a:pt x="23" y="138"/>
                  </a:lnTo>
                  <a:lnTo>
                    <a:pt x="32" y="131"/>
                  </a:lnTo>
                  <a:lnTo>
                    <a:pt x="42" y="125"/>
                  </a:lnTo>
                  <a:lnTo>
                    <a:pt x="51" y="118"/>
                  </a:lnTo>
                  <a:lnTo>
                    <a:pt x="60" y="111"/>
                  </a:lnTo>
                  <a:lnTo>
                    <a:pt x="70" y="104"/>
                  </a:lnTo>
                  <a:lnTo>
                    <a:pt x="75" y="103"/>
                  </a:lnTo>
                  <a:lnTo>
                    <a:pt x="81" y="100"/>
                  </a:lnTo>
                  <a:lnTo>
                    <a:pt x="87" y="96"/>
                  </a:lnTo>
                  <a:lnTo>
                    <a:pt x="93" y="92"/>
                  </a:lnTo>
                  <a:lnTo>
                    <a:pt x="97" y="87"/>
                  </a:lnTo>
                  <a:lnTo>
                    <a:pt x="103" y="82"/>
                  </a:lnTo>
                  <a:lnTo>
                    <a:pt x="109" y="78"/>
                  </a:lnTo>
                  <a:lnTo>
                    <a:pt x="115" y="75"/>
                  </a:lnTo>
                  <a:lnTo>
                    <a:pt x="135" y="65"/>
                  </a:lnTo>
                  <a:lnTo>
                    <a:pt x="153" y="54"/>
                  </a:lnTo>
                  <a:lnTo>
                    <a:pt x="173" y="44"/>
                  </a:lnTo>
                  <a:lnTo>
                    <a:pt x="193" y="35"/>
                  </a:lnTo>
                  <a:lnTo>
                    <a:pt x="214" y="25"/>
                  </a:lnTo>
                  <a:lnTo>
                    <a:pt x="234" y="16"/>
                  </a:lnTo>
                  <a:lnTo>
                    <a:pt x="253" y="8"/>
                  </a:lnTo>
                  <a:lnTo>
                    <a:pt x="274" y="0"/>
                  </a:lnTo>
                  <a:lnTo>
                    <a:pt x="27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4" name="Freeform 14"/>
            <p:cNvSpPr>
              <a:spLocks/>
            </p:cNvSpPr>
            <p:nvPr/>
          </p:nvSpPr>
          <p:spPr bwMode="auto">
            <a:xfrm>
              <a:off x="1700213" y="2949575"/>
              <a:ext cx="161925" cy="165100"/>
            </a:xfrm>
            <a:custGeom>
              <a:avLst/>
              <a:gdLst>
                <a:gd name="T0" fmla="*/ 86 w 612"/>
                <a:gd name="T1" fmla="*/ 15 h 618"/>
                <a:gd name="T2" fmla="*/ 172 w 612"/>
                <a:gd name="T3" fmla="*/ 65 h 618"/>
                <a:gd name="T4" fmla="*/ 370 w 612"/>
                <a:gd name="T5" fmla="*/ 144 h 618"/>
                <a:gd name="T6" fmla="*/ 585 w 612"/>
                <a:gd name="T7" fmla="*/ 224 h 618"/>
                <a:gd name="T8" fmla="*/ 559 w 612"/>
                <a:gd name="T9" fmla="*/ 270 h 618"/>
                <a:gd name="T10" fmla="*/ 506 w 612"/>
                <a:gd name="T11" fmla="*/ 308 h 618"/>
                <a:gd name="T12" fmla="*/ 564 w 612"/>
                <a:gd name="T13" fmla="*/ 248 h 618"/>
                <a:gd name="T14" fmla="*/ 524 w 612"/>
                <a:gd name="T15" fmla="*/ 238 h 618"/>
                <a:gd name="T16" fmla="*/ 474 w 612"/>
                <a:gd name="T17" fmla="*/ 275 h 618"/>
                <a:gd name="T18" fmla="*/ 466 w 612"/>
                <a:gd name="T19" fmla="*/ 263 h 618"/>
                <a:gd name="T20" fmla="*/ 505 w 612"/>
                <a:gd name="T21" fmla="*/ 225 h 618"/>
                <a:gd name="T22" fmla="*/ 462 w 612"/>
                <a:gd name="T23" fmla="*/ 224 h 618"/>
                <a:gd name="T24" fmla="*/ 421 w 612"/>
                <a:gd name="T25" fmla="*/ 258 h 618"/>
                <a:gd name="T26" fmla="*/ 441 w 612"/>
                <a:gd name="T27" fmla="*/ 201 h 618"/>
                <a:gd name="T28" fmla="*/ 406 w 612"/>
                <a:gd name="T29" fmla="*/ 198 h 618"/>
                <a:gd name="T30" fmla="*/ 362 w 612"/>
                <a:gd name="T31" fmla="*/ 228 h 618"/>
                <a:gd name="T32" fmla="*/ 371 w 612"/>
                <a:gd name="T33" fmla="*/ 172 h 618"/>
                <a:gd name="T34" fmla="*/ 322 w 612"/>
                <a:gd name="T35" fmla="*/ 200 h 618"/>
                <a:gd name="T36" fmla="*/ 319 w 612"/>
                <a:gd name="T37" fmla="*/ 151 h 618"/>
                <a:gd name="T38" fmla="*/ 283 w 612"/>
                <a:gd name="T39" fmla="*/ 168 h 618"/>
                <a:gd name="T40" fmla="*/ 271 w 612"/>
                <a:gd name="T41" fmla="*/ 130 h 618"/>
                <a:gd name="T42" fmla="*/ 235 w 612"/>
                <a:gd name="T43" fmla="*/ 134 h 618"/>
                <a:gd name="T44" fmla="*/ 206 w 612"/>
                <a:gd name="T45" fmla="*/ 109 h 618"/>
                <a:gd name="T46" fmla="*/ 269 w 612"/>
                <a:gd name="T47" fmla="*/ 178 h 618"/>
                <a:gd name="T48" fmla="*/ 419 w 612"/>
                <a:gd name="T49" fmla="*/ 284 h 618"/>
                <a:gd name="T50" fmla="*/ 505 w 612"/>
                <a:gd name="T51" fmla="*/ 366 h 618"/>
                <a:gd name="T52" fmla="*/ 460 w 612"/>
                <a:gd name="T53" fmla="*/ 358 h 618"/>
                <a:gd name="T54" fmla="*/ 428 w 612"/>
                <a:gd name="T55" fmla="*/ 324 h 618"/>
                <a:gd name="T56" fmla="*/ 414 w 612"/>
                <a:gd name="T57" fmla="*/ 328 h 618"/>
                <a:gd name="T58" fmla="*/ 377 w 612"/>
                <a:gd name="T59" fmla="*/ 320 h 618"/>
                <a:gd name="T60" fmla="*/ 354 w 612"/>
                <a:gd name="T61" fmla="*/ 322 h 618"/>
                <a:gd name="T62" fmla="*/ 369 w 612"/>
                <a:gd name="T63" fmla="*/ 278 h 618"/>
                <a:gd name="T64" fmla="*/ 328 w 612"/>
                <a:gd name="T65" fmla="*/ 277 h 618"/>
                <a:gd name="T66" fmla="*/ 316 w 612"/>
                <a:gd name="T67" fmla="*/ 273 h 618"/>
                <a:gd name="T68" fmla="*/ 291 w 612"/>
                <a:gd name="T69" fmla="*/ 251 h 618"/>
                <a:gd name="T70" fmla="*/ 284 w 612"/>
                <a:gd name="T71" fmla="*/ 239 h 618"/>
                <a:gd name="T72" fmla="*/ 255 w 612"/>
                <a:gd name="T73" fmla="*/ 205 h 618"/>
                <a:gd name="T74" fmla="*/ 206 w 612"/>
                <a:gd name="T75" fmla="*/ 246 h 618"/>
                <a:gd name="T76" fmla="*/ 236 w 612"/>
                <a:gd name="T77" fmla="*/ 200 h 618"/>
                <a:gd name="T78" fmla="*/ 192 w 612"/>
                <a:gd name="T79" fmla="*/ 189 h 618"/>
                <a:gd name="T80" fmla="*/ 184 w 612"/>
                <a:gd name="T81" fmla="*/ 182 h 618"/>
                <a:gd name="T82" fmla="*/ 154 w 612"/>
                <a:gd name="T83" fmla="*/ 158 h 618"/>
                <a:gd name="T84" fmla="*/ 136 w 612"/>
                <a:gd name="T85" fmla="*/ 121 h 618"/>
                <a:gd name="T86" fmla="*/ 131 w 612"/>
                <a:gd name="T87" fmla="*/ 179 h 618"/>
                <a:gd name="T88" fmla="*/ 279 w 612"/>
                <a:gd name="T89" fmla="*/ 420 h 618"/>
                <a:gd name="T90" fmla="*/ 335 w 612"/>
                <a:gd name="T91" fmla="*/ 516 h 618"/>
                <a:gd name="T92" fmla="*/ 298 w 612"/>
                <a:gd name="T93" fmla="*/ 509 h 618"/>
                <a:gd name="T94" fmla="*/ 159 w 612"/>
                <a:gd name="T95" fmla="*/ 282 h 618"/>
                <a:gd name="T96" fmla="*/ 105 w 612"/>
                <a:gd name="T97" fmla="*/ 185 h 618"/>
                <a:gd name="T98" fmla="*/ 107 w 612"/>
                <a:gd name="T99" fmla="*/ 224 h 618"/>
                <a:gd name="T100" fmla="*/ 162 w 612"/>
                <a:gd name="T101" fmla="*/ 398 h 618"/>
                <a:gd name="T102" fmla="*/ 202 w 612"/>
                <a:gd name="T103" fmla="*/ 538 h 618"/>
                <a:gd name="T104" fmla="*/ 193 w 612"/>
                <a:gd name="T105" fmla="*/ 618 h 618"/>
                <a:gd name="T106" fmla="*/ 119 w 612"/>
                <a:gd name="T107" fmla="*/ 360 h 618"/>
                <a:gd name="T108" fmla="*/ 65 w 612"/>
                <a:gd name="T109" fmla="*/ 191 h 618"/>
                <a:gd name="T110" fmla="*/ 23 w 612"/>
                <a:gd name="T111" fmla="*/ 101 h 618"/>
                <a:gd name="T112" fmla="*/ 1 w 612"/>
                <a:gd name="T113" fmla="*/ 63 h 618"/>
                <a:gd name="T114" fmla="*/ 41 w 612"/>
                <a:gd name="T115" fmla="*/ 28 h 618"/>
                <a:gd name="T116" fmla="*/ 64 w 612"/>
                <a:gd name="T117" fmla="*/ 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2" h="618">
                  <a:moveTo>
                    <a:pt x="66" y="5"/>
                  </a:moveTo>
                  <a:lnTo>
                    <a:pt x="66" y="11"/>
                  </a:lnTo>
                  <a:lnTo>
                    <a:pt x="66" y="16"/>
                  </a:lnTo>
                  <a:lnTo>
                    <a:pt x="67" y="22"/>
                  </a:lnTo>
                  <a:lnTo>
                    <a:pt x="73" y="25"/>
                  </a:lnTo>
                  <a:lnTo>
                    <a:pt x="78" y="22"/>
                  </a:lnTo>
                  <a:lnTo>
                    <a:pt x="81" y="17"/>
                  </a:lnTo>
                  <a:lnTo>
                    <a:pt x="86" y="15"/>
                  </a:lnTo>
                  <a:lnTo>
                    <a:pt x="93" y="18"/>
                  </a:lnTo>
                  <a:lnTo>
                    <a:pt x="100" y="30"/>
                  </a:lnTo>
                  <a:lnTo>
                    <a:pt x="109" y="39"/>
                  </a:lnTo>
                  <a:lnTo>
                    <a:pt x="121" y="45"/>
                  </a:lnTo>
                  <a:lnTo>
                    <a:pt x="133" y="51"/>
                  </a:lnTo>
                  <a:lnTo>
                    <a:pt x="145" y="56"/>
                  </a:lnTo>
                  <a:lnTo>
                    <a:pt x="159" y="60"/>
                  </a:lnTo>
                  <a:lnTo>
                    <a:pt x="172" y="65"/>
                  </a:lnTo>
                  <a:lnTo>
                    <a:pt x="184" y="71"/>
                  </a:lnTo>
                  <a:lnTo>
                    <a:pt x="211" y="81"/>
                  </a:lnTo>
                  <a:lnTo>
                    <a:pt x="237" y="92"/>
                  </a:lnTo>
                  <a:lnTo>
                    <a:pt x="264" y="102"/>
                  </a:lnTo>
                  <a:lnTo>
                    <a:pt x="291" y="113"/>
                  </a:lnTo>
                  <a:lnTo>
                    <a:pt x="317" y="123"/>
                  </a:lnTo>
                  <a:lnTo>
                    <a:pt x="344" y="134"/>
                  </a:lnTo>
                  <a:lnTo>
                    <a:pt x="370" y="144"/>
                  </a:lnTo>
                  <a:lnTo>
                    <a:pt x="397" y="155"/>
                  </a:lnTo>
                  <a:lnTo>
                    <a:pt x="423" y="165"/>
                  </a:lnTo>
                  <a:lnTo>
                    <a:pt x="450" y="175"/>
                  </a:lnTo>
                  <a:lnTo>
                    <a:pt x="477" y="186"/>
                  </a:lnTo>
                  <a:lnTo>
                    <a:pt x="504" y="195"/>
                  </a:lnTo>
                  <a:lnTo>
                    <a:pt x="530" y="206"/>
                  </a:lnTo>
                  <a:lnTo>
                    <a:pt x="557" y="215"/>
                  </a:lnTo>
                  <a:lnTo>
                    <a:pt x="585" y="224"/>
                  </a:lnTo>
                  <a:lnTo>
                    <a:pt x="612" y="234"/>
                  </a:lnTo>
                  <a:lnTo>
                    <a:pt x="610" y="239"/>
                  </a:lnTo>
                  <a:lnTo>
                    <a:pt x="609" y="246"/>
                  </a:lnTo>
                  <a:lnTo>
                    <a:pt x="607" y="252"/>
                  </a:lnTo>
                  <a:lnTo>
                    <a:pt x="602" y="257"/>
                  </a:lnTo>
                  <a:lnTo>
                    <a:pt x="579" y="253"/>
                  </a:lnTo>
                  <a:lnTo>
                    <a:pt x="569" y="261"/>
                  </a:lnTo>
                  <a:lnTo>
                    <a:pt x="559" y="270"/>
                  </a:lnTo>
                  <a:lnTo>
                    <a:pt x="550" y="278"/>
                  </a:lnTo>
                  <a:lnTo>
                    <a:pt x="542" y="287"/>
                  </a:lnTo>
                  <a:lnTo>
                    <a:pt x="533" y="296"/>
                  </a:lnTo>
                  <a:lnTo>
                    <a:pt x="523" y="306"/>
                  </a:lnTo>
                  <a:lnTo>
                    <a:pt x="514" y="314"/>
                  </a:lnTo>
                  <a:lnTo>
                    <a:pt x="505" y="322"/>
                  </a:lnTo>
                  <a:lnTo>
                    <a:pt x="499" y="316"/>
                  </a:lnTo>
                  <a:lnTo>
                    <a:pt x="506" y="308"/>
                  </a:lnTo>
                  <a:lnTo>
                    <a:pt x="515" y="300"/>
                  </a:lnTo>
                  <a:lnTo>
                    <a:pt x="523" y="292"/>
                  </a:lnTo>
                  <a:lnTo>
                    <a:pt x="533" y="284"/>
                  </a:lnTo>
                  <a:lnTo>
                    <a:pt x="542" y="277"/>
                  </a:lnTo>
                  <a:lnTo>
                    <a:pt x="551" y="268"/>
                  </a:lnTo>
                  <a:lnTo>
                    <a:pt x="560" y="260"/>
                  </a:lnTo>
                  <a:lnTo>
                    <a:pt x="569" y="251"/>
                  </a:lnTo>
                  <a:lnTo>
                    <a:pt x="564" y="248"/>
                  </a:lnTo>
                  <a:lnTo>
                    <a:pt x="559" y="245"/>
                  </a:lnTo>
                  <a:lnTo>
                    <a:pt x="556" y="243"/>
                  </a:lnTo>
                  <a:lnTo>
                    <a:pt x="551" y="242"/>
                  </a:lnTo>
                  <a:lnTo>
                    <a:pt x="547" y="239"/>
                  </a:lnTo>
                  <a:lnTo>
                    <a:pt x="542" y="238"/>
                  </a:lnTo>
                  <a:lnTo>
                    <a:pt x="537" y="237"/>
                  </a:lnTo>
                  <a:lnTo>
                    <a:pt x="533" y="236"/>
                  </a:lnTo>
                  <a:lnTo>
                    <a:pt x="524" y="238"/>
                  </a:lnTo>
                  <a:lnTo>
                    <a:pt x="517" y="243"/>
                  </a:lnTo>
                  <a:lnTo>
                    <a:pt x="512" y="248"/>
                  </a:lnTo>
                  <a:lnTo>
                    <a:pt x="506" y="253"/>
                  </a:lnTo>
                  <a:lnTo>
                    <a:pt x="500" y="259"/>
                  </a:lnTo>
                  <a:lnTo>
                    <a:pt x="494" y="265"/>
                  </a:lnTo>
                  <a:lnTo>
                    <a:pt x="487" y="268"/>
                  </a:lnTo>
                  <a:lnTo>
                    <a:pt x="479" y="271"/>
                  </a:lnTo>
                  <a:lnTo>
                    <a:pt x="474" y="275"/>
                  </a:lnTo>
                  <a:lnTo>
                    <a:pt x="470" y="280"/>
                  </a:lnTo>
                  <a:lnTo>
                    <a:pt x="465" y="285"/>
                  </a:lnTo>
                  <a:lnTo>
                    <a:pt x="459" y="285"/>
                  </a:lnTo>
                  <a:lnTo>
                    <a:pt x="456" y="281"/>
                  </a:lnTo>
                  <a:lnTo>
                    <a:pt x="456" y="277"/>
                  </a:lnTo>
                  <a:lnTo>
                    <a:pt x="458" y="272"/>
                  </a:lnTo>
                  <a:lnTo>
                    <a:pt x="460" y="268"/>
                  </a:lnTo>
                  <a:lnTo>
                    <a:pt x="466" y="263"/>
                  </a:lnTo>
                  <a:lnTo>
                    <a:pt x="473" y="257"/>
                  </a:lnTo>
                  <a:lnTo>
                    <a:pt x="480" y="253"/>
                  </a:lnTo>
                  <a:lnTo>
                    <a:pt x="488" y="250"/>
                  </a:lnTo>
                  <a:lnTo>
                    <a:pt x="495" y="246"/>
                  </a:lnTo>
                  <a:lnTo>
                    <a:pt x="501" y="242"/>
                  </a:lnTo>
                  <a:lnTo>
                    <a:pt x="506" y="236"/>
                  </a:lnTo>
                  <a:lnTo>
                    <a:pt x="509" y="228"/>
                  </a:lnTo>
                  <a:lnTo>
                    <a:pt x="505" y="225"/>
                  </a:lnTo>
                  <a:lnTo>
                    <a:pt x="499" y="222"/>
                  </a:lnTo>
                  <a:lnTo>
                    <a:pt x="494" y="220"/>
                  </a:lnTo>
                  <a:lnTo>
                    <a:pt x="488" y="217"/>
                  </a:lnTo>
                  <a:lnTo>
                    <a:pt x="484" y="216"/>
                  </a:lnTo>
                  <a:lnTo>
                    <a:pt x="478" y="215"/>
                  </a:lnTo>
                  <a:lnTo>
                    <a:pt x="473" y="216"/>
                  </a:lnTo>
                  <a:lnTo>
                    <a:pt x="467" y="220"/>
                  </a:lnTo>
                  <a:lnTo>
                    <a:pt x="462" y="224"/>
                  </a:lnTo>
                  <a:lnTo>
                    <a:pt x="456" y="229"/>
                  </a:lnTo>
                  <a:lnTo>
                    <a:pt x="450" y="235"/>
                  </a:lnTo>
                  <a:lnTo>
                    <a:pt x="445" y="239"/>
                  </a:lnTo>
                  <a:lnTo>
                    <a:pt x="440" y="245"/>
                  </a:lnTo>
                  <a:lnTo>
                    <a:pt x="434" y="251"/>
                  </a:lnTo>
                  <a:lnTo>
                    <a:pt x="428" y="256"/>
                  </a:lnTo>
                  <a:lnTo>
                    <a:pt x="422" y="259"/>
                  </a:lnTo>
                  <a:lnTo>
                    <a:pt x="421" y="258"/>
                  </a:lnTo>
                  <a:lnTo>
                    <a:pt x="421" y="256"/>
                  </a:lnTo>
                  <a:lnTo>
                    <a:pt x="421" y="253"/>
                  </a:lnTo>
                  <a:lnTo>
                    <a:pt x="421" y="251"/>
                  </a:lnTo>
                  <a:lnTo>
                    <a:pt x="458" y="211"/>
                  </a:lnTo>
                  <a:lnTo>
                    <a:pt x="455" y="208"/>
                  </a:lnTo>
                  <a:lnTo>
                    <a:pt x="450" y="206"/>
                  </a:lnTo>
                  <a:lnTo>
                    <a:pt x="445" y="203"/>
                  </a:lnTo>
                  <a:lnTo>
                    <a:pt x="441" y="201"/>
                  </a:lnTo>
                  <a:lnTo>
                    <a:pt x="436" y="199"/>
                  </a:lnTo>
                  <a:lnTo>
                    <a:pt x="431" y="196"/>
                  </a:lnTo>
                  <a:lnTo>
                    <a:pt x="427" y="194"/>
                  </a:lnTo>
                  <a:lnTo>
                    <a:pt x="422" y="192"/>
                  </a:lnTo>
                  <a:lnTo>
                    <a:pt x="417" y="193"/>
                  </a:lnTo>
                  <a:lnTo>
                    <a:pt x="414" y="196"/>
                  </a:lnTo>
                  <a:lnTo>
                    <a:pt x="409" y="199"/>
                  </a:lnTo>
                  <a:lnTo>
                    <a:pt x="406" y="198"/>
                  </a:lnTo>
                  <a:lnTo>
                    <a:pt x="400" y="201"/>
                  </a:lnTo>
                  <a:lnTo>
                    <a:pt x="394" y="206"/>
                  </a:lnTo>
                  <a:lnTo>
                    <a:pt x="390" y="211"/>
                  </a:lnTo>
                  <a:lnTo>
                    <a:pt x="385" y="217"/>
                  </a:lnTo>
                  <a:lnTo>
                    <a:pt x="380" y="223"/>
                  </a:lnTo>
                  <a:lnTo>
                    <a:pt x="374" y="227"/>
                  </a:lnTo>
                  <a:lnTo>
                    <a:pt x="369" y="229"/>
                  </a:lnTo>
                  <a:lnTo>
                    <a:pt x="362" y="228"/>
                  </a:lnTo>
                  <a:lnTo>
                    <a:pt x="366" y="216"/>
                  </a:lnTo>
                  <a:lnTo>
                    <a:pt x="376" y="206"/>
                  </a:lnTo>
                  <a:lnTo>
                    <a:pt x="386" y="196"/>
                  </a:lnTo>
                  <a:lnTo>
                    <a:pt x="395" y="186"/>
                  </a:lnTo>
                  <a:lnTo>
                    <a:pt x="391" y="180"/>
                  </a:lnTo>
                  <a:lnTo>
                    <a:pt x="385" y="175"/>
                  </a:lnTo>
                  <a:lnTo>
                    <a:pt x="378" y="173"/>
                  </a:lnTo>
                  <a:lnTo>
                    <a:pt x="371" y="172"/>
                  </a:lnTo>
                  <a:lnTo>
                    <a:pt x="364" y="174"/>
                  </a:lnTo>
                  <a:lnTo>
                    <a:pt x="358" y="179"/>
                  </a:lnTo>
                  <a:lnTo>
                    <a:pt x="352" y="186"/>
                  </a:lnTo>
                  <a:lnTo>
                    <a:pt x="347" y="193"/>
                  </a:lnTo>
                  <a:lnTo>
                    <a:pt x="342" y="199"/>
                  </a:lnTo>
                  <a:lnTo>
                    <a:pt x="336" y="202"/>
                  </a:lnTo>
                  <a:lnTo>
                    <a:pt x="329" y="203"/>
                  </a:lnTo>
                  <a:lnTo>
                    <a:pt x="322" y="200"/>
                  </a:lnTo>
                  <a:lnTo>
                    <a:pt x="351" y="166"/>
                  </a:lnTo>
                  <a:lnTo>
                    <a:pt x="348" y="163"/>
                  </a:lnTo>
                  <a:lnTo>
                    <a:pt x="343" y="160"/>
                  </a:lnTo>
                  <a:lnTo>
                    <a:pt x="338" y="158"/>
                  </a:lnTo>
                  <a:lnTo>
                    <a:pt x="334" y="156"/>
                  </a:lnTo>
                  <a:lnTo>
                    <a:pt x="329" y="155"/>
                  </a:lnTo>
                  <a:lnTo>
                    <a:pt x="324" y="152"/>
                  </a:lnTo>
                  <a:lnTo>
                    <a:pt x="319" y="151"/>
                  </a:lnTo>
                  <a:lnTo>
                    <a:pt x="314" y="149"/>
                  </a:lnTo>
                  <a:lnTo>
                    <a:pt x="309" y="151"/>
                  </a:lnTo>
                  <a:lnTo>
                    <a:pt x="305" y="153"/>
                  </a:lnTo>
                  <a:lnTo>
                    <a:pt x="301" y="157"/>
                  </a:lnTo>
                  <a:lnTo>
                    <a:pt x="297" y="160"/>
                  </a:lnTo>
                  <a:lnTo>
                    <a:pt x="292" y="164"/>
                  </a:lnTo>
                  <a:lnTo>
                    <a:pt x="287" y="167"/>
                  </a:lnTo>
                  <a:lnTo>
                    <a:pt x="283" y="168"/>
                  </a:lnTo>
                  <a:lnTo>
                    <a:pt x="278" y="168"/>
                  </a:lnTo>
                  <a:lnTo>
                    <a:pt x="297" y="144"/>
                  </a:lnTo>
                  <a:lnTo>
                    <a:pt x="293" y="142"/>
                  </a:lnTo>
                  <a:lnTo>
                    <a:pt x="288" y="138"/>
                  </a:lnTo>
                  <a:lnTo>
                    <a:pt x="285" y="136"/>
                  </a:lnTo>
                  <a:lnTo>
                    <a:pt x="280" y="132"/>
                  </a:lnTo>
                  <a:lnTo>
                    <a:pt x="276" y="131"/>
                  </a:lnTo>
                  <a:lnTo>
                    <a:pt x="271" y="130"/>
                  </a:lnTo>
                  <a:lnTo>
                    <a:pt x="266" y="131"/>
                  </a:lnTo>
                  <a:lnTo>
                    <a:pt x="262" y="135"/>
                  </a:lnTo>
                  <a:lnTo>
                    <a:pt x="257" y="138"/>
                  </a:lnTo>
                  <a:lnTo>
                    <a:pt x="252" y="143"/>
                  </a:lnTo>
                  <a:lnTo>
                    <a:pt x="247" y="145"/>
                  </a:lnTo>
                  <a:lnTo>
                    <a:pt x="241" y="143"/>
                  </a:lnTo>
                  <a:lnTo>
                    <a:pt x="236" y="138"/>
                  </a:lnTo>
                  <a:lnTo>
                    <a:pt x="235" y="134"/>
                  </a:lnTo>
                  <a:lnTo>
                    <a:pt x="235" y="129"/>
                  </a:lnTo>
                  <a:lnTo>
                    <a:pt x="238" y="124"/>
                  </a:lnTo>
                  <a:lnTo>
                    <a:pt x="241" y="123"/>
                  </a:lnTo>
                  <a:lnTo>
                    <a:pt x="235" y="116"/>
                  </a:lnTo>
                  <a:lnTo>
                    <a:pt x="227" y="113"/>
                  </a:lnTo>
                  <a:lnTo>
                    <a:pt x="217" y="109"/>
                  </a:lnTo>
                  <a:lnTo>
                    <a:pt x="209" y="107"/>
                  </a:lnTo>
                  <a:lnTo>
                    <a:pt x="206" y="109"/>
                  </a:lnTo>
                  <a:lnTo>
                    <a:pt x="201" y="110"/>
                  </a:lnTo>
                  <a:lnTo>
                    <a:pt x="198" y="110"/>
                  </a:lnTo>
                  <a:lnTo>
                    <a:pt x="193" y="109"/>
                  </a:lnTo>
                  <a:lnTo>
                    <a:pt x="195" y="120"/>
                  </a:lnTo>
                  <a:lnTo>
                    <a:pt x="214" y="135"/>
                  </a:lnTo>
                  <a:lnTo>
                    <a:pt x="231" y="150"/>
                  </a:lnTo>
                  <a:lnTo>
                    <a:pt x="250" y="164"/>
                  </a:lnTo>
                  <a:lnTo>
                    <a:pt x="269" y="178"/>
                  </a:lnTo>
                  <a:lnTo>
                    <a:pt x="287" y="192"/>
                  </a:lnTo>
                  <a:lnTo>
                    <a:pt x="306" y="206"/>
                  </a:lnTo>
                  <a:lnTo>
                    <a:pt x="324" y="218"/>
                  </a:lnTo>
                  <a:lnTo>
                    <a:pt x="343" y="232"/>
                  </a:lnTo>
                  <a:lnTo>
                    <a:pt x="362" y="245"/>
                  </a:lnTo>
                  <a:lnTo>
                    <a:pt x="381" y="258"/>
                  </a:lnTo>
                  <a:lnTo>
                    <a:pt x="400" y="271"/>
                  </a:lnTo>
                  <a:lnTo>
                    <a:pt x="419" y="284"/>
                  </a:lnTo>
                  <a:lnTo>
                    <a:pt x="437" y="298"/>
                  </a:lnTo>
                  <a:lnTo>
                    <a:pt x="456" y="310"/>
                  </a:lnTo>
                  <a:lnTo>
                    <a:pt x="474" y="323"/>
                  </a:lnTo>
                  <a:lnTo>
                    <a:pt x="493" y="336"/>
                  </a:lnTo>
                  <a:lnTo>
                    <a:pt x="498" y="343"/>
                  </a:lnTo>
                  <a:lnTo>
                    <a:pt x="506" y="350"/>
                  </a:lnTo>
                  <a:lnTo>
                    <a:pt x="509" y="358"/>
                  </a:lnTo>
                  <a:lnTo>
                    <a:pt x="505" y="366"/>
                  </a:lnTo>
                  <a:lnTo>
                    <a:pt x="499" y="366"/>
                  </a:lnTo>
                  <a:lnTo>
                    <a:pt x="493" y="364"/>
                  </a:lnTo>
                  <a:lnTo>
                    <a:pt x="488" y="360"/>
                  </a:lnTo>
                  <a:lnTo>
                    <a:pt x="484" y="358"/>
                  </a:lnTo>
                  <a:lnTo>
                    <a:pt x="454" y="380"/>
                  </a:lnTo>
                  <a:lnTo>
                    <a:pt x="452" y="373"/>
                  </a:lnTo>
                  <a:lnTo>
                    <a:pt x="456" y="365"/>
                  </a:lnTo>
                  <a:lnTo>
                    <a:pt x="460" y="358"/>
                  </a:lnTo>
                  <a:lnTo>
                    <a:pt x="465" y="350"/>
                  </a:lnTo>
                  <a:lnTo>
                    <a:pt x="460" y="345"/>
                  </a:lnTo>
                  <a:lnTo>
                    <a:pt x="456" y="341"/>
                  </a:lnTo>
                  <a:lnTo>
                    <a:pt x="450" y="336"/>
                  </a:lnTo>
                  <a:lnTo>
                    <a:pt x="445" y="331"/>
                  </a:lnTo>
                  <a:lnTo>
                    <a:pt x="440" y="328"/>
                  </a:lnTo>
                  <a:lnTo>
                    <a:pt x="434" y="325"/>
                  </a:lnTo>
                  <a:lnTo>
                    <a:pt x="428" y="324"/>
                  </a:lnTo>
                  <a:lnTo>
                    <a:pt x="421" y="327"/>
                  </a:lnTo>
                  <a:lnTo>
                    <a:pt x="415" y="335"/>
                  </a:lnTo>
                  <a:lnTo>
                    <a:pt x="408" y="343"/>
                  </a:lnTo>
                  <a:lnTo>
                    <a:pt x="402" y="352"/>
                  </a:lnTo>
                  <a:lnTo>
                    <a:pt x="395" y="360"/>
                  </a:lnTo>
                  <a:lnTo>
                    <a:pt x="398" y="350"/>
                  </a:lnTo>
                  <a:lnTo>
                    <a:pt x="405" y="338"/>
                  </a:lnTo>
                  <a:lnTo>
                    <a:pt x="414" y="328"/>
                  </a:lnTo>
                  <a:lnTo>
                    <a:pt x="421" y="316"/>
                  </a:lnTo>
                  <a:lnTo>
                    <a:pt x="415" y="309"/>
                  </a:lnTo>
                  <a:lnTo>
                    <a:pt x="409" y="303"/>
                  </a:lnTo>
                  <a:lnTo>
                    <a:pt x="401" y="301"/>
                  </a:lnTo>
                  <a:lnTo>
                    <a:pt x="393" y="301"/>
                  </a:lnTo>
                  <a:lnTo>
                    <a:pt x="388" y="307"/>
                  </a:lnTo>
                  <a:lnTo>
                    <a:pt x="383" y="314"/>
                  </a:lnTo>
                  <a:lnTo>
                    <a:pt x="377" y="320"/>
                  </a:lnTo>
                  <a:lnTo>
                    <a:pt x="371" y="324"/>
                  </a:lnTo>
                  <a:lnTo>
                    <a:pt x="364" y="330"/>
                  </a:lnTo>
                  <a:lnTo>
                    <a:pt x="357" y="335"/>
                  </a:lnTo>
                  <a:lnTo>
                    <a:pt x="350" y="338"/>
                  </a:lnTo>
                  <a:lnTo>
                    <a:pt x="343" y="342"/>
                  </a:lnTo>
                  <a:lnTo>
                    <a:pt x="345" y="335"/>
                  </a:lnTo>
                  <a:lnTo>
                    <a:pt x="349" y="329"/>
                  </a:lnTo>
                  <a:lnTo>
                    <a:pt x="354" y="322"/>
                  </a:lnTo>
                  <a:lnTo>
                    <a:pt x="358" y="316"/>
                  </a:lnTo>
                  <a:lnTo>
                    <a:pt x="364" y="309"/>
                  </a:lnTo>
                  <a:lnTo>
                    <a:pt x="370" y="303"/>
                  </a:lnTo>
                  <a:lnTo>
                    <a:pt x="374" y="296"/>
                  </a:lnTo>
                  <a:lnTo>
                    <a:pt x="380" y="291"/>
                  </a:lnTo>
                  <a:lnTo>
                    <a:pt x="377" y="286"/>
                  </a:lnTo>
                  <a:lnTo>
                    <a:pt x="373" y="281"/>
                  </a:lnTo>
                  <a:lnTo>
                    <a:pt x="369" y="278"/>
                  </a:lnTo>
                  <a:lnTo>
                    <a:pt x="364" y="274"/>
                  </a:lnTo>
                  <a:lnTo>
                    <a:pt x="358" y="272"/>
                  </a:lnTo>
                  <a:lnTo>
                    <a:pt x="354" y="268"/>
                  </a:lnTo>
                  <a:lnTo>
                    <a:pt x="348" y="266"/>
                  </a:lnTo>
                  <a:lnTo>
                    <a:pt x="343" y="263"/>
                  </a:lnTo>
                  <a:lnTo>
                    <a:pt x="338" y="266"/>
                  </a:lnTo>
                  <a:lnTo>
                    <a:pt x="333" y="271"/>
                  </a:lnTo>
                  <a:lnTo>
                    <a:pt x="328" y="277"/>
                  </a:lnTo>
                  <a:lnTo>
                    <a:pt x="323" y="281"/>
                  </a:lnTo>
                  <a:lnTo>
                    <a:pt x="319" y="286"/>
                  </a:lnTo>
                  <a:lnTo>
                    <a:pt x="314" y="291"/>
                  </a:lnTo>
                  <a:lnTo>
                    <a:pt x="308" y="294"/>
                  </a:lnTo>
                  <a:lnTo>
                    <a:pt x="302" y="296"/>
                  </a:lnTo>
                  <a:lnTo>
                    <a:pt x="305" y="288"/>
                  </a:lnTo>
                  <a:lnTo>
                    <a:pt x="309" y="280"/>
                  </a:lnTo>
                  <a:lnTo>
                    <a:pt x="316" y="273"/>
                  </a:lnTo>
                  <a:lnTo>
                    <a:pt x="323" y="265"/>
                  </a:lnTo>
                  <a:lnTo>
                    <a:pt x="328" y="258"/>
                  </a:lnTo>
                  <a:lnTo>
                    <a:pt x="328" y="251"/>
                  </a:lnTo>
                  <a:lnTo>
                    <a:pt x="323" y="245"/>
                  </a:lnTo>
                  <a:lnTo>
                    <a:pt x="311" y="239"/>
                  </a:lnTo>
                  <a:lnTo>
                    <a:pt x="302" y="242"/>
                  </a:lnTo>
                  <a:lnTo>
                    <a:pt x="295" y="245"/>
                  </a:lnTo>
                  <a:lnTo>
                    <a:pt x="291" y="251"/>
                  </a:lnTo>
                  <a:lnTo>
                    <a:pt x="286" y="258"/>
                  </a:lnTo>
                  <a:lnTo>
                    <a:pt x="281" y="264"/>
                  </a:lnTo>
                  <a:lnTo>
                    <a:pt x="276" y="270"/>
                  </a:lnTo>
                  <a:lnTo>
                    <a:pt x="270" y="274"/>
                  </a:lnTo>
                  <a:lnTo>
                    <a:pt x="263" y="277"/>
                  </a:lnTo>
                  <a:lnTo>
                    <a:pt x="265" y="263"/>
                  </a:lnTo>
                  <a:lnTo>
                    <a:pt x="273" y="251"/>
                  </a:lnTo>
                  <a:lnTo>
                    <a:pt x="284" y="239"/>
                  </a:lnTo>
                  <a:lnTo>
                    <a:pt x="291" y="225"/>
                  </a:lnTo>
                  <a:lnTo>
                    <a:pt x="286" y="222"/>
                  </a:lnTo>
                  <a:lnTo>
                    <a:pt x="281" y="217"/>
                  </a:lnTo>
                  <a:lnTo>
                    <a:pt x="276" y="214"/>
                  </a:lnTo>
                  <a:lnTo>
                    <a:pt x="271" y="210"/>
                  </a:lnTo>
                  <a:lnTo>
                    <a:pt x="265" y="208"/>
                  </a:lnTo>
                  <a:lnTo>
                    <a:pt x="261" y="206"/>
                  </a:lnTo>
                  <a:lnTo>
                    <a:pt x="255" y="205"/>
                  </a:lnTo>
                  <a:lnTo>
                    <a:pt x="249" y="206"/>
                  </a:lnTo>
                  <a:lnTo>
                    <a:pt x="242" y="211"/>
                  </a:lnTo>
                  <a:lnTo>
                    <a:pt x="236" y="218"/>
                  </a:lnTo>
                  <a:lnTo>
                    <a:pt x="229" y="224"/>
                  </a:lnTo>
                  <a:lnTo>
                    <a:pt x="224" y="231"/>
                  </a:lnTo>
                  <a:lnTo>
                    <a:pt x="219" y="237"/>
                  </a:lnTo>
                  <a:lnTo>
                    <a:pt x="213" y="242"/>
                  </a:lnTo>
                  <a:lnTo>
                    <a:pt x="206" y="246"/>
                  </a:lnTo>
                  <a:lnTo>
                    <a:pt x="199" y="249"/>
                  </a:lnTo>
                  <a:lnTo>
                    <a:pt x="205" y="242"/>
                  </a:lnTo>
                  <a:lnTo>
                    <a:pt x="211" y="235"/>
                  </a:lnTo>
                  <a:lnTo>
                    <a:pt x="216" y="228"/>
                  </a:lnTo>
                  <a:lnTo>
                    <a:pt x="222" y="222"/>
                  </a:lnTo>
                  <a:lnTo>
                    <a:pt x="227" y="215"/>
                  </a:lnTo>
                  <a:lnTo>
                    <a:pt x="231" y="207"/>
                  </a:lnTo>
                  <a:lnTo>
                    <a:pt x="236" y="200"/>
                  </a:lnTo>
                  <a:lnTo>
                    <a:pt x="238" y="192"/>
                  </a:lnTo>
                  <a:lnTo>
                    <a:pt x="231" y="186"/>
                  </a:lnTo>
                  <a:lnTo>
                    <a:pt x="223" y="180"/>
                  </a:lnTo>
                  <a:lnTo>
                    <a:pt x="214" y="177"/>
                  </a:lnTo>
                  <a:lnTo>
                    <a:pt x="205" y="179"/>
                  </a:lnTo>
                  <a:lnTo>
                    <a:pt x="200" y="182"/>
                  </a:lnTo>
                  <a:lnTo>
                    <a:pt x="197" y="186"/>
                  </a:lnTo>
                  <a:lnTo>
                    <a:pt x="192" y="189"/>
                  </a:lnTo>
                  <a:lnTo>
                    <a:pt x="187" y="193"/>
                  </a:lnTo>
                  <a:lnTo>
                    <a:pt x="183" y="196"/>
                  </a:lnTo>
                  <a:lnTo>
                    <a:pt x="179" y="201"/>
                  </a:lnTo>
                  <a:lnTo>
                    <a:pt x="174" y="205"/>
                  </a:lnTo>
                  <a:lnTo>
                    <a:pt x="170" y="208"/>
                  </a:lnTo>
                  <a:lnTo>
                    <a:pt x="165" y="203"/>
                  </a:lnTo>
                  <a:lnTo>
                    <a:pt x="173" y="192"/>
                  </a:lnTo>
                  <a:lnTo>
                    <a:pt x="184" y="182"/>
                  </a:lnTo>
                  <a:lnTo>
                    <a:pt x="193" y="174"/>
                  </a:lnTo>
                  <a:lnTo>
                    <a:pt x="199" y="163"/>
                  </a:lnTo>
                  <a:lnTo>
                    <a:pt x="191" y="157"/>
                  </a:lnTo>
                  <a:lnTo>
                    <a:pt x="184" y="150"/>
                  </a:lnTo>
                  <a:lnTo>
                    <a:pt x="174" y="145"/>
                  </a:lnTo>
                  <a:lnTo>
                    <a:pt x="165" y="146"/>
                  </a:lnTo>
                  <a:lnTo>
                    <a:pt x="159" y="152"/>
                  </a:lnTo>
                  <a:lnTo>
                    <a:pt x="154" y="158"/>
                  </a:lnTo>
                  <a:lnTo>
                    <a:pt x="148" y="164"/>
                  </a:lnTo>
                  <a:lnTo>
                    <a:pt x="140" y="166"/>
                  </a:lnTo>
                  <a:lnTo>
                    <a:pt x="134" y="157"/>
                  </a:lnTo>
                  <a:lnTo>
                    <a:pt x="129" y="148"/>
                  </a:lnTo>
                  <a:lnTo>
                    <a:pt x="129" y="137"/>
                  </a:lnTo>
                  <a:lnTo>
                    <a:pt x="138" y="129"/>
                  </a:lnTo>
                  <a:lnTo>
                    <a:pt x="140" y="127"/>
                  </a:lnTo>
                  <a:lnTo>
                    <a:pt x="136" y="121"/>
                  </a:lnTo>
                  <a:lnTo>
                    <a:pt x="130" y="116"/>
                  </a:lnTo>
                  <a:lnTo>
                    <a:pt x="123" y="113"/>
                  </a:lnTo>
                  <a:lnTo>
                    <a:pt x="116" y="109"/>
                  </a:lnTo>
                  <a:lnTo>
                    <a:pt x="108" y="117"/>
                  </a:lnTo>
                  <a:lnTo>
                    <a:pt x="105" y="128"/>
                  </a:lnTo>
                  <a:lnTo>
                    <a:pt x="107" y="137"/>
                  </a:lnTo>
                  <a:lnTo>
                    <a:pt x="113" y="146"/>
                  </a:lnTo>
                  <a:lnTo>
                    <a:pt x="131" y="179"/>
                  </a:lnTo>
                  <a:lnTo>
                    <a:pt x="152" y="211"/>
                  </a:lnTo>
                  <a:lnTo>
                    <a:pt x="173" y="244"/>
                  </a:lnTo>
                  <a:lnTo>
                    <a:pt x="194" y="277"/>
                  </a:lnTo>
                  <a:lnTo>
                    <a:pt x="215" y="308"/>
                  </a:lnTo>
                  <a:lnTo>
                    <a:pt x="235" y="341"/>
                  </a:lnTo>
                  <a:lnTo>
                    <a:pt x="255" y="373"/>
                  </a:lnTo>
                  <a:lnTo>
                    <a:pt x="272" y="407"/>
                  </a:lnTo>
                  <a:lnTo>
                    <a:pt x="279" y="420"/>
                  </a:lnTo>
                  <a:lnTo>
                    <a:pt x="287" y="434"/>
                  </a:lnTo>
                  <a:lnTo>
                    <a:pt x="295" y="446"/>
                  </a:lnTo>
                  <a:lnTo>
                    <a:pt x="304" y="459"/>
                  </a:lnTo>
                  <a:lnTo>
                    <a:pt x="311" y="472"/>
                  </a:lnTo>
                  <a:lnTo>
                    <a:pt x="319" y="485"/>
                  </a:lnTo>
                  <a:lnTo>
                    <a:pt x="327" y="498"/>
                  </a:lnTo>
                  <a:lnTo>
                    <a:pt x="334" y="510"/>
                  </a:lnTo>
                  <a:lnTo>
                    <a:pt x="335" y="516"/>
                  </a:lnTo>
                  <a:lnTo>
                    <a:pt x="336" y="522"/>
                  </a:lnTo>
                  <a:lnTo>
                    <a:pt x="335" y="528"/>
                  </a:lnTo>
                  <a:lnTo>
                    <a:pt x="331" y="534"/>
                  </a:lnTo>
                  <a:lnTo>
                    <a:pt x="329" y="537"/>
                  </a:lnTo>
                  <a:lnTo>
                    <a:pt x="327" y="538"/>
                  </a:lnTo>
                  <a:lnTo>
                    <a:pt x="323" y="538"/>
                  </a:lnTo>
                  <a:lnTo>
                    <a:pt x="321" y="538"/>
                  </a:lnTo>
                  <a:lnTo>
                    <a:pt x="298" y="509"/>
                  </a:lnTo>
                  <a:lnTo>
                    <a:pt x="278" y="479"/>
                  </a:lnTo>
                  <a:lnTo>
                    <a:pt x="261" y="448"/>
                  </a:lnTo>
                  <a:lnTo>
                    <a:pt x="243" y="416"/>
                  </a:lnTo>
                  <a:lnTo>
                    <a:pt x="226" y="386"/>
                  </a:lnTo>
                  <a:lnTo>
                    <a:pt x="208" y="355"/>
                  </a:lnTo>
                  <a:lnTo>
                    <a:pt x="188" y="324"/>
                  </a:lnTo>
                  <a:lnTo>
                    <a:pt x="165" y="295"/>
                  </a:lnTo>
                  <a:lnTo>
                    <a:pt x="159" y="282"/>
                  </a:lnTo>
                  <a:lnTo>
                    <a:pt x="154" y="271"/>
                  </a:lnTo>
                  <a:lnTo>
                    <a:pt x="147" y="258"/>
                  </a:lnTo>
                  <a:lnTo>
                    <a:pt x="140" y="245"/>
                  </a:lnTo>
                  <a:lnTo>
                    <a:pt x="131" y="234"/>
                  </a:lnTo>
                  <a:lnTo>
                    <a:pt x="126" y="221"/>
                  </a:lnTo>
                  <a:lnTo>
                    <a:pt x="119" y="207"/>
                  </a:lnTo>
                  <a:lnTo>
                    <a:pt x="114" y="194"/>
                  </a:lnTo>
                  <a:lnTo>
                    <a:pt x="105" y="185"/>
                  </a:lnTo>
                  <a:lnTo>
                    <a:pt x="100" y="173"/>
                  </a:lnTo>
                  <a:lnTo>
                    <a:pt x="95" y="161"/>
                  </a:lnTo>
                  <a:lnTo>
                    <a:pt x="88" y="150"/>
                  </a:lnTo>
                  <a:lnTo>
                    <a:pt x="86" y="164"/>
                  </a:lnTo>
                  <a:lnTo>
                    <a:pt x="90" y="177"/>
                  </a:lnTo>
                  <a:lnTo>
                    <a:pt x="95" y="189"/>
                  </a:lnTo>
                  <a:lnTo>
                    <a:pt x="100" y="202"/>
                  </a:lnTo>
                  <a:lnTo>
                    <a:pt x="107" y="224"/>
                  </a:lnTo>
                  <a:lnTo>
                    <a:pt x="114" y="246"/>
                  </a:lnTo>
                  <a:lnTo>
                    <a:pt x="121" y="268"/>
                  </a:lnTo>
                  <a:lnTo>
                    <a:pt x="127" y="291"/>
                  </a:lnTo>
                  <a:lnTo>
                    <a:pt x="134" y="314"/>
                  </a:lnTo>
                  <a:lnTo>
                    <a:pt x="141" y="336"/>
                  </a:lnTo>
                  <a:lnTo>
                    <a:pt x="147" y="358"/>
                  </a:lnTo>
                  <a:lnTo>
                    <a:pt x="154" y="380"/>
                  </a:lnTo>
                  <a:lnTo>
                    <a:pt x="162" y="398"/>
                  </a:lnTo>
                  <a:lnTo>
                    <a:pt x="169" y="415"/>
                  </a:lnTo>
                  <a:lnTo>
                    <a:pt x="173" y="434"/>
                  </a:lnTo>
                  <a:lnTo>
                    <a:pt x="178" y="452"/>
                  </a:lnTo>
                  <a:lnTo>
                    <a:pt x="181" y="472"/>
                  </a:lnTo>
                  <a:lnTo>
                    <a:pt x="186" y="491"/>
                  </a:lnTo>
                  <a:lnTo>
                    <a:pt x="193" y="508"/>
                  </a:lnTo>
                  <a:lnTo>
                    <a:pt x="201" y="525"/>
                  </a:lnTo>
                  <a:lnTo>
                    <a:pt x="202" y="538"/>
                  </a:lnTo>
                  <a:lnTo>
                    <a:pt x="207" y="552"/>
                  </a:lnTo>
                  <a:lnTo>
                    <a:pt x="213" y="565"/>
                  </a:lnTo>
                  <a:lnTo>
                    <a:pt x="220" y="578"/>
                  </a:lnTo>
                  <a:lnTo>
                    <a:pt x="222" y="591"/>
                  </a:lnTo>
                  <a:lnTo>
                    <a:pt x="222" y="601"/>
                  </a:lnTo>
                  <a:lnTo>
                    <a:pt x="214" y="610"/>
                  </a:lnTo>
                  <a:lnTo>
                    <a:pt x="199" y="618"/>
                  </a:lnTo>
                  <a:lnTo>
                    <a:pt x="193" y="618"/>
                  </a:lnTo>
                  <a:lnTo>
                    <a:pt x="184" y="586"/>
                  </a:lnTo>
                  <a:lnTo>
                    <a:pt x="174" y="553"/>
                  </a:lnTo>
                  <a:lnTo>
                    <a:pt x="164" y="522"/>
                  </a:lnTo>
                  <a:lnTo>
                    <a:pt x="154" y="491"/>
                  </a:lnTo>
                  <a:lnTo>
                    <a:pt x="143" y="458"/>
                  </a:lnTo>
                  <a:lnTo>
                    <a:pt x="134" y="427"/>
                  </a:lnTo>
                  <a:lnTo>
                    <a:pt x="126" y="394"/>
                  </a:lnTo>
                  <a:lnTo>
                    <a:pt x="119" y="360"/>
                  </a:lnTo>
                  <a:lnTo>
                    <a:pt x="122" y="356"/>
                  </a:lnTo>
                  <a:lnTo>
                    <a:pt x="111" y="334"/>
                  </a:lnTo>
                  <a:lnTo>
                    <a:pt x="101" y="310"/>
                  </a:lnTo>
                  <a:lnTo>
                    <a:pt x="94" y="286"/>
                  </a:lnTo>
                  <a:lnTo>
                    <a:pt x="88" y="261"/>
                  </a:lnTo>
                  <a:lnTo>
                    <a:pt x="81" y="238"/>
                  </a:lnTo>
                  <a:lnTo>
                    <a:pt x="74" y="214"/>
                  </a:lnTo>
                  <a:lnTo>
                    <a:pt x="65" y="191"/>
                  </a:lnTo>
                  <a:lnTo>
                    <a:pt x="54" y="168"/>
                  </a:lnTo>
                  <a:lnTo>
                    <a:pt x="51" y="158"/>
                  </a:lnTo>
                  <a:lnTo>
                    <a:pt x="48" y="148"/>
                  </a:lnTo>
                  <a:lnTo>
                    <a:pt x="44" y="137"/>
                  </a:lnTo>
                  <a:lnTo>
                    <a:pt x="40" y="127"/>
                  </a:lnTo>
                  <a:lnTo>
                    <a:pt x="35" y="117"/>
                  </a:lnTo>
                  <a:lnTo>
                    <a:pt x="29" y="109"/>
                  </a:lnTo>
                  <a:lnTo>
                    <a:pt x="23" y="101"/>
                  </a:lnTo>
                  <a:lnTo>
                    <a:pt x="15" y="93"/>
                  </a:lnTo>
                  <a:lnTo>
                    <a:pt x="19" y="86"/>
                  </a:lnTo>
                  <a:lnTo>
                    <a:pt x="19" y="80"/>
                  </a:lnTo>
                  <a:lnTo>
                    <a:pt x="16" y="73"/>
                  </a:lnTo>
                  <a:lnTo>
                    <a:pt x="12" y="67"/>
                  </a:lnTo>
                  <a:lnTo>
                    <a:pt x="8" y="65"/>
                  </a:lnTo>
                  <a:lnTo>
                    <a:pt x="5" y="65"/>
                  </a:lnTo>
                  <a:lnTo>
                    <a:pt x="1" y="63"/>
                  </a:lnTo>
                  <a:lnTo>
                    <a:pt x="0" y="59"/>
                  </a:lnTo>
                  <a:lnTo>
                    <a:pt x="4" y="51"/>
                  </a:lnTo>
                  <a:lnTo>
                    <a:pt x="8" y="46"/>
                  </a:lnTo>
                  <a:lnTo>
                    <a:pt x="14" y="43"/>
                  </a:lnTo>
                  <a:lnTo>
                    <a:pt x="21" y="39"/>
                  </a:lnTo>
                  <a:lnTo>
                    <a:pt x="29" y="37"/>
                  </a:lnTo>
                  <a:lnTo>
                    <a:pt x="36" y="34"/>
                  </a:lnTo>
                  <a:lnTo>
                    <a:pt x="41" y="28"/>
                  </a:lnTo>
                  <a:lnTo>
                    <a:pt x="45" y="20"/>
                  </a:lnTo>
                  <a:lnTo>
                    <a:pt x="47" y="14"/>
                  </a:lnTo>
                  <a:lnTo>
                    <a:pt x="48" y="9"/>
                  </a:lnTo>
                  <a:lnTo>
                    <a:pt x="50" y="3"/>
                  </a:lnTo>
                  <a:lnTo>
                    <a:pt x="55" y="0"/>
                  </a:lnTo>
                  <a:lnTo>
                    <a:pt x="58" y="0"/>
                  </a:lnTo>
                  <a:lnTo>
                    <a:pt x="62" y="0"/>
                  </a:lnTo>
                  <a:lnTo>
                    <a:pt x="64" y="1"/>
                  </a:lnTo>
                  <a:lnTo>
                    <a:pt x="6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5" name="Freeform 15"/>
            <p:cNvSpPr>
              <a:spLocks/>
            </p:cNvSpPr>
            <p:nvPr/>
          </p:nvSpPr>
          <p:spPr bwMode="auto">
            <a:xfrm>
              <a:off x="1731963" y="2960688"/>
              <a:ext cx="207963" cy="211137"/>
            </a:xfrm>
            <a:custGeom>
              <a:avLst/>
              <a:gdLst>
                <a:gd name="T0" fmla="*/ 775 w 785"/>
                <a:gd name="T1" fmla="*/ 19 h 799"/>
                <a:gd name="T2" fmla="*/ 754 w 785"/>
                <a:gd name="T3" fmla="*/ 57 h 799"/>
                <a:gd name="T4" fmla="*/ 732 w 785"/>
                <a:gd name="T5" fmla="*/ 96 h 799"/>
                <a:gd name="T6" fmla="*/ 709 w 785"/>
                <a:gd name="T7" fmla="*/ 133 h 799"/>
                <a:gd name="T8" fmla="*/ 685 w 785"/>
                <a:gd name="T9" fmla="*/ 170 h 799"/>
                <a:gd name="T10" fmla="*/ 659 w 785"/>
                <a:gd name="T11" fmla="*/ 207 h 799"/>
                <a:gd name="T12" fmla="*/ 635 w 785"/>
                <a:gd name="T13" fmla="*/ 244 h 799"/>
                <a:gd name="T14" fmla="*/ 610 w 785"/>
                <a:gd name="T15" fmla="*/ 282 h 799"/>
                <a:gd name="T16" fmla="*/ 588 w 785"/>
                <a:gd name="T17" fmla="*/ 317 h 799"/>
                <a:gd name="T18" fmla="*/ 565 w 785"/>
                <a:gd name="T19" fmla="*/ 348 h 799"/>
                <a:gd name="T20" fmla="*/ 539 w 785"/>
                <a:gd name="T21" fmla="*/ 379 h 799"/>
                <a:gd name="T22" fmla="*/ 511 w 785"/>
                <a:gd name="T23" fmla="*/ 408 h 799"/>
                <a:gd name="T24" fmla="*/ 484 w 785"/>
                <a:gd name="T25" fmla="*/ 439 h 799"/>
                <a:gd name="T26" fmla="*/ 454 w 785"/>
                <a:gd name="T27" fmla="*/ 468 h 799"/>
                <a:gd name="T28" fmla="*/ 427 w 785"/>
                <a:gd name="T29" fmla="*/ 497 h 799"/>
                <a:gd name="T30" fmla="*/ 399 w 785"/>
                <a:gd name="T31" fmla="*/ 526 h 799"/>
                <a:gd name="T32" fmla="*/ 372 w 785"/>
                <a:gd name="T33" fmla="*/ 551 h 799"/>
                <a:gd name="T34" fmla="*/ 345 w 785"/>
                <a:gd name="T35" fmla="*/ 572 h 799"/>
                <a:gd name="T36" fmla="*/ 318 w 785"/>
                <a:gd name="T37" fmla="*/ 593 h 799"/>
                <a:gd name="T38" fmla="*/ 292 w 785"/>
                <a:gd name="T39" fmla="*/ 614 h 799"/>
                <a:gd name="T40" fmla="*/ 264 w 785"/>
                <a:gd name="T41" fmla="*/ 635 h 799"/>
                <a:gd name="T42" fmla="*/ 236 w 785"/>
                <a:gd name="T43" fmla="*/ 655 h 799"/>
                <a:gd name="T44" fmla="*/ 208 w 785"/>
                <a:gd name="T45" fmla="*/ 676 h 799"/>
                <a:gd name="T46" fmla="*/ 180 w 785"/>
                <a:gd name="T47" fmla="*/ 696 h 799"/>
                <a:gd name="T48" fmla="*/ 153 w 785"/>
                <a:gd name="T49" fmla="*/ 712 h 799"/>
                <a:gd name="T50" fmla="*/ 130 w 785"/>
                <a:gd name="T51" fmla="*/ 726 h 799"/>
                <a:gd name="T52" fmla="*/ 106 w 785"/>
                <a:gd name="T53" fmla="*/ 742 h 799"/>
                <a:gd name="T54" fmla="*/ 82 w 785"/>
                <a:gd name="T55" fmla="*/ 756 h 799"/>
                <a:gd name="T56" fmla="*/ 61 w 785"/>
                <a:gd name="T57" fmla="*/ 768 h 799"/>
                <a:gd name="T58" fmla="*/ 44 w 785"/>
                <a:gd name="T59" fmla="*/ 778 h 799"/>
                <a:gd name="T60" fmla="*/ 28 w 785"/>
                <a:gd name="T61" fmla="*/ 787 h 799"/>
                <a:gd name="T62" fmla="*/ 9 w 785"/>
                <a:gd name="T63" fmla="*/ 796 h 799"/>
                <a:gd name="T64" fmla="*/ 21 w 785"/>
                <a:gd name="T65" fmla="*/ 785 h 799"/>
                <a:gd name="T66" fmla="*/ 61 w 785"/>
                <a:gd name="T67" fmla="*/ 757 h 799"/>
                <a:gd name="T68" fmla="*/ 103 w 785"/>
                <a:gd name="T69" fmla="*/ 729 h 799"/>
                <a:gd name="T70" fmla="*/ 144 w 785"/>
                <a:gd name="T71" fmla="*/ 701 h 799"/>
                <a:gd name="T72" fmla="*/ 185 w 785"/>
                <a:gd name="T73" fmla="*/ 671 h 799"/>
                <a:gd name="T74" fmla="*/ 224 w 785"/>
                <a:gd name="T75" fmla="*/ 641 h 799"/>
                <a:gd name="T76" fmla="*/ 263 w 785"/>
                <a:gd name="T77" fmla="*/ 608 h 799"/>
                <a:gd name="T78" fmla="*/ 301 w 785"/>
                <a:gd name="T79" fmla="*/ 575 h 799"/>
                <a:gd name="T80" fmla="*/ 336 w 785"/>
                <a:gd name="T81" fmla="*/ 540 h 799"/>
                <a:gd name="T82" fmla="*/ 370 w 785"/>
                <a:gd name="T83" fmla="*/ 506 h 799"/>
                <a:gd name="T84" fmla="*/ 404 w 785"/>
                <a:gd name="T85" fmla="*/ 472 h 799"/>
                <a:gd name="T86" fmla="*/ 438 w 785"/>
                <a:gd name="T87" fmla="*/ 440 h 799"/>
                <a:gd name="T88" fmla="*/ 471 w 785"/>
                <a:gd name="T89" fmla="*/ 405 h 799"/>
                <a:gd name="T90" fmla="*/ 503 w 785"/>
                <a:gd name="T91" fmla="*/ 370 h 799"/>
                <a:gd name="T92" fmla="*/ 534 w 785"/>
                <a:gd name="T93" fmla="*/ 334 h 799"/>
                <a:gd name="T94" fmla="*/ 560 w 785"/>
                <a:gd name="T95" fmla="*/ 297 h 799"/>
                <a:gd name="T96" fmla="*/ 586 w 785"/>
                <a:gd name="T97" fmla="*/ 262 h 799"/>
                <a:gd name="T98" fmla="*/ 611 w 785"/>
                <a:gd name="T99" fmla="*/ 233 h 799"/>
                <a:gd name="T100" fmla="*/ 636 w 785"/>
                <a:gd name="T101" fmla="*/ 204 h 799"/>
                <a:gd name="T102" fmla="*/ 660 w 785"/>
                <a:gd name="T103" fmla="*/ 175 h 799"/>
                <a:gd name="T104" fmla="*/ 682 w 785"/>
                <a:gd name="T105" fmla="*/ 144 h 799"/>
                <a:gd name="T106" fmla="*/ 704 w 785"/>
                <a:gd name="T107" fmla="*/ 115 h 799"/>
                <a:gd name="T108" fmla="*/ 727 w 785"/>
                <a:gd name="T109" fmla="*/ 85 h 799"/>
                <a:gd name="T110" fmla="*/ 749 w 785"/>
                <a:gd name="T111" fmla="*/ 55 h 799"/>
                <a:gd name="T112" fmla="*/ 766 w 785"/>
                <a:gd name="T113" fmla="*/ 29 h 799"/>
                <a:gd name="T114" fmla="*/ 777 w 785"/>
                <a:gd name="T115" fmla="*/ 7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5" h="799">
                  <a:moveTo>
                    <a:pt x="785" y="0"/>
                  </a:moveTo>
                  <a:lnTo>
                    <a:pt x="775" y="19"/>
                  </a:lnTo>
                  <a:lnTo>
                    <a:pt x="765" y="39"/>
                  </a:lnTo>
                  <a:lnTo>
                    <a:pt x="754" y="57"/>
                  </a:lnTo>
                  <a:lnTo>
                    <a:pt x="743" y="76"/>
                  </a:lnTo>
                  <a:lnTo>
                    <a:pt x="732" y="96"/>
                  </a:lnTo>
                  <a:lnTo>
                    <a:pt x="721" y="114"/>
                  </a:lnTo>
                  <a:lnTo>
                    <a:pt x="709" y="133"/>
                  </a:lnTo>
                  <a:lnTo>
                    <a:pt x="696" y="151"/>
                  </a:lnTo>
                  <a:lnTo>
                    <a:pt x="685" y="170"/>
                  </a:lnTo>
                  <a:lnTo>
                    <a:pt x="672" y="189"/>
                  </a:lnTo>
                  <a:lnTo>
                    <a:pt x="659" y="207"/>
                  </a:lnTo>
                  <a:lnTo>
                    <a:pt x="647" y="226"/>
                  </a:lnTo>
                  <a:lnTo>
                    <a:pt x="635" y="244"/>
                  </a:lnTo>
                  <a:lnTo>
                    <a:pt x="623" y="263"/>
                  </a:lnTo>
                  <a:lnTo>
                    <a:pt x="610" y="282"/>
                  </a:lnTo>
                  <a:lnTo>
                    <a:pt x="599" y="300"/>
                  </a:lnTo>
                  <a:lnTo>
                    <a:pt x="588" y="317"/>
                  </a:lnTo>
                  <a:lnTo>
                    <a:pt x="577" y="333"/>
                  </a:lnTo>
                  <a:lnTo>
                    <a:pt x="565" y="348"/>
                  </a:lnTo>
                  <a:lnTo>
                    <a:pt x="552" y="364"/>
                  </a:lnTo>
                  <a:lnTo>
                    <a:pt x="539" y="379"/>
                  </a:lnTo>
                  <a:lnTo>
                    <a:pt x="525" y="394"/>
                  </a:lnTo>
                  <a:lnTo>
                    <a:pt x="511" y="408"/>
                  </a:lnTo>
                  <a:lnTo>
                    <a:pt x="497" y="423"/>
                  </a:lnTo>
                  <a:lnTo>
                    <a:pt x="484" y="439"/>
                  </a:lnTo>
                  <a:lnTo>
                    <a:pt x="470" y="453"/>
                  </a:lnTo>
                  <a:lnTo>
                    <a:pt x="454" y="468"/>
                  </a:lnTo>
                  <a:lnTo>
                    <a:pt x="440" y="482"/>
                  </a:lnTo>
                  <a:lnTo>
                    <a:pt x="427" y="497"/>
                  </a:lnTo>
                  <a:lnTo>
                    <a:pt x="413" y="511"/>
                  </a:lnTo>
                  <a:lnTo>
                    <a:pt x="399" y="526"/>
                  </a:lnTo>
                  <a:lnTo>
                    <a:pt x="385" y="541"/>
                  </a:lnTo>
                  <a:lnTo>
                    <a:pt x="372" y="551"/>
                  </a:lnTo>
                  <a:lnTo>
                    <a:pt x="359" y="562"/>
                  </a:lnTo>
                  <a:lnTo>
                    <a:pt x="345" y="572"/>
                  </a:lnTo>
                  <a:lnTo>
                    <a:pt x="332" y="583"/>
                  </a:lnTo>
                  <a:lnTo>
                    <a:pt x="318" y="593"/>
                  </a:lnTo>
                  <a:lnTo>
                    <a:pt x="304" y="604"/>
                  </a:lnTo>
                  <a:lnTo>
                    <a:pt x="292" y="614"/>
                  </a:lnTo>
                  <a:lnTo>
                    <a:pt x="278" y="625"/>
                  </a:lnTo>
                  <a:lnTo>
                    <a:pt x="264" y="635"/>
                  </a:lnTo>
                  <a:lnTo>
                    <a:pt x="250" y="646"/>
                  </a:lnTo>
                  <a:lnTo>
                    <a:pt x="236" y="655"/>
                  </a:lnTo>
                  <a:lnTo>
                    <a:pt x="222" y="665"/>
                  </a:lnTo>
                  <a:lnTo>
                    <a:pt x="208" y="676"/>
                  </a:lnTo>
                  <a:lnTo>
                    <a:pt x="194" y="686"/>
                  </a:lnTo>
                  <a:lnTo>
                    <a:pt x="180" y="696"/>
                  </a:lnTo>
                  <a:lnTo>
                    <a:pt x="166" y="706"/>
                  </a:lnTo>
                  <a:lnTo>
                    <a:pt x="153" y="712"/>
                  </a:lnTo>
                  <a:lnTo>
                    <a:pt x="142" y="719"/>
                  </a:lnTo>
                  <a:lnTo>
                    <a:pt x="130" y="726"/>
                  </a:lnTo>
                  <a:lnTo>
                    <a:pt x="118" y="734"/>
                  </a:lnTo>
                  <a:lnTo>
                    <a:pt x="106" y="742"/>
                  </a:lnTo>
                  <a:lnTo>
                    <a:pt x="94" y="749"/>
                  </a:lnTo>
                  <a:lnTo>
                    <a:pt x="82" y="756"/>
                  </a:lnTo>
                  <a:lnTo>
                    <a:pt x="70" y="762"/>
                  </a:lnTo>
                  <a:lnTo>
                    <a:pt x="61" y="768"/>
                  </a:lnTo>
                  <a:lnTo>
                    <a:pt x="53" y="772"/>
                  </a:lnTo>
                  <a:lnTo>
                    <a:pt x="44" y="778"/>
                  </a:lnTo>
                  <a:lnTo>
                    <a:pt x="36" y="783"/>
                  </a:lnTo>
                  <a:lnTo>
                    <a:pt x="28" y="787"/>
                  </a:lnTo>
                  <a:lnTo>
                    <a:pt x="18" y="792"/>
                  </a:lnTo>
                  <a:lnTo>
                    <a:pt x="9" y="796"/>
                  </a:lnTo>
                  <a:lnTo>
                    <a:pt x="0" y="799"/>
                  </a:lnTo>
                  <a:lnTo>
                    <a:pt x="21" y="785"/>
                  </a:lnTo>
                  <a:lnTo>
                    <a:pt x="42" y="771"/>
                  </a:lnTo>
                  <a:lnTo>
                    <a:pt x="61" y="757"/>
                  </a:lnTo>
                  <a:lnTo>
                    <a:pt x="82" y="743"/>
                  </a:lnTo>
                  <a:lnTo>
                    <a:pt x="103" y="729"/>
                  </a:lnTo>
                  <a:lnTo>
                    <a:pt x="123" y="715"/>
                  </a:lnTo>
                  <a:lnTo>
                    <a:pt x="144" y="701"/>
                  </a:lnTo>
                  <a:lnTo>
                    <a:pt x="164" y="686"/>
                  </a:lnTo>
                  <a:lnTo>
                    <a:pt x="185" y="671"/>
                  </a:lnTo>
                  <a:lnTo>
                    <a:pt x="204" y="656"/>
                  </a:lnTo>
                  <a:lnTo>
                    <a:pt x="224" y="641"/>
                  </a:lnTo>
                  <a:lnTo>
                    <a:pt x="244" y="625"/>
                  </a:lnTo>
                  <a:lnTo>
                    <a:pt x="263" y="608"/>
                  </a:lnTo>
                  <a:lnTo>
                    <a:pt x="282" y="592"/>
                  </a:lnTo>
                  <a:lnTo>
                    <a:pt x="301" y="575"/>
                  </a:lnTo>
                  <a:lnTo>
                    <a:pt x="320" y="557"/>
                  </a:lnTo>
                  <a:lnTo>
                    <a:pt x="336" y="540"/>
                  </a:lnTo>
                  <a:lnTo>
                    <a:pt x="353" y="523"/>
                  </a:lnTo>
                  <a:lnTo>
                    <a:pt x="370" y="506"/>
                  </a:lnTo>
                  <a:lnTo>
                    <a:pt x="387" y="490"/>
                  </a:lnTo>
                  <a:lnTo>
                    <a:pt x="404" y="472"/>
                  </a:lnTo>
                  <a:lnTo>
                    <a:pt x="421" y="456"/>
                  </a:lnTo>
                  <a:lnTo>
                    <a:pt x="438" y="440"/>
                  </a:lnTo>
                  <a:lnTo>
                    <a:pt x="454" y="422"/>
                  </a:lnTo>
                  <a:lnTo>
                    <a:pt x="471" y="405"/>
                  </a:lnTo>
                  <a:lnTo>
                    <a:pt x="487" y="387"/>
                  </a:lnTo>
                  <a:lnTo>
                    <a:pt x="503" y="370"/>
                  </a:lnTo>
                  <a:lnTo>
                    <a:pt x="518" y="353"/>
                  </a:lnTo>
                  <a:lnTo>
                    <a:pt x="534" y="334"/>
                  </a:lnTo>
                  <a:lnTo>
                    <a:pt x="547" y="315"/>
                  </a:lnTo>
                  <a:lnTo>
                    <a:pt x="560" y="297"/>
                  </a:lnTo>
                  <a:lnTo>
                    <a:pt x="573" y="277"/>
                  </a:lnTo>
                  <a:lnTo>
                    <a:pt x="586" y="262"/>
                  </a:lnTo>
                  <a:lnTo>
                    <a:pt x="599" y="248"/>
                  </a:lnTo>
                  <a:lnTo>
                    <a:pt x="611" y="233"/>
                  </a:lnTo>
                  <a:lnTo>
                    <a:pt x="624" y="219"/>
                  </a:lnTo>
                  <a:lnTo>
                    <a:pt x="636" y="204"/>
                  </a:lnTo>
                  <a:lnTo>
                    <a:pt x="649" y="189"/>
                  </a:lnTo>
                  <a:lnTo>
                    <a:pt x="660" y="175"/>
                  </a:lnTo>
                  <a:lnTo>
                    <a:pt x="672" y="160"/>
                  </a:lnTo>
                  <a:lnTo>
                    <a:pt x="682" y="144"/>
                  </a:lnTo>
                  <a:lnTo>
                    <a:pt x="694" y="130"/>
                  </a:lnTo>
                  <a:lnTo>
                    <a:pt x="704" y="115"/>
                  </a:lnTo>
                  <a:lnTo>
                    <a:pt x="716" y="100"/>
                  </a:lnTo>
                  <a:lnTo>
                    <a:pt x="727" y="85"/>
                  </a:lnTo>
                  <a:lnTo>
                    <a:pt x="738" y="70"/>
                  </a:lnTo>
                  <a:lnTo>
                    <a:pt x="749" y="55"/>
                  </a:lnTo>
                  <a:lnTo>
                    <a:pt x="759" y="40"/>
                  </a:lnTo>
                  <a:lnTo>
                    <a:pt x="766" y="29"/>
                  </a:lnTo>
                  <a:lnTo>
                    <a:pt x="772" y="18"/>
                  </a:lnTo>
                  <a:lnTo>
                    <a:pt x="777" y="7"/>
                  </a:lnTo>
                  <a:lnTo>
                    <a:pt x="7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6" name="Freeform 16"/>
            <p:cNvSpPr>
              <a:spLocks/>
            </p:cNvSpPr>
            <p:nvPr/>
          </p:nvSpPr>
          <p:spPr bwMode="auto">
            <a:xfrm>
              <a:off x="1849438" y="2971800"/>
              <a:ext cx="46038" cy="26987"/>
            </a:xfrm>
            <a:custGeom>
              <a:avLst/>
              <a:gdLst>
                <a:gd name="T0" fmla="*/ 169 w 170"/>
                <a:gd name="T1" fmla="*/ 10 h 107"/>
                <a:gd name="T2" fmla="*/ 153 w 170"/>
                <a:gd name="T3" fmla="*/ 21 h 107"/>
                <a:gd name="T4" fmla="*/ 136 w 170"/>
                <a:gd name="T5" fmla="*/ 31 h 107"/>
                <a:gd name="T6" fmla="*/ 119 w 170"/>
                <a:gd name="T7" fmla="*/ 41 h 107"/>
                <a:gd name="T8" fmla="*/ 101 w 170"/>
                <a:gd name="T9" fmla="*/ 49 h 107"/>
                <a:gd name="T10" fmla="*/ 84 w 170"/>
                <a:gd name="T11" fmla="*/ 58 h 107"/>
                <a:gd name="T12" fmla="*/ 68 w 170"/>
                <a:gd name="T13" fmla="*/ 67 h 107"/>
                <a:gd name="T14" fmla="*/ 50 w 170"/>
                <a:gd name="T15" fmla="*/ 77 h 107"/>
                <a:gd name="T16" fmla="*/ 34 w 170"/>
                <a:gd name="T17" fmla="*/ 87 h 107"/>
                <a:gd name="T18" fmla="*/ 40 w 170"/>
                <a:gd name="T19" fmla="*/ 93 h 107"/>
                <a:gd name="T20" fmla="*/ 35 w 170"/>
                <a:gd name="T21" fmla="*/ 94 h 107"/>
                <a:gd name="T22" fmla="*/ 31 w 170"/>
                <a:gd name="T23" fmla="*/ 96 h 107"/>
                <a:gd name="T24" fmla="*/ 26 w 170"/>
                <a:gd name="T25" fmla="*/ 100 h 107"/>
                <a:gd name="T26" fmla="*/ 20 w 170"/>
                <a:gd name="T27" fmla="*/ 103 h 107"/>
                <a:gd name="T28" fmla="*/ 15 w 170"/>
                <a:gd name="T29" fmla="*/ 106 h 107"/>
                <a:gd name="T30" fmla="*/ 11 w 170"/>
                <a:gd name="T31" fmla="*/ 107 h 107"/>
                <a:gd name="T32" fmla="*/ 5 w 170"/>
                <a:gd name="T33" fmla="*/ 107 h 107"/>
                <a:gd name="T34" fmla="*/ 0 w 170"/>
                <a:gd name="T35" fmla="*/ 105 h 107"/>
                <a:gd name="T36" fmla="*/ 6 w 170"/>
                <a:gd name="T37" fmla="*/ 96 h 107"/>
                <a:gd name="T38" fmla="*/ 14 w 170"/>
                <a:gd name="T39" fmla="*/ 89 h 107"/>
                <a:gd name="T40" fmla="*/ 24 w 170"/>
                <a:gd name="T41" fmla="*/ 85 h 107"/>
                <a:gd name="T42" fmla="*/ 32 w 170"/>
                <a:gd name="T43" fmla="*/ 79 h 107"/>
                <a:gd name="T44" fmla="*/ 48 w 170"/>
                <a:gd name="T45" fmla="*/ 67 h 107"/>
                <a:gd name="T46" fmla="*/ 63 w 170"/>
                <a:gd name="T47" fmla="*/ 56 h 107"/>
                <a:gd name="T48" fmla="*/ 79 w 170"/>
                <a:gd name="T49" fmla="*/ 45 h 107"/>
                <a:gd name="T50" fmla="*/ 97 w 170"/>
                <a:gd name="T51" fmla="*/ 35 h 107"/>
                <a:gd name="T52" fmla="*/ 113 w 170"/>
                <a:gd name="T53" fmla="*/ 26 h 107"/>
                <a:gd name="T54" fmla="*/ 129 w 170"/>
                <a:gd name="T55" fmla="*/ 16 h 107"/>
                <a:gd name="T56" fmla="*/ 147 w 170"/>
                <a:gd name="T57" fmla="*/ 8 h 107"/>
                <a:gd name="T58" fmla="*/ 164 w 170"/>
                <a:gd name="T59" fmla="*/ 0 h 107"/>
                <a:gd name="T60" fmla="*/ 168 w 170"/>
                <a:gd name="T61" fmla="*/ 1 h 107"/>
                <a:gd name="T62" fmla="*/ 170 w 170"/>
                <a:gd name="T63" fmla="*/ 5 h 107"/>
                <a:gd name="T64" fmla="*/ 170 w 170"/>
                <a:gd name="T65" fmla="*/ 7 h 107"/>
                <a:gd name="T66" fmla="*/ 169 w 170"/>
                <a:gd name="T67"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107">
                  <a:moveTo>
                    <a:pt x="169" y="10"/>
                  </a:moveTo>
                  <a:lnTo>
                    <a:pt x="153" y="21"/>
                  </a:lnTo>
                  <a:lnTo>
                    <a:pt x="136" y="31"/>
                  </a:lnTo>
                  <a:lnTo>
                    <a:pt x="119" y="41"/>
                  </a:lnTo>
                  <a:lnTo>
                    <a:pt x="101" y="49"/>
                  </a:lnTo>
                  <a:lnTo>
                    <a:pt x="84" y="58"/>
                  </a:lnTo>
                  <a:lnTo>
                    <a:pt x="68" y="67"/>
                  </a:lnTo>
                  <a:lnTo>
                    <a:pt x="50" y="77"/>
                  </a:lnTo>
                  <a:lnTo>
                    <a:pt x="34" y="87"/>
                  </a:lnTo>
                  <a:lnTo>
                    <a:pt x="40" y="93"/>
                  </a:lnTo>
                  <a:lnTo>
                    <a:pt x="35" y="94"/>
                  </a:lnTo>
                  <a:lnTo>
                    <a:pt x="31" y="96"/>
                  </a:lnTo>
                  <a:lnTo>
                    <a:pt x="26" y="100"/>
                  </a:lnTo>
                  <a:lnTo>
                    <a:pt x="20" y="103"/>
                  </a:lnTo>
                  <a:lnTo>
                    <a:pt x="15" y="106"/>
                  </a:lnTo>
                  <a:lnTo>
                    <a:pt x="11" y="107"/>
                  </a:lnTo>
                  <a:lnTo>
                    <a:pt x="5" y="107"/>
                  </a:lnTo>
                  <a:lnTo>
                    <a:pt x="0" y="105"/>
                  </a:lnTo>
                  <a:lnTo>
                    <a:pt x="6" y="96"/>
                  </a:lnTo>
                  <a:lnTo>
                    <a:pt x="14" y="89"/>
                  </a:lnTo>
                  <a:lnTo>
                    <a:pt x="24" y="85"/>
                  </a:lnTo>
                  <a:lnTo>
                    <a:pt x="32" y="79"/>
                  </a:lnTo>
                  <a:lnTo>
                    <a:pt x="48" y="67"/>
                  </a:lnTo>
                  <a:lnTo>
                    <a:pt x="63" y="56"/>
                  </a:lnTo>
                  <a:lnTo>
                    <a:pt x="79" y="45"/>
                  </a:lnTo>
                  <a:lnTo>
                    <a:pt x="97" y="35"/>
                  </a:lnTo>
                  <a:lnTo>
                    <a:pt x="113" y="26"/>
                  </a:lnTo>
                  <a:lnTo>
                    <a:pt x="129" y="16"/>
                  </a:lnTo>
                  <a:lnTo>
                    <a:pt x="147" y="8"/>
                  </a:lnTo>
                  <a:lnTo>
                    <a:pt x="164" y="0"/>
                  </a:lnTo>
                  <a:lnTo>
                    <a:pt x="168" y="1"/>
                  </a:lnTo>
                  <a:lnTo>
                    <a:pt x="170" y="5"/>
                  </a:lnTo>
                  <a:lnTo>
                    <a:pt x="170" y="7"/>
                  </a:lnTo>
                  <a:lnTo>
                    <a:pt x="16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7" name="Freeform 17"/>
            <p:cNvSpPr>
              <a:spLocks/>
            </p:cNvSpPr>
            <p:nvPr/>
          </p:nvSpPr>
          <p:spPr bwMode="auto">
            <a:xfrm>
              <a:off x="1741488" y="2973388"/>
              <a:ext cx="4763" cy="3175"/>
            </a:xfrm>
            <a:custGeom>
              <a:avLst/>
              <a:gdLst>
                <a:gd name="T0" fmla="*/ 19 w 19"/>
                <a:gd name="T1" fmla="*/ 5 h 7"/>
                <a:gd name="T2" fmla="*/ 15 w 19"/>
                <a:gd name="T3" fmla="*/ 7 h 7"/>
                <a:gd name="T4" fmla="*/ 10 w 19"/>
                <a:gd name="T5" fmla="*/ 7 h 7"/>
                <a:gd name="T6" fmla="*/ 4 w 19"/>
                <a:gd name="T7" fmla="*/ 5 h 7"/>
                <a:gd name="T8" fmla="*/ 0 w 19"/>
                <a:gd name="T9" fmla="*/ 0 h 7"/>
                <a:gd name="T10" fmla="*/ 19 w 19"/>
                <a:gd name="T11" fmla="*/ 5 h 7"/>
              </a:gdLst>
              <a:ahLst/>
              <a:cxnLst>
                <a:cxn ang="0">
                  <a:pos x="T0" y="T1"/>
                </a:cxn>
                <a:cxn ang="0">
                  <a:pos x="T2" y="T3"/>
                </a:cxn>
                <a:cxn ang="0">
                  <a:pos x="T4" y="T5"/>
                </a:cxn>
                <a:cxn ang="0">
                  <a:pos x="T6" y="T7"/>
                </a:cxn>
                <a:cxn ang="0">
                  <a:pos x="T8" y="T9"/>
                </a:cxn>
                <a:cxn ang="0">
                  <a:pos x="T10" y="T11"/>
                </a:cxn>
              </a:cxnLst>
              <a:rect l="0" t="0" r="r" b="b"/>
              <a:pathLst>
                <a:path w="19" h="7">
                  <a:moveTo>
                    <a:pt x="19" y="5"/>
                  </a:moveTo>
                  <a:lnTo>
                    <a:pt x="15" y="7"/>
                  </a:lnTo>
                  <a:lnTo>
                    <a:pt x="10" y="7"/>
                  </a:lnTo>
                  <a:lnTo>
                    <a:pt x="4" y="5"/>
                  </a:lnTo>
                  <a:lnTo>
                    <a:pt x="0" y="0"/>
                  </a:lnTo>
                  <a:lnTo>
                    <a:pt x="1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Freeform 18"/>
            <p:cNvSpPr>
              <a:spLocks/>
            </p:cNvSpPr>
            <p:nvPr/>
          </p:nvSpPr>
          <p:spPr bwMode="auto">
            <a:xfrm>
              <a:off x="1747838" y="2981325"/>
              <a:ext cx="192088" cy="198437"/>
            </a:xfrm>
            <a:custGeom>
              <a:avLst/>
              <a:gdLst>
                <a:gd name="T0" fmla="*/ 715 w 729"/>
                <a:gd name="T1" fmla="*/ 26 h 752"/>
                <a:gd name="T2" fmla="*/ 688 w 729"/>
                <a:gd name="T3" fmla="*/ 76 h 752"/>
                <a:gd name="T4" fmla="*/ 659 w 729"/>
                <a:gd name="T5" fmla="*/ 126 h 752"/>
                <a:gd name="T6" fmla="*/ 629 w 729"/>
                <a:gd name="T7" fmla="*/ 176 h 752"/>
                <a:gd name="T8" fmla="*/ 598 w 729"/>
                <a:gd name="T9" fmla="*/ 223 h 752"/>
                <a:gd name="T10" fmla="*/ 564 w 729"/>
                <a:gd name="T11" fmla="*/ 271 h 752"/>
                <a:gd name="T12" fmla="*/ 528 w 729"/>
                <a:gd name="T13" fmla="*/ 317 h 752"/>
                <a:gd name="T14" fmla="*/ 490 w 729"/>
                <a:gd name="T15" fmla="*/ 363 h 752"/>
                <a:gd name="T16" fmla="*/ 455 w 729"/>
                <a:gd name="T17" fmla="*/ 403 h 752"/>
                <a:gd name="T18" fmla="*/ 425 w 729"/>
                <a:gd name="T19" fmla="*/ 438 h 752"/>
                <a:gd name="T20" fmla="*/ 393 w 729"/>
                <a:gd name="T21" fmla="*/ 469 h 752"/>
                <a:gd name="T22" fmla="*/ 361 w 729"/>
                <a:gd name="T23" fmla="*/ 498 h 752"/>
                <a:gd name="T24" fmla="*/ 326 w 729"/>
                <a:gd name="T25" fmla="*/ 524 h 752"/>
                <a:gd name="T26" fmla="*/ 292 w 729"/>
                <a:gd name="T27" fmla="*/ 551 h 752"/>
                <a:gd name="T28" fmla="*/ 257 w 729"/>
                <a:gd name="T29" fmla="*/ 578 h 752"/>
                <a:gd name="T30" fmla="*/ 223 w 729"/>
                <a:gd name="T31" fmla="*/ 606 h 752"/>
                <a:gd name="T32" fmla="*/ 194 w 729"/>
                <a:gd name="T33" fmla="*/ 629 h 752"/>
                <a:gd name="T34" fmla="*/ 169 w 729"/>
                <a:gd name="T35" fmla="*/ 646 h 752"/>
                <a:gd name="T36" fmla="*/ 143 w 729"/>
                <a:gd name="T37" fmla="*/ 663 h 752"/>
                <a:gd name="T38" fmla="*/ 118 w 729"/>
                <a:gd name="T39" fmla="*/ 680 h 752"/>
                <a:gd name="T40" fmla="*/ 92 w 729"/>
                <a:gd name="T41" fmla="*/ 696 h 752"/>
                <a:gd name="T42" fmla="*/ 65 w 729"/>
                <a:gd name="T43" fmla="*/ 713 h 752"/>
                <a:gd name="T44" fmla="*/ 40 w 729"/>
                <a:gd name="T45" fmla="*/ 729 h 752"/>
                <a:gd name="T46" fmla="*/ 13 w 729"/>
                <a:gd name="T47" fmla="*/ 745 h 752"/>
                <a:gd name="T48" fmla="*/ 15 w 729"/>
                <a:gd name="T49" fmla="*/ 739 h 752"/>
                <a:gd name="T50" fmla="*/ 45 w 729"/>
                <a:gd name="T51" fmla="*/ 716 h 752"/>
                <a:gd name="T52" fmla="*/ 78 w 729"/>
                <a:gd name="T53" fmla="*/ 692 h 752"/>
                <a:gd name="T54" fmla="*/ 112 w 729"/>
                <a:gd name="T55" fmla="*/ 669 h 752"/>
                <a:gd name="T56" fmla="*/ 145 w 729"/>
                <a:gd name="T57" fmla="*/ 645 h 752"/>
                <a:gd name="T58" fmla="*/ 179 w 729"/>
                <a:gd name="T59" fmla="*/ 621 h 752"/>
                <a:gd name="T60" fmla="*/ 213 w 729"/>
                <a:gd name="T61" fmla="*/ 596 h 752"/>
                <a:gd name="T62" fmla="*/ 245 w 729"/>
                <a:gd name="T63" fmla="*/ 571 h 752"/>
                <a:gd name="T64" fmla="*/ 285 w 729"/>
                <a:gd name="T65" fmla="*/ 537 h 752"/>
                <a:gd name="T66" fmla="*/ 331 w 729"/>
                <a:gd name="T67" fmla="*/ 494 h 752"/>
                <a:gd name="T68" fmla="*/ 376 w 729"/>
                <a:gd name="T69" fmla="*/ 449 h 752"/>
                <a:gd name="T70" fmla="*/ 418 w 729"/>
                <a:gd name="T71" fmla="*/ 401 h 752"/>
                <a:gd name="T72" fmla="*/ 459 w 729"/>
                <a:gd name="T73" fmla="*/ 352 h 752"/>
                <a:gd name="T74" fmla="*/ 499 w 729"/>
                <a:gd name="T75" fmla="*/ 303 h 752"/>
                <a:gd name="T76" fmla="*/ 538 w 729"/>
                <a:gd name="T77" fmla="*/ 253 h 752"/>
                <a:gd name="T78" fmla="*/ 577 w 729"/>
                <a:gd name="T79" fmla="*/ 206 h 752"/>
                <a:gd name="T80" fmla="*/ 606 w 729"/>
                <a:gd name="T81" fmla="*/ 169 h 752"/>
                <a:gd name="T82" fmla="*/ 626 w 729"/>
                <a:gd name="T83" fmla="*/ 142 h 752"/>
                <a:gd name="T84" fmla="*/ 643 w 729"/>
                <a:gd name="T85" fmla="*/ 115 h 752"/>
                <a:gd name="T86" fmla="*/ 661 w 729"/>
                <a:gd name="T87" fmla="*/ 88 h 752"/>
                <a:gd name="T88" fmla="*/ 679 w 729"/>
                <a:gd name="T89" fmla="*/ 66 h 752"/>
                <a:gd name="T90" fmla="*/ 694 w 729"/>
                <a:gd name="T91" fmla="*/ 48 h 752"/>
                <a:gd name="T92" fmla="*/ 707 w 729"/>
                <a:gd name="T93" fmla="*/ 28 h 752"/>
                <a:gd name="T94" fmla="*/ 721 w 729"/>
                <a:gd name="T95" fmla="*/ 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9" h="752">
                  <a:moveTo>
                    <a:pt x="729" y="0"/>
                  </a:moveTo>
                  <a:lnTo>
                    <a:pt x="715" y="26"/>
                  </a:lnTo>
                  <a:lnTo>
                    <a:pt x="702" y="50"/>
                  </a:lnTo>
                  <a:lnTo>
                    <a:pt x="688" y="76"/>
                  </a:lnTo>
                  <a:lnTo>
                    <a:pt x="673" y="101"/>
                  </a:lnTo>
                  <a:lnTo>
                    <a:pt x="659" y="126"/>
                  </a:lnTo>
                  <a:lnTo>
                    <a:pt x="644" y="150"/>
                  </a:lnTo>
                  <a:lnTo>
                    <a:pt x="629" y="176"/>
                  </a:lnTo>
                  <a:lnTo>
                    <a:pt x="614" y="199"/>
                  </a:lnTo>
                  <a:lnTo>
                    <a:pt x="598" y="223"/>
                  </a:lnTo>
                  <a:lnTo>
                    <a:pt x="581" y="248"/>
                  </a:lnTo>
                  <a:lnTo>
                    <a:pt x="564" y="271"/>
                  </a:lnTo>
                  <a:lnTo>
                    <a:pt x="547" y="294"/>
                  </a:lnTo>
                  <a:lnTo>
                    <a:pt x="528" y="317"/>
                  </a:lnTo>
                  <a:lnTo>
                    <a:pt x="509" y="341"/>
                  </a:lnTo>
                  <a:lnTo>
                    <a:pt x="490" y="363"/>
                  </a:lnTo>
                  <a:lnTo>
                    <a:pt x="469" y="385"/>
                  </a:lnTo>
                  <a:lnTo>
                    <a:pt x="455" y="403"/>
                  </a:lnTo>
                  <a:lnTo>
                    <a:pt x="440" y="421"/>
                  </a:lnTo>
                  <a:lnTo>
                    <a:pt x="425" y="438"/>
                  </a:lnTo>
                  <a:lnTo>
                    <a:pt x="409" y="453"/>
                  </a:lnTo>
                  <a:lnTo>
                    <a:pt x="393" y="469"/>
                  </a:lnTo>
                  <a:lnTo>
                    <a:pt x="377" y="484"/>
                  </a:lnTo>
                  <a:lnTo>
                    <a:pt x="361" y="498"/>
                  </a:lnTo>
                  <a:lnTo>
                    <a:pt x="343" y="512"/>
                  </a:lnTo>
                  <a:lnTo>
                    <a:pt x="326" y="524"/>
                  </a:lnTo>
                  <a:lnTo>
                    <a:pt x="309" y="537"/>
                  </a:lnTo>
                  <a:lnTo>
                    <a:pt x="292" y="551"/>
                  </a:lnTo>
                  <a:lnTo>
                    <a:pt x="275" y="564"/>
                  </a:lnTo>
                  <a:lnTo>
                    <a:pt x="257" y="578"/>
                  </a:lnTo>
                  <a:lnTo>
                    <a:pt x="241" y="592"/>
                  </a:lnTo>
                  <a:lnTo>
                    <a:pt x="223" y="606"/>
                  </a:lnTo>
                  <a:lnTo>
                    <a:pt x="207" y="621"/>
                  </a:lnTo>
                  <a:lnTo>
                    <a:pt x="194" y="629"/>
                  </a:lnTo>
                  <a:lnTo>
                    <a:pt x="182" y="637"/>
                  </a:lnTo>
                  <a:lnTo>
                    <a:pt x="169" y="646"/>
                  </a:lnTo>
                  <a:lnTo>
                    <a:pt x="156" y="655"/>
                  </a:lnTo>
                  <a:lnTo>
                    <a:pt x="143" y="663"/>
                  </a:lnTo>
                  <a:lnTo>
                    <a:pt x="130" y="671"/>
                  </a:lnTo>
                  <a:lnTo>
                    <a:pt x="118" y="680"/>
                  </a:lnTo>
                  <a:lnTo>
                    <a:pt x="105" y="688"/>
                  </a:lnTo>
                  <a:lnTo>
                    <a:pt x="92" y="696"/>
                  </a:lnTo>
                  <a:lnTo>
                    <a:pt x="79" y="705"/>
                  </a:lnTo>
                  <a:lnTo>
                    <a:pt x="65" y="713"/>
                  </a:lnTo>
                  <a:lnTo>
                    <a:pt x="52" y="721"/>
                  </a:lnTo>
                  <a:lnTo>
                    <a:pt x="40" y="729"/>
                  </a:lnTo>
                  <a:lnTo>
                    <a:pt x="27" y="737"/>
                  </a:lnTo>
                  <a:lnTo>
                    <a:pt x="13" y="745"/>
                  </a:lnTo>
                  <a:lnTo>
                    <a:pt x="0" y="752"/>
                  </a:lnTo>
                  <a:lnTo>
                    <a:pt x="15" y="739"/>
                  </a:lnTo>
                  <a:lnTo>
                    <a:pt x="30" y="728"/>
                  </a:lnTo>
                  <a:lnTo>
                    <a:pt x="45" y="716"/>
                  </a:lnTo>
                  <a:lnTo>
                    <a:pt x="62" y="705"/>
                  </a:lnTo>
                  <a:lnTo>
                    <a:pt x="78" y="692"/>
                  </a:lnTo>
                  <a:lnTo>
                    <a:pt x="94" y="680"/>
                  </a:lnTo>
                  <a:lnTo>
                    <a:pt x="112" y="669"/>
                  </a:lnTo>
                  <a:lnTo>
                    <a:pt x="128" y="657"/>
                  </a:lnTo>
                  <a:lnTo>
                    <a:pt x="145" y="645"/>
                  </a:lnTo>
                  <a:lnTo>
                    <a:pt x="162" y="634"/>
                  </a:lnTo>
                  <a:lnTo>
                    <a:pt x="179" y="621"/>
                  </a:lnTo>
                  <a:lnTo>
                    <a:pt x="195" y="609"/>
                  </a:lnTo>
                  <a:lnTo>
                    <a:pt x="213" y="596"/>
                  </a:lnTo>
                  <a:lnTo>
                    <a:pt x="229" y="584"/>
                  </a:lnTo>
                  <a:lnTo>
                    <a:pt x="245" y="571"/>
                  </a:lnTo>
                  <a:lnTo>
                    <a:pt x="261" y="557"/>
                  </a:lnTo>
                  <a:lnTo>
                    <a:pt x="285" y="537"/>
                  </a:lnTo>
                  <a:lnTo>
                    <a:pt x="308" y="515"/>
                  </a:lnTo>
                  <a:lnTo>
                    <a:pt x="331" y="494"/>
                  </a:lnTo>
                  <a:lnTo>
                    <a:pt x="354" y="471"/>
                  </a:lnTo>
                  <a:lnTo>
                    <a:pt x="376" y="449"/>
                  </a:lnTo>
                  <a:lnTo>
                    <a:pt x="397" y="426"/>
                  </a:lnTo>
                  <a:lnTo>
                    <a:pt x="418" y="401"/>
                  </a:lnTo>
                  <a:lnTo>
                    <a:pt x="438" y="377"/>
                  </a:lnTo>
                  <a:lnTo>
                    <a:pt x="459" y="352"/>
                  </a:lnTo>
                  <a:lnTo>
                    <a:pt x="479" y="328"/>
                  </a:lnTo>
                  <a:lnTo>
                    <a:pt x="499" y="303"/>
                  </a:lnTo>
                  <a:lnTo>
                    <a:pt x="519" y="279"/>
                  </a:lnTo>
                  <a:lnTo>
                    <a:pt x="538" y="253"/>
                  </a:lnTo>
                  <a:lnTo>
                    <a:pt x="557" y="229"/>
                  </a:lnTo>
                  <a:lnTo>
                    <a:pt x="577" y="206"/>
                  </a:lnTo>
                  <a:lnTo>
                    <a:pt x="597" y="181"/>
                  </a:lnTo>
                  <a:lnTo>
                    <a:pt x="606" y="169"/>
                  </a:lnTo>
                  <a:lnTo>
                    <a:pt x="616" y="155"/>
                  </a:lnTo>
                  <a:lnTo>
                    <a:pt x="626" y="142"/>
                  </a:lnTo>
                  <a:lnTo>
                    <a:pt x="634" y="128"/>
                  </a:lnTo>
                  <a:lnTo>
                    <a:pt x="643" y="115"/>
                  </a:lnTo>
                  <a:lnTo>
                    <a:pt x="652" y="101"/>
                  </a:lnTo>
                  <a:lnTo>
                    <a:pt x="661" y="88"/>
                  </a:lnTo>
                  <a:lnTo>
                    <a:pt x="670" y="74"/>
                  </a:lnTo>
                  <a:lnTo>
                    <a:pt x="679" y="66"/>
                  </a:lnTo>
                  <a:lnTo>
                    <a:pt x="686" y="58"/>
                  </a:lnTo>
                  <a:lnTo>
                    <a:pt x="694" y="48"/>
                  </a:lnTo>
                  <a:lnTo>
                    <a:pt x="700" y="37"/>
                  </a:lnTo>
                  <a:lnTo>
                    <a:pt x="707" y="28"/>
                  </a:lnTo>
                  <a:lnTo>
                    <a:pt x="714" y="17"/>
                  </a:lnTo>
                  <a:lnTo>
                    <a:pt x="721" y="8"/>
                  </a:lnTo>
                  <a:lnTo>
                    <a:pt x="7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9" name="Freeform 19"/>
            <p:cNvSpPr>
              <a:spLocks/>
            </p:cNvSpPr>
            <p:nvPr/>
          </p:nvSpPr>
          <p:spPr bwMode="auto">
            <a:xfrm>
              <a:off x="1863725" y="2995613"/>
              <a:ext cx="15875" cy="9525"/>
            </a:xfrm>
            <a:custGeom>
              <a:avLst/>
              <a:gdLst>
                <a:gd name="T0" fmla="*/ 56 w 56"/>
                <a:gd name="T1" fmla="*/ 2 h 41"/>
                <a:gd name="T2" fmla="*/ 52 w 56"/>
                <a:gd name="T3" fmla="*/ 9 h 41"/>
                <a:gd name="T4" fmla="*/ 46 w 56"/>
                <a:gd name="T5" fmla="*/ 14 h 41"/>
                <a:gd name="T6" fmla="*/ 40 w 56"/>
                <a:gd name="T7" fmla="*/ 19 h 41"/>
                <a:gd name="T8" fmla="*/ 35 w 56"/>
                <a:gd name="T9" fmla="*/ 23 h 41"/>
                <a:gd name="T10" fmla="*/ 28 w 56"/>
                <a:gd name="T11" fmla="*/ 26 h 41"/>
                <a:gd name="T12" fmla="*/ 21 w 56"/>
                <a:gd name="T13" fmla="*/ 31 h 41"/>
                <a:gd name="T14" fmla="*/ 15 w 56"/>
                <a:gd name="T15" fmla="*/ 35 h 41"/>
                <a:gd name="T16" fmla="*/ 9 w 56"/>
                <a:gd name="T17" fmla="*/ 41 h 41"/>
                <a:gd name="T18" fmla="*/ 6 w 56"/>
                <a:gd name="T19" fmla="*/ 41 h 41"/>
                <a:gd name="T20" fmla="*/ 3 w 56"/>
                <a:gd name="T21" fmla="*/ 41 h 41"/>
                <a:gd name="T22" fmla="*/ 2 w 56"/>
                <a:gd name="T23" fmla="*/ 40 h 41"/>
                <a:gd name="T24" fmla="*/ 0 w 56"/>
                <a:gd name="T25" fmla="*/ 38 h 41"/>
                <a:gd name="T26" fmla="*/ 6 w 56"/>
                <a:gd name="T27" fmla="*/ 32 h 41"/>
                <a:gd name="T28" fmla="*/ 11 w 56"/>
                <a:gd name="T29" fmla="*/ 26 h 41"/>
                <a:gd name="T30" fmla="*/ 17 w 56"/>
                <a:gd name="T31" fmla="*/ 20 h 41"/>
                <a:gd name="T32" fmla="*/ 24 w 56"/>
                <a:gd name="T33" fmla="*/ 16 h 41"/>
                <a:gd name="T34" fmla="*/ 31 w 56"/>
                <a:gd name="T35" fmla="*/ 11 h 41"/>
                <a:gd name="T36" fmla="*/ 38 w 56"/>
                <a:gd name="T37" fmla="*/ 7 h 41"/>
                <a:gd name="T38" fmla="*/ 46 w 56"/>
                <a:gd name="T39" fmla="*/ 4 h 41"/>
                <a:gd name="T40" fmla="*/ 53 w 56"/>
                <a:gd name="T41" fmla="*/ 0 h 41"/>
                <a:gd name="T42" fmla="*/ 56 w 56"/>
                <a:gd name="T4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41">
                  <a:moveTo>
                    <a:pt x="56" y="2"/>
                  </a:moveTo>
                  <a:lnTo>
                    <a:pt x="52" y="9"/>
                  </a:lnTo>
                  <a:lnTo>
                    <a:pt x="46" y="14"/>
                  </a:lnTo>
                  <a:lnTo>
                    <a:pt x="40" y="19"/>
                  </a:lnTo>
                  <a:lnTo>
                    <a:pt x="35" y="23"/>
                  </a:lnTo>
                  <a:lnTo>
                    <a:pt x="28" y="26"/>
                  </a:lnTo>
                  <a:lnTo>
                    <a:pt x="21" y="31"/>
                  </a:lnTo>
                  <a:lnTo>
                    <a:pt x="15" y="35"/>
                  </a:lnTo>
                  <a:lnTo>
                    <a:pt x="9" y="41"/>
                  </a:lnTo>
                  <a:lnTo>
                    <a:pt x="6" y="41"/>
                  </a:lnTo>
                  <a:lnTo>
                    <a:pt x="3" y="41"/>
                  </a:lnTo>
                  <a:lnTo>
                    <a:pt x="2" y="40"/>
                  </a:lnTo>
                  <a:lnTo>
                    <a:pt x="0" y="38"/>
                  </a:lnTo>
                  <a:lnTo>
                    <a:pt x="6" y="32"/>
                  </a:lnTo>
                  <a:lnTo>
                    <a:pt x="11" y="26"/>
                  </a:lnTo>
                  <a:lnTo>
                    <a:pt x="17" y="20"/>
                  </a:lnTo>
                  <a:lnTo>
                    <a:pt x="24" y="16"/>
                  </a:lnTo>
                  <a:lnTo>
                    <a:pt x="31" y="11"/>
                  </a:lnTo>
                  <a:lnTo>
                    <a:pt x="38" y="7"/>
                  </a:lnTo>
                  <a:lnTo>
                    <a:pt x="46" y="4"/>
                  </a:lnTo>
                  <a:lnTo>
                    <a:pt x="53" y="0"/>
                  </a:lnTo>
                  <a:lnTo>
                    <a:pt x="5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0" name="Freeform 20"/>
            <p:cNvSpPr>
              <a:spLocks/>
            </p:cNvSpPr>
            <p:nvPr/>
          </p:nvSpPr>
          <p:spPr bwMode="auto">
            <a:xfrm>
              <a:off x="1765300" y="3000375"/>
              <a:ext cx="177800" cy="184150"/>
            </a:xfrm>
            <a:custGeom>
              <a:avLst/>
              <a:gdLst>
                <a:gd name="T0" fmla="*/ 657 w 670"/>
                <a:gd name="T1" fmla="*/ 33 h 694"/>
                <a:gd name="T2" fmla="*/ 623 w 670"/>
                <a:gd name="T3" fmla="*/ 93 h 694"/>
                <a:gd name="T4" fmla="*/ 585 w 670"/>
                <a:gd name="T5" fmla="*/ 151 h 694"/>
                <a:gd name="T6" fmla="*/ 546 w 670"/>
                <a:gd name="T7" fmla="*/ 208 h 694"/>
                <a:gd name="T8" fmla="*/ 513 w 670"/>
                <a:gd name="T9" fmla="*/ 257 h 694"/>
                <a:gd name="T10" fmla="*/ 481 w 670"/>
                <a:gd name="T11" fmla="*/ 296 h 694"/>
                <a:gd name="T12" fmla="*/ 449 w 670"/>
                <a:gd name="T13" fmla="*/ 333 h 694"/>
                <a:gd name="T14" fmla="*/ 416 w 670"/>
                <a:gd name="T15" fmla="*/ 370 h 694"/>
                <a:gd name="T16" fmla="*/ 382 w 670"/>
                <a:gd name="T17" fmla="*/ 406 h 694"/>
                <a:gd name="T18" fmla="*/ 348 w 670"/>
                <a:gd name="T19" fmla="*/ 441 h 694"/>
                <a:gd name="T20" fmla="*/ 310 w 670"/>
                <a:gd name="T21" fmla="*/ 475 h 694"/>
                <a:gd name="T22" fmla="*/ 272 w 670"/>
                <a:gd name="T23" fmla="*/ 506 h 694"/>
                <a:gd name="T24" fmla="*/ 238 w 670"/>
                <a:gd name="T25" fmla="*/ 533 h 694"/>
                <a:gd name="T26" fmla="*/ 210 w 670"/>
                <a:gd name="T27" fmla="*/ 556 h 694"/>
                <a:gd name="T28" fmla="*/ 184 w 670"/>
                <a:gd name="T29" fmla="*/ 578 h 694"/>
                <a:gd name="T30" fmla="*/ 156 w 670"/>
                <a:gd name="T31" fmla="*/ 600 h 694"/>
                <a:gd name="T32" fmla="*/ 128 w 670"/>
                <a:gd name="T33" fmla="*/ 621 h 694"/>
                <a:gd name="T34" fmla="*/ 99 w 670"/>
                <a:gd name="T35" fmla="*/ 641 h 694"/>
                <a:gd name="T36" fmla="*/ 68 w 670"/>
                <a:gd name="T37" fmla="*/ 658 h 694"/>
                <a:gd name="T38" fmla="*/ 38 w 670"/>
                <a:gd name="T39" fmla="*/ 675 h 694"/>
                <a:gd name="T40" fmla="*/ 16 w 670"/>
                <a:gd name="T41" fmla="*/ 683 h 694"/>
                <a:gd name="T42" fmla="*/ 6 w 670"/>
                <a:gd name="T43" fmla="*/ 692 h 694"/>
                <a:gd name="T44" fmla="*/ 15 w 670"/>
                <a:gd name="T45" fmla="*/ 682 h 694"/>
                <a:gd name="T46" fmla="*/ 45 w 670"/>
                <a:gd name="T47" fmla="*/ 658 h 694"/>
                <a:gd name="T48" fmla="*/ 77 w 670"/>
                <a:gd name="T49" fmla="*/ 637 h 694"/>
                <a:gd name="T50" fmla="*/ 108 w 670"/>
                <a:gd name="T51" fmla="*/ 618 h 694"/>
                <a:gd name="T52" fmla="*/ 137 w 670"/>
                <a:gd name="T53" fmla="*/ 596 h 694"/>
                <a:gd name="T54" fmla="*/ 163 w 670"/>
                <a:gd name="T55" fmla="*/ 572 h 694"/>
                <a:gd name="T56" fmla="*/ 189 w 670"/>
                <a:gd name="T57" fmla="*/ 550 h 694"/>
                <a:gd name="T58" fmla="*/ 216 w 670"/>
                <a:gd name="T59" fmla="*/ 528 h 694"/>
                <a:gd name="T60" fmla="*/ 243 w 670"/>
                <a:gd name="T61" fmla="*/ 506 h 694"/>
                <a:gd name="T62" fmla="*/ 270 w 670"/>
                <a:gd name="T63" fmla="*/ 484 h 694"/>
                <a:gd name="T64" fmla="*/ 294 w 670"/>
                <a:gd name="T65" fmla="*/ 461 h 694"/>
                <a:gd name="T66" fmla="*/ 317 w 670"/>
                <a:gd name="T67" fmla="*/ 435 h 694"/>
                <a:gd name="T68" fmla="*/ 351 w 670"/>
                <a:gd name="T69" fmla="*/ 403 h 694"/>
                <a:gd name="T70" fmla="*/ 389 w 670"/>
                <a:gd name="T71" fmla="*/ 360 h 694"/>
                <a:gd name="T72" fmla="*/ 424 w 670"/>
                <a:gd name="T73" fmla="*/ 314 h 694"/>
                <a:gd name="T74" fmla="*/ 460 w 670"/>
                <a:gd name="T75" fmla="*/ 269 h 694"/>
                <a:gd name="T76" fmla="*/ 488 w 670"/>
                <a:gd name="T77" fmla="*/ 234 h 694"/>
                <a:gd name="T78" fmla="*/ 509 w 670"/>
                <a:gd name="T79" fmla="*/ 210 h 694"/>
                <a:gd name="T80" fmla="*/ 531 w 670"/>
                <a:gd name="T81" fmla="*/ 186 h 694"/>
                <a:gd name="T82" fmla="*/ 549 w 670"/>
                <a:gd name="T83" fmla="*/ 161 h 694"/>
                <a:gd name="T84" fmla="*/ 568 w 670"/>
                <a:gd name="T85" fmla="*/ 128 h 694"/>
                <a:gd name="T86" fmla="*/ 598 w 670"/>
                <a:gd name="T87" fmla="*/ 92 h 694"/>
                <a:gd name="T88" fmla="*/ 627 w 670"/>
                <a:gd name="T89" fmla="*/ 56 h 694"/>
                <a:gd name="T90" fmla="*/ 653 w 670"/>
                <a:gd name="T91" fmla="*/ 20 h 694"/>
                <a:gd name="T92" fmla="*/ 670 w 670"/>
                <a:gd name="T93"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0" h="694">
                  <a:moveTo>
                    <a:pt x="670" y="0"/>
                  </a:moveTo>
                  <a:lnTo>
                    <a:pt x="657" y="33"/>
                  </a:lnTo>
                  <a:lnTo>
                    <a:pt x="641" y="63"/>
                  </a:lnTo>
                  <a:lnTo>
                    <a:pt x="623" y="93"/>
                  </a:lnTo>
                  <a:lnTo>
                    <a:pt x="604" y="122"/>
                  </a:lnTo>
                  <a:lnTo>
                    <a:pt x="585" y="151"/>
                  </a:lnTo>
                  <a:lnTo>
                    <a:pt x="565" y="179"/>
                  </a:lnTo>
                  <a:lnTo>
                    <a:pt x="546" y="208"/>
                  </a:lnTo>
                  <a:lnTo>
                    <a:pt x="529" y="239"/>
                  </a:lnTo>
                  <a:lnTo>
                    <a:pt x="513" y="257"/>
                  </a:lnTo>
                  <a:lnTo>
                    <a:pt x="498" y="277"/>
                  </a:lnTo>
                  <a:lnTo>
                    <a:pt x="481" y="296"/>
                  </a:lnTo>
                  <a:lnTo>
                    <a:pt x="465" y="314"/>
                  </a:lnTo>
                  <a:lnTo>
                    <a:pt x="449" y="333"/>
                  </a:lnTo>
                  <a:lnTo>
                    <a:pt x="432" y="351"/>
                  </a:lnTo>
                  <a:lnTo>
                    <a:pt x="416" y="370"/>
                  </a:lnTo>
                  <a:lnTo>
                    <a:pt x="400" y="389"/>
                  </a:lnTo>
                  <a:lnTo>
                    <a:pt x="382" y="406"/>
                  </a:lnTo>
                  <a:lnTo>
                    <a:pt x="365" y="425"/>
                  </a:lnTo>
                  <a:lnTo>
                    <a:pt x="348" y="441"/>
                  </a:lnTo>
                  <a:lnTo>
                    <a:pt x="329" y="458"/>
                  </a:lnTo>
                  <a:lnTo>
                    <a:pt x="310" y="475"/>
                  </a:lnTo>
                  <a:lnTo>
                    <a:pt x="292" y="491"/>
                  </a:lnTo>
                  <a:lnTo>
                    <a:pt x="272" y="506"/>
                  </a:lnTo>
                  <a:lnTo>
                    <a:pt x="251" y="521"/>
                  </a:lnTo>
                  <a:lnTo>
                    <a:pt x="238" y="533"/>
                  </a:lnTo>
                  <a:lnTo>
                    <a:pt x="224" y="544"/>
                  </a:lnTo>
                  <a:lnTo>
                    <a:pt x="210" y="556"/>
                  </a:lnTo>
                  <a:lnTo>
                    <a:pt x="198" y="568"/>
                  </a:lnTo>
                  <a:lnTo>
                    <a:pt x="184" y="578"/>
                  </a:lnTo>
                  <a:lnTo>
                    <a:pt x="170" y="590"/>
                  </a:lnTo>
                  <a:lnTo>
                    <a:pt x="156" y="600"/>
                  </a:lnTo>
                  <a:lnTo>
                    <a:pt x="142" y="611"/>
                  </a:lnTo>
                  <a:lnTo>
                    <a:pt x="128" y="621"/>
                  </a:lnTo>
                  <a:lnTo>
                    <a:pt x="113" y="630"/>
                  </a:lnTo>
                  <a:lnTo>
                    <a:pt x="99" y="641"/>
                  </a:lnTo>
                  <a:lnTo>
                    <a:pt x="84" y="650"/>
                  </a:lnTo>
                  <a:lnTo>
                    <a:pt x="68" y="658"/>
                  </a:lnTo>
                  <a:lnTo>
                    <a:pt x="53" y="666"/>
                  </a:lnTo>
                  <a:lnTo>
                    <a:pt x="38" y="675"/>
                  </a:lnTo>
                  <a:lnTo>
                    <a:pt x="23" y="683"/>
                  </a:lnTo>
                  <a:lnTo>
                    <a:pt x="16" y="683"/>
                  </a:lnTo>
                  <a:lnTo>
                    <a:pt x="12" y="686"/>
                  </a:lnTo>
                  <a:lnTo>
                    <a:pt x="6" y="692"/>
                  </a:lnTo>
                  <a:lnTo>
                    <a:pt x="0" y="694"/>
                  </a:lnTo>
                  <a:lnTo>
                    <a:pt x="15" y="682"/>
                  </a:lnTo>
                  <a:lnTo>
                    <a:pt x="30" y="670"/>
                  </a:lnTo>
                  <a:lnTo>
                    <a:pt x="45" y="658"/>
                  </a:lnTo>
                  <a:lnTo>
                    <a:pt x="60" y="648"/>
                  </a:lnTo>
                  <a:lnTo>
                    <a:pt x="77" y="637"/>
                  </a:lnTo>
                  <a:lnTo>
                    <a:pt x="93" y="628"/>
                  </a:lnTo>
                  <a:lnTo>
                    <a:pt x="108" y="618"/>
                  </a:lnTo>
                  <a:lnTo>
                    <a:pt x="124" y="607"/>
                  </a:lnTo>
                  <a:lnTo>
                    <a:pt x="137" y="596"/>
                  </a:lnTo>
                  <a:lnTo>
                    <a:pt x="150" y="583"/>
                  </a:lnTo>
                  <a:lnTo>
                    <a:pt x="163" y="572"/>
                  </a:lnTo>
                  <a:lnTo>
                    <a:pt x="177" y="561"/>
                  </a:lnTo>
                  <a:lnTo>
                    <a:pt x="189" y="550"/>
                  </a:lnTo>
                  <a:lnTo>
                    <a:pt x="203" y="539"/>
                  </a:lnTo>
                  <a:lnTo>
                    <a:pt x="216" y="528"/>
                  </a:lnTo>
                  <a:lnTo>
                    <a:pt x="230" y="518"/>
                  </a:lnTo>
                  <a:lnTo>
                    <a:pt x="243" y="506"/>
                  </a:lnTo>
                  <a:lnTo>
                    <a:pt x="256" y="496"/>
                  </a:lnTo>
                  <a:lnTo>
                    <a:pt x="270" y="484"/>
                  </a:lnTo>
                  <a:lnTo>
                    <a:pt x="281" y="472"/>
                  </a:lnTo>
                  <a:lnTo>
                    <a:pt x="294" y="461"/>
                  </a:lnTo>
                  <a:lnTo>
                    <a:pt x="306" y="448"/>
                  </a:lnTo>
                  <a:lnTo>
                    <a:pt x="317" y="435"/>
                  </a:lnTo>
                  <a:lnTo>
                    <a:pt x="329" y="421"/>
                  </a:lnTo>
                  <a:lnTo>
                    <a:pt x="351" y="403"/>
                  </a:lnTo>
                  <a:lnTo>
                    <a:pt x="371" y="382"/>
                  </a:lnTo>
                  <a:lnTo>
                    <a:pt x="389" y="360"/>
                  </a:lnTo>
                  <a:lnTo>
                    <a:pt x="408" y="337"/>
                  </a:lnTo>
                  <a:lnTo>
                    <a:pt x="424" y="314"/>
                  </a:lnTo>
                  <a:lnTo>
                    <a:pt x="442" y="291"/>
                  </a:lnTo>
                  <a:lnTo>
                    <a:pt x="460" y="269"/>
                  </a:lnTo>
                  <a:lnTo>
                    <a:pt x="479" y="247"/>
                  </a:lnTo>
                  <a:lnTo>
                    <a:pt x="488" y="234"/>
                  </a:lnTo>
                  <a:lnTo>
                    <a:pt x="499" y="222"/>
                  </a:lnTo>
                  <a:lnTo>
                    <a:pt x="509" y="210"/>
                  </a:lnTo>
                  <a:lnTo>
                    <a:pt x="521" y="198"/>
                  </a:lnTo>
                  <a:lnTo>
                    <a:pt x="531" y="186"/>
                  </a:lnTo>
                  <a:lnTo>
                    <a:pt x="541" y="173"/>
                  </a:lnTo>
                  <a:lnTo>
                    <a:pt x="549" y="161"/>
                  </a:lnTo>
                  <a:lnTo>
                    <a:pt x="554" y="147"/>
                  </a:lnTo>
                  <a:lnTo>
                    <a:pt x="568" y="128"/>
                  </a:lnTo>
                  <a:lnTo>
                    <a:pt x="584" y="110"/>
                  </a:lnTo>
                  <a:lnTo>
                    <a:pt x="598" y="92"/>
                  </a:lnTo>
                  <a:lnTo>
                    <a:pt x="613" y="75"/>
                  </a:lnTo>
                  <a:lnTo>
                    <a:pt x="627" y="56"/>
                  </a:lnTo>
                  <a:lnTo>
                    <a:pt x="639" y="39"/>
                  </a:lnTo>
                  <a:lnTo>
                    <a:pt x="653" y="20"/>
                  </a:lnTo>
                  <a:lnTo>
                    <a:pt x="665" y="0"/>
                  </a:lnTo>
                  <a:lnTo>
                    <a:pt x="6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1" name="Freeform 21"/>
            <p:cNvSpPr>
              <a:spLocks/>
            </p:cNvSpPr>
            <p:nvPr/>
          </p:nvSpPr>
          <p:spPr bwMode="auto">
            <a:xfrm>
              <a:off x="1709738" y="3028950"/>
              <a:ext cx="11113" cy="17462"/>
            </a:xfrm>
            <a:custGeom>
              <a:avLst/>
              <a:gdLst>
                <a:gd name="T0" fmla="*/ 44 w 44"/>
                <a:gd name="T1" fmla="*/ 7 h 65"/>
                <a:gd name="T2" fmla="*/ 0 w 44"/>
                <a:gd name="T3" fmla="*/ 65 h 65"/>
                <a:gd name="T4" fmla="*/ 0 w 44"/>
                <a:gd name="T5" fmla="*/ 55 h 65"/>
                <a:gd name="T6" fmla="*/ 6 w 44"/>
                <a:gd name="T7" fmla="*/ 48 h 65"/>
                <a:gd name="T8" fmla="*/ 10 w 44"/>
                <a:gd name="T9" fmla="*/ 41 h 65"/>
                <a:gd name="T10" fmla="*/ 16 w 44"/>
                <a:gd name="T11" fmla="*/ 33 h 65"/>
                <a:gd name="T12" fmla="*/ 21 w 44"/>
                <a:gd name="T13" fmla="*/ 26 h 65"/>
                <a:gd name="T14" fmla="*/ 26 w 44"/>
                <a:gd name="T15" fmla="*/ 19 h 65"/>
                <a:gd name="T16" fmla="*/ 31 w 44"/>
                <a:gd name="T17" fmla="*/ 12 h 65"/>
                <a:gd name="T18" fmla="*/ 37 w 44"/>
                <a:gd name="T19" fmla="*/ 6 h 65"/>
                <a:gd name="T20" fmla="*/ 44 w 44"/>
                <a:gd name="T21" fmla="*/ 0 h 65"/>
                <a:gd name="T22" fmla="*/ 44 w 44"/>
                <a:gd name="T23"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44" y="7"/>
                  </a:moveTo>
                  <a:lnTo>
                    <a:pt x="0" y="65"/>
                  </a:lnTo>
                  <a:lnTo>
                    <a:pt x="0" y="55"/>
                  </a:lnTo>
                  <a:lnTo>
                    <a:pt x="6" y="48"/>
                  </a:lnTo>
                  <a:lnTo>
                    <a:pt x="10" y="41"/>
                  </a:lnTo>
                  <a:lnTo>
                    <a:pt x="16" y="33"/>
                  </a:lnTo>
                  <a:lnTo>
                    <a:pt x="21" y="26"/>
                  </a:lnTo>
                  <a:lnTo>
                    <a:pt x="26" y="19"/>
                  </a:lnTo>
                  <a:lnTo>
                    <a:pt x="31" y="12"/>
                  </a:lnTo>
                  <a:lnTo>
                    <a:pt x="37" y="6"/>
                  </a:lnTo>
                  <a:lnTo>
                    <a:pt x="44" y="0"/>
                  </a:lnTo>
                  <a:lnTo>
                    <a:pt x="4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2" name="Freeform 22"/>
            <p:cNvSpPr>
              <a:spLocks/>
            </p:cNvSpPr>
            <p:nvPr/>
          </p:nvSpPr>
          <p:spPr bwMode="auto">
            <a:xfrm>
              <a:off x="1800225" y="3040063"/>
              <a:ext cx="136525" cy="139700"/>
            </a:xfrm>
            <a:custGeom>
              <a:avLst/>
              <a:gdLst>
                <a:gd name="T0" fmla="*/ 460 w 513"/>
                <a:gd name="T1" fmla="*/ 93 h 524"/>
                <a:gd name="T2" fmla="*/ 436 w 513"/>
                <a:gd name="T3" fmla="*/ 123 h 524"/>
                <a:gd name="T4" fmla="*/ 411 w 513"/>
                <a:gd name="T5" fmla="*/ 153 h 524"/>
                <a:gd name="T6" fmla="*/ 385 w 513"/>
                <a:gd name="T7" fmla="*/ 183 h 524"/>
                <a:gd name="T8" fmla="*/ 360 w 513"/>
                <a:gd name="T9" fmla="*/ 213 h 524"/>
                <a:gd name="T10" fmla="*/ 333 w 513"/>
                <a:gd name="T11" fmla="*/ 244 h 524"/>
                <a:gd name="T12" fmla="*/ 305 w 513"/>
                <a:gd name="T13" fmla="*/ 274 h 524"/>
                <a:gd name="T14" fmla="*/ 276 w 513"/>
                <a:gd name="T15" fmla="*/ 303 h 524"/>
                <a:gd name="T16" fmla="*/ 248 w 513"/>
                <a:gd name="T17" fmla="*/ 331 h 524"/>
                <a:gd name="T18" fmla="*/ 218 w 513"/>
                <a:gd name="T19" fmla="*/ 359 h 524"/>
                <a:gd name="T20" fmla="*/ 187 w 513"/>
                <a:gd name="T21" fmla="*/ 386 h 524"/>
                <a:gd name="T22" fmla="*/ 157 w 513"/>
                <a:gd name="T23" fmla="*/ 411 h 524"/>
                <a:gd name="T24" fmla="*/ 127 w 513"/>
                <a:gd name="T25" fmla="*/ 437 h 524"/>
                <a:gd name="T26" fmla="*/ 96 w 513"/>
                <a:gd name="T27" fmla="*/ 460 h 524"/>
                <a:gd name="T28" fmla="*/ 64 w 513"/>
                <a:gd name="T29" fmla="*/ 483 h 524"/>
                <a:gd name="T30" fmla="*/ 32 w 513"/>
                <a:gd name="T31" fmla="*/ 504 h 524"/>
                <a:gd name="T32" fmla="*/ 0 w 513"/>
                <a:gd name="T33" fmla="*/ 524 h 524"/>
                <a:gd name="T34" fmla="*/ 24 w 513"/>
                <a:gd name="T35" fmla="*/ 506 h 524"/>
                <a:gd name="T36" fmla="*/ 46 w 513"/>
                <a:gd name="T37" fmla="*/ 488 h 524"/>
                <a:gd name="T38" fmla="*/ 67 w 513"/>
                <a:gd name="T39" fmla="*/ 468 h 524"/>
                <a:gd name="T40" fmla="*/ 87 w 513"/>
                <a:gd name="T41" fmla="*/ 448 h 524"/>
                <a:gd name="T42" fmla="*/ 108 w 513"/>
                <a:gd name="T43" fmla="*/ 429 h 524"/>
                <a:gd name="T44" fmla="*/ 129 w 513"/>
                <a:gd name="T45" fmla="*/ 408 h 524"/>
                <a:gd name="T46" fmla="*/ 151 w 513"/>
                <a:gd name="T47" fmla="*/ 388 h 524"/>
                <a:gd name="T48" fmla="*/ 175 w 513"/>
                <a:gd name="T49" fmla="*/ 368 h 524"/>
                <a:gd name="T50" fmla="*/ 194 w 513"/>
                <a:gd name="T51" fmla="*/ 348 h 524"/>
                <a:gd name="T52" fmla="*/ 214 w 513"/>
                <a:gd name="T53" fmla="*/ 329 h 524"/>
                <a:gd name="T54" fmla="*/ 234 w 513"/>
                <a:gd name="T55" fmla="*/ 308 h 524"/>
                <a:gd name="T56" fmla="*/ 254 w 513"/>
                <a:gd name="T57" fmla="*/ 287 h 524"/>
                <a:gd name="T58" fmla="*/ 272 w 513"/>
                <a:gd name="T59" fmla="*/ 267 h 524"/>
                <a:gd name="T60" fmla="*/ 291 w 513"/>
                <a:gd name="T61" fmla="*/ 246 h 524"/>
                <a:gd name="T62" fmla="*/ 311 w 513"/>
                <a:gd name="T63" fmla="*/ 225 h 524"/>
                <a:gd name="T64" fmla="*/ 329 w 513"/>
                <a:gd name="T65" fmla="*/ 204 h 524"/>
                <a:gd name="T66" fmla="*/ 348 w 513"/>
                <a:gd name="T67" fmla="*/ 183 h 524"/>
                <a:gd name="T68" fmla="*/ 367 w 513"/>
                <a:gd name="T69" fmla="*/ 161 h 524"/>
                <a:gd name="T70" fmla="*/ 386 w 513"/>
                <a:gd name="T71" fmla="*/ 140 h 524"/>
                <a:gd name="T72" fmla="*/ 405 w 513"/>
                <a:gd name="T73" fmla="*/ 119 h 524"/>
                <a:gd name="T74" fmla="*/ 423 w 513"/>
                <a:gd name="T75" fmla="*/ 98 h 524"/>
                <a:gd name="T76" fmla="*/ 442 w 513"/>
                <a:gd name="T77" fmla="*/ 76 h 524"/>
                <a:gd name="T78" fmla="*/ 462 w 513"/>
                <a:gd name="T79" fmla="*/ 55 h 524"/>
                <a:gd name="T80" fmla="*/ 480 w 513"/>
                <a:gd name="T81" fmla="*/ 34 h 524"/>
                <a:gd name="T82" fmla="*/ 513 w 513"/>
                <a:gd name="T83" fmla="*/ 0 h 524"/>
                <a:gd name="T84" fmla="*/ 508 w 513"/>
                <a:gd name="T85" fmla="*/ 12 h 524"/>
                <a:gd name="T86" fmla="*/ 501 w 513"/>
                <a:gd name="T87" fmla="*/ 24 h 524"/>
                <a:gd name="T88" fmla="*/ 494 w 513"/>
                <a:gd name="T89" fmla="*/ 34 h 524"/>
                <a:gd name="T90" fmla="*/ 486 w 513"/>
                <a:gd name="T91" fmla="*/ 46 h 524"/>
                <a:gd name="T92" fmla="*/ 479 w 513"/>
                <a:gd name="T93" fmla="*/ 58 h 524"/>
                <a:gd name="T94" fmla="*/ 471 w 513"/>
                <a:gd name="T95" fmla="*/ 68 h 524"/>
                <a:gd name="T96" fmla="*/ 465 w 513"/>
                <a:gd name="T97" fmla="*/ 80 h 524"/>
                <a:gd name="T98" fmla="*/ 460 w 513"/>
                <a:gd name="T99" fmla="*/ 93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3" h="524">
                  <a:moveTo>
                    <a:pt x="460" y="93"/>
                  </a:moveTo>
                  <a:lnTo>
                    <a:pt x="436" y="123"/>
                  </a:lnTo>
                  <a:lnTo>
                    <a:pt x="411" y="153"/>
                  </a:lnTo>
                  <a:lnTo>
                    <a:pt x="385" y="183"/>
                  </a:lnTo>
                  <a:lnTo>
                    <a:pt x="360" y="213"/>
                  </a:lnTo>
                  <a:lnTo>
                    <a:pt x="333" y="244"/>
                  </a:lnTo>
                  <a:lnTo>
                    <a:pt x="305" y="274"/>
                  </a:lnTo>
                  <a:lnTo>
                    <a:pt x="276" y="303"/>
                  </a:lnTo>
                  <a:lnTo>
                    <a:pt x="248" y="331"/>
                  </a:lnTo>
                  <a:lnTo>
                    <a:pt x="218" y="359"/>
                  </a:lnTo>
                  <a:lnTo>
                    <a:pt x="187" y="386"/>
                  </a:lnTo>
                  <a:lnTo>
                    <a:pt x="157" y="411"/>
                  </a:lnTo>
                  <a:lnTo>
                    <a:pt x="127" y="437"/>
                  </a:lnTo>
                  <a:lnTo>
                    <a:pt x="96" y="460"/>
                  </a:lnTo>
                  <a:lnTo>
                    <a:pt x="64" y="483"/>
                  </a:lnTo>
                  <a:lnTo>
                    <a:pt x="32" y="504"/>
                  </a:lnTo>
                  <a:lnTo>
                    <a:pt x="0" y="524"/>
                  </a:lnTo>
                  <a:lnTo>
                    <a:pt x="24" y="506"/>
                  </a:lnTo>
                  <a:lnTo>
                    <a:pt x="46" y="488"/>
                  </a:lnTo>
                  <a:lnTo>
                    <a:pt x="67" y="468"/>
                  </a:lnTo>
                  <a:lnTo>
                    <a:pt x="87" y="448"/>
                  </a:lnTo>
                  <a:lnTo>
                    <a:pt x="108" y="429"/>
                  </a:lnTo>
                  <a:lnTo>
                    <a:pt x="129" y="408"/>
                  </a:lnTo>
                  <a:lnTo>
                    <a:pt x="151" y="388"/>
                  </a:lnTo>
                  <a:lnTo>
                    <a:pt x="175" y="368"/>
                  </a:lnTo>
                  <a:lnTo>
                    <a:pt x="194" y="348"/>
                  </a:lnTo>
                  <a:lnTo>
                    <a:pt x="214" y="329"/>
                  </a:lnTo>
                  <a:lnTo>
                    <a:pt x="234" y="308"/>
                  </a:lnTo>
                  <a:lnTo>
                    <a:pt x="254" y="287"/>
                  </a:lnTo>
                  <a:lnTo>
                    <a:pt x="272" y="267"/>
                  </a:lnTo>
                  <a:lnTo>
                    <a:pt x="291" y="246"/>
                  </a:lnTo>
                  <a:lnTo>
                    <a:pt x="311" y="225"/>
                  </a:lnTo>
                  <a:lnTo>
                    <a:pt x="329" y="204"/>
                  </a:lnTo>
                  <a:lnTo>
                    <a:pt x="348" y="183"/>
                  </a:lnTo>
                  <a:lnTo>
                    <a:pt x="367" y="161"/>
                  </a:lnTo>
                  <a:lnTo>
                    <a:pt x="386" y="140"/>
                  </a:lnTo>
                  <a:lnTo>
                    <a:pt x="405" y="119"/>
                  </a:lnTo>
                  <a:lnTo>
                    <a:pt x="423" y="98"/>
                  </a:lnTo>
                  <a:lnTo>
                    <a:pt x="442" y="76"/>
                  </a:lnTo>
                  <a:lnTo>
                    <a:pt x="462" y="55"/>
                  </a:lnTo>
                  <a:lnTo>
                    <a:pt x="480" y="34"/>
                  </a:lnTo>
                  <a:lnTo>
                    <a:pt x="513" y="0"/>
                  </a:lnTo>
                  <a:lnTo>
                    <a:pt x="508" y="12"/>
                  </a:lnTo>
                  <a:lnTo>
                    <a:pt x="501" y="24"/>
                  </a:lnTo>
                  <a:lnTo>
                    <a:pt x="494" y="34"/>
                  </a:lnTo>
                  <a:lnTo>
                    <a:pt x="486" y="46"/>
                  </a:lnTo>
                  <a:lnTo>
                    <a:pt x="479" y="58"/>
                  </a:lnTo>
                  <a:lnTo>
                    <a:pt x="471" y="68"/>
                  </a:lnTo>
                  <a:lnTo>
                    <a:pt x="465" y="80"/>
                  </a:lnTo>
                  <a:lnTo>
                    <a:pt x="460" y="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3" name="Freeform 23"/>
            <p:cNvSpPr>
              <a:spLocks/>
            </p:cNvSpPr>
            <p:nvPr/>
          </p:nvSpPr>
          <p:spPr bwMode="auto">
            <a:xfrm>
              <a:off x="1835150" y="3084513"/>
              <a:ext cx="85725" cy="85725"/>
            </a:xfrm>
            <a:custGeom>
              <a:avLst/>
              <a:gdLst>
                <a:gd name="T0" fmla="*/ 327 w 327"/>
                <a:gd name="T1" fmla="*/ 0 h 325"/>
                <a:gd name="T2" fmla="*/ 312 w 327"/>
                <a:gd name="T3" fmla="*/ 25 h 325"/>
                <a:gd name="T4" fmla="*/ 295 w 327"/>
                <a:gd name="T5" fmla="*/ 49 h 325"/>
                <a:gd name="T6" fmla="*/ 279 w 327"/>
                <a:gd name="T7" fmla="*/ 73 h 325"/>
                <a:gd name="T8" fmla="*/ 260 w 327"/>
                <a:gd name="T9" fmla="*/ 96 h 325"/>
                <a:gd name="T10" fmla="*/ 243 w 327"/>
                <a:gd name="T11" fmla="*/ 118 h 325"/>
                <a:gd name="T12" fmla="*/ 223 w 327"/>
                <a:gd name="T13" fmla="*/ 140 h 325"/>
                <a:gd name="T14" fmla="*/ 203 w 327"/>
                <a:gd name="T15" fmla="*/ 161 h 325"/>
                <a:gd name="T16" fmla="*/ 184 w 327"/>
                <a:gd name="T17" fmla="*/ 182 h 325"/>
                <a:gd name="T18" fmla="*/ 163 w 327"/>
                <a:gd name="T19" fmla="*/ 202 h 325"/>
                <a:gd name="T20" fmla="*/ 141 w 327"/>
                <a:gd name="T21" fmla="*/ 221 h 325"/>
                <a:gd name="T22" fmla="*/ 119 w 327"/>
                <a:gd name="T23" fmla="*/ 240 h 325"/>
                <a:gd name="T24" fmla="*/ 95 w 327"/>
                <a:gd name="T25" fmla="*/ 259 h 325"/>
                <a:gd name="T26" fmla="*/ 72 w 327"/>
                <a:gd name="T27" fmla="*/ 276 h 325"/>
                <a:gd name="T28" fmla="*/ 49 w 327"/>
                <a:gd name="T29" fmla="*/ 293 h 325"/>
                <a:gd name="T30" fmla="*/ 24 w 327"/>
                <a:gd name="T31" fmla="*/ 310 h 325"/>
                <a:gd name="T32" fmla="*/ 0 w 327"/>
                <a:gd name="T33" fmla="*/ 325 h 325"/>
                <a:gd name="T34" fmla="*/ 17 w 327"/>
                <a:gd name="T35" fmla="*/ 306 h 325"/>
                <a:gd name="T36" fmla="*/ 35 w 327"/>
                <a:gd name="T37" fmla="*/ 289 h 325"/>
                <a:gd name="T38" fmla="*/ 53 w 327"/>
                <a:gd name="T39" fmla="*/ 271 h 325"/>
                <a:gd name="T40" fmla="*/ 73 w 327"/>
                <a:gd name="T41" fmla="*/ 253 h 325"/>
                <a:gd name="T42" fmla="*/ 92 w 327"/>
                <a:gd name="T43" fmla="*/ 235 h 325"/>
                <a:gd name="T44" fmla="*/ 112 w 327"/>
                <a:gd name="T45" fmla="*/ 219 h 325"/>
                <a:gd name="T46" fmla="*/ 131 w 327"/>
                <a:gd name="T47" fmla="*/ 202 h 325"/>
                <a:gd name="T48" fmla="*/ 151 w 327"/>
                <a:gd name="T49" fmla="*/ 184 h 325"/>
                <a:gd name="T50" fmla="*/ 171 w 327"/>
                <a:gd name="T51" fmla="*/ 167 h 325"/>
                <a:gd name="T52" fmla="*/ 191 w 327"/>
                <a:gd name="T53" fmla="*/ 148 h 325"/>
                <a:gd name="T54" fmla="*/ 209 w 327"/>
                <a:gd name="T55" fmla="*/ 131 h 325"/>
                <a:gd name="T56" fmla="*/ 228 w 327"/>
                <a:gd name="T57" fmla="*/ 112 h 325"/>
                <a:gd name="T58" fmla="*/ 245 w 327"/>
                <a:gd name="T59" fmla="*/ 94 h 325"/>
                <a:gd name="T60" fmla="*/ 262 w 327"/>
                <a:gd name="T61" fmla="*/ 75 h 325"/>
                <a:gd name="T62" fmla="*/ 278 w 327"/>
                <a:gd name="T63" fmla="*/ 55 h 325"/>
                <a:gd name="T64" fmla="*/ 293 w 327"/>
                <a:gd name="T65" fmla="*/ 34 h 325"/>
                <a:gd name="T66" fmla="*/ 300 w 327"/>
                <a:gd name="T67" fmla="*/ 25 h 325"/>
                <a:gd name="T68" fmla="*/ 308 w 327"/>
                <a:gd name="T69" fmla="*/ 16 h 325"/>
                <a:gd name="T70" fmla="*/ 316 w 327"/>
                <a:gd name="T71" fmla="*/ 6 h 325"/>
                <a:gd name="T72" fmla="*/ 327 w 327"/>
                <a:gd name="T7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25">
                  <a:moveTo>
                    <a:pt x="327" y="0"/>
                  </a:moveTo>
                  <a:lnTo>
                    <a:pt x="312" y="25"/>
                  </a:lnTo>
                  <a:lnTo>
                    <a:pt x="295" y="49"/>
                  </a:lnTo>
                  <a:lnTo>
                    <a:pt x="279" y="73"/>
                  </a:lnTo>
                  <a:lnTo>
                    <a:pt x="260" y="96"/>
                  </a:lnTo>
                  <a:lnTo>
                    <a:pt x="243" y="118"/>
                  </a:lnTo>
                  <a:lnTo>
                    <a:pt x="223" y="140"/>
                  </a:lnTo>
                  <a:lnTo>
                    <a:pt x="203" y="161"/>
                  </a:lnTo>
                  <a:lnTo>
                    <a:pt x="184" y="182"/>
                  </a:lnTo>
                  <a:lnTo>
                    <a:pt x="163" y="202"/>
                  </a:lnTo>
                  <a:lnTo>
                    <a:pt x="141" y="221"/>
                  </a:lnTo>
                  <a:lnTo>
                    <a:pt x="119" y="240"/>
                  </a:lnTo>
                  <a:lnTo>
                    <a:pt x="95" y="259"/>
                  </a:lnTo>
                  <a:lnTo>
                    <a:pt x="72" y="276"/>
                  </a:lnTo>
                  <a:lnTo>
                    <a:pt x="49" y="293"/>
                  </a:lnTo>
                  <a:lnTo>
                    <a:pt x="24" y="310"/>
                  </a:lnTo>
                  <a:lnTo>
                    <a:pt x="0" y="325"/>
                  </a:lnTo>
                  <a:lnTo>
                    <a:pt x="17" y="306"/>
                  </a:lnTo>
                  <a:lnTo>
                    <a:pt x="35" y="289"/>
                  </a:lnTo>
                  <a:lnTo>
                    <a:pt x="53" y="271"/>
                  </a:lnTo>
                  <a:lnTo>
                    <a:pt x="73" y="253"/>
                  </a:lnTo>
                  <a:lnTo>
                    <a:pt x="92" y="235"/>
                  </a:lnTo>
                  <a:lnTo>
                    <a:pt x="112" y="219"/>
                  </a:lnTo>
                  <a:lnTo>
                    <a:pt x="131" y="202"/>
                  </a:lnTo>
                  <a:lnTo>
                    <a:pt x="151" y="184"/>
                  </a:lnTo>
                  <a:lnTo>
                    <a:pt x="171" y="167"/>
                  </a:lnTo>
                  <a:lnTo>
                    <a:pt x="191" y="148"/>
                  </a:lnTo>
                  <a:lnTo>
                    <a:pt x="209" y="131"/>
                  </a:lnTo>
                  <a:lnTo>
                    <a:pt x="228" y="112"/>
                  </a:lnTo>
                  <a:lnTo>
                    <a:pt x="245" y="94"/>
                  </a:lnTo>
                  <a:lnTo>
                    <a:pt x="262" y="75"/>
                  </a:lnTo>
                  <a:lnTo>
                    <a:pt x="278" y="55"/>
                  </a:lnTo>
                  <a:lnTo>
                    <a:pt x="293" y="34"/>
                  </a:lnTo>
                  <a:lnTo>
                    <a:pt x="300" y="25"/>
                  </a:lnTo>
                  <a:lnTo>
                    <a:pt x="308" y="16"/>
                  </a:lnTo>
                  <a:lnTo>
                    <a:pt x="316" y="6"/>
                  </a:lnTo>
                  <a:lnTo>
                    <a:pt x="3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 name="Freeform 24"/>
            <p:cNvSpPr>
              <a:spLocks/>
            </p:cNvSpPr>
            <p:nvPr/>
          </p:nvSpPr>
          <p:spPr bwMode="auto">
            <a:xfrm>
              <a:off x="1635125" y="3100388"/>
              <a:ext cx="28575" cy="63500"/>
            </a:xfrm>
            <a:custGeom>
              <a:avLst/>
              <a:gdLst>
                <a:gd name="T0" fmla="*/ 108 w 108"/>
                <a:gd name="T1" fmla="*/ 2 h 244"/>
                <a:gd name="T2" fmla="*/ 91 w 108"/>
                <a:gd name="T3" fmla="*/ 28 h 244"/>
                <a:gd name="T4" fmla="*/ 77 w 108"/>
                <a:gd name="T5" fmla="*/ 53 h 244"/>
                <a:gd name="T6" fmla="*/ 64 w 108"/>
                <a:gd name="T7" fmla="*/ 81 h 244"/>
                <a:gd name="T8" fmla="*/ 54 w 108"/>
                <a:gd name="T9" fmla="*/ 108 h 244"/>
                <a:gd name="T10" fmla="*/ 44 w 108"/>
                <a:gd name="T11" fmla="*/ 137 h 244"/>
                <a:gd name="T12" fmla="*/ 34 w 108"/>
                <a:gd name="T13" fmla="*/ 164 h 244"/>
                <a:gd name="T14" fmla="*/ 22 w 108"/>
                <a:gd name="T15" fmla="*/ 192 h 244"/>
                <a:gd name="T16" fmla="*/ 10 w 108"/>
                <a:gd name="T17" fmla="*/ 219 h 244"/>
                <a:gd name="T18" fmla="*/ 10 w 108"/>
                <a:gd name="T19" fmla="*/ 243 h 244"/>
                <a:gd name="T20" fmla="*/ 8 w 108"/>
                <a:gd name="T21" fmla="*/ 243 h 244"/>
                <a:gd name="T22" fmla="*/ 7 w 108"/>
                <a:gd name="T23" fmla="*/ 243 h 244"/>
                <a:gd name="T24" fmla="*/ 6 w 108"/>
                <a:gd name="T25" fmla="*/ 244 h 244"/>
                <a:gd name="T26" fmla="*/ 6 w 108"/>
                <a:gd name="T27" fmla="*/ 244 h 244"/>
                <a:gd name="T28" fmla="*/ 0 w 108"/>
                <a:gd name="T29" fmla="*/ 219 h 244"/>
                <a:gd name="T30" fmla="*/ 3 w 108"/>
                <a:gd name="T31" fmla="*/ 193 h 244"/>
                <a:gd name="T32" fmla="*/ 11 w 108"/>
                <a:gd name="T33" fmla="*/ 167 h 244"/>
                <a:gd name="T34" fmla="*/ 19 w 108"/>
                <a:gd name="T35" fmla="*/ 144 h 244"/>
                <a:gd name="T36" fmla="*/ 29 w 108"/>
                <a:gd name="T37" fmla="*/ 126 h 244"/>
                <a:gd name="T38" fmla="*/ 39 w 108"/>
                <a:gd name="T39" fmla="*/ 107 h 244"/>
                <a:gd name="T40" fmla="*/ 48 w 108"/>
                <a:gd name="T41" fmla="*/ 88 h 244"/>
                <a:gd name="T42" fmla="*/ 58 w 108"/>
                <a:gd name="T43" fmla="*/ 70 h 244"/>
                <a:gd name="T44" fmla="*/ 69 w 108"/>
                <a:gd name="T45" fmla="*/ 51 h 244"/>
                <a:gd name="T46" fmla="*/ 80 w 108"/>
                <a:gd name="T47" fmla="*/ 34 h 244"/>
                <a:gd name="T48" fmla="*/ 93 w 108"/>
                <a:gd name="T49" fmla="*/ 16 h 244"/>
                <a:gd name="T50" fmla="*/ 106 w 108"/>
                <a:gd name="T51" fmla="*/ 0 h 244"/>
                <a:gd name="T52" fmla="*/ 108 w 108"/>
                <a:gd name="T53" fmla="*/ 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8" h="244">
                  <a:moveTo>
                    <a:pt x="108" y="2"/>
                  </a:moveTo>
                  <a:lnTo>
                    <a:pt x="91" y="28"/>
                  </a:lnTo>
                  <a:lnTo>
                    <a:pt x="77" y="53"/>
                  </a:lnTo>
                  <a:lnTo>
                    <a:pt x="64" y="81"/>
                  </a:lnTo>
                  <a:lnTo>
                    <a:pt x="54" y="108"/>
                  </a:lnTo>
                  <a:lnTo>
                    <a:pt x="44" y="137"/>
                  </a:lnTo>
                  <a:lnTo>
                    <a:pt x="34" y="164"/>
                  </a:lnTo>
                  <a:lnTo>
                    <a:pt x="22" y="192"/>
                  </a:lnTo>
                  <a:lnTo>
                    <a:pt x="10" y="219"/>
                  </a:lnTo>
                  <a:lnTo>
                    <a:pt x="10" y="243"/>
                  </a:lnTo>
                  <a:lnTo>
                    <a:pt x="8" y="243"/>
                  </a:lnTo>
                  <a:lnTo>
                    <a:pt x="7" y="243"/>
                  </a:lnTo>
                  <a:lnTo>
                    <a:pt x="6" y="244"/>
                  </a:lnTo>
                  <a:lnTo>
                    <a:pt x="6" y="244"/>
                  </a:lnTo>
                  <a:lnTo>
                    <a:pt x="0" y="219"/>
                  </a:lnTo>
                  <a:lnTo>
                    <a:pt x="3" y="193"/>
                  </a:lnTo>
                  <a:lnTo>
                    <a:pt x="11" y="167"/>
                  </a:lnTo>
                  <a:lnTo>
                    <a:pt x="19" y="144"/>
                  </a:lnTo>
                  <a:lnTo>
                    <a:pt x="29" y="126"/>
                  </a:lnTo>
                  <a:lnTo>
                    <a:pt x="39" y="107"/>
                  </a:lnTo>
                  <a:lnTo>
                    <a:pt x="48" y="88"/>
                  </a:lnTo>
                  <a:lnTo>
                    <a:pt x="58" y="70"/>
                  </a:lnTo>
                  <a:lnTo>
                    <a:pt x="69" y="51"/>
                  </a:lnTo>
                  <a:lnTo>
                    <a:pt x="80" y="34"/>
                  </a:lnTo>
                  <a:lnTo>
                    <a:pt x="93" y="16"/>
                  </a:lnTo>
                  <a:lnTo>
                    <a:pt x="106" y="0"/>
                  </a:lnTo>
                  <a:lnTo>
                    <a:pt x="10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5" name="Freeform 25"/>
            <p:cNvSpPr>
              <a:spLocks/>
            </p:cNvSpPr>
            <p:nvPr/>
          </p:nvSpPr>
          <p:spPr bwMode="auto">
            <a:xfrm>
              <a:off x="1676400" y="3101975"/>
              <a:ext cx="0" cy="1587"/>
            </a:xfrm>
            <a:custGeom>
              <a:avLst/>
              <a:gdLst>
                <a:gd name="T0" fmla="*/ 6 w 6"/>
                <a:gd name="T1" fmla="*/ 0 h 7"/>
                <a:gd name="T2" fmla="*/ 6 w 6"/>
                <a:gd name="T3" fmla="*/ 2 h 7"/>
                <a:gd name="T4" fmla="*/ 5 w 6"/>
                <a:gd name="T5" fmla="*/ 3 h 7"/>
                <a:gd name="T6" fmla="*/ 4 w 6"/>
                <a:gd name="T7" fmla="*/ 6 h 7"/>
                <a:gd name="T8" fmla="*/ 1 w 6"/>
                <a:gd name="T9" fmla="*/ 7 h 7"/>
                <a:gd name="T10" fmla="*/ 0 w 6"/>
                <a:gd name="T11" fmla="*/ 5 h 7"/>
                <a:gd name="T12" fmla="*/ 1 w 6"/>
                <a:gd name="T13" fmla="*/ 2 h 7"/>
                <a:gd name="T14" fmla="*/ 2 w 6"/>
                <a:gd name="T15" fmla="*/ 0 h 7"/>
                <a:gd name="T16" fmla="*/ 6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6" y="0"/>
                  </a:moveTo>
                  <a:lnTo>
                    <a:pt x="6" y="2"/>
                  </a:lnTo>
                  <a:lnTo>
                    <a:pt x="5" y="3"/>
                  </a:lnTo>
                  <a:lnTo>
                    <a:pt x="4" y="6"/>
                  </a:lnTo>
                  <a:lnTo>
                    <a:pt x="1" y="7"/>
                  </a:lnTo>
                  <a:lnTo>
                    <a:pt x="0" y="5"/>
                  </a:lnTo>
                  <a:lnTo>
                    <a:pt x="1" y="2"/>
                  </a:lnTo>
                  <a:lnTo>
                    <a:pt x="2"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6" name="Freeform 26"/>
            <p:cNvSpPr>
              <a:spLocks/>
            </p:cNvSpPr>
            <p:nvPr/>
          </p:nvSpPr>
          <p:spPr bwMode="auto">
            <a:xfrm>
              <a:off x="1647825" y="3105150"/>
              <a:ext cx="26988" cy="60325"/>
            </a:xfrm>
            <a:custGeom>
              <a:avLst/>
              <a:gdLst>
                <a:gd name="T0" fmla="*/ 102 w 102"/>
                <a:gd name="T1" fmla="*/ 0 h 226"/>
                <a:gd name="T2" fmla="*/ 95 w 102"/>
                <a:gd name="T3" fmla="*/ 16 h 226"/>
                <a:gd name="T4" fmla="*/ 88 w 102"/>
                <a:gd name="T5" fmla="*/ 32 h 226"/>
                <a:gd name="T6" fmla="*/ 79 w 102"/>
                <a:gd name="T7" fmla="*/ 47 h 226"/>
                <a:gd name="T8" fmla="*/ 71 w 102"/>
                <a:gd name="T9" fmla="*/ 63 h 226"/>
                <a:gd name="T10" fmla="*/ 62 w 102"/>
                <a:gd name="T11" fmla="*/ 78 h 226"/>
                <a:gd name="T12" fmla="*/ 55 w 102"/>
                <a:gd name="T13" fmla="*/ 93 h 226"/>
                <a:gd name="T14" fmla="*/ 48 w 102"/>
                <a:gd name="T15" fmla="*/ 109 h 226"/>
                <a:gd name="T16" fmla="*/ 43 w 102"/>
                <a:gd name="T17" fmla="*/ 125 h 226"/>
                <a:gd name="T18" fmla="*/ 38 w 102"/>
                <a:gd name="T19" fmla="*/ 138 h 226"/>
                <a:gd name="T20" fmla="*/ 34 w 102"/>
                <a:gd name="T21" fmla="*/ 150 h 226"/>
                <a:gd name="T22" fmla="*/ 28 w 102"/>
                <a:gd name="T23" fmla="*/ 163 h 226"/>
                <a:gd name="T24" fmla="*/ 22 w 102"/>
                <a:gd name="T25" fmla="*/ 174 h 226"/>
                <a:gd name="T26" fmla="*/ 18 w 102"/>
                <a:gd name="T27" fmla="*/ 187 h 226"/>
                <a:gd name="T28" fmla="*/ 14 w 102"/>
                <a:gd name="T29" fmla="*/ 200 h 226"/>
                <a:gd name="T30" fmla="*/ 13 w 102"/>
                <a:gd name="T31" fmla="*/ 212 h 226"/>
                <a:gd name="T32" fmla="*/ 14 w 102"/>
                <a:gd name="T33" fmla="*/ 226 h 226"/>
                <a:gd name="T34" fmla="*/ 9 w 102"/>
                <a:gd name="T35" fmla="*/ 226 h 226"/>
                <a:gd name="T36" fmla="*/ 5 w 102"/>
                <a:gd name="T37" fmla="*/ 225 h 226"/>
                <a:gd name="T38" fmla="*/ 1 w 102"/>
                <a:gd name="T39" fmla="*/ 222 h 226"/>
                <a:gd name="T40" fmla="*/ 0 w 102"/>
                <a:gd name="T41" fmla="*/ 218 h 226"/>
                <a:gd name="T42" fmla="*/ 2 w 102"/>
                <a:gd name="T43" fmla="*/ 187 h 226"/>
                <a:gd name="T44" fmla="*/ 11 w 102"/>
                <a:gd name="T45" fmla="*/ 158 h 226"/>
                <a:gd name="T46" fmla="*/ 22 w 102"/>
                <a:gd name="T47" fmla="*/ 131 h 226"/>
                <a:gd name="T48" fmla="*/ 36 w 102"/>
                <a:gd name="T49" fmla="*/ 104 h 226"/>
                <a:gd name="T50" fmla="*/ 51 w 102"/>
                <a:gd name="T51" fmla="*/ 79 h 226"/>
                <a:gd name="T52" fmla="*/ 69 w 102"/>
                <a:gd name="T53" fmla="*/ 53 h 226"/>
                <a:gd name="T54" fmla="*/ 84 w 102"/>
                <a:gd name="T55" fmla="*/ 26 h 226"/>
                <a:gd name="T56" fmla="*/ 99 w 102"/>
                <a:gd name="T57" fmla="*/ 0 h 226"/>
                <a:gd name="T58" fmla="*/ 102 w 102"/>
                <a:gd name="T5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 h="226">
                  <a:moveTo>
                    <a:pt x="102" y="0"/>
                  </a:moveTo>
                  <a:lnTo>
                    <a:pt x="95" y="16"/>
                  </a:lnTo>
                  <a:lnTo>
                    <a:pt x="88" y="32"/>
                  </a:lnTo>
                  <a:lnTo>
                    <a:pt x="79" y="47"/>
                  </a:lnTo>
                  <a:lnTo>
                    <a:pt x="71" y="63"/>
                  </a:lnTo>
                  <a:lnTo>
                    <a:pt x="62" y="78"/>
                  </a:lnTo>
                  <a:lnTo>
                    <a:pt x="55" y="93"/>
                  </a:lnTo>
                  <a:lnTo>
                    <a:pt x="48" y="109"/>
                  </a:lnTo>
                  <a:lnTo>
                    <a:pt x="43" y="125"/>
                  </a:lnTo>
                  <a:lnTo>
                    <a:pt x="38" y="138"/>
                  </a:lnTo>
                  <a:lnTo>
                    <a:pt x="34" y="150"/>
                  </a:lnTo>
                  <a:lnTo>
                    <a:pt x="28" y="163"/>
                  </a:lnTo>
                  <a:lnTo>
                    <a:pt x="22" y="174"/>
                  </a:lnTo>
                  <a:lnTo>
                    <a:pt x="18" y="187"/>
                  </a:lnTo>
                  <a:lnTo>
                    <a:pt x="14" y="200"/>
                  </a:lnTo>
                  <a:lnTo>
                    <a:pt x="13" y="212"/>
                  </a:lnTo>
                  <a:lnTo>
                    <a:pt x="14" y="226"/>
                  </a:lnTo>
                  <a:lnTo>
                    <a:pt x="9" y="226"/>
                  </a:lnTo>
                  <a:lnTo>
                    <a:pt x="5" y="225"/>
                  </a:lnTo>
                  <a:lnTo>
                    <a:pt x="1" y="222"/>
                  </a:lnTo>
                  <a:lnTo>
                    <a:pt x="0" y="218"/>
                  </a:lnTo>
                  <a:lnTo>
                    <a:pt x="2" y="187"/>
                  </a:lnTo>
                  <a:lnTo>
                    <a:pt x="11" y="158"/>
                  </a:lnTo>
                  <a:lnTo>
                    <a:pt x="22" y="131"/>
                  </a:lnTo>
                  <a:lnTo>
                    <a:pt x="36" y="104"/>
                  </a:lnTo>
                  <a:lnTo>
                    <a:pt x="51" y="79"/>
                  </a:lnTo>
                  <a:lnTo>
                    <a:pt x="69" y="53"/>
                  </a:lnTo>
                  <a:lnTo>
                    <a:pt x="84" y="26"/>
                  </a:lnTo>
                  <a:lnTo>
                    <a:pt x="99" y="0"/>
                  </a:lnTo>
                  <a:lnTo>
                    <a:pt x="10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7" name="Freeform 27"/>
            <p:cNvSpPr>
              <a:spLocks/>
            </p:cNvSpPr>
            <p:nvPr/>
          </p:nvSpPr>
          <p:spPr bwMode="auto">
            <a:xfrm>
              <a:off x="1684338" y="3114675"/>
              <a:ext cx="19050" cy="39687"/>
            </a:xfrm>
            <a:custGeom>
              <a:avLst/>
              <a:gdLst>
                <a:gd name="T0" fmla="*/ 74 w 74"/>
                <a:gd name="T1" fmla="*/ 0 h 149"/>
                <a:gd name="T2" fmla="*/ 67 w 74"/>
                <a:gd name="T3" fmla="*/ 13 h 149"/>
                <a:gd name="T4" fmla="*/ 60 w 74"/>
                <a:gd name="T5" fmla="*/ 25 h 149"/>
                <a:gd name="T6" fmla="*/ 53 w 74"/>
                <a:gd name="T7" fmla="*/ 38 h 149"/>
                <a:gd name="T8" fmla="*/ 47 w 74"/>
                <a:gd name="T9" fmla="*/ 51 h 149"/>
                <a:gd name="T10" fmla="*/ 40 w 74"/>
                <a:gd name="T11" fmla="*/ 64 h 149"/>
                <a:gd name="T12" fmla="*/ 33 w 74"/>
                <a:gd name="T13" fmla="*/ 77 h 149"/>
                <a:gd name="T14" fmla="*/ 26 w 74"/>
                <a:gd name="T15" fmla="*/ 88 h 149"/>
                <a:gd name="T16" fmla="*/ 18 w 74"/>
                <a:gd name="T17" fmla="*/ 100 h 149"/>
                <a:gd name="T18" fmla="*/ 14 w 74"/>
                <a:gd name="T19" fmla="*/ 114 h 149"/>
                <a:gd name="T20" fmla="*/ 13 w 74"/>
                <a:gd name="T21" fmla="*/ 129 h 149"/>
                <a:gd name="T22" fmla="*/ 11 w 74"/>
                <a:gd name="T23" fmla="*/ 142 h 149"/>
                <a:gd name="T24" fmla="*/ 0 w 74"/>
                <a:gd name="T25" fmla="*/ 149 h 149"/>
                <a:gd name="T26" fmla="*/ 0 w 74"/>
                <a:gd name="T27" fmla="*/ 128 h 149"/>
                <a:gd name="T28" fmla="*/ 4 w 74"/>
                <a:gd name="T29" fmla="*/ 107 h 149"/>
                <a:gd name="T30" fmla="*/ 11 w 74"/>
                <a:gd name="T31" fmla="*/ 88 h 149"/>
                <a:gd name="T32" fmla="*/ 21 w 74"/>
                <a:gd name="T33" fmla="*/ 70 h 149"/>
                <a:gd name="T34" fmla="*/ 33 w 74"/>
                <a:gd name="T35" fmla="*/ 52 h 149"/>
                <a:gd name="T36" fmla="*/ 45 w 74"/>
                <a:gd name="T37" fmla="*/ 35 h 149"/>
                <a:gd name="T38" fmla="*/ 57 w 74"/>
                <a:gd name="T39" fmla="*/ 17 h 149"/>
                <a:gd name="T40" fmla="*/ 69 w 74"/>
                <a:gd name="T41" fmla="*/ 0 h 149"/>
                <a:gd name="T42" fmla="*/ 74 w 74"/>
                <a:gd name="T43"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149">
                  <a:moveTo>
                    <a:pt x="74" y="0"/>
                  </a:moveTo>
                  <a:lnTo>
                    <a:pt x="67" y="13"/>
                  </a:lnTo>
                  <a:lnTo>
                    <a:pt x="60" y="25"/>
                  </a:lnTo>
                  <a:lnTo>
                    <a:pt x="53" y="38"/>
                  </a:lnTo>
                  <a:lnTo>
                    <a:pt x="47" y="51"/>
                  </a:lnTo>
                  <a:lnTo>
                    <a:pt x="40" y="64"/>
                  </a:lnTo>
                  <a:lnTo>
                    <a:pt x="33" y="77"/>
                  </a:lnTo>
                  <a:lnTo>
                    <a:pt x="26" y="88"/>
                  </a:lnTo>
                  <a:lnTo>
                    <a:pt x="18" y="100"/>
                  </a:lnTo>
                  <a:lnTo>
                    <a:pt x="14" y="114"/>
                  </a:lnTo>
                  <a:lnTo>
                    <a:pt x="13" y="129"/>
                  </a:lnTo>
                  <a:lnTo>
                    <a:pt x="11" y="142"/>
                  </a:lnTo>
                  <a:lnTo>
                    <a:pt x="0" y="149"/>
                  </a:lnTo>
                  <a:lnTo>
                    <a:pt x="0" y="128"/>
                  </a:lnTo>
                  <a:lnTo>
                    <a:pt x="4" y="107"/>
                  </a:lnTo>
                  <a:lnTo>
                    <a:pt x="11" y="88"/>
                  </a:lnTo>
                  <a:lnTo>
                    <a:pt x="21" y="70"/>
                  </a:lnTo>
                  <a:lnTo>
                    <a:pt x="33" y="52"/>
                  </a:lnTo>
                  <a:lnTo>
                    <a:pt x="45" y="35"/>
                  </a:lnTo>
                  <a:lnTo>
                    <a:pt x="57" y="17"/>
                  </a:lnTo>
                  <a:lnTo>
                    <a:pt x="69" y="0"/>
                  </a:lnTo>
                  <a:lnTo>
                    <a:pt x="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8" name="Freeform 28"/>
            <p:cNvSpPr>
              <a:spLocks/>
            </p:cNvSpPr>
            <p:nvPr/>
          </p:nvSpPr>
          <p:spPr bwMode="auto">
            <a:xfrm>
              <a:off x="1663700" y="3116263"/>
              <a:ext cx="20638" cy="44450"/>
            </a:xfrm>
            <a:custGeom>
              <a:avLst/>
              <a:gdLst>
                <a:gd name="T0" fmla="*/ 78 w 78"/>
                <a:gd name="T1" fmla="*/ 0 h 169"/>
                <a:gd name="T2" fmla="*/ 65 w 78"/>
                <a:gd name="T3" fmla="*/ 19 h 169"/>
                <a:gd name="T4" fmla="*/ 53 w 78"/>
                <a:gd name="T5" fmla="*/ 39 h 169"/>
                <a:gd name="T6" fmla="*/ 43 w 78"/>
                <a:gd name="T7" fmla="*/ 58 h 169"/>
                <a:gd name="T8" fmla="*/ 34 w 78"/>
                <a:gd name="T9" fmla="*/ 79 h 169"/>
                <a:gd name="T10" fmla="*/ 27 w 78"/>
                <a:gd name="T11" fmla="*/ 100 h 169"/>
                <a:gd name="T12" fmla="*/ 20 w 78"/>
                <a:gd name="T13" fmla="*/ 122 h 169"/>
                <a:gd name="T14" fmla="*/ 15 w 78"/>
                <a:gd name="T15" fmla="*/ 144 h 169"/>
                <a:gd name="T16" fmla="*/ 10 w 78"/>
                <a:gd name="T17" fmla="*/ 168 h 169"/>
                <a:gd name="T18" fmla="*/ 5 w 78"/>
                <a:gd name="T19" fmla="*/ 169 h 169"/>
                <a:gd name="T20" fmla="*/ 3 w 78"/>
                <a:gd name="T21" fmla="*/ 165 h 169"/>
                <a:gd name="T22" fmla="*/ 2 w 78"/>
                <a:gd name="T23" fmla="*/ 160 h 169"/>
                <a:gd name="T24" fmla="*/ 0 w 78"/>
                <a:gd name="T25" fmla="*/ 156 h 169"/>
                <a:gd name="T26" fmla="*/ 1 w 78"/>
                <a:gd name="T27" fmla="*/ 133 h 169"/>
                <a:gd name="T28" fmla="*/ 6 w 78"/>
                <a:gd name="T29" fmla="*/ 111 h 169"/>
                <a:gd name="T30" fmla="*/ 13 w 78"/>
                <a:gd name="T31" fmla="*/ 90 h 169"/>
                <a:gd name="T32" fmla="*/ 23 w 78"/>
                <a:gd name="T33" fmla="*/ 71 h 169"/>
                <a:gd name="T34" fmla="*/ 36 w 78"/>
                <a:gd name="T35" fmla="*/ 53 h 169"/>
                <a:gd name="T36" fmla="*/ 49 w 78"/>
                <a:gd name="T37" fmla="*/ 34 h 169"/>
                <a:gd name="T38" fmla="*/ 64 w 78"/>
                <a:gd name="T39" fmla="*/ 17 h 169"/>
                <a:gd name="T40" fmla="*/ 78 w 78"/>
                <a:gd name="T4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69">
                  <a:moveTo>
                    <a:pt x="78" y="0"/>
                  </a:moveTo>
                  <a:lnTo>
                    <a:pt x="65" y="19"/>
                  </a:lnTo>
                  <a:lnTo>
                    <a:pt x="53" y="39"/>
                  </a:lnTo>
                  <a:lnTo>
                    <a:pt x="43" y="58"/>
                  </a:lnTo>
                  <a:lnTo>
                    <a:pt x="34" y="79"/>
                  </a:lnTo>
                  <a:lnTo>
                    <a:pt x="27" y="100"/>
                  </a:lnTo>
                  <a:lnTo>
                    <a:pt x="20" y="122"/>
                  </a:lnTo>
                  <a:lnTo>
                    <a:pt x="15" y="144"/>
                  </a:lnTo>
                  <a:lnTo>
                    <a:pt x="10" y="168"/>
                  </a:lnTo>
                  <a:lnTo>
                    <a:pt x="5" y="169"/>
                  </a:lnTo>
                  <a:lnTo>
                    <a:pt x="3" y="165"/>
                  </a:lnTo>
                  <a:lnTo>
                    <a:pt x="2" y="160"/>
                  </a:lnTo>
                  <a:lnTo>
                    <a:pt x="0" y="156"/>
                  </a:lnTo>
                  <a:lnTo>
                    <a:pt x="1" y="133"/>
                  </a:lnTo>
                  <a:lnTo>
                    <a:pt x="6" y="111"/>
                  </a:lnTo>
                  <a:lnTo>
                    <a:pt x="13" y="90"/>
                  </a:lnTo>
                  <a:lnTo>
                    <a:pt x="23" y="71"/>
                  </a:lnTo>
                  <a:lnTo>
                    <a:pt x="36" y="53"/>
                  </a:lnTo>
                  <a:lnTo>
                    <a:pt x="49" y="34"/>
                  </a:lnTo>
                  <a:lnTo>
                    <a:pt x="64" y="17"/>
                  </a:lnTo>
                  <a:lnTo>
                    <a:pt x="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9" name="Freeform 29"/>
            <p:cNvSpPr>
              <a:spLocks/>
            </p:cNvSpPr>
            <p:nvPr/>
          </p:nvSpPr>
          <p:spPr bwMode="auto">
            <a:xfrm>
              <a:off x="1701800" y="3127375"/>
              <a:ext cx="9525" cy="19050"/>
            </a:xfrm>
            <a:custGeom>
              <a:avLst/>
              <a:gdLst>
                <a:gd name="T0" fmla="*/ 7 w 33"/>
                <a:gd name="T1" fmla="*/ 66 h 66"/>
                <a:gd name="T2" fmla="*/ 5 w 33"/>
                <a:gd name="T3" fmla="*/ 66 h 66"/>
                <a:gd name="T4" fmla="*/ 4 w 33"/>
                <a:gd name="T5" fmla="*/ 65 h 66"/>
                <a:gd name="T6" fmla="*/ 1 w 33"/>
                <a:gd name="T7" fmla="*/ 64 h 66"/>
                <a:gd name="T8" fmla="*/ 0 w 33"/>
                <a:gd name="T9" fmla="*/ 63 h 66"/>
                <a:gd name="T10" fmla="*/ 2 w 33"/>
                <a:gd name="T11" fmla="*/ 44 h 66"/>
                <a:gd name="T12" fmla="*/ 11 w 33"/>
                <a:gd name="T13" fmla="*/ 28 h 66"/>
                <a:gd name="T14" fmla="*/ 21 w 33"/>
                <a:gd name="T15" fmla="*/ 14 h 66"/>
                <a:gd name="T16" fmla="*/ 33 w 33"/>
                <a:gd name="T17" fmla="*/ 0 h 66"/>
                <a:gd name="T18" fmla="*/ 27 w 33"/>
                <a:gd name="T19" fmla="*/ 15 h 66"/>
                <a:gd name="T20" fmla="*/ 20 w 33"/>
                <a:gd name="T21" fmla="*/ 32 h 66"/>
                <a:gd name="T22" fmla="*/ 13 w 33"/>
                <a:gd name="T23" fmla="*/ 49 h 66"/>
                <a:gd name="T24" fmla="*/ 7 w 33"/>
                <a:gd name="T2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6">
                  <a:moveTo>
                    <a:pt x="7" y="66"/>
                  </a:moveTo>
                  <a:lnTo>
                    <a:pt x="5" y="66"/>
                  </a:lnTo>
                  <a:lnTo>
                    <a:pt x="4" y="65"/>
                  </a:lnTo>
                  <a:lnTo>
                    <a:pt x="1" y="64"/>
                  </a:lnTo>
                  <a:lnTo>
                    <a:pt x="0" y="63"/>
                  </a:lnTo>
                  <a:lnTo>
                    <a:pt x="2" y="44"/>
                  </a:lnTo>
                  <a:lnTo>
                    <a:pt x="11" y="28"/>
                  </a:lnTo>
                  <a:lnTo>
                    <a:pt x="21" y="14"/>
                  </a:lnTo>
                  <a:lnTo>
                    <a:pt x="33" y="0"/>
                  </a:lnTo>
                  <a:lnTo>
                    <a:pt x="27" y="15"/>
                  </a:lnTo>
                  <a:lnTo>
                    <a:pt x="20" y="32"/>
                  </a:lnTo>
                  <a:lnTo>
                    <a:pt x="13" y="49"/>
                  </a:lnTo>
                  <a:lnTo>
                    <a:pt x="7"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0" name="Freeform 30"/>
            <p:cNvSpPr>
              <a:spLocks/>
            </p:cNvSpPr>
            <p:nvPr/>
          </p:nvSpPr>
          <p:spPr bwMode="auto">
            <a:xfrm>
              <a:off x="1874838" y="3149600"/>
              <a:ext cx="15875" cy="15875"/>
            </a:xfrm>
            <a:custGeom>
              <a:avLst/>
              <a:gdLst>
                <a:gd name="T0" fmla="*/ 63 w 63"/>
                <a:gd name="T1" fmla="*/ 19 h 62"/>
                <a:gd name="T2" fmla="*/ 58 w 63"/>
                <a:gd name="T3" fmla="*/ 25 h 62"/>
                <a:gd name="T4" fmla="*/ 53 w 63"/>
                <a:gd name="T5" fmla="*/ 31 h 62"/>
                <a:gd name="T6" fmla="*/ 46 w 63"/>
                <a:gd name="T7" fmla="*/ 36 h 62"/>
                <a:gd name="T8" fmla="*/ 40 w 63"/>
                <a:gd name="T9" fmla="*/ 42 h 62"/>
                <a:gd name="T10" fmla="*/ 33 w 63"/>
                <a:gd name="T11" fmla="*/ 48 h 62"/>
                <a:gd name="T12" fmla="*/ 26 w 63"/>
                <a:gd name="T13" fmla="*/ 53 h 62"/>
                <a:gd name="T14" fmla="*/ 19 w 63"/>
                <a:gd name="T15" fmla="*/ 57 h 62"/>
                <a:gd name="T16" fmla="*/ 12 w 63"/>
                <a:gd name="T17" fmla="*/ 62 h 62"/>
                <a:gd name="T18" fmla="*/ 8 w 63"/>
                <a:gd name="T19" fmla="*/ 61 h 62"/>
                <a:gd name="T20" fmla="*/ 3 w 63"/>
                <a:gd name="T21" fmla="*/ 58 h 62"/>
                <a:gd name="T22" fmla="*/ 0 w 63"/>
                <a:gd name="T23" fmla="*/ 55 h 62"/>
                <a:gd name="T24" fmla="*/ 3 w 63"/>
                <a:gd name="T25" fmla="*/ 50 h 62"/>
                <a:gd name="T26" fmla="*/ 8 w 63"/>
                <a:gd name="T27" fmla="*/ 43 h 62"/>
                <a:gd name="T28" fmla="*/ 17 w 63"/>
                <a:gd name="T29" fmla="*/ 32 h 62"/>
                <a:gd name="T30" fmla="*/ 25 w 63"/>
                <a:gd name="T31" fmla="*/ 20 h 62"/>
                <a:gd name="T32" fmla="*/ 34 w 63"/>
                <a:gd name="T33" fmla="*/ 10 h 62"/>
                <a:gd name="T34" fmla="*/ 43 w 63"/>
                <a:gd name="T35" fmla="*/ 3 h 62"/>
                <a:gd name="T36" fmla="*/ 51 w 63"/>
                <a:gd name="T37" fmla="*/ 0 h 62"/>
                <a:gd name="T38" fmla="*/ 58 w 63"/>
                <a:gd name="T39" fmla="*/ 5 h 62"/>
                <a:gd name="T40" fmla="*/ 63 w 63"/>
                <a:gd name="T41" fmla="*/ 1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62">
                  <a:moveTo>
                    <a:pt x="63" y="19"/>
                  </a:moveTo>
                  <a:lnTo>
                    <a:pt x="58" y="25"/>
                  </a:lnTo>
                  <a:lnTo>
                    <a:pt x="53" y="31"/>
                  </a:lnTo>
                  <a:lnTo>
                    <a:pt x="46" y="36"/>
                  </a:lnTo>
                  <a:lnTo>
                    <a:pt x="40" y="42"/>
                  </a:lnTo>
                  <a:lnTo>
                    <a:pt x="33" y="48"/>
                  </a:lnTo>
                  <a:lnTo>
                    <a:pt x="26" y="53"/>
                  </a:lnTo>
                  <a:lnTo>
                    <a:pt x="19" y="57"/>
                  </a:lnTo>
                  <a:lnTo>
                    <a:pt x="12" y="62"/>
                  </a:lnTo>
                  <a:lnTo>
                    <a:pt x="8" y="61"/>
                  </a:lnTo>
                  <a:lnTo>
                    <a:pt x="3" y="58"/>
                  </a:lnTo>
                  <a:lnTo>
                    <a:pt x="0" y="55"/>
                  </a:lnTo>
                  <a:lnTo>
                    <a:pt x="3" y="50"/>
                  </a:lnTo>
                  <a:lnTo>
                    <a:pt x="8" y="43"/>
                  </a:lnTo>
                  <a:lnTo>
                    <a:pt x="17" y="32"/>
                  </a:lnTo>
                  <a:lnTo>
                    <a:pt x="25" y="20"/>
                  </a:lnTo>
                  <a:lnTo>
                    <a:pt x="34" y="10"/>
                  </a:lnTo>
                  <a:lnTo>
                    <a:pt x="43" y="3"/>
                  </a:lnTo>
                  <a:lnTo>
                    <a:pt x="51" y="0"/>
                  </a:lnTo>
                  <a:lnTo>
                    <a:pt x="58" y="5"/>
                  </a:lnTo>
                  <a:lnTo>
                    <a:pt x="6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1" name="Freeform 31"/>
            <p:cNvSpPr>
              <a:spLocks/>
            </p:cNvSpPr>
            <p:nvPr/>
          </p:nvSpPr>
          <p:spPr bwMode="auto">
            <a:xfrm>
              <a:off x="1860550" y="3187700"/>
              <a:ext cx="4763" cy="4762"/>
            </a:xfrm>
            <a:custGeom>
              <a:avLst/>
              <a:gdLst>
                <a:gd name="T0" fmla="*/ 18 w 18"/>
                <a:gd name="T1" fmla="*/ 5 h 18"/>
                <a:gd name="T2" fmla="*/ 15 w 18"/>
                <a:gd name="T3" fmla="*/ 18 h 18"/>
                <a:gd name="T4" fmla="*/ 11 w 18"/>
                <a:gd name="T5" fmla="*/ 15 h 18"/>
                <a:gd name="T6" fmla="*/ 6 w 18"/>
                <a:gd name="T7" fmla="*/ 10 h 18"/>
                <a:gd name="T8" fmla="*/ 1 w 18"/>
                <a:gd name="T9" fmla="*/ 4 h 18"/>
                <a:gd name="T10" fmla="*/ 0 w 18"/>
                <a:gd name="T11" fmla="*/ 0 h 18"/>
                <a:gd name="T12" fmla="*/ 5 w 18"/>
                <a:gd name="T13" fmla="*/ 0 h 18"/>
                <a:gd name="T14" fmla="*/ 9 w 18"/>
                <a:gd name="T15" fmla="*/ 1 h 18"/>
                <a:gd name="T16" fmla="*/ 14 w 18"/>
                <a:gd name="T17" fmla="*/ 2 h 18"/>
                <a:gd name="T18" fmla="*/ 18 w 18"/>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18" y="5"/>
                  </a:moveTo>
                  <a:lnTo>
                    <a:pt x="15" y="18"/>
                  </a:lnTo>
                  <a:lnTo>
                    <a:pt x="11" y="15"/>
                  </a:lnTo>
                  <a:lnTo>
                    <a:pt x="6" y="10"/>
                  </a:lnTo>
                  <a:lnTo>
                    <a:pt x="1" y="4"/>
                  </a:lnTo>
                  <a:lnTo>
                    <a:pt x="0" y="0"/>
                  </a:lnTo>
                  <a:lnTo>
                    <a:pt x="5" y="0"/>
                  </a:lnTo>
                  <a:lnTo>
                    <a:pt x="9" y="1"/>
                  </a:lnTo>
                  <a:lnTo>
                    <a:pt x="14" y="2"/>
                  </a:lnTo>
                  <a:lnTo>
                    <a:pt x="1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2" name="Freeform 32"/>
            <p:cNvSpPr>
              <a:spLocks/>
            </p:cNvSpPr>
            <p:nvPr/>
          </p:nvSpPr>
          <p:spPr bwMode="auto">
            <a:xfrm>
              <a:off x="1890713" y="3192463"/>
              <a:ext cx="6350" cy="3175"/>
            </a:xfrm>
            <a:custGeom>
              <a:avLst/>
              <a:gdLst>
                <a:gd name="T0" fmla="*/ 21 w 21"/>
                <a:gd name="T1" fmla="*/ 1 h 11"/>
                <a:gd name="T2" fmla="*/ 19 w 21"/>
                <a:gd name="T3" fmla="*/ 5 h 11"/>
                <a:gd name="T4" fmla="*/ 15 w 21"/>
                <a:gd name="T5" fmla="*/ 9 h 11"/>
                <a:gd name="T6" fmla="*/ 10 w 21"/>
                <a:gd name="T7" fmla="*/ 11 h 11"/>
                <a:gd name="T8" fmla="*/ 6 w 21"/>
                <a:gd name="T9" fmla="*/ 11 h 11"/>
                <a:gd name="T10" fmla="*/ 3 w 21"/>
                <a:gd name="T11" fmla="*/ 9 h 11"/>
                <a:gd name="T12" fmla="*/ 1 w 21"/>
                <a:gd name="T13" fmla="*/ 5 h 11"/>
                <a:gd name="T14" fmla="*/ 0 w 21"/>
                <a:gd name="T15" fmla="*/ 3 h 11"/>
                <a:gd name="T16" fmla="*/ 1 w 21"/>
                <a:gd name="T17" fmla="*/ 0 h 11"/>
                <a:gd name="T18" fmla="*/ 7 w 21"/>
                <a:gd name="T19" fmla="*/ 0 h 11"/>
                <a:gd name="T20" fmla="*/ 12 w 21"/>
                <a:gd name="T21" fmla="*/ 0 h 11"/>
                <a:gd name="T22" fmla="*/ 17 w 21"/>
                <a:gd name="T23" fmla="*/ 0 h 11"/>
                <a:gd name="T24" fmla="*/ 21 w 21"/>
                <a:gd name="T2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1">
                  <a:moveTo>
                    <a:pt x="21" y="1"/>
                  </a:moveTo>
                  <a:lnTo>
                    <a:pt x="19" y="5"/>
                  </a:lnTo>
                  <a:lnTo>
                    <a:pt x="15" y="9"/>
                  </a:lnTo>
                  <a:lnTo>
                    <a:pt x="10" y="11"/>
                  </a:lnTo>
                  <a:lnTo>
                    <a:pt x="6" y="11"/>
                  </a:lnTo>
                  <a:lnTo>
                    <a:pt x="3" y="9"/>
                  </a:lnTo>
                  <a:lnTo>
                    <a:pt x="1" y="5"/>
                  </a:lnTo>
                  <a:lnTo>
                    <a:pt x="0" y="3"/>
                  </a:lnTo>
                  <a:lnTo>
                    <a:pt x="1" y="0"/>
                  </a:lnTo>
                  <a:lnTo>
                    <a:pt x="7" y="0"/>
                  </a:lnTo>
                  <a:lnTo>
                    <a:pt x="12" y="0"/>
                  </a:lnTo>
                  <a:lnTo>
                    <a:pt x="17" y="0"/>
                  </a:lnTo>
                  <a:lnTo>
                    <a:pt x="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3" name="Freeform 33"/>
            <p:cNvSpPr>
              <a:spLocks/>
            </p:cNvSpPr>
            <p:nvPr/>
          </p:nvSpPr>
          <p:spPr bwMode="auto">
            <a:xfrm>
              <a:off x="1881188" y="3195638"/>
              <a:ext cx="4763" cy="3175"/>
            </a:xfrm>
            <a:custGeom>
              <a:avLst/>
              <a:gdLst>
                <a:gd name="T0" fmla="*/ 16 w 16"/>
                <a:gd name="T1" fmla="*/ 10 h 10"/>
                <a:gd name="T2" fmla="*/ 0 w 16"/>
                <a:gd name="T3" fmla="*/ 10 h 10"/>
                <a:gd name="T4" fmla="*/ 2 w 16"/>
                <a:gd name="T5" fmla="*/ 0 h 10"/>
                <a:gd name="T6" fmla="*/ 6 w 16"/>
                <a:gd name="T7" fmla="*/ 1 h 10"/>
                <a:gd name="T8" fmla="*/ 9 w 16"/>
                <a:gd name="T9" fmla="*/ 3 h 10"/>
                <a:gd name="T10" fmla="*/ 13 w 16"/>
                <a:gd name="T11" fmla="*/ 7 h 10"/>
                <a:gd name="T12" fmla="*/ 16 w 1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6" h="10">
                  <a:moveTo>
                    <a:pt x="16" y="10"/>
                  </a:moveTo>
                  <a:lnTo>
                    <a:pt x="0" y="10"/>
                  </a:lnTo>
                  <a:lnTo>
                    <a:pt x="2" y="0"/>
                  </a:lnTo>
                  <a:lnTo>
                    <a:pt x="6" y="1"/>
                  </a:lnTo>
                  <a:lnTo>
                    <a:pt x="9" y="3"/>
                  </a:lnTo>
                  <a:lnTo>
                    <a:pt x="13" y="7"/>
                  </a:lnTo>
                  <a:lnTo>
                    <a:pt x="1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4" name="Freeform 34"/>
            <p:cNvSpPr>
              <a:spLocks/>
            </p:cNvSpPr>
            <p:nvPr/>
          </p:nvSpPr>
          <p:spPr bwMode="auto">
            <a:xfrm>
              <a:off x="1898650" y="3197225"/>
              <a:ext cx="6350" cy="3175"/>
            </a:xfrm>
            <a:custGeom>
              <a:avLst/>
              <a:gdLst>
                <a:gd name="T0" fmla="*/ 22 w 22"/>
                <a:gd name="T1" fmla="*/ 6 h 12"/>
                <a:gd name="T2" fmla="*/ 20 w 22"/>
                <a:gd name="T3" fmla="*/ 11 h 12"/>
                <a:gd name="T4" fmla="*/ 14 w 22"/>
                <a:gd name="T5" fmla="*/ 12 h 12"/>
                <a:gd name="T6" fmla="*/ 8 w 22"/>
                <a:gd name="T7" fmla="*/ 12 h 12"/>
                <a:gd name="T8" fmla="*/ 2 w 22"/>
                <a:gd name="T9" fmla="*/ 12 h 12"/>
                <a:gd name="T10" fmla="*/ 0 w 22"/>
                <a:gd name="T11" fmla="*/ 10 h 12"/>
                <a:gd name="T12" fmla="*/ 5 w 22"/>
                <a:gd name="T13" fmla="*/ 6 h 12"/>
                <a:gd name="T14" fmla="*/ 12 w 22"/>
                <a:gd name="T15" fmla="*/ 2 h 12"/>
                <a:gd name="T16" fmla="*/ 19 w 22"/>
                <a:gd name="T17" fmla="*/ 0 h 12"/>
                <a:gd name="T18" fmla="*/ 22 w 22"/>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6"/>
                  </a:moveTo>
                  <a:lnTo>
                    <a:pt x="20" y="11"/>
                  </a:lnTo>
                  <a:lnTo>
                    <a:pt x="14" y="12"/>
                  </a:lnTo>
                  <a:lnTo>
                    <a:pt x="8" y="12"/>
                  </a:lnTo>
                  <a:lnTo>
                    <a:pt x="2" y="12"/>
                  </a:lnTo>
                  <a:lnTo>
                    <a:pt x="0" y="10"/>
                  </a:lnTo>
                  <a:lnTo>
                    <a:pt x="5" y="6"/>
                  </a:lnTo>
                  <a:lnTo>
                    <a:pt x="12" y="2"/>
                  </a:lnTo>
                  <a:lnTo>
                    <a:pt x="19" y="0"/>
                  </a:lnTo>
                  <a:lnTo>
                    <a:pt x="2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5" name="Freeform 35"/>
            <p:cNvSpPr>
              <a:spLocks/>
            </p:cNvSpPr>
            <p:nvPr/>
          </p:nvSpPr>
          <p:spPr bwMode="auto">
            <a:xfrm>
              <a:off x="1858963" y="3205163"/>
              <a:ext cx="6350" cy="7937"/>
            </a:xfrm>
            <a:custGeom>
              <a:avLst/>
              <a:gdLst>
                <a:gd name="T0" fmla="*/ 25 w 25"/>
                <a:gd name="T1" fmla="*/ 12 h 27"/>
                <a:gd name="T2" fmla="*/ 25 w 25"/>
                <a:gd name="T3" fmla="*/ 15 h 27"/>
                <a:gd name="T4" fmla="*/ 25 w 25"/>
                <a:gd name="T5" fmla="*/ 19 h 27"/>
                <a:gd name="T6" fmla="*/ 25 w 25"/>
                <a:gd name="T7" fmla="*/ 23 h 27"/>
                <a:gd name="T8" fmla="*/ 24 w 25"/>
                <a:gd name="T9" fmla="*/ 27 h 27"/>
                <a:gd name="T10" fmla="*/ 16 w 25"/>
                <a:gd name="T11" fmla="*/ 22 h 27"/>
                <a:gd name="T12" fmla="*/ 10 w 25"/>
                <a:gd name="T13" fmla="*/ 17 h 27"/>
                <a:gd name="T14" fmla="*/ 4 w 25"/>
                <a:gd name="T15" fmla="*/ 12 h 27"/>
                <a:gd name="T16" fmla="*/ 0 w 25"/>
                <a:gd name="T17" fmla="*/ 5 h 27"/>
                <a:gd name="T18" fmla="*/ 7 w 25"/>
                <a:gd name="T19" fmla="*/ 2 h 27"/>
                <a:gd name="T20" fmla="*/ 16 w 25"/>
                <a:gd name="T21" fmla="*/ 0 h 27"/>
                <a:gd name="T22" fmla="*/ 24 w 25"/>
                <a:gd name="T23" fmla="*/ 2 h 27"/>
                <a:gd name="T24" fmla="*/ 25 w 25"/>
                <a:gd name="T2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7">
                  <a:moveTo>
                    <a:pt x="25" y="12"/>
                  </a:moveTo>
                  <a:lnTo>
                    <a:pt x="25" y="15"/>
                  </a:lnTo>
                  <a:lnTo>
                    <a:pt x="25" y="19"/>
                  </a:lnTo>
                  <a:lnTo>
                    <a:pt x="25" y="23"/>
                  </a:lnTo>
                  <a:lnTo>
                    <a:pt x="24" y="27"/>
                  </a:lnTo>
                  <a:lnTo>
                    <a:pt x="16" y="22"/>
                  </a:lnTo>
                  <a:lnTo>
                    <a:pt x="10" y="17"/>
                  </a:lnTo>
                  <a:lnTo>
                    <a:pt x="4" y="12"/>
                  </a:lnTo>
                  <a:lnTo>
                    <a:pt x="0" y="5"/>
                  </a:lnTo>
                  <a:lnTo>
                    <a:pt x="7" y="2"/>
                  </a:lnTo>
                  <a:lnTo>
                    <a:pt x="16" y="0"/>
                  </a:lnTo>
                  <a:lnTo>
                    <a:pt x="24" y="2"/>
                  </a:lnTo>
                  <a:lnTo>
                    <a:pt x="25"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6" name="Freeform 36"/>
            <p:cNvSpPr>
              <a:spLocks/>
            </p:cNvSpPr>
            <p:nvPr/>
          </p:nvSpPr>
          <p:spPr bwMode="auto">
            <a:xfrm>
              <a:off x="1885950" y="3208338"/>
              <a:ext cx="9525" cy="6350"/>
            </a:xfrm>
            <a:custGeom>
              <a:avLst/>
              <a:gdLst>
                <a:gd name="T0" fmla="*/ 36 w 36"/>
                <a:gd name="T1" fmla="*/ 2 h 20"/>
                <a:gd name="T2" fmla="*/ 31 w 36"/>
                <a:gd name="T3" fmla="*/ 8 h 20"/>
                <a:gd name="T4" fmla="*/ 25 w 36"/>
                <a:gd name="T5" fmla="*/ 14 h 20"/>
                <a:gd name="T6" fmla="*/ 19 w 36"/>
                <a:gd name="T7" fmla="*/ 18 h 20"/>
                <a:gd name="T8" fmla="*/ 11 w 36"/>
                <a:gd name="T9" fmla="*/ 20 h 20"/>
                <a:gd name="T10" fmla="*/ 8 w 36"/>
                <a:gd name="T11" fmla="*/ 16 h 20"/>
                <a:gd name="T12" fmla="*/ 4 w 36"/>
                <a:gd name="T13" fmla="*/ 12 h 20"/>
                <a:gd name="T14" fmla="*/ 1 w 36"/>
                <a:gd name="T15" fmla="*/ 8 h 20"/>
                <a:gd name="T16" fmla="*/ 0 w 36"/>
                <a:gd name="T17" fmla="*/ 2 h 20"/>
                <a:gd name="T18" fmla="*/ 4 w 36"/>
                <a:gd name="T19" fmla="*/ 1 h 20"/>
                <a:gd name="T20" fmla="*/ 9 w 36"/>
                <a:gd name="T21" fmla="*/ 1 h 20"/>
                <a:gd name="T22" fmla="*/ 14 w 36"/>
                <a:gd name="T23" fmla="*/ 1 h 20"/>
                <a:gd name="T24" fmla="*/ 18 w 36"/>
                <a:gd name="T25" fmla="*/ 0 h 20"/>
                <a:gd name="T26" fmla="*/ 23 w 36"/>
                <a:gd name="T27" fmla="*/ 1 h 20"/>
                <a:gd name="T28" fmla="*/ 28 w 36"/>
                <a:gd name="T29" fmla="*/ 1 h 20"/>
                <a:gd name="T30" fmla="*/ 32 w 36"/>
                <a:gd name="T31" fmla="*/ 1 h 20"/>
                <a:gd name="T32" fmla="*/ 36 w 36"/>
                <a:gd name="T3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0">
                  <a:moveTo>
                    <a:pt x="36" y="2"/>
                  </a:moveTo>
                  <a:lnTo>
                    <a:pt x="31" y="8"/>
                  </a:lnTo>
                  <a:lnTo>
                    <a:pt x="25" y="14"/>
                  </a:lnTo>
                  <a:lnTo>
                    <a:pt x="19" y="18"/>
                  </a:lnTo>
                  <a:lnTo>
                    <a:pt x="11" y="20"/>
                  </a:lnTo>
                  <a:lnTo>
                    <a:pt x="8" y="16"/>
                  </a:lnTo>
                  <a:lnTo>
                    <a:pt x="4" y="12"/>
                  </a:lnTo>
                  <a:lnTo>
                    <a:pt x="1" y="8"/>
                  </a:lnTo>
                  <a:lnTo>
                    <a:pt x="0" y="2"/>
                  </a:lnTo>
                  <a:lnTo>
                    <a:pt x="4" y="1"/>
                  </a:lnTo>
                  <a:lnTo>
                    <a:pt x="9" y="1"/>
                  </a:lnTo>
                  <a:lnTo>
                    <a:pt x="14" y="1"/>
                  </a:lnTo>
                  <a:lnTo>
                    <a:pt x="18" y="0"/>
                  </a:lnTo>
                  <a:lnTo>
                    <a:pt x="23" y="1"/>
                  </a:lnTo>
                  <a:lnTo>
                    <a:pt x="28" y="1"/>
                  </a:lnTo>
                  <a:lnTo>
                    <a:pt x="32" y="1"/>
                  </a:lnTo>
                  <a:lnTo>
                    <a:pt x="3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7" name="Freeform 37"/>
            <p:cNvSpPr>
              <a:spLocks/>
            </p:cNvSpPr>
            <p:nvPr/>
          </p:nvSpPr>
          <p:spPr bwMode="auto">
            <a:xfrm>
              <a:off x="1852613" y="3214688"/>
              <a:ext cx="6350" cy="4762"/>
            </a:xfrm>
            <a:custGeom>
              <a:avLst/>
              <a:gdLst>
                <a:gd name="T0" fmla="*/ 24 w 24"/>
                <a:gd name="T1" fmla="*/ 18 h 21"/>
                <a:gd name="T2" fmla="*/ 17 w 24"/>
                <a:gd name="T3" fmla="*/ 21 h 21"/>
                <a:gd name="T4" fmla="*/ 12 w 24"/>
                <a:gd name="T5" fmla="*/ 21 h 21"/>
                <a:gd name="T6" fmla="*/ 5 w 24"/>
                <a:gd name="T7" fmla="*/ 18 h 21"/>
                <a:gd name="T8" fmla="*/ 0 w 24"/>
                <a:gd name="T9" fmla="*/ 14 h 21"/>
                <a:gd name="T10" fmla="*/ 5 w 24"/>
                <a:gd name="T11" fmla="*/ 0 h 21"/>
                <a:gd name="T12" fmla="*/ 10 w 24"/>
                <a:gd name="T13" fmla="*/ 3 h 21"/>
                <a:gd name="T14" fmla="*/ 15 w 24"/>
                <a:gd name="T15" fmla="*/ 8 h 21"/>
                <a:gd name="T16" fmla="*/ 20 w 24"/>
                <a:gd name="T17" fmla="*/ 12 h 21"/>
                <a:gd name="T18" fmla="*/ 24 w 24"/>
                <a:gd name="T1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24" y="18"/>
                  </a:moveTo>
                  <a:lnTo>
                    <a:pt x="17" y="21"/>
                  </a:lnTo>
                  <a:lnTo>
                    <a:pt x="12" y="21"/>
                  </a:lnTo>
                  <a:lnTo>
                    <a:pt x="5" y="18"/>
                  </a:lnTo>
                  <a:lnTo>
                    <a:pt x="0" y="14"/>
                  </a:lnTo>
                  <a:lnTo>
                    <a:pt x="5" y="0"/>
                  </a:lnTo>
                  <a:lnTo>
                    <a:pt x="10" y="3"/>
                  </a:lnTo>
                  <a:lnTo>
                    <a:pt x="15" y="8"/>
                  </a:lnTo>
                  <a:lnTo>
                    <a:pt x="20" y="12"/>
                  </a:lnTo>
                  <a:lnTo>
                    <a:pt x="2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8" name="Freeform 38"/>
            <p:cNvSpPr>
              <a:spLocks/>
            </p:cNvSpPr>
            <p:nvPr/>
          </p:nvSpPr>
          <p:spPr bwMode="auto">
            <a:xfrm>
              <a:off x="1879600" y="3216275"/>
              <a:ext cx="4763" cy="4762"/>
            </a:xfrm>
            <a:custGeom>
              <a:avLst/>
              <a:gdLst>
                <a:gd name="T0" fmla="*/ 16 w 16"/>
                <a:gd name="T1" fmla="*/ 14 h 21"/>
                <a:gd name="T2" fmla="*/ 15 w 16"/>
                <a:gd name="T3" fmla="*/ 18 h 21"/>
                <a:gd name="T4" fmla="*/ 11 w 16"/>
                <a:gd name="T5" fmla="*/ 19 h 21"/>
                <a:gd name="T6" fmla="*/ 8 w 16"/>
                <a:gd name="T7" fmla="*/ 21 h 21"/>
                <a:gd name="T8" fmla="*/ 4 w 16"/>
                <a:gd name="T9" fmla="*/ 21 h 21"/>
                <a:gd name="T10" fmla="*/ 1 w 16"/>
                <a:gd name="T11" fmla="*/ 16 h 21"/>
                <a:gd name="T12" fmla="*/ 0 w 16"/>
                <a:gd name="T13" fmla="*/ 11 h 21"/>
                <a:gd name="T14" fmla="*/ 0 w 16"/>
                <a:gd name="T15" fmla="*/ 5 h 21"/>
                <a:gd name="T16" fmla="*/ 2 w 16"/>
                <a:gd name="T17" fmla="*/ 0 h 21"/>
                <a:gd name="T18" fmla="*/ 16 w 16"/>
                <a:gd name="T19"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1">
                  <a:moveTo>
                    <a:pt x="16" y="14"/>
                  </a:moveTo>
                  <a:lnTo>
                    <a:pt x="15" y="18"/>
                  </a:lnTo>
                  <a:lnTo>
                    <a:pt x="11" y="19"/>
                  </a:lnTo>
                  <a:lnTo>
                    <a:pt x="8" y="21"/>
                  </a:lnTo>
                  <a:lnTo>
                    <a:pt x="4" y="21"/>
                  </a:lnTo>
                  <a:lnTo>
                    <a:pt x="1" y="16"/>
                  </a:lnTo>
                  <a:lnTo>
                    <a:pt x="0" y="11"/>
                  </a:lnTo>
                  <a:lnTo>
                    <a:pt x="0" y="5"/>
                  </a:lnTo>
                  <a:lnTo>
                    <a:pt x="2" y="0"/>
                  </a:lnTo>
                  <a:lnTo>
                    <a:pt x="1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9" name="Freeform 39"/>
            <p:cNvSpPr>
              <a:spLocks/>
            </p:cNvSpPr>
            <p:nvPr/>
          </p:nvSpPr>
          <p:spPr bwMode="auto">
            <a:xfrm>
              <a:off x="1895475" y="3216275"/>
              <a:ext cx="9525" cy="6350"/>
            </a:xfrm>
            <a:custGeom>
              <a:avLst/>
              <a:gdLst>
                <a:gd name="T0" fmla="*/ 34 w 34"/>
                <a:gd name="T1" fmla="*/ 13 h 24"/>
                <a:gd name="T2" fmla="*/ 34 w 34"/>
                <a:gd name="T3" fmla="*/ 18 h 24"/>
                <a:gd name="T4" fmla="*/ 33 w 34"/>
                <a:gd name="T5" fmla="*/ 20 h 24"/>
                <a:gd name="T6" fmla="*/ 29 w 34"/>
                <a:gd name="T7" fmla="*/ 22 h 24"/>
                <a:gd name="T8" fmla="*/ 26 w 34"/>
                <a:gd name="T9" fmla="*/ 24 h 24"/>
                <a:gd name="T10" fmla="*/ 19 w 34"/>
                <a:gd name="T11" fmla="*/ 22 h 24"/>
                <a:gd name="T12" fmla="*/ 12 w 34"/>
                <a:gd name="T13" fmla="*/ 22 h 24"/>
                <a:gd name="T14" fmla="*/ 5 w 34"/>
                <a:gd name="T15" fmla="*/ 21 h 24"/>
                <a:gd name="T16" fmla="*/ 0 w 34"/>
                <a:gd name="T17" fmla="*/ 19 h 24"/>
                <a:gd name="T18" fmla="*/ 3 w 34"/>
                <a:gd name="T19" fmla="*/ 12 h 24"/>
                <a:gd name="T20" fmla="*/ 7 w 34"/>
                <a:gd name="T21" fmla="*/ 7 h 24"/>
                <a:gd name="T22" fmla="*/ 13 w 34"/>
                <a:gd name="T23" fmla="*/ 4 h 24"/>
                <a:gd name="T24" fmla="*/ 18 w 34"/>
                <a:gd name="T25" fmla="*/ 0 h 24"/>
                <a:gd name="T26" fmla="*/ 24 w 34"/>
                <a:gd name="T27" fmla="*/ 0 h 24"/>
                <a:gd name="T28" fmla="*/ 28 w 34"/>
                <a:gd name="T29" fmla="*/ 4 h 24"/>
                <a:gd name="T30" fmla="*/ 32 w 34"/>
                <a:gd name="T31" fmla="*/ 8 h 24"/>
                <a:gd name="T32" fmla="*/ 34 w 34"/>
                <a:gd name="T33"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4">
                  <a:moveTo>
                    <a:pt x="34" y="13"/>
                  </a:moveTo>
                  <a:lnTo>
                    <a:pt x="34" y="18"/>
                  </a:lnTo>
                  <a:lnTo>
                    <a:pt x="33" y="20"/>
                  </a:lnTo>
                  <a:lnTo>
                    <a:pt x="29" y="22"/>
                  </a:lnTo>
                  <a:lnTo>
                    <a:pt x="26" y="24"/>
                  </a:lnTo>
                  <a:lnTo>
                    <a:pt x="19" y="22"/>
                  </a:lnTo>
                  <a:lnTo>
                    <a:pt x="12" y="22"/>
                  </a:lnTo>
                  <a:lnTo>
                    <a:pt x="5" y="21"/>
                  </a:lnTo>
                  <a:lnTo>
                    <a:pt x="0" y="19"/>
                  </a:lnTo>
                  <a:lnTo>
                    <a:pt x="3" y="12"/>
                  </a:lnTo>
                  <a:lnTo>
                    <a:pt x="7" y="7"/>
                  </a:lnTo>
                  <a:lnTo>
                    <a:pt x="13" y="4"/>
                  </a:lnTo>
                  <a:lnTo>
                    <a:pt x="18" y="0"/>
                  </a:lnTo>
                  <a:lnTo>
                    <a:pt x="24" y="0"/>
                  </a:lnTo>
                  <a:lnTo>
                    <a:pt x="28" y="4"/>
                  </a:lnTo>
                  <a:lnTo>
                    <a:pt x="32" y="8"/>
                  </a:lnTo>
                  <a:lnTo>
                    <a:pt x="3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0" name="Freeform 40"/>
            <p:cNvSpPr>
              <a:spLocks/>
            </p:cNvSpPr>
            <p:nvPr/>
          </p:nvSpPr>
          <p:spPr bwMode="auto">
            <a:xfrm>
              <a:off x="1860550" y="3228975"/>
              <a:ext cx="3175" cy="3175"/>
            </a:xfrm>
            <a:custGeom>
              <a:avLst/>
              <a:gdLst>
                <a:gd name="T0" fmla="*/ 12 w 12"/>
                <a:gd name="T1" fmla="*/ 5 h 11"/>
                <a:gd name="T2" fmla="*/ 12 w 12"/>
                <a:gd name="T3" fmla="*/ 11 h 11"/>
                <a:gd name="T4" fmla="*/ 8 w 12"/>
                <a:gd name="T5" fmla="*/ 11 h 11"/>
                <a:gd name="T6" fmla="*/ 5 w 12"/>
                <a:gd name="T7" fmla="*/ 8 h 11"/>
                <a:gd name="T8" fmla="*/ 2 w 12"/>
                <a:gd name="T9" fmla="*/ 5 h 11"/>
                <a:gd name="T10" fmla="*/ 0 w 12"/>
                <a:gd name="T11" fmla="*/ 2 h 11"/>
                <a:gd name="T12" fmla="*/ 2 w 12"/>
                <a:gd name="T13" fmla="*/ 0 h 11"/>
                <a:gd name="T14" fmla="*/ 6 w 12"/>
                <a:gd name="T15" fmla="*/ 0 h 11"/>
                <a:gd name="T16" fmla="*/ 9 w 12"/>
                <a:gd name="T17" fmla="*/ 2 h 11"/>
                <a:gd name="T18" fmla="*/ 12 w 12"/>
                <a:gd name="T1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1">
                  <a:moveTo>
                    <a:pt x="12" y="5"/>
                  </a:moveTo>
                  <a:lnTo>
                    <a:pt x="12" y="11"/>
                  </a:lnTo>
                  <a:lnTo>
                    <a:pt x="8" y="11"/>
                  </a:lnTo>
                  <a:lnTo>
                    <a:pt x="5" y="8"/>
                  </a:lnTo>
                  <a:lnTo>
                    <a:pt x="2" y="5"/>
                  </a:lnTo>
                  <a:lnTo>
                    <a:pt x="0" y="2"/>
                  </a:lnTo>
                  <a:lnTo>
                    <a:pt x="2" y="0"/>
                  </a:lnTo>
                  <a:lnTo>
                    <a:pt x="6" y="0"/>
                  </a:lnTo>
                  <a:lnTo>
                    <a:pt x="9" y="2"/>
                  </a:lnTo>
                  <a:lnTo>
                    <a:pt x="1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1" name="Freeform 41"/>
            <p:cNvSpPr>
              <a:spLocks/>
            </p:cNvSpPr>
            <p:nvPr/>
          </p:nvSpPr>
          <p:spPr bwMode="auto">
            <a:xfrm>
              <a:off x="1885950" y="3230563"/>
              <a:ext cx="4763" cy="1587"/>
            </a:xfrm>
            <a:custGeom>
              <a:avLst/>
              <a:gdLst>
                <a:gd name="T0" fmla="*/ 18 w 18"/>
                <a:gd name="T1" fmla="*/ 3 h 9"/>
                <a:gd name="T2" fmla="*/ 14 w 18"/>
                <a:gd name="T3" fmla="*/ 6 h 9"/>
                <a:gd name="T4" fmla="*/ 11 w 18"/>
                <a:gd name="T5" fmla="*/ 8 h 9"/>
                <a:gd name="T6" fmla="*/ 6 w 18"/>
                <a:gd name="T7" fmla="*/ 9 h 9"/>
                <a:gd name="T8" fmla="*/ 1 w 18"/>
                <a:gd name="T9" fmla="*/ 7 h 9"/>
                <a:gd name="T10" fmla="*/ 0 w 18"/>
                <a:gd name="T11" fmla="*/ 0 h 9"/>
                <a:gd name="T12" fmla="*/ 5 w 18"/>
                <a:gd name="T13" fmla="*/ 0 h 9"/>
                <a:gd name="T14" fmla="*/ 9 w 18"/>
                <a:gd name="T15" fmla="*/ 0 h 9"/>
                <a:gd name="T16" fmla="*/ 14 w 18"/>
                <a:gd name="T17" fmla="*/ 1 h 9"/>
                <a:gd name="T18" fmla="*/ 18 w 18"/>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9">
                  <a:moveTo>
                    <a:pt x="18" y="3"/>
                  </a:moveTo>
                  <a:lnTo>
                    <a:pt x="14" y="6"/>
                  </a:lnTo>
                  <a:lnTo>
                    <a:pt x="11" y="8"/>
                  </a:lnTo>
                  <a:lnTo>
                    <a:pt x="6" y="9"/>
                  </a:lnTo>
                  <a:lnTo>
                    <a:pt x="1" y="7"/>
                  </a:lnTo>
                  <a:lnTo>
                    <a:pt x="0" y="0"/>
                  </a:lnTo>
                  <a:lnTo>
                    <a:pt x="5" y="0"/>
                  </a:lnTo>
                  <a:lnTo>
                    <a:pt x="9" y="0"/>
                  </a:lnTo>
                  <a:lnTo>
                    <a:pt x="14" y="1"/>
                  </a:lnTo>
                  <a:lnTo>
                    <a:pt x="1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2" name="Freeform 42"/>
            <p:cNvSpPr>
              <a:spLocks/>
            </p:cNvSpPr>
            <p:nvPr/>
          </p:nvSpPr>
          <p:spPr bwMode="auto">
            <a:xfrm>
              <a:off x="1908175" y="3232150"/>
              <a:ext cx="9525" cy="6350"/>
            </a:xfrm>
            <a:custGeom>
              <a:avLst/>
              <a:gdLst>
                <a:gd name="T0" fmla="*/ 37 w 38"/>
                <a:gd name="T1" fmla="*/ 22 h 29"/>
                <a:gd name="T2" fmla="*/ 31 w 38"/>
                <a:gd name="T3" fmla="*/ 25 h 29"/>
                <a:gd name="T4" fmla="*/ 26 w 38"/>
                <a:gd name="T5" fmla="*/ 28 h 29"/>
                <a:gd name="T6" fmla="*/ 21 w 38"/>
                <a:gd name="T7" fmla="*/ 29 h 29"/>
                <a:gd name="T8" fmla="*/ 16 w 38"/>
                <a:gd name="T9" fmla="*/ 24 h 29"/>
                <a:gd name="T10" fmla="*/ 0 w 38"/>
                <a:gd name="T11" fmla="*/ 2 h 29"/>
                <a:gd name="T12" fmla="*/ 6 w 38"/>
                <a:gd name="T13" fmla="*/ 1 h 29"/>
                <a:gd name="T14" fmla="*/ 13 w 38"/>
                <a:gd name="T15" fmla="*/ 0 h 29"/>
                <a:gd name="T16" fmla="*/ 19 w 38"/>
                <a:gd name="T17" fmla="*/ 0 h 29"/>
                <a:gd name="T18" fmla="*/ 25 w 38"/>
                <a:gd name="T19" fmla="*/ 1 h 29"/>
                <a:gd name="T20" fmla="*/ 31 w 38"/>
                <a:gd name="T21" fmla="*/ 3 h 29"/>
                <a:gd name="T22" fmla="*/ 36 w 38"/>
                <a:gd name="T23" fmla="*/ 7 h 29"/>
                <a:gd name="T24" fmla="*/ 38 w 38"/>
                <a:gd name="T25" fmla="*/ 12 h 29"/>
                <a:gd name="T26" fmla="*/ 37 w 38"/>
                <a:gd name="T27"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9">
                  <a:moveTo>
                    <a:pt x="37" y="22"/>
                  </a:moveTo>
                  <a:lnTo>
                    <a:pt x="31" y="25"/>
                  </a:lnTo>
                  <a:lnTo>
                    <a:pt x="26" y="28"/>
                  </a:lnTo>
                  <a:lnTo>
                    <a:pt x="21" y="29"/>
                  </a:lnTo>
                  <a:lnTo>
                    <a:pt x="16" y="24"/>
                  </a:lnTo>
                  <a:lnTo>
                    <a:pt x="0" y="2"/>
                  </a:lnTo>
                  <a:lnTo>
                    <a:pt x="6" y="1"/>
                  </a:lnTo>
                  <a:lnTo>
                    <a:pt x="13" y="0"/>
                  </a:lnTo>
                  <a:lnTo>
                    <a:pt x="19" y="0"/>
                  </a:lnTo>
                  <a:lnTo>
                    <a:pt x="25" y="1"/>
                  </a:lnTo>
                  <a:lnTo>
                    <a:pt x="31" y="3"/>
                  </a:lnTo>
                  <a:lnTo>
                    <a:pt x="36" y="7"/>
                  </a:lnTo>
                  <a:lnTo>
                    <a:pt x="38" y="12"/>
                  </a:lnTo>
                  <a:lnTo>
                    <a:pt x="37"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3" name="Freeform 43"/>
            <p:cNvSpPr>
              <a:spLocks/>
            </p:cNvSpPr>
            <p:nvPr/>
          </p:nvSpPr>
          <p:spPr bwMode="auto">
            <a:xfrm>
              <a:off x="1892300" y="3235325"/>
              <a:ext cx="12700" cy="7937"/>
            </a:xfrm>
            <a:custGeom>
              <a:avLst/>
              <a:gdLst>
                <a:gd name="T0" fmla="*/ 46 w 46"/>
                <a:gd name="T1" fmla="*/ 26 h 29"/>
                <a:gd name="T2" fmla="*/ 39 w 46"/>
                <a:gd name="T3" fmla="*/ 28 h 29"/>
                <a:gd name="T4" fmla="*/ 32 w 46"/>
                <a:gd name="T5" fmla="*/ 29 h 29"/>
                <a:gd name="T6" fmla="*/ 27 w 46"/>
                <a:gd name="T7" fmla="*/ 28 h 29"/>
                <a:gd name="T8" fmla="*/ 20 w 46"/>
                <a:gd name="T9" fmla="*/ 26 h 29"/>
                <a:gd name="T10" fmla="*/ 14 w 46"/>
                <a:gd name="T11" fmla="*/ 23 h 29"/>
                <a:gd name="T12" fmla="*/ 9 w 46"/>
                <a:gd name="T13" fmla="*/ 19 h 29"/>
                <a:gd name="T14" fmla="*/ 5 w 46"/>
                <a:gd name="T15" fmla="*/ 16 h 29"/>
                <a:gd name="T16" fmla="*/ 0 w 46"/>
                <a:gd name="T17" fmla="*/ 10 h 29"/>
                <a:gd name="T18" fmla="*/ 8 w 46"/>
                <a:gd name="T19" fmla="*/ 2 h 29"/>
                <a:gd name="T20" fmla="*/ 16 w 46"/>
                <a:gd name="T21" fmla="*/ 0 h 29"/>
                <a:gd name="T22" fmla="*/ 26 w 46"/>
                <a:gd name="T23" fmla="*/ 2 h 29"/>
                <a:gd name="T24" fmla="*/ 34 w 46"/>
                <a:gd name="T25" fmla="*/ 10 h 29"/>
                <a:gd name="T26" fmla="*/ 37 w 46"/>
                <a:gd name="T27" fmla="*/ 14 h 29"/>
                <a:gd name="T28" fmla="*/ 41 w 46"/>
                <a:gd name="T29" fmla="*/ 18 h 29"/>
                <a:gd name="T30" fmla="*/ 43 w 46"/>
                <a:gd name="T31" fmla="*/ 22 h 29"/>
                <a:gd name="T32" fmla="*/ 46 w 46"/>
                <a:gd name="T33"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29">
                  <a:moveTo>
                    <a:pt x="46" y="26"/>
                  </a:moveTo>
                  <a:lnTo>
                    <a:pt x="39" y="28"/>
                  </a:lnTo>
                  <a:lnTo>
                    <a:pt x="32" y="29"/>
                  </a:lnTo>
                  <a:lnTo>
                    <a:pt x="27" y="28"/>
                  </a:lnTo>
                  <a:lnTo>
                    <a:pt x="20" y="26"/>
                  </a:lnTo>
                  <a:lnTo>
                    <a:pt x="14" y="23"/>
                  </a:lnTo>
                  <a:lnTo>
                    <a:pt x="9" y="19"/>
                  </a:lnTo>
                  <a:lnTo>
                    <a:pt x="5" y="16"/>
                  </a:lnTo>
                  <a:lnTo>
                    <a:pt x="0" y="10"/>
                  </a:lnTo>
                  <a:lnTo>
                    <a:pt x="8" y="2"/>
                  </a:lnTo>
                  <a:lnTo>
                    <a:pt x="16" y="0"/>
                  </a:lnTo>
                  <a:lnTo>
                    <a:pt x="26" y="2"/>
                  </a:lnTo>
                  <a:lnTo>
                    <a:pt x="34" y="10"/>
                  </a:lnTo>
                  <a:lnTo>
                    <a:pt x="37" y="14"/>
                  </a:lnTo>
                  <a:lnTo>
                    <a:pt x="41" y="18"/>
                  </a:lnTo>
                  <a:lnTo>
                    <a:pt x="43" y="22"/>
                  </a:lnTo>
                  <a:lnTo>
                    <a:pt x="4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 name="Freeform 45"/>
            <p:cNvSpPr>
              <a:spLocks/>
            </p:cNvSpPr>
            <p:nvPr/>
          </p:nvSpPr>
          <p:spPr bwMode="auto">
            <a:xfrm>
              <a:off x="1849438" y="3235325"/>
              <a:ext cx="9525" cy="6350"/>
            </a:xfrm>
            <a:custGeom>
              <a:avLst/>
              <a:gdLst>
                <a:gd name="T0" fmla="*/ 39 w 39"/>
                <a:gd name="T1" fmla="*/ 20 h 24"/>
                <a:gd name="T2" fmla="*/ 34 w 39"/>
                <a:gd name="T3" fmla="*/ 22 h 24"/>
                <a:gd name="T4" fmla="*/ 29 w 39"/>
                <a:gd name="T5" fmla="*/ 23 h 24"/>
                <a:gd name="T6" fmla="*/ 23 w 39"/>
                <a:gd name="T7" fmla="*/ 23 h 24"/>
                <a:gd name="T8" fmla="*/ 18 w 39"/>
                <a:gd name="T9" fmla="*/ 24 h 24"/>
                <a:gd name="T10" fmla="*/ 14 w 39"/>
                <a:gd name="T11" fmla="*/ 24 h 24"/>
                <a:gd name="T12" fmla="*/ 9 w 39"/>
                <a:gd name="T13" fmla="*/ 24 h 24"/>
                <a:gd name="T14" fmla="*/ 4 w 39"/>
                <a:gd name="T15" fmla="*/ 24 h 24"/>
                <a:gd name="T16" fmla="*/ 0 w 39"/>
                <a:gd name="T17" fmla="*/ 24 h 24"/>
                <a:gd name="T18" fmla="*/ 1 w 39"/>
                <a:gd name="T19" fmla="*/ 16 h 24"/>
                <a:gd name="T20" fmla="*/ 7 w 39"/>
                <a:gd name="T21" fmla="*/ 10 h 24"/>
                <a:gd name="T22" fmla="*/ 11 w 39"/>
                <a:gd name="T23" fmla="*/ 4 h 24"/>
                <a:gd name="T24" fmla="*/ 16 w 39"/>
                <a:gd name="T25" fmla="*/ 0 h 24"/>
                <a:gd name="T26" fmla="*/ 39 w 39"/>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4">
                  <a:moveTo>
                    <a:pt x="39" y="20"/>
                  </a:moveTo>
                  <a:lnTo>
                    <a:pt x="34" y="22"/>
                  </a:lnTo>
                  <a:lnTo>
                    <a:pt x="29" y="23"/>
                  </a:lnTo>
                  <a:lnTo>
                    <a:pt x="23" y="23"/>
                  </a:lnTo>
                  <a:lnTo>
                    <a:pt x="18" y="24"/>
                  </a:lnTo>
                  <a:lnTo>
                    <a:pt x="14" y="24"/>
                  </a:lnTo>
                  <a:lnTo>
                    <a:pt x="9" y="24"/>
                  </a:lnTo>
                  <a:lnTo>
                    <a:pt x="4" y="24"/>
                  </a:lnTo>
                  <a:lnTo>
                    <a:pt x="0" y="24"/>
                  </a:lnTo>
                  <a:lnTo>
                    <a:pt x="1" y="16"/>
                  </a:lnTo>
                  <a:lnTo>
                    <a:pt x="7" y="10"/>
                  </a:lnTo>
                  <a:lnTo>
                    <a:pt x="11" y="4"/>
                  </a:lnTo>
                  <a:lnTo>
                    <a:pt x="16" y="0"/>
                  </a:lnTo>
                  <a:lnTo>
                    <a:pt x="39"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5" name="Freeform 46"/>
            <p:cNvSpPr>
              <a:spLocks/>
            </p:cNvSpPr>
            <p:nvPr/>
          </p:nvSpPr>
          <p:spPr bwMode="auto">
            <a:xfrm>
              <a:off x="1878013" y="3236913"/>
              <a:ext cx="1588" cy="1587"/>
            </a:xfrm>
            <a:custGeom>
              <a:avLst/>
              <a:gdLst>
                <a:gd name="T0" fmla="*/ 6 w 6"/>
                <a:gd name="T1" fmla="*/ 1 h 10"/>
                <a:gd name="T2" fmla="*/ 6 w 6"/>
                <a:gd name="T3" fmla="*/ 5 h 10"/>
                <a:gd name="T4" fmla="*/ 5 w 6"/>
                <a:gd name="T5" fmla="*/ 7 h 10"/>
                <a:gd name="T6" fmla="*/ 2 w 6"/>
                <a:gd name="T7" fmla="*/ 8 h 10"/>
                <a:gd name="T8" fmla="*/ 0 w 6"/>
                <a:gd name="T9" fmla="*/ 10 h 10"/>
                <a:gd name="T10" fmla="*/ 0 w 6"/>
                <a:gd name="T11" fmla="*/ 0 h 10"/>
                <a:gd name="T12" fmla="*/ 1 w 6"/>
                <a:gd name="T13" fmla="*/ 0 h 10"/>
                <a:gd name="T14" fmla="*/ 3 w 6"/>
                <a:gd name="T15" fmla="*/ 0 h 10"/>
                <a:gd name="T16" fmla="*/ 5 w 6"/>
                <a:gd name="T17" fmla="*/ 0 h 10"/>
                <a:gd name="T18" fmla="*/ 6 w 6"/>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
                  </a:moveTo>
                  <a:lnTo>
                    <a:pt x="6" y="5"/>
                  </a:lnTo>
                  <a:lnTo>
                    <a:pt x="5" y="7"/>
                  </a:lnTo>
                  <a:lnTo>
                    <a:pt x="2" y="8"/>
                  </a:lnTo>
                  <a:lnTo>
                    <a:pt x="0" y="10"/>
                  </a:lnTo>
                  <a:lnTo>
                    <a:pt x="0" y="0"/>
                  </a:lnTo>
                  <a:lnTo>
                    <a:pt x="1" y="0"/>
                  </a:lnTo>
                  <a:lnTo>
                    <a:pt x="3"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6" name="Freeform 51"/>
            <p:cNvSpPr>
              <a:spLocks/>
            </p:cNvSpPr>
            <p:nvPr/>
          </p:nvSpPr>
          <p:spPr bwMode="auto">
            <a:xfrm>
              <a:off x="1933575" y="3249613"/>
              <a:ext cx="39688" cy="38100"/>
            </a:xfrm>
            <a:custGeom>
              <a:avLst/>
              <a:gdLst>
                <a:gd name="T0" fmla="*/ 50 w 151"/>
                <a:gd name="T1" fmla="*/ 64 h 144"/>
                <a:gd name="T2" fmla="*/ 54 w 151"/>
                <a:gd name="T3" fmla="*/ 69 h 144"/>
                <a:gd name="T4" fmla="*/ 60 w 151"/>
                <a:gd name="T5" fmla="*/ 69 h 144"/>
                <a:gd name="T6" fmla="*/ 65 w 151"/>
                <a:gd name="T7" fmla="*/ 69 h 144"/>
                <a:gd name="T8" fmla="*/ 70 w 151"/>
                <a:gd name="T9" fmla="*/ 71 h 144"/>
                <a:gd name="T10" fmla="*/ 63 w 151"/>
                <a:gd name="T11" fmla="*/ 73 h 144"/>
                <a:gd name="T12" fmla="*/ 57 w 151"/>
                <a:gd name="T13" fmla="*/ 73 h 144"/>
                <a:gd name="T14" fmla="*/ 50 w 151"/>
                <a:gd name="T15" fmla="*/ 74 h 144"/>
                <a:gd name="T16" fmla="*/ 46 w 151"/>
                <a:gd name="T17" fmla="*/ 79 h 144"/>
                <a:gd name="T18" fmla="*/ 50 w 151"/>
                <a:gd name="T19" fmla="*/ 87 h 144"/>
                <a:gd name="T20" fmla="*/ 58 w 151"/>
                <a:gd name="T21" fmla="*/ 91 h 144"/>
                <a:gd name="T22" fmla="*/ 67 w 151"/>
                <a:gd name="T23" fmla="*/ 91 h 144"/>
                <a:gd name="T24" fmla="*/ 77 w 151"/>
                <a:gd name="T25" fmla="*/ 91 h 144"/>
                <a:gd name="T26" fmla="*/ 86 w 151"/>
                <a:gd name="T27" fmla="*/ 91 h 144"/>
                <a:gd name="T28" fmla="*/ 94 w 151"/>
                <a:gd name="T29" fmla="*/ 92 h 144"/>
                <a:gd name="T30" fmla="*/ 103 w 151"/>
                <a:gd name="T31" fmla="*/ 97 h 144"/>
                <a:gd name="T32" fmla="*/ 107 w 151"/>
                <a:gd name="T33" fmla="*/ 107 h 144"/>
                <a:gd name="T34" fmla="*/ 101 w 151"/>
                <a:gd name="T35" fmla="*/ 108 h 144"/>
                <a:gd name="T36" fmla="*/ 94 w 151"/>
                <a:gd name="T37" fmla="*/ 109 h 144"/>
                <a:gd name="T38" fmla="*/ 87 w 151"/>
                <a:gd name="T39" fmla="*/ 108 h 144"/>
                <a:gd name="T40" fmla="*/ 80 w 151"/>
                <a:gd name="T41" fmla="*/ 108 h 144"/>
                <a:gd name="T42" fmla="*/ 73 w 151"/>
                <a:gd name="T43" fmla="*/ 108 h 144"/>
                <a:gd name="T44" fmla="*/ 67 w 151"/>
                <a:gd name="T45" fmla="*/ 109 h 144"/>
                <a:gd name="T46" fmla="*/ 60 w 151"/>
                <a:gd name="T47" fmla="*/ 112 h 144"/>
                <a:gd name="T48" fmla="*/ 54 w 151"/>
                <a:gd name="T49" fmla="*/ 116 h 144"/>
                <a:gd name="T50" fmla="*/ 54 w 151"/>
                <a:gd name="T51" fmla="*/ 120 h 144"/>
                <a:gd name="T52" fmla="*/ 55 w 151"/>
                <a:gd name="T53" fmla="*/ 123 h 144"/>
                <a:gd name="T54" fmla="*/ 57 w 151"/>
                <a:gd name="T55" fmla="*/ 127 h 144"/>
                <a:gd name="T56" fmla="*/ 60 w 151"/>
                <a:gd name="T57" fmla="*/ 129 h 144"/>
                <a:gd name="T58" fmla="*/ 72 w 151"/>
                <a:gd name="T59" fmla="*/ 131 h 144"/>
                <a:gd name="T60" fmla="*/ 85 w 151"/>
                <a:gd name="T61" fmla="*/ 130 h 144"/>
                <a:gd name="T62" fmla="*/ 99 w 151"/>
                <a:gd name="T63" fmla="*/ 128 h 144"/>
                <a:gd name="T64" fmla="*/ 111 w 151"/>
                <a:gd name="T65" fmla="*/ 124 h 144"/>
                <a:gd name="T66" fmla="*/ 123 w 151"/>
                <a:gd name="T67" fmla="*/ 123 h 144"/>
                <a:gd name="T68" fmla="*/ 134 w 151"/>
                <a:gd name="T69" fmla="*/ 124 h 144"/>
                <a:gd name="T70" fmla="*/ 143 w 151"/>
                <a:gd name="T71" fmla="*/ 130 h 144"/>
                <a:gd name="T72" fmla="*/ 151 w 151"/>
                <a:gd name="T73" fmla="*/ 143 h 144"/>
                <a:gd name="T74" fmla="*/ 137 w 151"/>
                <a:gd name="T75" fmla="*/ 144 h 144"/>
                <a:gd name="T76" fmla="*/ 125 w 151"/>
                <a:gd name="T77" fmla="*/ 144 h 144"/>
                <a:gd name="T78" fmla="*/ 112 w 151"/>
                <a:gd name="T79" fmla="*/ 144 h 144"/>
                <a:gd name="T80" fmla="*/ 99 w 151"/>
                <a:gd name="T81" fmla="*/ 144 h 144"/>
                <a:gd name="T82" fmla="*/ 85 w 151"/>
                <a:gd name="T83" fmla="*/ 143 h 144"/>
                <a:gd name="T84" fmla="*/ 72 w 151"/>
                <a:gd name="T85" fmla="*/ 142 h 144"/>
                <a:gd name="T86" fmla="*/ 60 w 151"/>
                <a:gd name="T87" fmla="*/ 140 h 144"/>
                <a:gd name="T88" fmla="*/ 46 w 151"/>
                <a:gd name="T89" fmla="*/ 138 h 144"/>
                <a:gd name="T90" fmla="*/ 41 w 151"/>
                <a:gd name="T91" fmla="*/ 121 h 144"/>
                <a:gd name="T92" fmla="*/ 35 w 151"/>
                <a:gd name="T93" fmla="*/ 104 h 144"/>
                <a:gd name="T94" fmla="*/ 29 w 151"/>
                <a:gd name="T95" fmla="*/ 86 h 144"/>
                <a:gd name="T96" fmla="*/ 23 w 151"/>
                <a:gd name="T97" fmla="*/ 69 h 144"/>
                <a:gd name="T98" fmla="*/ 17 w 151"/>
                <a:gd name="T99" fmla="*/ 51 h 144"/>
                <a:gd name="T100" fmla="*/ 11 w 151"/>
                <a:gd name="T101" fmla="*/ 34 h 144"/>
                <a:gd name="T102" fmla="*/ 5 w 151"/>
                <a:gd name="T103" fmla="*/ 17 h 144"/>
                <a:gd name="T104" fmla="*/ 0 w 151"/>
                <a:gd name="T105" fmla="*/ 0 h 144"/>
                <a:gd name="T106" fmla="*/ 7 w 151"/>
                <a:gd name="T107" fmla="*/ 7 h 144"/>
                <a:gd name="T108" fmla="*/ 14 w 151"/>
                <a:gd name="T109" fmla="*/ 14 h 144"/>
                <a:gd name="T110" fmla="*/ 22 w 151"/>
                <a:gd name="T111" fmla="*/ 22 h 144"/>
                <a:gd name="T112" fmla="*/ 30 w 151"/>
                <a:gd name="T113" fmla="*/ 29 h 144"/>
                <a:gd name="T114" fmla="*/ 37 w 151"/>
                <a:gd name="T115" fmla="*/ 37 h 144"/>
                <a:gd name="T116" fmla="*/ 43 w 151"/>
                <a:gd name="T117" fmla="*/ 45 h 144"/>
                <a:gd name="T118" fmla="*/ 48 w 151"/>
                <a:gd name="T119" fmla="*/ 54 h 144"/>
                <a:gd name="T120" fmla="*/ 50 w 151"/>
                <a:gd name="T121" fmla="*/ 6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144">
                  <a:moveTo>
                    <a:pt x="50" y="64"/>
                  </a:moveTo>
                  <a:lnTo>
                    <a:pt x="54" y="69"/>
                  </a:lnTo>
                  <a:lnTo>
                    <a:pt x="60" y="69"/>
                  </a:lnTo>
                  <a:lnTo>
                    <a:pt x="65" y="69"/>
                  </a:lnTo>
                  <a:lnTo>
                    <a:pt x="70" y="71"/>
                  </a:lnTo>
                  <a:lnTo>
                    <a:pt x="63" y="73"/>
                  </a:lnTo>
                  <a:lnTo>
                    <a:pt x="57" y="73"/>
                  </a:lnTo>
                  <a:lnTo>
                    <a:pt x="50" y="74"/>
                  </a:lnTo>
                  <a:lnTo>
                    <a:pt x="46" y="79"/>
                  </a:lnTo>
                  <a:lnTo>
                    <a:pt x="50" y="87"/>
                  </a:lnTo>
                  <a:lnTo>
                    <a:pt x="58" y="91"/>
                  </a:lnTo>
                  <a:lnTo>
                    <a:pt x="67" y="91"/>
                  </a:lnTo>
                  <a:lnTo>
                    <a:pt x="77" y="91"/>
                  </a:lnTo>
                  <a:lnTo>
                    <a:pt x="86" y="91"/>
                  </a:lnTo>
                  <a:lnTo>
                    <a:pt x="94" y="92"/>
                  </a:lnTo>
                  <a:lnTo>
                    <a:pt x="103" y="97"/>
                  </a:lnTo>
                  <a:lnTo>
                    <a:pt x="107" y="107"/>
                  </a:lnTo>
                  <a:lnTo>
                    <a:pt x="101" y="108"/>
                  </a:lnTo>
                  <a:lnTo>
                    <a:pt x="94" y="109"/>
                  </a:lnTo>
                  <a:lnTo>
                    <a:pt x="87" y="108"/>
                  </a:lnTo>
                  <a:lnTo>
                    <a:pt x="80" y="108"/>
                  </a:lnTo>
                  <a:lnTo>
                    <a:pt x="73" y="108"/>
                  </a:lnTo>
                  <a:lnTo>
                    <a:pt x="67" y="109"/>
                  </a:lnTo>
                  <a:lnTo>
                    <a:pt x="60" y="112"/>
                  </a:lnTo>
                  <a:lnTo>
                    <a:pt x="54" y="116"/>
                  </a:lnTo>
                  <a:lnTo>
                    <a:pt x="54" y="120"/>
                  </a:lnTo>
                  <a:lnTo>
                    <a:pt x="55" y="123"/>
                  </a:lnTo>
                  <a:lnTo>
                    <a:pt x="57" y="127"/>
                  </a:lnTo>
                  <a:lnTo>
                    <a:pt x="60" y="129"/>
                  </a:lnTo>
                  <a:lnTo>
                    <a:pt x="72" y="131"/>
                  </a:lnTo>
                  <a:lnTo>
                    <a:pt x="85" y="130"/>
                  </a:lnTo>
                  <a:lnTo>
                    <a:pt x="99" y="128"/>
                  </a:lnTo>
                  <a:lnTo>
                    <a:pt x="111" y="124"/>
                  </a:lnTo>
                  <a:lnTo>
                    <a:pt x="123" y="123"/>
                  </a:lnTo>
                  <a:lnTo>
                    <a:pt x="134" y="124"/>
                  </a:lnTo>
                  <a:lnTo>
                    <a:pt x="143" y="130"/>
                  </a:lnTo>
                  <a:lnTo>
                    <a:pt x="151" y="143"/>
                  </a:lnTo>
                  <a:lnTo>
                    <a:pt x="137" y="144"/>
                  </a:lnTo>
                  <a:lnTo>
                    <a:pt x="125" y="144"/>
                  </a:lnTo>
                  <a:lnTo>
                    <a:pt x="112" y="144"/>
                  </a:lnTo>
                  <a:lnTo>
                    <a:pt x="99" y="144"/>
                  </a:lnTo>
                  <a:lnTo>
                    <a:pt x="85" y="143"/>
                  </a:lnTo>
                  <a:lnTo>
                    <a:pt x="72" y="142"/>
                  </a:lnTo>
                  <a:lnTo>
                    <a:pt x="60" y="140"/>
                  </a:lnTo>
                  <a:lnTo>
                    <a:pt x="46" y="138"/>
                  </a:lnTo>
                  <a:lnTo>
                    <a:pt x="41" y="121"/>
                  </a:lnTo>
                  <a:lnTo>
                    <a:pt x="35" y="104"/>
                  </a:lnTo>
                  <a:lnTo>
                    <a:pt x="29" y="86"/>
                  </a:lnTo>
                  <a:lnTo>
                    <a:pt x="23" y="69"/>
                  </a:lnTo>
                  <a:lnTo>
                    <a:pt x="17" y="51"/>
                  </a:lnTo>
                  <a:lnTo>
                    <a:pt x="11" y="34"/>
                  </a:lnTo>
                  <a:lnTo>
                    <a:pt x="5" y="17"/>
                  </a:lnTo>
                  <a:lnTo>
                    <a:pt x="0" y="0"/>
                  </a:lnTo>
                  <a:lnTo>
                    <a:pt x="7" y="7"/>
                  </a:lnTo>
                  <a:lnTo>
                    <a:pt x="14" y="14"/>
                  </a:lnTo>
                  <a:lnTo>
                    <a:pt x="22" y="22"/>
                  </a:lnTo>
                  <a:lnTo>
                    <a:pt x="30" y="29"/>
                  </a:lnTo>
                  <a:lnTo>
                    <a:pt x="37" y="37"/>
                  </a:lnTo>
                  <a:lnTo>
                    <a:pt x="43" y="45"/>
                  </a:lnTo>
                  <a:lnTo>
                    <a:pt x="48" y="54"/>
                  </a:lnTo>
                  <a:lnTo>
                    <a:pt x="5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7" name="Freeform 52"/>
            <p:cNvSpPr>
              <a:spLocks/>
            </p:cNvSpPr>
            <p:nvPr/>
          </p:nvSpPr>
          <p:spPr bwMode="auto">
            <a:xfrm>
              <a:off x="1844675" y="3252788"/>
              <a:ext cx="6350" cy="7937"/>
            </a:xfrm>
            <a:custGeom>
              <a:avLst/>
              <a:gdLst>
                <a:gd name="T0" fmla="*/ 22 w 23"/>
                <a:gd name="T1" fmla="*/ 19 h 33"/>
                <a:gd name="T2" fmla="*/ 0 w 23"/>
                <a:gd name="T3" fmla="*/ 33 h 33"/>
                <a:gd name="T4" fmla="*/ 0 w 23"/>
                <a:gd name="T5" fmla="*/ 25 h 33"/>
                <a:gd name="T6" fmla="*/ 0 w 23"/>
                <a:gd name="T7" fmla="*/ 16 h 33"/>
                <a:gd name="T8" fmla="*/ 2 w 23"/>
                <a:gd name="T9" fmla="*/ 8 h 33"/>
                <a:gd name="T10" fmla="*/ 8 w 23"/>
                <a:gd name="T11" fmla="*/ 0 h 33"/>
                <a:gd name="T12" fmla="*/ 12 w 23"/>
                <a:gd name="T13" fmla="*/ 4 h 33"/>
                <a:gd name="T14" fmla="*/ 18 w 23"/>
                <a:gd name="T15" fmla="*/ 9 h 33"/>
                <a:gd name="T16" fmla="*/ 23 w 23"/>
                <a:gd name="T17" fmla="*/ 14 h 33"/>
                <a:gd name="T18" fmla="*/ 22 w 23"/>
                <a:gd name="T19"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3">
                  <a:moveTo>
                    <a:pt x="22" y="19"/>
                  </a:moveTo>
                  <a:lnTo>
                    <a:pt x="0" y="33"/>
                  </a:lnTo>
                  <a:lnTo>
                    <a:pt x="0" y="25"/>
                  </a:lnTo>
                  <a:lnTo>
                    <a:pt x="0" y="16"/>
                  </a:lnTo>
                  <a:lnTo>
                    <a:pt x="2" y="8"/>
                  </a:lnTo>
                  <a:lnTo>
                    <a:pt x="8" y="0"/>
                  </a:lnTo>
                  <a:lnTo>
                    <a:pt x="12" y="4"/>
                  </a:lnTo>
                  <a:lnTo>
                    <a:pt x="18" y="9"/>
                  </a:lnTo>
                  <a:lnTo>
                    <a:pt x="23" y="14"/>
                  </a:lnTo>
                  <a:lnTo>
                    <a:pt x="22"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 name="Freeform 53"/>
            <p:cNvSpPr>
              <a:spLocks/>
            </p:cNvSpPr>
            <p:nvPr/>
          </p:nvSpPr>
          <p:spPr bwMode="auto">
            <a:xfrm>
              <a:off x="1906588" y="3252788"/>
              <a:ext cx="12700" cy="7937"/>
            </a:xfrm>
            <a:custGeom>
              <a:avLst/>
              <a:gdLst>
                <a:gd name="T0" fmla="*/ 46 w 46"/>
                <a:gd name="T1" fmla="*/ 18 h 33"/>
                <a:gd name="T2" fmla="*/ 45 w 46"/>
                <a:gd name="T3" fmla="*/ 23 h 33"/>
                <a:gd name="T4" fmla="*/ 40 w 46"/>
                <a:gd name="T5" fmla="*/ 28 h 33"/>
                <a:gd name="T6" fmla="*/ 35 w 46"/>
                <a:gd name="T7" fmla="*/ 30 h 33"/>
                <a:gd name="T8" fmla="*/ 31 w 46"/>
                <a:gd name="T9" fmla="*/ 33 h 33"/>
                <a:gd name="T10" fmla="*/ 21 w 46"/>
                <a:gd name="T11" fmla="*/ 31 h 33"/>
                <a:gd name="T12" fmla="*/ 14 w 46"/>
                <a:gd name="T13" fmla="*/ 24 h 33"/>
                <a:gd name="T14" fmla="*/ 9 w 46"/>
                <a:gd name="T15" fmla="*/ 14 h 33"/>
                <a:gd name="T16" fmla="*/ 0 w 46"/>
                <a:gd name="T17" fmla="*/ 5 h 33"/>
                <a:gd name="T18" fmla="*/ 6 w 46"/>
                <a:gd name="T19" fmla="*/ 0 h 33"/>
                <a:gd name="T20" fmla="*/ 13 w 46"/>
                <a:gd name="T21" fmla="*/ 1 h 33"/>
                <a:gd name="T22" fmla="*/ 24 w 46"/>
                <a:gd name="T23" fmla="*/ 3 h 33"/>
                <a:gd name="T24" fmla="*/ 33 w 46"/>
                <a:gd name="T25" fmla="*/ 2 h 33"/>
                <a:gd name="T26" fmla="*/ 46 w 46"/>
                <a:gd name="T2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3">
                  <a:moveTo>
                    <a:pt x="46" y="18"/>
                  </a:moveTo>
                  <a:lnTo>
                    <a:pt x="45" y="23"/>
                  </a:lnTo>
                  <a:lnTo>
                    <a:pt x="40" y="28"/>
                  </a:lnTo>
                  <a:lnTo>
                    <a:pt x="35" y="30"/>
                  </a:lnTo>
                  <a:lnTo>
                    <a:pt x="31" y="33"/>
                  </a:lnTo>
                  <a:lnTo>
                    <a:pt x="21" y="31"/>
                  </a:lnTo>
                  <a:lnTo>
                    <a:pt x="14" y="24"/>
                  </a:lnTo>
                  <a:lnTo>
                    <a:pt x="9" y="14"/>
                  </a:lnTo>
                  <a:lnTo>
                    <a:pt x="0" y="5"/>
                  </a:lnTo>
                  <a:lnTo>
                    <a:pt x="6" y="0"/>
                  </a:lnTo>
                  <a:lnTo>
                    <a:pt x="13" y="1"/>
                  </a:lnTo>
                  <a:lnTo>
                    <a:pt x="24" y="3"/>
                  </a:lnTo>
                  <a:lnTo>
                    <a:pt x="33" y="2"/>
                  </a:lnTo>
                  <a:lnTo>
                    <a:pt x="4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 name="Freeform 55"/>
            <p:cNvSpPr>
              <a:spLocks/>
            </p:cNvSpPr>
            <p:nvPr/>
          </p:nvSpPr>
          <p:spPr bwMode="auto">
            <a:xfrm>
              <a:off x="1882775" y="3252788"/>
              <a:ext cx="7938" cy="3175"/>
            </a:xfrm>
            <a:custGeom>
              <a:avLst/>
              <a:gdLst>
                <a:gd name="T0" fmla="*/ 34 w 34"/>
                <a:gd name="T1" fmla="*/ 2 h 14"/>
                <a:gd name="T2" fmla="*/ 27 w 34"/>
                <a:gd name="T3" fmla="*/ 6 h 14"/>
                <a:gd name="T4" fmla="*/ 21 w 34"/>
                <a:gd name="T5" fmla="*/ 10 h 14"/>
                <a:gd name="T6" fmla="*/ 14 w 34"/>
                <a:gd name="T7" fmla="*/ 14 h 14"/>
                <a:gd name="T8" fmla="*/ 7 w 34"/>
                <a:gd name="T9" fmla="*/ 12 h 14"/>
                <a:gd name="T10" fmla="*/ 0 w 34"/>
                <a:gd name="T11" fmla="*/ 0 h 14"/>
                <a:gd name="T12" fmla="*/ 10 w 34"/>
                <a:gd name="T13" fmla="*/ 0 h 14"/>
                <a:gd name="T14" fmla="*/ 18 w 34"/>
                <a:gd name="T15" fmla="*/ 0 h 14"/>
                <a:gd name="T16" fmla="*/ 27 w 34"/>
                <a:gd name="T17" fmla="*/ 0 h 14"/>
                <a:gd name="T18" fmla="*/ 34 w 34"/>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4">
                  <a:moveTo>
                    <a:pt x="34" y="2"/>
                  </a:moveTo>
                  <a:lnTo>
                    <a:pt x="27" y="6"/>
                  </a:lnTo>
                  <a:lnTo>
                    <a:pt x="21" y="10"/>
                  </a:lnTo>
                  <a:lnTo>
                    <a:pt x="14" y="14"/>
                  </a:lnTo>
                  <a:lnTo>
                    <a:pt x="7" y="12"/>
                  </a:lnTo>
                  <a:lnTo>
                    <a:pt x="0" y="0"/>
                  </a:lnTo>
                  <a:lnTo>
                    <a:pt x="10" y="0"/>
                  </a:lnTo>
                  <a:lnTo>
                    <a:pt x="18" y="0"/>
                  </a:lnTo>
                  <a:lnTo>
                    <a:pt x="27" y="0"/>
                  </a:lnTo>
                  <a:lnTo>
                    <a:pt x="3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 name="Freeform 60"/>
            <p:cNvSpPr>
              <a:spLocks/>
            </p:cNvSpPr>
            <p:nvPr/>
          </p:nvSpPr>
          <p:spPr bwMode="auto">
            <a:xfrm>
              <a:off x="1890713" y="3257550"/>
              <a:ext cx="14288" cy="6350"/>
            </a:xfrm>
            <a:custGeom>
              <a:avLst/>
              <a:gdLst>
                <a:gd name="T0" fmla="*/ 55 w 55"/>
                <a:gd name="T1" fmla="*/ 20 h 25"/>
                <a:gd name="T2" fmla="*/ 50 w 55"/>
                <a:gd name="T3" fmla="*/ 24 h 25"/>
                <a:gd name="T4" fmla="*/ 44 w 55"/>
                <a:gd name="T5" fmla="*/ 25 h 25"/>
                <a:gd name="T6" fmla="*/ 37 w 55"/>
                <a:gd name="T7" fmla="*/ 25 h 25"/>
                <a:gd name="T8" fmla="*/ 31 w 55"/>
                <a:gd name="T9" fmla="*/ 24 h 25"/>
                <a:gd name="T10" fmla="*/ 25 w 55"/>
                <a:gd name="T11" fmla="*/ 23 h 25"/>
                <a:gd name="T12" fmla="*/ 19 w 55"/>
                <a:gd name="T13" fmla="*/ 23 h 25"/>
                <a:gd name="T14" fmla="*/ 14 w 55"/>
                <a:gd name="T15" fmla="*/ 21 h 25"/>
                <a:gd name="T16" fmla="*/ 8 w 55"/>
                <a:gd name="T17" fmla="*/ 23 h 25"/>
                <a:gd name="T18" fmla="*/ 5 w 55"/>
                <a:gd name="T19" fmla="*/ 20 h 25"/>
                <a:gd name="T20" fmla="*/ 2 w 55"/>
                <a:gd name="T21" fmla="*/ 20 h 25"/>
                <a:gd name="T22" fmla="*/ 0 w 55"/>
                <a:gd name="T23" fmla="*/ 18 h 25"/>
                <a:gd name="T24" fmla="*/ 0 w 55"/>
                <a:gd name="T25" fmla="*/ 14 h 25"/>
                <a:gd name="T26" fmla="*/ 5 w 55"/>
                <a:gd name="T27" fmla="*/ 11 h 25"/>
                <a:gd name="T28" fmla="*/ 12 w 55"/>
                <a:gd name="T29" fmla="*/ 7 h 25"/>
                <a:gd name="T30" fmla="*/ 18 w 55"/>
                <a:gd name="T31" fmla="*/ 4 h 25"/>
                <a:gd name="T32" fmla="*/ 25 w 55"/>
                <a:gd name="T33" fmla="*/ 2 h 25"/>
                <a:gd name="T34" fmla="*/ 31 w 55"/>
                <a:gd name="T35" fmla="*/ 0 h 25"/>
                <a:gd name="T36" fmla="*/ 37 w 55"/>
                <a:gd name="T37" fmla="*/ 2 h 25"/>
                <a:gd name="T38" fmla="*/ 43 w 55"/>
                <a:gd name="T39" fmla="*/ 5 h 25"/>
                <a:gd name="T40" fmla="*/ 48 w 55"/>
                <a:gd name="T41" fmla="*/ 13 h 25"/>
                <a:gd name="T42" fmla="*/ 55 w 55"/>
                <a:gd name="T43"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25">
                  <a:moveTo>
                    <a:pt x="55" y="20"/>
                  </a:moveTo>
                  <a:lnTo>
                    <a:pt x="50" y="24"/>
                  </a:lnTo>
                  <a:lnTo>
                    <a:pt x="44" y="25"/>
                  </a:lnTo>
                  <a:lnTo>
                    <a:pt x="37" y="25"/>
                  </a:lnTo>
                  <a:lnTo>
                    <a:pt x="31" y="24"/>
                  </a:lnTo>
                  <a:lnTo>
                    <a:pt x="25" y="23"/>
                  </a:lnTo>
                  <a:lnTo>
                    <a:pt x="19" y="23"/>
                  </a:lnTo>
                  <a:lnTo>
                    <a:pt x="14" y="21"/>
                  </a:lnTo>
                  <a:lnTo>
                    <a:pt x="8" y="23"/>
                  </a:lnTo>
                  <a:lnTo>
                    <a:pt x="5" y="20"/>
                  </a:lnTo>
                  <a:lnTo>
                    <a:pt x="2" y="20"/>
                  </a:lnTo>
                  <a:lnTo>
                    <a:pt x="0" y="18"/>
                  </a:lnTo>
                  <a:lnTo>
                    <a:pt x="0" y="14"/>
                  </a:lnTo>
                  <a:lnTo>
                    <a:pt x="5" y="11"/>
                  </a:lnTo>
                  <a:lnTo>
                    <a:pt x="12" y="7"/>
                  </a:lnTo>
                  <a:lnTo>
                    <a:pt x="18" y="4"/>
                  </a:lnTo>
                  <a:lnTo>
                    <a:pt x="25" y="2"/>
                  </a:lnTo>
                  <a:lnTo>
                    <a:pt x="31" y="0"/>
                  </a:lnTo>
                  <a:lnTo>
                    <a:pt x="37" y="2"/>
                  </a:lnTo>
                  <a:lnTo>
                    <a:pt x="43" y="5"/>
                  </a:lnTo>
                  <a:lnTo>
                    <a:pt x="48" y="13"/>
                  </a:lnTo>
                  <a:lnTo>
                    <a:pt x="5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 name="Freeform 61"/>
            <p:cNvSpPr>
              <a:spLocks/>
            </p:cNvSpPr>
            <p:nvPr/>
          </p:nvSpPr>
          <p:spPr bwMode="auto">
            <a:xfrm>
              <a:off x="1874838" y="3257550"/>
              <a:ext cx="3175" cy="4762"/>
            </a:xfrm>
            <a:custGeom>
              <a:avLst/>
              <a:gdLst>
                <a:gd name="T0" fmla="*/ 13 w 13"/>
                <a:gd name="T1" fmla="*/ 6 h 16"/>
                <a:gd name="T2" fmla="*/ 13 w 13"/>
                <a:gd name="T3" fmla="*/ 10 h 16"/>
                <a:gd name="T4" fmla="*/ 11 w 13"/>
                <a:gd name="T5" fmla="*/ 13 h 16"/>
                <a:gd name="T6" fmla="*/ 9 w 13"/>
                <a:gd name="T7" fmla="*/ 14 h 16"/>
                <a:gd name="T8" fmla="*/ 5 w 13"/>
                <a:gd name="T9" fmla="*/ 16 h 16"/>
                <a:gd name="T10" fmla="*/ 2 w 13"/>
                <a:gd name="T11" fmla="*/ 13 h 16"/>
                <a:gd name="T12" fmla="*/ 0 w 13"/>
                <a:gd name="T13" fmla="*/ 8 h 16"/>
                <a:gd name="T14" fmla="*/ 2 w 13"/>
                <a:gd name="T15" fmla="*/ 3 h 16"/>
                <a:gd name="T16" fmla="*/ 3 w 13"/>
                <a:gd name="T17" fmla="*/ 0 h 16"/>
                <a:gd name="T18" fmla="*/ 6 w 13"/>
                <a:gd name="T19" fmla="*/ 0 h 16"/>
                <a:gd name="T20" fmla="*/ 9 w 13"/>
                <a:gd name="T21" fmla="*/ 1 h 16"/>
                <a:gd name="T22" fmla="*/ 11 w 13"/>
                <a:gd name="T23" fmla="*/ 3 h 16"/>
                <a:gd name="T24" fmla="*/ 13 w 13"/>
                <a:gd name="T2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6">
                  <a:moveTo>
                    <a:pt x="13" y="6"/>
                  </a:moveTo>
                  <a:lnTo>
                    <a:pt x="13" y="10"/>
                  </a:lnTo>
                  <a:lnTo>
                    <a:pt x="11" y="13"/>
                  </a:lnTo>
                  <a:lnTo>
                    <a:pt x="9" y="14"/>
                  </a:lnTo>
                  <a:lnTo>
                    <a:pt x="5" y="16"/>
                  </a:lnTo>
                  <a:lnTo>
                    <a:pt x="2" y="13"/>
                  </a:lnTo>
                  <a:lnTo>
                    <a:pt x="0" y="8"/>
                  </a:lnTo>
                  <a:lnTo>
                    <a:pt x="2" y="3"/>
                  </a:lnTo>
                  <a:lnTo>
                    <a:pt x="3" y="0"/>
                  </a:lnTo>
                  <a:lnTo>
                    <a:pt x="6" y="0"/>
                  </a:lnTo>
                  <a:lnTo>
                    <a:pt x="9" y="1"/>
                  </a:lnTo>
                  <a:lnTo>
                    <a:pt x="11" y="3"/>
                  </a:lnTo>
                  <a:lnTo>
                    <a:pt x="1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2" name="Freeform 65"/>
            <p:cNvSpPr>
              <a:spLocks/>
            </p:cNvSpPr>
            <p:nvPr/>
          </p:nvSpPr>
          <p:spPr bwMode="auto">
            <a:xfrm>
              <a:off x="1855788" y="3262313"/>
              <a:ext cx="1588" cy="1587"/>
            </a:xfrm>
            <a:custGeom>
              <a:avLst/>
              <a:gdLst>
                <a:gd name="T0" fmla="*/ 6 w 6"/>
                <a:gd name="T1" fmla="*/ 1 h 4"/>
                <a:gd name="T2" fmla="*/ 0 w 6"/>
                <a:gd name="T3" fmla="*/ 4 h 4"/>
                <a:gd name="T4" fmla="*/ 0 w 6"/>
                <a:gd name="T5" fmla="*/ 0 h 4"/>
                <a:gd name="T6" fmla="*/ 2 w 6"/>
                <a:gd name="T7" fmla="*/ 0 h 4"/>
                <a:gd name="T8" fmla="*/ 4 w 6"/>
                <a:gd name="T9" fmla="*/ 0 h 4"/>
                <a:gd name="T10" fmla="*/ 5 w 6"/>
                <a:gd name="T11" fmla="*/ 0 h 4"/>
                <a:gd name="T12" fmla="*/ 6 w 6"/>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1"/>
                  </a:moveTo>
                  <a:lnTo>
                    <a:pt x="0" y="4"/>
                  </a:lnTo>
                  <a:lnTo>
                    <a:pt x="0" y="0"/>
                  </a:lnTo>
                  <a:lnTo>
                    <a:pt x="2" y="0"/>
                  </a:lnTo>
                  <a:lnTo>
                    <a:pt x="4"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53" name="フリーフォーム 152"/>
          <p:cNvSpPr/>
          <p:nvPr/>
        </p:nvSpPr>
        <p:spPr>
          <a:xfrm rot="299162" flipH="1">
            <a:off x="4061740" y="2579164"/>
            <a:ext cx="324156" cy="2316936"/>
          </a:xfrm>
          <a:custGeom>
            <a:avLst/>
            <a:gdLst>
              <a:gd name="connsiteX0" fmla="*/ 160392 w 339147"/>
              <a:gd name="connsiteY0" fmla="*/ 2344439 h 2359412"/>
              <a:gd name="connsiteX1" fmla="*/ 5700 w 339147"/>
              <a:gd name="connsiteY1" fmla="*/ 2010992 h 2359412"/>
              <a:gd name="connsiteX2" fmla="*/ 339147 w 339147"/>
              <a:gd name="connsiteY2" fmla="*/ 0 h 2359412"/>
              <a:gd name="connsiteX0" fmla="*/ 147362 w 326117"/>
              <a:gd name="connsiteY0" fmla="*/ 2344439 h 2346249"/>
              <a:gd name="connsiteX1" fmla="*/ 6420 w 326117"/>
              <a:gd name="connsiteY1" fmla="*/ 1667232 h 2346249"/>
              <a:gd name="connsiteX2" fmla="*/ 326117 w 326117"/>
              <a:gd name="connsiteY2" fmla="*/ 0 h 2346249"/>
              <a:gd name="connsiteX0" fmla="*/ 145251 w 324006"/>
              <a:gd name="connsiteY0" fmla="*/ 2344439 h 2346148"/>
              <a:gd name="connsiteX1" fmla="*/ 4309 w 324006"/>
              <a:gd name="connsiteY1" fmla="*/ 1667232 h 2346148"/>
              <a:gd name="connsiteX2" fmla="*/ 324006 w 324006"/>
              <a:gd name="connsiteY2" fmla="*/ 0 h 2346148"/>
              <a:gd name="connsiteX0" fmla="*/ 145401 w 324156"/>
              <a:gd name="connsiteY0" fmla="*/ 2344439 h 2344439"/>
              <a:gd name="connsiteX1" fmla="*/ 4459 w 324156"/>
              <a:gd name="connsiteY1" fmla="*/ 1667232 h 2344439"/>
              <a:gd name="connsiteX2" fmla="*/ 324156 w 324156"/>
              <a:gd name="connsiteY2" fmla="*/ 0 h 2344439"/>
            </a:gdLst>
            <a:ahLst/>
            <a:cxnLst>
              <a:cxn ang="0">
                <a:pos x="connsiteX0" y="connsiteY0"/>
              </a:cxn>
              <a:cxn ang="0">
                <a:pos x="connsiteX1" y="connsiteY1"/>
              </a:cxn>
              <a:cxn ang="0">
                <a:pos x="connsiteX2" y="connsiteY2"/>
              </a:cxn>
            </a:cxnLst>
            <a:rect l="l" t="t" r="r" b="b"/>
            <a:pathLst>
              <a:path w="324156" h="2344439">
                <a:moveTo>
                  <a:pt x="145401" y="2344439"/>
                </a:moveTo>
                <a:cubicBezTo>
                  <a:pt x="49720" y="2218394"/>
                  <a:pt x="-18459" y="2037346"/>
                  <a:pt x="4459" y="1667232"/>
                </a:cubicBezTo>
                <a:cubicBezTo>
                  <a:pt x="27377" y="1297118"/>
                  <a:pt x="172329" y="810126"/>
                  <a:pt x="32415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フリーフォーム 153"/>
          <p:cNvSpPr/>
          <p:nvPr/>
        </p:nvSpPr>
        <p:spPr>
          <a:xfrm rot="21370049">
            <a:off x="3917674" y="2581545"/>
            <a:ext cx="324156" cy="2316936"/>
          </a:xfrm>
          <a:custGeom>
            <a:avLst/>
            <a:gdLst>
              <a:gd name="connsiteX0" fmla="*/ 160392 w 339147"/>
              <a:gd name="connsiteY0" fmla="*/ 2344439 h 2359412"/>
              <a:gd name="connsiteX1" fmla="*/ 5700 w 339147"/>
              <a:gd name="connsiteY1" fmla="*/ 2010992 h 2359412"/>
              <a:gd name="connsiteX2" fmla="*/ 339147 w 339147"/>
              <a:gd name="connsiteY2" fmla="*/ 0 h 2359412"/>
              <a:gd name="connsiteX0" fmla="*/ 147362 w 326117"/>
              <a:gd name="connsiteY0" fmla="*/ 2344439 h 2346249"/>
              <a:gd name="connsiteX1" fmla="*/ 6420 w 326117"/>
              <a:gd name="connsiteY1" fmla="*/ 1667232 h 2346249"/>
              <a:gd name="connsiteX2" fmla="*/ 326117 w 326117"/>
              <a:gd name="connsiteY2" fmla="*/ 0 h 2346249"/>
              <a:gd name="connsiteX0" fmla="*/ 145251 w 324006"/>
              <a:gd name="connsiteY0" fmla="*/ 2344439 h 2346148"/>
              <a:gd name="connsiteX1" fmla="*/ 4309 w 324006"/>
              <a:gd name="connsiteY1" fmla="*/ 1667232 h 2346148"/>
              <a:gd name="connsiteX2" fmla="*/ 324006 w 324006"/>
              <a:gd name="connsiteY2" fmla="*/ 0 h 2346148"/>
              <a:gd name="connsiteX0" fmla="*/ 145401 w 324156"/>
              <a:gd name="connsiteY0" fmla="*/ 2344439 h 2344439"/>
              <a:gd name="connsiteX1" fmla="*/ 4459 w 324156"/>
              <a:gd name="connsiteY1" fmla="*/ 1667232 h 2344439"/>
              <a:gd name="connsiteX2" fmla="*/ 324156 w 324156"/>
              <a:gd name="connsiteY2" fmla="*/ 0 h 2344439"/>
            </a:gdLst>
            <a:ahLst/>
            <a:cxnLst>
              <a:cxn ang="0">
                <a:pos x="connsiteX0" y="connsiteY0"/>
              </a:cxn>
              <a:cxn ang="0">
                <a:pos x="connsiteX1" y="connsiteY1"/>
              </a:cxn>
              <a:cxn ang="0">
                <a:pos x="connsiteX2" y="connsiteY2"/>
              </a:cxn>
            </a:cxnLst>
            <a:rect l="l" t="t" r="r" b="b"/>
            <a:pathLst>
              <a:path w="324156" h="2344439">
                <a:moveTo>
                  <a:pt x="145401" y="2344439"/>
                </a:moveTo>
                <a:cubicBezTo>
                  <a:pt x="49720" y="2218394"/>
                  <a:pt x="-18459" y="2037346"/>
                  <a:pt x="4459" y="1667232"/>
                </a:cubicBezTo>
                <a:cubicBezTo>
                  <a:pt x="27377" y="1297118"/>
                  <a:pt x="172329" y="810126"/>
                  <a:pt x="32415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円/楕円 154"/>
          <p:cNvSpPr>
            <a:spLocks noChangeAspect="1"/>
          </p:cNvSpPr>
          <p:nvPr/>
        </p:nvSpPr>
        <p:spPr>
          <a:xfrm>
            <a:off x="6948787" y="4881401"/>
            <a:ext cx="72000" cy="72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テキスト ボックス 155"/>
          <p:cNvSpPr txBox="1"/>
          <p:nvPr/>
        </p:nvSpPr>
        <p:spPr>
          <a:xfrm>
            <a:off x="6705104" y="4892663"/>
            <a:ext cx="610424" cy="276999"/>
          </a:xfrm>
          <a:prstGeom prst="rect">
            <a:avLst/>
          </a:prstGeom>
          <a:noFill/>
        </p:spPr>
        <p:txBody>
          <a:bodyPr wrap="none" rtlCol="0">
            <a:spAutoFit/>
          </a:bodyPr>
          <a:lstStyle/>
          <a:p>
            <a:r>
              <a:rPr kumimoji="1" lang="en-US" altLang="ja-JP" sz="1200" dirty="0" smtClean="0"/>
              <a:t>Source</a:t>
            </a:r>
            <a:endParaRPr kumimoji="1" lang="ja-JP" altLang="en-US" sz="1200" dirty="0"/>
          </a:p>
        </p:txBody>
      </p:sp>
      <p:cxnSp>
        <p:nvCxnSpPr>
          <p:cNvPr id="158" name="直線矢印コネクタ 157"/>
          <p:cNvCxnSpPr/>
          <p:nvPr/>
        </p:nvCxnSpPr>
        <p:spPr>
          <a:xfrm flipH="1" flipV="1">
            <a:off x="6224722" y="2623307"/>
            <a:ext cx="764383" cy="2264569"/>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61" name="グループ化 160"/>
          <p:cNvGrpSpPr/>
          <p:nvPr/>
        </p:nvGrpSpPr>
        <p:grpSpPr>
          <a:xfrm rot="13923427">
            <a:off x="6103681" y="2432691"/>
            <a:ext cx="250197" cy="166663"/>
            <a:chOff x="1562100" y="2874963"/>
            <a:chExt cx="584200" cy="423862"/>
          </a:xfrm>
        </p:grpSpPr>
        <p:sp>
          <p:nvSpPr>
            <p:cNvPr id="162" name="Freeform 6"/>
            <p:cNvSpPr>
              <a:spLocks/>
            </p:cNvSpPr>
            <p:nvPr/>
          </p:nvSpPr>
          <p:spPr bwMode="auto">
            <a:xfrm>
              <a:off x="1562100" y="2874963"/>
              <a:ext cx="584200" cy="423862"/>
            </a:xfrm>
            <a:custGeom>
              <a:avLst/>
              <a:gdLst>
                <a:gd name="T0" fmla="*/ 1514 w 2208"/>
                <a:gd name="T1" fmla="*/ 377 h 1603"/>
                <a:gd name="T2" fmla="*/ 1382 w 2208"/>
                <a:gd name="T3" fmla="*/ 824 h 1603"/>
                <a:gd name="T4" fmla="*/ 1265 w 2208"/>
                <a:gd name="T5" fmla="*/ 988 h 1603"/>
                <a:gd name="T6" fmla="*/ 1298 w 2208"/>
                <a:gd name="T7" fmla="*/ 1053 h 1603"/>
                <a:gd name="T8" fmla="*/ 1281 w 2208"/>
                <a:gd name="T9" fmla="*/ 1146 h 1603"/>
                <a:gd name="T10" fmla="*/ 1244 w 2208"/>
                <a:gd name="T11" fmla="*/ 1119 h 1603"/>
                <a:gd name="T12" fmla="*/ 1221 w 2208"/>
                <a:gd name="T13" fmla="*/ 1142 h 1603"/>
                <a:gd name="T14" fmla="*/ 1200 w 2208"/>
                <a:gd name="T15" fmla="*/ 1155 h 1603"/>
                <a:gd name="T16" fmla="*/ 1357 w 2208"/>
                <a:gd name="T17" fmla="*/ 1205 h 1603"/>
                <a:gd name="T18" fmla="*/ 1435 w 2208"/>
                <a:gd name="T19" fmla="*/ 1399 h 1603"/>
                <a:gd name="T20" fmla="*/ 1557 w 2208"/>
                <a:gd name="T21" fmla="*/ 1521 h 1603"/>
                <a:gd name="T22" fmla="*/ 1794 w 2208"/>
                <a:gd name="T23" fmla="*/ 1562 h 1603"/>
                <a:gd name="T24" fmla="*/ 2093 w 2208"/>
                <a:gd name="T25" fmla="*/ 1564 h 1603"/>
                <a:gd name="T26" fmla="*/ 2124 w 2208"/>
                <a:gd name="T27" fmla="*/ 1574 h 1603"/>
                <a:gd name="T28" fmla="*/ 1975 w 2208"/>
                <a:gd name="T29" fmla="*/ 1579 h 1603"/>
                <a:gd name="T30" fmla="*/ 1800 w 2208"/>
                <a:gd name="T31" fmla="*/ 1586 h 1603"/>
                <a:gd name="T32" fmla="*/ 1592 w 2208"/>
                <a:gd name="T33" fmla="*/ 1594 h 1603"/>
                <a:gd name="T34" fmla="*/ 1377 w 2208"/>
                <a:gd name="T35" fmla="*/ 1600 h 1603"/>
                <a:gd name="T36" fmla="*/ 1119 w 2208"/>
                <a:gd name="T37" fmla="*/ 1599 h 1603"/>
                <a:gd name="T38" fmla="*/ 923 w 2208"/>
                <a:gd name="T39" fmla="*/ 1593 h 1603"/>
                <a:gd name="T40" fmla="*/ 807 w 2208"/>
                <a:gd name="T41" fmla="*/ 1593 h 1603"/>
                <a:gd name="T42" fmla="*/ 621 w 2208"/>
                <a:gd name="T43" fmla="*/ 1587 h 1603"/>
                <a:gd name="T44" fmla="*/ 356 w 2208"/>
                <a:gd name="T45" fmla="*/ 1586 h 1603"/>
                <a:gd name="T46" fmla="*/ 2 w 2208"/>
                <a:gd name="T47" fmla="*/ 1584 h 1603"/>
                <a:gd name="T48" fmla="*/ 202 w 2208"/>
                <a:gd name="T49" fmla="*/ 1573 h 1603"/>
                <a:gd name="T50" fmla="*/ 521 w 2208"/>
                <a:gd name="T51" fmla="*/ 1567 h 1603"/>
                <a:gd name="T52" fmla="*/ 671 w 2208"/>
                <a:gd name="T53" fmla="*/ 1565 h 1603"/>
                <a:gd name="T54" fmla="*/ 907 w 2208"/>
                <a:gd name="T55" fmla="*/ 1506 h 1603"/>
                <a:gd name="T56" fmla="*/ 1010 w 2208"/>
                <a:gd name="T57" fmla="*/ 1389 h 1603"/>
                <a:gd name="T58" fmla="*/ 1031 w 2208"/>
                <a:gd name="T59" fmla="*/ 1193 h 1603"/>
                <a:gd name="T60" fmla="*/ 1059 w 2208"/>
                <a:gd name="T61" fmla="*/ 1176 h 1603"/>
                <a:gd name="T62" fmla="*/ 1002 w 2208"/>
                <a:gd name="T63" fmla="*/ 1192 h 1603"/>
                <a:gd name="T64" fmla="*/ 937 w 2208"/>
                <a:gd name="T65" fmla="*/ 1217 h 1603"/>
                <a:gd name="T66" fmla="*/ 779 w 2208"/>
                <a:gd name="T67" fmla="*/ 1253 h 1603"/>
                <a:gd name="T68" fmla="*/ 615 w 2208"/>
                <a:gd name="T69" fmla="*/ 1258 h 1603"/>
                <a:gd name="T70" fmla="*/ 484 w 2208"/>
                <a:gd name="T71" fmla="*/ 1242 h 1603"/>
                <a:gd name="T72" fmla="*/ 358 w 2208"/>
                <a:gd name="T73" fmla="*/ 1209 h 1603"/>
                <a:gd name="T74" fmla="*/ 220 w 2208"/>
                <a:gd name="T75" fmla="*/ 1136 h 1603"/>
                <a:gd name="T76" fmla="*/ 270 w 2208"/>
                <a:gd name="T77" fmla="*/ 899 h 1603"/>
                <a:gd name="T78" fmla="*/ 462 w 2208"/>
                <a:gd name="T79" fmla="*/ 640 h 1603"/>
                <a:gd name="T80" fmla="*/ 577 w 2208"/>
                <a:gd name="T81" fmla="*/ 528 h 1603"/>
                <a:gd name="T82" fmla="*/ 377 w 2208"/>
                <a:gd name="T83" fmla="*/ 769 h 1603"/>
                <a:gd name="T84" fmla="*/ 241 w 2208"/>
                <a:gd name="T85" fmla="*/ 1034 h 1603"/>
                <a:gd name="T86" fmla="*/ 272 w 2208"/>
                <a:gd name="T87" fmla="*/ 1127 h 1603"/>
                <a:gd name="T88" fmla="*/ 330 w 2208"/>
                <a:gd name="T89" fmla="*/ 1131 h 1603"/>
                <a:gd name="T90" fmla="*/ 498 w 2208"/>
                <a:gd name="T91" fmla="*/ 1078 h 1603"/>
                <a:gd name="T92" fmla="*/ 758 w 2208"/>
                <a:gd name="T93" fmla="*/ 931 h 1603"/>
                <a:gd name="T94" fmla="*/ 992 w 2208"/>
                <a:gd name="T95" fmla="*/ 735 h 1603"/>
                <a:gd name="T96" fmla="*/ 1191 w 2208"/>
                <a:gd name="T97" fmla="*/ 509 h 1603"/>
                <a:gd name="T98" fmla="*/ 1380 w 2208"/>
                <a:gd name="T99" fmla="*/ 240 h 1603"/>
                <a:gd name="T100" fmla="*/ 1407 w 2208"/>
                <a:gd name="T101" fmla="*/ 44 h 1603"/>
                <a:gd name="T102" fmla="*/ 1310 w 2208"/>
                <a:gd name="T103" fmla="*/ 38 h 1603"/>
                <a:gd name="T104" fmla="*/ 1185 w 2208"/>
                <a:gd name="T105" fmla="*/ 83 h 1603"/>
                <a:gd name="T106" fmla="*/ 1036 w 2208"/>
                <a:gd name="T107" fmla="*/ 162 h 1603"/>
                <a:gd name="T108" fmla="*/ 857 w 2208"/>
                <a:gd name="T109" fmla="*/ 281 h 1603"/>
                <a:gd name="T110" fmla="*/ 756 w 2208"/>
                <a:gd name="T111" fmla="*/ 334 h 1603"/>
                <a:gd name="T112" fmla="*/ 976 w 2208"/>
                <a:gd name="T113" fmla="*/ 169 h 1603"/>
                <a:gd name="T114" fmla="*/ 1277 w 2208"/>
                <a:gd name="T115" fmla="*/ 21 h 1603"/>
                <a:gd name="T116" fmla="*/ 1441 w 2208"/>
                <a:gd name="T117" fmla="*/ 37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08" h="1603">
                  <a:moveTo>
                    <a:pt x="1458" y="63"/>
                  </a:moveTo>
                  <a:lnTo>
                    <a:pt x="1479" y="102"/>
                  </a:lnTo>
                  <a:lnTo>
                    <a:pt x="1494" y="145"/>
                  </a:lnTo>
                  <a:lnTo>
                    <a:pt x="1505" y="190"/>
                  </a:lnTo>
                  <a:lnTo>
                    <a:pt x="1512" y="235"/>
                  </a:lnTo>
                  <a:lnTo>
                    <a:pt x="1515" y="281"/>
                  </a:lnTo>
                  <a:lnTo>
                    <a:pt x="1515" y="329"/>
                  </a:lnTo>
                  <a:lnTo>
                    <a:pt x="1514" y="377"/>
                  </a:lnTo>
                  <a:lnTo>
                    <a:pt x="1512" y="424"/>
                  </a:lnTo>
                  <a:lnTo>
                    <a:pt x="1505" y="486"/>
                  </a:lnTo>
                  <a:lnTo>
                    <a:pt x="1492" y="546"/>
                  </a:lnTo>
                  <a:lnTo>
                    <a:pt x="1475" y="605"/>
                  </a:lnTo>
                  <a:lnTo>
                    <a:pt x="1456" y="662"/>
                  </a:lnTo>
                  <a:lnTo>
                    <a:pt x="1434" y="716"/>
                  </a:lnTo>
                  <a:lnTo>
                    <a:pt x="1409" y="771"/>
                  </a:lnTo>
                  <a:lnTo>
                    <a:pt x="1382" y="824"/>
                  </a:lnTo>
                  <a:lnTo>
                    <a:pt x="1356" y="878"/>
                  </a:lnTo>
                  <a:lnTo>
                    <a:pt x="1344" y="895"/>
                  </a:lnTo>
                  <a:lnTo>
                    <a:pt x="1331" y="910"/>
                  </a:lnTo>
                  <a:lnTo>
                    <a:pt x="1317" y="926"/>
                  </a:lnTo>
                  <a:lnTo>
                    <a:pt x="1303" y="941"/>
                  </a:lnTo>
                  <a:lnTo>
                    <a:pt x="1288" y="956"/>
                  </a:lnTo>
                  <a:lnTo>
                    <a:pt x="1276" y="971"/>
                  </a:lnTo>
                  <a:lnTo>
                    <a:pt x="1265" y="988"/>
                  </a:lnTo>
                  <a:lnTo>
                    <a:pt x="1257" y="1006"/>
                  </a:lnTo>
                  <a:lnTo>
                    <a:pt x="1259" y="1015"/>
                  </a:lnTo>
                  <a:lnTo>
                    <a:pt x="1264" y="1023"/>
                  </a:lnTo>
                  <a:lnTo>
                    <a:pt x="1270" y="1029"/>
                  </a:lnTo>
                  <a:lnTo>
                    <a:pt x="1277" y="1036"/>
                  </a:lnTo>
                  <a:lnTo>
                    <a:pt x="1284" y="1042"/>
                  </a:lnTo>
                  <a:lnTo>
                    <a:pt x="1292" y="1048"/>
                  </a:lnTo>
                  <a:lnTo>
                    <a:pt x="1298" y="1053"/>
                  </a:lnTo>
                  <a:lnTo>
                    <a:pt x="1302" y="1060"/>
                  </a:lnTo>
                  <a:lnTo>
                    <a:pt x="1305" y="1081"/>
                  </a:lnTo>
                  <a:lnTo>
                    <a:pt x="1309" y="1102"/>
                  </a:lnTo>
                  <a:lnTo>
                    <a:pt x="1312" y="1123"/>
                  </a:lnTo>
                  <a:lnTo>
                    <a:pt x="1306" y="1144"/>
                  </a:lnTo>
                  <a:lnTo>
                    <a:pt x="1299" y="1145"/>
                  </a:lnTo>
                  <a:lnTo>
                    <a:pt x="1291" y="1145"/>
                  </a:lnTo>
                  <a:lnTo>
                    <a:pt x="1281" y="1146"/>
                  </a:lnTo>
                  <a:lnTo>
                    <a:pt x="1273" y="1146"/>
                  </a:lnTo>
                  <a:lnTo>
                    <a:pt x="1265" y="1144"/>
                  </a:lnTo>
                  <a:lnTo>
                    <a:pt x="1259" y="1142"/>
                  </a:lnTo>
                  <a:lnTo>
                    <a:pt x="1255" y="1136"/>
                  </a:lnTo>
                  <a:lnTo>
                    <a:pt x="1252" y="1128"/>
                  </a:lnTo>
                  <a:lnTo>
                    <a:pt x="1255" y="1120"/>
                  </a:lnTo>
                  <a:lnTo>
                    <a:pt x="1250" y="1119"/>
                  </a:lnTo>
                  <a:lnTo>
                    <a:pt x="1244" y="1119"/>
                  </a:lnTo>
                  <a:lnTo>
                    <a:pt x="1239" y="1121"/>
                  </a:lnTo>
                  <a:lnTo>
                    <a:pt x="1237" y="1126"/>
                  </a:lnTo>
                  <a:lnTo>
                    <a:pt x="1237" y="1129"/>
                  </a:lnTo>
                  <a:lnTo>
                    <a:pt x="1238" y="1132"/>
                  </a:lnTo>
                  <a:lnTo>
                    <a:pt x="1239" y="1136"/>
                  </a:lnTo>
                  <a:lnTo>
                    <a:pt x="1238" y="1139"/>
                  </a:lnTo>
                  <a:lnTo>
                    <a:pt x="1230" y="1141"/>
                  </a:lnTo>
                  <a:lnTo>
                    <a:pt x="1221" y="1142"/>
                  </a:lnTo>
                  <a:lnTo>
                    <a:pt x="1213" y="1142"/>
                  </a:lnTo>
                  <a:lnTo>
                    <a:pt x="1205" y="1142"/>
                  </a:lnTo>
                  <a:lnTo>
                    <a:pt x="1195" y="1142"/>
                  </a:lnTo>
                  <a:lnTo>
                    <a:pt x="1187" y="1142"/>
                  </a:lnTo>
                  <a:lnTo>
                    <a:pt x="1178" y="1143"/>
                  </a:lnTo>
                  <a:lnTo>
                    <a:pt x="1170" y="1145"/>
                  </a:lnTo>
                  <a:lnTo>
                    <a:pt x="1178" y="1153"/>
                  </a:lnTo>
                  <a:lnTo>
                    <a:pt x="1200" y="1155"/>
                  </a:lnTo>
                  <a:lnTo>
                    <a:pt x="1223" y="1155"/>
                  </a:lnTo>
                  <a:lnTo>
                    <a:pt x="1246" y="1156"/>
                  </a:lnTo>
                  <a:lnTo>
                    <a:pt x="1270" y="1158"/>
                  </a:lnTo>
                  <a:lnTo>
                    <a:pt x="1293" y="1159"/>
                  </a:lnTo>
                  <a:lnTo>
                    <a:pt x="1316" y="1162"/>
                  </a:lnTo>
                  <a:lnTo>
                    <a:pt x="1338" y="1165"/>
                  </a:lnTo>
                  <a:lnTo>
                    <a:pt x="1362" y="1167"/>
                  </a:lnTo>
                  <a:lnTo>
                    <a:pt x="1357" y="1205"/>
                  </a:lnTo>
                  <a:lnTo>
                    <a:pt x="1358" y="1242"/>
                  </a:lnTo>
                  <a:lnTo>
                    <a:pt x="1362" y="1280"/>
                  </a:lnTo>
                  <a:lnTo>
                    <a:pt x="1365" y="1317"/>
                  </a:lnTo>
                  <a:lnTo>
                    <a:pt x="1379" y="1334"/>
                  </a:lnTo>
                  <a:lnTo>
                    <a:pt x="1393" y="1350"/>
                  </a:lnTo>
                  <a:lnTo>
                    <a:pt x="1407" y="1367"/>
                  </a:lnTo>
                  <a:lnTo>
                    <a:pt x="1421" y="1384"/>
                  </a:lnTo>
                  <a:lnTo>
                    <a:pt x="1435" y="1399"/>
                  </a:lnTo>
                  <a:lnTo>
                    <a:pt x="1450" y="1415"/>
                  </a:lnTo>
                  <a:lnTo>
                    <a:pt x="1465" y="1431"/>
                  </a:lnTo>
                  <a:lnTo>
                    <a:pt x="1480" y="1446"/>
                  </a:lnTo>
                  <a:lnTo>
                    <a:pt x="1495" y="1463"/>
                  </a:lnTo>
                  <a:lnTo>
                    <a:pt x="1510" y="1478"/>
                  </a:lnTo>
                  <a:lnTo>
                    <a:pt x="1525" y="1492"/>
                  </a:lnTo>
                  <a:lnTo>
                    <a:pt x="1542" y="1507"/>
                  </a:lnTo>
                  <a:lnTo>
                    <a:pt x="1557" y="1521"/>
                  </a:lnTo>
                  <a:lnTo>
                    <a:pt x="1573" y="1535"/>
                  </a:lnTo>
                  <a:lnTo>
                    <a:pt x="1589" y="1549"/>
                  </a:lnTo>
                  <a:lnTo>
                    <a:pt x="1606" y="1562"/>
                  </a:lnTo>
                  <a:lnTo>
                    <a:pt x="1644" y="1562"/>
                  </a:lnTo>
                  <a:lnTo>
                    <a:pt x="1681" y="1562"/>
                  </a:lnTo>
                  <a:lnTo>
                    <a:pt x="1720" y="1562"/>
                  </a:lnTo>
                  <a:lnTo>
                    <a:pt x="1757" y="1562"/>
                  </a:lnTo>
                  <a:lnTo>
                    <a:pt x="1794" y="1562"/>
                  </a:lnTo>
                  <a:lnTo>
                    <a:pt x="1831" y="1562"/>
                  </a:lnTo>
                  <a:lnTo>
                    <a:pt x="1868" y="1563"/>
                  </a:lnTo>
                  <a:lnTo>
                    <a:pt x="1906" y="1563"/>
                  </a:lnTo>
                  <a:lnTo>
                    <a:pt x="1943" y="1563"/>
                  </a:lnTo>
                  <a:lnTo>
                    <a:pt x="1980" y="1564"/>
                  </a:lnTo>
                  <a:lnTo>
                    <a:pt x="2017" y="1564"/>
                  </a:lnTo>
                  <a:lnTo>
                    <a:pt x="2056" y="1564"/>
                  </a:lnTo>
                  <a:lnTo>
                    <a:pt x="2093" y="1564"/>
                  </a:lnTo>
                  <a:lnTo>
                    <a:pt x="2131" y="1564"/>
                  </a:lnTo>
                  <a:lnTo>
                    <a:pt x="2170" y="1564"/>
                  </a:lnTo>
                  <a:lnTo>
                    <a:pt x="2208" y="1564"/>
                  </a:lnTo>
                  <a:lnTo>
                    <a:pt x="2198" y="1570"/>
                  </a:lnTo>
                  <a:lnTo>
                    <a:pt x="2180" y="1572"/>
                  </a:lnTo>
                  <a:lnTo>
                    <a:pt x="2161" y="1573"/>
                  </a:lnTo>
                  <a:lnTo>
                    <a:pt x="2143" y="1574"/>
                  </a:lnTo>
                  <a:lnTo>
                    <a:pt x="2124" y="1574"/>
                  </a:lnTo>
                  <a:lnTo>
                    <a:pt x="2106" y="1575"/>
                  </a:lnTo>
                  <a:lnTo>
                    <a:pt x="2087" y="1575"/>
                  </a:lnTo>
                  <a:lnTo>
                    <a:pt x="2068" y="1575"/>
                  </a:lnTo>
                  <a:lnTo>
                    <a:pt x="2050" y="1575"/>
                  </a:lnTo>
                  <a:lnTo>
                    <a:pt x="2031" y="1575"/>
                  </a:lnTo>
                  <a:lnTo>
                    <a:pt x="2013" y="1577"/>
                  </a:lnTo>
                  <a:lnTo>
                    <a:pt x="1994" y="1578"/>
                  </a:lnTo>
                  <a:lnTo>
                    <a:pt x="1975" y="1579"/>
                  </a:lnTo>
                  <a:lnTo>
                    <a:pt x="1957" y="1580"/>
                  </a:lnTo>
                  <a:lnTo>
                    <a:pt x="1938" y="1582"/>
                  </a:lnTo>
                  <a:lnTo>
                    <a:pt x="1920" y="1586"/>
                  </a:lnTo>
                  <a:lnTo>
                    <a:pt x="1902" y="1589"/>
                  </a:lnTo>
                  <a:lnTo>
                    <a:pt x="1877" y="1587"/>
                  </a:lnTo>
                  <a:lnTo>
                    <a:pt x="1852" y="1587"/>
                  </a:lnTo>
                  <a:lnTo>
                    <a:pt x="1827" y="1586"/>
                  </a:lnTo>
                  <a:lnTo>
                    <a:pt x="1800" y="1586"/>
                  </a:lnTo>
                  <a:lnTo>
                    <a:pt x="1774" y="1587"/>
                  </a:lnTo>
                  <a:lnTo>
                    <a:pt x="1749" y="1588"/>
                  </a:lnTo>
                  <a:lnTo>
                    <a:pt x="1722" y="1588"/>
                  </a:lnTo>
                  <a:lnTo>
                    <a:pt x="1696" y="1589"/>
                  </a:lnTo>
                  <a:lnTo>
                    <a:pt x="1670" y="1592"/>
                  </a:lnTo>
                  <a:lnTo>
                    <a:pt x="1643" y="1592"/>
                  </a:lnTo>
                  <a:lnTo>
                    <a:pt x="1617" y="1593"/>
                  </a:lnTo>
                  <a:lnTo>
                    <a:pt x="1592" y="1594"/>
                  </a:lnTo>
                  <a:lnTo>
                    <a:pt x="1565" y="1594"/>
                  </a:lnTo>
                  <a:lnTo>
                    <a:pt x="1539" y="1593"/>
                  </a:lnTo>
                  <a:lnTo>
                    <a:pt x="1515" y="1593"/>
                  </a:lnTo>
                  <a:lnTo>
                    <a:pt x="1489" y="1591"/>
                  </a:lnTo>
                  <a:lnTo>
                    <a:pt x="1472" y="1603"/>
                  </a:lnTo>
                  <a:lnTo>
                    <a:pt x="1441" y="1602"/>
                  </a:lnTo>
                  <a:lnTo>
                    <a:pt x="1409" y="1601"/>
                  </a:lnTo>
                  <a:lnTo>
                    <a:pt x="1377" y="1600"/>
                  </a:lnTo>
                  <a:lnTo>
                    <a:pt x="1345" y="1599"/>
                  </a:lnTo>
                  <a:lnTo>
                    <a:pt x="1313" y="1599"/>
                  </a:lnTo>
                  <a:lnTo>
                    <a:pt x="1280" y="1599"/>
                  </a:lnTo>
                  <a:lnTo>
                    <a:pt x="1248" y="1599"/>
                  </a:lnTo>
                  <a:lnTo>
                    <a:pt x="1215" y="1599"/>
                  </a:lnTo>
                  <a:lnTo>
                    <a:pt x="1182" y="1599"/>
                  </a:lnTo>
                  <a:lnTo>
                    <a:pt x="1150" y="1599"/>
                  </a:lnTo>
                  <a:lnTo>
                    <a:pt x="1119" y="1599"/>
                  </a:lnTo>
                  <a:lnTo>
                    <a:pt x="1086" y="1598"/>
                  </a:lnTo>
                  <a:lnTo>
                    <a:pt x="1055" y="1596"/>
                  </a:lnTo>
                  <a:lnTo>
                    <a:pt x="1023" y="1595"/>
                  </a:lnTo>
                  <a:lnTo>
                    <a:pt x="992" y="1593"/>
                  </a:lnTo>
                  <a:lnTo>
                    <a:pt x="962" y="1591"/>
                  </a:lnTo>
                  <a:lnTo>
                    <a:pt x="949" y="1592"/>
                  </a:lnTo>
                  <a:lnTo>
                    <a:pt x="936" y="1592"/>
                  </a:lnTo>
                  <a:lnTo>
                    <a:pt x="923" y="1593"/>
                  </a:lnTo>
                  <a:lnTo>
                    <a:pt x="909" y="1594"/>
                  </a:lnTo>
                  <a:lnTo>
                    <a:pt x="896" y="1595"/>
                  </a:lnTo>
                  <a:lnTo>
                    <a:pt x="883" y="1595"/>
                  </a:lnTo>
                  <a:lnTo>
                    <a:pt x="870" y="1596"/>
                  </a:lnTo>
                  <a:lnTo>
                    <a:pt x="858" y="1598"/>
                  </a:lnTo>
                  <a:lnTo>
                    <a:pt x="842" y="1594"/>
                  </a:lnTo>
                  <a:lnTo>
                    <a:pt x="824" y="1593"/>
                  </a:lnTo>
                  <a:lnTo>
                    <a:pt x="807" y="1593"/>
                  </a:lnTo>
                  <a:lnTo>
                    <a:pt x="789" y="1594"/>
                  </a:lnTo>
                  <a:lnTo>
                    <a:pt x="771" y="1594"/>
                  </a:lnTo>
                  <a:lnTo>
                    <a:pt x="753" y="1593"/>
                  </a:lnTo>
                  <a:lnTo>
                    <a:pt x="737" y="1591"/>
                  </a:lnTo>
                  <a:lnTo>
                    <a:pt x="721" y="1585"/>
                  </a:lnTo>
                  <a:lnTo>
                    <a:pt x="687" y="1586"/>
                  </a:lnTo>
                  <a:lnTo>
                    <a:pt x="653" y="1587"/>
                  </a:lnTo>
                  <a:lnTo>
                    <a:pt x="621" y="1587"/>
                  </a:lnTo>
                  <a:lnTo>
                    <a:pt x="587" y="1587"/>
                  </a:lnTo>
                  <a:lnTo>
                    <a:pt x="553" y="1587"/>
                  </a:lnTo>
                  <a:lnTo>
                    <a:pt x="521" y="1587"/>
                  </a:lnTo>
                  <a:lnTo>
                    <a:pt x="488" y="1587"/>
                  </a:lnTo>
                  <a:lnTo>
                    <a:pt x="455" y="1586"/>
                  </a:lnTo>
                  <a:lnTo>
                    <a:pt x="422" y="1586"/>
                  </a:lnTo>
                  <a:lnTo>
                    <a:pt x="388" y="1586"/>
                  </a:lnTo>
                  <a:lnTo>
                    <a:pt x="356" y="1586"/>
                  </a:lnTo>
                  <a:lnTo>
                    <a:pt x="322" y="1585"/>
                  </a:lnTo>
                  <a:lnTo>
                    <a:pt x="288" y="1585"/>
                  </a:lnTo>
                  <a:lnTo>
                    <a:pt x="255" y="1586"/>
                  </a:lnTo>
                  <a:lnTo>
                    <a:pt x="221" y="1586"/>
                  </a:lnTo>
                  <a:lnTo>
                    <a:pt x="187" y="1587"/>
                  </a:lnTo>
                  <a:lnTo>
                    <a:pt x="8" y="1587"/>
                  </a:lnTo>
                  <a:lnTo>
                    <a:pt x="6" y="1586"/>
                  </a:lnTo>
                  <a:lnTo>
                    <a:pt x="2" y="1584"/>
                  </a:lnTo>
                  <a:lnTo>
                    <a:pt x="1" y="1581"/>
                  </a:lnTo>
                  <a:lnTo>
                    <a:pt x="0" y="1579"/>
                  </a:lnTo>
                  <a:lnTo>
                    <a:pt x="0" y="1573"/>
                  </a:lnTo>
                  <a:lnTo>
                    <a:pt x="42" y="1574"/>
                  </a:lnTo>
                  <a:lnTo>
                    <a:pt x="83" y="1574"/>
                  </a:lnTo>
                  <a:lnTo>
                    <a:pt x="123" y="1574"/>
                  </a:lnTo>
                  <a:lnTo>
                    <a:pt x="163" y="1574"/>
                  </a:lnTo>
                  <a:lnTo>
                    <a:pt x="202" y="1573"/>
                  </a:lnTo>
                  <a:lnTo>
                    <a:pt x="243" y="1573"/>
                  </a:lnTo>
                  <a:lnTo>
                    <a:pt x="283" y="1572"/>
                  </a:lnTo>
                  <a:lnTo>
                    <a:pt x="322" y="1572"/>
                  </a:lnTo>
                  <a:lnTo>
                    <a:pt x="362" y="1571"/>
                  </a:lnTo>
                  <a:lnTo>
                    <a:pt x="401" y="1570"/>
                  </a:lnTo>
                  <a:lnTo>
                    <a:pt x="441" y="1570"/>
                  </a:lnTo>
                  <a:lnTo>
                    <a:pt x="480" y="1569"/>
                  </a:lnTo>
                  <a:lnTo>
                    <a:pt x="521" y="1567"/>
                  </a:lnTo>
                  <a:lnTo>
                    <a:pt x="562" y="1567"/>
                  </a:lnTo>
                  <a:lnTo>
                    <a:pt x="602" y="1567"/>
                  </a:lnTo>
                  <a:lnTo>
                    <a:pt x="644" y="1567"/>
                  </a:lnTo>
                  <a:lnTo>
                    <a:pt x="650" y="1566"/>
                  </a:lnTo>
                  <a:lnTo>
                    <a:pt x="656" y="1565"/>
                  </a:lnTo>
                  <a:lnTo>
                    <a:pt x="660" y="1565"/>
                  </a:lnTo>
                  <a:lnTo>
                    <a:pt x="666" y="1565"/>
                  </a:lnTo>
                  <a:lnTo>
                    <a:pt x="671" y="1565"/>
                  </a:lnTo>
                  <a:lnTo>
                    <a:pt x="677" y="1565"/>
                  </a:lnTo>
                  <a:lnTo>
                    <a:pt x="681" y="1566"/>
                  </a:lnTo>
                  <a:lnTo>
                    <a:pt x="687" y="1567"/>
                  </a:lnTo>
                  <a:lnTo>
                    <a:pt x="844" y="1562"/>
                  </a:lnTo>
                  <a:lnTo>
                    <a:pt x="860" y="1550"/>
                  </a:lnTo>
                  <a:lnTo>
                    <a:pt x="877" y="1536"/>
                  </a:lnTo>
                  <a:lnTo>
                    <a:pt x="892" y="1521"/>
                  </a:lnTo>
                  <a:lnTo>
                    <a:pt x="907" y="1506"/>
                  </a:lnTo>
                  <a:lnTo>
                    <a:pt x="921" y="1489"/>
                  </a:lnTo>
                  <a:lnTo>
                    <a:pt x="936" y="1474"/>
                  </a:lnTo>
                  <a:lnTo>
                    <a:pt x="951" y="1459"/>
                  </a:lnTo>
                  <a:lnTo>
                    <a:pt x="967" y="1445"/>
                  </a:lnTo>
                  <a:lnTo>
                    <a:pt x="982" y="1434"/>
                  </a:lnTo>
                  <a:lnTo>
                    <a:pt x="994" y="1420"/>
                  </a:lnTo>
                  <a:lnTo>
                    <a:pt x="1003" y="1405"/>
                  </a:lnTo>
                  <a:lnTo>
                    <a:pt x="1010" y="1389"/>
                  </a:lnTo>
                  <a:lnTo>
                    <a:pt x="1015" y="1372"/>
                  </a:lnTo>
                  <a:lnTo>
                    <a:pt x="1019" y="1356"/>
                  </a:lnTo>
                  <a:lnTo>
                    <a:pt x="1022" y="1338"/>
                  </a:lnTo>
                  <a:lnTo>
                    <a:pt x="1026" y="1321"/>
                  </a:lnTo>
                  <a:lnTo>
                    <a:pt x="1028" y="1289"/>
                  </a:lnTo>
                  <a:lnTo>
                    <a:pt x="1030" y="1257"/>
                  </a:lnTo>
                  <a:lnTo>
                    <a:pt x="1031" y="1224"/>
                  </a:lnTo>
                  <a:lnTo>
                    <a:pt x="1031" y="1193"/>
                  </a:lnTo>
                  <a:lnTo>
                    <a:pt x="1035" y="1191"/>
                  </a:lnTo>
                  <a:lnTo>
                    <a:pt x="1041" y="1189"/>
                  </a:lnTo>
                  <a:lnTo>
                    <a:pt x="1045" y="1189"/>
                  </a:lnTo>
                  <a:lnTo>
                    <a:pt x="1051" y="1189"/>
                  </a:lnTo>
                  <a:lnTo>
                    <a:pt x="1056" y="1188"/>
                  </a:lnTo>
                  <a:lnTo>
                    <a:pt x="1059" y="1186"/>
                  </a:lnTo>
                  <a:lnTo>
                    <a:pt x="1060" y="1182"/>
                  </a:lnTo>
                  <a:lnTo>
                    <a:pt x="1059" y="1176"/>
                  </a:lnTo>
                  <a:lnTo>
                    <a:pt x="1052" y="1172"/>
                  </a:lnTo>
                  <a:lnTo>
                    <a:pt x="1044" y="1172"/>
                  </a:lnTo>
                  <a:lnTo>
                    <a:pt x="1037" y="1173"/>
                  </a:lnTo>
                  <a:lnTo>
                    <a:pt x="1030" y="1177"/>
                  </a:lnTo>
                  <a:lnTo>
                    <a:pt x="1023" y="1180"/>
                  </a:lnTo>
                  <a:lnTo>
                    <a:pt x="1016" y="1185"/>
                  </a:lnTo>
                  <a:lnTo>
                    <a:pt x="1009" y="1188"/>
                  </a:lnTo>
                  <a:lnTo>
                    <a:pt x="1002" y="1192"/>
                  </a:lnTo>
                  <a:lnTo>
                    <a:pt x="993" y="1193"/>
                  </a:lnTo>
                  <a:lnTo>
                    <a:pt x="985" y="1195"/>
                  </a:lnTo>
                  <a:lnTo>
                    <a:pt x="977" y="1199"/>
                  </a:lnTo>
                  <a:lnTo>
                    <a:pt x="969" y="1202"/>
                  </a:lnTo>
                  <a:lnTo>
                    <a:pt x="962" y="1206"/>
                  </a:lnTo>
                  <a:lnTo>
                    <a:pt x="953" y="1209"/>
                  </a:lnTo>
                  <a:lnTo>
                    <a:pt x="945" y="1214"/>
                  </a:lnTo>
                  <a:lnTo>
                    <a:pt x="937" y="1217"/>
                  </a:lnTo>
                  <a:lnTo>
                    <a:pt x="919" y="1223"/>
                  </a:lnTo>
                  <a:lnTo>
                    <a:pt x="899" y="1229"/>
                  </a:lnTo>
                  <a:lnTo>
                    <a:pt x="879" y="1234"/>
                  </a:lnTo>
                  <a:lnTo>
                    <a:pt x="860" y="1238"/>
                  </a:lnTo>
                  <a:lnTo>
                    <a:pt x="839" y="1243"/>
                  </a:lnTo>
                  <a:lnTo>
                    <a:pt x="820" y="1246"/>
                  </a:lnTo>
                  <a:lnTo>
                    <a:pt x="800" y="1250"/>
                  </a:lnTo>
                  <a:lnTo>
                    <a:pt x="779" y="1253"/>
                  </a:lnTo>
                  <a:lnTo>
                    <a:pt x="759" y="1256"/>
                  </a:lnTo>
                  <a:lnTo>
                    <a:pt x="738" y="1258"/>
                  </a:lnTo>
                  <a:lnTo>
                    <a:pt x="717" y="1259"/>
                  </a:lnTo>
                  <a:lnTo>
                    <a:pt x="696" y="1260"/>
                  </a:lnTo>
                  <a:lnTo>
                    <a:pt x="677" y="1260"/>
                  </a:lnTo>
                  <a:lnTo>
                    <a:pt x="656" y="1260"/>
                  </a:lnTo>
                  <a:lnTo>
                    <a:pt x="635" y="1259"/>
                  </a:lnTo>
                  <a:lnTo>
                    <a:pt x="615" y="1258"/>
                  </a:lnTo>
                  <a:lnTo>
                    <a:pt x="598" y="1258"/>
                  </a:lnTo>
                  <a:lnTo>
                    <a:pt x="581" y="1257"/>
                  </a:lnTo>
                  <a:lnTo>
                    <a:pt x="565" y="1256"/>
                  </a:lnTo>
                  <a:lnTo>
                    <a:pt x="549" y="1255"/>
                  </a:lnTo>
                  <a:lnTo>
                    <a:pt x="533" y="1252"/>
                  </a:lnTo>
                  <a:lnTo>
                    <a:pt x="516" y="1249"/>
                  </a:lnTo>
                  <a:lnTo>
                    <a:pt x="500" y="1245"/>
                  </a:lnTo>
                  <a:lnTo>
                    <a:pt x="484" y="1242"/>
                  </a:lnTo>
                  <a:lnTo>
                    <a:pt x="469" y="1238"/>
                  </a:lnTo>
                  <a:lnTo>
                    <a:pt x="452" y="1234"/>
                  </a:lnTo>
                  <a:lnTo>
                    <a:pt x="436" y="1230"/>
                  </a:lnTo>
                  <a:lnTo>
                    <a:pt x="421" y="1226"/>
                  </a:lnTo>
                  <a:lnTo>
                    <a:pt x="405" y="1221"/>
                  </a:lnTo>
                  <a:lnTo>
                    <a:pt x="390" y="1217"/>
                  </a:lnTo>
                  <a:lnTo>
                    <a:pt x="373" y="1213"/>
                  </a:lnTo>
                  <a:lnTo>
                    <a:pt x="358" y="1209"/>
                  </a:lnTo>
                  <a:lnTo>
                    <a:pt x="341" y="1199"/>
                  </a:lnTo>
                  <a:lnTo>
                    <a:pt x="323" y="1191"/>
                  </a:lnTo>
                  <a:lnTo>
                    <a:pt x="306" y="1182"/>
                  </a:lnTo>
                  <a:lnTo>
                    <a:pt x="287" y="1176"/>
                  </a:lnTo>
                  <a:lnTo>
                    <a:pt x="270" y="1167"/>
                  </a:lnTo>
                  <a:lnTo>
                    <a:pt x="252" y="1158"/>
                  </a:lnTo>
                  <a:lnTo>
                    <a:pt x="236" y="1149"/>
                  </a:lnTo>
                  <a:lnTo>
                    <a:pt x="220" y="1136"/>
                  </a:lnTo>
                  <a:lnTo>
                    <a:pt x="210" y="1114"/>
                  </a:lnTo>
                  <a:lnTo>
                    <a:pt x="202" y="1089"/>
                  </a:lnTo>
                  <a:lnTo>
                    <a:pt x="200" y="1066"/>
                  </a:lnTo>
                  <a:lnTo>
                    <a:pt x="206" y="1041"/>
                  </a:lnTo>
                  <a:lnTo>
                    <a:pt x="219" y="1003"/>
                  </a:lnTo>
                  <a:lnTo>
                    <a:pt x="234" y="967"/>
                  </a:lnTo>
                  <a:lnTo>
                    <a:pt x="250" y="933"/>
                  </a:lnTo>
                  <a:lnTo>
                    <a:pt x="270" y="899"/>
                  </a:lnTo>
                  <a:lnTo>
                    <a:pt x="290" y="865"/>
                  </a:lnTo>
                  <a:lnTo>
                    <a:pt x="312" y="831"/>
                  </a:lnTo>
                  <a:lnTo>
                    <a:pt x="335" y="799"/>
                  </a:lnTo>
                  <a:lnTo>
                    <a:pt x="359" y="766"/>
                  </a:lnTo>
                  <a:lnTo>
                    <a:pt x="384" y="735"/>
                  </a:lnTo>
                  <a:lnTo>
                    <a:pt x="409" y="702"/>
                  </a:lnTo>
                  <a:lnTo>
                    <a:pt x="435" y="671"/>
                  </a:lnTo>
                  <a:lnTo>
                    <a:pt x="462" y="640"/>
                  </a:lnTo>
                  <a:lnTo>
                    <a:pt x="488" y="608"/>
                  </a:lnTo>
                  <a:lnTo>
                    <a:pt x="514" y="577"/>
                  </a:lnTo>
                  <a:lnTo>
                    <a:pt x="540" y="545"/>
                  </a:lnTo>
                  <a:lnTo>
                    <a:pt x="565" y="514"/>
                  </a:lnTo>
                  <a:lnTo>
                    <a:pt x="570" y="515"/>
                  </a:lnTo>
                  <a:lnTo>
                    <a:pt x="572" y="519"/>
                  </a:lnTo>
                  <a:lnTo>
                    <a:pt x="573" y="524"/>
                  </a:lnTo>
                  <a:lnTo>
                    <a:pt x="577" y="528"/>
                  </a:lnTo>
                  <a:lnTo>
                    <a:pt x="550" y="557"/>
                  </a:lnTo>
                  <a:lnTo>
                    <a:pt x="523" y="586"/>
                  </a:lnTo>
                  <a:lnTo>
                    <a:pt x="498" y="616"/>
                  </a:lnTo>
                  <a:lnTo>
                    <a:pt x="472" y="646"/>
                  </a:lnTo>
                  <a:lnTo>
                    <a:pt x="446" y="676"/>
                  </a:lnTo>
                  <a:lnTo>
                    <a:pt x="422" y="707"/>
                  </a:lnTo>
                  <a:lnTo>
                    <a:pt x="399" y="737"/>
                  </a:lnTo>
                  <a:lnTo>
                    <a:pt x="377" y="769"/>
                  </a:lnTo>
                  <a:lnTo>
                    <a:pt x="355" y="800"/>
                  </a:lnTo>
                  <a:lnTo>
                    <a:pt x="335" y="831"/>
                  </a:lnTo>
                  <a:lnTo>
                    <a:pt x="315" y="864"/>
                  </a:lnTo>
                  <a:lnTo>
                    <a:pt x="298" y="896"/>
                  </a:lnTo>
                  <a:lnTo>
                    <a:pt x="281" y="930"/>
                  </a:lnTo>
                  <a:lnTo>
                    <a:pt x="266" y="964"/>
                  </a:lnTo>
                  <a:lnTo>
                    <a:pt x="252" y="999"/>
                  </a:lnTo>
                  <a:lnTo>
                    <a:pt x="241" y="1034"/>
                  </a:lnTo>
                  <a:lnTo>
                    <a:pt x="236" y="1052"/>
                  </a:lnTo>
                  <a:lnTo>
                    <a:pt x="235" y="1072"/>
                  </a:lnTo>
                  <a:lnTo>
                    <a:pt x="240" y="1092"/>
                  </a:lnTo>
                  <a:lnTo>
                    <a:pt x="249" y="1108"/>
                  </a:lnTo>
                  <a:lnTo>
                    <a:pt x="255" y="1112"/>
                  </a:lnTo>
                  <a:lnTo>
                    <a:pt x="260" y="1116"/>
                  </a:lnTo>
                  <a:lnTo>
                    <a:pt x="266" y="1121"/>
                  </a:lnTo>
                  <a:lnTo>
                    <a:pt x="272" y="1127"/>
                  </a:lnTo>
                  <a:lnTo>
                    <a:pt x="278" y="1131"/>
                  </a:lnTo>
                  <a:lnTo>
                    <a:pt x="285" y="1134"/>
                  </a:lnTo>
                  <a:lnTo>
                    <a:pt x="292" y="1136"/>
                  </a:lnTo>
                  <a:lnTo>
                    <a:pt x="300" y="1136"/>
                  </a:lnTo>
                  <a:lnTo>
                    <a:pt x="307" y="1136"/>
                  </a:lnTo>
                  <a:lnTo>
                    <a:pt x="314" y="1135"/>
                  </a:lnTo>
                  <a:lnTo>
                    <a:pt x="322" y="1134"/>
                  </a:lnTo>
                  <a:lnTo>
                    <a:pt x="330" y="1131"/>
                  </a:lnTo>
                  <a:lnTo>
                    <a:pt x="337" y="1130"/>
                  </a:lnTo>
                  <a:lnTo>
                    <a:pt x="345" y="1130"/>
                  </a:lnTo>
                  <a:lnTo>
                    <a:pt x="352" y="1130"/>
                  </a:lnTo>
                  <a:lnTo>
                    <a:pt x="359" y="1132"/>
                  </a:lnTo>
                  <a:lnTo>
                    <a:pt x="394" y="1120"/>
                  </a:lnTo>
                  <a:lnTo>
                    <a:pt x="429" y="1107"/>
                  </a:lnTo>
                  <a:lnTo>
                    <a:pt x="464" y="1093"/>
                  </a:lnTo>
                  <a:lnTo>
                    <a:pt x="498" y="1078"/>
                  </a:lnTo>
                  <a:lnTo>
                    <a:pt x="531" y="1063"/>
                  </a:lnTo>
                  <a:lnTo>
                    <a:pt x="565" y="1046"/>
                  </a:lnTo>
                  <a:lnTo>
                    <a:pt x="598" y="1029"/>
                  </a:lnTo>
                  <a:lnTo>
                    <a:pt x="631" y="1010"/>
                  </a:lnTo>
                  <a:lnTo>
                    <a:pt x="663" y="992"/>
                  </a:lnTo>
                  <a:lnTo>
                    <a:pt x="695" y="973"/>
                  </a:lnTo>
                  <a:lnTo>
                    <a:pt x="727" y="952"/>
                  </a:lnTo>
                  <a:lnTo>
                    <a:pt x="758" y="931"/>
                  </a:lnTo>
                  <a:lnTo>
                    <a:pt x="789" y="909"/>
                  </a:lnTo>
                  <a:lnTo>
                    <a:pt x="820" y="886"/>
                  </a:lnTo>
                  <a:lnTo>
                    <a:pt x="850" y="862"/>
                  </a:lnTo>
                  <a:lnTo>
                    <a:pt x="879" y="837"/>
                  </a:lnTo>
                  <a:lnTo>
                    <a:pt x="908" y="813"/>
                  </a:lnTo>
                  <a:lnTo>
                    <a:pt x="936" y="787"/>
                  </a:lnTo>
                  <a:lnTo>
                    <a:pt x="964" y="762"/>
                  </a:lnTo>
                  <a:lnTo>
                    <a:pt x="992" y="735"/>
                  </a:lnTo>
                  <a:lnTo>
                    <a:pt x="1017" y="708"/>
                  </a:lnTo>
                  <a:lnTo>
                    <a:pt x="1044" y="680"/>
                  </a:lnTo>
                  <a:lnTo>
                    <a:pt x="1070" y="652"/>
                  </a:lnTo>
                  <a:lnTo>
                    <a:pt x="1094" y="624"/>
                  </a:lnTo>
                  <a:lnTo>
                    <a:pt x="1119" y="596"/>
                  </a:lnTo>
                  <a:lnTo>
                    <a:pt x="1143" y="567"/>
                  </a:lnTo>
                  <a:lnTo>
                    <a:pt x="1167" y="538"/>
                  </a:lnTo>
                  <a:lnTo>
                    <a:pt x="1191" y="509"/>
                  </a:lnTo>
                  <a:lnTo>
                    <a:pt x="1214" y="480"/>
                  </a:lnTo>
                  <a:lnTo>
                    <a:pt x="1237" y="451"/>
                  </a:lnTo>
                  <a:lnTo>
                    <a:pt x="1260" y="423"/>
                  </a:lnTo>
                  <a:lnTo>
                    <a:pt x="1284" y="394"/>
                  </a:lnTo>
                  <a:lnTo>
                    <a:pt x="1308" y="356"/>
                  </a:lnTo>
                  <a:lnTo>
                    <a:pt x="1332" y="317"/>
                  </a:lnTo>
                  <a:lnTo>
                    <a:pt x="1358" y="278"/>
                  </a:lnTo>
                  <a:lnTo>
                    <a:pt x="1380" y="240"/>
                  </a:lnTo>
                  <a:lnTo>
                    <a:pt x="1400" y="199"/>
                  </a:lnTo>
                  <a:lnTo>
                    <a:pt x="1415" y="157"/>
                  </a:lnTo>
                  <a:lnTo>
                    <a:pt x="1424" y="113"/>
                  </a:lnTo>
                  <a:lnTo>
                    <a:pt x="1427" y="65"/>
                  </a:lnTo>
                  <a:lnTo>
                    <a:pt x="1423" y="58"/>
                  </a:lnTo>
                  <a:lnTo>
                    <a:pt x="1419" y="52"/>
                  </a:lnTo>
                  <a:lnTo>
                    <a:pt x="1413" y="48"/>
                  </a:lnTo>
                  <a:lnTo>
                    <a:pt x="1407" y="44"/>
                  </a:lnTo>
                  <a:lnTo>
                    <a:pt x="1401" y="41"/>
                  </a:lnTo>
                  <a:lnTo>
                    <a:pt x="1394" y="37"/>
                  </a:lnTo>
                  <a:lnTo>
                    <a:pt x="1388" y="34"/>
                  </a:lnTo>
                  <a:lnTo>
                    <a:pt x="1382" y="29"/>
                  </a:lnTo>
                  <a:lnTo>
                    <a:pt x="1364" y="29"/>
                  </a:lnTo>
                  <a:lnTo>
                    <a:pt x="1345" y="31"/>
                  </a:lnTo>
                  <a:lnTo>
                    <a:pt x="1328" y="35"/>
                  </a:lnTo>
                  <a:lnTo>
                    <a:pt x="1310" y="38"/>
                  </a:lnTo>
                  <a:lnTo>
                    <a:pt x="1294" y="44"/>
                  </a:lnTo>
                  <a:lnTo>
                    <a:pt x="1277" y="49"/>
                  </a:lnTo>
                  <a:lnTo>
                    <a:pt x="1260" y="52"/>
                  </a:lnTo>
                  <a:lnTo>
                    <a:pt x="1243" y="56"/>
                  </a:lnTo>
                  <a:lnTo>
                    <a:pt x="1228" y="63"/>
                  </a:lnTo>
                  <a:lnTo>
                    <a:pt x="1214" y="70"/>
                  </a:lnTo>
                  <a:lnTo>
                    <a:pt x="1199" y="76"/>
                  </a:lnTo>
                  <a:lnTo>
                    <a:pt x="1185" y="83"/>
                  </a:lnTo>
                  <a:lnTo>
                    <a:pt x="1171" y="90"/>
                  </a:lnTo>
                  <a:lnTo>
                    <a:pt x="1157" y="95"/>
                  </a:lnTo>
                  <a:lnTo>
                    <a:pt x="1142" y="101"/>
                  </a:lnTo>
                  <a:lnTo>
                    <a:pt x="1128" y="107"/>
                  </a:lnTo>
                  <a:lnTo>
                    <a:pt x="1105" y="121"/>
                  </a:lnTo>
                  <a:lnTo>
                    <a:pt x="1081" y="134"/>
                  </a:lnTo>
                  <a:lnTo>
                    <a:pt x="1059" y="148"/>
                  </a:lnTo>
                  <a:lnTo>
                    <a:pt x="1036" y="162"/>
                  </a:lnTo>
                  <a:lnTo>
                    <a:pt x="1013" y="176"/>
                  </a:lnTo>
                  <a:lnTo>
                    <a:pt x="991" y="190"/>
                  </a:lnTo>
                  <a:lnTo>
                    <a:pt x="967" y="205"/>
                  </a:lnTo>
                  <a:lnTo>
                    <a:pt x="945" y="219"/>
                  </a:lnTo>
                  <a:lnTo>
                    <a:pt x="923" y="234"/>
                  </a:lnTo>
                  <a:lnTo>
                    <a:pt x="901" y="250"/>
                  </a:lnTo>
                  <a:lnTo>
                    <a:pt x="879" y="265"/>
                  </a:lnTo>
                  <a:lnTo>
                    <a:pt x="857" y="281"/>
                  </a:lnTo>
                  <a:lnTo>
                    <a:pt x="836" y="299"/>
                  </a:lnTo>
                  <a:lnTo>
                    <a:pt x="815" y="316"/>
                  </a:lnTo>
                  <a:lnTo>
                    <a:pt x="794" y="334"/>
                  </a:lnTo>
                  <a:lnTo>
                    <a:pt x="773" y="352"/>
                  </a:lnTo>
                  <a:lnTo>
                    <a:pt x="746" y="345"/>
                  </a:lnTo>
                  <a:lnTo>
                    <a:pt x="748" y="342"/>
                  </a:lnTo>
                  <a:lnTo>
                    <a:pt x="751" y="337"/>
                  </a:lnTo>
                  <a:lnTo>
                    <a:pt x="756" y="334"/>
                  </a:lnTo>
                  <a:lnTo>
                    <a:pt x="759" y="330"/>
                  </a:lnTo>
                  <a:lnTo>
                    <a:pt x="769" y="329"/>
                  </a:lnTo>
                  <a:lnTo>
                    <a:pt x="802" y="300"/>
                  </a:lnTo>
                  <a:lnTo>
                    <a:pt x="836" y="272"/>
                  </a:lnTo>
                  <a:lnTo>
                    <a:pt x="871" y="245"/>
                  </a:lnTo>
                  <a:lnTo>
                    <a:pt x="905" y="219"/>
                  </a:lnTo>
                  <a:lnTo>
                    <a:pt x="939" y="193"/>
                  </a:lnTo>
                  <a:lnTo>
                    <a:pt x="976" y="169"/>
                  </a:lnTo>
                  <a:lnTo>
                    <a:pt x="1012" y="145"/>
                  </a:lnTo>
                  <a:lnTo>
                    <a:pt x="1048" y="123"/>
                  </a:lnTo>
                  <a:lnTo>
                    <a:pt x="1084" y="102"/>
                  </a:lnTo>
                  <a:lnTo>
                    <a:pt x="1121" y="84"/>
                  </a:lnTo>
                  <a:lnTo>
                    <a:pt x="1159" y="65"/>
                  </a:lnTo>
                  <a:lnTo>
                    <a:pt x="1198" y="49"/>
                  </a:lnTo>
                  <a:lnTo>
                    <a:pt x="1237" y="34"/>
                  </a:lnTo>
                  <a:lnTo>
                    <a:pt x="1277" y="21"/>
                  </a:lnTo>
                  <a:lnTo>
                    <a:pt x="1317" y="9"/>
                  </a:lnTo>
                  <a:lnTo>
                    <a:pt x="1359" y="0"/>
                  </a:lnTo>
                  <a:lnTo>
                    <a:pt x="1374" y="1"/>
                  </a:lnTo>
                  <a:lnTo>
                    <a:pt x="1389" y="5"/>
                  </a:lnTo>
                  <a:lnTo>
                    <a:pt x="1405" y="9"/>
                  </a:lnTo>
                  <a:lnTo>
                    <a:pt x="1417" y="17"/>
                  </a:lnTo>
                  <a:lnTo>
                    <a:pt x="1430" y="26"/>
                  </a:lnTo>
                  <a:lnTo>
                    <a:pt x="1441" y="37"/>
                  </a:lnTo>
                  <a:lnTo>
                    <a:pt x="1451" y="49"/>
                  </a:lnTo>
                  <a:lnTo>
                    <a:pt x="1458"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3" name="Freeform 7"/>
            <p:cNvSpPr>
              <a:spLocks/>
            </p:cNvSpPr>
            <p:nvPr/>
          </p:nvSpPr>
          <p:spPr bwMode="auto">
            <a:xfrm>
              <a:off x="1778000" y="2889250"/>
              <a:ext cx="155575" cy="84137"/>
            </a:xfrm>
            <a:custGeom>
              <a:avLst/>
              <a:gdLst>
                <a:gd name="T0" fmla="*/ 582 w 591"/>
                <a:gd name="T1" fmla="*/ 6 h 313"/>
                <a:gd name="T2" fmla="*/ 563 w 591"/>
                <a:gd name="T3" fmla="*/ 12 h 313"/>
                <a:gd name="T4" fmla="*/ 546 w 591"/>
                <a:gd name="T5" fmla="*/ 17 h 313"/>
                <a:gd name="T6" fmla="*/ 528 w 591"/>
                <a:gd name="T7" fmla="*/ 21 h 313"/>
                <a:gd name="T8" fmla="*/ 504 w 591"/>
                <a:gd name="T9" fmla="*/ 28 h 313"/>
                <a:gd name="T10" fmla="*/ 470 w 591"/>
                <a:gd name="T11" fmla="*/ 37 h 313"/>
                <a:gd name="T12" fmla="*/ 437 w 591"/>
                <a:gd name="T13" fmla="*/ 48 h 313"/>
                <a:gd name="T14" fmla="*/ 406 w 591"/>
                <a:gd name="T15" fmla="*/ 62 h 313"/>
                <a:gd name="T16" fmla="*/ 376 w 591"/>
                <a:gd name="T17" fmla="*/ 74 h 313"/>
                <a:gd name="T18" fmla="*/ 348 w 591"/>
                <a:gd name="T19" fmla="*/ 87 h 313"/>
                <a:gd name="T20" fmla="*/ 321 w 591"/>
                <a:gd name="T21" fmla="*/ 103 h 313"/>
                <a:gd name="T22" fmla="*/ 294 w 591"/>
                <a:gd name="T23" fmla="*/ 117 h 313"/>
                <a:gd name="T24" fmla="*/ 268 w 591"/>
                <a:gd name="T25" fmla="*/ 129 h 313"/>
                <a:gd name="T26" fmla="*/ 242 w 591"/>
                <a:gd name="T27" fmla="*/ 143 h 313"/>
                <a:gd name="T28" fmla="*/ 218 w 591"/>
                <a:gd name="T29" fmla="*/ 158 h 313"/>
                <a:gd name="T30" fmla="*/ 193 w 591"/>
                <a:gd name="T31" fmla="*/ 173 h 313"/>
                <a:gd name="T32" fmla="*/ 170 w 591"/>
                <a:gd name="T33" fmla="*/ 189 h 313"/>
                <a:gd name="T34" fmla="*/ 146 w 591"/>
                <a:gd name="T35" fmla="*/ 207 h 313"/>
                <a:gd name="T36" fmla="*/ 122 w 591"/>
                <a:gd name="T37" fmla="*/ 224 h 313"/>
                <a:gd name="T38" fmla="*/ 99 w 591"/>
                <a:gd name="T39" fmla="*/ 241 h 313"/>
                <a:gd name="T40" fmla="*/ 79 w 591"/>
                <a:gd name="T41" fmla="*/ 256 h 313"/>
                <a:gd name="T42" fmla="*/ 63 w 591"/>
                <a:gd name="T43" fmla="*/ 271 h 313"/>
                <a:gd name="T44" fmla="*/ 47 w 591"/>
                <a:gd name="T45" fmla="*/ 287 h 313"/>
                <a:gd name="T46" fmla="*/ 30 w 591"/>
                <a:gd name="T47" fmla="*/ 303 h 313"/>
                <a:gd name="T48" fmla="*/ 18 w 591"/>
                <a:gd name="T49" fmla="*/ 313 h 313"/>
                <a:gd name="T50" fmla="*/ 7 w 591"/>
                <a:gd name="T51" fmla="*/ 309 h 313"/>
                <a:gd name="T52" fmla="*/ 3 w 591"/>
                <a:gd name="T53" fmla="*/ 307 h 313"/>
                <a:gd name="T54" fmla="*/ 1 w 591"/>
                <a:gd name="T55" fmla="*/ 306 h 313"/>
                <a:gd name="T56" fmla="*/ 29 w 591"/>
                <a:gd name="T57" fmla="*/ 280 h 313"/>
                <a:gd name="T58" fmla="*/ 87 w 591"/>
                <a:gd name="T59" fmla="*/ 233 h 313"/>
                <a:gd name="T60" fmla="*/ 148 w 591"/>
                <a:gd name="T61" fmla="*/ 187 h 313"/>
                <a:gd name="T62" fmla="*/ 210 w 591"/>
                <a:gd name="T63" fmla="*/ 145 h 313"/>
                <a:gd name="T64" fmla="*/ 273 w 591"/>
                <a:gd name="T65" fmla="*/ 108 h 313"/>
                <a:gd name="T66" fmla="*/ 339 w 591"/>
                <a:gd name="T67" fmla="*/ 74 h 313"/>
                <a:gd name="T68" fmla="*/ 406 w 591"/>
                <a:gd name="T69" fmla="*/ 44 h 313"/>
                <a:gd name="T70" fmla="*/ 475 w 591"/>
                <a:gd name="T71" fmla="*/ 19 h 313"/>
                <a:gd name="T72" fmla="*/ 519 w 591"/>
                <a:gd name="T73" fmla="*/ 8 h 313"/>
                <a:gd name="T74" fmla="*/ 540 w 591"/>
                <a:gd name="T75" fmla="*/ 6 h 313"/>
                <a:gd name="T76" fmla="*/ 561 w 591"/>
                <a:gd name="T77" fmla="*/ 2 h 313"/>
                <a:gd name="T78" fmla="*/ 582 w 591"/>
                <a:gd name="T79" fmla="*/ 0 h 313"/>
                <a:gd name="T80" fmla="*/ 591 w 591"/>
                <a:gd name="T81" fmla="*/ 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1" h="313">
                  <a:moveTo>
                    <a:pt x="591" y="5"/>
                  </a:moveTo>
                  <a:lnTo>
                    <a:pt x="582" y="6"/>
                  </a:lnTo>
                  <a:lnTo>
                    <a:pt x="572" y="8"/>
                  </a:lnTo>
                  <a:lnTo>
                    <a:pt x="563" y="12"/>
                  </a:lnTo>
                  <a:lnTo>
                    <a:pt x="555" y="14"/>
                  </a:lnTo>
                  <a:lnTo>
                    <a:pt x="546" y="17"/>
                  </a:lnTo>
                  <a:lnTo>
                    <a:pt x="537" y="20"/>
                  </a:lnTo>
                  <a:lnTo>
                    <a:pt x="528" y="21"/>
                  </a:lnTo>
                  <a:lnTo>
                    <a:pt x="520" y="22"/>
                  </a:lnTo>
                  <a:lnTo>
                    <a:pt x="504" y="28"/>
                  </a:lnTo>
                  <a:lnTo>
                    <a:pt x="486" y="33"/>
                  </a:lnTo>
                  <a:lnTo>
                    <a:pt x="470" y="37"/>
                  </a:lnTo>
                  <a:lnTo>
                    <a:pt x="454" y="43"/>
                  </a:lnTo>
                  <a:lnTo>
                    <a:pt x="437" y="48"/>
                  </a:lnTo>
                  <a:lnTo>
                    <a:pt x="421" y="55"/>
                  </a:lnTo>
                  <a:lnTo>
                    <a:pt x="406" y="62"/>
                  </a:lnTo>
                  <a:lnTo>
                    <a:pt x="391" y="71"/>
                  </a:lnTo>
                  <a:lnTo>
                    <a:pt x="376" y="74"/>
                  </a:lnTo>
                  <a:lnTo>
                    <a:pt x="362" y="80"/>
                  </a:lnTo>
                  <a:lnTo>
                    <a:pt x="348" y="87"/>
                  </a:lnTo>
                  <a:lnTo>
                    <a:pt x="335" y="95"/>
                  </a:lnTo>
                  <a:lnTo>
                    <a:pt x="321" y="103"/>
                  </a:lnTo>
                  <a:lnTo>
                    <a:pt x="308" y="110"/>
                  </a:lnTo>
                  <a:lnTo>
                    <a:pt x="294" y="117"/>
                  </a:lnTo>
                  <a:lnTo>
                    <a:pt x="280" y="123"/>
                  </a:lnTo>
                  <a:lnTo>
                    <a:pt x="268" y="129"/>
                  </a:lnTo>
                  <a:lnTo>
                    <a:pt x="255" y="136"/>
                  </a:lnTo>
                  <a:lnTo>
                    <a:pt x="242" y="143"/>
                  </a:lnTo>
                  <a:lnTo>
                    <a:pt x="229" y="150"/>
                  </a:lnTo>
                  <a:lnTo>
                    <a:pt x="218" y="158"/>
                  </a:lnTo>
                  <a:lnTo>
                    <a:pt x="205" y="165"/>
                  </a:lnTo>
                  <a:lnTo>
                    <a:pt x="193" y="173"/>
                  </a:lnTo>
                  <a:lnTo>
                    <a:pt x="182" y="181"/>
                  </a:lnTo>
                  <a:lnTo>
                    <a:pt x="170" y="189"/>
                  </a:lnTo>
                  <a:lnTo>
                    <a:pt x="157" y="199"/>
                  </a:lnTo>
                  <a:lnTo>
                    <a:pt x="146" y="207"/>
                  </a:lnTo>
                  <a:lnTo>
                    <a:pt x="134" y="215"/>
                  </a:lnTo>
                  <a:lnTo>
                    <a:pt x="122" y="224"/>
                  </a:lnTo>
                  <a:lnTo>
                    <a:pt x="111" y="233"/>
                  </a:lnTo>
                  <a:lnTo>
                    <a:pt x="99" y="241"/>
                  </a:lnTo>
                  <a:lnTo>
                    <a:pt x="87" y="249"/>
                  </a:lnTo>
                  <a:lnTo>
                    <a:pt x="79" y="256"/>
                  </a:lnTo>
                  <a:lnTo>
                    <a:pt x="71" y="264"/>
                  </a:lnTo>
                  <a:lnTo>
                    <a:pt x="63" y="271"/>
                  </a:lnTo>
                  <a:lnTo>
                    <a:pt x="55" y="279"/>
                  </a:lnTo>
                  <a:lnTo>
                    <a:pt x="47" y="287"/>
                  </a:lnTo>
                  <a:lnTo>
                    <a:pt x="39" y="295"/>
                  </a:lnTo>
                  <a:lnTo>
                    <a:pt x="30" y="303"/>
                  </a:lnTo>
                  <a:lnTo>
                    <a:pt x="22" y="312"/>
                  </a:lnTo>
                  <a:lnTo>
                    <a:pt x="18" y="313"/>
                  </a:lnTo>
                  <a:lnTo>
                    <a:pt x="13" y="312"/>
                  </a:lnTo>
                  <a:lnTo>
                    <a:pt x="7" y="309"/>
                  </a:lnTo>
                  <a:lnTo>
                    <a:pt x="3" y="308"/>
                  </a:lnTo>
                  <a:lnTo>
                    <a:pt x="3" y="307"/>
                  </a:lnTo>
                  <a:lnTo>
                    <a:pt x="3" y="307"/>
                  </a:lnTo>
                  <a:lnTo>
                    <a:pt x="1" y="306"/>
                  </a:lnTo>
                  <a:lnTo>
                    <a:pt x="0" y="306"/>
                  </a:lnTo>
                  <a:lnTo>
                    <a:pt x="29" y="280"/>
                  </a:lnTo>
                  <a:lnTo>
                    <a:pt x="58" y="256"/>
                  </a:lnTo>
                  <a:lnTo>
                    <a:pt x="87" y="233"/>
                  </a:lnTo>
                  <a:lnTo>
                    <a:pt x="118" y="209"/>
                  </a:lnTo>
                  <a:lnTo>
                    <a:pt x="148" y="187"/>
                  </a:lnTo>
                  <a:lnTo>
                    <a:pt x="178" y="166"/>
                  </a:lnTo>
                  <a:lnTo>
                    <a:pt x="210" y="145"/>
                  </a:lnTo>
                  <a:lnTo>
                    <a:pt x="241" y="127"/>
                  </a:lnTo>
                  <a:lnTo>
                    <a:pt x="273" y="108"/>
                  </a:lnTo>
                  <a:lnTo>
                    <a:pt x="306" y="91"/>
                  </a:lnTo>
                  <a:lnTo>
                    <a:pt x="339" y="74"/>
                  </a:lnTo>
                  <a:lnTo>
                    <a:pt x="372" y="58"/>
                  </a:lnTo>
                  <a:lnTo>
                    <a:pt x="406" y="44"/>
                  </a:lnTo>
                  <a:lnTo>
                    <a:pt x="440" y="31"/>
                  </a:lnTo>
                  <a:lnTo>
                    <a:pt x="475" y="19"/>
                  </a:lnTo>
                  <a:lnTo>
                    <a:pt x="509" y="8"/>
                  </a:lnTo>
                  <a:lnTo>
                    <a:pt x="519" y="8"/>
                  </a:lnTo>
                  <a:lnTo>
                    <a:pt x="529" y="7"/>
                  </a:lnTo>
                  <a:lnTo>
                    <a:pt x="540" y="6"/>
                  </a:lnTo>
                  <a:lnTo>
                    <a:pt x="550" y="3"/>
                  </a:lnTo>
                  <a:lnTo>
                    <a:pt x="561" y="2"/>
                  </a:lnTo>
                  <a:lnTo>
                    <a:pt x="571" y="1"/>
                  </a:lnTo>
                  <a:lnTo>
                    <a:pt x="582" y="0"/>
                  </a:lnTo>
                  <a:lnTo>
                    <a:pt x="591" y="0"/>
                  </a:lnTo>
                  <a:lnTo>
                    <a:pt x="59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4" name="Freeform 8"/>
            <p:cNvSpPr>
              <a:spLocks/>
            </p:cNvSpPr>
            <p:nvPr/>
          </p:nvSpPr>
          <p:spPr bwMode="auto">
            <a:xfrm>
              <a:off x="1790700" y="2901950"/>
              <a:ext cx="138113" cy="77787"/>
            </a:xfrm>
            <a:custGeom>
              <a:avLst/>
              <a:gdLst>
                <a:gd name="T0" fmla="*/ 523 w 523"/>
                <a:gd name="T1" fmla="*/ 4 h 294"/>
                <a:gd name="T2" fmla="*/ 519 w 523"/>
                <a:gd name="T3" fmla="*/ 11 h 294"/>
                <a:gd name="T4" fmla="*/ 512 w 523"/>
                <a:gd name="T5" fmla="*/ 12 h 294"/>
                <a:gd name="T6" fmla="*/ 504 w 523"/>
                <a:gd name="T7" fmla="*/ 12 h 294"/>
                <a:gd name="T8" fmla="*/ 497 w 523"/>
                <a:gd name="T9" fmla="*/ 15 h 294"/>
                <a:gd name="T10" fmla="*/ 484 w 523"/>
                <a:gd name="T11" fmla="*/ 21 h 294"/>
                <a:gd name="T12" fmla="*/ 470 w 523"/>
                <a:gd name="T13" fmla="*/ 26 h 294"/>
                <a:gd name="T14" fmla="*/ 457 w 523"/>
                <a:gd name="T15" fmla="*/ 32 h 294"/>
                <a:gd name="T16" fmla="*/ 444 w 523"/>
                <a:gd name="T17" fmla="*/ 36 h 294"/>
                <a:gd name="T18" fmla="*/ 431 w 523"/>
                <a:gd name="T19" fmla="*/ 42 h 294"/>
                <a:gd name="T20" fmla="*/ 417 w 523"/>
                <a:gd name="T21" fmla="*/ 47 h 294"/>
                <a:gd name="T22" fmla="*/ 405 w 523"/>
                <a:gd name="T23" fmla="*/ 52 h 294"/>
                <a:gd name="T24" fmla="*/ 392 w 523"/>
                <a:gd name="T25" fmla="*/ 57 h 294"/>
                <a:gd name="T26" fmla="*/ 379 w 523"/>
                <a:gd name="T27" fmla="*/ 63 h 294"/>
                <a:gd name="T28" fmla="*/ 365 w 523"/>
                <a:gd name="T29" fmla="*/ 68 h 294"/>
                <a:gd name="T30" fmla="*/ 352 w 523"/>
                <a:gd name="T31" fmla="*/ 73 h 294"/>
                <a:gd name="T32" fmla="*/ 340 w 523"/>
                <a:gd name="T33" fmla="*/ 79 h 294"/>
                <a:gd name="T34" fmla="*/ 327 w 523"/>
                <a:gd name="T35" fmla="*/ 85 h 294"/>
                <a:gd name="T36" fmla="*/ 314 w 523"/>
                <a:gd name="T37" fmla="*/ 91 h 294"/>
                <a:gd name="T38" fmla="*/ 301 w 523"/>
                <a:gd name="T39" fmla="*/ 97 h 294"/>
                <a:gd name="T40" fmla="*/ 288 w 523"/>
                <a:gd name="T41" fmla="*/ 104 h 294"/>
                <a:gd name="T42" fmla="*/ 266 w 523"/>
                <a:gd name="T43" fmla="*/ 114 h 294"/>
                <a:gd name="T44" fmla="*/ 244 w 523"/>
                <a:gd name="T45" fmla="*/ 126 h 294"/>
                <a:gd name="T46" fmla="*/ 223 w 523"/>
                <a:gd name="T47" fmla="*/ 139 h 294"/>
                <a:gd name="T48" fmla="*/ 201 w 523"/>
                <a:gd name="T49" fmla="*/ 151 h 294"/>
                <a:gd name="T50" fmla="*/ 180 w 523"/>
                <a:gd name="T51" fmla="*/ 164 h 294"/>
                <a:gd name="T52" fmla="*/ 159 w 523"/>
                <a:gd name="T53" fmla="*/ 178 h 294"/>
                <a:gd name="T54" fmla="*/ 138 w 523"/>
                <a:gd name="T55" fmla="*/ 191 h 294"/>
                <a:gd name="T56" fmla="*/ 116 w 523"/>
                <a:gd name="T57" fmla="*/ 204 h 294"/>
                <a:gd name="T58" fmla="*/ 106 w 523"/>
                <a:gd name="T59" fmla="*/ 216 h 294"/>
                <a:gd name="T60" fmla="*/ 93 w 523"/>
                <a:gd name="T61" fmla="*/ 228 h 294"/>
                <a:gd name="T62" fmla="*/ 80 w 523"/>
                <a:gd name="T63" fmla="*/ 239 h 294"/>
                <a:gd name="T64" fmla="*/ 67 w 523"/>
                <a:gd name="T65" fmla="*/ 250 h 294"/>
                <a:gd name="T66" fmla="*/ 54 w 523"/>
                <a:gd name="T67" fmla="*/ 261 h 294"/>
                <a:gd name="T68" fmla="*/ 40 w 523"/>
                <a:gd name="T69" fmla="*/ 271 h 294"/>
                <a:gd name="T70" fmla="*/ 26 w 523"/>
                <a:gd name="T71" fmla="*/ 283 h 294"/>
                <a:gd name="T72" fmla="*/ 13 w 523"/>
                <a:gd name="T73" fmla="*/ 294 h 294"/>
                <a:gd name="T74" fmla="*/ 9 w 523"/>
                <a:gd name="T75" fmla="*/ 294 h 294"/>
                <a:gd name="T76" fmla="*/ 6 w 523"/>
                <a:gd name="T77" fmla="*/ 293 h 294"/>
                <a:gd name="T78" fmla="*/ 2 w 523"/>
                <a:gd name="T79" fmla="*/ 292 h 294"/>
                <a:gd name="T80" fmla="*/ 0 w 523"/>
                <a:gd name="T81" fmla="*/ 289 h 294"/>
                <a:gd name="T82" fmla="*/ 29 w 523"/>
                <a:gd name="T83" fmla="*/ 262 h 294"/>
                <a:gd name="T84" fmla="*/ 58 w 523"/>
                <a:gd name="T85" fmla="*/ 236 h 294"/>
                <a:gd name="T86" fmla="*/ 88 w 523"/>
                <a:gd name="T87" fmla="*/ 212 h 294"/>
                <a:gd name="T88" fmla="*/ 117 w 523"/>
                <a:gd name="T89" fmla="*/ 189 h 294"/>
                <a:gd name="T90" fmla="*/ 149 w 523"/>
                <a:gd name="T91" fmla="*/ 166 h 294"/>
                <a:gd name="T92" fmla="*/ 180 w 523"/>
                <a:gd name="T93" fmla="*/ 145 h 294"/>
                <a:gd name="T94" fmla="*/ 212 w 523"/>
                <a:gd name="T95" fmla="*/ 125 h 294"/>
                <a:gd name="T96" fmla="*/ 244 w 523"/>
                <a:gd name="T97" fmla="*/ 106 h 294"/>
                <a:gd name="T98" fmla="*/ 277 w 523"/>
                <a:gd name="T99" fmla="*/ 89 h 294"/>
                <a:gd name="T100" fmla="*/ 309 w 523"/>
                <a:gd name="T101" fmla="*/ 72 h 294"/>
                <a:gd name="T102" fmla="*/ 343 w 523"/>
                <a:gd name="T103" fmla="*/ 56 h 294"/>
                <a:gd name="T104" fmla="*/ 378 w 523"/>
                <a:gd name="T105" fmla="*/ 42 h 294"/>
                <a:gd name="T106" fmla="*/ 413 w 523"/>
                <a:gd name="T107" fmla="*/ 30 h 294"/>
                <a:gd name="T108" fmla="*/ 448 w 523"/>
                <a:gd name="T109" fmla="*/ 19 h 294"/>
                <a:gd name="T110" fmla="*/ 484 w 523"/>
                <a:gd name="T111" fmla="*/ 8 h 294"/>
                <a:gd name="T112" fmla="*/ 520 w 523"/>
                <a:gd name="T113" fmla="*/ 0 h 294"/>
                <a:gd name="T114" fmla="*/ 523 w 523"/>
                <a:gd name="T115" fmla="*/ 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3" h="294">
                  <a:moveTo>
                    <a:pt x="523" y="4"/>
                  </a:moveTo>
                  <a:lnTo>
                    <a:pt x="519" y="11"/>
                  </a:lnTo>
                  <a:lnTo>
                    <a:pt x="512" y="12"/>
                  </a:lnTo>
                  <a:lnTo>
                    <a:pt x="504" y="12"/>
                  </a:lnTo>
                  <a:lnTo>
                    <a:pt x="497" y="15"/>
                  </a:lnTo>
                  <a:lnTo>
                    <a:pt x="484" y="21"/>
                  </a:lnTo>
                  <a:lnTo>
                    <a:pt x="470" y="26"/>
                  </a:lnTo>
                  <a:lnTo>
                    <a:pt x="457" y="32"/>
                  </a:lnTo>
                  <a:lnTo>
                    <a:pt x="444" y="36"/>
                  </a:lnTo>
                  <a:lnTo>
                    <a:pt x="431" y="42"/>
                  </a:lnTo>
                  <a:lnTo>
                    <a:pt x="417" y="47"/>
                  </a:lnTo>
                  <a:lnTo>
                    <a:pt x="405" y="52"/>
                  </a:lnTo>
                  <a:lnTo>
                    <a:pt x="392" y="57"/>
                  </a:lnTo>
                  <a:lnTo>
                    <a:pt x="379" y="63"/>
                  </a:lnTo>
                  <a:lnTo>
                    <a:pt x="365" y="68"/>
                  </a:lnTo>
                  <a:lnTo>
                    <a:pt x="352" y="73"/>
                  </a:lnTo>
                  <a:lnTo>
                    <a:pt x="340" y="79"/>
                  </a:lnTo>
                  <a:lnTo>
                    <a:pt x="327" y="85"/>
                  </a:lnTo>
                  <a:lnTo>
                    <a:pt x="314" y="91"/>
                  </a:lnTo>
                  <a:lnTo>
                    <a:pt x="301" y="97"/>
                  </a:lnTo>
                  <a:lnTo>
                    <a:pt x="288" y="104"/>
                  </a:lnTo>
                  <a:lnTo>
                    <a:pt x="266" y="114"/>
                  </a:lnTo>
                  <a:lnTo>
                    <a:pt x="244" y="126"/>
                  </a:lnTo>
                  <a:lnTo>
                    <a:pt x="223" y="139"/>
                  </a:lnTo>
                  <a:lnTo>
                    <a:pt x="201" y="151"/>
                  </a:lnTo>
                  <a:lnTo>
                    <a:pt x="180" y="164"/>
                  </a:lnTo>
                  <a:lnTo>
                    <a:pt x="159" y="178"/>
                  </a:lnTo>
                  <a:lnTo>
                    <a:pt x="138" y="191"/>
                  </a:lnTo>
                  <a:lnTo>
                    <a:pt x="116" y="204"/>
                  </a:lnTo>
                  <a:lnTo>
                    <a:pt x="106" y="216"/>
                  </a:lnTo>
                  <a:lnTo>
                    <a:pt x="93" y="228"/>
                  </a:lnTo>
                  <a:lnTo>
                    <a:pt x="80" y="239"/>
                  </a:lnTo>
                  <a:lnTo>
                    <a:pt x="67" y="250"/>
                  </a:lnTo>
                  <a:lnTo>
                    <a:pt x="54" y="261"/>
                  </a:lnTo>
                  <a:lnTo>
                    <a:pt x="40" y="271"/>
                  </a:lnTo>
                  <a:lnTo>
                    <a:pt x="26" y="283"/>
                  </a:lnTo>
                  <a:lnTo>
                    <a:pt x="13" y="294"/>
                  </a:lnTo>
                  <a:lnTo>
                    <a:pt x="9" y="294"/>
                  </a:lnTo>
                  <a:lnTo>
                    <a:pt x="6" y="293"/>
                  </a:lnTo>
                  <a:lnTo>
                    <a:pt x="2" y="292"/>
                  </a:lnTo>
                  <a:lnTo>
                    <a:pt x="0" y="289"/>
                  </a:lnTo>
                  <a:lnTo>
                    <a:pt x="29" y="262"/>
                  </a:lnTo>
                  <a:lnTo>
                    <a:pt x="58" y="236"/>
                  </a:lnTo>
                  <a:lnTo>
                    <a:pt x="88" y="212"/>
                  </a:lnTo>
                  <a:lnTo>
                    <a:pt x="117" y="189"/>
                  </a:lnTo>
                  <a:lnTo>
                    <a:pt x="149" y="166"/>
                  </a:lnTo>
                  <a:lnTo>
                    <a:pt x="180" y="145"/>
                  </a:lnTo>
                  <a:lnTo>
                    <a:pt x="212" y="125"/>
                  </a:lnTo>
                  <a:lnTo>
                    <a:pt x="244" y="106"/>
                  </a:lnTo>
                  <a:lnTo>
                    <a:pt x="277" y="89"/>
                  </a:lnTo>
                  <a:lnTo>
                    <a:pt x="309" y="72"/>
                  </a:lnTo>
                  <a:lnTo>
                    <a:pt x="343" y="56"/>
                  </a:lnTo>
                  <a:lnTo>
                    <a:pt x="378" y="42"/>
                  </a:lnTo>
                  <a:lnTo>
                    <a:pt x="413" y="30"/>
                  </a:lnTo>
                  <a:lnTo>
                    <a:pt x="448" y="19"/>
                  </a:lnTo>
                  <a:lnTo>
                    <a:pt x="484" y="8"/>
                  </a:lnTo>
                  <a:lnTo>
                    <a:pt x="520" y="0"/>
                  </a:lnTo>
                  <a:lnTo>
                    <a:pt x="52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5" name="Freeform 9"/>
            <p:cNvSpPr>
              <a:spLocks/>
            </p:cNvSpPr>
            <p:nvPr/>
          </p:nvSpPr>
          <p:spPr bwMode="auto">
            <a:xfrm>
              <a:off x="1806575" y="2917825"/>
              <a:ext cx="114300" cy="68262"/>
            </a:xfrm>
            <a:custGeom>
              <a:avLst/>
              <a:gdLst>
                <a:gd name="T0" fmla="*/ 425 w 433"/>
                <a:gd name="T1" fmla="*/ 8 h 255"/>
                <a:gd name="T2" fmla="*/ 408 w 433"/>
                <a:gd name="T3" fmla="*/ 14 h 255"/>
                <a:gd name="T4" fmla="*/ 392 w 433"/>
                <a:gd name="T5" fmla="*/ 19 h 255"/>
                <a:gd name="T6" fmla="*/ 376 w 433"/>
                <a:gd name="T7" fmla="*/ 28 h 255"/>
                <a:gd name="T8" fmla="*/ 355 w 433"/>
                <a:gd name="T9" fmla="*/ 38 h 255"/>
                <a:gd name="T10" fmla="*/ 326 w 433"/>
                <a:gd name="T11" fmla="*/ 50 h 255"/>
                <a:gd name="T12" fmla="*/ 298 w 433"/>
                <a:gd name="T13" fmla="*/ 61 h 255"/>
                <a:gd name="T14" fmla="*/ 270 w 433"/>
                <a:gd name="T15" fmla="*/ 74 h 255"/>
                <a:gd name="T16" fmla="*/ 242 w 433"/>
                <a:gd name="T17" fmla="*/ 87 h 255"/>
                <a:gd name="T18" fmla="*/ 215 w 433"/>
                <a:gd name="T19" fmla="*/ 102 h 255"/>
                <a:gd name="T20" fmla="*/ 189 w 433"/>
                <a:gd name="T21" fmla="*/ 117 h 255"/>
                <a:gd name="T22" fmla="*/ 162 w 433"/>
                <a:gd name="T23" fmla="*/ 133 h 255"/>
                <a:gd name="T24" fmla="*/ 156 w 433"/>
                <a:gd name="T25" fmla="*/ 147 h 255"/>
                <a:gd name="T26" fmla="*/ 116 w 433"/>
                <a:gd name="T27" fmla="*/ 169 h 255"/>
                <a:gd name="T28" fmla="*/ 80 w 433"/>
                <a:gd name="T29" fmla="*/ 197 h 255"/>
                <a:gd name="T30" fmla="*/ 44 w 433"/>
                <a:gd name="T31" fmla="*/ 228 h 255"/>
                <a:gd name="T32" fmla="*/ 8 w 433"/>
                <a:gd name="T33" fmla="*/ 255 h 255"/>
                <a:gd name="T34" fmla="*/ 5 w 433"/>
                <a:gd name="T35" fmla="*/ 254 h 255"/>
                <a:gd name="T36" fmla="*/ 0 w 433"/>
                <a:gd name="T37" fmla="*/ 253 h 255"/>
                <a:gd name="T38" fmla="*/ 7 w 433"/>
                <a:gd name="T39" fmla="*/ 243 h 255"/>
                <a:gd name="T40" fmla="*/ 16 w 433"/>
                <a:gd name="T41" fmla="*/ 233 h 255"/>
                <a:gd name="T42" fmla="*/ 27 w 433"/>
                <a:gd name="T43" fmla="*/ 224 h 255"/>
                <a:gd name="T44" fmla="*/ 39 w 433"/>
                <a:gd name="T45" fmla="*/ 217 h 255"/>
                <a:gd name="T46" fmla="*/ 78 w 433"/>
                <a:gd name="T47" fmla="*/ 187 h 255"/>
                <a:gd name="T48" fmla="*/ 116 w 433"/>
                <a:gd name="T49" fmla="*/ 152 h 255"/>
                <a:gd name="T50" fmla="*/ 156 w 433"/>
                <a:gd name="T51" fmla="*/ 121 h 255"/>
                <a:gd name="T52" fmla="*/ 199 w 433"/>
                <a:gd name="T53" fmla="*/ 95 h 255"/>
                <a:gd name="T54" fmla="*/ 225 w 433"/>
                <a:gd name="T55" fmla="*/ 81 h 255"/>
                <a:gd name="T56" fmla="*/ 250 w 433"/>
                <a:gd name="T57" fmla="*/ 68 h 255"/>
                <a:gd name="T58" fmla="*/ 276 w 433"/>
                <a:gd name="T59" fmla="*/ 55 h 255"/>
                <a:gd name="T60" fmla="*/ 303 w 433"/>
                <a:gd name="T61" fmla="*/ 43 h 255"/>
                <a:gd name="T62" fmla="*/ 329 w 433"/>
                <a:gd name="T63" fmla="*/ 31 h 255"/>
                <a:gd name="T64" fmla="*/ 356 w 433"/>
                <a:gd name="T65" fmla="*/ 21 h 255"/>
                <a:gd name="T66" fmla="*/ 383 w 433"/>
                <a:gd name="T67" fmla="*/ 10 h 255"/>
                <a:gd name="T68" fmla="*/ 411 w 433"/>
                <a:gd name="T69" fmla="*/ 0 h 255"/>
                <a:gd name="T70" fmla="*/ 422 w 433"/>
                <a:gd name="T71" fmla="*/ 0 h 255"/>
                <a:gd name="T72" fmla="*/ 433 w 433"/>
                <a:gd name="T73" fmla="*/ 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3" h="255">
                  <a:moveTo>
                    <a:pt x="433" y="3"/>
                  </a:moveTo>
                  <a:lnTo>
                    <a:pt x="425" y="8"/>
                  </a:lnTo>
                  <a:lnTo>
                    <a:pt x="416" y="10"/>
                  </a:lnTo>
                  <a:lnTo>
                    <a:pt x="408" y="14"/>
                  </a:lnTo>
                  <a:lnTo>
                    <a:pt x="400" y="16"/>
                  </a:lnTo>
                  <a:lnTo>
                    <a:pt x="392" y="19"/>
                  </a:lnTo>
                  <a:lnTo>
                    <a:pt x="384" y="23"/>
                  </a:lnTo>
                  <a:lnTo>
                    <a:pt x="376" y="28"/>
                  </a:lnTo>
                  <a:lnTo>
                    <a:pt x="369" y="33"/>
                  </a:lnTo>
                  <a:lnTo>
                    <a:pt x="355" y="38"/>
                  </a:lnTo>
                  <a:lnTo>
                    <a:pt x="340" y="44"/>
                  </a:lnTo>
                  <a:lnTo>
                    <a:pt x="326" y="50"/>
                  </a:lnTo>
                  <a:lnTo>
                    <a:pt x="312" y="55"/>
                  </a:lnTo>
                  <a:lnTo>
                    <a:pt x="298" y="61"/>
                  </a:lnTo>
                  <a:lnTo>
                    <a:pt x="284" y="67"/>
                  </a:lnTo>
                  <a:lnTo>
                    <a:pt x="270" y="74"/>
                  </a:lnTo>
                  <a:lnTo>
                    <a:pt x="256" y="80"/>
                  </a:lnTo>
                  <a:lnTo>
                    <a:pt x="242" y="87"/>
                  </a:lnTo>
                  <a:lnTo>
                    <a:pt x="229" y="94"/>
                  </a:lnTo>
                  <a:lnTo>
                    <a:pt x="215" y="102"/>
                  </a:lnTo>
                  <a:lnTo>
                    <a:pt x="203" y="109"/>
                  </a:lnTo>
                  <a:lnTo>
                    <a:pt x="189" y="117"/>
                  </a:lnTo>
                  <a:lnTo>
                    <a:pt x="176" y="125"/>
                  </a:lnTo>
                  <a:lnTo>
                    <a:pt x="162" y="133"/>
                  </a:lnTo>
                  <a:lnTo>
                    <a:pt x="149" y="141"/>
                  </a:lnTo>
                  <a:lnTo>
                    <a:pt x="156" y="147"/>
                  </a:lnTo>
                  <a:lnTo>
                    <a:pt x="136" y="158"/>
                  </a:lnTo>
                  <a:lnTo>
                    <a:pt x="116" y="169"/>
                  </a:lnTo>
                  <a:lnTo>
                    <a:pt x="98" y="183"/>
                  </a:lnTo>
                  <a:lnTo>
                    <a:pt x="80" y="197"/>
                  </a:lnTo>
                  <a:lnTo>
                    <a:pt x="62" y="214"/>
                  </a:lnTo>
                  <a:lnTo>
                    <a:pt x="44" y="228"/>
                  </a:lnTo>
                  <a:lnTo>
                    <a:pt x="27" y="243"/>
                  </a:lnTo>
                  <a:lnTo>
                    <a:pt x="8" y="255"/>
                  </a:lnTo>
                  <a:lnTo>
                    <a:pt x="6" y="255"/>
                  </a:lnTo>
                  <a:lnTo>
                    <a:pt x="5" y="254"/>
                  </a:lnTo>
                  <a:lnTo>
                    <a:pt x="3" y="253"/>
                  </a:lnTo>
                  <a:lnTo>
                    <a:pt x="0" y="253"/>
                  </a:lnTo>
                  <a:lnTo>
                    <a:pt x="3" y="247"/>
                  </a:lnTo>
                  <a:lnTo>
                    <a:pt x="7" y="243"/>
                  </a:lnTo>
                  <a:lnTo>
                    <a:pt x="11" y="238"/>
                  </a:lnTo>
                  <a:lnTo>
                    <a:pt x="16" y="233"/>
                  </a:lnTo>
                  <a:lnTo>
                    <a:pt x="22" y="229"/>
                  </a:lnTo>
                  <a:lnTo>
                    <a:pt x="27" y="224"/>
                  </a:lnTo>
                  <a:lnTo>
                    <a:pt x="33" y="221"/>
                  </a:lnTo>
                  <a:lnTo>
                    <a:pt x="39" y="217"/>
                  </a:lnTo>
                  <a:lnTo>
                    <a:pt x="58" y="203"/>
                  </a:lnTo>
                  <a:lnTo>
                    <a:pt x="78" y="187"/>
                  </a:lnTo>
                  <a:lnTo>
                    <a:pt x="97" y="169"/>
                  </a:lnTo>
                  <a:lnTo>
                    <a:pt x="116" y="152"/>
                  </a:lnTo>
                  <a:lnTo>
                    <a:pt x="135" y="136"/>
                  </a:lnTo>
                  <a:lnTo>
                    <a:pt x="156" y="121"/>
                  </a:lnTo>
                  <a:lnTo>
                    <a:pt x="177" y="107"/>
                  </a:lnTo>
                  <a:lnTo>
                    <a:pt x="199" y="95"/>
                  </a:lnTo>
                  <a:lnTo>
                    <a:pt x="212" y="88"/>
                  </a:lnTo>
                  <a:lnTo>
                    <a:pt x="225" y="81"/>
                  </a:lnTo>
                  <a:lnTo>
                    <a:pt x="237" y="74"/>
                  </a:lnTo>
                  <a:lnTo>
                    <a:pt x="250" y="68"/>
                  </a:lnTo>
                  <a:lnTo>
                    <a:pt x="263" y="61"/>
                  </a:lnTo>
                  <a:lnTo>
                    <a:pt x="276" y="55"/>
                  </a:lnTo>
                  <a:lnTo>
                    <a:pt x="290" y="48"/>
                  </a:lnTo>
                  <a:lnTo>
                    <a:pt x="303" y="43"/>
                  </a:lnTo>
                  <a:lnTo>
                    <a:pt x="316" y="37"/>
                  </a:lnTo>
                  <a:lnTo>
                    <a:pt x="329" y="31"/>
                  </a:lnTo>
                  <a:lnTo>
                    <a:pt x="343" y="25"/>
                  </a:lnTo>
                  <a:lnTo>
                    <a:pt x="356" y="21"/>
                  </a:lnTo>
                  <a:lnTo>
                    <a:pt x="370" y="15"/>
                  </a:lnTo>
                  <a:lnTo>
                    <a:pt x="383" y="10"/>
                  </a:lnTo>
                  <a:lnTo>
                    <a:pt x="397" y="4"/>
                  </a:lnTo>
                  <a:lnTo>
                    <a:pt x="411" y="0"/>
                  </a:lnTo>
                  <a:lnTo>
                    <a:pt x="416" y="0"/>
                  </a:lnTo>
                  <a:lnTo>
                    <a:pt x="422" y="0"/>
                  </a:lnTo>
                  <a:lnTo>
                    <a:pt x="427" y="1"/>
                  </a:lnTo>
                  <a:lnTo>
                    <a:pt x="43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6" name="Freeform 10"/>
            <p:cNvSpPr>
              <a:spLocks/>
            </p:cNvSpPr>
            <p:nvPr/>
          </p:nvSpPr>
          <p:spPr bwMode="auto">
            <a:xfrm>
              <a:off x="1819275" y="2932113"/>
              <a:ext cx="98425" cy="58737"/>
            </a:xfrm>
            <a:custGeom>
              <a:avLst/>
              <a:gdLst>
                <a:gd name="T0" fmla="*/ 373 w 373"/>
                <a:gd name="T1" fmla="*/ 0 h 224"/>
                <a:gd name="T2" fmla="*/ 373 w 373"/>
                <a:gd name="T3" fmla="*/ 8 h 224"/>
                <a:gd name="T4" fmla="*/ 367 w 373"/>
                <a:gd name="T5" fmla="*/ 13 h 224"/>
                <a:gd name="T6" fmla="*/ 358 w 373"/>
                <a:gd name="T7" fmla="*/ 16 h 224"/>
                <a:gd name="T8" fmla="*/ 351 w 373"/>
                <a:gd name="T9" fmla="*/ 21 h 224"/>
                <a:gd name="T10" fmla="*/ 331 w 373"/>
                <a:gd name="T11" fmla="*/ 28 h 224"/>
                <a:gd name="T12" fmla="*/ 313 w 373"/>
                <a:gd name="T13" fmla="*/ 35 h 224"/>
                <a:gd name="T14" fmla="*/ 294 w 373"/>
                <a:gd name="T15" fmla="*/ 43 h 224"/>
                <a:gd name="T16" fmla="*/ 276 w 373"/>
                <a:gd name="T17" fmla="*/ 51 h 224"/>
                <a:gd name="T18" fmla="*/ 257 w 373"/>
                <a:gd name="T19" fmla="*/ 59 h 224"/>
                <a:gd name="T20" fmla="*/ 238 w 373"/>
                <a:gd name="T21" fmla="*/ 69 h 224"/>
                <a:gd name="T22" fmla="*/ 220 w 373"/>
                <a:gd name="T23" fmla="*/ 78 h 224"/>
                <a:gd name="T24" fmla="*/ 202 w 373"/>
                <a:gd name="T25" fmla="*/ 88 h 224"/>
                <a:gd name="T26" fmla="*/ 184 w 373"/>
                <a:gd name="T27" fmla="*/ 99 h 224"/>
                <a:gd name="T28" fmla="*/ 166 w 373"/>
                <a:gd name="T29" fmla="*/ 109 h 224"/>
                <a:gd name="T30" fmla="*/ 149 w 373"/>
                <a:gd name="T31" fmla="*/ 120 h 224"/>
                <a:gd name="T32" fmla="*/ 130 w 373"/>
                <a:gd name="T33" fmla="*/ 130 h 224"/>
                <a:gd name="T34" fmla="*/ 113 w 373"/>
                <a:gd name="T35" fmla="*/ 142 h 224"/>
                <a:gd name="T36" fmla="*/ 95 w 373"/>
                <a:gd name="T37" fmla="*/ 152 h 224"/>
                <a:gd name="T38" fmla="*/ 78 w 373"/>
                <a:gd name="T39" fmla="*/ 164 h 224"/>
                <a:gd name="T40" fmla="*/ 60 w 373"/>
                <a:gd name="T41" fmla="*/ 176 h 224"/>
                <a:gd name="T42" fmla="*/ 9 w 373"/>
                <a:gd name="T43" fmla="*/ 223 h 224"/>
                <a:gd name="T44" fmla="*/ 6 w 373"/>
                <a:gd name="T45" fmla="*/ 224 h 224"/>
                <a:gd name="T46" fmla="*/ 4 w 373"/>
                <a:gd name="T47" fmla="*/ 223 h 224"/>
                <a:gd name="T48" fmla="*/ 2 w 373"/>
                <a:gd name="T49" fmla="*/ 221 h 224"/>
                <a:gd name="T50" fmla="*/ 0 w 373"/>
                <a:gd name="T51" fmla="*/ 220 h 224"/>
                <a:gd name="T52" fmla="*/ 9 w 373"/>
                <a:gd name="T53" fmla="*/ 206 h 224"/>
                <a:gd name="T54" fmla="*/ 24 w 373"/>
                <a:gd name="T55" fmla="*/ 193 h 224"/>
                <a:gd name="T56" fmla="*/ 38 w 373"/>
                <a:gd name="T57" fmla="*/ 181 h 224"/>
                <a:gd name="T58" fmla="*/ 54 w 373"/>
                <a:gd name="T59" fmla="*/ 169 h 224"/>
                <a:gd name="T60" fmla="*/ 69 w 373"/>
                <a:gd name="T61" fmla="*/ 157 h 224"/>
                <a:gd name="T62" fmla="*/ 84 w 373"/>
                <a:gd name="T63" fmla="*/ 145 h 224"/>
                <a:gd name="T64" fmla="*/ 99 w 373"/>
                <a:gd name="T65" fmla="*/ 135 h 224"/>
                <a:gd name="T66" fmla="*/ 114 w 373"/>
                <a:gd name="T67" fmla="*/ 123 h 224"/>
                <a:gd name="T68" fmla="*/ 130 w 373"/>
                <a:gd name="T69" fmla="*/ 113 h 224"/>
                <a:gd name="T70" fmla="*/ 145 w 373"/>
                <a:gd name="T71" fmla="*/ 103 h 224"/>
                <a:gd name="T72" fmla="*/ 162 w 373"/>
                <a:gd name="T73" fmla="*/ 93 h 224"/>
                <a:gd name="T74" fmla="*/ 177 w 373"/>
                <a:gd name="T75" fmla="*/ 84 h 224"/>
                <a:gd name="T76" fmla="*/ 193 w 373"/>
                <a:gd name="T77" fmla="*/ 74 h 224"/>
                <a:gd name="T78" fmla="*/ 209 w 373"/>
                <a:gd name="T79" fmla="*/ 65 h 224"/>
                <a:gd name="T80" fmla="*/ 226 w 373"/>
                <a:gd name="T81" fmla="*/ 57 h 224"/>
                <a:gd name="T82" fmla="*/ 242 w 373"/>
                <a:gd name="T83" fmla="*/ 49 h 224"/>
                <a:gd name="T84" fmla="*/ 258 w 373"/>
                <a:gd name="T85" fmla="*/ 41 h 224"/>
                <a:gd name="T86" fmla="*/ 273 w 373"/>
                <a:gd name="T87" fmla="*/ 38 h 224"/>
                <a:gd name="T88" fmla="*/ 288 w 373"/>
                <a:gd name="T89" fmla="*/ 34 h 224"/>
                <a:gd name="T90" fmla="*/ 302 w 373"/>
                <a:gd name="T91" fmla="*/ 28 h 224"/>
                <a:gd name="T92" fmla="*/ 316 w 373"/>
                <a:gd name="T93" fmla="*/ 21 h 224"/>
                <a:gd name="T94" fmla="*/ 330 w 373"/>
                <a:gd name="T95" fmla="*/ 15 h 224"/>
                <a:gd name="T96" fmla="*/ 344 w 373"/>
                <a:gd name="T97" fmla="*/ 8 h 224"/>
                <a:gd name="T98" fmla="*/ 358 w 373"/>
                <a:gd name="T99" fmla="*/ 3 h 224"/>
                <a:gd name="T100" fmla="*/ 373 w 373"/>
                <a:gd name="T10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3" h="224">
                  <a:moveTo>
                    <a:pt x="373" y="0"/>
                  </a:moveTo>
                  <a:lnTo>
                    <a:pt x="373" y="8"/>
                  </a:lnTo>
                  <a:lnTo>
                    <a:pt x="367" y="13"/>
                  </a:lnTo>
                  <a:lnTo>
                    <a:pt x="358" y="16"/>
                  </a:lnTo>
                  <a:lnTo>
                    <a:pt x="351" y="21"/>
                  </a:lnTo>
                  <a:lnTo>
                    <a:pt x="331" y="28"/>
                  </a:lnTo>
                  <a:lnTo>
                    <a:pt x="313" y="35"/>
                  </a:lnTo>
                  <a:lnTo>
                    <a:pt x="294" y="43"/>
                  </a:lnTo>
                  <a:lnTo>
                    <a:pt x="276" y="51"/>
                  </a:lnTo>
                  <a:lnTo>
                    <a:pt x="257" y="59"/>
                  </a:lnTo>
                  <a:lnTo>
                    <a:pt x="238" y="69"/>
                  </a:lnTo>
                  <a:lnTo>
                    <a:pt x="220" y="78"/>
                  </a:lnTo>
                  <a:lnTo>
                    <a:pt x="202" y="88"/>
                  </a:lnTo>
                  <a:lnTo>
                    <a:pt x="184" y="99"/>
                  </a:lnTo>
                  <a:lnTo>
                    <a:pt x="166" y="109"/>
                  </a:lnTo>
                  <a:lnTo>
                    <a:pt x="149" y="120"/>
                  </a:lnTo>
                  <a:lnTo>
                    <a:pt x="130" y="130"/>
                  </a:lnTo>
                  <a:lnTo>
                    <a:pt x="113" y="142"/>
                  </a:lnTo>
                  <a:lnTo>
                    <a:pt x="95" y="152"/>
                  </a:lnTo>
                  <a:lnTo>
                    <a:pt x="78" y="164"/>
                  </a:lnTo>
                  <a:lnTo>
                    <a:pt x="60" y="176"/>
                  </a:lnTo>
                  <a:lnTo>
                    <a:pt x="9" y="223"/>
                  </a:lnTo>
                  <a:lnTo>
                    <a:pt x="6" y="224"/>
                  </a:lnTo>
                  <a:lnTo>
                    <a:pt x="4" y="223"/>
                  </a:lnTo>
                  <a:lnTo>
                    <a:pt x="2" y="221"/>
                  </a:lnTo>
                  <a:lnTo>
                    <a:pt x="0" y="220"/>
                  </a:lnTo>
                  <a:lnTo>
                    <a:pt x="9" y="206"/>
                  </a:lnTo>
                  <a:lnTo>
                    <a:pt x="24" y="193"/>
                  </a:lnTo>
                  <a:lnTo>
                    <a:pt x="38" y="181"/>
                  </a:lnTo>
                  <a:lnTo>
                    <a:pt x="54" y="169"/>
                  </a:lnTo>
                  <a:lnTo>
                    <a:pt x="69" y="157"/>
                  </a:lnTo>
                  <a:lnTo>
                    <a:pt x="84" y="145"/>
                  </a:lnTo>
                  <a:lnTo>
                    <a:pt x="99" y="135"/>
                  </a:lnTo>
                  <a:lnTo>
                    <a:pt x="114" y="123"/>
                  </a:lnTo>
                  <a:lnTo>
                    <a:pt x="130" y="113"/>
                  </a:lnTo>
                  <a:lnTo>
                    <a:pt x="145" y="103"/>
                  </a:lnTo>
                  <a:lnTo>
                    <a:pt x="162" y="93"/>
                  </a:lnTo>
                  <a:lnTo>
                    <a:pt x="177" y="84"/>
                  </a:lnTo>
                  <a:lnTo>
                    <a:pt x="193" y="74"/>
                  </a:lnTo>
                  <a:lnTo>
                    <a:pt x="209" y="65"/>
                  </a:lnTo>
                  <a:lnTo>
                    <a:pt x="226" y="57"/>
                  </a:lnTo>
                  <a:lnTo>
                    <a:pt x="242" y="49"/>
                  </a:lnTo>
                  <a:lnTo>
                    <a:pt x="258" y="41"/>
                  </a:lnTo>
                  <a:lnTo>
                    <a:pt x="273" y="38"/>
                  </a:lnTo>
                  <a:lnTo>
                    <a:pt x="288" y="34"/>
                  </a:lnTo>
                  <a:lnTo>
                    <a:pt x="302" y="28"/>
                  </a:lnTo>
                  <a:lnTo>
                    <a:pt x="316" y="21"/>
                  </a:lnTo>
                  <a:lnTo>
                    <a:pt x="330" y="15"/>
                  </a:lnTo>
                  <a:lnTo>
                    <a:pt x="344" y="8"/>
                  </a:lnTo>
                  <a:lnTo>
                    <a:pt x="358" y="3"/>
                  </a:lnTo>
                  <a:lnTo>
                    <a:pt x="3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7" name="Freeform 11"/>
            <p:cNvSpPr>
              <a:spLocks/>
            </p:cNvSpPr>
            <p:nvPr/>
          </p:nvSpPr>
          <p:spPr bwMode="auto">
            <a:xfrm>
              <a:off x="1720850" y="2938463"/>
              <a:ext cx="215900" cy="223837"/>
            </a:xfrm>
            <a:custGeom>
              <a:avLst/>
              <a:gdLst>
                <a:gd name="T0" fmla="*/ 607 w 816"/>
                <a:gd name="T1" fmla="*/ 340 h 844"/>
                <a:gd name="T2" fmla="*/ 586 w 816"/>
                <a:gd name="T3" fmla="*/ 364 h 844"/>
                <a:gd name="T4" fmla="*/ 568 w 816"/>
                <a:gd name="T5" fmla="*/ 388 h 844"/>
                <a:gd name="T6" fmla="*/ 551 w 816"/>
                <a:gd name="T7" fmla="*/ 414 h 844"/>
                <a:gd name="T8" fmla="*/ 514 w 816"/>
                <a:gd name="T9" fmla="*/ 453 h 844"/>
                <a:gd name="T10" fmla="*/ 460 w 816"/>
                <a:gd name="T11" fmla="*/ 509 h 844"/>
                <a:gd name="T12" fmla="*/ 404 w 816"/>
                <a:gd name="T13" fmla="*/ 564 h 844"/>
                <a:gd name="T14" fmla="*/ 347 w 816"/>
                <a:gd name="T15" fmla="*/ 615 h 844"/>
                <a:gd name="T16" fmla="*/ 288 w 816"/>
                <a:gd name="T17" fmla="*/ 664 h 844"/>
                <a:gd name="T18" fmla="*/ 228 w 816"/>
                <a:gd name="T19" fmla="*/ 709 h 844"/>
                <a:gd name="T20" fmla="*/ 165 w 816"/>
                <a:gd name="T21" fmla="*/ 750 h 844"/>
                <a:gd name="T22" fmla="*/ 100 w 816"/>
                <a:gd name="T23" fmla="*/ 786 h 844"/>
                <a:gd name="T24" fmla="*/ 59 w 816"/>
                <a:gd name="T25" fmla="*/ 809 h 844"/>
                <a:gd name="T26" fmla="*/ 42 w 816"/>
                <a:gd name="T27" fmla="*/ 821 h 844"/>
                <a:gd name="T28" fmla="*/ 24 w 816"/>
                <a:gd name="T29" fmla="*/ 831 h 844"/>
                <a:gd name="T30" fmla="*/ 8 w 816"/>
                <a:gd name="T31" fmla="*/ 840 h 844"/>
                <a:gd name="T32" fmla="*/ 16 w 816"/>
                <a:gd name="T33" fmla="*/ 833 h 844"/>
                <a:gd name="T34" fmla="*/ 47 w 816"/>
                <a:gd name="T35" fmla="*/ 811 h 844"/>
                <a:gd name="T36" fmla="*/ 80 w 816"/>
                <a:gd name="T37" fmla="*/ 790 h 844"/>
                <a:gd name="T38" fmla="*/ 111 w 816"/>
                <a:gd name="T39" fmla="*/ 769 h 844"/>
                <a:gd name="T40" fmla="*/ 143 w 816"/>
                <a:gd name="T41" fmla="*/ 747 h 844"/>
                <a:gd name="T42" fmla="*/ 174 w 816"/>
                <a:gd name="T43" fmla="*/ 725 h 844"/>
                <a:gd name="T44" fmla="*/ 206 w 816"/>
                <a:gd name="T45" fmla="*/ 702 h 844"/>
                <a:gd name="T46" fmla="*/ 236 w 816"/>
                <a:gd name="T47" fmla="*/ 679 h 844"/>
                <a:gd name="T48" fmla="*/ 292 w 816"/>
                <a:gd name="T49" fmla="*/ 632 h 844"/>
                <a:gd name="T50" fmla="*/ 371 w 816"/>
                <a:gd name="T51" fmla="*/ 559 h 844"/>
                <a:gd name="T52" fmla="*/ 445 w 816"/>
                <a:gd name="T53" fmla="*/ 483 h 844"/>
                <a:gd name="T54" fmla="*/ 516 w 816"/>
                <a:gd name="T55" fmla="*/ 404 h 844"/>
                <a:gd name="T56" fmla="*/ 583 w 816"/>
                <a:gd name="T57" fmla="*/ 323 h 844"/>
                <a:gd name="T58" fmla="*/ 649 w 816"/>
                <a:gd name="T59" fmla="*/ 240 h 844"/>
                <a:gd name="T60" fmla="*/ 711 w 816"/>
                <a:gd name="T61" fmla="*/ 158 h 844"/>
                <a:gd name="T62" fmla="*/ 772 w 816"/>
                <a:gd name="T63" fmla="*/ 75 h 844"/>
                <a:gd name="T64" fmla="*/ 803 w 816"/>
                <a:gd name="T65" fmla="*/ 24 h 844"/>
                <a:gd name="T66" fmla="*/ 811 w 816"/>
                <a:gd name="T67" fmla="*/ 8 h 844"/>
                <a:gd name="T68" fmla="*/ 810 w 816"/>
                <a:gd name="T69" fmla="*/ 23 h 844"/>
                <a:gd name="T70" fmla="*/ 793 w 816"/>
                <a:gd name="T71" fmla="*/ 67 h 844"/>
                <a:gd name="T72" fmla="*/ 770 w 816"/>
                <a:gd name="T73" fmla="*/ 109 h 844"/>
                <a:gd name="T74" fmla="*/ 744 w 816"/>
                <a:gd name="T75" fmla="*/ 150 h 844"/>
                <a:gd name="T76" fmla="*/ 715 w 816"/>
                <a:gd name="T77" fmla="*/ 189 h 844"/>
                <a:gd name="T78" fmla="*/ 686 w 816"/>
                <a:gd name="T79" fmla="*/ 229 h 844"/>
                <a:gd name="T80" fmla="*/ 657 w 816"/>
                <a:gd name="T81" fmla="*/ 269 h 844"/>
                <a:gd name="T82" fmla="*/ 631 w 816"/>
                <a:gd name="T83" fmla="*/ 31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6" h="844">
                  <a:moveTo>
                    <a:pt x="620" y="331"/>
                  </a:moveTo>
                  <a:lnTo>
                    <a:pt x="607" y="340"/>
                  </a:lnTo>
                  <a:lnTo>
                    <a:pt x="596" y="351"/>
                  </a:lnTo>
                  <a:lnTo>
                    <a:pt x="586" y="364"/>
                  </a:lnTo>
                  <a:lnTo>
                    <a:pt x="577" y="375"/>
                  </a:lnTo>
                  <a:lnTo>
                    <a:pt x="568" y="388"/>
                  </a:lnTo>
                  <a:lnTo>
                    <a:pt x="559" y="401"/>
                  </a:lnTo>
                  <a:lnTo>
                    <a:pt x="551" y="414"/>
                  </a:lnTo>
                  <a:lnTo>
                    <a:pt x="540" y="425"/>
                  </a:lnTo>
                  <a:lnTo>
                    <a:pt x="514" y="453"/>
                  </a:lnTo>
                  <a:lnTo>
                    <a:pt x="487" y="481"/>
                  </a:lnTo>
                  <a:lnTo>
                    <a:pt x="460" y="509"/>
                  </a:lnTo>
                  <a:lnTo>
                    <a:pt x="432" y="537"/>
                  </a:lnTo>
                  <a:lnTo>
                    <a:pt x="404" y="564"/>
                  </a:lnTo>
                  <a:lnTo>
                    <a:pt x="375" y="589"/>
                  </a:lnTo>
                  <a:lnTo>
                    <a:pt x="347" y="615"/>
                  </a:lnTo>
                  <a:lnTo>
                    <a:pt x="318" y="639"/>
                  </a:lnTo>
                  <a:lnTo>
                    <a:pt x="288" y="664"/>
                  </a:lnTo>
                  <a:lnTo>
                    <a:pt x="258" y="687"/>
                  </a:lnTo>
                  <a:lnTo>
                    <a:pt x="228" y="709"/>
                  </a:lnTo>
                  <a:lnTo>
                    <a:pt x="196" y="730"/>
                  </a:lnTo>
                  <a:lnTo>
                    <a:pt x="165" y="750"/>
                  </a:lnTo>
                  <a:lnTo>
                    <a:pt x="132" y="768"/>
                  </a:lnTo>
                  <a:lnTo>
                    <a:pt x="100" y="786"/>
                  </a:lnTo>
                  <a:lnTo>
                    <a:pt x="67" y="802"/>
                  </a:lnTo>
                  <a:lnTo>
                    <a:pt x="59" y="809"/>
                  </a:lnTo>
                  <a:lnTo>
                    <a:pt x="51" y="815"/>
                  </a:lnTo>
                  <a:lnTo>
                    <a:pt x="42" y="821"/>
                  </a:lnTo>
                  <a:lnTo>
                    <a:pt x="34" y="826"/>
                  </a:lnTo>
                  <a:lnTo>
                    <a:pt x="24" y="831"/>
                  </a:lnTo>
                  <a:lnTo>
                    <a:pt x="16" y="836"/>
                  </a:lnTo>
                  <a:lnTo>
                    <a:pt x="8" y="840"/>
                  </a:lnTo>
                  <a:lnTo>
                    <a:pt x="0" y="844"/>
                  </a:lnTo>
                  <a:lnTo>
                    <a:pt x="16" y="833"/>
                  </a:lnTo>
                  <a:lnTo>
                    <a:pt x="31" y="823"/>
                  </a:lnTo>
                  <a:lnTo>
                    <a:pt x="47" y="811"/>
                  </a:lnTo>
                  <a:lnTo>
                    <a:pt x="64" y="801"/>
                  </a:lnTo>
                  <a:lnTo>
                    <a:pt x="80" y="790"/>
                  </a:lnTo>
                  <a:lnTo>
                    <a:pt x="95" y="780"/>
                  </a:lnTo>
                  <a:lnTo>
                    <a:pt x="111" y="769"/>
                  </a:lnTo>
                  <a:lnTo>
                    <a:pt x="128" y="758"/>
                  </a:lnTo>
                  <a:lnTo>
                    <a:pt x="143" y="747"/>
                  </a:lnTo>
                  <a:lnTo>
                    <a:pt x="159" y="736"/>
                  </a:lnTo>
                  <a:lnTo>
                    <a:pt x="174" y="725"/>
                  </a:lnTo>
                  <a:lnTo>
                    <a:pt x="189" y="714"/>
                  </a:lnTo>
                  <a:lnTo>
                    <a:pt x="206" y="702"/>
                  </a:lnTo>
                  <a:lnTo>
                    <a:pt x="221" y="690"/>
                  </a:lnTo>
                  <a:lnTo>
                    <a:pt x="236" y="679"/>
                  </a:lnTo>
                  <a:lnTo>
                    <a:pt x="251" y="667"/>
                  </a:lnTo>
                  <a:lnTo>
                    <a:pt x="292" y="632"/>
                  </a:lnTo>
                  <a:lnTo>
                    <a:pt x="332" y="596"/>
                  </a:lnTo>
                  <a:lnTo>
                    <a:pt x="371" y="559"/>
                  </a:lnTo>
                  <a:lnTo>
                    <a:pt x="408" y="522"/>
                  </a:lnTo>
                  <a:lnTo>
                    <a:pt x="445" y="483"/>
                  </a:lnTo>
                  <a:lnTo>
                    <a:pt x="481" y="444"/>
                  </a:lnTo>
                  <a:lnTo>
                    <a:pt x="516" y="404"/>
                  </a:lnTo>
                  <a:lnTo>
                    <a:pt x="550" y="364"/>
                  </a:lnTo>
                  <a:lnTo>
                    <a:pt x="583" y="323"/>
                  </a:lnTo>
                  <a:lnTo>
                    <a:pt x="616" y="282"/>
                  </a:lnTo>
                  <a:lnTo>
                    <a:pt x="649" y="240"/>
                  </a:lnTo>
                  <a:lnTo>
                    <a:pt x="680" y="200"/>
                  </a:lnTo>
                  <a:lnTo>
                    <a:pt x="711" y="158"/>
                  </a:lnTo>
                  <a:lnTo>
                    <a:pt x="742" y="116"/>
                  </a:lnTo>
                  <a:lnTo>
                    <a:pt x="772" y="75"/>
                  </a:lnTo>
                  <a:lnTo>
                    <a:pt x="802" y="33"/>
                  </a:lnTo>
                  <a:lnTo>
                    <a:pt x="803" y="24"/>
                  </a:lnTo>
                  <a:lnTo>
                    <a:pt x="807" y="16"/>
                  </a:lnTo>
                  <a:lnTo>
                    <a:pt x="811" y="8"/>
                  </a:lnTo>
                  <a:lnTo>
                    <a:pt x="816" y="0"/>
                  </a:lnTo>
                  <a:lnTo>
                    <a:pt x="810" y="23"/>
                  </a:lnTo>
                  <a:lnTo>
                    <a:pt x="802" y="45"/>
                  </a:lnTo>
                  <a:lnTo>
                    <a:pt x="793" y="67"/>
                  </a:lnTo>
                  <a:lnTo>
                    <a:pt x="782" y="88"/>
                  </a:lnTo>
                  <a:lnTo>
                    <a:pt x="770" y="109"/>
                  </a:lnTo>
                  <a:lnTo>
                    <a:pt x="757" y="130"/>
                  </a:lnTo>
                  <a:lnTo>
                    <a:pt x="744" y="150"/>
                  </a:lnTo>
                  <a:lnTo>
                    <a:pt x="730" y="169"/>
                  </a:lnTo>
                  <a:lnTo>
                    <a:pt x="715" y="189"/>
                  </a:lnTo>
                  <a:lnTo>
                    <a:pt x="701" y="209"/>
                  </a:lnTo>
                  <a:lnTo>
                    <a:pt x="686" y="229"/>
                  </a:lnTo>
                  <a:lnTo>
                    <a:pt x="672" y="250"/>
                  </a:lnTo>
                  <a:lnTo>
                    <a:pt x="657" y="269"/>
                  </a:lnTo>
                  <a:lnTo>
                    <a:pt x="644" y="289"/>
                  </a:lnTo>
                  <a:lnTo>
                    <a:pt x="631" y="310"/>
                  </a:lnTo>
                  <a:lnTo>
                    <a:pt x="620"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8" name="Freeform 12"/>
            <p:cNvSpPr>
              <a:spLocks/>
            </p:cNvSpPr>
            <p:nvPr/>
          </p:nvSpPr>
          <p:spPr bwMode="auto">
            <a:xfrm>
              <a:off x="1697038" y="2949575"/>
              <a:ext cx="14288" cy="9525"/>
            </a:xfrm>
            <a:custGeom>
              <a:avLst/>
              <a:gdLst>
                <a:gd name="T0" fmla="*/ 53 w 53"/>
                <a:gd name="T1" fmla="*/ 12 h 39"/>
                <a:gd name="T2" fmla="*/ 48 w 53"/>
                <a:gd name="T3" fmla="*/ 17 h 39"/>
                <a:gd name="T4" fmla="*/ 43 w 53"/>
                <a:gd name="T5" fmla="*/ 21 h 39"/>
                <a:gd name="T6" fmla="*/ 38 w 53"/>
                <a:gd name="T7" fmla="*/ 27 h 39"/>
                <a:gd name="T8" fmla="*/ 32 w 53"/>
                <a:gd name="T9" fmla="*/ 33 h 39"/>
                <a:gd name="T10" fmla="*/ 26 w 53"/>
                <a:gd name="T11" fmla="*/ 36 h 39"/>
                <a:gd name="T12" fmla="*/ 19 w 53"/>
                <a:gd name="T13" fmla="*/ 39 h 39"/>
                <a:gd name="T14" fmla="*/ 12 w 53"/>
                <a:gd name="T15" fmla="*/ 36 h 39"/>
                <a:gd name="T16" fmla="*/ 5 w 53"/>
                <a:gd name="T17" fmla="*/ 32 h 39"/>
                <a:gd name="T18" fmla="*/ 0 w 53"/>
                <a:gd name="T19" fmla="*/ 27 h 39"/>
                <a:gd name="T20" fmla="*/ 0 w 53"/>
                <a:gd name="T21" fmla="*/ 20 h 39"/>
                <a:gd name="T22" fmla="*/ 2 w 53"/>
                <a:gd name="T23" fmla="*/ 14 h 39"/>
                <a:gd name="T24" fmla="*/ 4 w 53"/>
                <a:gd name="T25" fmla="*/ 9 h 39"/>
                <a:gd name="T26" fmla="*/ 8 w 53"/>
                <a:gd name="T27" fmla="*/ 6 h 39"/>
                <a:gd name="T28" fmla="*/ 12 w 53"/>
                <a:gd name="T29" fmla="*/ 4 h 39"/>
                <a:gd name="T30" fmla="*/ 17 w 53"/>
                <a:gd name="T31" fmla="*/ 2 h 39"/>
                <a:gd name="T32" fmla="*/ 22 w 53"/>
                <a:gd name="T33" fmla="*/ 0 h 39"/>
                <a:gd name="T34" fmla="*/ 26 w 53"/>
                <a:gd name="T35" fmla="*/ 0 h 39"/>
                <a:gd name="T36" fmla="*/ 31 w 53"/>
                <a:gd name="T37" fmla="*/ 0 h 39"/>
                <a:gd name="T38" fmla="*/ 37 w 53"/>
                <a:gd name="T39" fmla="*/ 0 h 39"/>
                <a:gd name="T40" fmla="*/ 41 w 53"/>
                <a:gd name="T41" fmla="*/ 3 h 39"/>
                <a:gd name="T42" fmla="*/ 44 w 53"/>
                <a:gd name="T43" fmla="*/ 6 h 39"/>
                <a:gd name="T44" fmla="*/ 47 w 53"/>
                <a:gd name="T45" fmla="*/ 7 h 39"/>
                <a:gd name="T46" fmla="*/ 51 w 53"/>
                <a:gd name="T47" fmla="*/ 9 h 39"/>
                <a:gd name="T48" fmla="*/ 53 w 53"/>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39">
                  <a:moveTo>
                    <a:pt x="53" y="12"/>
                  </a:moveTo>
                  <a:lnTo>
                    <a:pt x="48" y="17"/>
                  </a:lnTo>
                  <a:lnTo>
                    <a:pt x="43" y="21"/>
                  </a:lnTo>
                  <a:lnTo>
                    <a:pt x="38" y="27"/>
                  </a:lnTo>
                  <a:lnTo>
                    <a:pt x="32" y="33"/>
                  </a:lnTo>
                  <a:lnTo>
                    <a:pt x="26" y="36"/>
                  </a:lnTo>
                  <a:lnTo>
                    <a:pt x="19" y="39"/>
                  </a:lnTo>
                  <a:lnTo>
                    <a:pt x="12" y="36"/>
                  </a:lnTo>
                  <a:lnTo>
                    <a:pt x="5" y="32"/>
                  </a:lnTo>
                  <a:lnTo>
                    <a:pt x="0" y="27"/>
                  </a:lnTo>
                  <a:lnTo>
                    <a:pt x="0" y="20"/>
                  </a:lnTo>
                  <a:lnTo>
                    <a:pt x="2" y="14"/>
                  </a:lnTo>
                  <a:lnTo>
                    <a:pt x="4" y="9"/>
                  </a:lnTo>
                  <a:lnTo>
                    <a:pt x="8" y="6"/>
                  </a:lnTo>
                  <a:lnTo>
                    <a:pt x="12" y="4"/>
                  </a:lnTo>
                  <a:lnTo>
                    <a:pt x="17" y="2"/>
                  </a:lnTo>
                  <a:lnTo>
                    <a:pt x="22" y="0"/>
                  </a:lnTo>
                  <a:lnTo>
                    <a:pt x="26" y="0"/>
                  </a:lnTo>
                  <a:lnTo>
                    <a:pt x="31" y="0"/>
                  </a:lnTo>
                  <a:lnTo>
                    <a:pt x="37" y="0"/>
                  </a:lnTo>
                  <a:lnTo>
                    <a:pt x="41" y="3"/>
                  </a:lnTo>
                  <a:lnTo>
                    <a:pt x="44" y="6"/>
                  </a:lnTo>
                  <a:lnTo>
                    <a:pt x="47" y="7"/>
                  </a:lnTo>
                  <a:lnTo>
                    <a:pt x="51" y="9"/>
                  </a:lnTo>
                  <a:lnTo>
                    <a:pt x="5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9" name="Freeform 13"/>
            <p:cNvSpPr>
              <a:spLocks/>
            </p:cNvSpPr>
            <p:nvPr/>
          </p:nvSpPr>
          <p:spPr bwMode="auto">
            <a:xfrm>
              <a:off x="1835150" y="2949575"/>
              <a:ext cx="74613" cy="44450"/>
            </a:xfrm>
            <a:custGeom>
              <a:avLst/>
              <a:gdLst>
                <a:gd name="T0" fmla="*/ 277 w 277"/>
                <a:gd name="T1" fmla="*/ 2 h 166"/>
                <a:gd name="T2" fmla="*/ 277 w 277"/>
                <a:gd name="T3" fmla="*/ 9 h 166"/>
                <a:gd name="T4" fmla="*/ 263 w 277"/>
                <a:gd name="T5" fmla="*/ 15 h 166"/>
                <a:gd name="T6" fmla="*/ 249 w 277"/>
                <a:gd name="T7" fmla="*/ 22 h 166"/>
                <a:gd name="T8" fmla="*/ 235 w 277"/>
                <a:gd name="T9" fmla="*/ 28 h 166"/>
                <a:gd name="T10" fmla="*/ 222 w 277"/>
                <a:gd name="T11" fmla="*/ 35 h 166"/>
                <a:gd name="T12" fmla="*/ 208 w 277"/>
                <a:gd name="T13" fmla="*/ 43 h 166"/>
                <a:gd name="T14" fmla="*/ 195 w 277"/>
                <a:gd name="T15" fmla="*/ 50 h 166"/>
                <a:gd name="T16" fmla="*/ 181 w 277"/>
                <a:gd name="T17" fmla="*/ 58 h 166"/>
                <a:gd name="T18" fmla="*/ 168 w 277"/>
                <a:gd name="T19" fmla="*/ 66 h 166"/>
                <a:gd name="T20" fmla="*/ 156 w 277"/>
                <a:gd name="T21" fmla="*/ 74 h 166"/>
                <a:gd name="T22" fmla="*/ 143 w 277"/>
                <a:gd name="T23" fmla="*/ 82 h 166"/>
                <a:gd name="T24" fmla="*/ 129 w 277"/>
                <a:gd name="T25" fmla="*/ 89 h 166"/>
                <a:gd name="T26" fmla="*/ 116 w 277"/>
                <a:gd name="T27" fmla="*/ 97 h 166"/>
                <a:gd name="T28" fmla="*/ 103 w 277"/>
                <a:gd name="T29" fmla="*/ 106 h 166"/>
                <a:gd name="T30" fmla="*/ 91 w 277"/>
                <a:gd name="T31" fmla="*/ 112 h 166"/>
                <a:gd name="T32" fmla="*/ 77 w 277"/>
                <a:gd name="T33" fmla="*/ 121 h 166"/>
                <a:gd name="T34" fmla="*/ 64 w 277"/>
                <a:gd name="T35" fmla="*/ 128 h 166"/>
                <a:gd name="T36" fmla="*/ 56 w 277"/>
                <a:gd name="T37" fmla="*/ 133 h 166"/>
                <a:gd name="T38" fmla="*/ 49 w 277"/>
                <a:gd name="T39" fmla="*/ 140 h 166"/>
                <a:gd name="T40" fmla="*/ 42 w 277"/>
                <a:gd name="T41" fmla="*/ 147 h 166"/>
                <a:gd name="T42" fmla="*/ 34 w 277"/>
                <a:gd name="T43" fmla="*/ 153 h 166"/>
                <a:gd name="T44" fmla="*/ 27 w 277"/>
                <a:gd name="T45" fmla="*/ 159 h 166"/>
                <a:gd name="T46" fmla="*/ 18 w 277"/>
                <a:gd name="T47" fmla="*/ 164 h 166"/>
                <a:gd name="T48" fmla="*/ 9 w 277"/>
                <a:gd name="T49" fmla="*/ 166 h 166"/>
                <a:gd name="T50" fmla="*/ 0 w 277"/>
                <a:gd name="T51" fmla="*/ 165 h 166"/>
                <a:gd name="T52" fmla="*/ 7 w 277"/>
                <a:gd name="T53" fmla="*/ 156 h 166"/>
                <a:gd name="T54" fmla="*/ 14 w 277"/>
                <a:gd name="T55" fmla="*/ 146 h 166"/>
                <a:gd name="T56" fmla="*/ 23 w 277"/>
                <a:gd name="T57" fmla="*/ 138 h 166"/>
                <a:gd name="T58" fmla="*/ 32 w 277"/>
                <a:gd name="T59" fmla="*/ 131 h 166"/>
                <a:gd name="T60" fmla="*/ 42 w 277"/>
                <a:gd name="T61" fmla="*/ 125 h 166"/>
                <a:gd name="T62" fmla="*/ 51 w 277"/>
                <a:gd name="T63" fmla="*/ 118 h 166"/>
                <a:gd name="T64" fmla="*/ 60 w 277"/>
                <a:gd name="T65" fmla="*/ 111 h 166"/>
                <a:gd name="T66" fmla="*/ 70 w 277"/>
                <a:gd name="T67" fmla="*/ 104 h 166"/>
                <a:gd name="T68" fmla="*/ 75 w 277"/>
                <a:gd name="T69" fmla="*/ 103 h 166"/>
                <a:gd name="T70" fmla="*/ 81 w 277"/>
                <a:gd name="T71" fmla="*/ 100 h 166"/>
                <a:gd name="T72" fmla="*/ 87 w 277"/>
                <a:gd name="T73" fmla="*/ 96 h 166"/>
                <a:gd name="T74" fmla="*/ 93 w 277"/>
                <a:gd name="T75" fmla="*/ 92 h 166"/>
                <a:gd name="T76" fmla="*/ 97 w 277"/>
                <a:gd name="T77" fmla="*/ 87 h 166"/>
                <a:gd name="T78" fmla="*/ 103 w 277"/>
                <a:gd name="T79" fmla="*/ 82 h 166"/>
                <a:gd name="T80" fmla="*/ 109 w 277"/>
                <a:gd name="T81" fmla="*/ 78 h 166"/>
                <a:gd name="T82" fmla="*/ 115 w 277"/>
                <a:gd name="T83" fmla="*/ 75 h 166"/>
                <a:gd name="T84" fmla="*/ 135 w 277"/>
                <a:gd name="T85" fmla="*/ 65 h 166"/>
                <a:gd name="T86" fmla="*/ 153 w 277"/>
                <a:gd name="T87" fmla="*/ 54 h 166"/>
                <a:gd name="T88" fmla="*/ 173 w 277"/>
                <a:gd name="T89" fmla="*/ 44 h 166"/>
                <a:gd name="T90" fmla="*/ 193 w 277"/>
                <a:gd name="T91" fmla="*/ 35 h 166"/>
                <a:gd name="T92" fmla="*/ 214 w 277"/>
                <a:gd name="T93" fmla="*/ 25 h 166"/>
                <a:gd name="T94" fmla="*/ 234 w 277"/>
                <a:gd name="T95" fmla="*/ 16 h 166"/>
                <a:gd name="T96" fmla="*/ 253 w 277"/>
                <a:gd name="T97" fmla="*/ 8 h 166"/>
                <a:gd name="T98" fmla="*/ 274 w 277"/>
                <a:gd name="T99" fmla="*/ 0 h 166"/>
                <a:gd name="T100" fmla="*/ 277 w 277"/>
                <a:gd name="T101" fmla="*/ 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7" h="166">
                  <a:moveTo>
                    <a:pt x="277" y="2"/>
                  </a:moveTo>
                  <a:lnTo>
                    <a:pt x="277" y="9"/>
                  </a:lnTo>
                  <a:lnTo>
                    <a:pt x="263" y="15"/>
                  </a:lnTo>
                  <a:lnTo>
                    <a:pt x="249" y="22"/>
                  </a:lnTo>
                  <a:lnTo>
                    <a:pt x="235" y="28"/>
                  </a:lnTo>
                  <a:lnTo>
                    <a:pt x="222" y="35"/>
                  </a:lnTo>
                  <a:lnTo>
                    <a:pt x="208" y="43"/>
                  </a:lnTo>
                  <a:lnTo>
                    <a:pt x="195" y="50"/>
                  </a:lnTo>
                  <a:lnTo>
                    <a:pt x="181" y="58"/>
                  </a:lnTo>
                  <a:lnTo>
                    <a:pt x="168" y="66"/>
                  </a:lnTo>
                  <a:lnTo>
                    <a:pt x="156" y="74"/>
                  </a:lnTo>
                  <a:lnTo>
                    <a:pt x="143" y="82"/>
                  </a:lnTo>
                  <a:lnTo>
                    <a:pt x="129" y="89"/>
                  </a:lnTo>
                  <a:lnTo>
                    <a:pt x="116" y="97"/>
                  </a:lnTo>
                  <a:lnTo>
                    <a:pt x="103" y="106"/>
                  </a:lnTo>
                  <a:lnTo>
                    <a:pt x="91" y="112"/>
                  </a:lnTo>
                  <a:lnTo>
                    <a:pt x="77" y="121"/>
                  </a:lnTo>
                  <a:lnTo>
                    <a:pt x="64" y="128"/>
                  </a:lnTo>
                  <a:lnTo>
                    <a:pt x="56" y="133"/>
                  </a:lnTo>
                  <a:lnTo>
                    <a:pt x="49" y="140"/>
                  </a:lnTo>
                  <a:lnTo>
                    <a:pt x="42" y="147"/>
                  </a:lnTo>
                  <a:lnTo>
                    <a:pt x="34" y="153"/>
                  </a:lnTo>
                  <a:lnTo>
                    <a:pt x="27" y="159"/>
                  </a:lnTo>
                  <a:lnTo>
                    <a:pt x="18" y="164"/>
                  </a:lnTo>
                  <a:lnTo>
                    <a:pt x="9" y="166"/>
                  </a:lnTo>
                  <a:lnTo>
                    <a:pt x="0" y="165"/>
                  </a:lnTo>
                  <a:lnTo>
                    <a:pt x="7" y="156"/>
                  </a:lnTo>
                  <a:lnTo>
                    <a:pt x="14" y="146"/>
                  </a:lnTo>
                  <a:lnTo>
                    <a:pt x="23" y="138"/>
                  </a:lnTo>
                  <a:lnTo>
                    <a:pt x="32" y="131"/>
                  </a:lnTo>
                  <a:lnTo>
                    <a:pt x="42" y="125"/>
                  </a:lnTo>
                  <a:lnTo>
                    <a:pt x="51" y="118"/>
                  </a:lnTo>
                  <a:lnTo>
                    <a:pt x="60" y="111"/>
                  </a:lnTo>
                  <a:lnTo>
                    <a:pt x="70" y="104"/>
                  </a:lnTo>
                  <a:lnTo>
                    <a:pt x="75" y="103"/>
                  </a:lnTo>
                  <a:lnTo>
                    <a:pt x="81" y="100"/>
                  </a:lnTo>
                  <a:lnTo>
                    <a:pt x="87" y="96"/>
                  </a:lnTo>
                  <a:lnTo>
                    <a:pt x="93" y="92"/>
                  </a:lnTo>
                  <a:lnTo>
                    <a:pt x="97" y="87"/>
                  </a:lnTo>
                  <a:lnTo>
                    <a:pt x="103" y="82"/>
                  </a:lnTo>
                  <a:lnTo>
                    <a:pt x="109" y="78"/>
                  </a:lnTo>
                  <a:lnTo>
                    <a:pt x="115" y="75"/>
                  </a:lnTo>
                  <a:lnTo>
                    <a:pt x="135" y="65"/>
                  </a:lnTo>
                  <a:lnTo>
                    <a:pt x="153" y="54"/>
                  </a:lnTo>
                  <a:lnTo>
                    <a:pt x="173" y="44"/>
                  </a:lnTo>
                  <a:lnTo>
                    <a:pt x="193" y="35"/>
                  </a:lnTo>
                  <a:lnTo>
                    <a:pt x="214" y="25"/>
                  </a:lnTo>
                  <a:lnTo>
                    <a:pt x="234" y="16"/>
                  </a:lnTo>
                  <a:lnTo>
                    <a:pt x="253" y="8"/>
                  </a:lnTo>
                  <a:lnTo>
                    <a:pt x="274" y="0"/>
                  </a:lnTo>
                  <a:lnTo>
                    <a:pt x="27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0" name="Freeform 14"/>
            <p:cNvSpPr>
              <a:spLocks/>
            </p:cNvSpPr>
            <p:nvPr/>
          </p:nvSpPr>
          <p:spPr bwMode="auto">
            <a:xfrm>
              <a:off x="1700213" y="2949575"/>
              <a:ext cx="161925" cy="165100"/>
            </a:xfrm>
            <a:custGeom>
              <a:avLst/>
              <a:gdLst>
                <a:gd name="T0" fmla="*/ 86 w 612"/>
                <a:gd name="T1" fmla="*/ 15 h 618"/>
                <a:gd name="T2" fmla="*/ 172 w 612"/>
                <a:gd name="T3" fmla="*/ 65 h 618"/>
                <a:gd name="T4" fmla="*/ 370 w 612"/>
                <a:gd name="T5" fmla="*/ 144 h 618"/>
                <a:gd name="T6" fmla="*/ 585 w 612"/>
                <a:gd name="T7" fmla="*/ 224 h 618"/>
                <a:gd name="T8" fmla="*/ 559 w 612"/>
                <a:gd name="T9" fmla="*/ 270 h 618"/>
                <a:gd name="T10" fmla="*/ 506 w 612"/>
                <a:gd name="T11" fmla="*/ 308 h 618"/>
                <a:gd name="T12" fmla="*/ 564 w 612"/>
                <a:gd name="T13" fmla="*/ 248 h 618"/>
                <a:gd name="T14" fmla="*/ 524 w 612"/>
                <a:gd name="T15" fmla="*/ 238 h 618"/>
                <a:gd name="T16" fmla="*/ 474 w 612"/>
                <a:gd name="T17" fmla="*/ 275 h 618"/>
                <a:gd name="T18" fmla="*/ 466 w 612"/>
                <a:gd name="T19" fmla="*/ 263 h 618"/>
                <a:gd name="T20" fmla="*/ 505 w 612"/>
                <a:gd name="T21" fmla="*/ 225 h 618"/>
                <a:gd name="T22" fmla="*/ 462 w 612"/>
                <a:gd name="T23" fmla="*/ 224 h 618"/>
                <a:gd name="T24" fmla="*/ 421 w 612"/>
                <a:gd name="T25" fmla="*/ 258 h 618"/>
                <a:gd name="T26" fmla="*/ 441 w 612"/>
                <a:gd name="T27" fmla="*/ 201 h 618"/>
                <a:gd name="T28" fmla="*/ 406 w 612"/>
                <a:gd name="T29" fmla="*/ 198 h 618"/>
                <a:gd name="T30" fmla="*/ 362 w 612"/>
                <a:gd name="T31" fmla="*/ 228 h 618"/>
                <a:gd name="T32" fmla="*/ 371 w 612"/>
                <a:gd name="T33" fmla="*/ 172 h 618"/>
                <a:gd name="T34" fmla="*/ 322 w 612"/>
                <a:gd name="T35" fmla="*/ 200 h 618"/>
                <a:gd name="T36" fmla="*/ 319 w 612"/>
                <a:gd name="T37" fmla="*/ 151 h 618"/>
                <a:gd name="T38" fmla="*/ 283 w 612"/>
                <a:gd name="T39" fmla="*/ 168 h 618"/>
                <a:gd name="T40" fmla="*/ 271 w 612"/>
                <a:gd name="T41" fmla="*/ 130 h 618"/>
                <a:gd name="T42" fmla="*/ 235 w 612"/>
                <a:gd name="T43" fmla="*/ 134 h 618"/>
                <a:gd name="T44" fmla="*/ 206 w 612"/>
                <a:gd name="T45" fmla="*/ 109 h 618"/>
                <a:gd name="T46" fmla="*/ 269 w 612"/>
                <a:gd name="T47" fmla="*/ 178 h 618"/>
                <a:gd name="T48" fmla="*/ 419 w 612"/>
                <a:gd name="T49" fmla="*/ 284 h 618"/>
                <a:gd name="T50" fmla="*/ 505 w 612"/>
                <a:gd name="T51" fmla="*/ 366 h 618"/>
                <a:gd name="T52" fmla="*/ 460 w 612"/>
                <a:gd name="T53" fmla="*/ 358 h 618"/>
                <a:gd name="T54" fmla="*/ 428 w 612"/>
                <a:gd name="T55" fmla="*/ 324 h 618"/>
                <a:gd name="T56" fmla="*/ 414 w 612"/>
                <a:gd name="T57" fmla="*/ 328 h 618"/>
                <a:gd name="T58" fmla="*/ 377 w 612"/>
                <a:gd name="T59" fmla="*/ 320 h 618"/>
                <a:gd name="T60" fmla="*/ 354 w 612"/>
                <a:gd name="T61" fmla="*/ 322 h 618"/>
                <a:gd name="T62" fmla="*/ 369 w 612"/>
                <a:gd name="T63" fmla="*/ 278 h 618"/>
                <a:gd name="T64" fmla="*/ 328 w 612"/>
                <a:gd name="T65" fmla="*/ 277 h 618"/>
                <a:gd name="T66" fmla="*/ 316 w 612"/>
                <a:gd name="T67" fmla="*/ 273 h 618"/>
                <a:gd name="T68" fmla="*/ 291 w 612"/>
                <a:gd name="T69" fmla="*/ 251 h 618"/>
                <a:gd name="T70" fmla="*/ 284 w 612"/>
                <a:gd name="T71" fmla="*/ 239 h 618"/>
                <a:gd name="T72" fmla="*/ 255 w 612"/>
                <a:gd name="T73" fmla="*/ 205 h 618"/>
                <a:gd name="T74" fmla="*/ 206 w 612"/>
                <a:gd name="T75" fmla="*/ 246 h 618"/>
                <a:gd name="T76" fmla="*/ 236 w 612"/>
                <a:gd name="T77" fmla="*/ 200 h 618"/>
                <a:gd name="T78" fmla="*/ 192 w 612"/>
                <a:gd name="T79" fmla="*/ 189 h 618"/>
                <a:gd name="T80" fmla="*/ 184 w 612"/>
                <a:gd name="T81" fmla="*/ 182 h 618"/>
                <a:gd name="T82" fmla="*/ 154 w 612"/>
                <a:gd name="T83" fmla="*/ 158 h 618"/>
                <a:gd name="T84" fmla="*/ 136 w 612"/>
                <a:gd name="T85" fmla="*/ 121 h 618"/>
                <a:gd name="T86" fmla="*/ 131 w 612"/>
                <a:gd name="T87" fmla="*/ 179 h 618"/>
                <a:gd name="T88" fmla="*/ 279 w 612"/>
                <a:gd name="T89" fmla="*/ 420 h 618"/>
                <a:gd name="T90" fmla="*/ 335 w 612"/>
                <a:gd name="T91" fmla="*/ 516 h 618"/>
                <a:gd name="T92" fmla="*/ 298 w 612"/>
                <a:gd name="T93" fmla="*/ 509 h 618"/>
                <a:gd name="T94" fmla="*/ 159 w 612"/>
                <a:gd name="T95" fmla="*/ 282 h 618"/>
                <a:gd name="T96" fmla="*/ 105 w 612"/>
                <a:gd name="T97" fmla="*/ 185 h 618"/>
                <a:gd name="T98" fmla="*/ 107 w 612"/>
                <a:gd name="T99" fmla="*/ 224 h 618"/>
                <a:gd name="T100" fmla="*/ 162 w 612"/>
                <a:gd name="T101" fmla="*/ 398 h 618"/>
                <a:gd name="T102" fmla="*/ 202 w 612"/>
                <a:gd name="T103" fmla="*/ 538 h 618"/>
                <a:gd name="T104" fmla="*/ 193 w 612"/>
                <a:gd name="T105" fmla="*/ 618 h 618"/>
                <a:gd name="T106" fmla="*/ 119 w 612"/>
                <a:gd name="T107" fmla="*/ 360 h 618"/>
                <a:gd name="T108" fmla="*/ 65 w 612"/>
                <a:gd name="T109" fmla="*/ 191 h 618"/>
                <a:gd name="T110" fmla="*/ 23 w 612"/>
                <a:gd name="T111" fmla="*/ 101 h 618"/>
                <a:gd name="T112" fmla="*/ 1 w 612"/>
                <a:gd name="T113" fmla="*/ 63 h 618"/>
                <a:gd name="T114" fmla="*/ 41 w 612"/>
                <a:gd name="T115" fmla="*/ 28 h 618"/>
                <a:gd name="T116" fmla="*/ 64 w 612"/>
                <a:gd name="T117" fmla="*/ 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2" h="618">
                  <a:moveTo>
                    <a:pt x="66" y="5"/>
                  </a:moveTo>
                  <a:lnTo>
                    <a:pt x="66" y="11"/>
                  </a:lnTo>
                  <a:lnTo>
                    <a:pt x="66" y="16"/>
                  </a:lnTo>
                  <a:lnTo>
                    <a:pt x="67" y="22"/>
                  </a:lnTo>
                  <a:lnTo>
                    <a:pt x="73" y="25"/>
                  </a:lnTo>
                  <a:lnTo>
                    <a:pt x="78" y="22"/>
                  </a:lnTo>
                  <a:lnTo>
                    <a:pt x="81" y="17"/>
                  </a:lnTo>
                  <a:lnTo>
                    <a:pt x="86" y="15"/>
                  </a:lnTo>
                  <a:lnTo>
                    <a:pt x="93" y="18"/>
                  </a:lnTo>
                  <a:lnTo>
                    <a:pt x="100" y="30"/>
                  </a:lnTo>
                  <a:lnTo>
                    <a:pt x="109" y="39"/>
                  </a:lnTo>
                  <a:lnTo>
                    <a:pt x="121" y="45"/>
                  </a:lnTo>
                  <a:lnTo>
                    <a:pt x="133" y="51"/>
                  </a:lnTo>
                  <a:lnTo>
                    <a:pt x="145" y="56"/>
                  </a:lnTo>
                  <a:lnTo>
                    <a:pt x="159" y="60"/>
                  </a:lnTo>
                  <a:lnTo>
                    <a:pt x="172" y="65"/>
                  </a:lnTo>
                  <a:lnTo>
                    <a:pt x="184" y="71"/>
                  </a:lnTo>
                  <a:lnTo>
                    <a:pt x="211" y="81"/>
                  </a:lnTo>
                  <a:lnTo>
                    <a:pt x="237" y="92"/>
                  </a:lnTo>
                  <a:lnTo>
                    <a:pt x="264" y="102"/>
                  </a:lnTo>
                  <a:lnTo>
                    <a:pt x="291" y="113"/>
                  </a:lnTo>
                  <a:lnTo>
                    <a:pt x="317" y="123"/>
                  </a:lnTo>
                  <a:lnTo>
                    <a:pt x="344" y="134"/>
                  </a:lnTo>
                  <a:lnTo>
                    <a:pt x="370" y="144"/>
                  </a:lnTo>
                  <a:lnTo>
                    <a:pt x="397" y="155"/>
                  </a:lnTo>
                  <a:lnTo>
                    <a:pt x="423" y="165"/>
                  </a:lnTo>
                  <a:lnTo>
                    <a:pt x="450" y="175"/>
                  </a:lnTo>
                  <a:lnTo>
                    <a:pt x="477" y="186"/>
                  </a:lnTo>
                  <a:lnTo>
                    <a:pt x="504" y="195"/>
                  </a:lnTo>
                  <a:lnTo>
                    <a:pt x="530" y="206"/>
                  </a:lnTo>
                  <a:lnTo>
                    <a:pt x="557" y="215"/>
                  </a:lnTo>
                  <a:lnTo>
                    <a:pt x="585" y="224"/>
                  </a:lnTo>
                  <a:lnTo>
                    <a:pt x="612" y="234"/>
                  </a:lnTo>
                  <a:lnTo>
                    <a:pt x="610" y="239"/>
                  </a:lnTo>
                  <a:lnTo>
                    <a:pt x="609" y="246"/>
                  </a:lnTo>
                  <a:lnTo>
                    <a:pt x="607" y="252"/>
                  </a:lnTo>
                  <a:lnTo>
                    <a:pt x="602" y="257"/>
                  </a:lnTo>
                  <a:lnTo>
                    <a:pt x="579" y="253"/>
                  </a:lnTo>
                  <a:lnTo>
                    <a:pt x="569" y="261"/>
                  </a:lnTo>
                  <a:lnTo>
                    <a:pt x="559" y="270"/>
                  </a:lnTo>
                  <a:lnTo>
                    <a:pt x="550" y="278"/>
                  </a:lnTo>
                  <a:lnTo>
                    <a:pt x="542" y="287"/>
                  </a:lnTo>
                  <a:lnTo>
                    <a:pt x="533" y="296"/>
                  </a:lnTo>
                  <a:lnTo>
                    <a:pt x="523" y="306"/>
                  </a:lnTo>
                  <a:lnTo>
                    <a:pt x="514" y="314"/>
                  </a:lnTo>
                  <a:lnTo>
                    <a:pt x="505" y="322"/>
                  </a:lnTo>
                  <a:lnTo>
                    <a:pt x="499" y="316"/>
                  </a:lnTo>
                  <a:lnTo>
                    <a:pt x="506" y="308"/>
                  </a:lnTo>
                  <a:lnTo>
                    <a:pt x="515" y="300"/>
                  </a:lnTo>
                  <a:lnTo>
                    <a:pt x="523" y="292"/>
                  </a:lnTo>
                  <a:lnTo>
                    <a:pt x="533" y="284"/>
                  </a:lnTo>
                  <a:lnTo>
                    <a:pt x="542" y="277"/>
                  </a:lnTo>
                  <a:lnTo>
                    <a:pt x="551" y="268"/>
                  </a:lnTo>
                  <a:lnTo>
                    <a:pt x="560" y="260"/>
                  </a:lnTo>
                  <a:lnTo>
                    <a:pt x="569" y="251"/>
                  </a:lnTo>
                  <a:lnTo>
                    <a:pt x="564" y="248"/>
                  </a:lnTo>
                  <a:lnTo>
                    <a:pt x="559" y="245"/>
                  </a:lnTo>
                  <a:lnTo>
                    <a:pt x="556" y="243"/>
                  </a:lnTo>
                  <a:lnTo>
                    <a:pt x="551" y="242"/>
                  </a:lnTo>
                  <a:lnTo>
                    <a:pt x="547" y="239"/>
                  </a:lnTo>
                  <a:lnTo>
                    <a:pt x="542" y="238"/>
                  </a:lnTo>
                  <a:lnTo>
                    <a:pt x="537" y="237"/>
                  </a:lnTo>
                  <a:lnTo>
                    <a:pt x="533" y="236"/>
                  </a:lnTo>
                  <a:lnTo>
                    <a:pt x="524" y="238"/>
                  </a:lnTo>
                  <a:lnTo>
                    <a:pt x="517" y="243"/>
                  </a:lnTo>
                  <a:lnTo>
                    <a:pt x="512" y="248"/>
                  </a:lnTo>
                  <a:lnTo>
                    <a:pt x="506" y="253"/>
                  </a:lnTo>
                  <a:lnTo>
                    <a:pt x="500" y="259"/>
                  </a:lnTo>
                  <a:lnTo>
                    <a:pt x="494" y="265"/>
                  </a:lnTo>
                  <a:lnTo>
                    <a:pt x="487" y="268"/>
                  </a:lnTo>
                  <a:lnTo>
                    <a:pt x="479" y="271"/>
                  </a:lnTo>
                  <a:lnTo>
                    <a:pt x="474" y="275"/>
                  </a:lnTo>
                  <a:lnTo>
                    <a:pt x="470" y="280"/>
                  </a:lnTo>
                  <a:lnTo>
                    <a:pt x="465" y="285"/>
                  </a:lnTo>
                  <a:lnTo>
                    <a:pt x="459" y="285"/>
                  </a:lnTo>
                  <a:lnTo>
                    <a:pt x="456" y="281"/>
                  </a:lnTo>
                  <a:lnTo>
                    <a:pt x="456" y="277"/>
                  </a:lnTo>
                  <a:lnTo>
                    <a:pt x="458" y="272"/>
                  </a:lnTo>
                  <a:lnTo>
                    <a:pt x="460" y="268"/>
                  </a:lnTo>
                  <a:lnTo>
                    <a:pt x="466" y="263"/>
                  </a:lnTo>
                  <a:lnTo>
                    <a:pt x="473" y="257"/>
                  </a:lnTo>
                  <a:lnTo>
                    <a:pt x="480" y="253"/>
                  </a:lnTo>
                  <a:lnTo>
                    <a:pt x="488" y="250"/>
                  </a:lnTo>
                  <a:lnTo>
                    <a:pt x="495" y="246"/>
                  </a:lnTo>
                  <a:lnTo>
                    <a:pt x="501" y="242"/>
                  </a:lnTo>
                  <a:lnTo>
                    <a:pt x="506" y="236"/>
                  </a:lnTo>
                  <a:lnTo>
                    <a:pt x="509" y="228"/>
                  </a:lnTo>
                  <a:lnTo>
                    <a:pt x="505" y="225"/>
                  </a:lnTo>
                  <a:lnTo>
                    <a:pt x="499" y="222"/>
                  </a:lnTo>
                  <a:lnTo>
                    <a:pt x="494" y="220"/>
                  </a:lnTo>
                  <a:lnTo>
                    <a:pt x="488" y="217"/>
                  </a:lnTo>
                  <a:lnTo>
                    <a:pt x="484" y="216"/>
                  </a:lnTo>
                  <a:lnTo>
                    <a:pt x="478" y="215"/>
                  </a:lnTo>
                  <a:lnTo>
                    <a:pt x="473" y="216"/>
                  </a:lnTo>
                  <a:lnTo>
                    <a:pt x="467" y="220"/>
                  </a:lnTo>
                  <a:lnTo>
                    <a:pt x="462" y="224"/>
                  </a:lnTo>
                  <a:lnTo>
                    <a:pt x="456" y="229"/>
                  </a:lnTo>
                  <a:lnTo>
                    <a:pt x="450" y="235"/>
                  </a:lnTo>
                  <a:lnTo>
                    <a:pt x="445" y="239"/>
                  </a:lnTo>
                  <a:lnTo>
                    <a:pt x="440" y="245"/>
                  </a:lnTo>
                  <a:lnTo>
                    <a:pt x="434" y="251"/>
                  </a:lnTo>
                  <a:lnTo>
                    <a:pt x="428" y="256"/>
                  </a:lnTo>
                  <a:lnTo>
                    <a:pt x="422" y="259"/>
                  </a:lnTo>
                  <a:lnTo>
                    <a:pt x="421" y="258"/>
                  </a:lnTo>
                  <a:lnTo>
                    <a:pt x="421" y="256"/>
                  </a:lnTo>
                  <a:lnTo>
                    <a:pt x="421" y="253"/>
                  </a:lnTo>
                  <a:lnTo>
                    <a:pt x="421" y="251"/>
                  </a:lnTo>
                  <a:lnTo>
                    <a:pt x="458" y="211"/>
                  </a:lnTo>
                  <a:lnTo>
                    <a:pt x="455" y="208"/>
                  </a:lnTo>
                  <a:lnTo>
                    <a:pt x="450" y="206"/>
                  </a:lnTo>
                  <a:lnTo>
                    <a:pt x="445" y="203"/>
                  </a:lnTo>
                  <a:lnTo>
                    <a:pt x="441" y="201"/>
                  </a:lnTo>
                  <a:lnTo>
                    <a:pt x="436" y="199"/>
                  </a:lnTo>
                  <a:lnTo>
                    <a:pt x="431" y="196"/>
                  </a:lnTo>
                  <a:lnTo>
                    <a:pt x="427" y="194"/>
                  </a:lnTo>
                  <a:lnTo>
                    <a:pt x="422" y="192"/>
                  </a:lnTo>
                  <a:lnTo>
                    <a:pt x="417" y="193"/>
                  </a:lnTo>
                  <a:lnTo>
                    <a:pt x="414" y="196"/>
                  </a:lnTo>
                  <a:lnTo>
                    <a:pt x="409" y="199"/>
                  </a:lnTo>
                  <a:lnTo>
                    <a:pt x="406" y="198"/>
                  </a:lnTo>
                  <a:lnTo>
                    <a:pt x="400" y="201"/>
                  </a:lnTo>
                  <a:lnTo>
                    <a:pt x="394" y="206"/>
                  </a:lnTo>
                  <a:lnTo>
                    <a:pt x="390" y="211"/>
                  </a:lnTo>
                  <a:lnTo>
                    <a:pt x="385" y="217"/>
                  </a:lnTo>
                  <a:lnTo>
                    <a:pt x="380" y="223"/>
                  </a:lnTo>
                  <a:lnTo>
                    <a:pt x="374" y="227"/>
                  </a:lnTo>
                  <a:lnTo>
                    <a:pt x="369" y="229"/>
                  </a:lnTo>
                  <a:lnTo>
                    <a:pt x="362" y="228"/>
                  </a:lnTo>
                  <a:lnTo>
                    <a:pt x="366" y="216"/>
                  </a:lnTo>
                  <a:lnTo>
                    <a:pt x="376" y="206"/>
                  </a:lnTo>
                  <a:lnTo>
                    <a:pt x="386" y="196"/>
                  </a:lnTo>
                  <a:lnTo>
                    <a:pt x="395" y="186"/>
                  </a:lnTo>
                  <a:lnTo>
                    <a:pt x="391" y="180"/>
                  </a:lnTo>
                  <a:lnTo>
                    <a:pt x="385" y="175"/>
                  </a:lnTo>
                  <a:lnTo>
                    <a:pt x="378" y="173"/>
                  </a:lnTo>
                  <a:lnTo>
                    <a:pt x="371" y="172"/>
                  </a:lnTo>
                  <a:lnTo>
                    <a:pt x="364" y="174"/>
                  </a:lnTo>
                  <a:lnTo>
                    <a:pt x="358" y="179"/>
                  </a:lnTo>
                  <a:lnTo>
                    <a:pt x="352" y="186"/>
                  </a:lnTo>
                  <a:lnTo>
                    <a:pt x="347" y="193"/>
                  </a:lnTo>
                  <a:lnTo>
                    <a:pt x="342" y="199"/>
                  </a:lnTo>
                  <a:lnTo>
                    <a:pt x="336" y="202"/>
                  </a:lnTo>
                  <a:lnTo>
                    <a:pt x="329" y="203"/>
                  </a:lnTo>
                  <a:lnTo>
                    <a:pt x="322" y="200"/>
                  </a:lnTo>
                  <a:lnTo>
                    <a:pt x="351" y="166"/>
                  </a:lnTo>
                  <a:lnTo>
                    <a:pt x="348" y="163"/>
                  </a:lnTo>
                  <a:lnTo>
                    <a:pt x="343" y="160"/>
                  </a:lnTo>
                  <a:lnTo>
                    <a:pt x="338" y="158"/>
                  </a:lnTo>
                  <a:lnTo>
                    <a:pt x="334" y="156"/>
                  </a:lnTo>
                  <a:lnTo>
                    <a:pt x="329" y="155"/>
                  </a:lnTo>
                  <a:lnTo>
                    <a:pt x="324" y="152"/>
                  </a:lnTo>
                  <a:lnTo>
                    <a:pt x="319" y="151"/>
                  </a:lnTo>
                  <a:lnTo>
                    <a:pt x="314" y="149"/>
                  </a:lnTo>
                  <a:lnTo>
                    <a:pt x="309" y="151"/>
                  </a:lnTo>
                  <a:lnTo>
                    <a:pt x="305" y="153"/>
                  </a:lnTo>
                  <a:lnTo>
                    <a:pt x="301" y="157"/>
                  </a:lnTo>
                  <a:lnTo>
                    <a:pt x="297" y="160"/>
                  </a:lnTo>
                  <a:lnTo>
                    <a:pt x="292" y="164"/>
                  </a:lnTo>
                  <a:lnTo>
                    <a:pt x="287" y="167"/>
                  </a:lnTo>
                  <a:lnTo>
                    <a:pt x="283" y="168"/>
                  </a:lnTo>
                  <a:lnTo>
                    <a:pt x="278" y="168"/>
                  </a:lnTo>
                  <a:lnTo>
                    <a:pt x="297" y="144"/>
                  </a:lnTo>
                  <a:lnTo>
                    <a:pt x="293" y="142"/>
                  </a:lnTo>
                  <a:lnTo>
                    <a:pt x="288" y="138"/>
                  </a:lnTo>
                  <a:lnTo>
                    <a:pt x="285" y="136"/>
                  </a:lnTo>
                  <a:lnTo>
                    <a:pt x="280" y="132"/>
                  </a:lnTo>
                  <a:lnTo>
                    <a:pt x="276" y="131"/>
                  </a:lnTo>
                  <a:lnTo>
                    <a:pt x="271" y="130"/>
                  </a:lnTo>
                  <a:lnTo>
                    <a:pt x="266" y="131"/>
                  </a:lnTo>
                  <a:lnTo>
                    <a:pt x="262" y="135"/>
                  </a:lnTo>
                  <a:lnTo>
                    <a:pt x="257" y="138"/>
                  </a:lnTo>
                  <a:lnTo>
                    <a:pt x="252" y="143"/>
                  </a:lnTo>
                  <a:lnTo>
                    <a:pt x="247" y="145"/>
                  </a:lnTo>
                  <a:lnTo>
                    <a:pt x="241" y="143"/>
                  </a:lnTo>
                  <a:lnTo>
                    <a:pt x="236" y="138"/>
                  </a:lnTo>
                  <a:lnTo>
                    <a:pt x="235" y="134"/>
                  </a:lnTo>
                  <a:lnTo>
                    <a:pt x="235" y="129"/>
                  </a:lnTo>
                  <a:lnTo>
                    <a:pt x="238" y="124"/>
                  </a:lnTo>
                  <a:lnTo>
                    <a:pt x="241" y="123"/>
                  </a:lnTo>
                  <a:lnTo>
                    <a:pt x="235" y="116"/>
                  </a:lnTo>
                  <a:lnTo>
                    <a:pt x="227" y="113"/>
                  </a:lnTo>
                  <a:lnTo>
                    <a:pt x="217" y="109"/>
                  </a:lnTo>
                  <a:lnTo>
                    <a:pt x="209" y="107"/>
                  </a:lnTo>
                  <a:lnTo>
                    <a:pt x="206" y="109"/>
                  </a:lnTo>
                  <a:lnTo>
                    <a:pt x="201" y="110"/>
                  </a:lnTo>
                  <a:lnTo>
                    <a:pt x="198" y="110"/>
                  </a:lnTo>
                  <a:lnTo>
                    <a:pt x="193" y="109"/>
                  </a:lnTo>
                  <a:lnTo>
                    <a:pt x="195" y="120"/>
                  </a:lnTo>
                  <a:lnTo>
                    <a:pt x="214" y="135"/>
                  </a:lnTo>
                  <a:lnTo>
                    <a:pt x="231" y="150"/>
                  </a:lnTo>
                  <a:lnTo>
                    <a:pt x="250" y="164"/>
                  </a:lnTo>
                  <a:lnTo>
                    <a:pt x="269" y="178"/>
                  </a:lnTo>
                  <a:lnTo>
                    <a:pt x="287" y="192"/>
                  </a:lnTo>
                  <a:lnTo>
                    <a:pt x="306" y="206"/>
                  </a:lnTo>
                  <a:lnTo>
                    <a:pt x="324" y="218"/>
                  </a:lnTo>
                  <a:lnTo>
                    <a:pt x="343" y="232"/>
                  </a:lnTo>
                  <a:lnTo>
                    <a:pt x="362" y="245"/>
                  </a:lnTo>
                  <a:lnTo>
                    <a:pt x="381" y="258"/>
                  </a:lnTo>
                  <a:lnTo>
                    <a:pt x="400" y="271"/>
                  </a:lnTo>
                  <a:lnTo>
                    <a:pt x="419" y="284"/>
                  </a:lnTo>
                  <a:lnTo>
                    <a:pt x="437" y="298"/>
                  </a:lnTo>
                  <a:lnTo>
                    <a:pt x="456" y="310"/>
                  </a:lnTo>
                  <a:lnTo>
                    <a:pt x="474" y="323"/>
                  </a:lnTo>
                  <a:lnTo>
                    <a:pt x="493" y="336"/>
                  </a:lnTo>
                  <a:lnTo>
                    <a:pt x="498" y="343"/>
                  </a:lnTo>
                  <a:lnTo>
                    <a:pt x="506" y="350"/>
                  </a:lnTo>
                  <a:lnTo>
                    <a:pt x="509" y="358"/>
                  </a:lnTo>
                  <a:lnTo>
                    <a:pt x="505" y="366"/>
                  </a:lnTo>
                  <a:lnTo>
                    <a:pt x="499" y="366"/>
                  </a:lnTo>
                  <a:lnTo>
                    <a:pt x="493" y="364"/>
                  </a:lnTo>
                  <a:lnTo>
                    <a:pt x="488" y="360"/>
                  </a:lnTo>
                  <a:lnTo>
                    <a:pt x="484" y="358"/>
                  </a:lnTo>
                  <a:lnTo>
                    <a:pt x="454" y="380"/>
                  </a:lnTo>
                  <a:lnTo>
                    <a:pt x="452" y="373"/>
                  </a:lnTo>
                  <a:lnTo>
                    <a:pt x="456" y="365"/>
                  </a:lnTo>
                  <a:lnTo>
                    <a:pt x="460" y="358"/>
                  </a:lnTo>
                  <a:lnTo>
                    <a:pt x="465" y="350"/>
                  </a:lnTo>
                  <a:lnTo>
                    <a:pt x="460" y="345"/>
                  </a:lnTo>
                  <a:lnTo>
                    <a:pt x="456" y="341"/>
                  </a:lnTo>
                  <a:lnTo>
                    <a:pt x="450" y="336"/>
                  </a:lnTo>
                  <a:lnTo>
                    <a:pt x="445" y="331"/>
                  </a:lnTo>
                  <a:lnTo>
                    <a:pt x="440" y="328"/>
                  </a:lnTo>
                  <a:lnTo>
                    <a:pt x="434" y="325"/>
                  </a:lnTo>
                  <a:lnTo>
                    <a:pt x="428" y="324"/>
                  </a:lnTo>
                  <a:lnTo>
                    <a:pt x="421" y="327"/>
                  </a:lnTo>
                  <a:lnTo>
                    <a:pt x="415" y="335"/>
                  </a:lnTo>
                  <a:lnTo>
                    <a:pt x="408" y="343"/>
                  </a:lnTo>
                  <a:lnTo>
                    <a:pt x="402" y="352"/>
                  </a:lnTo>
                  <a:lnTo>
                    <a:pt x="395" y="360"/>
                  </a:lnTo>
                  <a:lnTo>
                    <a:pt x="398" y="350"/>
                  </a:lnTo>
                  <a:lnTo>
                    <a:pt x="405" y="338"/>
                  </a:lnTo>
                  <a:lnTo>
                    <a:pt x="414" y="328"/>
                  </a:lnTo>
                  <a:lnTo>
                    <a:pt x="421" y="316"/>
                  </a:lnTo>
                  <a:lnTo>
                    <a:pt x="415" y="309"/>
                  </a:lnTo>
                  <a:lnTo>
                    <a:pt x="409" y="303"/>
                  </a:lnTo>
                  <a:lnTo>
                    <a:pt x="401" y="301"/>
                  </a:lnTo>
                  <a:lnTo>
                    <a:pt x="393" y="301"/>
                  </a:lnTo>
                  <a:lnTo>
                    <a:pt x="388" y="307"/>
                  </a:lnTo>
                  <a:lnTo>
                    <a:pt x="383" y="314"/>
                  </a:lnTo>
                  <a:lnTo>
                    <a:pt x="377" y="320"/>
                  </a:lnTo>
                  <a:lnTo>
                    <a:pt x="371" y="324"/>
                  </a:lnTo>
                  <a:lnTo>
                    <a:pt x="364" y="330"/>
                  </a:lnTo>
                  <a:lnTo>
                    <a:pt x="357" y="335"/>
                  </a:lnTo>
                  <a:lnTo>
                    <a:pt x="350" y="338"/>
                  </a:lnTo>
                  <a:lnTo>
                    <a:pt x="343" y="342"/>
                  </a:lnTo>
                  <a:lnTo>
                    <a:pt x="345" y="335"/>
                  </a:lnTo>
                  <a:lnTo>
                    <a:pt x="349" y="329"/>
                  </a:lnTo>
                  <a:lnTo>
                    <a:pt x="354" y="322"/>
                  </a:lnTo>
                  <a:lnTo>
                    <a:pt x="358" y="316"/>
                  </a:lnTo>
                  <a:lnTo>
                    <a:pt x="364" y="309"/>
                  </a:lnTo>
                  <a:lnTo>
                    <a:pt x="370" y="303"/>
                  </a:lnTo>
                  <a:lnTo>
                    <a:pt x="374" y="296"/>
                  </a:lnTo>
                  <a:lnTo>
                    <a:pt x="380" y="291"/>
                  </a:lnTo>
                  <a:lnTo>
                    <a:pt x="377" y="286"/>
                  </a:lnTo>
                  <a:lnTo>
                    <a:pt x="373" y="281"/>
                  </a:lnTo>
                  <a:lnTo>
                    <a:pt x="369" y="278"/>
                  </a:lnTo>
                  <a:lnTo>
                    <a:pt x="364" y="274"/>
                  </a:lnTo>
                  <a:lnTo>
                    <a:pt x="358" y="272"/>
                  </a:lnTo>
                  <a:lnTo>
                    <a:pt x="354" y="268"/>
                  </a:lnTo>
                  <a:lnTo>
                    <a:pt x="348" y="266"/>
                  </a:lnTo>
                  <a:lnTo>
                    <a:pt x="343" y="263"/>
                  </a:lnTo>
                  <a:lnTo>
                    <a:pt x="338" y="266"/>
                  </a:lnTo>
                  <a:lnTo>
                    <a:pt x="333" y="271"/>
                  </a:lnTo>
                  <a:lnTo>
                    <a:pt x="328" y="277"/>
                  </a:lnTo>
                  <a:lnTo>
                    <a:pt x="323" y="281"/>
                  </a:lnTo>
                  <a:lnTo>
                    <a:pt x="319" y="286"/>
                  </a:lnTo>
                  <a:lnTo>
                    <a:pt x="314" y="291"/>
                  </a:lnTo>
                  <a:lnTo>
                    <a:pt x="308" y="294"/>
                  </a:lnTo>
                  <a:lnTo>
                    <a:pt x="302" y="296"/>
                  </a:lnTo>
                  <a:lnTo>
                    <a:pt x="305" y="288"/>
                  </a:lnTo>
                  <a:lnTo>
                    <a:pt x="309" y="280"/>
                  </a:lnTo>
                  <a:lnTo>
                    <a:pt x="316" y="273"/>
                  </a:lnTo>
                  <a:lnTo>
                    <a:pt x="323" y="265"/>
                  </a:lnTo>
                  <a:lnTo>
                    <a:pt x="328" y="258"/>
                  </a:lnTo>
                  <a:lnTo>
                    <a:pt x="328" y="251"/>
                  </a:lnTo>
                  <a:lnTo>
                    <a:pt x="323" y="245"/>
                  </a:lnTo>
                  <a:lnTo>
                    <a:pt x="311" y="239"/>
                  </a:lnTo>
                  <a:lnTo>
                    <a:pt x="302" y="242"/>
                  </a:lnTo>
                  <a:lnTo>
                    <a:pt x="295" y="245"/>
                  </a:lnTo>
                  <a:lnTo>
                    <a:pt x="291" y="251"/>
                  </a:lnTo>
                  <a:lnTo>
                    <a:pt x="286" y="258"/>
                  </a:lnTo>
                  <a:lnTo>
                    <a:pt x="281" y="264"/>
                  </a:lnTo>
                  <a:lnTo>
                    <a:pt x="276" y="270"/>
                  </a:lnTo>
                  <a:lnTo>
                    <a:pt x="270" y="274"/>
                  </a:lnTo>
                  <a:lnTo>
                    <a:pt x="263" y="277"/>
                  </a:lnTo>
                  <a:lnTo>
                    <a:pt x="265" y="263"/>
                  </a:lnTo>
                  <a:lnTo>
                    <a:pt x="273" y="251"/>
                  </a:lnTo>
                  <a:lnTo>
                    <a:pt x="284" y="239"/>
                  </a:lnTo>
                  <a:lnTo>
                    <a:pt x="291" y="225"/>
                  </a:lnTo>
                  <a:lnTo>
                    <a:pt x="286" y="222"/>
                  </a:lnTo>
                  <a:lnTo>
                    <a:pt x="281" y="217"/>
                  </a:lnTo>
                  <a:lnTo>
                    <a:pt x="276" y="214"/>
                  </a:lnTo>
                  <a:lnTo>
                    <a:pt x="271" y="210"/>
                  </a:lnTo>
                  <a:lnTo>
                    <a:pt x="265" y="208"/>
                  </a:lnTo>
                  <a:lnTo>
                    <a:pt x="261" y="206"/>
                  </a:lnTo>
                  <a:lnTo>
                    <a:pt x="255" y="205"/>
                  </a:lnTo>
                  <a:lnTo>
                    <a:pt x="249" y="206"/>
                  </a:lnTo>
                  <a:lnTo>
                    <a:pt x="242" y="211"/>
                  </a:lnTo>
                  <a:lnTo>
                    <a:pt x="236" y="218"/>
                  </a:lnTo>
                  <a:lnTo>
                    <a:pt x="229" y="224"/>
                  </a:lnTo>
                  <a:lnTo>
                    <a:pt x="224" y="231"/>
                  </a:lnTo>
                  <a:lnTo>
                    <a:pt x="219" y="237"/>
                  </a:lnTo>
                  <a:lnTo>
                    <a:pt x="213" y="242"/>
                  </a:lnTo>
                  <a:lnTo>
                    <a:pt x="206" y="246"/>
                  </a:lnTo>
                  <a:lnTo>
                    <a:pt x="199" y="249"/>
                  </a:lnTo>
                  <a:lnTo>
                    <a:pt x="205" y="242"/>
                  </a:lnTo>
                  <a:lnTo>
                    <a:pt x="211" y="235"/>
                  </a:lnTo>
                  <a:lnTo>
                    <a:pt x="216" y="228"/>
                  </a:lnTo>
                  <a:lnTo>
                    <a:pt x="222" y="222"/>
                  </a:lnTo>
                  <a:lnTo>
                    <a:pt x="227" y="215"/>
                  </a:lnTo>
                  <a:lnTo>
                    <a:pt x="231" y="207"/>
                  </a:lnTo>
                  <a:lnTo>
                    <a:pt x="236" y="200"/>
                  </a:lnTo>
                  <a:lnTo>
                    <a:pt x="238" y="192"/>
                  </a:lnTo>
                  <a:lnTo>
                    <a:pt x="231" y="186"/>
                  </a:lnTo>
                  <a:lnTo>
                    <a:pt x="223" y="180"/>
                  </a:lnTo>
                  <a:lnTo>
                    <a:pt x="214" y="177"/>
                  </a:lnTo>
                  <a:lnTo>
                    <a:pt x="205" y="179"/>
                  </a:lnTo>
                  <a:lnTo>
                    <a:pt x="200" y="182"/>
                  </a:lnTo>
                  <a:lnTo>
                    <a:pt x="197" y="186"/>
                  </a:lnTo>
                  <a:lnTo>
                    <a:pt x="192" y="189"/>
                  </a:lnTo>
                  <a:lnTo>
                    <a:pt x="187" y="193"/>
                  </a:lnTo>
                  <a:lnTo>
                    <a:pt x="183" y="196"/>
                  </a:lnTo>
                  <a:lnTo>
                    <a:pt x="179" y="201"/>
                  </a:lnTo>
                  <a:lnTo>
                    <a:pt x="174" y="205"/>
                  </a:lnTo>
                  <a:lnTo>
                    <a:pt x="170" y="208"/>
                  </a:lnTo>
                  <a:lnTo>
                    <a:pt x="165" y="203"/>
                  </a:lnTo>
                  <a:lnTo>
                    <a:pt x="173" y="192"/>
                  </a:lnTo>
                  <a:lnTo>
                    <a:pt x="184" y="182"/>
                  </a:lnTo>
                  <a:lnTo>
                    <a:pt x="193" y="174"/>
                  </a:lnTo>
                  <a:lnTo>
                    <a:pt x="199" y="163"/>
                  </a:lnTo>
                  <a:lnTo>
                    <a:pt x="191" y="157"/>
                  </a:lnTo>
                  <a:lnTo>
                    <a:pt x="184" y="150"/>
                  </a:lnTo>
                  <a:lnTo>
                    <a:pt x="174" y="145"/>
                  </a:lnTo>
                  <a:lnTo>
                    <a:pt x="165" y="146"/>
                  </a:lnTo>
                  <a:lnTo>
                    <a:pt x="159" y="152"/>
                  </a:lnTo>
                  <a:lnTo>
                    <a:pt x="154" y="158"/>
                  </a:lnTo>
                  <a:lnTo>
                    <a:pt x="148" y="164"/>
                  </a:lnTo>
                  <a:lnTo>
                    <a:pt x="140" y="166"/>
                  </a:lnTo>
                  <a:lnTo>
                    <a:pt x="134" y="157"/>
                  </a:lnTo>
                  <a:lnTo>
                    <a:pt x="129" y="148"/>
                  </a:lnTo>
                  <a:lnTo>
                    <a:pt x="129" y="137"/>
                  </a:lnTo>
                  <a:lnTo>
                    <a:pt x="138" y="129"/>
                  </a:lnTo>
                  <a:lnTo>
                    <a:pt x="140" y="127"/>
                  </a:lnTo>
                  <a:lnTo>
                    <a:pt x="136" y="121"/>
                  </a:lnTo>
                  <a:lnTo>
                    <a:pt x="130" y="116"/>
                  </a:lnTo>
                  <a:lnTo>
                    <a:pt x="123" y="113"/>
                  </a:lnTo>
                  <a:lnTo>
                    <a:pt x="116" y="109"/>
                  </a:lnTo>
                  <a:lnTo>
                    <a:pt x="108" y="117"/>
                  </a:lnTo>
                  <a:lnTo>
                    <a:pt x="105" y="128"/>
                  </a:lnTo>
                  <a:lnTo>
                    <a:pt x="107" y="137"/>
                  </a:lnTo>
                  <a:lnTo>
                    <a:pt x="113" y="146"/>
                  </a:lnTo>
                  <a:lnTo>
                    <a:pt x="131" y="179"/>
                  </a:lnTo>
                  <a:lnTo>
                    <a:pt x="152" y="211"/>
                  </a:lnTo>
                  <a:lnTo>
                    <a:pt x="173" y="244"/>
                  </a:lnTo>
                  <a:lnTo>
                    <a:pt x="194" y="277"/>
                  </a:lnTo>
                  <a:lnTo>
                    <a:pt x="215" y="308"/>
                  </a:lnTo>
                  <a:lnTo>
                    <a:pt x="235" y="341"/>
                  </a:lnTo>
                  <a:lnTo>
                    <a:pt x="255" y="373"/>
                  </a:lnTo>
                  <a:lnTo>
                    <a:pt x="272" y="407"/>
                  </a:lnTo>
                  <a:lnTo>
                    <a:pt x="279" y="420"/>
                  </a:lnTo>
                  <a:lnTo>
                    <a:pt x="287" y="434"/>
                  </a:lnTo>
                  <a:lnTo>
                    <a:pt x="295" y="446"/>
                  </a:lnTo>
                  <a:lnTo>
                    <a:pt x="304" y="459"/>
                  </a:lnTo>
                  <a:lnTo>
                    <a:pt x="311" y="472"/>
                  </a:lnTo>
                  <a:lnTo>
                    <a:pt x="319" y="485"/>
                  </a:lnTo>
                  <a:lnTo>
                    <a:pt x="327" y="498"/>
                  </a:lnTo>
                  <a:lnTo>
                    <a:pt x="334" y="510"/>
                  </a:lnTo>
                  <a:lnTo>
                    <a:pt x="335" y="516"/>
                  </a:lnTo>
                  <a:lnTo>
                    <a:pt x="336" y="522"/>
                  </a:lnTo>
                  <a:lnTo>
                    <a:pt x="335" y="528"/>
                  </a:lnTo>
                  <a:lnTo>
                    <a:pt x="331" y="534"/>
                  </a:lnTo>
                  <a:lnTo>
                    <a:pt x="329" y="537"/>
                  </a:lnTo>
                  <a:lnTo>
                    <a:pt x="327" y="538"/>
                  </a:lnTo>
                  <a:lnTo>
                    <a:pt x="323" y="538"/>
                  </a:lnTo>
                  <a:lnTo>
                    <a:pt x="321" y="538"/>
                  </a:lnTo>
                  <a:lnTo>
                    <a:pt x="298" y="509"/>
                  </a:lnTo>
                  <a:lnTo>
                    <a:pt x="278" y="479"/>
                  </a:lnTo>
                  <a:lnTo>
                    <a:pt x="261" y="448"/>
                  </a:lnTo>
                  <a:lnTo>
                    <a:pt x="243" y="416"/>
                  </a:lnTo>
                  <a:lnTo>
                    <a:pt x="226" y="386"/>
                  </a:lnTo>
                  <a:lnTo>
                    <a:pt x="208" y="355"/>
                  </a:lnTo>
                  <a:lnTo>
                    <a:pt x="188" y="324"/>
                  </a:lnTo>
                  <a:lnTo>
                    <a:pt x="165" y="295"/>
                  </a:lnTo>
                  <a:lnTo>
                    <a:pt x="159" y="282"/>
                  </a:lnTo>
                  <a:lnTo>
                    <a:pt x="154" y="271"/>
                  </a:lnTo>
                  <a:lnTo>
                    <a:pt x="147" y="258"/>
                  </a:lnTo>
                  <a:lnTo>
                    <a:pt x="140" y="245"/>
                  </a:lnTo>
                  <a:lnTo>
                    <a:pt x="131" y="234"/>
                  </a:lnTo>
                  <a:lnTo>
                    <a:pt x="126" y="221"/>
                  </a:lnTo>
                  <a:lnTo>
                    <a:pt x="119" y="207"/>
                  </a:lnTo>
                  <a:lnTo>
                    <a:pt x="114" y="194"/>
                  </a:lnTo>
                  <a:lnTo>
                    <a:pt x="105" y="185"/>
                  </a:lnTo>
                  <a:lnTo>
                    <a:pt x="100" y="173"/>
                  </a:lnTo>
                  <a:lnTo>
                    <a:pt x="95" y="161"/>
                  </a:lnTo>
                  <a:lnTo>
                    <a:pt x="88" y="150"/>
                  </a:lnTo>
                  <a:lnTo>
                    <a:pt x="86" y="164"/>
                  </a:lnTo>
                  <a:lnTo>
                    <a:pt x="90" y="177"/>
                  </a:lnTo>
                  <a:lnTo>
                    <a:pt x="95" y="189"/>
                  </a:lnTo>
                  <a:lnTo>
                    <a:pt x="100" y="202"/>
                  </a:lnTo>
                  <a:lnTo>
                    <a:pt x="107" y="224"/>
                  </a:lnTo>
                  <a:lnTo>
                    <a:pt x="114" y="246"/>
                  </a:lnTo>
                  <a:lnTo>
                    <a:pt x="121" y="268"/>
                  </a:lnTo>
                  <a:lnTo>
                    <a:pt x="127" y="291"/>
                  </a:lnTo>
                  <a:lnTo>
                    <a:pt x="134" y="314"/>
                  </a:lnTo>
                  <a:lnTo>
                    <a:pt x="141" y="336"/>
                  </a:lnTo>
                  <a:lnTo>
                    <a:pt x="147" y="358"/>
                  </a:lnTo>
                  <a:lnTo>
                    <a:pt x="154" y="380"/>
                  </a:lnTo>
                  <a:lnTo>
                    <a:pt x="162" y="398"/>
                  </a:lnTo>
                  <a:lnTo>
                    <a:pt x="169" y="415"/>
                  </a:lnTo>
                  <a:lnTo>
                    <a:pt x="173" y="434"/>
                  </a:lnTo>
                  <a:lnTo>
                    <a:pt x="178" y="452"/>
                  </a:lnTo>
                  <a:lnTo>
                    <a:pt x="181" y="472"/>
                  </a:lnTo>
                  <a:lnTo>
                    <a:pt x="186" y="491"/>
                  </a:lnTo>
                  <a:lnTo>
                    <a:pt x="193" y="508"/>
                  </a:lnTo>
                  <a:lnTo>
                    <a:pt x="201" y="525"/>
                  </a:lnTo>
                  <a:lnTo>
                    <a:pt x="202" y="538"/>
                  </a:lnTo>
                  <a:lnTo>
                    <a:pt x="207" y="552"/>
                  </a:lnTo>
                  <a:lnTo>
                    <a:pt x="213" y="565"/>
                  </a:lnTo>
                  <a:lnTo>
                    <a:pt x="220" y="578"/>
                  </a:lnTo>
                  <a:lnTo>
                    <a:pt x="222" y="591"/>
                  </a:lnTo>
                  <a:lnTo>
                    <a:pt x="222" y="601"/>
                  </a:lnTo>
                  <a:lnTo>
                    <a:pt x="214" y="610"/>
                  </a:lnTo>
                  <a:lnTo>
                    <a:pt x="199" y="618"/>
                  </a:lnTo>
                  <a:lnTo>
                    <a:pt x="193" y="618"/>
                  </a:lnTo>
                  <a:lnTo>
                    <a:pt x="184" y="586"/>
                  </a:lnTo>
                  <a:lnTo>
                    <a:pt x="174" y="553"/>
                  </a:lnTo>
                  <a:lnTo>
                    <a:pt x="164" y="522"/>
                  </a:lnTo>
                  <a:lnTo>
                    <a:pt x="154" y="491"/>
                  </a:lnTo>
                  <a:lnTo>
                    <a:pt x="143" y="458"/>
                  </a:lnTo>
                  <a:lnTo>
                    <a:pt x="134" y="427"/>
                  </a:lnTo>
                  <a:lnTo>
                    <a:pt x="126" y="394"/>
                  </a:lnTo>
                  <a:lnTo>
                    <a:pt x="119" y="360"/>
                  </a:lnTo>
                  <a:lnTo>
                    <a:pt x="122" y="356"/>
                  </a:lnTo>
                  <a:lnTo>
                    <a:pt x="111" y="334"/>
                  </a:lnTo>
                  <a:lnTo>
                    <a:pt x="101" y="310"/>
                  </a:lnTo>
                  <a:lnTo>
                    <a:pt x="94" y="286"/>
                  </a:lnTo>
                  <a:lnTo>
                    <a:pt x="88" y="261"/>
                  </a:lnTo>
                  <a:lnTo>
                    <a:pt x="81" y="238"/>
                  </a:lnTo>
                  <a:lnTo>
                    <a:pt x="74" y="214"/>
                  </a:lnTo>
                  <a:lnTo>
                    <a:pt x="65" y="191"/>
                  </a:lnTo>
                  <a:lnTo>
                    <a:pt x="54" y="168"/>
                  </a:lnTo>
                  <a:lnTo>
                    <a:pt x="51" y="158"/>
                  </a:lnTo>
                  <a:lnTo>
                    <a:pt x="48" y="148"/>
                  </a:lnTo>
                  <a:lnTo>
                    <a:pt x="44" y="137"/>
                  </a:lnTo>
                  <a:lnTo>
                    <a:pt x="40" y="127"/>
                  </a:lnTo>
                  <a:lnTo>
                    <a:pt x="35" y="117"/>
                  </a:lnTo>
                  <a:lnTo>
                    <a:pt x="29" y="109"/>
                  </a:lnTo>
                  <a:lnTo>
                    <a:pt x="23" y="101"/>
                  </a:lnTo>
                  <a:lnTo>
                    <a:pt x="15" y="93"/>
                  </a:lnTo>
                  <a:lnTo>
                    <a:pt x="19" y="86"/>
                  </a:lnTo>
                  <a:lnTo>
                    <a:pt x="19" y="80"/>
                  </a:lnTo>
                  <a:lnTo>
                    <a:pt x="16" y="73"/>
                  </a:lnTo>
                  <a:lnTo>
                    <a:pt x="12" y="67"/>
                  </a:lnTo>
                  <a:lnTo>
                    <a:pt x="8" y="65"/>
                  </a:lnTo>
                  <a:lnTo>
                    <a:pt x="5" y="65"/>
                  </a:lnTo>
                  <a:lnTo>
                    <a:pt x="1" y="63"/>
                  </a:lnTo>
                  <a:lnTo>
                    <a:pt x="0" y="59"/>
                  </a:lnTo>
                  <a:lnTo>
                    <a:pt x="4" y="51"/>
                  </a:lnTo>
                  <a:lnTo>
                    <a:pt x="8" y="46"/>
                  </a:lnTo>
                  <a:lnTo>
                    <a:pt x="14" y="43"/>
                  </a:lnTo>
                  <a:lnTo>
                    <a:pt x="21" y="39"/>
                  </a:lnTo>
                  <a:lnTo>
                    <a:pt x="29" y="37"/>
                  </a:lnTo>
                  <a:lnTo>
                    <a:pt x="36" y="34"/>
                  </a:lnTo>
                  <a:lnTo>
                    <a:pt x="41" y="28"/>
                  </a:lnTo>
                  <a:lnTo>
                    <a:pt x="45" y="20"/>
                  </a:lnTo>
                  <a:lnTo>
                    <a:pt x="47" y="14"/>
                  </a:lnTo>
                  <a:lnTo>
                    <a:pt x="48" y="9"/>
                  </a:lnTo>
                  <a:lnTo>
                    <a:pt x="50" y="3"/>
                  </a:lnTo>
                  <a:lnTo>
                    <a:pt x="55" y="0"/>
                  </a:lnTo>
                  <a:lnTo>
                    <a:pt x="58" y="0"/>
                  </a:lnTo>
                  <a:lnTo>
                    <a:pt x="62" y="0"/>
                  </a:lnTo>
                  <a:lnTo>
                    <a:pt x="64" y="1"/>
                  </a:lnTo>
                  <a:lnTo>
                    <a:pt x="6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1" name="Freeform 15"/>
            <p:cNvSpPr>
              <a:spLocks/>
            </p:cNvSpPr>
            <p:nvPr/>
          </p:nvSpPr>
          <p:spPr bwMode="auto">
            <a:xfrm>
              <a:off x="1731963" y="2960688"/>
              <a:ext cx="207963" cy="211137"/>
            </a:xfrm>
            <a:custGeom>
              <a:avLst/>
              <a:gdLst>
                <a:gd name="T0" fmla="*/ 775 w 785"/>
                <a:gd name="T1" fmla="*/ 19 h 799"/>
                <a:gd name="T2" fmla="*/ 754 w 785"/>
                <a:gd name="T3" fmla="*/ 57 h 799"/>
                <a:gd name="T4" fmla="*/ 732 w 785"/>
                <a:gd name="T5" fmla="*/ 96 h 799"/>
                <a:gd name="T6" fmla="*/ 709 w 785"/>
                <a:gd name="T7" fmla="*/ 133 h 799"/>
                <a:gd name="T8" fmla="*/ 685 w 785"/>
                <a:gd name="T9" fmla="*/ 170 h 799"/>
                <a:gd name="T10" fmla="*/ 659 w 785"/>
                <a:gd name="T11" fmla="*/ 207 h 799"/>
                <a:gd name="T12" fmla="*/ 635 w 785"/>
                <a:gd name="T13" fmla="*/ 244 h 799"/>
                <a:gd name="T14" fmla="*/ 610 w 785"/>
                <a:gd name="T15" fmla="*/ 282 h 799"/>
                <a:gd name="T16" fmla="*/ 588 w 785"/>
                <a:gd name="T17" fmla="*/ 317 h 799"/>
                <a:gd name="T18" fmla="*/ 565 w 785"/>
                <a:gd name="T19" fmla="*/ 348 h 799"/>
                <a:gd name="T20" fmla="*/ 539 w 785"/>
                <a:gd name="T21" fmla="*/ 379 h 799"/>
                <a:gd name="T22" fmla="*/ 511 w 785"/>
                <a:gd name="T23" fmla="*/ 408 h 799"/>
                <a:gd name="T24" fmla="*/ 484 w 785"/>
                <a:gd name="T25" fmla="*/ 439 h 799"/>
                <a:gd name="T26" fmla="*/ 454 w 785"/>
                <a:gd name="T27" fmla="*/ 468 h 799"/>
                <a:gd name="T28" fmla="*/ 427 w 785"/>
                <a:gd name="T29" fmla="*/ 497 h 799"/>
                <a:gd name="T30" fmla="*/ 399 w 785"/>
                <a:gd name="T31" fmla="*/ 526 h 799"/>
                <a:gd name="T32" fmla="*/ 372 w 785"/>
                <a:gd name="T33" fmla="*/ 551 h 799"/>
                <a:gd name="T34" fmla="*/ 345 w 785"/>
                <a:gd name="T35" fmla="*/ 572 h 799"/>
                <a:gd name="T36" fmla="*/ 318 w 785"/>
                <a:gd name="T37" fmla="*/ 593 h 799"/>
                <a:gd name="T38" fmla="*/ 292 w 785"/>
                <a:gd name="T39" fmla="*/ 614 h 799"/>
                <a:gd name="T40" fmla="*/ 264 w 785"/>
                <a:gd name="T41" fmla="*/ 635 h 799"/>
                <a:gd name="T42" fmla="*/ 236 w 785"/>
                <a:gd name="T43" fmla="*/ 655 h 799"/>
                <a:gd name="T44" fmla="*/ 208 w 785"/>
                <a:gd name="T45" fmla="*/ 676 h 799"/>
                <a:gd name="T46" fmla="*/ 180 w 785"/>
                <a:gd name="T47" fmla="*/ 696 h 799"/>
                <a:gd name="T48" fmla="*/ 153 w 785"/>
                <a:gd name="T49" fmla="*/ 712 h 799"/>
                <a:gd name="T50" fmla="*/ 130 w 785"/>
                <a:gd name="T51" fmla="*/ 726 h 799"/>
                <a:gd name="T52" fmla="*/ 106 w 785"/>
                <a:gd name="T53" fmla="*/ 742 h 799"/>
                <a:gd name="T54" fmla="*/ 82 w 785"/>
                <a:gd name="T55" fmla="*/ 756 h 799"/>
                <a:gd name="T56" fmla="*/ 61 w 785"/>
                <a:gd name="T57" fmla="*/ 768 h 799"/>
                <a:gd name="T58" fmla="*/ 44 w 785"/>
                <a:gd name="T59" fmla="*/ 778 h 799"/>
                <a:gd name="T60" fmla="*/ 28 w 785"/>
                <a:gd name="T61" fmla="*/ 787 h 799"/>
                <a:gd name="T62" fmla="*/ 9 w 785"/>
                <a:gd name="T63" fmla="*/ 796 h 799"/>
                <a:gd name="T64" fmla="*/ 21 w 785"/>
                <a:gd name="T65" fmla="*/ 785 h 799"/>
                <a:gd name="T66" fmla="*/ 61 w 785"/>
                <a:gd name="T67" fmla="*/ 757 h 799"/>
                <a:gd name="T68" fmla="*/ 103 w 785"/>
                <a:gd name="T69" fmla="*/ 729 h 799"/>
                <a:gd name="T70" fmla="*/ 144 w 785"/>
                <a:gd name="T71" fmla="*/ 701 h 799"/>
                <a:gd name="T72" fmla="*/ 185 w 785"/>
                <a:gd name="T73" fmla="*/ 671 h 799"/>
                <a:gd name="T74" fmla="*/ 224 w 785"/>
                <a:gd name="T75" fmla="*/ 641 h 799"/>
                <a:gd name="T76" fmla="*/ 263 w 785"/>
                <a:gd name="T77" fmla="*/ 608 h 799"/>
                <a:gd name="T78" fmla="*/ 301 w 785"/>
                <a:gd name="T79" fmla="*/ 575 h 799"/>
                <a:gd name="T80" fmla="*/ 336 w 785"/>
                <a:gd name="T81" fmla="*/ 540 h 799"/>
                <a:gd name="T82" fmla="*/ 370 w 785"/>
                <a:gd name="T83" fmla="*/ 506 h 799"/>
                <a:gd name="T84" fmla="*/ 404 w 785"/>
                <a:gd name="T85" fmla="*/ 472 h 799"/>
                <a:gd name="T86" fmla="*/ 438 w 785"/>
                <a:gd name="T87" fmla="*/ 440 h 799"/>
                <a:gd name="T88" fmla="*/ 471 w 785"/>
                <a:gd name="T89" fmla="*/ 405 h 799"/>
                <a:gd name="T90" fmla="*/ 503 w 785"/>
                <a:gd name="T91" fmla="*/ 370 h 799"/>
                <a:gd name="T92" fmla="*/ 534 w 785"/>
                <a:gd name="T93" fmla="*/ 334 h 799"/>
                <a:gd name="T94" fmla="*/ 560 w 785"/>
                <a:gd name="T95" fmla="*/ 297 h 799"/>
                <a:gd name="T96" fmla="*/ 586 w 785"/>
                <a:gd name="T97" fmla="*/ 262 h 799"/>
                <a:gd name="T98" fmla="*/ 611 w 785"/>
                <a:gd name="T99" fmla="*/ 233 h 799"/>
                <a:gd name="T100" fmla="*/ 636 w 785"/>
                <a:gd name="T101" fmla="*/ 204 h 799"/>
                <a:gd name="T102" fmla="*/ 660 w 785"/>
                <a:gd name="T103" fmla="*/ 175 h 799"/>
                <a:gd name="T104" fmla="*/ 682 w 785"/>
                <a:gd name="T105" fmla="*/ 144 h 799"/>
                <a:gd name="T106" fmla="*/ 704 w 785"/>
                <a:gd name="T107" fmla="*/ 115 h 799"/>
                <a:gd name="T108" fmla="*/ 727 w 785"/>
                <a:gd name="T109" fmla="*/ 85 h 799"/>
                <a:gd name="T110" fmla="*/ 749 w 785"/>
                <a:gd name="T111" fmla="*/ 55 h 799"/>
                <a:gd name="T112" fmla="*/ 766 w 785"/>
                <a:gd name="T113" fmla="*/ 29 h 799"/>
                <a:gd name="T114" fmla="*/ 777 w 785"/>
                <a:gd name="T115" fmla="*/ 7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5" h="799">
                  <a:moveTo>
                    <a:pt x="785" y="0"/>
                  </a:moveTo>
                  <a:lnTo>
                    <a:pt x="775" y="19"/>
                  </a:lnTo>
                  <a:lnTo>
                    <a:pt x="765" y="39"/>
                  </a:lnTo>
                  <a:lnTo>
                    <a:pt x="754" y="57"/>
                  </a:lnTo>
                  <a:lnTo>
                    <a:pt x="743" y="76"/>
                  </a:lnTo>
                  <a:lnTo>
                    <a:pt x="732" y="96"/>
                  </a:lnTo>
                  <a:lnTo>
                    <a:pt x="721" y="114"/>
                  </a:lnTo>
                  <a:lnTo>
                    <a:pt x="709" y="133"/>
                  </a:lnTo>
                  <a:lnTo>
                    <a:pt x="696" y="151"/>
                  </a:lnTo>
                  <a:lnTo>
                    <a:pt x="685" y="170"/>
                  </a:lnTo>
                  <a:lnTo>
                    <a:pt x="672" y="189"/>
                  </a:lnTo>
                  <a:lnTo>
                    <a:pt x="659" y="207"/>
                  </a:lnTo>
                  <a:lnTo>
                    <a:pt x="647" y="226"/>
                  </a:lnTo>
                  <a:lnTo>
                    <a:pt x="635" y="244"/>
                  </a:lnTo>
                  <a:lnTo>
                    <a:pt x="623" y="263"/>
                  </a:lnTo>
                  <a:lnTo>
                    <a:pt x="610" y="282"/>
                  </a:lnTo>
                  <a:lnTo>
                    <a:pt x="599" y="300"/>
                  </a:lnTo>
                  <a:lnTo>
                    <a:pt x="588" y="317"/>
                  </a:lnTo>
                  <a:lnTo>
                    <a:pt x="577" y="333"/>
                  </a:lnTo>
                  <a:lnTo>
                    <a:pt x="565" y="348"/>
                  </a:lnTo>
                  <a:lnTo>
                    <a:pt x="552" y="364"/>
                  </a:lnTo>
                  <a:lnTo>
                    <a:pt x="539" y="379"/>
                  </a:lnTo>
                  <a:lnTo>
                    <a:pt x="525" y="394"/>
                  </a:lnTo>
                  <a:lnTo>
                    <a:pt x="511" y="408"/>
                  </a:lnTo>
                  <a:lnTo>
                    <a:pt x="497" y="423"/>
                  </a:lnTo>
                  <a:lnTo>
                    <a:pt x="484" y="439"/>
                  </a:lnTo>
                  <a:lnTo>
                    <a:pt x="470" y="453"/>
                  </a:lnTo>
                  <a:lnTo>
                    <a:pt x="454" y="468"/>
                  </a:lnTo>
                  <a:lnTo>
                    <a:pt x="440" y="482"/>
                  </a:lnTo>
                  <a:lnTo>
                    <a:pt x="427" y="497"/>
                  </a:lnTo>
                  <a:lnTo>
                    <a:pt x="413" y="511"/>
                  </a:lnTo>
                  <a:lnTo>
                    <a:pt x="399" y="526"/>
                  </a:lnTo>
                  <a:lnTo>
                    <a:pt x="385" y="541"/>
                  </a:lnTo>
                  <a:lnTo>
                    <a:pt x="372" y="551"/>
                  </a:lnTo>
                  <a:lnTo>
                    <a:pt x="359" y="562"/>
                  </a:lnTo>
                  <a:lnTo>
                    <a:pt x="345" y="572"/>
                  </a:lnTo>
                  <a:lnTo>
                    <a:pt x="332" y="583"/>
                  </a:lnTo>
                  <a:lnTo>
                    <a:pt x="318" y="593"/>
                  </a:lnTo>
                  <a:lnTo>
                    <a:pt x="304" y="604"/>
                  </a:lnTo>
                  <a:lnTo>
                    <a:pt x="292" y="614"/>
                  </a:lnTo>
                  <a:lnTo>
                    <a:pt x="278" y="625"/>
                  </a:lnTo>
                  <a:lnTo>
                    <a:pt x="264" y="635"/>
                  </a:lnTo>
                  <a:lnTo>
                    <a:pt x="250" y="646"/>
                  </a:lnTo>
                  <a:lnTo>
                    <a:pt x="236" y="655"/>
                  </a:lnTo>
                  <a:lnTo>
                    <a:pt x="222" y="665"/>
                  </a:lnTo>
                  <a:lnTo>
                    <a:pt x="208" y="676"/>
                  </a:lnTo>
                  <a:lnTo>
                    <a:pt x="194" y="686"/>
                  </a:lnTo>
                  <a:lnTo>
                    <a:pt x="180" y="696"/>
                  </a:lnTo>
                  <a:lnTo>
                    <a:pt x="166" y="706"/>
                  </a:lnTo>
                  <a:lnTo>
                    <a:pt x="153" y="712"/>
                  </a:lnTo>
                  <a:lnTo>
                    <a:pt x="142" y="719"/>
                  </a:lnTo>
                  <a:lnTo>
                    <a:pt x="130" y="726"/>
                  </a:lnTo>
                  <a:lnTo>
                    <a:pt x="118" y="734"/>
                  </a:lnTo>
                  <a:lnTo>
                    <a:pt x="106" y="742"/>
                  </a:lnTo>
                  <a:lnTo>
                    <a:pt x="94" y="749"/>
                  </a:lnTo>
                  <a:lnTo>
                    <a:pt x="82" y="756"/>
                  </a:lnTo>
                  <a:lnTo>
                    <a:pt x="70" y="762"/>
                  </a:lnTo>
                  <a:lnTo>
                    <a:pt x="61" y="768"/>
                  </a:lnTo>
                  <a:lnTo>
                    <a:pt x="53" y="772"/>
                  </a:lnTo>
                  <a:lnTo>
                    <a:pt x="44" y="778"/>
                  </a:lnTo>
                  <a:lnTo>
                    <a:pt x="36" y="783"/>
                  </a:lnTo>
                  <a:lnTo>
                    <a:pt x="28" y="787"/>
                  </a:lnTo>
                  <a:lnTo>
                    <a:pt x="18" y="792"/>
                  </a:lnTo>
                  <a:lnTo>
                    <a:pt x="9" y="796"/>
                  </a:lnTo>
                  <a:lnTo>
                    <a:pt x="0" y="799"/>
                  </a:lnTo>
                  <a:lnTo>
                    <a:pt x="21" y="785"/>
                  </a:lnTo>
                  <a:lnTo>
                    <a:pt x="42" y="771"/>
                  </a:lnTo>
                  <a:lnTo>
                    <a:pt x="61" y="757"/>
                  </a:lnTo>
                  <a:lnTo>
                    <a:pt x="82" y="743"/>
                  </a:lnTo>
                  <a:lnTo>
                    <a:pt x="103" y="729"/>
                  </a:lnTo>
                  <a:lnTo>
                    <a:pt x="123" y="715"/>
                  </a:lnTo>
                  <a:lnTo>
                    <a:pt x="144" y="701"/>
                  </a:lnTo>
                  <a:lnTo>
                    <a:pt x="164" y="686"/>
                  </a:lnTo>
                  <a:lnTo>
                    <a:pt x="185" y="671"/>
                  </a:lnTo>
                  <a:lnTo>
                    <a:pt x="204" y="656"/>
                  </a:lnTo>
                  <a:lnTo>
                    <a:pt x="224" y="641"/>
                  </a:lnTo>
                  <a:lnTo>
                    <a:pt x="244" y="625"/>
                  </a:lnTo>
                  <a:lnTo>
                    <a:pt x="263" y="608"/>
                  </a:lnTo>
                  <a:lnTo>
                    <a:pt x="282" y="592"/>
                  </a:lnTo>
                  <a:lnTo>
                    <a:pt x="301" y="575"/>
                  </a:lnTo>
                  <a:lnTo>
                    <a:pt x="320" y="557"/>
                  </a:lnTo>
                  <a:lnTo>
                    <a:pt x="336" y="540"/>
                  </a:lnTo>
                  <a:lnTo>
                    <a:pt x="353" y="523"/>
                  </a:lnTo>
                  <a:lnTo>
                    <a:pt x="370" y="506"/>
                  </a:lnTo>
                  <a:lnTo>
                    <a:pt x="387" y="490"/>
                  </a:lnTo>
                  <a:lnTo>
                    <a:pt x="404" y="472"/>
                  </a:lnTo>
                  <a:lnTo>
                    <a:pt x="421" y="456"/>
                  </a:lnTo>
                  <a:lnTo>
                    <a:pt x="438" y="440"/>
                  </a:lnTo>
                  <a:lnTo>
                    <a:pt x="454" y="422"/>
                  </a:lnTo>
                  <a:lnTo>
                    <a:pt x="471" y="405"/>
                  </a:lnTo>
                  <a:lnTo>
                    <a:pt x="487" y="387"/>
                  </a:lnTo>
                  <a:lnTo>
                    <a:pt x="503" y="370"/>
                  </a:lnTo>
                  <a:lnTo>
                    <a:pt x="518" y="353"/>
                  </a:lnTo>
                  <a:lnTo>
                    <a:pt x="534" y="334"/>
                  </a:lnTo>
                  <a:lnTo>
                    <a:pt x="547" y="315"/>
                  </a:lnTo>
                  <a:lnTo>
                    <a:pt x="560" y="297"/>
                  </a:lnTo>
                  <a:lnTo>
                    <a:pt x="573" y="277"/>
                  </a:lnTo>
                  <a:lnTo>
                    <a:pt x="586" y="262"/>
                  </a:lnTo>
                  <a:lnTo>
                    <a:pt x="599" y="248"/>
                  </a:lnTo>
                  <a:lnTo>
                    <a:pt x="611" y="233"/>
                  </a:lnTo>
                  <a:lnTo>
                    <a:pt x="624" y="219"/>
                  </a:lnTo>
                  <a:lnTo>
                    <a:pt x="636" y="204"/>
                  </a:lnTo>
                  <a:lnTo>
                    <a:pt x="649" y="189"/>
                  </a:lnTo>
                  <a:lnTo>
                    <a:pt x="660" y="175"/>
                  </a:lnTo>
                  <a:lnTo>
                    <a:pt x="672" y="160"/>
                  </a:lnTo>
                  <a:lnTo>
                    <a:pt x="682" y="144"/>
                  </a:lnTo>
                  <a:lnTo>
                    <a:pt x="694" y="130"/>
                  </a:lnTo>
                  <a:lnTo>
                    <a:pt x="704" y="115"/>
                  </a:lnTo>
                  <a:lnTo>
                    <a:pt x="716" y="100"/>
                  </a:lnTo>
                  <a:lnTo>
                    <a:pt x="727" y="85"/>
                  </a:lnTo>
                  <a:lnTo>
                    <a:pt x="738" y="70"/>
                  </a:lnTo>
                  <a:lnTo>
                    <a:pt x="749" y="55"/>
                  </a:lnTo>
                  <a:lnTo>
                    <a:pt x="759" y="40"/>
                  </a:lnTo>
                  <a:lnTo>
                    <a:pt x="766" y="29"/>
                  </a:lnTo>
                  <a:lnTo>
                    <a:pt x="772" y="18"/>
                  </a:lnTo>
                  <a:lnTo>
                    <a:pt x="777" y="7"/>
                  </a:lnTo>
                  <a:lnTo>
                    <a:pt x="7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2" name="Freeform 16"/>
            <p:cNvSpPr>
              <a:spLocks/>
            </p:cNvSpPr>
            <p:nvPr/>
          </p:nvSpPr>
          <p:spPr bwMode="auto">
            <a:xfrm>
              <a:off x="1849438" y="2971800"/>
              <a:ext cx="46038" cy="26987"/>
            </a:xfrm>
            <a:custGeom>
              <a:avLst/>
              <a:gdLst>
                <a:gd name="T0" fmla="*/ 169 w 170"/>
                <a:gd name="T1" fmla="*/ 10 h 107"/>
                <a:gd name="T2" fmla="*/ 153 w 170"/>
                <a:gd name="T3" fmla="*/ 21 h 107"/>
                <a:gd name="T4" fmla="*/ 136 w 170"/>
                <a:gd name="T5" fmla="*/ 31 h 107"/>
                <a:gd name="T6" fmla="*/ 119 w 170"/>
                <a:gd name="T7" fmla="*/ 41 h 107"/>
                <a:gd name="T8" fmla="*/ 101 w 170"/>
                <a:gd name="T9" fmla="*/ 49 h 107"/>
                <a:gd name="T10" fmla="*/ 84 w 170"/>
                <a:gd name="T11" fmla="*/ 58 h 107"/>
                <a:gd name="T12" fmla="*/ 68 w 170"/>
                <a:gd name="T13" fmla="*/ 67 h 107"/>
                <a:gd name="T14" fmla="*/ 50 w 170"/>
                <a:gd name="T15" fmla="*/ 77 h 107"/>
                <a:gd name="T16" fmla="*/ 34 w 170"/>
                <a:gd name="T17" fmla="*/ 87 h 107"/>
                <a:gd name="T18" fmla="*/ 40 w 170"/>
                <a:gd name="T19" fmla="*/ 93 h 107"/>
                <a:gd name="T20" fmla="*/ 35 w 170"/>
                <a:gd name="T21" fmla="*/ 94 h 107"/>
                <a:gd name="T22" fmla="*/ 31 w 170"/>
                <a:gd name="T23" fmla="*/ 96 h 107"/>
                <a:gd name="T24" fmla="*/ 26 w 170"/>
                <a:gd name="T25" fmla="*/ 100 h 107"/>
                <a:gd name="T26" fmla="*/ 20 w 170"/>
                <a:gd name="T27" fmla="*/ 103 h 107"/>
                <a:gd name="T28" fmla="*/ 15 w 170"/>
                <a:gd name="T29" fmla="*/ 106 h 107"/>
                <a:gd name="T30" fmla="*/ 11 w 170"/>
                <a:gd name="T31" fmla="*/ 107 h 107"/>
                <a:gd name="T32" fmla="*/ 5 w 170"/>
                <a:gd name="T33" fmla="*/ 107 h 107"/>
                <a:gd name="T34" fmla="*/ 0 w 170"/>
                <a:gd name="T35" fmla="*/ 105 h 107"/>
                <a:gd name="T36" fmla="*/ 6 w 170"/>
                <a:gd name="T37" fmla="*/ 96 h 107"/>
                <a:gd name="T38" fmla="*/ 14 w 170"/>
                <a:gd name="T39" fmla="*/ 89 h 107"/>
                <a:gd name="T40" fmla="*/ 24 w 170"/>
                <a:gd name="T41" fmla="*/ 85 h 107"/>
                <a:gd name="T42" fmla="*/ 32 w 170"/>
                <a:gd name="T43" fmla="*/ 79 h 107"/>
                <a:gd name="T44" fmla="*/ 48 w 170"/>
                <a:gd name="T45" fmla="*/ 67 h 107"/>
                <a:gd name="T46" fmla="*/ 63 w 170"/>
                <a:gd name="T47" fmla="*/ 56 h 107"/>
                <a:gd name="T48" fmla="*/ 79 w 170"/>
                <a:gd name="T49" fmla="*/ 45 h 107"/>
                <a:gd name="T50" fmla="*/ 97 w 170"/>
                <a:gd name="T51" fmla="*/ 35 h 107"/>
                <a:gd name="T52" fmla="*/ 113 w 170"/>
                <a:gd name="T53" fmla="*/ 26 h 107"/>
                <a:gd name="T54" fmla="*/ 129 w 170"/>
                <a:gd name="T55" fmla="*/ 16 h 107"/>
                <a:gd name="T56" fmla="*/ 147 w 170"/>
                <a:gd name="T57" fmla="*/ 8 h 107"/>
                <a:gd name="T58" fmla="*/ 164 w 170"/>
                <a:gd name="T59" fmla="*/ 0 h 107"/>
                <a:gd name="T60" fmla="*/ 168 w 170"/>
                <a:gd name="T61" fmla="*/ 1 h 107"/>
                <a:gd name="T62" fmla="*/ 170 w 170"/>
                <a:gd name="T63" fmla="*/ 5 h 107"/>
                <a:gd name="T64" fmla="*/ 170 w 170"/>
                <a:gd name="T65" fmla="*/ 7 h 107"/>
                <a:gd name="T66" fmla="*/ 169 w 170"/>
                <a:gd name="T67"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107">
                  <a:moveTo>
                    <a:pt x="169" y="10"/>
                  </a:moveTo>
                  <a:lnTo>
                    <a:pt x="153" y="21"/>
                  </a:lnTo>
                  <a:lnTo>
                    <a:pt x="136" y="31"/>
                  </a:lnTo>
                  <a:lnTo>
                    <a:pt x="119" y="41"/>
                  </a:lnTo>
                  <a:lnTo>
                    <a:pt x="101" y="49"/>
                  </a:lnTo>
                  <a:lnTo>
                    <a:pt x="84" y="58"/>
                  </a:lnTo>
                  <a:lnTo>
                    <a:pt x="68" y="67"/>
                  </a:lnTo>
                  <a:lnTo>
                    <a:pt x="50" y="77"/>
                  </a:lnTo>
                  <a:lnTo>
                    <a:pt x="34" y="87"/>
                  </a:lnTo>
                  <a:lnTo>
                    <a:pt x="40" y="93"/>
                  </a:lnTo>
                  <a:lnTo>
                    <a:pt x="35" y="94"/>
                  </a:lnTo>
                  <a:lnTo>
                    <a:pt x="31" y="96"/>
                  </a:lnTo>
                  <a:lnTo>
                    <a:pt x="26" y="100"/>
                  </a:lnTo>
                  <a:lnTo>
                    <a:pt x="20" y="103"/>
                  </a:lnTo>
                  <a:lnTo>
                    <a:pt x="15" y="106"/>
                  </a:lnTo>
                  <a:lnTo>
                    <a:pt x="11" y="107"/>
                  </a:lnTo>
                  <a:lnTo>
                    <a:pt x="5" y="107"/>
                  </a:lnTo>
                  <a:lnTo>
                    <a:pt x="0" y="105"/>
                  </a:lnTo>
                  <a:lnTo>
                    <a:pt x="6" y="96"/>
                  </a:lnTo>
                  <a:lnTo>
                    <a:pt x="14" y="89"/>
                  </a:lnTo>
                  <a:lnTo>
                    <a:pt x="24" y="85"/>
                  </a:lnTo>
                  <a:lnTo>
                    <a:pt x="32" y="79"/>
                  </a:lnTo>
                  <a:lnTo>
                    <a:pt x="48" y="67"/>
                  </a:lnTo>
                  <a:lnTo>
                    <a:pt x="63" y="56"/>
                  </a:lnTo>
                  <a:lnTo>
                    <a:pt x="79" y="45"/>
                  </a:lnTo>
                  <a:lnTo>
                    <a:pt x="97" y="35"/>
                  </a:lnTo>
                  <a:lnTo>
                    <a:pt x="113" y="26"/>
                  </a:lnTo>
                  <a:lnTo>
                    <a:pt x="129" y="16"/>
                  </a:lnTo>
                  <a:lnTo>
                    <a:pt x="147" y="8"/>
                  </a:lnTo>
                  <a:lnTo>
                    <a:pt x="164" y="0"/>
                  </a:lnTo>
                  <a:lnTo>
                    <a:pt x="168" y="1"/>
                  </a:lnTo>
                  <a:lnTo>
                    <a:pt x="170" y="5"/>
                  </a:lnTo>
                  <a:lnTo>
                    <a:pt x="170" y="7"/>
                  </a:lnTo>
                  <a:lnTo>
                    <a:pt x="16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3" name="Freeform 17"/>
            <p:cNvSpPr>
              <a:spLocks/>
            </p:cNvSpPr>
            <p:nvPr/>
          </p:nvSpPr>
          <p:spPr bwMode="auto">
            <a:xfrm>
              <a:off x="1741488" y="2973388"/>
              <a:ext cx="4763" cy="3175"/>
            </a:xfrm>
            <a:custGeom>
              <a:avLst/>
              <a:gdLst>
                <a:gd name="T0" fmla="*/ 19 w 19"/>
                <a:gd name="T1" fmla="*/ 5 h 7"/>
                <a:gd name="T2" fmla="*/ 15 w 19"/>
                <a:gd name="T3" fmla="*/ 7 h 7"/>
                <a:gd name="T4" fmla="*/ 10 w 19"/>
                <a:gd name="T5" fmla="*/ 7 h 7"/>
                <a:gd name="T6" fmla="*/ 4 w 19"/>
                <a:gd name="T7" fmla="*/ 5 h 7"/>
                <a:gd name="T8" fmla="*/ 0 w 19"/>
                <a:gd name="T9" fmla="*/ 0 h 7"/>
                <a:gd name="T10" fmla="*/ 19 w 19"/>
                <a:gd name="T11" fmla="*/ 5 h 7"/>
              </a:gdLst>
              <a:ahLst/>
              <a:cxnLst>
                <a:cxn ang="0">
                  <a:pos x="T0" y="T1"/>
                </a:cxn>
                <a:cxn ang="0">
                  <a:pos x="T2" y="T3"/>
                </a:cxn>
                <a:cxn ang="0">
                  <a:pos x="T4" y="T5"/>
                </a:cxn>
                <a:cxn ang="0">
                  <a:pos x="T6" y="T7"/>
                </a:cxn>
                <a:cxn ang="0">
                  <a:pos x="T8" y="T9"/>
                </a:cxn>
                <a:cxn ang="0">
                  <a:pos x="T10" y="T11"/>
                </a:cxn>
              </a:cxnLst>
              <a:rect l="0" t="0" r="r" b="b"/>
              <a:pathLst>
                <a:path w="19" h="7">
                  <a:moveTo>
                    <a:pt x="19" y="5"/>
                  </a:moveTo>
                  <a:lnTo>
                    <a:pt x="15" y="7"/>
                  </a:lnTo>
                  <a:lnTo>
                    <a:pt x="10" y="7"/>
                  </a:lnTo>
                  <a:lnTo>
                    <a:pt x="4" y="5"/>
                  </a:lnTo>
                  <a:lnTo>
                    <a:pt x="0" y="0"/>
                  </a:lnTo>
                  <a:lnTo>
                    <a:pt x="1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4" name="Freeform 18"/>
            <p:cNvSpPr>
              <a:spLocks/>
            </p:cNvSpPr>
            <p:nvPr/>
          </p:nvSpPr>
          <p:spPr bwMode="auto">
            <a:xfrm>
              <a:off x="1747838" y="2981325"/>
              <a:ext cx="192088" cy="198437"/>
            </a:xfrm>
            <a:custGeom>
              <a:avLst/>
              <a:gdLst>
                <a:gd name="T0" fmla="*/ 715 w 729"/>
                <a:gd name="T1" fmla="*/ 26 h 752"/>
                <a:gd name="T2" fmla="*/ 688 w 729"/>
                <a:gd name="T3" fmla="*/ 76 h 752"/>
                <a:gd name="T4" fmla="*/ 659 w 729"/>
                <a:gd name="T5" fmla="*/ 126 h 752"/>
                <a:gd name="T6" fmla="*/ 629 w 729"/>
                <a:gd name="T7" fmla="*/ 176 h 752"/>
                <a:gd name="T8" fmla="*/ 598 w 729"/>
                <a:gd name="T9" fmla="*/ 223 h 752"/>
                <a:gd name="T10" fmla="*/ 564 w 729"/>
                <a:gd name="T11" fmla="*/ 271 h 752"/>
                <a:gd name="T12" fmla="*/ 528 w 729"/>
                <a:gd name="T13" fmla="*/ 317 h 752"/>
                <a:gd name="T14" fmla="*/ 490 w 729"/>
                <a:gd name="T15" fmla="*/ 363 h 752"/>
                <a:gd name="T16" fmla="*/ 455 w 729"/>
                <a:gd name="T17" fmla="*/ 403 h 752"/>
                <a:gd name="T18" fmla="*/ 425 w 729"/>
                <a:gd name="T19" fmla="*/ 438 h 752"/>
                <a:gd name="T20" fmla="*/ 393 w 729"/>
                <a:gd name="T21" fmla="*/ 469 h 752"/>
                <a:gd name="T22" fmla="*/ 361 w 729"/>
                <a:gd name="T23" fmla="*/ 498 h 752"/>
                <a:gd name="T24" fmla="*/ 326 w 729"/>
                <a:gd name="T25" fmla="*/ 524 h 752"/>
                <a:gd name="T26" fmla="*/ 292 w 729"/>
                <a:gd name="T27" fmla="*/ 551 h 752"/>
                <a:gd name="T28" fmla="*/ 257 w 729"/>
                <a:gd name="T29" fmla="*/ 578 h 752"/>
                <a:gd name="T30" fmla="*/ 223 w 729"/>
                <a:gd name="T31" fmla="*/ 606 h 752"/>
                <a:gd name="T32" fmla="*/ 194 w 729"/>
                <a:gd name="T33" fmla="*/ 629 h 752"/>
                <a:gd name="T34" fmla="*/ 169 w 729"/>
                <a:gd name="T35" fmla="*/ 646 h 752"/>
                <a:gd name="T36" fmla="*/ 143 w 729"/>
                <a:gd name="T37" fmla="*/ 663 h 752"/>
                <a:gd name="T38" fmla="*/ 118 w 729"/>
                <a:gd name="T39" fmla="*/ 680 h 752"/>
                <a:gd name="T40" fmla="*/ 92 w 729"/>
                <a:gd name="T41" fmla="*/ 696 h 752"/>
                <a:gd name="T42" fmla="*/ 65 w 729"/>
                <a:gd name="T43" fmla="*/ 713 h 752"/>
                <a:gd name="T44" fmla="*/ 40 w 729"/>
                <a:gd name="T45" fmla="*/ 729 h 752"/>
                <a:gd name="T46" fmla="*/ 13 w 729"/>
                <a:gd name="T47" fmla="*/ 745 h 752"/>
                <a:gd name="T48" fmla="*/ 15 w 729"/>
                <a:gd name="T49" fmla="*/ 739 h 752"/>
                <a:gd name="T50" fmla="*/ 45 w 729"/>
                <a:gd name="T51" fmla="*/ 716 h 752"/>
                <a:gd name="T52" fmla="*/ 78 w 729"/>
                <a:gd name="T53" fmla="*/ 692 h 752"/>
                <a:gd name="T54" fmla="*/ 112 w 729"/>
                <a:gd name="T55" fmla="*/ 669 h 752"/>
                <a:gd name="T56" fmla="*/ 145 w 729"/>
                <a:gd name="T57" fmla="*/ 645 h 752"/>
                <a:gd name="T58" fmla="*/ 179 w 729"/>
                <a:gd name="T59" fmla="*/ 621 h 752"/>
                <a:gd name="T60" fmla="*/ 213 w 729"/>
                <a:gd name="T61" fmla="*/ 596 h 752"/>
                <a:gd name="T62" fmla="*/ 245 w 729"/>
                <a:gd name="T63" fmla="*/ 571 h 752"/>
                <a:gd name="T64" fmla="*/ 285 w 729"/>
                <a:gd name="T65" fmla="*/ 537 h 752"/>
                <a:gd name="T66" fmla="*/ 331 w 729"/>
                <a:gd name="T67" fmla="*/ 494 h 752"/>
                <a:gd name="T68" fmla="*/ 376 w 729"/>
                <a:gd name="T69" fmla="*/ 449 h 752"/>
                <a:gd name="T70" fmla="*/ 418 w 729"/>
                <a:gd name="T71" fmla="*/ 401 h 752"/>
                <a:gd name="T72" fmla="*/ 459 w 729"/>
                <a:gd name="T73" fmla="*/ 352 h 752"/>
                <a:gd name="T74" fmla="*/ 499 w 729"/>
                <a:gd name="T75" fmla="*/ 303 h 752"/>
                <a:gd name="T76" fmla="*/ 538 w 729"/>
                <a:gd name="T77" fmla="*/ 253 h 752"/>
                <a:gd name="T78" fmla="*/ 577 w 729"/>
                <a:gd name="T79" fmla="*/ 206 h 752"/>
                <a:gd name="T80" fmla="*/ 606 w 729"/>
                <a:gd name="T81" fmla="*/ 169 h 752"/>
                <a:gd name="T82" fmla="*/ 626 w 729"/>
                <a:gd name="T83" fmla="*/ 142 h 752"/>
                <a:gd name="T84" fmla="*/ 643 w 729"/>
                <a:gd name="T85" fmla="*/ 115 h 752"/>
                <a:gd name="T86" fmla="*/ 661 w 729"/>
                <a:gd name="T87" fmla="*/ 88 h 752"/>
                <a:gd name="T88" fmla="*/ 679 w 729"/>
                <a:gd name="T89" fmla="*/ 66 h 752"/>
                <a:gd name="T90" fmla="*/ 694 w 729"/>
                <a:gd name="T91" fmla="*/ 48 h 752"/>
                <a:gd name="T92" fmla="*/ 707 w 729"/>
                <a:gd name="T93" fmla="*/ 28 h 752"/>
                <a:gd name="T94" fmla="*/ 721 w 729"/>
                <a:gd name="T95" fmla="*/ 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9" h="752">
                  <a:moveTo>
                    <a:pt x="729" y="0"/>
                  </a:moveTo>
                  <a:lnTo>
                    <a:pt x="715" y="26"/>
                  </a:lnTo>
                  <a:lnTo>
                    <a:pt x="702" y="50"/>
                  </a:lnTo>
                  <a:lnTo>
                    <a:pt x="688" y="76"/>
                  </a:lnTo>
                  <a:lnTo>
                    <a:pt x="673" y="101"/>
                  </a:lnTo>
                  <a:lnTo>
                    <a:pt x="659" y="126"/>
                  </a:lnTo>
                  <a:lnTo>
                    <a:pt x="644" y="150"/>
                  </a:lnTo>
                  <a:lnTo>
                    <a:pt x="629" y="176"/>
                  </a:lnTo>
                  <a:lnTo>
                    <a:pt x="614" y="199"/>
                  </a:lnTo>
                  <a:lnTo>
                    <a:pt x="598" y="223"/>
                  </a:lnTo>
                  <a:lnTo>
                    <a:pt x="581" y="248"/>
                  </a:lnTo>
                  <a:lnTo>
                    <a:pt x="564" y="271"/>
                  </a:lnTo>
                  <a:lnTo>
                    <a:pt x="547" y="294"/>
                  </a:lnTo>
                  <a:lnTo>
                    <a:pt x="528" y="317"/>
                  </a:lnTo>
                  <a:lnTo>
                    <a:pt x="509" y="341"/>
                  </a:lnTo>
                  <a:lnTo>
                    <a:pt x="490" y="363"/>
                  </a:lnTo>
                  <a:lnTo>
                    <a:pt x="469" y="385"/>
                  </a:lnTo>
                  <a:lnTo>
                    <a:pt x="455" y="403"/>
                  </a:lnTo>
                  <a:lnTo>
                    <a:pt x="440" y="421"/>
                  </a:lnTo>
                  <a:lnTo>
                    <a:pt x="425" y="438"/>
                  </a:lnTo>
                  <a:lnTo>
                    <a:pt x="409" y="453"/>
                  </a:lnTo>
                  <a:lnTo>
                    <a:pt x="393" y="469"/>
                  </a:lnTo>
                  <a:lnTo>
                    <a:pt x="377" y="484"/>
                  </a:lnTo>
                  <a:lnTo>
                    <a:pt x="361" y="498"/>
                  </a:lnTo>
                  <a:lnTo>
                    <a:pt x="343" y="512"/>
                  </a:lnTo>
                  <a:lnTo>
                    <a:pt x="326" y="524"/>
                  </a:lnTo>
                  <a:lnTo>
                    <a:pt x="309" y="537"/>
                  </a:lnTo>
                  <a:lnTo>
                    <a:pt x="292" y="551"/>
                  </a:lnTo>
                  <a:lnTo>
                    <a:pt x="275" y="564"/>
                  </a:lnTo>
                  <a:lnTo>
                    <a:pt x="257" y="578"/>
                  </a:lnTo>
                  <a:lnTo>
                    <a:pt x="241" y="592"/>
                  </a:lnTo>
                  <a:lnTo>
                    <a:pt x="223" y="606"/>
                  </a:lnTo>
                  <a:lnTo>
                    <a:pt x="207" y="621"/>
                  </a:lnTo>
                  <a:lnTo>
                    <a:pt x="194" y="629"/>
                  </a:lnTo>
                  <a:lnTo>
                    <a:pt x="182" y="637"/>
                  </a:lnTo>
                  <a:lnTo>
                    <a:pt x="169" y="646"/>
                  </a:lnTo>
                  <a:lnTo>
                    <a:pt x="156" y="655"/>
                  </a:lnTo>
                  <a:lnTo>
                    <a:pt x="143" y="663"/>
                  </a:lnTo>
                  <a:lnTo>
                    <a:pt x="130" y="671"/>
                  </a:lnTo>
                  <a:lnTo>
                    <a:pt x="118" y="680"/>
                  </a:lnTo>
                  <a:lnTo>
                    <a:pt x="105" y="688"/>
                  </a:lnTo>
                  <a:lnTo>
                    <a:pt x="92" y="696"/>
                  </a:lnTo>
                  <a:lnTo>
                    <a:pt x="79" y="705"/>
                  </a:lnTo>
                  <a:lnTo>
                    <a:pt x="65" y="713"/>
                  </a:lnTo>
                  <a:lnTo>
                    <a:pt x="52" y="721"/>
                  </a:lnTo>
                  <a:lnTo>
                    <a:pt x="40" y="729"/>
                  </a:lnTo>
                  <a:lnTo>
                    <a:pt x="27" y="737"/>
                  </a:lnTo>
                  <a:lnTo>
                    <a:pt x="13" y="745"/>
                  </a:lnTo>
                  <a:lnTo>
                    <a:pt x="0" y="752"/>
                  </a:lnTo>
                  <a:lnTo>
                    <a:pt x="15" y="739"/>
                  </a:lnTo>
                  <a:lnTo>
                    <a:pt x="30" y="728"/>
                  </a:lnTo>
                  <a:lnTo>
                    <a:pt x="45" y="716"/>
                  </a:lnTo>
                  <a:lnTo>
                    <a:pt x="62" y="705"/>
                  </a:lnTo>
                  <a:lnTo>
                    <a:pt x="78" y="692"/>
                  </a:lnTo>
                  <a:lnTo>
                    <a:pt x="94" y="680"/>
                  </a:lnTo>
                  <a:lnTo>
                    <a:pt x="112" y="669"/>
                  </a:lnTo>
                  <a:lnTo>
                    <a:pt x="128" y="657"/>
                  </a:lnTo>
                  <a:lnTo>
                    <a:pt x="145" y="645"/>
                  </a:lnTo>
                  <a:lnTo>
                    <a:pt x="162" y="634"/>
                  </a:lnTo>
                  <a:lnTo>
                    <a:pt x="179" y="621"/>
                  </a:lnTo>
                  <a:lnTo>
                    <a:pt x="195" y="609"/>
                  </a:lnTo>
                  <a:lnTo>
                    <a:pt x="213" y="596"/>
                  </a:lnTo>
                  <a:lnTo>
                    <a:pt x="229" y="584"/>
                  </a:lnTo>
                  <a:lnTo>
                    <a:pt x="245" y="571"/>
                  </a:lnTo>
                  <a:lnTo>
                    <a:pt x="261" y="557"/>
                  </a:lnTo>
                  <a:lnTo>
                    <a:pt x="285" y="537"/>
                  </a:lnTo>
                  <a:lnTo>
                    <a:pt x="308" y="515"/>
                  </a:lnTo>
                  <a:lnTo>
                    <a:pt x="331" y="494"/>
                  </a:lnTo>
                  <a:lnTo>
                    <a:pt x="354" y="471"/>
                  </a:lnTo>
                  <a:lnTo>
                    <a:pt x="376" y="449"/>
                  </a:lnTo>
                  <a:lnTo>
                    <a:pt x="397" y="426"/>
                  </a:lnTo>
                  <a:lnTo>
                    <a:pt x="418" y="401"/>
                  </a:lnTo>
                  <a:lnTo>
                    <a:pt x="438" y="377"/>
                  </a:lnTo>
                  <a:lnTo>
                    <a:pt x="459" y="352"/>
                  </a:lnTo>
                  <a:lnTo>
                    <a:pt x="479" y="328"/>
                  </a:lnTo>
                  <a:lnTo>
                    <a:pt x="499" y="303"/>
                  </a:lnTo>
                  <a:lnTo>
                    <a:pt x="519" y="279"/>
                  </a:lnTo>
                  <a:lnTo>
                    <a:pt x="538" y="253"/>
                  </a:lnTo>
                  <a:lnTo>
                    <a:pt x="557" y="229"/>
                  </a:lnTo>
                  <a:lnTo>
                    <a:pt x="577" y="206"/>
                  </a:lnTo>
                  <a:lnTo>
                    <a:pt x="597" y="181"/>
                  </a:lnTo>
                  <a:lnTo>
                    <a:pt x="606" y="169"/>
                  </a:lnTo>
                  <a:lnTo>
                    <a:pt x="616" y="155"/>
                  </a:lnTo>
                  <a:lnTo>
                    <a:pt x="626" y="142"/>
                  </a:lnTo>
                  <a:lnTo>
                    <a:pt x="634" y="128"/>
                  </a:lnTo>
                  <a:lnTo>
                    <a:pt x="643" y="115"/>
                  </a:lnTo>
                  <a:lnTo>
                    <a:pt x="652" y="101"/>
                  </a:lnTo>
                  <a:lnTo>
                    <a:pt x="661" y="88"/>
                  </a:lnTo>
                  <a:lnTo>
                    <a:pt x="670" y="74"/>
                  </a:lnTo>
                  <a:lnTo>
                    <a:pt x="679" y="66"/>
                  </a:lnTo>
                  <a:lnTo>
                    <a:pt x="686" y="58"/>
                  </a:lnTo>
                  <a:lnTo>
                    <a:pt x="694" y="48"/>
                  </a:lnTo>
                  <a:lnTo>
                    <a:pt x="700" y="37"/>
                  </a:lnTo>
                  <a:lnTo>
                    <a:pt x="707" y="28"/>
                  </a:lnTo>
                  <a:lnTo>
                    <a:pt x="714" y="17"/>
                  </a:lnTo>
                  <a:lnTo>
                    <a:pt x="721" y="8"/>
                  </a:lnTo>
                  <a:lnTo>
                    <a:pt x="7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5" name="Freeform 19"/>
            <p:cNvSpPr>
              <a:spLocks/>
            </p:cNvSpPr>
            <p:nvPr/>
          </p:nvSpPr>
          <p:spPr bwMode="auto">
            <a:xfrm>
              <a:off x="1863725" y="2995613"/>
              <a:ext cx="15875" cy="9525"/>
            </a:xfrm>
            <a:custGeom>
              <a:avLst/>
              <a:gdLst>
                <a:gd name="T0" fmla="*/ 56 w 56"/>
                <a:gd name="T1" fmla="*/ 2 h 41"/>
                <a:gd name="T2" fmla="*/ 52 w 56"/>
                <a:gd name="T3" fmla="*/ 9 h 41"/>
                <a:gd name="T4" fmla="*/ 46 w 56"/>
                <a:gd name="T5" fmla="*/ 14 h 41"/>
                <a:gd name="T6" fmla="*/ 40 w 56"/>
                <a:gd name="T7" fmla="*/ 19 h 41"/>
                <a:gd name="T8" fmla="*/ 35 w 56"/>
                <a:gd name="T9" fmla="*/ 23 h 41"/>
                <a:gd name="T10" fmla="*/ 28 w 56"/>
                <a:gd name="T11" fmla="*/ 26 h 41"/>
                <a:gd name="T12" fmla="*/ 21 w 56"/>
                <a:gd name="T13" fmla="*/ 31 h 41"/>
                <a:gd name="T14" fmla="*/ 15 w 56"/>
                <a:gd name="T15" fmla="*/ 35 h 41"/>
                <a:gd name="T16" fmla="*/ 9 w 56"/>
                <a:gd name="T17" fmla="*/ 41 h 41"/>
                <a:gd name="T18" fmla="*/ 6 w 56"/>
                <a:gd name="T19" fmla="*/ 41 h 41"/>
                <a:gd name="T20" fmla="*/ 3 w 56"/>
                <a:gd name="T21" fmla="*/ 41 h 41"/>
                <a:gd name="T22" fmla="*/ 2 w 56"/>
                <a:gd name="T23" fmla="*/ 40 h 41"/>
                <a:gd name="T24" fmla="*/ 0 w 56"/>
                <a:gd name="T25" fmla="*/ 38 h 41"/>
                <a:gd name="T26" fmla="*/ 6 w 56"/>
                <a:gd name="T27" fmla="*/ 32 h 41"/>
                <a:gd name="T28" fmla="*/ 11 w 56"/>
                <a:gd name="T29" fmla="*/ 26 h 41"/>
                <a:gd name="T30" fmla="*/ 17 w 56"/>
                <a:gd name="T31" fmla="*/ 20 h 41"/>
                <a:gd name="T32" fmla="*/ 24 w 56"/>
                <a:gd name="T33" fmla="*/ 16 h 41"/>
                <a:gd name="T34" fmla="*/ 31 w 56"/>
                <a:gd name="T35" fmla="*/ 11 h 41"/>
                <a:gd name="T36" fmla="*/ 38 w 56"/>
                <a:gd name="T37" fmla="*/ 7 h 41"/>
                <a:gd name="T38" fmla="*/ 46 w 56"/>
                <a:gd name="T39" fmla="*/ 4 h 41"/>
                <a:gd name="T40" fmla="*/ 53 w 56"/>
                <a:gd name="T41" fmla="*/ 0 h 41"/>
                <a:gd name="T42" fmla="*/ 56 w 56"/>
                <a:gd name="T4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41">
                  <a:moveTo>
                    <a:pt x="56" y="2"/>
                  </a:moveTo>
                  <a:lnTo>
                    <a:pt x="52" y="9"/>
                  </a:lnTo>
                  <a:lnTo>
                    <a:pt x="46" y="14"/>
                  </a:lnTo>
                  <a:lnTo>
                    <a:pt x="40" y="19"/>
                  </a:lnTo>
                  <a:lnTo>
                    <a:pt x="35" y="23"/>
                  </a:lnTo>
                  <a:lnTo>
                    <a:pt x="28" y="26"/>
                  </a:lnTo>
                  <a:lnTo>
                    <a:pt x="21" y="31"/>
                  </a:lnTo>
                  <a:lnTo>
                    <a:pt x="15" y="35"/>
                  </a:lnTo>
                  <a:lnTo>
                    <a:pt x="9" y="41"/>
                  </a:lnTo>
                  <a:lnTo>
                    <a:pt x="6" y="41"/>
                  </a:lnTo>
                  <a:lnTo>
                    <a:pt x="3" y="41"/>
                  </a:lnTo>
                  <a:lnTo>
                    <a:pt x="2" y="40"/>
                  </a:lnTo>
                  <a:lnTo>
                    <a:pt x="0" y="38"/>
                  </a:lnTo>
                  <a:lnTo>
                    <a:pt x="6" y="32"/>
                  </a:lnTo>
                  <a:lnTo>
                    <a:pt x="11" y="26"/>
                  </a:lnTo>
                  <a:lnTo>
                    <a:pt x="17" y="20"/>
                  </a:lnTo>
                  <a:lnTo>
                    <a:pt x="24" y="16"/>
                  </a:lnTo>
                  <a:lnTo>
                    <a:pt x="31" y="11"/>
                  </a:lnTo>
                  <a:lnTo>
                    <a:pt x="38" y="7"/>
                  </a:lnTo>
                  <a:lnTo>
                    <a:pt x="46" y="4"/>
                  </a:lnTo>
                  <a:lnTo>
                    <a:pt x="53" y="0"/>
                  </a:lnTo>
                  <a:lnTo>
                    <a:pt x="5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6" name="Freeform 20"/>
            <p:cNvSpPr>
              <a:spLocks/>
            </p:cNvSpPr>
            <p:nvPr/>
          </p:nvSpPr>
          <p:spPr bwMode="auto">
            <a:xfrm>
              <a:off x="1765300" y="3000375"/>
              <a:ext cx="177800" cy="184150"/>
            </a:xfrm>
            <a:custGeom>
              <a:avLst/>
              <a:gdLst>
                <a:gd name="T0" fmla="*/ 657 w 670"/>
                <a:gd name="T1" fmla="*/ 33 h 694"/>
                <a:gd name="T2" fmla="*/ 623 w 670"/>
                <a:gd name="T3" fmla="*/ 93 h 694"/>
                <a:gd name="T4" fmla="*/ 585 w 670"/>
                <a:gd name="T5" fmla="*/ 151 h 694"/>
                <a:gd name="T6" fmla="*/ 546 w 670"/>
                <a:gd name="T7" fmla="*/ 208 h 694"/>
                <a:gd name="T8" fmla="*/ 513 w 670"/>
                <a:gd name="T9" fmla="*/ 257 h 694"/>
                <a:gd name="T10" fmla="*/ 481 w 670"/>
                <a:gd name="T11" fmla="*/ 296 h 694"/>
                <a:gd name="T12" fmla="*/ 449 w 670"/>
                <a:gd name="T13" fmla="*/ 333 h 694"/>
                <a:gd name="T14" fmla="*/ 416 w 670"/>
                <a:gd name="T15" fmla="*/ 370 h 694"/>
                <a:gd name="T16" fmla="*/ 382 w 670"/>
                <a:gd name="T17" fmla="*/ 406 h 694"/>
                <a:gd name="T18" fmla="*/ 348 w 670"/>
                <a:gd name="T19" fmla="*/ 441 h 694"/>
                <a:gd name="T20" fmla="*/ 310 w 670"/>
                <a:gd name="T21" fmla="*/ 475 h 694"/>
                <a:gd name="T22" fmla="*/ 272 w 670"/>
                <a:gd name="T23" fmla="*/ 506 h 694"/>
                <a:gd name="T24" fmla="*/ 238 w 670"/>
                <a:gd name="T25" fmla="*/ 533 h 694"/>
                <a:gd name="T26" fmla="*/ 210 w 670"/>
                <a:gd name="T27" fmla="*/ 556 h 694"/>
                <a:gd name="T28" fmla="*/ 184 w 670"/>
                <a:gd name="T29" fmla="*/ 578 h 694"/>
                <a:gd name="T30" fmla="*/ 156 w 670"/>
                <a:gd name="T31" fmla="*/ 600 h 694"/>
                <a:gd name="T32" fmla="*/ 128 w 670"/>
                <a:gd name="T33" fmla="*/ 621 h 694"/>
                <a:gd name="T34" fmla="*/ 99 w 670"/>
                <a:gd name="T35" fmla="*/ 641 h 694"/>
                <a:gd name="T36" fmla="*/ 68 w 670"/>
                <a:gd name="T37" fmla="*/ 658 h 694"/>
                <a:gd name="T38" fmla="*/ 38 w 670"/>
                <a:gd name="T39" fmla="*/ 675 h 694"/>
                <a:gd name="T40" fmla="*/ 16 w 670"/>
                <a:gd name="T41" fmla="*/ 683 h 694"/>
                <a:gd name="T42" fmla="*/ 6 w 670"/>
                <a:gd name="T43" fmla="*/ 692 h 694"/>
                <a:gd name="T44" fmla="*/ 15 w 670"/>
                <a:gd name="T45" fmla="*/ 682 h 694"/>
                <a:gd name="T46" fmla="*/ 45 w 670"/>
                <a:gd name="T47" fmla="*/ 658 h 694"/>
                <a:gd name="T48" fmla="*/ 77 w 670"/>
                <a:gd name="T49" fmla="*/ 637 h 694"/>
                <a:gd name="T50" fmla="*/ 108 w 670"/>
                <a:gd name="T51" fmla="*/ 618 h 694"/>
                <a:gd name="T52" fmla="*/ 137 w 670"/>
                <a:gd name="T53" fmla="*/ 596 h 694"/>
                <a:gd name="T54" fmla="*/ 163 w 670"/>
                <a:gd name="T55" fmla="*/ 572 h 694"/>
                <a:gd name="T56" fmla="*/ 189 w 670"/>
                <a:gd name="T57" fmla="*/ 550 h 694"/>
                <a:gd name="T58" fmla="*/ 216 w 670"/>
                <a:gd name="T59" fmla="*/ 528 h 694"/>
                <a:gd name="T60" fmla="*/ 243 w 670"/>
                <a:gd name="T61" fmla="*/ 506 h 694"/>
                <a:gd name="T62" fmla="*/ 270 w 670"/>
                <a:gd name="T63" fmla="*/ 484 h 694"/>
                <a:gd name="T64" fmla="*/ 294 w 670"/>
                <a:gd name="T65" fmla="*/ 461 h 694"/>
                <a:gd name="T66" fmla="*/ 317 w 670"/>
                <a:gd name="T67" fmla="*/ 435 h 694"/>
                <a:gd name="T68" fmla="*/ 351 w 670"/>
                <a:gd name="T69" fmla="*/ 403 h 694"/>
                <a:gd name="T70" fmla="*/ 389 w 670"/>
                <a:gd name="T71" fmla="*/ 360 h 694"/>
                <a:gd name="T72" fmla="*/ 424 w 670"/>
                <a:gd name="T73" fmla="*/ 314 h 694"/>
                <a:gd name="T74" fmla="*/ 460 w 670"/>
                <a:gd name="T75" fmla="*/ 269 h 694"/>
                <a:gd name="T76" fmla="*/ 488 w 670"/>
                <a:gd name="T77" fmla="*/ 234 h 694"/>
                <a:gd name="T78" fmla="*/ 509 w 670"/>
                <a:gd name="T79" fmla="*/ 210 h 694"/>
                <a:gd name="T80" fmla="*/ 531 w 670"/>
                <a:gd name="T81" fmla="*/ 186 h 694"/>
                <a:gd name="T82" fmla="*/ 549 w 670"/>
                <a:gd name="T83" fmla="*/ 161 h 694"/>
                <a:gd name="T84" fmla="*/ 568 w 670"/>
                <a:gd name="T85" fmla="*/ 128 h 694"/>
                <a:gd name="T86" fmla="*/ 598 w 670"/>
                <a:gd name="T87" fmla="*/ 92 h 694"/>
                <a:gd name="T88" fmla="*/ 627 w 670"/>
                <a:gd name="T89" fmla="*/ 56 h 694"/>
                <a:gd name="T90" fmla="*/ 653 w 670"/>
                <a:gd name="T91" fmla="*/ 20 h 694"/>
                <a:gd name="T92" fmla="*/ 670 w 670"/>
                <a:gd name="T93"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0" h="694">
                  <a:moveTo>
                    <a:pt x="670" y="0"/>
                  </a:moveTo>
                  <a:lnTo>
                    <a:pt x="657" y="33"/>
                  </a:lnTo>
                  <a:lnTo>
                    <a:pt x="641" y="63"/>
                  </a:lnTo>
                  <a:lnTo>
                    <a:pt x="623" y="93"/>
                  </a:lnTo>
                  <a:lnTo>
                    <a:pt x="604" y="122"/>
                  </a:lnTo>
                  <a:lnTo>
                    <a:pt x="585" y="151"/>
                  </a:lnTo>
                  <a:lnTo>
                    <a:pt x="565" y="179"/>
                  </a:lnTo>
                  <a:lnTo>
                    <a:pt x="546" y="208"/>
                  </a:lnTo>
                  <a:lnTo>
                    <a:pt x="529" y="239"/>
                  </a:lnTo>
                  <a:lnTo>
                    <a:pt x="513" y="257"/>
                  </a:lnTo>
                  <a:lnTo>
                    <a:pt x="498" y="277"/>
                  </a:lnTo>
                  <a:lnTo>
                    <a:pt x="481" y="296"/>
                  </a:lnTo>
                  <a:lnTo>
                    <a:pt x="465" y="314"/>
                  </a:lnTo>
                  <a:lnTo>
                    <a:pt x="449" y="333"/>
                  </a:lnTo>
                  <a:lnTo>
                    <a:pt x="432" y="351"/>
                  </a:lnTo>
                  <a:lnTo>
                    <a:pt x="416" y="370"/>
                  </a:lnTo>
                  <a:lnTo>
                    <a:pt x="400" y="389"/>
                  </a:lnTo>
                  <a:lnTo>
                    <a:pt x="382" y="406"/>
                  </a:lnTo>
                  <a:lnTo>
                    <a:pt x="365" y="425"/>
                  </a:lnTo>
                  <a:lnTo>
                    <a:pt x="348" y="441"/>
                  </a:lnTo>
                  <a:lnTo>
                    <a:pt x="329" y="458"/>
                  </a:lnTo>
                  <a:lnTo>
                    <a:pt x="310" y="475"/>
                  </a:lnTo>
                  <a:lnTo>
                    <a:pt x="292" y="491"/>
                  </a:lnTo>
                  <a:lnTo>
                    <a:pt x="272" y="506"/>
                  </a:lnTo>
                  <a:lnTo>
                    <a:pt x="251" y="521"/>
                  </a:lnTo>
                  <a:lnTo>
                    <a:pt x="238" y="533"/>
                  </a:lnTo>
                  <a:lnTo>
                    <a:pt x="224" y="544"/>
                  </a:lnTo>
                  <a:lnTo>
                    <a:pt x="210" y="556"/>
                  </a:lnTo>
                  <a:lnTo>
                    <a:pt x="198" y="568"/>
                  </a:lnTo>
                  <a:lnTo>
                    <a:pt x="184" y="578"/>
                  </a:lnTo>
                  <a:lnTo>
                    <a:pt x="170" y="590"/>
                  </a:lnTo>
                  <a:lnTo>
                    <a:pt x="156" y="600"/>
                  </a:lnTo>
                  <a:lnTo>
                    <a:pt x="142" y="611"/>
                  </a:lnTo>
                  <a:lnTo>
                    <a:pt x="128" y="621"/>
                  </a:lnTo>
                  <a:lnTo>
                    <a:pt x="113" y="630"/>
                  </a:lnTo>
                  <a:lnTo>
                    <a:pt x="99" y="641"/>
                  </a:lnTo>
                  <a:lnTo>
                    <a:pt x="84" y="650"/>
                  </a:lnTo>
                  <a:lnTo>
                    <a:pt x="68" y="658"/>
                  </a:lnTo>
                  <a:lnTo>
                    <a:pt x="53" y="666"/>
                  </a:lnTo>
                  <a:lnTo>
                    <a:pt x="38" y="675"/>
                  </a:lnTo>
                  <a:lnTo>
                    <a:pt x="23" y="683"/>
                  </a:lnTo>
                  <a:lnTo>
                    <a:pt x="16" y="683"/>
                  </a:lnTo>
                  <a:lnTo>
                    <a:pt x="12" y="686"/>
                  </a:lnTo>
                  <a:lnTo>
                    <a:pt x="6" y="692"/>
                  </a:lnTo>
                  <a:lnTo>
                    <a:pt x="0" y="694"/>
                  </a:lnTo>
                  <a:lnTo>
                    <a:pt x="15" y="682"/>
                  </a:lnTo>
                  <a:lnTo>
                    <a:pt x="30" y="670"/>
                  </a:lnTo>
                  <a:lnTo>
                    <a:pt x="45" y="658"/>
                  </a:lnTo>
                  <a:lnTo>
                    <a:pt x="60" y="648"/>
                  </a:lnTo>
                  <a:lnTo>
                    <a:pt x="77" y="637"/>
                  </a:lnTo>
                  <a:lnTo>
                    <a:pt x="93" y="628"/>
                  </a:lnTo>
                  <a:lnTo>
                    <a:pt x="108" y="618"/>
                  </a:lnTo>
                  <a:lnTo>
                    <a:pt x="124" y="607"/>
                  </a:lnTo>
                  <a:lnTo>
                    <a:pt x="137" y="596"/>
                  </a:lnTo>
                  <a:lnTo>
                    <a:pt x="150" y="583"/>
                  </a:lnTo>
                  <a:lnTo>
                    <a:pt x="163" y="572"/>
                  </a:lnTo>
                  <a:lnTo>
                    <a:pt x="177" y="561"/>
                  </a:lnTo>
                  <a:lnTo>
                    <a:pt x="189" y="550"/>
                  </a:lnTo>
                  <a:lnTo>
                    <a:pt x="203" y="539"/>
                  </a:lnTo>
                  <a:lnTo>
                    <a:pt x="216" y="528"/>
                  </a:lnTo>
                  <a:lnTo>
                    <a:pt x="230" y="518"/>
                  </a:lnTo>
                  <a:lnTo>
                    <a:pt x="243" y="506"/>
                  </a:lnTo>
                  <a:lnTo>
                    <a:pt x="256" y="496"/>
                  </a:lnTo>
                  <a:lnTo>
                    <a:pt x="270" y="484"/>
                  </a:lnTo>
                  <a:lnTo>
                    <a:pt x="281" y="472"/>
                  </a:lnTo>
                  <a:lnTo>
                    <a:pt x="294" y="461"/>
                  </a:lnTo>
                  <a:lnTo>
                    <a:pt x="306" y="448"/>
                  </a:lnTo>
                  <a:lnTo>
                    <a:pt x="317" y="435"/>
                  </a:lnTo>
                  <a:lnTo>
                    <a:pt x="329" y="421"/>
                  </a:lnTo>
                  <a:lnTo>
                    <a:pt x="351" y="403"/>
                  </a:lnTo>
                  <a:lnTo>
                    <a:pt x="371" y="382"/>
                  </a:lnTo>
                  <a:lnTo>
                    <a:pt x="389" y="360"/>
                  </a:lnTo>
                  <a:lnTo>
                    <a:pt x="408" y="337"/>
                  </a:lnTo>
                  <a:lnTo>
                    <a:pt x="424" y="314"/>
                  </a:lnTo>
                  <a:lnTo>
                    <a:pt x="442" y="291"/>
                  </a:lnTo>
                  <a:lnTo>
                    <a:pt x="460" y="269"/>
                  </a:lnTo>
                  <a:lnTo>
                    <a:pt x="479" y="247"/>
                  </a:lnTo>
                  <a:lnTo>
                    <a:pt x="488" y="234"/>
                  </a:lnTo>
                  <a:lnTo>
                    <a:pt x="499" y="222"/>
                  </a:lnTo>
                  <a:lnTo>
                    <a:pt x="509" y="210"/>
                  </a:lnTo>
                  <a:lnTo>
                    <a:pt x="521" y="198"/>
                  </a:lnTo>
                  <a:lnTo>
                    <a:pt x="531" y="186"/>
                  </a:lnTo>
                  <a:lnTo>
                    <a:pt x="541" y="173"/>
                  </a:lnTo>
                  <a:lnTo>
                    <a:pt x="549" y="161"/>
                  </a:lnTo>
                  <a:lnTo>
                    <a:pt x="554" y="147"/>
                  </a:lnTo>
                  <a:lnTo>
                    <a:pt x="568" y="128"/>
                  </a:lnTo>
                  <a:lnTo>
                    <a:pt x="584" y="110"/>
                  </a:lnTo>
                  <a:lnTo>
                    <a:pt x="598" y="92"/>
                  </a:lnTo>
                  <a:lnTo>
                    <a:pt x="613" y="75"/>
                  </a:lnTo>
                  <a:lnTo>
                    <a:pt x="627" y="56"/>
                  </a:lnTo>
                  <a:lnTo>
                    <a:pt x="639" y="39"/>
                  </a:lnTo>
                  <a:lnTo>
                    <a:pt x="653" y="20"/>
                  </a:lnTo>
                  <a:lnTo>
                    <a:pt x="665" y="0"/>
                  </a:lnTo>
                  <a:lnTo>
                    <a:pt x="6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7" name="Freeform 21"/>
            <p:cNvSpPr>
              <a:spLocks/>
            </p:cNvSpPr>
            <p:nvPr/>
          </p:nvSpPr>
          <p:spPr bwMode="auto">
            <a:xfrm>
              <a:off x="1709738" y="3028950"/>
              <a:ext cx="11113" cy="17462"/>
            </a:xfrm>
            <a:custGeom>
              <a:avLst/>
              <a:gdLst>
                <a:gd name="T0" fmla="*/ 44 w 44"/>
                <a:gd name="T1" fmla="*/ 7 h 65"/>
                <a:gd name="T2" fmla="*/ 0 w 44"/>
                <a:gd name="T3" fmla="*/ 65 h 65"/>
                <a:gd name="T4" fmla="*/ 0 w 44"/>
                <a:gd name="T5" fmla="*/ 55 h 65"/>
                <a:gd name="T6" fmla="*/ 6 w 44"/>
                <a:gd name="T7" fmla="*/ 48 h 65"/>
                <a:gd name="T8" fmla="*/ 10 w 44"/>
                <a:gd name="T9" fmla="*/ 41 h 65"/>
                <a:gd name="T10" fmla="*/ 16 w 44"/>
                <a:gd name="T11" fmla="*/ 33 h 65"/>
                <a:gd name="T12" fmla="*/ 21 w 44"/>
                <a:gd name="T13" fmla="*/ 26 h 65"/>
                <a:gd name="T14" fmla="*/ 26 w 44"/>
                <a:gd name="T15" fmla="*/ 19 h 65"/>
                <a:gd name="T16" fmla="*/ 31 w 44"/>
                <a:gd name="T17" fmla="*/ 12 h 65"/>
                <a:gd name="T18" fmla="*/ 37 w 44"/>
                <a:gd name="T19" fmla="*/ 6 h 65"/>
                <a:gd name="T20" fmla="*/ 44 w 44"/>
                <a:gd name="T21" fmla="*/ 0 h 65"/>
                <a:gd name="T22" fmla="*/ 44 w 44"/>
                <a:gd name="T23"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44" y="7"/>
                  </a:moveTo>
                  <a:lnTo>
                    <a:pt x="0" y="65"/>
                  </a:lnTo>
                  <a:lnTo>
                    <a:pt x="0" y="55"/>
                  </a:lnTo>
                  <a:lnTo>
                    <a:pt x="6" y="48"/>
                  </a:lnTo>
                  <a:lnTo>
                    <a:pt x="10" y="41"/>
                  </a:lnTo>
                  <a:lnTo>
                    <a:pt x="16" y="33"/>
                  </a:lnTo>
                  <a:lnTo>
                    <a:pt x="21" y="26"/>
                  </a:lnTo>
                  <a:lnTo>
                    <a:pt x="26" y="19"/>
                  </a:lnTo>
                  <a:lnTo>
                    <a:pt x="31" y="12"/>
                  </a:lnTo>
                  <a:lnTo>
                    <a:pt x="37" y="6"/>
                  </a:lnTo>
                  <a:lnTo>
                    <a:pt x="44" y="0"/>
                  </a:lnTo>
                  <a:lnTo>
                    <a:pt x="4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8" name="Freeform 22"/>
            <p:cNvSpPr>
              <a:spLocks/>
            </p:cNvSpPr>
            <p:nvPr/>
          </p:nvSpPr>
          <p:spPr bwMode="auto">
            <a:xfrm>
              <a:off x="1800225" y="3040063"/>
              <a:ext cx="136525" cy="139700"/>
            </a:xfrm>
            <a:custGeom>
              <a:avLst/>
              <a:gdLst>
                <a:gd name="T0" fmla="*/ 460 w 513"/>
                <a:gd name="T1" fmla="*/ 93 h 524"/>
                <a:gd name="T2" fmla="*/ 436 w 513"/>
                <a:gd name="T3" fmla="*/ 123 h 524"/>
                <a:gd name="T4" fmla="*/ 411 w 513"/>
                <a:gd name="T5" fmla="*/ 153 h 524"/>
                <a:gd name="T6" fmla="*/ 385 w 513"/>
                <a:gd name="T7" fmla="*/ 183 h 524"/>
                <a:gd name="T8" fmla="*/ 360 w 513"/>
                <a:gd name="T9" fmla="*/ 213 h 524"/>
                <a:gd name="T10" fmla="*/ 333 w 513"/>
                <a:gd name="T11" fmla="*/ 244 h 524"/>
                <a:gd name="T12" fmla="*/ 305 w 513"/>
                <a:gd name="T13" fmla="*/ 274 h 524"/>
                <a:gd name="T14" fmla="*/ 276 w 513"/>
                <a:gd name="T15" fmla="*/ 303 h 524"/>
                <a:gd name="T16" fmla="*/ 248 w 513"/>
                <a:gd name="T17" fmla="*/ 331 h 524"/>
                <a:gd name="T18" fmla="*/ 218 w 513"/>
                <a:gd name="T19" fmla="*/ 359 h 524"/>
                <a:gd name="T20" fmla="*/ 187 w 513"/>
                <a:gd name="T21" fmla="*/ 386 h 524"/>
                <a:gd name="T22" fmla="*/ 157 w 513"/>
                <a:gd name="T23" fmla="*/ 411 h 524"/>
                <a:gd name="T24" fmla="*/ 127 w 513"/>
                <a:gd name="T25" fmla="*/ 437 h 524"/>
                <a:gd name="T26" fmla="*/ 96 w 513"/>
                <a:gd name="T27" fmla="*/ 460 h 524"/>
                <a:gd name="T28" fmla="*/ 64 w 513"/>
                <a:gd name="T29" fmla="*/ 483 h 524"/>
                <a:gd name="T30" fmla="*/ 32 w 513"/>
                <a:gd name="T31" fmla="*/ 504 h 524"/>
                <a:gd name="T32" fmla="*/ 0 w 513"/>
                <a:gd name="T33" fmla="*/ 524 h 524"/>
                <a:gd name="T34" fmla="*/ 24 w 513"/>
                <a:gd name="T35" fmla="*/ 506 h 524"/>
                <a:gd name="T36" fmla="*/ 46 w 513"/>
                <a:gd name="T37" fmla="*/ 488 h 524"/>
                <a:gd name="T38" fmla="*/ 67 w 513"/>
                <a:gd name="T39" fmla="*/ 468 h 524"/>
                <a:gd name="T40" fmla="*/ 87 w 513"/>
                <a:gd name="T41" fmla="*/ 448 h 524"/>
                <a:gd name="T42" fmla="*/ 108 w 513"/>
                <a:gd name="T43" fmla="*/ 429 h 524"/>
                <a:gd name="T44" fmla="*/ 129 w 513"/>
                <a:gd name="T45" fmla="*/ 408 h 524"/>
                <a:gd name="T46" fmla="*/ 151 w 513"/>
                <a:gd name="T47" fmla="*/ 388 h 524"/>
                <a:gd name="T48" fmla="*/ 175 w 513"/>
                <a:gd name="T49" fmla="*/ 368 h 524"/>
                <a:gd name="T50" fmla="*/ 194 w 513"/>
                <a:gd name="T51" fmla="*/ 348 h 524"/>
                <a:gd name="T52" fmla="*/ 214 w 513"/>
                <a:gd name="T53" fmla="*/ 329 h 524"/>
                <a:gd name="T54" fmla="*/ 234 w 513"/>
                <a:gd name="T55" fmla="*/ 308 h 524"/>
                <a:gd name="T56" fmla="*/ 254 w 513"/>
                <a:gd name="T57" fmla="*/ 287 h 524"/>
                <a:gd name="T58" fmla="*/ 272 w 513"/>
                <a:gd name="T59" fmla="*/ 267 h 524"/>
                <a:gd name="T60" fmla="*/ 291 w 513"/>
                <a:gd name="T61" fmla="*/ 246 h 524"/>
                <a:gd name="T62" fmla="*/ 311 w 513"/>
                <a:gd name="T63" fmla="*/ 225 h 524"/>
                <a:gd name="T64" fmla="*/ 329 w 513"/>
                <a:gd name="T65" fmla="*/ 204 h 524"/>
                <a:gd name="T66" fmla="*/ 348 w 513"/>
                <a:gd name="T67" fmla="*/ 183 h 524"/>
                <a:gd name="T68" fmla="*/ 367 w 513"/>
                <a:gd name="T69" fmla="*/ 161 h 524"/>
                <a:gd name="T70" fmla="*/ 386 w 513"/>
                <a:gd name="T71" fmla="*/ 140 h 524"/>
                <a:gd name="T72" fmla="*/ 405 w 513"/>
                <a:gd name="T73" fmla="*/ 119 h 524"/>
                <a:gd name="T74" fmla="*/ 423 w 513"/>
                <a:gd name="T75" fmla="*/ 98 h 524"/>
                <a:gd name="T76" fmla="*/ 442 w 513"/>
                <a:gd name="T77" fmla="*/ 76 h 524"/>
                <a:gd name="T78" fmla="*/ 462 w 513"/>
                <a:gd name="T79" fmla="*/ 55 h 524"/>
                <a:gd name="T80" fmla="*/ 480 w 513"/>
                <a:gd name="T81" fmla="*/ 34 h 524"/>
                <a:gd name="T82" fmla="*/ 513 w 513"/>
                <a:gd name="T83" fmla="*/ 0 h 524"/>
                <a:gd name="T84" fmla="*/ 508 w 513"/>
                <a:gd name="T85" fmla="*/ 12 h 524"/>
                <a:gd name="T86" fmla="*/ 501 w 513"/>
                <a:gd name="T87" fmla="*/ 24 h 524"/>
                <a:gd name="T88" fmla="*/ 494 w 513"/>
                <a:gd name="T89" fmla="*/ 34 h 524"/>
                <a:gd name="T90" fmla="*/ 486 w 513"/>
                <a:gd name="T91" fmla="*/ 46 h 524"/>
                <a:gd name="T92" fmla="*/ 479 w 513"/>
                <a:gd name="T93" fmla="*/ 58 h 524"/>
                <a:gd name="T94" fmla="*/ 471 w 513"/>
                <a:gd name="T95" fmla="*/ 68 h 524"/>
                <a:gd name="T96" fmla="*/ 465 w 513"/>
                <a:gd name="T97" fmla="*/ 80 h 524"/>
                <a:gd name="T98" fmla="*/ 460 w 513"/>
                <a:gd name="T99" fmla="*/ 93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3" h="524">
                  <a:moveTo>
                    <a:pt x="460" y="93"/>
                  </a:moveTo>
                  <a:lnTo>
                    <a:pt x="436" y="123"/>
                  </a:lnTo>
                  <a:lnTo>
                    <a:pt x="411" y="153"/>
                  </a:lnTo>
                  <a:lnTo>
                    <a:pt x="385" y="183"/>
                  </a:lnTo>
                  <a:lnTo>
                    <a:pt x="360" y="213"/>
                  </a:lnTo>
                  <a:lnTo>
                    <a:pt x="333" y="244"/>
                  </a:lnTo>
                  <a:lnTo>
                    <a:pt x="305" y="274"/>
                  </a:lnTo>
                  <a:lnTo>
                    <a:pt x="276" y="303"/>
                  </a:lnTo>
                  <a:lnTo>
                    <a:pt x="248" y="331"/>
                  </a:lnTo>
                  <a:lnTo>
                    <a:pt x="218" y="359"/>
                  </a:lnTo>
                  <a:lnTo>
                    <a:pt x="187" y="386"/>
                  </a:lnTo>
                  <a:lnTo>
                    <a:pt x="157" y="411"/>
                  </a:lnTo>
                  <a:lnTo>
                    <a:pt x="127" y="437"/>
                  </a:lnTo>
                  <a:lnTo>
                    <a:pt x="96" y="460"/>
                  </a:lnTo>
                  <a:lnTo>
                    <a:pt x="64" y="483"/>
                  </a:lnTo>
                  <a:lnTo>
                    <a:pt x="32" y="504"/>
                  </a:lnTo>
                  <a:lnTo>
                    <a:pt x="0" y="524"/>
                  </a:lnTo>
                  <a:lnTo>
                    <a:pt x="24" y="506"/>
                  </a:lnTo>
                  <a:lnTo>
                    <a:pt x="46" y="488"/>
                  </a:lnTo>
                  <a:lnTo>
                    <a:pt x="67" y="468"/>
                  </a:lnTo>
                  <a:lnTo>
                    <a:pt x="87" y="448"/>
                  </a:lnTo>
                  <a:lnTo>
                    <a:pt x="108" y="429"/>
                  </a:lnTo>
                  <a:lnTo>
                    <a:pt x="129" y="408"/>
                  </a:lnTo>
                  <a:lnTo>
                    <a:pt x="151" y="388"/>
                  </a:lnTo>
                  <a:lnTo>
                    <a:pt x="175" y="368"/>
                  </a:lnTo>
                  <a:lnTo>
                    <a:pt x="194" y="348"/>
                  </a:lnTo>
                  <a:lnTo>
                    <a:pt x="214" y="329"/>
                  </a:lnTo>
                  <a:lnTo>
                    <a:pt x="234" y="308"/>
                  </a:lnTo>
                  <a:lnTo>
                    <a:pt x="254" y="287"/>
                  </a:lnTo>
                  <a:lnTo>
                    <a:pt x="272" y="267"/>
                  </a:lnTo>
                  <a:lnTo>
                    <a:pt x="291" y="246"/>
                  </a:lnTo>
                  <a:lnTo>
                    <a:pt x="311" y="225"/>
                  </a:lnTo>
                  <a:lnTo>
                    <a:pt x="329" y="204"/>
                  </a:lnTo>
                  <a:lnTo>
                    <a:pt x="348" y="183"/>
                  </a:lnTo>
                  <a:lnTo>
                    <a:pt x="367" y="161"/>
                  </a:lnTo>
                  <a:lnTo>
                    <a:pt x="386" y="140"/>
                  </a:lnTo>
                  <a:lnTo>
                    <a:pt x="405" y="119"/>
                  </a:lnTo>
                  <a:lnTo>
                    <a:pt x="423" y="98"/>
                  </a:lnTo>
                  <a:lnTo>
                    <a:pt x="442" y="76"/>
                  </a:lnTo>
                  <a:lnTo>
                    <a:pt x="462" y="55"/>
                  </a:lnTo>
                  <a:lnTo>
                    <a:pt x="480" y="34"/>
                  </a:lnTo>
                  <a:lnTo>
                    <a:pt x="513" y="0"/>
                  </a:lnTo>
                  <a:lnTo>
                    <a:pt x="508" y="12"/>
                  </a:lnTo>
                  <a:lnTo>
                    <a:pt x="501" y="24"/>
                  </a:lnTo>
                  <a:lnTo>
                    <a:pt x="494" y="34"/>
                  </a:lnTo>
                  <a:lnTo>
                    <a:pt x="486" y="46"/>
                  </a:lnTo>
                  <a:lnTo>
                    <a:pt x="479" y="58"/>
                  </a:lnTo>
                  <a:lnTo>
                    <a:pt x="471" y="68"/>
                  </a:lnTo>
                  <a:lnTo>
                    <a:pt x="465" y="80"/>
                  </a:lnTo>
                  <a:lnTo>
                    <a:pt x="460" y="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9" name="Freeform 23"/>
            <p:cNvSpPr>
              <a:spLocks/>
            </p:cNvSpPr>
            <p:nvPr/>
          </p:nvSpPr>
          <p:spPr bwMode="auto">
            <a:xfrm>
              <a:off x="1835150" y="3084513"/>
              <a:ext cx="85725" cy="85725"/>
            </a:xfrm>
            <a:custGeom>
              <a:avLst/>
              <a:gdLst>
                <a:gd name="T0" fmla="*/ 327 w 327"/>
                <a:gd name="T1" fmla="*/ 0 h 325"/>
                <a:gd name="T2" fmla="*/ 312 w 327"/>
                <a:gd name="T3" fmla="*/ 25 h 325"/>
                <a:gd name="T4" fmla="*/ 295 w 327"/>
                <a:gd name="T5" fmla="*/ 49 h 325"/>
                <a:gd name="T6" fmla="*/ 279 w 327"/>
                <a:gd name="T7" fmla="*/ 73 h 325"/>
                <a:gd name="T8" fmla="*/ 260 w 327"/>
                <a:gd name="T9" fmla="*/ 96 h 325"/>
                <a:gd name="T10" fmla="*/ 243 w 327"/>
                <a:gd name="T11" fmla="*/ 118 h 325"/>
                <a:gd name="T12" fmla="*/ 223 w 327"/>
                <a:gd name="T13" fmla="*/ 140 h 325"/>
                <a:gd name="T14" fmla="*/ 203 w 327"/>
                <a:gd name="T15" fmla="*/ 161 h 325"/>
                <a:gd name="T16" fmla="*/ 184 w 327"/>
                <a:gd name="T17" fmla="*/ 182 h 325"/>
                <a:gd name="T18" fmla="*/ 163 w 327"/>
                <a:gd name="T19" fmla="*/ 202 h 325"/>
                <a:gd name="T20" fmla="*/ 141 w 327"/>
                <a:gd name="T21" fmla="*/ 221 h 325"/>
                <a:gd name="T22" fmla="*/ 119 w 327"/>
                <a:gd name="T23" fmla="*/ 240 h 325"/>
                <a:gd name="T24" fmla="*/ 95 w 327"/>
                <a:gd name="T25" fmla="*/ 259 h 325"/>
                <a:gd name="T26" fmla="*/ 72 w 327"/>
                <a:gd name="T27" fmla="*/ 276 h 325"/>
                <a:gd name="T28" fmla="*/ 49 w 327"/>
                <a:gd name="T29" fmla="*/ 293 h 325"/>
                <a:gd name="T30" fmla="*/ 24 w 327"/>
                <a:gd name="T31" fmla="*/ 310 h 325"/>
                <a:gd name="T32" fmla="*/ 0 w 327"/>
                <a:gd name="T33" fmla="*/ 325 h 325"/>
                <a:gd name="T34" fmla="*/ 17 w 327"/>
                <a:gd name="T35" fmla="*/ 306 h 325"/>
                <a:gd name="T36" fmla="*/ 35 w 327"/>
                <a:gd name="T37" fmla="*/ 289 h 325"/>
                <a:gd name="T38" fmla="*/ 53 w 327"/>
                <a:gd name="T39" fmla="*/ 271 h 325"/>
                <a:gd name="T40" fmla="*/ 73 w 327"/>
                <a:gd name="T41" fmla="*/ 253 h 325"/>
                <a:gd name="T42" fmla="*/ 92 w 327"/>
                <a:gd name="T43" fmla="*/ 235 h 325"/>
                <a:gd name="T44" fmla="*/ 112 w 327"/>
                <a:gd name="T45" fmla="*/ 219 h 325"/>
                <a:gd name="T46" fmla="*/ 131 w 327"/>
                <a:gd name="T47" fmla="*/ 202 h 325"/>
                <a:gd name="T48" fmla="*/ 151 w 327"/>
                <a:gd name="T49" fmla="*/ 184 h 325"/>
                <a:gd name="T50" fmla="*/ 171 w 327"/>
                <a:gd name="T51" fmla="*/ 167 h 325"/>
                <a:gd name="T52" fmla="*/ 191 w 327"/>
                <a:gd name="T53" fmla="*/ 148 h 325"/>
                <a:gd name="T54" fmla="*/ 209 w 327"/>
                <a:gd name="T55" fmla="*/ 131 h 325"/>
                <a:gd name="T56" fmla="*/ 228 w 327"/>
                <a:gd name="T57" fmla="*/ 112 h 325"/>
                <a:gd name="T58" fmla="*/ 245 w 327"/>
                <a:gd name="T59" fmla="*/ 94 h 325"/>
                <a:gd name="T60" fmla="*/ 262 w 327"/>
                <a:gd name="T61" fmla="*/ 75 h 325"/>
                <a:gd name="T62" fmla="*/ 278 w 327"/>
                <a:gd name="T63" fmla="*/ 55 h 325"/>
                <a:gd name="T64" fmla="*/ 293 w 327"/>
                <a:gd name="T65" fmla="*/ 34 h 325"/>
                <a:gd name="T66" fmla="*/ 300 w 327"/>
                <a:gd name="T67" fmla="*/ 25 h 325"/>
                <a:gd name="T68" fmla="*/ 308 w 327"/>
                <a:gd name="T69" fmla="*/ 16 h 325"/>
                <a:gd name="T70" fmla="*/ 316 w 327"/>
                <a:gd name="T71" fmla="*/ 6 h 325"/>
                <a:gd name="T72" fmla="*/ 327 w 327"/>
                <a:gd name="T7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25">
                  <a:moveTo>
                    <a:pt x="327" y="0"/>
                  </a:moveTo>
                  <a:lnTo>
                    <a:pt x="312" y="25"/>
                  </a:lnTo>
                  <a:lnTo>
                    <a:pt x="295" y="49"/>
                  </a:lnTo>
                  <a:lnTo>
                    <a:pt x="279" y="73"/>
                  </a:lnTo>
                  <a:lnTo>
                    <a:pt x="260" y="96"/>
                  </a:lnTo>
                  <a:lnTo>
                    <a:pt x="243" y="118"/>
                  </a:lnTo>
                  <a:lnTo>
                    <a:pt x="223" y="140"/>
                  </a:lnTo>
                  <a:lnTo>
                    <a:pt x="203" y="161"/>
                  </a:lnTo>
                  <a:lnTo>
                    <a:pt x="184" y="182"/>
                  </a:lnTo>
                  <a:lnTo>
                    <a:pt x="163" y="202"/>
                  </a:lnTo>
                  <a:lnTo>
                    <a:pt x="141" y="221"/>
                  </a:lnTo>
                  <a:lnTo>
                    <a:pt x="119" y="240"/>
                  </a:lnTo>
                  <a:lnTo>
                    <a:pt x="95" y="259"/>
                  </a:lnTo>
                  <a:lnTo>
                    <a:pt x="72" y="276"/>
                  </a:lnTo>
                  <a:lnTo>
                    <a:pt x="49" y="293"/>
                  </a:lnTo>
                  <a:lnTo>
                    <a:pt x="24" y="310"/>
                  </a:lnTo>
                  <a:lnTo>
                    <a:pt x="0" y="325"/>
                  </a:lnTo>
                  <a:lnTo>
                    <a:pt x="17" y="306"/>
                  </a:lnTo>
                  <a:lnTo>
                    <a:pt x="35" y="289"/>
                  </a:lnTo>
                  <a:lnTo>
                    <a:pt x="53" y="271"/>
                  </a:lnTo>
                  <a:lnTo>
                    <a:pt x="73" y="253"/>
                  </a:lnTo>
                  <a:lnTo>
                    <a:pt x="92" y="235"/>
                  </a:lnTo>
                  <a:lnTo>
                    <a:pt x="112" y="219"/>
                  </a:lnTo>
                  <a:lnTo>
                    <a:pt x="131" y="202"/>
                  </a:lnTo>
                  <a:lnTo>
                    <a:pt x="151" y="184"/>
                  </a:lnTo>
                  <a:lnTo>
                    <a:pt x="171" y="167"/>
                  </a:lnTo>
                  <a:lnTo>
                    <a:pt x="191" y="148"/>
                  </a:lnTo>
                  <a:lnTo>
                    <a:pt x="209" y="131"/>
                  </a:lnTo>
                  <a:lnTo>
                    <a:pt x="228" y="112"/>
                  </a:lnTo>
                  <a:lnTo>
                    <a:pt x="245" y="94"/>
                  </a:lnTo>
                  <a:lnTo>
                    <a:pt x="262" y="75"/>
                  </a:lnTo>
                  <a:lnTo>
                    <a:pt x="278" y="55"/>
                  </a:lnTo>
                  <a:lnTo>
                    <a:pt x="293" y="34"/>
                  </a:lnTo>
                  <a:lnTo>
                    <a:pt x="300" y="25"/>
                  </a:lnTo>
                  <a:lnTo>
                    <a:pt x="308" y="16"/>
                  </a:lnTo>
                  <a:lnTo>
                    <a:pt x="316" y="6"/>
                  </a:lnTo>
                  <a:lnTo>
                    <a:pt x="3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0" name="Freeform 24"/>
            <p:cNvSpPr>
              <a:spLocks/>
            </p:cNvSpPr>
            <p:nvPr/>
          </p:nvSpPr>
          <p:spPr bwMode="auto">
            <a:xfrm>
              <a:off x="1635125" y="3100388"/>
              <a:ext cx="28575" cy="63500"/>
            </a:xfrm>
            <a:custGeom>
              <a:avLst/>
              <a:gdLst>
                <a:gd name="T0" fmla="*/ 108 w 108"/>
                <a:gd name="T1" fmla="*/ 2 h 244"/>
                <a:gd name="T2" fmla="*/ 91 w 108"/>
                <a:gd name="T3" fmla="*/ 28 h 244"/>
                <a:gd name="T4" fmla="*/ 77 w 108"/>
                <a:gd name="T5" fmla="*/ 53 h 244"/>
                <a:gd name="T6" fmla="*/ 64 w 108"/>
                <a:gd name="T7" fmla="*/ 81 h 244"/>
                <a:gd name="T8" fmla="*/ 54 w 108"/>
                <a:gd name="T9" fmla="*/ 108 h 244"/>
                <a:gd name="T10" fmla="*/ 44 w 108"/>
                <a:gd name="T11" fmla="*/ 137 h 244"/>
                <a:gd name="T12" fmla="*/ 34 w 108"/>
                <a:gd name="T13" fmla="*/ 164 h 244"/>
                <a:gd name="T14" fmla="*/ 22 w 108"/>
                <a:gd name="T15" fmla="*/ 192 h 244"/>
                <a:gd name="T16" fmla="*/ 10 w 108"/>
                <a:gd name="T17" fmla="*/ 219 h 244"/>
                <a:gd name="T18" fmla="*/ 10 w 108"/>
                <a:gd name="T19" fmla="*/ 243 h 244"/>
                <a:gd name="T20" fmla="*/ 8 w 108"/>
                <a:gd name="T21" fmla="*/ 243 h 244"/>
                <a:gd name="T22" fmla="*/ 7 w 108"/>
                <a:gd name="T23" fmla="*/ 243 h 244"/>
                <a:gd name="T24" fmla="*/ 6 w 108"/>
                <a:gd name="T25" fmla="*/ 244 h 244"/>
                <a:gd name="T26" fmla="*/ 6 w 108"/>
                <a:gd name="T27" fmla="*/ 244 h 244"/>
                <a:gd name="T28" fmla="*/ 0 w 108"/>
                <a:gd name="T29" fmla="*/ 219 h 244"/>
                <a:gd name="T30" fmla="*/ 3 w 108"/>
                <a:gd name="T31" fmla="*/ 193 h 244"/>
                <a:gd name="T32" fmla="*/ 11 w 108"/>
                <a:gd name="T33" fmla="*/ 167 h 244"/>
                <a:gd name="T34" fmla="*/ 19 w 108"/>
                <a:gd name="T35" fmla="*/ 144 h 244"/>
                <a:gd name="T36" fmla="*/ 29 w 108"/>
                <a:gd name="T37" fmla="*/ 126 h 244"/>
                <a:gd name="T38" fmla="*/ 39 w 108"/>
                <a:gd name="T39" fmla="*/ 107 h 244"/>
                <a:gd name="T40" fmla="*/ 48 w 108"/>
                <a:gd name="T41" fmla="*/ 88 h 244"/>
                <a:gd name="T42" fmla="*/ 58 w 108"/>
                <a:gd name="T43" fmla="*/ 70 h 244"/>
                <a:gd name="T44" fmla="*/ 69 w 108"/>
                <a:gd name="T45" fmla="*/ 51 h 244"/>
                <a:gd name="T46" fmla="*/ 80 w 108"/>
                <a:gd name="T47" fmla="*/ 34 h 244"/>
                <a:gd name="T48" fmla="*/ 93 w 108"/>
                <a:gd name="T49" fmla="*/ 16 h 244"/>
                <a:gd name="T50" fmla="*/ 106 w 108"/>
                <a:gd name="T51" fmla="*/ 0 h 244"/>
                <a:gd name="T52" fmla="*/ 108 w 108"/>
                <a:gd name="T53" fmla="*/ 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8" h="244">
                  <a:moveTo>
                    <a:pt x="108" y="2"/>
                  </a:moveTo>
                  <a:lnTo>
                    <a:pt x="91" y="28"/>
                  </a:lnTo>
                  <a:lnTo>
                    <a:pt x="77" y="53"/>
                  </a:lnTo>
                  <a:lnTo>
                    <a:pt x="64" y="81"/>
                  </a:lnTo>
                  <a:lnTo>
                    <a:pt x="54" y="108"/>
                  </a:lnTo>
                  <a:lnTo>
                    <a:pt x="44" y="137"/>
                  </a:lnTo>
                  <a:lnTo>
                    <a:pt x="34" y="164"/>
                  </a:lnTo>
                  <a:lnTo>
                    <a:pt x="22" y="192"/>
                  </a:lnTo>
                  <a:lnTo>
                    <a:pt x="10" y="219"/>
                  </a:lnTo>
                  <a:lnTo>
                    <a:pt x="10" y="243"/>
                  </a:lnTo>
                  <a:lnTo>
                    <a:pt x="8" y="243"/>
                  </a:lnTo>
                  <a:lnTo>
                    <a:pt x="7" y="243"/>
                  </a:lnTo>
                  <a:lnTo>
                    <a:pt x="6" y="244"/>
                  </a:lnTo>
                  <a:lnTo>
                    <a:pt x="6" y="244"/>
                  </a:lnTo>
                  <a:lnTo>
                    <a:pt x="0" y="219"/>
                  </a:lnTo>
                  <a:lnTo>
                    <a:pt x="3" y="193"/>
                  </a:lnTo>
                  <a:lnTo>
                    <a:pt x="11" y="167"/>
                  </a:lnTo>
                  <a:lnTo>
                    <a:pt x="19" y="144"/>
                  </a:lnTo>
                  <a:lnTo>
                    <a:pt x="29" y="126"/>
                  </a:lnTo>
                  <a:lnTo>
                    <a:pt x="39" y="107"/>
                  </a:lnTo>
                  <a:lnTo>
                    <a:pt x="48" y="88"/>
                  </a:lnTo>
                  <a:lnTo>
                    <a:pt x="58" y="70"/>
                  </a:lnTo>
                  <a:lnTo>
                    <a:pt x="69" y="51"/>
                  </a:lnTo>
                  <a:lnTo>
                    <a:pt x="80" y="34"/>
                  </a:lnTo>
                  <a:lnTo>
                    <a:pt x="93" y="16"/>
                  </a:lnTo>
                  <a:lnTo>
                    <a:pt x="106" y="0"/>
                  </a:lnTo>
                  <a:lnTo>
                    <a:pt x="10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1" name="Freeform 25"/>
            <p:cNvSpPr>
              <a:spLocks/>
            </p:cNvSpPr>
            <p:nvPr/>
          </p:nvSpPr>
          <p:spPr bwMode="auto">
            <a:xfrm>
              <a:off x="1676400" y="3101975"/>
              <a:ext cx="0" cy="1587"/>
            </a:xfrm>
            <a:custGeom>
              <a:avLst/>
              <a:gdLst>
                <a:gd name="T0" fmla="*/ 6 w 6"/>
                <a:gd name="T1" fmla="*/ 0 h 7"/>
                <a:gd name="T2" fmla="*/ 6 w 6"/>
                <a:gd name="T3" fmla="*/ 2 h 7"/>
                <a:gd name="T4" fmla="*/ 5 w 6"/>
                <a:gd name="T5" fmla="*/ 3 h 7"/>
                <a:gd name="T6" fmla="*/ 4 w 6"/>
                <a:gd name="T7" fmla="*/ 6 h 7"/>
                <a:gd name="T8" fmla="*/ 1 w 6"/>
                <a:gd name="T9" fmla="*/ 7 h 7"/>
                <a:gd name="T10" fmla="*/ 0 w 6"/>
                <a:gd name="T11" fmla="*/ 5 h 7"/>
                <a:gd name="T12" fmla="*/ 1 w 6"/>
                <a:gd name="T13" fmla="*/ 2 h 7"/>
                <a:gd name="T14" fmla="*/ 2 w 6"/>
                <a:gd name="T15" fmla="*/ 0 h 7"/>
                <a:gd name="T16" fmla="*/ 6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6" y="0"/>
                  </a:moveTo>
                  <a:lnTo>
                    <a:pt x="6" y="2"/>
                  </a:lnTo>
                  <a:lnTo>
                    <a:pt x="5" y="3"/>
                  </a:lnTo>
                  <a:lnTo>
                    <a:pt x="4" y="6"/>
                  </a:lnTo>
                  <a:lnTo>
                    <a:pt x="1" y="7"/>
                  </a:lnTo>
                  <a:lnTo>
                    <a:pt x="0" y="5"/>
                  </a:lnTo>
                  <a:lnTo>
                    <a:pt x="1" y="2"/>
                  </a:lnTo>
                  <a:lnTo>
                    <a:pt x="2"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2" name="Freeform 26"/>
            <p:cNvSpPr>
              <a:spLocks/>
            </p:cNvSpPr>
            <p:nvPr/>
          </p:nvSpPr>
          <p:spPr bwMode="auto">
            <a:xfrm>
              <a:off x="1647825" y="3105150"/>
              <a:ext cx="26988" cy="60325"/>
            </a:xfrm>
            <a:custGeom>
              <a:avLst/>
              <a:gdLst>
                <a:gd name="T0" fmla="*/ 102 w 102"/>
                <a:gd name="T1" fmla="*/ 0 h 226"/>
                <a:gd name="T2" fmla="*/ 95 w 102"/>
                <a:gd name="T3" fmla="*/ 16 h 226"/>
                <a:gd name="T4" fmla="*/ 88 w 102"/>
                <a:gd name="T5" fmla="*/ 32 h 226"/>
                <a:gd name="T6" fmla="*/ 79 w 102"/>
                <a:gd name="T7" fmla="*/ 47 h 226"/>
                <a:gd name="T8" fmla="*/ 71 w 102"/>
                <a:gd name="T9" fmla="*/ 63 h 226"/>
                <a:gd name="T10" fmla="*/ 62 w 102"/>
                <a:gd name="T11" fmla="*/ 78 h 226"/>
                <a:gd name="T12" fmla="*/ 55 w 102"/>
                <a:gd name="T13" fmla="*/ 93 h 226"/>
                <a:gd name="T14" fmla="*/ 48 w 102"/>
                <a:gd name="T15" fmla="*/ 109 h 226"/>
                <a:gd name="T16" fmla="*/ 43 w 102"/>
                <a:gd name="T17" fmla="*/ 125 h 226"/>
                <a:gd name="T18" fmla="*/ 38 w 102"/>
                <a:gd name="T19" fmla="*/ 138 h 226"/>
                <a:gd name="T20" fmla="*/ 34 w 102"/>
                <a:gd name="T21" fmla="*/ 150 h 226"/>
                <a:gd name="T22" fmla="*/ 28 w 102"/>
                <a:gd name="T23" fmla="*/ 163 h 226"/>
                <a:gd name="T24" fmla="*/ 22 w 102"/>
                <a:gd name="T25" fmla="*/ 174 h 226"/>
                <a:gd name="T26" fmla="*/ 18 w 102"/>
                <a:gd name="T27" fmla="*/ 187 h 226"/>
                <a:gd name="T28" fmla="*/ 14 w 102"/>
                <a:gd name="T29" fmla="*/ 200 h 226"/>
                <a:gd name="T30" fmla="*/ 13 w 102"/>
                <a:gd name="T31" fmla="*/ 212 h 226"/>
                <a:gd name="T32" fmla="*/ 14 w 102"/>
                <a:gd name="T33" fmla="*/ 226 h 226"/>
                <a:gd name="T34" fmla="*/ 9 w 102"/>
                <a:gd name="T35" fmla="*/ 226 h 226"/>
                <a:gd name="T36" fmla="*/ 5 w 102"/>
                <a:gd name="T37" fmla="*/ 225 h 226"/>
                <a:gd name="T38" fmla="*/ 1 w 102"/>
                <a:gd name="T39" fmla="*/ 222 h 226"/>
                <a:gd name="T40" fmla="*/ 0 w 102"/>
                <a:gd name="T41" fmla="*/ 218 h 226"/>
                <a:gd name="T42" fmla="*/ 2 w 102"/>
                <a:gd name="T43" fmla="*/ 187 h 226"/>
                <a:gd name="T44" fmla="*/ 11 w 102"/>
                <a:gd name="T45" fmla="*/ 158 h 226"/>
                <a:gd name="T46" fmla="*/ 22 w 102"/>
                <a:gd name="T47" fmla="*/ 131 h 226"/>
                <a:gd name="T48" fmla="*/ 36 w 102"/>
                <a:gd name="T49" fmla="*/ 104 h 226"/>
                <a:gd name="T50" fmla="*/ 51 w 102"/>
                <a:gd name="T51" fmla="*/ 79 h 226"/>
                <a:gd name="T52" fmla="*/ 69 w 102"/>
                <a:gd name="T53" fmla="*/ 53 h 226"/>
                <a:gd name="T54" fmla="*/ 84 w 102"/>
                <a:gd name="T55" fmla="*/ 26 h 226"/>
                <a:gd name="T56" fmla="*/ 99 w 102"/>
                <a:gd name="T57" fmla="*/ 0 h 226"/>
                <a:gd name="T58" fmla="*/ 102 w 102"/>
                <a:gd name="T5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 h="226">
                  <a:moveTo>
                    <a:pt x="102" y="0"/>
                  </a:moveTo>
                  <a:lnTo>
                    <a:pt x="95" y="16"/>
                  </a:lnTo>
                  <a:lnTo>
                    <a:pt x="88" y="32"/>
                  </a:lnTo>
                  <a:lnTo>
                    <a:pt x="79" y="47"/>
                  </a:lnTo>
                  <a:lnTo>
                    <a:pt x="71" y="63"/>
                  </a:lnTo>
                  <a:lnTo>
                    <a:pt x="62" y="78"/>
                  </a:lnTo>
                  <a:lnTo>
                    <a:pt x="55" y="93"/>
                  </a:lnTo>
                  <a:lnTo>
                    <a:pt x="48" y="109"/>
                  </a:lnTo>
                  <a:lnTo>
                    <a:pt x="43" y="125"/>
                  </a:lnTo>
                  <a:lnTo>
                    <a:pt x="38" y="138"/>
                  </a:lnTo>
                  <a:lnTo>
                    <a:pt x="34" y="150"/>
                  </a:lnTo>
                  <a:lnTo>
                    <a:pt x="28" y="163"/>
                  </a:lnTo>
                  <a:lnTo>
                    <a:pt x="22" y="174"/>
                  </a:lnTo>
                  <a:lnTo>
                    <a:pt x="18" y="187"/>
                  </a:lnTo>
                  <a:lnTo>
                    <a:pt x="14" y="200"/>
                  </a:lnTo>
                  <a:lnTo>
                    <a:pt x="13" y="212"/>
                  </a:lnTo>
                  <a:lnTo>
                    <a:pt x="14" y="226"/>
                  </a:lnTo>
                  <a:lnTo>
                    <a:pt x="9" y="226"/>
                  </a:lnTo>
                  <a:lnTo>
                    <a:pt x="5" y="225"/>
                  </a:lnTo>
                  <a:lnTo>
                    <a:pt x="1" y="222"/>
                  </a:lnTo>
                  <a:lnTo>
                    <a:pt x="0" y="218"/>
                  </a:lnTo>
                  <a:lnTo>
                    <a:pt x="2" y="187"/>
                  </a:lnTo>
                  <a:lnTo>
                    <a:pt x="11" y="158"/>
                  </a:lnTo>
                  <a:lnTo>
                    <a:pt x="22" y="131"/>
                  </a:lnTo>
                  <a:lnTo>
                    <a:pt x="36" y="104"/>
                  </a:lnTo>
                  <a:lnTo>
                    <a:pt x="51" y="79"/>
                  </a:lnTo>
                  <a:lnTo>
                    <a:pt x="69" y="53"/>
                  </a:lnTo>
                  <a:lnTo>
                    <a:pt x="84" y="26"/>
                  </a:lnTo>
                  <a:lnTo>
                    <a:pt x="99" y="0"/>
                  </a:lnTo>
                  <a:lnTo>
                    <a:pt x="10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3" name="Freeform 27"/>
            <p:cNvSpPr>
              <a:spLocks/>
            </p:cNvSpPr>
            <p:nvPr/>
          </p:nvSpPr>
          <p:spPr bwMode="auto">
            <a:xfrm>
              <a:off x="1684338" y="3114675"/>
              <a:ext cx="19050" cy="39687"/>
            </a:xfrm>
            <a:custGeom>
              <a:avLst/>
              <a:gdLst>
                <a:gd name="T0" fmla="*/ 74 w 74"/>
                <a:gd name="T1" fmla="*/ 0 h 149"/>
                <a:gd name="T2" fmla="*/ 67 w 74"/>
                <a:gd name="T3" fmla="*/ 13 h 149"/>
                <a:gd name="T4" fmla="*/ 60 w 74"/>
                <a:gd name="T5" fmla="*/ 25 h 149"/>
                <a:gd name="T6" fmla="*/ 53 w 74"/>
                <a:gd name="T7" fmla="*/ 38 h 149"/>
                <a:gd name="T8" fmla="*/ 47 w 74"/>
                <a:gd name="T9" fmla="*/ 51 h 149"/>
                <a:gd name="T10" fmla="*/ 40 w 74"/>
                <a:gd name="T11" fmla="*/ 64 h 149"/>
                <a:gd name="T12" fmla="*/ 33 w 74"/>
                <a:gd name="T13" fmla="*/ 77 h 149"/>
                <a:gd name="T14" fmla="*/ 26 w 74"/>
                <a:gd name="T15" fmla="*/ 88 h 149"/>
                <a:gd name="T16" fmla="*/ 18 w 74"/>
                <a:gd name="T17" fmla="*/ 100 h 149"/>
                <a:gd name="T18" fmla="*/ 14 w 74"/>
                <a:gd name="T19" fmla="*/ 114 h 149"/>
                <a:gd name="T20" fmla="*/ 13 w 74"/>
                <a:gd name="T21" fmla="*/ 129 h 149"/>
                <a:gd name="T22" fmla="*/ 11 w 74"/>
                <a:gd name="T23" fmla="*/ 142 h 149"/>
                <a:gd name="T24" fmla="*/ 0 w 74"/>
                <a:gd name="T25" fmla="*/ 149 h 149"/>
                <a:gd name="T26" fmla="*/ 0 w 74"/>
                <a:gd name="T27" fmla="*/ 128 h 149"/>
                <a:gd name="T28" fmla="*/ 4 w 74"/>
                <a:gd name="T29" fmla="*/ 107 h 149"/>
                <a:gd name="T30" fmla="*/ 11 w 74"/>
                <a:gd name="T31" fmla="*/ 88 h 149"/>
                <a:gd name="T32" fmla="*/ 21 w 74"/>
                <a:gd name="T33" fmla="*/ 70 h 149"/>
                <a:gd name="T34" fmla="*/ 33 w 74"/>
                <a:gd name="T35" fmla="*/ 52 h 149"/>
                <a:gd name="T36" fmla="*/ 45 w 74"/>
                <a:gd name="T37" fmla="*/ 35 h 149"/>
                <a:gd name="T38" fmla="*/ 57 w 74"/>
                <a:gd name="T39" fmla="*/ 17 h 149"/>
                <a:gd name="T40" fmla="*/ 69 w 74"/>
                <a:gd name="T41" fmla="*/ 0 h 149"/>
                <a:gd name="T42" fmla="*/ 74 w 74"/>
                <a:gd name="T43"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149">
                  <a:moveTo>
                    <a:pt x="74" y="0"/>
                  </a:moveTo>
                  <a:lnTo>
                    <a:pt x="67" y="13"/>
                  </a:lnTo>
                  <a:lnTo>
                    <a:pt x="60" y="25"/>
                  </a:lnTo>
                  <a:lnTo>
                    <a:pt x="53" y="38"/>
                  </a:lnTo>
                  <a:lnTo>
                    <a:pt x="47" y="51"/>
                  </a:lnTo>
                  <a:lnTo>
                    <a:pt x="40" y="64"/>
                  </a:lnTo>
                  <a:lnTo>
                    <a:pt x="33" y="77"/>
                  </a:lnTo>
                  <a:lnTo>
                    <a:pt x="26" y="88"/>
                  </a:lnTo>
                  <a:lnTo>
                    <a:pt x="18" y="100"/>
                  </a:lnTo>
                  <a:lnTo>
                    <a:pt x="14" y="114"/>
                  </a:lnTo>
                  <a:lnTo>
                    <a:pt x="13" y="129"/>
                  </a:lnTo>
                  <a:lnTo>
                    <a:pt x="11" y="142"/>
                  </a:lnTo>
                  <a:lnTo>
                    <a:pt x="0" y="149"/>
                  </a:lnTo>
                  <a:lnTo>
                    <a:pt x="0" y="128"/>
                  </a:lnTo>
                  <a:lnTo>
                    <a:pt x="4" y="107"/>
                  </a:lnTo>
                  <a:lnTo>
                    <a:pt x="11" y="88"/>
                  </a:lnTo>
                  <a:lnTo>
                    <a:pt x="21" y="70"/>
                  </a:lnTo>
                  <a:lnTo>
                    <a:pt x="33" y="52"/>
                  </a:lnTo>
                  <a:lnTo>
                    <a:pt x="45" y="35"/>
                  </a:lnTo>
                  <a:lnTo>
                    <a:pt x="57" y="17"/>
                  </a:lnTo>
                  <a:lnTo>
                    <a:pt x="69" y="0"/>
                  </a:lnTo>
                  <a:lnTo>
                    <a:pt x="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4" name="Freeform 28"/>
            <p:cNvSpPr>
              <a:spLocks/>
            </p:cNvSpPr>
            <p:nvPr/>
          </p:nvSpPr>
          <p:spPr bwMode="auto">
            <a:xfrm>
              <a:off x="1663700" y="3116263"/>
              <a:ext cx="20638" cy="44450"/>
            </a:xfrm>
            <a:custGeom>
              <a:avLst/>
              <a:gdLst>
                <a:gd name="T0" fmla="*/ 78 w 78"/>
                <a:gd name="T1" fmla="*/ 0 h 169"/>
                <a:gd name="T2" fmla="*/ 65 w 78"/>
                <a:gd name="T3" fmla="*/ 19 h 169"/>
                <a:gd name="T4" fmla="*/ 53 w 78"/>
                <a:gd name="T5" fmla="*/ 39 h 169"/>
                <a:gd name="T6" fmla="*/ 43 w 78"/>
                <a:gd name="T7" fmla="*/ 58 h 169"/>
                <a:gd name="T8" fmla="*/ 34 w 78"/>
                <a:gd name="T9" fmla="*/ 79 h 169"/>
                <a:gd name="T10" fmla="*/ 27 w 78"/>
                <a:gd name="T11" fmla="*/ 100 h 169"/>
                <a:gd name="T12" fmla="*/ 20 w 78"/>
                <a:gd name="T13" fmla="*/ 122 h 169"/>
                <a:gd name="T14" fmla="*/ 15 w 78"/>
                <a:gd name="T15" fmla="*/ 144 h 169"/>
                <a:gd name="T16" fmla="*/ 10 w 78"/>
                <a:gd name="T17" fmla="*/ 168 h 169"/>
                <a:gd name="T18" fmla="*/ 5 w 78"/>
                <a:gd name="T19" fmla="*/ 169 h 169"/>
                <a:gd name="T20" fmla="*/ 3 w 78"/>
                <a:gd name="T21" fmla="*/ 165 h 169"/>
                <a:gd name="T22" fmla="*/ 2 w 78"/>
                <a:gd name="T23" fmla="*/ 160 h 169"/>
                <a:gd name="T24" fmla="*/ 0 w 78"/>
                <a:gd name="T25" fmla="*/ 156 h 169"/>
                <a:gd name="T26" fmla="*/ 1 w 78"/>
                <a:gd name="T27" fmla="*/ 133 h 169"/>
                <a:gd name="T28" fmla="*/ 6 w 78"/>
                <a:gd name="T29" fmla="*/ 111 h 169"/>
                <a:gd name="T30" fmla="*/ 13 w 78"/>
                <a:gd name="T31" fmla="*/ 90 h 169"/>
                <a:gd name="T32" fmla="*/ 23 w 78"/>
                <a:gd name="T33" fmla="*/ 71 h 169"/>
                <a:gd name="T34" fmla="*/ 36 w 78"/>
                <a:gd name="T35" fmla="*/ 53 h 169"/>
                <a:gd name="T36" fmla="*/ 49 w 78"/>
                <a:gd name="T37" fmla="*/ 34 h 169"/>
                <a:gd name="T38" fmla="*/ 64 w 78"/>
                <a:gd name="T39" fmla="*/ 17 h 169"/>
                <a:gd name="T40" fmla="*/ 78 w 78"/>
                <a:gd name="T4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69">
                  <a:moveTo>
                    <a:pt x="78" y="0"/>
                  </a:moveTo>
                  <a:lnTo>
                    <a:pt x="65" y="19"/>
                  </a:lnTo>
                  <a:lnTo>
                    <a:pt x="53" y="39"/>
                  </a:lnTo>
                  <a:lnTo>
                    <a:pt x="43" y="58"/>
                  </a:lnTo>
                  <a:lnTo>
                    <a:pt x="34" y="79"/>
                  </a:lnTo>
                  <a:lnTo>
                    <a:pt x="27" y="100"/>
                  </a:lnTo>
                  <a:lnTo>
                    <a:pt x="20" y="122"/>
                  </a:lnTo>
                  <a:lnTo>
                    <a:pt x="15" y="144"/>
                  </a:lnTo>
                  <a:lnTo>
                    <a:pt x="10" y="168"/>
                  </a:lnTo>
                  <a:lnTo>
                    <a:pt x="5" y="169"/>
                  </a:lnTo>
                  <a:lnTo>
                    <a:pt x="3" y="165"/>
                  </a:lnTo>
                  <a:lnTo>
                    <a:pt x="2" y="160"/>
                  </a:lnTo>
                  <a:lnTo>
                    <a:pt x="0" y="156"/>
                  </a:lnTo>
                  <a:lnTo>
                    <a:pt x="1" y="133"/>
                  </a:lnTo>
                  <a:lnTo>
                    <a:pt x="6" y="111"/>
                  </a:lnTo>
                  <a:lnTo>
                    <a:pt x="13" y="90"/>
                  </a:lnTo>
                  <a:lnTo>
                    <a:pt x="23" y="71"/>
                  </a:lnTo>
                  <a:lnTo>
                    <a:pt x="36" y="53"/>
                  </a:lnTo>
                  <a:lnTo>
                    <a:pt x="49" y="34"/>
                  </a:lnTo>
                  <a:lnTo>
                    <a:pt x="64" y="17"/>
                  </a:lnTo>
                  <a:lnTo>
                    <a:pt x="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5" name="Freeform 29"/>
            <p:cNvSpPr>
              <a:spLocks/>
            </p:cNvSpPr>
            <p:nvPr/>
          </p:nvSpPr>
          <p:spPr bwMode="auto">
            <a:xfrm>
              <a:off x="1701800" y="3127375"/>
              <a:ext cx="9525" cy="19050"/>
            </a:xfrm>
            <a:custGeom>
              <a:avLst/>
              <a:gdLst>
                <a:gd name="T0" fmla="*/ 7 w 33"/>
                <a:gd name="T1" fmla="*/ 66 h 66"/>
                <a:gd name="T2" fmla="*/ 5 w 33"/>
                <a:gd name="T3" fmla="*/ 66 h 66"/>
                <a:gd name="T4" fmla="*/ 4 w 33"/>
                <a:gd name="T5" fmla="*/ 65 h 66"/>
                <a:gd name="T6" fmla="*/ 1 w 33"/>
                <a:gd name="T7" fmla="*/ 64 h 66"/>
                <a:gd name="T8" fmla="*/ 0 w 33"/>
                <a:gd name="T9" fmla="*/ 63 h 66"/>
                <a:gd name="T10" fmla="*/ 2 w 33"/>
                <a:gd name="T11" fmla="*/ 44 h 66"/>
                <a:gd name="T12" fmla="*/ 11 w 33"/>
                <a:gd name="T13" fmla="*/ 28 h 66"/>
                <a:gd name="T14" fmla="*/ 21 w 33"/>
                <a:gd name="T15" fmla="*/ 14 h 66"/>
                <a:gd name="T16" fmla="*/ 33 w 33"/>
                <a:gd name="T17" fmla="*/ 0 h 66"/>
                <a:gd name="T18" fmla="*/ 27 w 33"/>
                <a:gd name="T19" fmla="*/ 15 h 66"/>
                <a:gd name="T20" fmla="*/ 20 w 33"/>
                <a:gd name="T21" fmla="*/ 32 h 66"/>
                <a:gd name="T22" fmla="*/ 13 w 33"/>
                <a:gd name="T23" fmla="*/ 49 h 66"/>
                <a:gd name="T24" fmla="*/ 7 w 33"/>
                <a:gd name="T2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6">
                  <a:moveTo>
                    <a:pt x="7" y="66"/>
                  </a:moveTo>
                  <a:lnTo>
                    <a:pt x="5" y="66"/>
                  </a:lnTo>
                  <a:lnTo>
                    <a:pt x="4" y="65"/>
                  </a:lnTo>
                  <a:lnTo>
                    <a:pt x="1" y="64"/>
                  </a:lnTo>
                  <a:lnTo>
                    <a:pt x="0" y="63"/>
                  </a:lnTo>
                  <a:lnTo>
                    <a:pt x="2" y="44"/>
                  </a:lnTo>
                  <a:lnTo>
                    <a:pt x="11" y="28"/>
                  </a:lnTo>
                  <a:lnTo>
                    <a:pt x="21" y="14"/>
                  </a:lnTo>
                  <a:lnTo>
                    <a:pt x="33" y="0"/>
                  </a:lnTo>
                  <a:lnTo>
                    <a:pt x="27" y="15"/>
                  </a:lnTo>
                  <a:lnTo>
                    <a:pt x="20" y="32"/>
                  </a:lnTo>
                  <a:lnTo>
                    <a:pt x="13" y="49"/>
                  </a:lnTo>
                  <a:lnTo>
                    <a:pt x="7"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6" name="Freeform 30"/>
            <p:cNvSpPr>
              <a:spLocks/>
            </p:cNvSpPr>
            <p:nvPr/>
          </p:nvSpPr>
          <p:spPr bwMode="auto">
            <a:xfrm>
              <a:off x="1874838" y="3149600"/>
              <a:ext cx="15875" cy="15875"/>
            </a:xfrm>
            <a:custGeom>
              <a:avLst/>
              <a:gdLst>
                <a:gd name="T0" fmla="*/ 63 w 63"/>
                <a:gd name="T1" fmla="*/ 19 h 62"/>
                <a:gd name="T2" fmla="*/ 58 w 63"/>
                <a:gd name="T3" fmla="*/ 25 h 62"/>
                <a:gd name="T4" fmla="*/ 53 w 63"/>
                <a:gd name="T5" fmla="*/ 31 h 62"/>
                <a:gd name="T6" fmla="*/ 46 w 63"/>
                <a:gd name="T7" fmla="*/ 36 h 62"/>
                <a:gd name="T8" fmla="*/ 40 w 63"/>
                <a:gd name="T9" fmla="*/ 42 h 62"/>
                <a:gd name="T10" fmla="*/ 33 w 63"/>
                <a:gd name="T11" fmla="*/ 48 h 62"/>
                <a:gd name="T12" fmla="*/ 26 w 63"/>
                <a:gd name="T13" fmla="*/ 53 h 62"/>
                <a:gd name="T14" fmla="*/ 19 w 63"/>
                <a:gd name="T15" fmla="*/ 57 h 62"/>
                <a:gd name="T16" fmla="*/ 12 w 63"/>
                <a:gd name="T17" fmla="*/ 62 h 62"/>
                <a:gd name="T18" fmla="*/ 8 w 63"/>
                <a:gd name="T19" fmla="*/ 61 h 62"/>
                <a:gd name="T20" fmla="*/ 3 w 63"/>
                <a:gd name="T21" fmla="*/ 58 h 62"/>
                <a:gd name="T22" fmla="*/ 0 w 63"/>
                <a:gd name="T23" fmla="*/ 55 h 62"/>
                <a:gd name="T24" fmla="*/ 3 w 63"/>
                <a:gd name="T25" fmla="*/ 50 h 62"/>
                <a:gd name="T26" fmla="*/ 8 w 63"/>
                <a:gd name="T27" fmla="*/ 43 h 62"/>
                <a:gd name="T28" fmla="*/ 17 w 63"/>
                <a:gd name="T29" fmla="*/ 32 h 62"/>
                <a:gd name="T30" fmla="*/ 25 w 63"/>
                <a:gd name="T31" fmla="*/ 20 h 62"/>
                <a:gd name="T32" fmla="*/ 34 w 63"/>
                <a:gd name="T33" fmla="*/ 10 h 62"/>
                <a:gd name="T34" fmla="*/ 43 w 63"/>
                <a:gd name="T35" fmla="*/ 3 h 62"/>
                <a:gd name="T36" fmla="*/ 51 w 63"/>
                <a:gd name="T37" fmla="*/ 0 h 62"/>
                <a:gd name="T38" fmla="*/ 58 w 63"/>
                <a:gd name="T39" fmla="*/ 5 h 62"/>
                <a:gd name="T40" fmla="*/ 63 w 63"/>
                <a:gd name="T41" fmla="*/ 1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62">
                  <a:moveTo>
                    <a:pt x="63" y="19"/>
                  </a:moveTo>
                  <a:lnTo>
                    <a:pt x="58" y="25"/>
                  </a:lnTo>
                  <a:lnTo>
                    <a:pt x="53" y="31"/>
                  </a:lnTo>
                  <a:lnTo>
                    <a:pt x="46" y="36"/>
                  </a:lnTo>
                  <a:lnTo>
                    <a:pt x="40" y="42"/>
                  </a:lnTo>
                  <a:lnTo>
                    <a:pt x="33" y="48"/>
                  </a:lnTo>
                  <a:lnTo>
                    <a:pt x="26" y="53"/>
                  </a:lnTo>
                  <a:lnTo>
                    <a:pt x="19" y="57"/>
                  </a:lnTo>
                  <a:lnTo>
                    <a:pt x="12" y="62"/>
                  </a:lnTo>
                  <a:lnTo>
                    <a:pt x="8" y="61"/>
                  </a:lnTo>
                  <a:lnTo>
                    <a:pt x="3" y="58"/>
                  </a:lnTo>
                  <a:lnTo>
                    <a:pt x="0" y="55"/>
                  </a:lnTo>
                  <a:lnTo>
                    <a:pt x="3" y="50"/>
                  </a:lnTo>
                  <a:lnTo>
                    <a:pt x="8" y="43"/>
                  </a:lnTo>
                  <a:lnTo>
                    <a:pt x="17" y="32"/>
                  </a:lnTo>
                  <a:lnTo>
                    <a:pt x="25" y="20"/>
                  </a:lnTo>
                  <a:lnTo>
                    <a:pt x="34" y="10"/>
                  </a:lnTo>
                  <a:lnTo>
                    <a:pt x="43" y="3"/>
                  </a:lnTo>
                  <a:lnTo>
                    <a:pt x="51" y="0"/>
                  </a:lnTo>
                  <a:lnTo>
                    <a:pt x="58" y="5"/>
                  </a:lnTo>
                  <a:lnTo>
                    <a:pt x="6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7" name="Freeform 31"/>
            <p:cNvSpPr>
              <a:spLocks/>
            </p:cNvSpPr>
            <p:nvPr/>
          </p:nvSpPr>
          <p:spPr bwMode="auto">
            <a:xfrm>
              <a:off x="1860550" y="3187700"/>
              <a:ext cx="4763" cy="4762"/>
            </a:xfrm>
            <a:custGeom>
              <a:avLst/>
              <a:gdLst>
                <a:gd name="T0" fmla="*/ 18 w 18"/>
                <a:gd name="T1" fmla="*/ 5 h 18"/>
                <a:gd name="T2" fmla="*/ 15 w 18"/>
                <a:gd name="T3" fmla="*/ 18 h 18"/>
                <a:gd name="T4" fmla="*/ 11 w 18"/>
                <a:gd name="T5" fmla="*/ 15 h 18"/>
                <a:gd name="T6" fmla="*/ 6 w 18"/>
                <a:gd name="T7" fmla="*/ 10 h 18"/>
                <a:gd name="T8" fmla="*/ 1 w 18"/>
                <a:gd name="T9" fmla="*/ 4 h 18"/>
                <a:gd name="T10" fmla="*/ 0 w 18"/>
                <a:gd name="T11" fmla="*/ 0 h 18"/>
                <a:gd name="T12" fmla="*/ 5 w 18"/>
                <a:gd name="T13" fmla="*/ 0 h 18"/>
                <a:gd name="T14" fmla="*/ 9 w 18"/>
                <a:gd name="T15" fmla="*/ 1 h 18"/>
                <a:gd name="T16" fmla="*/ 14 w 18"/>
                <a:gd name="T17" fmla="*/ 2 h 18"/>
                <a:gd name="T18" fmla="*/ 18 w 18"/>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18" y="5"/>
                  </a:moveTo>
                  <a:lnTo>
                    <a:pt x="15" y="18"/>
                  </a:lnTo>
                  <a:lnTo>
                    <a:pt x="11" y="15"/>
                  </a:lnTo>
                  <a:lnTo>
                    <a:pt x="6" y="10"/>
                  </a:lnTo>
                  <a:lnTo>
                    <a:pt x="1" y="4"/>
                  </a:lnTo>
                  <a:lnTo>
                    <a:pt x="0" y="0"/>
                  </a:lnTo>
                  <a:lnTo>
                    <a:pt x="5" y="0"/>
                  </a:lnTo>
                  <a:lnTo>
                    <a:pt x="9" y="1"/>
                  </a:lnTo>
                  <a:lnTo>
                    <a:pt x="14" y="2"/>
                  </a:lnTo>
                  <a:lnTo>
                    <a:pt x="1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8" name="Freeform 32"/>
            <p:cNvSpPr>
              <a:spLocks/>
            </p:cNvSpPr>
            <p:nvPr/>
          </p:nvSpPr>
          <p:spPr bwMode="auto">
            <a:xfrm>
              <a:off x="1890713" y="3192463"/>
              <a:ext cx="6350" cy="3175"/>
            </a:xfrm>
            <a:custGeom>
              <a:avLst/>
              <a:gdLst>
                <a:gd name="T0" fmla="*/ 21 w 21"/>
                <a:gd name="T1" fmla="*/ 1 h 11"/>
                <a:gd name="T2" fmla="*/ 19 w 21"/>
                <a:gd name="T3" fmla="*/ 5 h 11"/>
                <a:gd name="T4" fmla="*/ 15 w 21"/>
                <a:gd name="T5" fmla="*/ 9 h 11"/>
                <a:gd name="T6" fmla="*/ 10 w 21"/>
                <a:gd name="T7" fmla="*/ 11 h 11"/>
                <a:gd name="T8" fmla="*/ 6 w 21"/>
                <a:gd name="T9" fmla="*/ 11 h 11"/>
                <a:gd name="T10" fmla="*/ 3 w 21"/>
                <a:gd name="T11" fmla="*/ 9 h 11"/>
                <a:gd name="T12" fmla="*/ 1 w 21"/>
                <a:gd name="T13" fmla="*/ 5 h 11"/>
                <a:gd name="T14" fmla="*/ 0 w 21"/>
                <a:gd name="T15" fmla="*/ 3 h 11"/>
                <a:gd name="T16" fmla="*/ 1 w 21"/>
                <a:gd name="T17" fmla="*/ 0 h 11"/>
                <a:gd name="T18" fmla="*/ 7 w 21"/>
                <a:gd name="T19" fmla="*/ 0 h 11"/>
                <a:gd name="T20" fmla="*/ 12 w 21"/>
                <a:gd name="T21" fmla="*/ 0 h 11"/>
                <a:gd name="T22" fmla="*/ 17 w 21"/>
                <a:gd name="T23" fmla="*/ 0 h 11"/>
                <a:gd name="T24" fmla="*/ 21 w 21"/>
                <a:gd name="T2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1">
                  <a:moveTo>
                    <a:pt x="21" y="1"/>
                  </a:moveTo>
                  <a:lnTo>
                    <a:pt x="19" y="5"/>
                  </a:lnTo>
                  <a:lnTo>
                    <a:pt x="15" y="9"/>
                  </a:lnTo>
                  <a:lnTo>
                    <a:pt x="10" y="11"/>
                  </a:lnTo>
                  <a:lnTo>
                    <a:pt x="6" y="11"/>
                  </a:lnTo>
                  <a:lnTo>
                    <a:pt x="3" y="9"/>
                  </a:lnTo>
                  <a:lnTo>
                    <a:pt x="1" y="5"/>
                  </a:lnTo>
                  <a:lnTo>
                    <a:pt x="0" y="3"/>
                  </a:lnTo>
                  <a:lnTo>
                    <a:pt x="1" y="0"/>
                  </a:lnTo>
                  <a:lnTo>
                    <a:pt x="7" y="0"/>
                  </a:lnTo>
                  <a:lnTo>
                    <a:pt x="12" y="0"/>
                  </a:lnTo>
                  <a:lnTo>
                    <a:pt x="17" y="0"/>
                  </a:lnTo>
                  <a:lnTo>
                    <a:pt x="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9" name="Freeform 33"/>
            <p:cNvSpPr>
              <a:spLocks/>
            </p:cNvSpPr>
            <p:nvPr/>
          </p:nvSpPr>
          <p:spPr bwMode="auto">
            <a:xfrm>
              <a:off x="1881188" y="3195638"/>
              <a:ext cx="4763" cy="3175"/>
            </a:xfrm>
            <a:custGeom>
              <a:avLst/>
              <a:gdLst>
                <a:gd name="T0" fmla="*/ 16 w 16"/>
                <a:gd name="T1" fmla="*/ 10 h 10"/>
                <a:gd name="T2" fmla="*/ 0 w 16"/>
                <a:gd name="T3" fmla="*/ 10 h 10"/>
                <a:gd name="T4" fmla="*/ 2 w 16"/>
                <a:gd name="T5" fmla="*/ 0 h 10"/>
                <a:gd name="T6" fmla="*/ 6 w 16"/>
                <a:gd name="T7" fmla="*/ 1 h 10"/>
                <a:gd name="T8" fmla="*/ 9 w 16"/>
                <a:gd name="T9" fmla="*/ 3 h 10"/>
                <a:gd name="T10" fmla="*/ 13 w 16"/>
                <a:gd name="T11" fmla="*/ 7 h 10"/>
                <a:gd name="T12" fmla="*/ 16 w 1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6" h="10">
                  <a:moveTo>
                    <a:pt x="16" y="10"/>
                  </a:moveTo>
                  <a:lnTo>
                    <a:pt x="0" y="10"/>
                  </a:lnTo>
                  <a:lnTo>
                    <a:pt x="2" y="0"/>
                  </a:lnTo>
                  <a:lnTo>
                    <a:pt x="6" y="1"/>
                  </a:lnTo>
                  <a:lnTo>
                    <a:pt x="9" y="3"/>
                  </a:lnTo>
                  <a:lnTo>
                    <a:pt x="13" y="7"/>
                  </a:lnTo>
                  <a:lnTo>
                    <a:pt x="1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0" name="Freeform 34"/>
            <p:cNvSpPr>
              <a:spLocks/>
            </p:cNvSpPr>
            <p:nvPr/>
          </p:nvSpPr>
          <p:spPr bwMode="auto">
            <a:xfrm>
              <a:off x="1898650" y="3197225"/>
              <a:ext cx="6350" cy="3175"/>
            </a:xfrm>
            <a:custGeom>
              <a:avLst/>
              <a:gdLst>
                <a:gd name="T0" fmla="*/ 22 w 22"/>
                <a:gd name="T1" fmla="*/ 6 h 12"/>
                <a:gd name="T2" fmla="*/ 20 w 22"/>
                <a:gd name="T3" fmla="*/ 11 h 12"/>
                <a:gd name="T4" fmla="*/ 14 w 22"/>
                <a:gd name="T5" fmla="*/ 12 h 12"/>
                <a:gd name="T6" fmla="*/ 8 w 22"/>
                <a:gd name="T7" fmla="*/ 12 h 12"/>
                <a:gd name="T8" fmla="*/ 2 w 22"/>
                <a:gd name="T9" fmla="*/ 12 h 12"/>
                <a:gd name="T10" fmla="*/ 0 w 22"/>
                <a:gd name="T11" fmla="*/ 10 h 12"/>
                <a:gd name="T12" fmla="*/ 5 w 22"/>
                <a:gd name="T13" fmla="*/ 6 h 12"/>
                <a:gd name="T14" fmla="*/ 12 w 22"/>
                <a:gd name="T15" fmla="*/ 2 h 12"/>
                <a:gd name="T16" fmla="*/ 19 w 22"/>
                <a:gd name="T17" fmla="*/ 0 h 12"/>
                <a:gd name="T18" fmla="*/ 22 w 22"/>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6"/>
                  </a:moveTo>
                  <a:lnTo>
                    <a:pt x="20" y="11"/>
                  </a:lnTo>
                  <a:lnTo>
                    <a:pt x="14" y="12"/>
                  </a:lnTo>
                  <a:lnTo>
                    <a:pt x="8" y="12"/>
                  </a:lnTo>
                  <a:lnTo>
                    <a:pt x="2" y="12"/>
                  </a:lnTo>
                  <a:lnTo>
                    <a:pt x="0" y="10"/>
                  </a:lnTo>
                  <a:lnTo>
                    <a:pt x="5" y="6"/>
                  </a:lnTo>
                  <a:lnTo>
                    <a:pt x="12" y="2"/>
                  </a:lnTo>
                  <a:lnTo>
                    <a:pt x="19" y="0"/>
                  </a:lnTo>
                  <a:lnTo>
                    <a:pt x="2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1" name="Freeform 35"/>
            <p:cNvSpPr>
              <a:spLocks/>
            </p:cNvSpPr>
            <p:nvPr/>
          </p:nvSpPr>
          <p:spPr bwMode="auto">
            <a:xfrm>
              <a:off x="1858963" y="3205163"/>
              <a:ext cx="6350" cy="7937"/>
            </a:xfrm>
            <a:custGeom>
              <a:avLst/>
              <a:gdLst>
                <a:gd name="T0" fmla="*/ 25 w 25"/>
                <a:gd name="T1" fmla="*/ 12 h 27"/>
                <a:gd name="T2" fmla="*/ 25 w 25"/>
                <a:gd name="T3" fmla="*/ 15 h 27"/>
                <a:gd name="T4" fmla="*/ 25 w 25"/>
                <a:gd name="T5" fmla="*/ 19 h 27"/>
                <a:gd name="T6" fmla="*/ 25 w 25"/>
                <a:gd name="T7" fmla="*/ 23 h 27"/>
                <a:gd name="T8" fmla="*/ 24 w 25"/>
                <a:gd name="T9" fmla="*/ 27 h 27"/>
                <a:gd name="T10" fmla="*/ 16 w 25"/>
                <a:gd name="T11" fmla="*/ 22 h 27"/>
                <a:gd name="T12" fmla="*/ 10 w 25"/>
                <a:gd name="T13" fmla="*/ 17 h 27"/>
                <a:gd name="T14" fmla="*/ 4 w 25"/>
                <a:gd name="T15" fmla="*/ 12 h 27"/>
                <a:gd name="T16" fmla="*/ 0 w 25"/>
                <a:gd name="T17" fmla="*/ 5 h 27"/>
                <a:gd name="T18" fmla="*/ 7 w 25"/>
                <a:gd name="T19" fmla="*/ 2 h 27"/>
                <a:gd name="T20" fmla="*/ 16 w 25"/>
                <a:gd name="T21" fmla="*/ 0 h 27"/>
                <a:gd name="T22" fmla="*/ 24 w 25"/>
                <a:gd name="T23" fmla="*/ 2 h 27"/>
                <a:gd name="T24" fmla="*/ 25 w 25"/>
                <a:gd name="T2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7">
                  <a:moveTo>
                    <a:pt x="25" y="12"/>
                  </a:moveTo>
                  <a:lnTo>
                    <a:pt x="25" y="15"/>
                  </a:lnTo>
                  <a:lnTo>
                    <a:pt x="25" y="19"/>
                  </a:lnTo>
                  <a:lnTo>
                    <a:pt x="25" y="23"/>
                  </a:lnTo>
                  <a:lnTo>
                    <a:pt x="24" y="27"/>
                  </a:lnTo>
                  <a:lnTo>
                    <a:pt x="16" y="22"/>
                  </a:lnTo>
                  <a:lnTo>
                    <a:pt x="10" y="17"/>
                  </a:lnTo>
                  <a:lnTo>
                    <a:pt x="4" y="12"/>
                  </a:lnTo>
                  <a:lnTo>
                    <a:pt x="0" y="5"/>
                  </a:lnTo>
                  <a:lnTo>
                    <a:pt x="7" y="2"/>
                  </a:lnTo>
                  <a:lnTo>
                    <a:pt x="16" y="0"/>
                  </a:lnTo>
                  <a:lnTo>
                    <a:pt x="24" y="2"/>
                  </a:lnTo>
                  <a:lnTo>
                    <a:pt x="25"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2" name="Freeform 36"/>
            <p:cNvSpPr>
              <a:spLocks/>
            </p:cNvSpPr>
            <p:nvPr/>
          </p:nvSpPr>
          <p:spPr bwMode="auto">
            <a:xfrm>
              <a:off x="1885950" y="3208338"/>
              <a:ext cx="9525" cy="6350"/>
            </a:xfrm>
            <a:custGeom>
              <a:avLst/>
              <a:gdLst>
                <a:gd name="T0" fmla="*/ 36 w 36"/>
                <a:gd name="T1" fmla="*/ 2 h 20"/>
                <a:gd name="T2" fmla="*/ 31 w 36"/>
                <a:gd name="T3" fmla="*/ 8 h 20"/>
                <a:gd name="T4" fmla="*/ 25 w 36"/>
                <a:gd name="T5" fmla="*/ 14 h 20"/>
                <a:gd name="T6" fmla="*/ 19 w 36"/>
                <a:gd name="T7" fmla="*/ 18 h 20"/>
                <a:gd name="T8" fmla="*/ 11 w 36"/>
                <a:gd name="T9" fmla="*/ 20 h 20"/>
                <a:gd name="T10" fmla="*/ 8 w 36"/>
                <a:gd name="T11" fmla="*/ 16 h 20"/>
                <a:gd name="T12" fmla="*/ 4 w 36"/>
                <a:gd name="T13" fmla="*/ 12 h 20"/>
                <a:gd name="T14" fmla="*/ 1 w 36"/>
                <a:gd name="T15" fmla="*/ 8 h 20"/>
                <a:gd name="T16" fmla="*/ 0 w 36"/>
                <a:gd name="T17" fmla="*/ 2 h 20"/>
                <a:gd name="T18" fmla="*/ 4 w 36"/>
                <a:gd name="T19" fmla="*/ 1 h 20"/>
                <a:gd name="T20" fmla="*/ 9 w 36"/>
                <a:gd name="T21" fmla="*/ 1 h 20"/>
                <a:gd name="T22" fmla="*/ 14 w 36"/>
                <a:gd name="T23" fmla="*/ 1 h 20"/>
                <a:gd name="T24" fmla="*/ 18 w 36"/>
                <a:gd name="T25" fmla="*/ 0 h 20"/>
                <a:gd name="T26" fmla="*/ 23 w 36"/>
                <a:gd name="T27" fmla="*/ 1 h 20"/>
                <a:gd name="T28" fmla="*/ 28 w 36"/>
                <a:gd name="T29" fmla="*/ 1 h 20"/>
                <a:gd name="T30" fmla="*/ 32 w 36"/>
                <a:gd name="T31" fmla="*/ 1 h 20"/>
                <a:gd name="T32" fmla="*/ 36 w 36"/>
                <a:gd name="T3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0">
                  <a:moveTo>
                    <a:pt x="36" y="2"/>
                  </a:moveTo>
                  <a:lnTo>
                    <a:pt x="31" y="8"/>
                  </a:lnTo>
                  <a:lnTo>
                    <a:pt x="25" y="14"/>
                  </a:lnTo>
                  <a:lnTo>
                    <a:pt x="19" y="18"/>
                  </a:lnTo>
                  <a:lnTo>
                    <a:pt x="11" y="20"/>
                  </a:lnTo>
                  <a:lnTo>
                    <a:pt x="8" y="16"/>
                  </a:lnTo>
                  <a:lnTo>
                    <a:pt x="4" y="12"/>
                  </a:lnTo>
                  <a:lnTo>
                    <a:pt x="1" y="8"/>
                  </a:lnTo>
                  <a:lnTo>
                    <a:pt x="0" y="2"/>
                  </a:lnTo>
                  <a:lnTo>
                    <a:pt x="4" y="1"/>
                  </a:lnTo>
                  <a:lnTo>
                    <a:pt x="9" y="1"/>
                  </a:lnTo>
                  <a:lnTo>
                    <a:pt x="14" y="1"/>
                  </a:lnTo>
                  <a:lnTo>
                    <a:pt x="18" y="0"/>
                  </a:lnTo>
                  <a:lnTo>
                    <a:pt x="23" y="1"/>
                  </a:lnTo>
                  <a:lnTo>
                    <a:pt x="28" y="1"/>
                  </a:lnTo>
                  <a:lnTo>
                    <a:pt x="32" y="1"/>
                  </a:lnTo>
                  <a:lnTo>
                    <a:pt x="3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3" name="Freeform 37"/>
            <p:cNvSpPr>
              <a:spLocks/>
            </p:cNvSpPr>
            <p:nvPr/>
          </p:nvSpPr>
          <p:spPr bwMode="auto">
            <a:xfrm>
              <a:off x="1852613" y="3214688"/>
              <a:ext cx="6350" cy="4762"/>
            </a:xfrm>
            <a:custGeom>
              <a:avLst/>
              <a:gdLst>
                <a:gd name="T0" fmla="*/ 24 w 24"/>
                <a:gd name="T1" fmla="*/ 18 h 21"/>
                <a:gd name="T2" fmla="*/ 17 w 24"/>
                <a:gd name="T3" fmla="*/ 21 h 21"/>
                <a:gd name="T4" fmla="*/ 12 w 24"/>
                <a:gd name="T5" fmla="*/ 21 h 21"/>
                <a:gd name="T6" fmla="*/ 5 w 24"/>
                <a:gd name="T7" fmla="*/ 18 h 21"/>
                <a:gd name="T8" fmla="*/ 0 w 24"/>
                <a:gd name="T9" fmla="*/ 14 h 21"/>
                <a:gd name="T10" fmla="*/ 5 w 24"/>
                <a:gd name="T11" fmla="*/ 0 h 21"/>
                <a:gd name="T12" fmla="*/ 10 w 24"/>
                <a:gd name="T13" fmla="*/ 3 h 21"/>
                <a:gd name="T14" fmla="*/ 15 w 24"/>
                <a:gd name="T15" fmla="*/ 8 h 21"/>
                <a:gd name="T16" fmla="*/ 20 w 24"/>
                <a:gd name="T17" fmla="*/ 12 h 21"/>
                <a:gd name="T18" fmla="*/ 24 w 24"/>
                <a:gd name="T1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24" y="18"/>
                  </a:moveTo>
                  <a:lnTo>
                    <a:pt x="17" y="21"/>
                  </a:lnTo>
                  <a:lnTo>
                    <a:pt x="12" y="21"/>
                  </a:lnTo>
                  <a:lnTo>
                    <a:pt x="5" y="18"/>
                  </a:lnTo>
                  <a:lnTo>
                    <a:pt x="0" y="14"/>
                  </a:lnTo>
                  <a:lnTo>
                    <a:pt x="5" y="0"/>
                  </a:lnTo>
                  <a:lnTo>
                    <a:pt x="10" y="3"/>
                  </a:lnTo>
                  <a:lnTo>
                    <a:pt x="15" y="8"/>
                  </a:lnTo>
                  <a:lnTo>
                    <a:pt x="20" y="12"/>
                  </a:lnTo>
                  <a:lnTo>
                    <a:pt x="2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4" name="Freeform 38"/>
            <p:cNvSpPr>
              <a:spLocks/>
            </p:cNvSpPr>
            <p:nvPr/>
          </p:nvSpPr>
          <p:spPr bwMode="auto">
            <a:xfrm>
              <a:off x="1879600" y="3216275"/>
              <a:ext cx="4763" cy="4762"/>
            </a:xfrm>
            <a:custGeom>
              <a:avLst/>
              <a:gdLst>
                <a:gd name="T0" fmla="*/ 16 w 16"/>
                <a:gd name="T1" fmla="*/ 14 h 21"/>
                <a:gd name="T2" fmla="*/ 15 w 16"/>
                <a:gd name="T3" fmla="*/ 18 h 21"/>
                <a:gd name="T4" fmla="*/ 11 w 16"/>
                <a:gd name="T5" fmla="*/ 19 h 21"/>
                <a:gd name="T6" fmla="*/ 8 w 16"/>
                <a:gd name="T7" fmla="*/ 21 h 21"/>
                <a:gd name="T8" fmla="*/ 4 w 16"/>
                <a:gd name="T9" fmla="*/ 21 h 21"/>
                <a:gd name="T10" fmla="*/ 1 w 16"/>
                <a:gd name="T11" fmla="*/ 16 h 21"/>
                <a:gd name="T12" fmla="*/ 0 w 16"/>
                <a:gd name="T13" fmla="*/ 11 h 21"/>
                <a:gd name="T14" fmla="*/ 0 w 16"/>
                <a:gd name="T15" fmla="*/ 5 h 21"/>
                <a:gd name="T16" fmla="*/ 2 w 16"/>
                <a:gd name="T17" fmla="*/ 0 h 21"/>
                <a:gd name="T18" fmla="*/ 16 w 16"/>
                <a:gd name="T19"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1">
                  <a:moveTo>
                    <a:pt x="16" y="14"/>
                  </a:moveTo>
                  <a:lnTo>
                    <a:pt x="15" y="18"/>
                  </a:lnTo>
                  <a:lnTo>
                    <a:pt x="11" y="19"/>
                  </a:lnTo>
                  <a:lnTo>
                    <a:pt x="8" y="21"/>
                  </a:lnTo>
                  <a:lnTo>
                    <a:pt x="4" y="21"/>
                  </a:lnTo>
                  <a:lnTo>
                    <a:pt x="1" y="16"/>
                  </a:lnTo>
                  <a:lnTo>
                    <a:pt x="0" y="11"/>
                  </a:lnTo>
                  <a:lnTo>
                    <a:pt x="0" y="5"/>
                  </a:lnTo>
                  <a:lnTo>
                    <a:pt x="2" y="0"/>
                  </a:lnTo>
                  <a:lnTo>
                    <a:pt x="1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5" name="Freeform 39"/>
            <p:cNvSpPr>
              <a:spLocks/>
            </p:cNvSpPr>
            <p:nvPr/>
          </p:nvSpPr>
          <p:spPr bwMode="auto">
            <a:xfrm>
              <a:off x="1895475" y="3216275"/>
              <a:ext cx="9525" cy="6350"/>
            </a:xfrm>
            <a:custGeom>
              <a:avLst/>
              <a:gdLst>
                <a:gd name="T0" fmla="*/ 34 w 34"/>
                <a:gd name="T1" fmla="*/ 13 h 24"/>
                <a:gd name="T2" fmla="*/ 34 w 34"/>
                <a:gd name="T3" fmla="*/ 18 h 24"/>
                <a:gd name="T4" fmla="*/ 33 w 34"/>
                <a:gd name="T5" fmla="*/ 20 h 24"/>
                <a:gd name="T6" fmla="*/ 29 w 34"/>
                <a:gd name="T7" fmla="*/ 22 h 24"/>
                <a:gd name="T8" fmla="*/ 26 w 34"/>
                <a:gd name="T9" fmla="*/ 24 h 24"/>
                <a:gd name="T10" fmla="*/ 19 w 34"/>
                <a:gd name="T11" fmla="*/ 22 h 24"/>
                <a:gd name="T12" fmla="*/ 12 w 34"/>
                <a:gd name="T13" fmla="*/ 22 h 24"/>
                <a:gd name="T14" fmla="*/ 5 w 34"/>
                <a:gd name="T15" fmla="*/ 21 h 24"/>
                <a:gd name="T16" fmla="*/ 0 w 34"/>
                <a:gd name="T17" fmla="*/ 19 h 24"/>
                <a:gd name="T18" fmla="*/ 3 w 34"/>
                <a:gd name="T19" fmla="*/ 12 h 24"/>
                <a:gd name="T20" fmla="*/ 7 w 34"/>
                <a:gd name="T21" fmla="*/ 7 h 24"/>
                <a:gd name="T22" fmla="*/ 13 w 34"/>
                <a:gd name="T23" fmla="*/ 4 h 24"/>
                <a:gd name="T24" fmla="*/ 18 w 34"/>
                <a:gd name="T25" fmla="*/ 0 h 24"/>
                <a:gd name="T26" fmla="*/ 24 w 34"/>
                <a:gd name="T27" fmla="*/ 0 h 24"/>
                <a:gd name="T28" fmla="*/ 28 w 34"/>
                <a:gd name="T29" fmla="*/ 4 h 24"/>
                <a:gd name="T30" fmla="*/ 32 w 34"/>
                <a:gd name="T31" fmla="*/ 8 h 24"/>
                <a:gd name="T32" fmla="*/ 34 w 34"/>
                <a:gd name="T33"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4">
                  <a:moveTo>
                    <a:pt x="34" y="13"/>
                  </a:moveTo>
                  <a:lnTo>
                    <a:pt x="34" y="18"/>
                  </a:lnTo>
                  <a:lnTo>
                    <a:pt x="33" y="20"/>
                  </a:lnTo>
                  <a:lnTo>
                    <a:pt x="29" y="22"/>
                  </a:lnTo>
                  <a:lnTo>
                    <a:pt x="26" y="24"/>
                  </a:lnTo>
                  <a:lnTo>
                    <a:pt x="19" y="22"/>
                  </a:lnTo>
                  <a:lnTo>
                    <a:pt x="12" y="22"/>
                  </a:lnTo>
                  <a:lnTo>
                    <a:pt x="5" y="21"/>
                  </a:lnTo>
                  <a:lnTo>
                    <a:pt x="0" y="19"/>
                  </a:lnTo>
                  <a:lnTo>
                    <a:pt x="3" y="12"/>
                  </a:lnTo>
                  <a:lnTo>
                    <a:pt x="7" y="7"/>
                  </a:lnTo>
                  <a:lnTo>
                    <a:pt x="13" y="4"/>
                  </a:lnTo>
                  <a:lnTo>
                    <a:pt x="18" y="0"/>
                  </a:lnTo>
                  <a:lnTo>
                    <a:pt x="24" y="0"/>
                  </a:lnTo>
                  <a:lnTo>
                    <a:pt x="28" y="4"/>
                  </a:lnTo>
                  <a:lnTo>
                    <a:pt x="32" y="8"/>
                  </a:lnTo>
                  <a:lnTo>
                    <a:pt x="3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6" name="Freeform 40"/>
            <p:cNvSpPr>
              <a:spLocks/>
            </p:cNvSpPr>
            <p:nvPr/>
          </p:nvSpPr>
          <p:spPr bwMode="auto">
            <a:xfrm>
              <a:off x="1860550" y="3228975"/>
              <a:ext cx="3175" cy="3175"/>
            </a:xfrm>
            <a:custGeom>
              <a:avLst/>
              <a:gdLst>
                <a:gd name="T0" fmla="*/ 12 w 12"/>
                <a:gd name="T1" fmla="*/ 5 h 11"/>
                <a:gd name="T2" fmla="*/ 12 w 12"/>
                <a:gd name="T3" fmla="*/ 11 h 11"/>
                <a:gd name="T4" fmla="*/ 8 w 12"/>
                <a:gd name="T5" fmla="*/ 11 h 11"/>
                <a:gd name="T6" fmla="*/ 5 w 12"/>
                <a:gd name="T7" fmla="*/ 8 h 11"/>
                <a:gd name="T8" fmla="*/ 2 w 12"/>
                <a:gd name="T9" fmla="*/ 5 h 11"/>
                <a:gd name="T10" fmla="*/ 0 w 12"/>
                <a:gd name="T11" fmla="*/ 2 h 11"/>
                <a:gd name="T12" fmla="*/ 2 w 12"/>
                <a:gd name="T13" fmla="*/ 0 h 11"/>
                <a:gd name="T14" fmla="*/ 6 w 12"/>
                <a:gd name="T15" fmla="*/ 0 h 11"/>
                <a:gd name="T16" fmla="*/ 9 w 12"/>
                <a:gd name="T17" fmla="*/ 2 h 11"/>
                <a:gd name="T18" fmla="*/ 12 w 12"/>
                <a:gd name="T1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1">
                  <a:moveTo>
                    <a:pt x="12" y="5"/>
                  </a:moveTo>
                  <a:lnTo>
                    <a:pt x="12" y="11"/>
                  </a:lnTo>
                  <a:lnTo>
                    <a:pt x="8" y="11"/>
                  </a:lnTo>
                  <a:lnTo>
                    <a:pt x="5" y="8"/>
                  </a:lnTo>
                  <a:lnTo>
                    <a:pt x="2" y="5"/>
                  </a:lnTo>
                  <a:lnTo>
                    <a:pt x="0" y="2"/>
                  </a:lnTo>
                  <a:lnTo>
                    <a:pt x="2" y="0"/>
                  </a:lnTo>
                  <a:lnTo>
                    <a:pt x="6" y="0"/>
                  </a:lnTo>
                  <a:lnTo>
                    <a:pt x="9" y="2"/>
                  </a:lnTo>
                  <a:lnTo>
                    <a:pt x="1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7" name="Freeform 41"/>
            <p:cNvSpPr>
              <a:spLocks/>
            </p:cNvSpPr>
            <p:nvPr/>
          </p:nvSpPr>
          <p:spPr bwMode="auto">
            <a:xfrm>
              <a:off x="1885950" y="3230563"/>
              <a:ext cx="4763" cy="1587"/>
            </a:xfrm>
            <a:custGeom>
              <a:avLst/>
              <a:gdLst>
                <a:gd name="T0" fmla="*/ 18 w 18"/>
                <a:gd name="T1" fmla="*/ 3 h 9"/>
                <a:gd name="T2" fmla="*/ 14 w 18"/>
                <a:gd name="T3" fmla="*/ 6 h 9"/>
                <a:gd name="T4" fmla="*/ 11 w 18"/>
                <a:gd name="T5" fmla="*/ 8 h 9"/>
                <a:gd name="T6" fmla="*/ 6 w 18"/>
                <a:gd name="T7" fmla="*/ 9 h 9"/>
                <a:gd name="T8" fmla="*/ 1 w 18"/>
                <a:gd name="T9" fmla="*/ 7 h 9"/>
                <a:gd name="T10" fmla="*/ 0 w 18"/>
                <a:gd name="T11" fmla="*/ 0 h 9"/>
                <a:gd name="T12" fmla="*/ 5 w 18"/>
                <a:gd name="T13" fmla="*/ 0 h 9"/>
                <a:gd name="T14" fmla="*/ 9 w 18"/>
                <a:gd name="T15" fmla="*/ 0 h 9"/>
                <a:gd name="T16" fmla="*/ 14 w 18"/>
                <a:gd name="T17" fmla="*/ 1 h 9"/>
                <a:gd name="T18" fmla="*/ 18 w 18"/>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9">
                  <a:moveTo>
                    <a:pt x="18" y="3"/>
                  </a:moveTo>
                  <a:lnTo>
                    <a:pt x="14" y="6"/>
                  </a:lnTo>
                  <a:lnTo>
                    <a:pt x="11" y="8"/>
                  </a:lnTo>
                  <a:lnTo>
                    <a:pt x="6" y="9"/>
                  </a:lnTo>
                  <a:lnTo>
                    <a:pt x="1" y="7"/>
                  </a:lnTo>
                  <a:lnTo>
                    <a:pt x="0" y="0"/>
                  </a:lnTo>
                  <a:lnTo>
                    <a:pt x="5" y="0"/>
                  </a:lnTo>
                  <a:lnTo>
                    <a:pt x="9" y="0"/>
                  </a:lnTo>
                  <a:lnTo>
                    <a:pt x="14" y="1"/>
                  </a:lnTo>
                  <a:lnTo>
                    <a:pt x="1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8" name="Freeform 42"/>
            <p:cNvSpPr>
              <a:spLocks/>
            </p:cNvSpPr>
            <p:nvPr/>
          </p:nvSpPr>
          <p:spPr bwMode="auto">
            <a:xfrm>
              <a:off x="1908175" y="3232150"/>
              <a:ext cx="9525" cy="6350"/>
            </a:xfrm>
            <a:custGeom>
              <a:avLst/>
              <a:gdLst>
                <a:gd name="T0" fmla="*/ 37 w 38"/>
                <a:gd name="T1" fmla="*/ 22 h 29"/>
                <a:gd name="T2" fmla="*/ 31 w 38"/>
                <a:gd name="T3" fmla="*/ 25 h 29"/>
                <a:gd name="T4" fmla="*/ 26 w 38"/>
                <a:gd name="T5" fmla="*/ 28 h 29"/>
                <a:gd name="T6" fmla="*/ 21 w 38"/>
                <a:gd name="T7" fmla="*/ 29 h 29"/>
                <a:gd name="T8" fmla="*/ 16 w 38"/>
                <a:gd name="T9" fmla="*/ 24 h 29"/>
                <a:gd name="T10" fmla="*/ 0 w 38"/>
                <a:gd name="T11" fmla="*/ 2 h 29"/>
                <a:gd name="T12" fmla="*/ 6 w 38"/>
                <a:gd name="T13" fmla="*/ 1 h 29"/>
                <a:gd name="T14" fmla="*/ 13 w 38"/>
                <a:gd name="T15" fmla="*/ 0 h 29"/>
                <a:gd name="T16" fmla="*/ 19 w 38"/>
                <a:gd name="T17" fmla="*/ 0 h 29"/>
                <a:gd name="T18" fmla="*/ 25 w 38"/>
                <a:gd name="T19" fmla="*/ 1 h 29"/>
                <a:gd name="T20" fmla="*/ 31 w 38"/>
                <a:gd name="T21" fmla="*/ 3 h 29"/>
                <a:gd name="T22" fmla="*/ 36 w 38"/>
                <a:gd name="T23" fmla="*/ 7 h 29"/>
                <a:gd name="T24" fmla="*/ 38 w 38"/>
                <a:gd name="T25" fmla="*/ 12 h 29"/>
                <a:gd name="T26" fmla="*/ 37 w 38"/>
                <a:gd name="T27"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9">
                  <a:moveTo>
                    <a:pt x="37" y="22"/>
                  </a:moveTo>
                  <a:lnTo>
                    <a:pt x="31" y="25"/>
                  </a:lnTo>
                  <a:lnTo>
                    <a:pt x="26" y="28"/>
                  </a:lnTo>
                  <a:lnTo>
                    <a:pt x="21" y="29"/>
                  </a:lnTo>
                  <a:lnTo>
                    <a:pt x="16" y="24"/>
                  </a:lnTo>
                  <a:lnTo>
                    <a:pt x="0" y="2"/>
                  </a:lnTo>
                  <a:lnTo>
                    <a:pt x="6" y="1"/>
                  </a:lnTo>
                  <a:lnTo>
                    <a:pt x="13" y="0"/>
                  </a:lnTo>
                  <a:lnTo>
                    <a:pt x="19" y="0"/>
                  </a:lnTo>
                  <a:lnTo>
                    <a:pt x="25" y="1"/>
                  </a:lnTo>
                  <a:lnTo>
                    <a:pt x="31" y="3"/>
                  </a:lnTo>
                  <a:lnTo>
                    <a:pt x="36" y="7"/>
                  </a:lnTo>
                  <a:lnTo>
                    <a:pt x="38" y="12"/>
                  </a:lnTo>
                  <a:lnTo>
                    <a:pt x="37"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9" name="Freeform 43"/>
            <p:cNvSpPr>
              <a:spLocks/>
            </p:cNvSpPr>
            <p:nvPr/>
          </p:nvSpPr>
          <p:spPr bwMode="auto">
            <a:xfrm>
              <a:off x="1892300" y="3235325"/>
              <a:ext cx="12700" cy="7937"/>
            </a:xfrm>
            <a:custGeom>
              <a:avLst/>
              <a:gdLst>
                <a:gd name="T0" fmla="*/ 46 w 46"/>
                <a:gd name="T1" fmla="*/ 26 h 29"/>
                <a:gd name="T2" fmla="*/ 39 w 46"/>
                <a:gd name="T3" fmla="*/ 28 h 29"/>
                <a:gd name="T4" fmla="*/ 32 w 46"/>
                <a:gd name="T5" fmla="*/ 29 h 29"/>
                <a:gd name="T6" fmla="*/ 27 w 46"/>
                <a:gd name="T7" fmla="*/ 28 h 29"/>
                <a:gd name="T8" fmla="*/ 20 w 46"/>
                <a:gd name="T9" fmla="*/ 26 h 29"/>
                <a:gd name="T10" fmla="*/ 14 w 46"/>
                <a:gd name="T11" fmla="*/ 23 h 29"/>
                <a:gd name="T12" fmla="*/ 9 w 46"/>
                <a:gd name="T13" fmla="*/ 19 h 29"/>
                <a:gd name="T14" fmla="*/ 5 w 46"/>
                <a:gd name="T15" fmla="*/ 16 h 29"/>
                <a:gd name="T16" fmla="*/ 0 w 46"/>
                <a:gd name="T17" fmla="*/ 10 h 29"/>
                <a:gd name="T18" fmla="*/ 8 w 46"/>
                <a:gd name="T19" fmla="*/ 2 h 29"/>
                <a:gd name="T20" fmla="*/ 16 w 46"/>
                <a:gd name="T21" fmla="*/ 0 h 29"/>
                <a:gd name="T22" fmla="*/ 26 w 46"/>
                <a:gd name="T23" fmla="*/ 2 h 29"/>
                <a:gd name="T24" fmla="*/ 34 w 46"/>
                <a:gd name="T25" fmla="*/ 10 h 29"/>
                <a:gd name="T26" fmla="*/ 37 w 46"/>
                <a:gd name="T27" fmla="*/ 14 h 29"/>
                <a:gd name="T28" fmla="*/ 41 w 46"/>
                <a:gd name="T29" fmla="*/ 18 h 29"/>
                <a:gd name="T30" fmla="*/ 43 w 46"/>
                <a:gd name="T31" fmla="*/ 22 h 29"/>
                <a:gd name="T32" fmla="*/ 46 w 46"/>
                <a:gd name="T33"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29">
                  <a:moveTo>
                    <a:pt x="46" y="26"/>
                  </a:moveTo>
                  <a:lnTo>
                    <a:pt x="39" y="28"/>
                  </a:lnTo>
                  <a:lnTo>
                    <a:pt x="32" y="29"/>
                  </a:lnTo>
                  <a:lnTo>
                    <a:pt x="27" y="28"/>
                  </a:lnTo>
                  <a:lnTo>
                    <a:pt x="20" y="26"/>
                  </a:lnTo>
                  <a:lnTo>
                    <a:pt x="14" y="23"/>
                  </a:lnTo>
                  <a:lnTo>
                    <a:pt x="9" y="19"/>
                  </a:lnTo>
                  <a:lnTo>
                    <a:pt x="5" y="16"/>
                  </a:lnTo>
                  <a:lnTo>
                    <a:pt x="0" y="10"/>
                  </a:lnTo>
                  <a:lnTo>
                    <a:pt x="8" y="2"/>
                  </a:lnTo>
                  <a:lnTo>
                    <a:pt x="16" y="0"/>
                  </a:lnTo>
                  <a:lnTo>
                    <a:pt x="26" y="2"/>
                  </a:lnTo>
                  <a:lnTo>
                    <a:pt x="34" y="10"/>
                  </a:lnTo>
                  <a:lnTo>
                    <a:pt x="37" y="14"/>
                  </a:lnTo>
                  <a:lnTo>
                    <a:pt x="41" y="18"/>
                  </a:lnTo>
                  <a:lnTo>
                    <a:pt x="43" y="22"/>
                  </a:lnTo>
                  <a:lnTo>
                    <a:pt x="4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0" name="Freeform 45"/>
            <p:cNvSpPr>
              <a:spLocks/>
            </p:cNvSpPr>
            <p:nvPr/>
          </p:nvSpPr>
          <p:spPr bwMode="auto">
            <a:xfrm>
              <a:off x="1849438" y="3235325"/>
              <a:ext cx="9525" cy="6350"/>
            </a:xfrm>
            <a:custGeom>
              <a:avLst/>
              <a:gdLst>
                <a:gd name="T0" fmla="*/ 39 w 39"/>
                <a:gd name="T1" fmla="*/ 20 h 24"/>
                <a:gd name="T2" fmla="*/ 34 w 39"/>
                <a:gd name="T3" fmla="*/ 22 h 24"/>
                <a:gd name="T4" fmla="*/ 29 w 39"/>
                <a:gd name="T5" fmla="*/ 23 h 24"/>
                <a:gd name="T6" fmla="*/ 23 w 39"/>
                <a:gd name="T7" fmla="*/ 23 h 24"/>
                <a:gd name="T8" fmla="*/ 18 w 39"/>
                <a:gd name="T9" fmla="*/ 24 h 24"/>
                <a:gd name="T10" fmla="*/ 14 w 39"/>
                <a:gd name="T11" fmla="*/ 24 h 24"/>
                <a:gd name="T12" fmla="*/ 9 w 39"/>
                <a:gd name="T13" fmla="*/ 24 h 24"/>
                <a:gd name="T14" fmla="*/ 4 w 39"/>
                <a:gd name="T15" fmla="*/ 24 h 24"/>
                <a:gd name="T16" fmla="*/ 0 w 39"/>
                <a:gd name="T17" fmla="*/ 24 h 24"/>
                <a:gd name="T18" fmla="*/ 1 w 39"/>
                <a:gd name="T19" fmla="*/ 16 h 24"/>
                <a:gd name="T20" fmla="*/ 7 w 39"/>
                <a:gd name="T21" fmla="*/ 10 h 24"/>
                <a:gd name="T22" fmla="*/ 11 w 39"/>
                <a:gd name="T23" fmla="*/ 4 h 24"/>
                <a:gd name="T24" fmla="*/ 16 w 39"/>
                <a:gd name="T25" fmla="*/ 0 h 24"/>
                <a:gd name="T26" fmla="*/ 39 w 39"/>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4">
                  <a:moveTo>
                    <a:pt x="39" y="20"/>
                  </a:moveTo>
                  <a:lnTo>
                    <a:pt x="34" y="22"/>
                  </a:lnTo>
                  <a:lnTo>
                    <a:pt x="29" y="23"/>
                  </a:lnTo>
                  <a:lnTo>
                    <a:pt x="23" y="23"/>
                  </a:lnTo>
                  <a:lnTo>
                    <a:pt x="18" y="24"/>
                  </a:lnTo>
                  <a:lnTo>
                    <a:pt x="14" y="24"/>
                  </a:lnTo>
                  <a:lnTo>
                    <a:pt x="9" y="24"/>
                  </a:lnTo>
                  <a:lnTo>
                    <a:pt x="4" y="24"/>
                  </a:lnTo>
                  <a:lnTo>
                    <a:pt x="0" y="24"/>
                  </a:lnTo>
                  <a:lnTo>
                    <a:pt x="1" y="16"/>
                  </a:lnTo>
                  <a:lnTo>
                    <a:pt x="7" y="10"/>
                  </a:lnTo>
                  <a:lnTo>
                    <a:pt x="11" y="4"/>
                  </a:lnTo>
                  <a:lnTo>
                    <a:pt x="16" y="0"/>
                  </a:lnTo>
                  <a:lnTo>
                    <a:pt x="39"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1" name="Freeform 46"/>
            <p:cNvSpPr>
              <a:spLocks/>
            </p:cNvSpPr>
            <p:nvPr/>
          </p:nvSpPr>
          <p:spPr bwMode="auto">
            <a:xfrm>
              <a:off x="1878013" y="3236913"/>
              <a:ext cx="1588" cy="1587"/>
            </a:xfrm>
            <a:custGeom>
              <a:avLst/>
              <a:gdLst>
                <a:gd name="T0" fmla="*/ 6 w 6"/>
                <a:gd name="T1" fmla="*/ 1 h 10"/>
                <a:gd name="T2" fmla="*/ 6 w 6"/>
                <a:gd name="T3" fmla="*/ 5 h 10"/>
                <a:gd name="T4" fmla="*/ 5 w 6"/>
                <a:gd name="T5" fmla="*/ 7 h 10"/>
                <a:gd name="T6" fmla="*/ 2 w 6"/>
                <a:gd name="T7" fmla="*/ 8 h 10"/>
                <a:gd name="T8" fmla="*/ 0 w 6"/>
                <a:gd name="T9" fmla="*/ 10 h 10"/>
                <a:gd name="T10" fmla="*/ 0 w 6"/>
                <a:gd name="T11" fmla="*/ 0 h 10"/>
                <a:gd name="T12" fmla="*/ 1 w 6"/>
                <a:gd name="T13" fmla="*/ 0 h 10"/>
                <a:gd name="T14" fmla="*/ 3 w 6"/>
                <a:gd name="T15" fmla="*/ 0 h 10"/>
                <a:gd name="T16" fmla="*/ 5 w 6"/>
                <a:gd name="T17" fmla="*/ 0 h 10"/>
                <a:gd name="T18" fmla="*/ 6 w 6"/>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
                  </a:moveTo>
                  <a:lnTo>
                    <a:pt x="6" y="5"/>
                  </a:lnTo>
                  <a:lnTo>
                    <a:pt x="5" y="7"/>
                  </a:lnTo>
                  <a:lnTo>
                    <a:pt x="2" y="8"/>
                  </a:lnTo>
                  <a:lnTo>
                    <a:pt x="0" y="10"/>
                  </a:lnTo>
                  <a:lnTo>
                    <a:pt x="0" y="0"/>
                  </a:lnTo>
                  <a:lnTo>
                    <a:pt x="1" y="0"/>
                  </a:lnTo>
                  <a:lnTo>
                    <a:pt x="3"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2" name="Freeform 51"/>
            <p:cNvSpPr>
              <a:spLocks/>
            </p:cNvSpPr>
            <p:nvPr/>
          </p:nvSpPr>
          <p:spPr bwMode="auto">
            <a:xfrm>
              <a:off x="1933575" y="3249613"/>
              <a:ext cx="39688" cy="38100"/>
            </a:xfrm>
            <a:custGeom>
              <a:avLst/>
              <a:gdLst>
                <a:gd name="T0" fmla="*/ 50 w 151"/>
                <a:gd name="T1" fmla="*/ 64 h 144"/>
                <a:gd name="T2" fmla="*/ 54 w 151"/>
                <a:gd name="T3" fmla="*/ 69 h 144"/>
                <a:gd name="T4" fmla="*/ 60 w 151"/>
                <a:gd name="T5" fmla="*/ 69 h 144"/>
                <a:gd name="T6" fmla="*/ 65 w 151"/>
                <a:gd name="T7" fmla="*/ 69 h 144"/>
                <a:gd name="T8" fmla="*/ 70 w 151"/>
                <a:gd name="T9" fmla="*/ 71 h 144"/>
                <a:gd name="T10" fmla="*/ 63 w 151"/>
                <a:gd name="T11" fmla="*/ 73 h 144"/>
                <a:gd name="T12" fmla="*/ 57 w 151"/>
                <a:gd name="T13" fmla="*/ 73 h 144"/>
                <a:gd name="T14" fmla="*/ 50 w 151"/>
                <a:gd name="T15" fmla="*/ 74 h 144"/>
                <a:gd name="T16" fmla="*/ 46 w 151"/>
                <a:gd name="T17" fmla="*/ 79 h 144"/>
                <a:gd name="T18" fmla="*/ 50 w 151"/>
                <a:gd name="T19" fmla="*/ 87 h 144"/>
                <a:gd name="T20" fmla="*/ 58 w 151"/>
                <a:gd name="T21" fmla="*/ 91 h 144"/>
                <a:gd name="T22" fmla="*/ 67 w 151"/>
                <a:gd name="T23" fmla="*/ 91 h 144"/>
                <a:gd name="T24" fmla="*/ 77 w 151"/>
                <a:gd name="T25" fmla="*/ 91 h 144"/>
                <a:gd name="T26" fmla="*/ 86 w 151"/>
                <a:gd name="T27" fmla="*/ 91 h 144"/>
                <a:gd name="T28" fmla="*/ 94 w 151"/>
                <a:gd name="T29" fmla="*/ 92 h 144"/>
                <a:gd name="T30" fmla="*/ 103 w 151"/>
                <a:gd name="T31" fmla="*/ 97 h 144"/>
                <a:gd name="T32" fmla="*/ 107 w 151"/>
                <a:gd name="T33" fmla="*/ 107 h 144"/>
                <a:gd name="T34" fmla="*/ 101 w 151"/>
                <a:gd name="T35" fmla="*/ 108 h 144"/>
                <a:gd name="T36" fmla="*/ 94 w 151"/>
                <a:gd name="T37" fmla="*/ 109 h 144"/>
                <a:gd name="T38" fmla="*/ 87 w 151"/>
                <a:gd name="T39" fmla="*/ 108 h 144"/>
                <a:gd name="T40" fmla="*/ 80 w 151"/>
                <a:gd name="T41" fmla="*/ 108 h 144"/>
                <a:gd name="T42" fmla="*/ 73 w 151"/>
                <a:gd name="T43" fmla="*/ 108 h 144"/>
                <a:gd name="T44" fmla="*/ 67 w 151"/>
                <a:gd name="T45" fmla="*/ 109 h 144"/>
                <a:gd name="T46" fmla="*/ 60 w 151"/>
                <a:gd name="T47" fmla="*/ 112 h 144"/>
                <a:gd name="T48" fmla="*/ 54 w 151"/>
                <a:gd name="T49" fmla="*/ 116 h 144"/>
                <a:gd name="T50" fmla="*/ 54 w 151"/>
                <a:gd name="T51" fmla="*/ 120 h 144"/>
                <a:gd name="T52" fmla="*/ 55 w 151"/>
                <a:gd name="T53" fmla="*/ 123 h 144"/>
                <a:gd name="T54" fmla="*/ 57 w 151"/>
                <a:gd name="T55" fmla="*/ 127 h 144"/>
                <a:gd name="T56" fmla="*/ 60 w 151"/>
                <a:gd name="T57" fmla="*/ 129 h 144"/>
                <a:gd name="T58" fmla="*/ 72 w 151"/>
                <a:gd name="T59" fmla="*/ 131 h 144"/>
                <a:gd name="T60" fmla="*/ 85 w 151"/>
                <a:gd name="T61" fmla="*/ 130 h 144"/>
                <a:gd name="T62" fmla="*/ 99 w 151"/>
                <a:gd name="T63" fmla="*/ 128 h 144"/>
                <a:gd name="T64" fmla="*/ 111 w 151"/>
                <a:gd name="T65" fmla="*/ 124 h 144"/>
                <a:gd name="T66" fmla="*/ 123 w 151"/>
                <a:gd name="T67" fmla="*/ 123 h 144"/>
                <a:gd name="T68" fmla="*/ 134 w 151"/>
                <a:gd name="T69" fmla="*/ 124 h 144"/>
                <a:gd name="T70" fmla="*/ 143 w 151"/>
                <a:gd name="T71" fmla="*/ 130 h 144"/>
                <a:gd name="T72" fmla="*/ 151 w 151"/>
                <a:gd name="T73" fmla="*/ 143 h 144"/>
                <a:gd name="T74" fmla="*/ 137 w 151"/>
                <a:gd name="T75" fmla="*/ 144 h 144"/>
                <a:gd name="T76" fmla="*/ 125 w 151"/>
                <a:gd name="T77" fmla="*/ 144 h 144"/>
                <a:gd name="T78" fmla="*/ 112 w 151"/>
                <a:gd name="T79" fmla="*/ 144 h 144"/>
                <a:gd name="T80" fmla="*/ 99 w 151"/>
                <a:gd name="T81" fmla="*/ 144 h 144"/>
                <a:gd name="T82" fmla="*/ 85 w 151"/>
                <a:gd name="T83" fmla="*/ 143 h 144"/>
                <a:gd name="T84" fmla="*/ 72 w 151"/>
                <a:gd name="T85" fmla="*/ 142 h 144"/>
                <a:gd name="T86" fmla="*/ 60 w 151"/>
                <a:gd name="T87" fmla="*/ 140 h 144"/>
                <a:gd name="T88" fmla="*/ 46 w 151"/>
                <a:gd name="T89" fmla="*/ 138 h 144"/>
                <a:gd name="T90" fmla="*/ 41 w 151"/>
                <a:gd name="T91" fmla="*/ 121 h 144"/>
                <a:gd name="T92" fmla="*/ 35 w 151"/>
                <a:gd name="T93" fmla="*/ 104 h 144"/>
                <a:gd name="T94" fmla="*/ 29 w 151"/>
                <a:gd name="T95" fmla="*/ 86 h 144"/>
                <a:gd name="T96" fmla="*/ 23 w 151"/>
                <a:gd name="T97" fmla="*/ 69 h 144"/>
                <a:gd name="T98" fmla="*/ 17 w 151"/>
                <a:gd name="T99" fmla="*/ 51 h 144"/>
                <a:gd name="T100" fmla="*/ 11 w 151"/>
                <a:gd name="T101" fmla="*/ 34 h 144"/>
                <a:gd name="T102" fmla="*/ 5 w 151"/>
                <a:gd name="T103" fmla="*/ 17 h 144"/>
                <a:gd name="T104" fmla="*/ 0 w 151"/>
                <a:gd name="T105" fmla="*/ 0 h 144"/>
                <a:gd name="T106" fmla="*/ 7 w 151"/>
                <a:gd name="T107" fmla="*/ 7 h 144"/>
                <a:gd name="T108" fmla="*/ 14 w 151"/>
                <a:gd name="T109" fmla="*/ 14 h 144"/>
                <a:gd name="T110" fmla="*/ 22 w 151"/>
                <a:gd name="T111" fmla="*/ 22 h 144"/>
                <a:gd name="T112" fmla="*/ 30 w 151"/>
                <a:gd name="T113" fmla="*/ 29 h 144"/>
                <a:gd name="T114" fmla="*/ 37 w 151"/>
                <a:gd name="T115" fmla="*/ 37 h 144"/>
                <a:gd name="T116" fmla="*/ 43 w 151"/>
                <a:gd name="T117" fmla="*/ 45 h 144"/>
                <a:gd name="T118" fmla="*/ 48 w 151"/>
                <a:gd name="T119" fmla="*/ 54 h 144"/>
                <a:gd name="T120" fmla="*/ 50 w 151"/>
                <a:gd name="T121" fmla="*/ 6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144">
                  <a:moveTo>
                    <a:pt x="50" y="64"/>
                  </a:moveTo>
                  <a:lnTo>
                    <a:pt x="54" y="69"/>
                  </a:lnTo>
                  <a:lnTo>
                    <a:pt x="60" y="69"/>
                  </a:lnTo>
                  <a:lnTo>
                    <a:pt x="65" y="69"/>
                  </a:lnTo>
                  <a:lnTo>
                    <a:pt x="70" y="71"/>
                  </a:lnTo>
                  <a:lnTo>
                    <a:pt x="63" y="73"/>
                  </a:lnTo>
                  <a:lnTo>
                    <a:pt x="57" y="73"/>
                  </a:lnTo>
                  <a:lnTo>
                    <a:pt x="50" y="74"/>
                  </a:lnTo>
                  <a:lnTo>
                    <a:pt x="46" y="79"/>
                  </a:lnTo>
                  <a:lnTo>
                    <a:pt x="50" y="87"/>
                  </a:lnTo>
                  <a:lnTo>
                    <a:pt x="58" y="91"/>
                  </a:lnTo>
                  <a:lnTo>
                    <a:pt x="67" y="91"/>
                  </a:lnTo>
                  <a:lnTo>
                    <a:pt x="77" y="91"/>
                  </a:lnTo>
                  <a:lnTo>
                    <a:pt x="86" y="91"/>
                  </a:lnTo>
                  <a:lnTo>
                    <a:pt x="94" y="92"/>
                  </a:lnTo>
                  <a:lnTo>
                    <a:pt x="103" y="97"/>
                  </a:lnTo>
                  <a:lnTo>
                    <a:pt x="107" y="107"/>
                  </a:lnTo>
                  <a:lnTo>
                    <a:pt x="101" y="108"/>
                  </a:lnTo>
                  <a:lnTo>
                    <a:pt x="94" y="109"/>
                  </a:lnTo>
                  <a:lnTo>
                    <a:pt x="87" y="108"/>
                  </a:lnTo>
                  <a:lnTo>
                    <a:pt x="80" y="108"/>
                  </a:lnTo>
                  <a:lnTo>
                    <a:pt x="73" y="108"/>
                  </a:lnTo>
                  <a:lnTo>
                    <a:pt x="67" y="109"/>
                  </a:lnTo>
                  <a:lnTo>
                    <a:pt x="60" y="112"/>
                  </a:lnTo>
                  <a:lnTo>
                    <a:pt x="54" y="116"/>
                  </a:lnTo>
                  <a:lnTo>
                    <a:pt x="54" y="120"/>
                  </a:lnTo>
                  <a:lnTo>
                    <a:pt x="55" y="123"/>
                  </a:lnTo>
                  <a:lnTo>
                    <a:pt x="57" y="127"/>
                  </a:lnTo>
                  <a:lnTo>
                    <a:pt x="60" y="129"/>
                  </a:lnTo>
                  <a:lnTo>
                    <a:pt x="72" y="131"/>
                  </a:lnTo>
                  <a:lnTo>
                    <a:pt x="85" y="130"/>
                  </a:lnTo>
                  <a:lnTo>
                    <a:pt x="99" y="128"/>
                  </a:lnTo>
                  <a:lnTo>
                    <a:pt x="111" y="124"/>
                  </a:lnTo>
                  <a:lnTo>
                    <a:pt x="123" y="123"/>
                  </a:lnTo>
                  <a:lnTo>
                    <a:pt x="134" y="124"/>
                  </a:lnTo>
                  <a:lnTo>
                    <a:pt x="143" y="130"/>
                  </a:lnTo>
                  <a:lnTo>
                    <a:pt x="151" y="143"/>
                  </a:lnTo>
                  <a:lnTo>
                    <a:pt x="137" y="144"/>
                  </a:lnTo>
                  <a:lnTo>
                    <a:pt x="125" y="144"/>
                  </a:lnTo>
                  <a:lnTo>
                    <a:pt x="112" y="144"/>
                  </a:lnTo>
                  <a:lnTo>
                    <a:pt x="99" y="144"/>
                  </a:lnTo>
                  <a:lnTo>
                    <a:pt x="85" y="143"/>
                  </a:lnTo>
                  <a:lnTo>
                    <a:pt x="72" y="142"/>
                  </a:lnTo>
                  <a:lnTo>
                    <a:pt x="60" y="140"/>
                  </a:lnTo>
                  <a:lnTo>
                    <a:pt x="46" y="138"/>
                  </a:lnTo>
                  <a:lnTo>
                    <a:pt x="41" y="121"/>
                  </a:lnTo>
                  <a:lnTo>
                    <a:pt x="35" y="104"/>
                  </a:lnTo>
                  <a:lnTo>
                    <a:pt x="29" y="86"/>
                  </a:lnTo>
                  <a:lnTo>
                    <a:pt x="23" y="69"/>
                  </a:lnTo>
                  <a:lnTo>
                    <a:pt x="17" y="51"/>
                  </a:lnTo>
                  <a:lnTo>
                    <a:pt x="11" y="34"/>
                  </a:lnTo>
                  <a:lnTo>
                    <a:pt x="5" y="17"/>
                  </a:lnTo>
                  <a:lnTo>
                    <a:pt x="0" y="0"/>
                  </a:lnTo>
                  <a:lnTo>
                    <a:pt x="7" y="7"/>
                  </a:lnTo>
                  <a:lnTo>
                    <a:pt x="14" y="14"/>
                  </a:lnTo>
                  <a:lnTo>
                    <a:pt x="22" y="22"/>
                  </a:lnTo>
                  <a:lnTo>
                    <a:pt x="30" y="29"/>
                  </a:lnTo>
                  <a:lnTo>
                    <a:pt x="37" y="37"/>
                  </a:lnTo>
                  <a:lnTo>
                    <a:pt x="43" y="45"/>
                  </a:lnTo>
                  <a:lnTo>
                    <a:pt x="48" y="54"/>
                  </a:lnTo>
                  <a:lnTo>
                    <a:pt x="5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3" name="Freeform 52"/>
            <p:cNvSpPr>
              <a:spLocks/>
            </p:cNvSpPr>
            <p:nvPr/>
          </p:nvSpPr>
          <p:spPr bwMode="auto">
            <a:xfrm>
              <a:off x="1844675" y="3252788"/>
              <a:ext cx="6350" cy="7937"/>
            </a:xfrm>
            <a:custGeom>
              <a:avLst/>
              <a:gdLst>
                <a:gd name="T0" fmla="*/ 22 w 23"/>
                <a:gd name="T1" fmla="*/ 19 h 33"/>
                <a:gd name="T2" fmla="*/ 0 w 23"/>
                <a:gd name="T3" fmla="*/ 33 h 33"/>
                <a:gd name="T4" fmla="*/ 0 w 23"/>
                <a:gd name="T5" fmla="*/ 25 h 33"/>
                <a:gd name="T6" fmla="*/ 0 w 23"/>
                <a:gd name="T7" fmla="*/ 16 h 33"/>
                <a:gd name="T8" fmla="*/ 2 w 23"/>
                <a:gd name="T9" fmla="*/ 8 h 33"/>
                <a:gd name="T10" fmla="*/ 8 w 23"/>
                <a:gd name="T11" fmla="*/ 0 h 33"/>
                <a:gd name="T12" fmla="*/ 12 w 23"/>
                <a:gd name="T13" fmla="*/ 4 h 33"/>
                <a:gd name="T14" fmla="*/ 18 w 23"/>
                <a:gd name="T15" fmla="*/ 9 h 33"/>
                <a:gd name="T16" fmla="*/ 23 w 23"/>
                <a:gd name="T17" fmla="*/ 14 h 33"/>
                <a:gd name="T18" fmla="*/ 22 w 23"/>
                <a:gd name="T19"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3">
                  <a:moveTo>
                    <a:pt x="22" y="19"/>
                  </a:moveTo>
                  <a:lnTo>
                    <a:pt x="0" y="33"/>
                  </a:lnTo>
                  <a:lnTo>
                    <a:pt x="0" y="25"/>
                  </a:lnTo>
                  <a:lnTo>
                    <a:pt x="0" y="16"/>
                  </a:lnTo>
                  <a:lnTo>
                    <a:pt x="2" y="8"/>
                  </a:lnTo>
                  <a:lnTo>
                    <a:pt x="8" y="0"/>
                  </a:lnTo>
                  <a:lnTo>
                    <a:pt x="12" y="4"/>
                  </a:lnTo>
                  <a:lnTo>
                    <a:pt x="18" y="9"/>
                  </a:lnTo>
                  <a:lnTo>
                    <a:pt x="23" y="14"/>
                  </a:lnTo>
                  <a:lnTo>
                    <a:pt x="22"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4" name="Freeform 53"/>
            <p:cNvSpPr>
              <a:spLocks/>
            </p:cNvSpPr>
            <p:nvPr/>
          </p:nvSpPr>
          <p:spPr bwMode="auto">
            <a:xfrm>
              <a:off x="1906588" y="3252788"/>
              <a:ext cx="12700" cy="7937"/>
            </a:xfrm>
            <a:custGeom>
              <a:avLst/>
              <a:gdLst>
                <a:gd name="T0" fmla="*/ 46 w 46"/>
                <a:gd name="T1" fmla="*/ 18 h 33"/>
                <a:gd name="T2" fmla="*/ 45 w 46"/>
                <a:gd name="T3" fmla="*/ 23 h 33"/>
                <a:gd name="T4" fmla="*/ 40 w 46"/>
                <a:gd name="T5" fmla="*/ 28 h 33"/>
                <a:gd name="T6" fmla="*/ 35 w 46"/>
                <a:gd name="T7" fmla="*/ 30 h 33"/>
                <a:gd name="T8" fmla="*/ 31 w 46"/>
                <a:gd name="T9" fmla="*/ 33 h 33"/>
                <a:gd name="T10" fmla="*/ 21 w 46"/>
                <a:gd name="T11" fmla="*/ 31 h 33"/>
                <a:gd name="T12" fmla="*/ 14 w 46"/>
                <a:gd name="T13" fmla="*/ 24 h 33"/>
                <a:gd name="T14" fmla="*/ 9 w 46"/>
                <a:gd name="T15" fmla="*/ 14 h 33"/>
                <a:gd name="T16" fmla="*/ 0 w 46"/>
                <a:gd name="T17" fmla="*/ 5 h 33"/>
                <a:gd name="T18" fmla="*/ 6 w 46"/>
                <a:gd name="T19" fmla="*/ 0 h 33"/>
                <a:gd name="T20" fmla="*/ 13 w 46"/>
                <a:gd name="T21" fmla="*/ 1 h 33"/>
                <a:gd name="T22" fmla="*/ 24 w 46"/>
                <a:gd name="T23" fmla="*/ 3 h 33"/>
                <a:gd name="T24" fmla="*/ 33 w 46"/>
                <a:gd name="T25" fmla="*/ 2 h 33"/>
                <a:gd name="T26" fmla="*/ 46 w 46"/>
                <a:gd name="T2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3">
                  <a:moveTo>
                    <a:pt x="46" y="18"/>
                  </a:moveTo>
                  <a:lnTo>
                    <a:pt x="45" y="23"/>
                  </a:lnTo>
                  <a:lnTo>
                    <a:pt x="40" y="28"/>
                  </a:lnTo>
                  <a:lnTo>
                    <a:pt x="35" y="30"/>
                  </a:lnTo>
                  <a:lnTo>
                    <a:pt x="31" y="33"/>
                  </a:lnTo>
                  <a:lnTo>
                    <a:pt x="21" y="31"/>
                  </a:lnTo>
                  <a:lnTo>
                    <a:pt x="14" y="24"/>
                  </a:lnTo>
                  <a:lnTo>
                    <a:pt x="9" y="14"/>
                  </a:lnTo>
                  <a:lnTo>
                    <a:pt x="0" y="5"/>
                  </a:lnTo>
                  <a:lnTo>
                    <a:pt x="6" y="0"/>
                  </a:lnTo>
                  <a:lnTo>
                    <a:pt x="13" y="1"/>
                  </a:lnTo>
                  <a:lnTo>
                    <a:pt x="24" y="3"/>
                  </a:lnTo>
                  <a:lnTo>
                    <a:pt x="33" y="2"/>
                  </a:lnTo>
                  <a:lnTo>
                    <a:pt x="4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5" name="Freeform 55"/>
            <p:cNvSpPr>
              <a:spLocks/>
            </p:cNvSpPr>
            <p:nvPr/>
          </p:nvSpPr>
          <p:spPr bwMode="auto">
            <a:xfrm>
              <a:off x="1882775" y="3252788"/>
              <a:ext cx="7938" cy="3175"/>
            </a:xfrm>
            <a:custGeom>
              <a:avLst/>
              <a:gdLst>
                <a:gd name="T0" fmla="*/ 34 w 34"/>
                <a:gd name="T1" fmla="*/ 2 h 14"/>
                <a:gd name="T2" fmla="*/ 27 w 34"/>
                <a:gd name="T3" fmla="*/ 6 h 14"/>
                <a:gd name="T4" fmla="*/ 21 w 34"/>
                <a:gd name="T5" fmla="*/ 10 h 14"/>
                <a:gd name="T6" fmla="*/ 14 w 34"/>
                <a:gd name="T7" fmla="*/ 14 h 14"/>
                <a:gd name="T8" fmla="*/ 7 w 34"/>
                <a:gd name="T9" fmla="*/ 12 h 14"/>
                <a:gd name="T10" fmla="*/ 0 w 34"/>
                <a:gd name="T11" fmla="*/ 0 h 14"/>
                <a:gd name="T12" fmla="*/ 10 w 34"/>
                <a:gd name="T13" fmla="*/ 0 h 14"/>
                <a:gd name="T14" fmla="*/ 18 w 34"/>
                <a:gd name="T15" fmla="*/ 0 h 14"/>
                <a:gd name="T16" fmla="*/ 27 w 34"/>
                <a:gd name="T17" fmla="*/ 0 h 14"/>
                <a:gd name="T18" fmla="*/ 34 w 34"/>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4">
                  <a:moveTo>
                    <a:pt x="34" y="2"/>
                  </a:moveTo>
                  <a:lnTo>
                    <a:pt x="27" y="6"/>
                  </a:lnTo>
                  <a:lnTo>
                    <a:pt x="21" y="10"/>
                  </a:lnTo>
                  <a:lnTo>
                    <a:pt x="14" y="14"/>
                  </a:lnTo>
                  <a:lnTo>
                    <a:pt x="7" y="12"/>
                  </a:lnTo>
                  <a:lnTo>
                    <a:pt x="0" y="0"/>
                  </a:lnTo>
                  <a:lnTo>
                    <a:pt x="10" y="0"/>
                  </a:lnTo>
                  <a:lnTo>
                    <a:pt x="18" y="0"/>
                  </a:lnTo>
                  <a:lnTo>
                    <a:pt x="27" y="0"/>
                  </a:lnTo>
                  <a:lnTo>
                    <a:pt x="3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6" name="Freeform 60"/>
            <p:cNvSpPr>
              <a:spLocks/>
            </p:cNvSpPr>
            <p:nvPr/>
          </p:nvSpPr>
          <p:spPr bwMode="auto">
            <a:xfrm>
              <a:off x="1890713" y="3257550"/>
              <a:ext cx="14288" cy="6350"/>
            </a:xfrm>
            <a:custGeom>
              <a:avLst/>
              <a:gdLst>
                <a:gd name="T0" fmla="*/ 55 w 55"/>
                <a:gd name="T1" fmla="*/ 20 h 25"/>
                <a:gd name="T2" fmla="*/ 50 w 55"/>
                <a:gd name="T3" fmla="*/ 24 h 25"/>
                <a:gd name="T4" fmla="*/ 44 w 55"/>
                <a:gd name="T5" fmla="*/ 25 h 25"/>
                <a:gd name="T6" fmla="*/ 37 w 55"/>
                <a:gd name="T7" fmla="*/ 25 h 25"/>
                <a:gd name="T8" fmla="*/ 31 w 55"/>
                <a:gd name="T9" fmla="*/ 24 h 25"/>
                <a:gd name="T10" fmla="*/ 25 w 55"/>
                <a:gd name="T11" fmla="*/ 23 h 25"/>
                <a:gd name="T12" fmla="*/ 19 w 55"/>
                <a:gd name="T13" fmla="*/ 23 h 25"/>
                <a:gd name="T14" fmla="*/ 14 w 55"/>
                <a:gd name="T15" fmla="*/ 21 h 25"/>
                <a:gd name="T16" fmla="*/ 8 w 55"/>
                <a:gd name="T17" fmla="*/ 23 h 25"/>
                <a:gd name="T18" fmla="*/ 5 w 55"/>
                <a:gd name="T19" fmla="*/ 20 h 25"/>
                <a:gd name="T20" fmla="*/ 2 w 55"/>
                <a:gd name="T21" fmla="*/ 20 h 25"/>
                <a:gd name="T22" fmla="*/ 0 w 55"/>
                <a:gd name="T23" fmla="*/ 18 h 25"/>
                <a:gd name="T24" fmla="*/ 0 w 55"/>
                <a:gd name="T25" fmla="*/ 14 h 25"/>
                <a:gd name="T26" fmla="*/ 5 w 55"/>
                <a:gd name="T27" fmla="*/ 11 h 25"/>
                <a:gd name="T28" fmla="*/ 12 w 55"/>
                <a:gd name="T29" fmla="*/ 7 h 25"/>
                <a:gd name="T30" fmla="*/ 18 w 55"/>
                <a:gd name="T31" fmla="*/ 4 h 25"/>
                <a:gd name="T32" fmla="*/ 25 w 55"/>
                <a:gd name="T33" fmla="*/ 2 h 25"/>
                <a:gd name="T34" fmla="*/ 31 w 55"/>
                <a:gd name="T35" fmla="*/ 0 h 25"/>
                <a:gd name="T36" fmla="*/ 37 w 55"/>
                <a:gd name="T37" fmla="*/ 2 h 25"/>
                <a:gd name="T38" fmla="*/ 43 w 55"/>
                <a:gd name="T39" fmla="*/ 5 h 25"/>
                <a:gd name="T40" fmla="*/ 48 w 55"/>
                <a:gd name="T41" fmla="*/ 13 h 25"/>
                <a:gd name="T42" fmla="*/ 55 w 55"/>
                <a:gd name="T43"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25">
                  <a:moveTo>
                    <a:pt x="55" y="20"/>
                  </a:moveTo>
                  <a:lnTo>
                    <a:pt x="50" y="24"/>
                  </a:lnTo>
                  <a:lnTo>
                    <a:pt x="44" y="25"/>
                  </a:lnTo>
                  <a:lnTo>
                    <a:pt x="37" y="25"/>
                  </a:lnTo>
                  <a:lnTo>
                    <a:pt x="31" y="24"/>
                  </a:lnTo>
                  <a:lnTo>
                    <a:pt x="25" y="23"/>
                  </a:lnTo>
                  <a:lnTo>
                    <a:pt x="19" y="23"/>
                  </a:lnTo>
                  <a:lnTo>
                    <a:pt x="14" y="21"/>
                  </a:lnTo>
                  <a:lnTo>
                    <a:pt x="8" y="23"/>
                  </a:lnTo>
                  <a:lnTo>
                    <a:pt x="5" y="20"/>
                  </a:lnTo>
                  <a:lnTo>
                    <a:pt x="2" y="20"/>
                  </a:lnTo>
                  <a:lnTo>
                    <a:pt x="0" y="18"/>
                  </a:lnTo>
                  <a:lnTo>
                    <a:pt x="0" y="14"/>
                  </a:lnTo>
                  <a:lnTo>
                    <a:pt x="5" y="11"/>
                  </a:lnTo>
                  <a:lnTo>
                    <a:pt x="12" y="7"/>
                  </a:lnTo>
                  <a:lnTo>
                    <a:pt x="18" y="4"/>
                  </a:lnTo>
                  <a:lnTo>
                    <a:pt x="25" y="2"/>
                  </a:lnTo>
                  <a:lnTo>
                    <a:pt x="31" y="0"/>
                  </a:lnTo>
                  <a:lnTo>
                    <a:pt x="37" y="2"/>
                  </a:lnTo>
                  <a:lnTo>
                    <a:pt x="43" y="5"/>
                  </a:lnTo>
                  <a:lnTo>
                    <a:pt x="48" y="13"/>
                  </a:lnTo>
                  <a:lnTo>
                    <a:pt x="5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7" name="Freeform 61"/>
            <p:cNvSpPr>
              <a:spLocks/>
            </p:cNvSpPr>
            <p:nvPr/>
          </p:nvSpPr>
          <p:spPr bwMode="auto">
            <a:xfrm>
              <a:off x="1874838" y="3257550"/>
              <a:ext cx="3175" cy="4762"/>
            </a:xfrm>
            <a:custGeom>
              <a:avLst/>
              <a:gdLst>
                <a:gd name="T0" fmla="*/ 13 w 13"/>
                <a:gd name="T1" fmla="*/ 6 h 16"/>
                <a:gd name="T2" fmla="*/ 13 w 13"/>
                <a:gd name="T3" fmla="*/ 10 h 16"/>
                <a:gd name="T4" fmla="*/ 11 w 13"/>
                <a:gd name="T5" fmla="*/ 13 h 16"/>
                <a:gd name="T6" fmla="*/ 9 w 13"/>
                <a:gd name="T7" fmla="*/ 14 h 16"/>
                <a:gd name="T8" fmla="*/ 5 w 13"/>
                <a:gd name="T9" fmla="*/ 16 h 16"/>
                <a:gd name="T10" fmla="*/ 2 w 13"/>
                <a:gd name="T11" fmla="*/ 13 h 16"/>
                <a:gd name="T12" fmla="*/ 0 w 13"/>
                <a:gd name="T13" fmla="*/ 8 h 16"/>
                <a:gd name="T14" fmla="*/ 2 w 13"/>
                <a:gd name="T15" fmla="*/ 3 h 16"/>
                <a:gd name="T16" fmla="*/ 3 w 13"/>
                <a:gd name="T17" fmla="*/ 0 h 16"/>
                <a:gd name="T18" fmla="*/ 6 w 13"/>
                <a:gd name="T19" fmla="*/ 0 h 16"/>
                <a:gd name="T20" fmla="*/ 9 w 13"/>
                <a:gd name="T21" fmla="*/ 1 h 16"/>
                <a:gd name="T22" fmla="*/ 11 w 13"/>
                <a:gd name="T23" fmla="*/ 3 h 16"/>
                <a:gd name="T24" fmla="*/ 13 w 13"/>
                <a:gd name="T2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6">
                  <a:moveTo>
                    <a:pt x="13" y="6"/>
                  </a:moveTo>
                  <a:lnTo>
                    <a:pt x="13" y="10"/>
                  </a:lnTo>
                  <a:lnTo>
                    <a:pt x="11" y="13"/>
                  </a:lnTo>
                  <a:lnTo>
                    <a:pt x="9" y="14"/>
                  </a:lnTo>
                  <a:lnTo>
                    <a:pt x="5" y="16"/>
                  </a:lnTo>
                  <a:lnTo>
                    <a:pt x="2" y="13"/>
                  </a:lnTo>
                  <a:lnTo>
                    <a:pt x="0" y="8"/>
                  </a:lnTo>
                  <a:lnTo>
                    <a:pt x="2" y="3"/>
                  </a:lnTo>
                  <a:lnTo>
                    <a:pt x="3" y="0"/>
                  </a:lnTo>
                  <a:lnTo>
                    <a:pt x="6" y="0"/>
                  </a:lnTo>
                  <a:lnTo>
                    <a:pt x="9" y="1"/>
                  </a:lnTo>
                  <a:lnTo>
                    <a:pt x="11" y="3"/>
                  </a:lnTo>
                  <a:lnTo>
                    <a:pt x="1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8" name="Freeform 65"/>
            <p:cNvSpPr>
              <a:spLocks/>
            </p:cNvSpPr>
            <p:nvPr/>
          </p:nvSpPr>
          <p:spPr bwMode="auto">
            <a:xfrm>
              <a:off x="1855788" y="3262313"/>
              <a:ext cx="1588" cy="1587"/>
            </a:xfrm>
            <a:custGeom>
              <a:avLst/>
              <a:gdLst>
                <a:gd name="T0" fmla="*/ 6 w 6"/>
                <a:gd name="T1" fmla="*/ 1 h 4"/>
                <a:gd name="T2" fmla="*/ 0 w 6"/>
                <a:gd name="T3" fmla="*/ 4 h 4"/>
                <a:gd name="T4" fmla="*/ 0 w 6"/>
                <a:gd name="T5" fmla="*/ 0 h 4"/>
                <a:gd name="T6" fmla="*/ 2 w 6"/>
                <a:gd name="T7" fmla="*/ 0 h 4"/>
                <a:gd name="T8" fmla="*/ 4 w 6"/>
                <a:gd name="T9" fmla="*/ 0 h 4"/>
                <a:gd name="T10" fmla="*/ 5 w 6"/>
                <a:gd name="T11" fmla="*/ 0 h 4"/>
                <a:gd name="T12" fmla="*/ 6 w 6"/>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1"/>
                  </a:moveTo>
                  <a:lnTo>
                    <a:pt x="0" y="4"/>
                  </a:lnTo>
                  <a:lnTo>
                    <a:pt x="0" y="0"/>
                  </a:lnTo>
                  <a:lnTo>
                    <a:pt x="2" y="0"/>
                  </a:lnTo>
                  <a:lnTo>
                    <a:pt x="4"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cxnSp>
        <p:nvCxnSpPr>
          <p:cNvPr id="209" name="直線矢印コネクタ 208"/>
          <p:cNvCxnSpPr/>
          <p:nvPr/>
        </p:nvCxnSpPr>
        <p:spPr>
          <a:xfrm flipV="1">
            <a:off x="6987913" y="2618545"/>
            <a:ext cx="764383" cy="2264569"/>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10" name="グループ化 209"/>
          <p:cNvGrpSpPr/>
          <p:nvPr/>
        </p:nvGrpSpPr>
        <p:grpSpPr>
          <a:xfrm rot="13923427">
            <a:off x="7631263" y="2438643"/>
            <a:ext cx="250197" cy="166663"/>
            <a:chOff x="1562100" y="2874963"/>
            <a:chExt cx="584200" cy="423862"/>
          </a:xfrm>
        </p:grpSpPr>
        <p:sp>
          <p:nvSpPr>
            <p:cNvPr id="211" name="Freeform 6"/>
            <p:cNvSpPr>
              <a:spLocks/>
            </p:cNvSpPr>
            <p:nvPr/>
          </p:nvSpPr>
          <p:spPr bwMode="auto">
            <a:xfrm>
              <a:off x="1562100" y="2874963"/>
              <a:ext cx="584200" cy="423862"/>
            </a:xfrm>
            <a:custGeom>
              <a:avLst/>
              <a:gdLst>
                <a:gd name="T0" fmla="*/ 1514 w 2208"/>
                <a:gd name="T1" fmla="*/ 377 h 1603"/>
                <a:gd name="T2" fmla="*/ 1382 w 2208"/>
                <a:gd name="T3" fmla="*/ 824 h 1603"/>
                <a:gd name="T4" fmla="*/ 1265 w 2208"/>
                <a:gd name="T5" fmla="*/ 988 h 1603"/>
                <a:gd name="T6" fmla="*/ 1298 w 2208"/>
                <a:gd name="T7" fmla="*/ 1053 h 1603"/>
                <a:gd name="T8" fmla="*/ 1281 w 2208"/>
                <a:gd name="T9" fmla="*/ 1146 h 1603"/>
                <a:gd name="T10" fmla="*/ 1244 w 2208"/>
                <a:gd name="T11" fmla="*/ 1119 h 1603"/>
                <a:gd name="T12" fmla="*/ 1221 w 2208"/>
                <a:gd name="T13" fmla="*/ 1142 h 1603"/>
                <a:gd name="T14" fmla="*/ 1200 w 2208"/>
                <a:gd name="T15" fmla="*/ 1155 h 1603"/>
                <a:gd name="T16" fmla="*/ 1357 w 2208"/>
                <a:gd name="T17" fmla="*/ 1205 h 1603"/>
                <a:gd name="T18" fmla="*/ 1435 w 2208"/>
                <a:gd name="T19" fmla="*/ 1399 h 1603"/>
                <a:gd name="T20" fmla="*/ 1557 w 2208"/>
                <a:gd name="T21" fmla="*/ 1521 h 1603"/>
                <a:gd name="T22" fmla="*/ 1794 w 2208"/>
                <a:gd name="T23" fmla="*/ 1562 h 1603"/>
                <a:gd name="T24" fmla="*/ 2093 w 2208"/>
                <a:gd name="T25" fmla="*/ 1564 h 1603"/>
                <a:gd name="T26" fmla="*/ 2124 w 2208"/>
                <a:gd name="T27" fmla="*/ 1574 h 1603"/>
                <a:gd name="T28" fmla="*/ 1975 w 2208"/>
                <a:gd name="T29" fmla="*/ 1579 h 1603"/>
                <a:gd name="T30" fmla="*/ 1800 w 2208"/>
                <a:gd name="T31" fmla="*/ 1586 h 1603"/>
                <a:gd name="T32" fmla="*/ 1592 w 2208"/>
                <a:gd name="T33" fmla="*/ 1594 h 1603"/>
                <a:gd name="T34" fmla="*/ 1377 w 2208"/>
                <a:gd name="T35" fmla="*/ 1600 h 1603"/>
                <a:gd name="T36" fmla="*/ 1119 w 2208"/>
                <a:gd name="T37" fmla="*/ 1599 h 1603"/>
                <a:gd name="T38" fmla="*/ 923 w 2208"/>
                <a:gd name="T39" fmla="*/ 1593 h 1603"/>
                <a:gd name="T40" fmla="*/ 807 w 2208"/>
                <a:gd name="T41" fmla="*/ 1593 h 1603"/>
                <a:gd name="T42" fmla="*/ 621 w 2208"/>
                <a:gd name="T43" fmla="*/ 1587 h 1603"/>
                <a:gd name="T44" fmla="*/ 356 w 2208"/>
                <a:gd name="T45" fmla="*/ 1586 h 1603"/>
                <a:gd name="T46" fmla="*/ 2 w 2208"/>
                <a:gd name="T47" fmla="*/ 1584 h 1603"/>
                <a:gd name="T48" fmla="*/ 202 w 2208"/>
                <a:gd name="T49" fmla="*/ 1573 h 1603"/>
                <a:gd name="T50" fmla="*/ 521 w 2208"/>
                <a:gd name="T51" fmla="*/ 1567 h 1603"/>
                <a:gd name="T52" fmla="*/ 671 w 2208"/>
                <a:gd name="T53" fmla="*/ 1565 h 1603"/>
                <a:gd name="T54" fmla="*/ 907 w 2208"/>
                <a:gd name="T55" fmla="*/ 1506 h 1603"/>
                <a:gd name="T56" fmla="*/ 1010 w 2208"/>
                <a:gd name="T57" fmla="*/ 1389 h 1603"/>
                <a:gd name="T58" fmla="*/ 1031 w 2208"/>
                <a:gd name="T59" fmla="*/ 1193 h 1603"/>
                <a:gd name="T60" fmla="*/ 1059 w 2208"/>
                <a:gd name="T61" fmla="*/ 1176 h 1603"/>
                <a:gd name="T62" fmla="*/ 1002 w 2208"/>
                <a:gd name="T63" fmla="*/ 1192 h 1603"/>
                <a:gd name="T64" fmla="*/ 937 w 2208"/>
                <a:gd name="T65" fmla="*/ 1217 h 1603"/>
                <a:gd name="T66" fmla="*/ 779 w 2208"/>
                <a:gd name="T67" fmla="*/ 1253 h 1603"/>
                <a:gd name="T68" fmla="*/ 615 w 2208"/>
                <a:gd name="T69" fmla="*/ 1258 h 1603"/>
                <a:gd name="T70" fmla="*/ 484 w 2208"/>
                <a:gd name="T71" fmla="*/ 1242 h 1603"/>
                <a:gd name="T72" fmla="*/ 358 w 2208"/>
                <a:gd name="T73" fmla="*/ 1209 h 1603"/>
                <a:gd name="T74" fmla="*/ 220 w 2208"/>
                <a:gd name="T75" fmla="*/ 1136 h 1603"/>
                <a:gd name="T76" fmla="*/ 270 w 2208"/>
                <a:gd name="T77" fmla="*/ 899 h 1603"/>
                <a:gd name="T78" fmla="*/ 462 w 2208"/>
                <a:gd name="T79" fmla="*/ 640 h 1603"/>
                <a:gd name="T80" fmla="*/ 577 w 2208"/>
                <a:gd name="T81" fmla="*/ 528 h 1603"/>
                <a:gd name="T82" fmla="*/ 377 w 2208"/>
                <a:gd name="T83" fmla="*/ 769 h 1603"/>
                <a:gd name="T84" fmla="*/ 241 w 2208"/>
                <a:gd name="T85" fmla="*/ 1034 h 1603"/>
                <a:gd name="T86" fmla="*/ 272 w 2208"/>
                <a:gd name="T87" fmla="*/ 1127 h 1603"/>
                <a:gd name="T88" fmla="*/ 330 w 2208"/>
                <a:gd name="T89" fmla="*/ 1131 h 1603"/>
                <a:gd name="T90" fmla="*/ 498 w 2208"/>
                <a:gd name="T91" fmla="*/ 1078 h 1603"/>
                <a:gd name="T92" fmla="*/ 758 w 2208"/>
                <a:gd name="T93" fmla="*/ 931 h 1603"/>
                <a:gd name="T94" fmla="*/ 992 w 2208"/>
                <a:gd name="T95" fmla="*/ 735 h 1603"/>
                <a:gd name="T96" fmla="*/ 1191 w 2208"/>
                <a:gd name="T97" fmla="*/ 509 h 1603"/>
                <a:gd name="T98" fmla="*/ 1380 w 2208"/>
                <a:gd name="T99" fmla="*/ 240 h 1603"/>
                <a:gd name="T100" fmla="*/ 1407 w 2208"/>
                <a:gd name="T101" fmla="*/ 44 h 1603"/>
                <a:gd name="T102" fmla="*/ 1310 w 2208"/>
                <a:gd name="T103" fmla="*/ 38 h 1603"/>
                <a:gd name="T104" fmla="*/ 1185 w 2208"/>
                <a:gd name="T105" fmla="*/ 83 h 1603"/>
                <a:gd name="T106" fmla="*/ 1036 w 2208"/>
                <a:gd name="T107" fmla="*/ 162 h 1603"/>
                <a:gd name="T108" fmla="*/ 857 w 2208"/>
                <a:gd name="T109" fmla="*/ 281 h 1603"/>
                <a:gd name="T110" fmla="*/ 756 w 2208"/>
                <a:gd name="T111" fmla="*/ 334 h 1603"/>
                <a:gd name="T112" fmla="*/ 976 w 2208"/>
                <a:gd name="T113" fmla="*/ 169 h 1603"/>
                <a:gd name="T114" fmla="*/ 1277 w 2208"/>
                <a:gd name="T115" fmla="*/ 21 h 1603"/>
                <a:gd name="T116" fmla="*/ 1441 w 2208"/>
                <a:gd name="T117" fmla="*/ 37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08" h="1603">
                  <a:moveTo>
                    <a:pt x="1458" y="63"/>
                  </a:moveTo>
                  <a:lnTo>
                    <a:pt x="1479" y="102"/>
                  </a:lnTo>
                  <a:lnTo>
                    <a:pt x="1494" y="145"/>
                  </a:lnTo>
                  <a:lnTo>
                    <a:pt x="1505" y="190"/>
                  </a:lnTo>
                  <a:lnTo>
                    <a:pt x="1512" y="235"/>
                  </a:lnTo>
                  <a:lnTo>
                    <a:pt x="1515" y="281"/>
                  </a:lnTo>
                  <a:lnTo>
                    <a:pt x="1515" y="329"/>
                  </a:lnTo>
                  <a:lnTo>
                    <a:pt x="1514" y="377"/>
                  </a:lnTo>
                  <a:lnTo>
                    <a:pt x="1512" y="424"/>
                  </a:lnTo>
                  <a:lnTo>
                    <a:pt x="1505" y="486"/>
                  </a:lnTo>
                  <a:lnTo>
                    <a:pt x="1492" y="546"/>
                  </a:lnTo>
                  <a:lnTo>
                    <a:pt x="1475" y="605"/>
                  </a:lnTo>
                  <a:lnTo>
                    <a:pt x="1456" y="662"/>
                  </a:lnTo>
                  <a:lnTo>
                    <a:pt x="1434" y="716"/>
                  </a:lnTo>
                  <a:lnTo>
                    <a:pt x="1409" y="771"/>
                  </a:lnTo>
                  <a:lnTo>
                    <a:pt x="1382" y="824"/>
                  </a:lnTo>
                  <a:lnTo>
                    <a:pt x="1356" y="878"/>
                  </a:lnTo>
                  <a:lnTo>
                    <a:pt x="1344" y="895"/>
                  </a:lnTo>
                  <a:lnTo>
                    <a:pt x="1331" y="910"/>
                  </a:lnTo>
                  <a:lnTo>
                    <a:pt x="1317" y="926"/>
                  </a:lnTo>
                  <a:lnTo>
                    <a:pt x="1303" y="941"/>
                  </a:lnTo>
                  <a:lnTo>
                    <a:pt x="1288" y="956"/>
                  </a:lnTo>
                  <a:lnTo>
                    <a:pt x="1276" y="971"/>
                  </a:lnTo>
                  <a:lnTo>
                    <a:pt x="1265" y="988"/>
                  </a:lnTo>
                  <a:lnTo>
                    <a:pt x="1257" y="1006"/>
                  </a:lnTo>
                  <a:lnTo>
                    <a:pt x="1259" y="1015"/>
                  </a:lnTo>
                  <a:lnTo>
                    <a:pt x="1264" y="1023"/>
                  </a:lnTo>
                  <a:lnTo>
                    <a:pt x="1270" y="1029"/>
                  </a:lnTo>
                  <a:lnTo>
                    <a:pt x="1277" y="1036"/>
                  </a:lnTo>
                  <a:lnTo>
                    <a:pt x="1284" y="1042"/>
                  </a:lnTo>
                  <a:lnTo>
                    <a:pt x="1292" y="1048"/>
                  </a:lnTo>
                  <a:lnTo>
                    <a:pt x="1298" y="1053"/>
                  </a:lnTo>
                  <a:lnTo>
                    <a:pt x="1302" y="1060"/>
                  </a:lnTo>
                  <a:lnTo>
                    <a:pt x="1305" y="1081"/>
                  </a:lnTo>
                  <a:lnTo>
                    <a:pt x="1309" y="1102"/>
                  </a:lnTo>
                  <a:lnTo>
                    <a:pt x="1312" y="1123"/>
                  </a:lnTo>
                  <a:lnTo>
                    <a:pt x="1306" y="1144"/>
                  </a:lnTo>
                  <a:lnTo>
                    <a:pt x="1299" y="1145"/>
                  </a:lnTo>
                  <a:lnTo>
                    <a:pt x="1291" y="1145"/>
                  </a:lnTo>
                  <a:lnTo>
                    <a:pt x="1281" y="1146"/>
                  </a:lnTo>
                  <a:lnTo>
                    <a:pt x="1273" y="1146"/>
                  </a:lnTo>
                  <a:lnTo>
                    <a:pt x="1265" y="1144"/>
                  </a:lnTo>
                  <a:lnTo>
                    <a:pt x="1259" y="1142"/>
                  </a:lnTo>
                  <a:lnTo>
                    <a:pt x="1255" y="1136"/>
                  </a:lnTo>
                  <a:lnTo>
                    <a:pt x="1252" y="1128"/>
                  </a:lnTo>
                  <a:lnTo>
                    <a:pt x="1255" y="1120"/>
                  </a:lnTo>
                  <a:lnTo>
                    <a:pt x="1250" y="1119"/>
                  </a:lnTo>
                  <a:lnTo>
                    <a:pt x="1244" y="1119"/>
                  </a:lnTo>
                  <a:lnTo>
                    <a:pt x="1239" y="1121"/>
                  </a:lnTo>
                  <a:lnTo>
                    <a:pt x="1237" y="1126"/>
                  </a:lnTo>
                  <a:lnTo>
                    <a:pt x="1237" y="1129"/>
                  </a:lnTo>
                  <a:lnTo>
                    <a:pt x="1238" y="1132"/>
                  </a:lnTo>
                  <a:lnTo>
                    <a:pt x="1239" y="1136"/>
                  </a:lnTo>
                  <a:lnTo>
                    <a:pt x="1238" y="1139"/>
                  </a:lnTo>
                  <a:lnTo>
                    <a:pt x="1230" y="1141"/>
                  </a:lnTo>
                  <a:lnTo>
                    <a:pt x="1221" y="1142"/>
                  </a:lnTo>
                  <a:lnTo>
                    <a:pt x="1213" y="1142"/>
                  </a:lnTo>
                  <a:lnTo>
                    <a:pt x="1205" y="1142"/>
                  </a:lnTo>
                  <a:lnTo>
                    <a:pt x="1195" y="1142"/>
                  </a:lnTo>
                  <a:lnTo>
                    <a:pt x="1187" y="1142"/>
                  </a:lnTo>
                  <a:lnTo>
                    <a:pt x="1178" y="1143"/>
                  </a:lnTo>
                  <a:lnTo>
                    <a:pt x="1170" y="1145"/>
                  </a:lnTo>
                  <a:lnTo>
                    <a:pt x="1178" y="1153"/>
                  </a:lnTo>
                  <a:lnTo>
                    <a:pt x="1200" y="1155"/>
                  </a:lnTo>
                  <a:lnTo>
                    <a:pt x="1223" y="1155"/>
                  </a:lnTo>
                  <a:lnTo>
                    <a:pt x="1246" y="1156"/>
                  </a:lnTo>
                  <a:lnTo>
                    <a:pt x="1270" y="1158"/>
                  </a:lnTo>
                  <a:lnTo>
                    <a:pt x="1293" y="1159"/>
                  </a:lnTo>
                  <a:lnTo>
                    <a:pt x="1316" y="1162"/>
                  </a:lnTo>
                  <a:lnTo>
                    <a:pt x="1338" y="1165"/>
                  </a:lnTo>
                  <a:lnTo>
                    <a:pt x="1362" y="1167"/>
                  </a:lnTo>
                  <a:lnTo>
                    <a:pt x="1357" y="1205"/>
                  </a:lnTo>
                  <a:lnTo>
                    <a:pt x="1358" y="1242"/>
                  </a:lnTo>
                  <a:lnTo>
                    <a:pt x="1362" y="1280"/>
                  </a:lnTo>
                  <a:lnTo>
                    <a:pt x="1365" y="1317"/>
                  </a:lnTo>
                  <a:lnTo>
                    <a:pt x="1379" y="1334"/>
                  </a:lnTo>
                  <a:lnTo>
                    <a:pt x="1393" y="1350"/>
                  </a:lnTo>
                  <a:lnTo>
                    <a:pt x="1407" y="1367"/>
                  </a:lnTo>
                  <a:lnTo>
                    <a:pt x="1421" y="1384"/>
                  </a:lnTo>
                  <a:lnTo>
                    <a:pt x="1435" y="1399"/>
                  </a:lnTo>
                  <a:lnTo>
                    <a:pt x="1450" y="1415"/>
                  </a:lnTo>
                  <a:lnTo>
                    <a:pt x="1465" y="1431"/>
                  </a:lnTo>
                  <a:lnTo>
                    <a:pt x="1480" y="1446"/>
                  </a:lnTo>
                  <a:lnTo>
                    <a:pt x="1495" y="1463"/>
                  </a:lnTo>
                  <a:lnTo>
                    <a:pt x="1510" y="1478"/>
                  </a:lnTo>
                  <a:lnTo>
                    <a:pt x="1525" y="1492"/>
                  </a:lnTo>
                  <a:lnTo>
                    <a:pt x="1542" y="1507"/>
                  </a:lnTo>
                  <a:lnTo>
                    <a:pt x="1557" y="1521"/>
                  </a:lnTo>
                  <a:lnTo>
                    <a:pt x="1573" y="1535"/>
                  </a:lnTo>
                  <a:lnTo>
                    <a:pt x="1589" y="1549"/>
                  </a:lnTo>
                  <a:lnTo>
                    <a:pt x="1606" y="1562"/>
                  </a:lnTo>
                  <a:lnTo>
                    <a:pt x="1644" y="1562"/>
                  </a:lnTo>
                  <a:lnTo>
                    <a:pt x="1681" y="1562"/>
                  </a:lnTo>
                  <a:lnTo>
                    <a:pt x="1720" y="1562"/>
                  </a:lnTo>
                  <a:lnTo>
                    <a:pt x="1757" y="1562"/>
                  </a:lnTo>
                  <a:lnTo>
                    <a:pt x="1794" y="1562"/>
                  </a:lnTo>
                  <a:lnTo>
                    <a:pt x="1831" y="1562"/>
                  </a:lnTo>
                  <a:lnTo>
                    <a:pt x="1868" y="1563"/>
                  </a:lnTo>
                  <a:lnTo>
                    <a:pt x="1906" y="1563"/>
                  </a:lnTo>
                  <a:lnTo>
                    <a:pt x="1943" y="1563"/>
                  </a:lnTo>
                  <a:lnTo>
                    <a:pt x="1980" y="1564"/>
                  </a:lnTo>
                  <a:lnTo>
                    <a:pt x="2017" y="1564"/>
                  </a:lnTo>
                  <a:lnTo>
                    <a:pt x="2056" y="1564"/>
                  </a:lnTo>
                  <a:lnTo>
                    <a:pt x="2093" y="1564"/>
                  </a:lnTo>
                  <a:lnTo>
                    <a:pt x="2131" y="1564"/>
                  </a:lnTo>
                  <a:lnTo>
                    <a:pt x="2170" y="1564"/>
                  </a:lnTo>
                  <a:lnTo>
                    <a:pt x="2208" y="1564"/>
                  </a:lnTo>
                  <a:lnTo>
                    <a:pt x="2198" y="1570"/>
                  </a:lnTo>
                  <a:lnTo>
                    <a:pt x="2180" y="1572"/>
                  </a:lnTo>
                  <a:lnTo>
                    <a:pt x="2161" y="1573"/>
                  </a:lnTo>
                  <a:lnTo>
                    <a:pt x="2143" y="1574"/>
                  </a:lnTo>
                  <a:lnTo>
                    <a:pt x="2124" y="1574"/>
                  </a:lnTo>
                  <a:lnTo>
                    <a:pt x="2106" y="1575"/>
                  </a:lnTo>
                  <a:lnTo>
                    <a:pt x="2087" y="1575"/>
                  </a:lnTo>
                  <a:lnTo>
                    <a:pt x="2068" y="1575"/>
                  </a:lnTo>
                  <a:lnTo>
                    <a:pt x="2050" y="1575"/>
                  </a:lnTo>
                  <a:lnTo>
                    <a:pt x="2031" y="1575"/>
                  </a:lnTo>
                  <a:lnTo>
                    <a:pt x="2013" y="1577"/>
                  </a:lnTo>
                  <a:lnTo>
                    <a:pt x="1994" y="1578"/>
                  </a:lnTo>
                  <a:lnTo>
                    <a:pt x="1975" y="1579"/>
                  </a:lnTo>
                  <a:lnTo>
                    <a:pt x="1957" y="1580"/>
                  </a:lnTo>
                  <a:lnTo>
                    <a:pt x="1938" y="1582"/>
                  </a:lnTo>
                  <a:lnTo>
                    <a:pt x="1920" y="1586"/>
                  </a:lnTo>
                  <a:lnTo>
                    <a:pt x="1902" y="1589"/>
                  </a:lnTo>
                  <a:lnTo>
                    <a:pt x="1877" y="1587"/>
                  </a:lnTo>
                  <a:lnTo>
                    <a:pt x="1852" y="1587"/>
                  </a:lnTo>
                  <a:lnTo>
                    <a:pt x="1827" y="1586"/>
                  </a:lnTo>
                  <a:lnTo>
                    <a:pt x="1800" y="1586"/>
                  </a:lnTo>
                  <a:lnTo>
                    <a:pt x="1774" y="1587"/>
                  </a:lnTo>
                  <a:lnTo>
                    <a:pt x="1749" y="1588"/>
                  </a:lnTo>
                  <a:lnTo>
                    <a:pt x="1722" y="1588"/>
                  </a:lnTo>
                  <a:lnTo>
                    <a:pt x="1696" y="1589"/>
                  </a:lnTo>
                  <a:lnTo>
                    <a:pt x="1670" y="1592"/>
                  </a:lnTo>
                  <a:lnTo>
                    <a:pt x="1643" y="1592"/>
                  </a:lnTo>
                  <a:lnTo>
                    <a:pt x="1617" y="1593"/>
                  </a:lnTo>
                  <a:lnTo>
                    <a:pt x="1592" y="1594"/>
                  </a:lnTo>
                  <a:lnTo>
                    <a:pt x="1565" y="1594"/>
                  </a:lnTo>
                  <a:lnTo>
                    <a:pt x="1539" y="1593"/>
                  </a:lnTo>
                  <a:lnTo>
                    <a:pt x="1515" y="1593"/>
                  </a:lnTo>
                  <a:lnTo>
                    <a:pt x="1489" y="1591"/>
                  </a:lnTo>
                  <a:lnTo>
                    <a:pt x="1472" y="1603"/>
                  </a:lnTo>
                  <a:lnTo>
                    <a:pt x="1441" y="1602"/>
                  </a:lnTo>
                  <a:lnTo>
                    <a:pt x="1409" y="1601"/>
                  </a:lnTo>
                  <a:lnTo>
                    <a:pt x="1377" y="1600"/>
                  </a:lnTo>
                  <a:lnTo>
                    <a:pt x="1345" y="1599"/>
                  </a:lnTo>
                  <a:lnTo>
                    <a:pt x="1313" y="1599"/>
                  </a:lnTo>
                  <a:lnTo>
                    <a:pt x="1280" y="1599"/>
                  </a:lnTo>
                  <a:lnTo>
                    <a:pt x="1248" y="1599"/>
                  </a:lnTo>
                  <a:lnTo>
                    <a:pt x="1215" y="1599"/>
                  </a:lnTo>
                  <a:lnTo>
                    <a:pt x="1182" y="1599"/>
                  </a:lnTo>
                  <a:lnTo>
                    <a:pt x="1150" y="1599"/>
                  </a:lnTo>
                  <a:lnTo>
                    <a:pt x="1119" y="1599"/>
                  </a:lnTo>
                  <a:lnTo>
                    <a:pt x="1086" y="1598"/>
                  </a:lnTo>
                  <a:lnTo>
                    <a:pt x="1055" y="1596"/>
                  </a:lnTo>
                  <a:lnTo>
                    <a:pt x="1023" y="1595"/>
                  </a:lnTo>
                  <a:lnTo>
                    <a:pt x="992" y="1593"/>
                  </a:lnTo>
                  <a:lnTo>
                    <a:pt x="962" y="1591"/>
                  </a:lnTo>
                  <a:lnTo>
                    <a:pt x="949" y="1592"/>
                  </a:lnTo>
                  <a:lnTo>
                    <a:pt x="936" y="1592"/>
                  </a:lnTo>
                  <a:lnTo>
                    <a:pt x="923" y="1593"/>
                  </a:lnTo>
                  <a:lnTo>
                    <a:pt x="909" y="1594"/>
                  </a:lnTo>
                  <a:lnTo>
                    <a:pt x="896" y="1595"/>
                  </a:lnTo>
                  <a:lnTo>
                    <a:pt x="883" y="1595"/>
                  </a:lnTo>
                  <a:lnTo>
                    <a:pt x="870" y="1596"/>
                  </a:lnTo>
                  <a:lnTo>
                    <a:pt x="858" y="1598"/>
                  </a:lnTo>
                  <a:lnTo>
                    <a:pt x="842" y="1594"/>
                  </a:lnTo>
                  <a:lnTo>
                    <a:pt x="824" y="1593"/>
                  </a:lnTo>
                  <a:lnTo>
                    <a:pt x="807" y="1593"/>
                  </a:lnTo>
                  <a:lnTo>
                    <a:pt x="789" y="1594"/>
                  </a:lnTo>
                  <a:lnTo>
                    <a:pt x="771" y="1594"/>
                  </a:lnTo>
                  <a:lnTo>
                    <a:pt x="753" y="1593"/>
                  </a:lnTo>
                  <a:lnTo>
                    <a:pt x="737" y="1591"/>
                  </a:lnTo>
                  <a:lnTo>
                    <a:pt x="721" y="1585"/>
                  </a:lnTo>
                  <a:lnTo>
                    <a:pt x="687" y="1586"/>
                  </a:lnTo>
                  <a:lnTo>
                    <a:pt x="653" y="1587"/>
                  </a:lnTo>
                  <a:lnTo>
                    <a:pt x="621" y="1587"/>
                  </a:lnTo>
                  <a:lnTo>
                    <a:pt x="587" y="1587"/>
                  </a:lnTo>
                  <a:lnTo>
                    <a:pt x="553" y="1587"/>
                  </a:lnTo>
                  <a:lnTo>
                    <a:pt x="521" y="1587"/>
                  </a:lnTo>
                  <a:lnTo>
                    <a:pt x="488" y="1587"/>
                  </a:lnTo>
                  <a:lnTo>
                    <a:pt x="455" y="1586"/>
                  </a:lnTo>
                  <a:lnTo>
                    <a:pt x="422" y="1586"/>
                  </a:lnTo>
                  <a:lnTo>
                    <a:pt x="388" y="1586"/>
                  </a:lnTo>
                  <a:lnTo>
                    <a:pt x="356" y="1586"/>
                  </a:lnTo>
                  <a:lnTo>
                    <a:pt x="322" y="1585"/>
                  </a:lnTo>
                  <a:lnTo>
                    <a:pt x="288" y="1585"/>
                  </a:lnTo>
                  <a:lnTo>
                    <a:pt x="255" y="1586"/>
                  </a:lnTo>
                  <a:lnTo>
                    <a:pt x="221" y="1586"/>
                  </a:lnTo>
                  <a:lnTo>
                    <a:pt x="187" y="1587"/>
                  </a:lnTo>
                  <a:lnTo>
                    <a:pt x="8" y="1587"/>
                  </a:lnTo>
                  <a:lnTo>
                    <a:pt x="6" y="1586"/>
                  </a:lnTo>
                  <a:lnTo>
                    <a:pt x="2" y="1584"/>
                  </a:lnTo>
                  <a:lnTo>
                    <a:pt x="1" y="1581"/>
                  </a:lnTo>
                  <a:lnTo>
                    <a:pt x="0" y="1579"/>
                  </a:lnTo>
                  <a:lnTo>
                    <a:pt x="0" y="1573"/>
                  </a:lnTo>
                  <a:lnTo>
                    <a:pt x="42" y="1574"/>
                  </a:lnTo>
                  <a:lnTo>
                    <a:pt x="83" y="1574"/>
                  </a:lnTo>
                  <a:lnTo>
                    <a:pt x="123" y="1574"/>
                  </a:lnTo>
                  <a:lnTo>
                    <a:pt x="163" y="1574"/>
                  </a:lnTo>
                  <a:lnTo>
                    <a:pt x="202" y="1573"/>
                  </a:lnTo>
                  <a:lnTo>
                    <a:pt x="243" y="1573"/>
                  </a:lnTo>
                  <a:lnTo>
                    <a:pt x="283" y="1572"/>
                  </a:lnTo>
                  <a:lnTo>
                    <a:pt x="322" y="1572"/>
                  </a:lnTo>
                  <a:lnTo>
                    <a:pt x="362" y="1571"/>
                  </a:lnTo>
                  <a:lnTo>
                    <a:pt x="401" y="1570"/>
                  </a:lnTo>
                  <a:lnTo>
                    <a:pt x="441" y="1570"/>
                  </a:lnTo>
                  <a:lnTo>
                    <a:pt x="480" y="1569"/>
                  </a:lnTo>
                  <a:lnTo>
                    <a:pt x="521" y="1567"/>
                  </a:lnTo>
                  <a:lnTo>
                    <a:pt x="562" y="1567"/>
                  </a:lnTo>
                  <a:lnTo>
                    <a:pt x="602" y="1567"/>
                  </a:lnTo>
                  <a:lnTo>
                    <a:pt x="644" y="1567"/>
                  </a:lnTo>
                  <a:lnTo>
                    <a:pt x="650" y="1566"/>
                  </a:lnTo>
                  <a:lnTo>
                    <a:pt x="656" y="1565"/>
                  </a:lnTo>
                  <a:lnTo>
                    <a:pt x="660" y="1565"/>
                  </a:lnTo>
                  <a:lnTo>
                    <a:pt x="666" y="1565"/>
                  </a:lnTo>
                  <a:lnTo>
                    <a:pt x="671" y="1565"/>
                  </a:lnTo>
                  <a:lnTo>
                    <a:pt x="677" y="1565"/>
                  </a:lnTo>
                  <a:lnTo>
                    <a:pt x="681" y="1566"/>
                  </a:lnTo>
                  <a:lnTo>
                    <a:pt x="687" y="1567"/>
                  </a:lnTo>
                  <a:lnTo>
                    <a:pt x="844" y="1562"/>
                  </a:lnTo>
                  <a:lnTo>
                    <a:pt x="860" y="1550"/>
                  </a:lnTo>
                  <a:lnTo>
                    <a:pt x="877" y="1536"/>
                  </a:lnTo>
                  <a:lnTo>
                    <a:pt x="892" y="1521"/>
                  </a:lnTo>
                  <a:lnTo>
                    <a:pt x="907" y="1506"/>
                  </a:lnTo>
                  <a:lnTo>
                    <a:pt x="921" y="1489"/>
                  </a:lnTo>
                  <a:lnTo>
                    <a:pt x="936" y="1474"/>
                  </a:lnTo>
                  <a:lnTo>
                    <a:pt x="951" y="1459"/>
                  </a:lnTo>
                  <a:lnTo>
                    <a:pt x="967" y="1445"/>
                  </a:lnTo>
                  <a:lnTo>
                    <a:pt x="982" y="1434"/>
                  </a:lnTo>
                  <a:lnTo>
                    <a:pt x="994" y="1420"/>
                  </a:lnTo>
                  <a:lnTo>
                    <a:pt x="1003" y="1405"/>
                  </a:lnTo>
                  <a:lnTo>
                    <a:pt x="1010" y="1389"/>
                  </a:lnTo>
                  <a:lnTo>
                    <a:pt x="1015" y="1372"/>
                  </a:lnTo>
                  <a:lnTo>
                    <a:pt x="1019" y="1356"/>
                  </a:lnTo>
                  <a:lnTo>
                    <a:pt x="1022" y="1338"/>
                  </a:lnTo>
                  <a:lnTo>
                    <a:pt x="1026" y="1321"/>
                  </a:lnTo>
                  <a:lnTo>
                    <a:pt x="1028" y="1289"/>
                  </a:lnTo>
                  <a:lnTo>
                    <a:pt x="1030" y="1257"/>
                  </a:lnTo>
                  <a:lnTo>
                    <a:pt x="1031" y="1224"/>
                  </a:lnTo>
                  <a:lnTo>
                    <a:pt x="1031" y="1193"/>
                  </a:lnTo>
                  <a:lnTo>
                    <a:pt x="1035" y="1191"/>
                  </a:lnTo>
                  <a:lnTo>
                    <a:pt x="1041" y="1189"/>
                  </a:lnTo>
                  <a:lnTo>
                    <a:pt x="1045" y="1189"/>
                  </a:lnTo>
                  <a:lnTo>
                    <a:pt x="1051" y="1189"/>
                  </a:lnTo>
                  <a:lnTo>
                    <a:pt x="1056" y="1188"/>
                  </a:lnTo>
                  <a:lnTo>
                    <a:pt x="1059" y="1186"/>
                  </a:lnTo>
                  <a:lnTo>
                    <a:pt x="1060" y="1182"/>
                  </a:lnTo>
                  <a:lnTo>
                    <a:pt x="1059" y="1176"/>
                  </a:lnTo>
                  <a:lnTo>
                    <a:pt x="1052" y="1172"/>
                  </a:lnTo>
                  <a:lnTo>
                    <a:pt x="1044" y="1172"/>
                  </a:lnTo>
                  <a:lnTo>
                    <a:pt x="1037" y="1173"/>
                  </a:lnTo>
                  <a:lnTo>
                    <a:pt x="1030" y="1177"/>
                  </a:lnTo>
                  <a:lnTo>
                    <a:pt x="1023" y="1180"/>
                  </a:lnTo>
                  <a:lnTo>
                    <a:pt x="1016" y="1185"/>
                  </a:lnTo>
                  <a:lnTo>
                    <a:pt x="1009" y="1188"/>
                  </a:lnTo>
                  <a:lnTo>
                    <a:pt x="1002" y="1192"/>
                  </a:lnTo>
                  <a:lnTo>
                    <a:pt x="993" y="1193"/>
                  </a:lnTo>
                  <a:lnTo>
                    <a:pt x="985" y="1195"/>
                  </a:lnTo>
                  <a:lnTo>
                    <a:pt x="977" y="1199"/>
                  </a:lnTo>
                  <a:lnTo>
                    <a:pt x="969" y="1202"/>
                  </a:lnTo>
                  <a:lnTo>
                    <a:pt x="962" y="1206"/>
                  </a:lnTo>
                  <a:lnTo>
                    <a:pt x="953" y="1209"/>
                  </a:lnTo>
                  <a:lnTo>
                    <a:pt x="945" y="1214"/>
                  </a:lnTo>
                  <a:lnTo>
                    <a:pt x="937" y="1217"/>
                  </a:lnTo>
                  <a:lnTo>
                    <a:pt x="919" y="1223"/>
                  </a:lnTo>
                  <a:lnTo>
                    <a:pt x="899" y="1229"/>
                  </a:lnTo>
                  <a:lnTo>
                    <a:pt x="879" y="1234"/>
                  </a:lnTo>
                  <a:lnTo>
                    <a:pt x="860" y="1238"/>
                  </a:lnTo>
                  <a:lnTo>
                    <a:pt x="839" y="1243"/>
                  </a:lnTo>
                  <a:lnTo>
                    <a:pt x="820" y="1246"/>
                  </a:lnTo>
                  <a:lnTo>
                    <a:pt x="800" y="1250"/>
                  </a:lnTo>
                  <a:lnTo>
                    <a:pt x="779" y="1253"/>
                  </a:lnTo>
                  <a:lnTo>
                    <a:pt x="759" y="1256"/>
                  </a:lnTo>
                  <a:lnTo>
                    <a:pt x="738" y="1258"/>
                  </a:lnTo>
                  <a:lnTo>
                    <a:pt x="717" y="1259"/>
                  </a:lnTo>
                  <a:lnTo>
                    <a:pt x="696" y="1260"/>
                  </a:lnTo>
                  <a:lnTo>
                    <a:pt x="677" y="1260"/>
                  </a:lnTo>
                  <a:lnTo>
                    <a:pt x="656" y="1260"/>
                  </a:lnTo>
                  <a:lnTo>
                    <a:pt x="635" y="1259"/>
                  </a:lnTo>
                  <a:lnTo>
                    <a:pt x="615" y="1258"/>
                  </a:lnTo>
                  <a:lnTo>
                    <a:pt x="598" y="1258"/>
                  </a:lnTo>
                  <a:lnTo>
                    <a:pt x="581" y="1257"/>
                  </a:lnTo>
                  <a:lnTo>
                    <a:pt x="565" y="1256"/>
                  </a:lnTo>
                  <a:lnTo>
                    <a:pt x="549" y="1255"/>
                  </a:lnTo>
                  <a:lnTo>
                    <a:pt x="533" y="1252"/>
                  </a:lnTo>
                  <a:lnTo>
                    <a:pt x="516" y="1249"/>
                  </a:lnTo>
                  <a:lnTo>
                    <a:pt x="500" y="1245"/>
                  </a:lnTo>
                  <a:lnTo>
                    <a:pt x="484" y="1242"/>
                  </a:lnTo>
                  <a:lnTo>
                    <a:pt x="469" y="1238"/>
                  </a:lnTo>
                  <a:lnTo>
                    <a:pt x="452" y="1234"/>
                  </a:lnTo>
                  <a:lnTo>
                    <a:pt x="436" y="1230"/>
                  </a:lnTo>
                  <a:lnTo>
                    <a:pt x="421" y="1226"/>
                  </a:lnTo>
                  <a:lnTo>
                    <a:pt x="405" y="1221"/>
                  </a:lnTo>
                  <a:lnTo>
                    <a:pt x="390" y="1217"/>
                  </a:lnTo>
                  <a:lnTo>
                    <a:pt x="373" y="1213"/>
                  </a:lnTo>
                  <a:lnTo>
                    <a:pt x="358" y="1209"/>
                  </a:lnTo>
                  <a:lnTo>
                    <a:pt x="341" y="1199"/>
                  </a:lnTo>
                  <a:lnTo>
                    <a:pt x="323" y="1191"/>
                  </a:lnTo>
                  <a:lnTo>
                    <a:pt x="306" y="1182"/>
                  </a:lnTo>
                  <a:lnTo>
                    <a:pt x="287" y="1176"/>
                  </a:lnTo>
                  <a:lnTo>
                    <a:pt x="270" y="1167"/>
                  </a:lnTo>
                  <a:lnTo>
                    <a:pt x="252" y="1158"/>
                  </a:lnTo>
                  <a:lnTo>
                    <a:pt x="236" y="1149"/>
                  </a:lnTo>
                  <a:lnTo>
                    <a:pt x="220" y="1136"/>
                  </a:lnTo>
                  <a:lnTo>
                    <a:pt x="210" y="1114"/>
                  </a:lnTo>
                  <a:lnTo>
                    <a:pt x="202" y="1089"/>
                  </a:lnTo>
                  <a:lnTo>
                    <a:pt x="200" y="1066"/>
                  </a:lnTo>
                  <a:lnTo>
                    <a:pt x="206" y="1041"/>
                  </a:lnTo>
                  <a:lnTo>
                    <a:pt x="219" y="1003"/>
                  </a:lnTo>
                  <a:lnTo>
                    <a:pt x="234" y="967"/>
                  </a:lnTo>
                  <a:lnTo>
                    <a:pt x="250" y="933"/>
                  </a:lnTo>
                  <a:lnTo>
                    <a:pt x="270" y="899"/>
                  </a:lnTo>
                  <a:lnTo>
                    <a:pt x="290" y="865"/>
                  </a:lnTo>
                  <a:lnTo>
                    <a:pt x="312" y="831"/>
                  </a:lnTo>
                  <a:lnTo>
                    <a:pt x="335" y="799"/>
                  </a:lnTo>
                  <a:lnTo>
                    <a:pt x="359" y="766"/>
                  </a:lnTo>
                  <a:lnTo>
                    <a:pt x="384" y="735"/>
                  </a:lnTo>
                  <a:lnTo>
                    <a:pt x="409" y="702"/>
                  </a:lnTo>
                  <a:lnTo>
                    <a:pt x="435" y="671"/>
                  </a:lnTo>
                  <a:lnTo>
                    <a:pt x="462" y="640"/>
                  </a:lnTo>
                  <a:lnTo>
                    <a:pt x="488" y="608"/>
                  </a:lnTo>
                  <a:lnTo>
                    <a:pt x="514" y="577"/>
                  </a:lnTo>
                  <a:lnTo>
                    <a:pt x="540" y="545"/>
                  </a:lnTo>
                  <a:lnTo>
                    <a:pt x="565" y="514"/>
                  </a:lnTo>
                  <a:lnTo>
                    <a:pt x="570" y="515"/>
                  </a:lnTo>
                  <a:lnTo>
                    <a:pt x="572" y="519"/>
                  </a:lnTo>
                  <a:lnTo>
                    <a:pt x="573" y="524"/>
                  </a:lnTo>
                  <a:lnTo>
                    <a:pt x="577" y="528"/>
                  </a:lnTo>
                  <a:lnTo>
                    <a:pt x="550" y="557"/>
                  </a:lnTo>
                  <a:lnTo>
                    <a:pt x="523" y="586"/>
                  </a:lnTo>
                  <a:lnTo>
                    <a:pt x="498" y="616"/>
                  </a:lnTo>
                  <a:lnTo>
                    <a:pt x="472" y="646"/>
                  </a:lnTo>
                  <a:lnTo>
                    <a:pt x="446" y="676"/>
                  </a:lnTo>
                  <a:lnTo>
                    <a:pt x="422" y="707"/>
                  </a:lnTo>
                  <a:lnTo>
                    <a:pt x="399" y="737"/>
                  </a:lnTo>
                  <a:lnTo>
                    <a:pt x="377" y="769"/>
                  </a:lnTo>
                  <a:lnTo>
                    <a:pt x="355" y="800"/>
                  </a:lnTo>
                  <a:lnTo>
                    <a:pt x="335" y="831"/>
                  </a:lnTo>
                  <a:lnTo>
                    <a:pt x="315" y="864"/>
                  </a:lnTo>
                  <a:lnTo>
                    <a:pt x="298" y="896"/>
                  </a:lnTo>
                  <a:lnTo>
                    <a:pt x="281" y="930"/>
                  </a:lnTo>
                  <a:lnTo>
                    <a:pt x="266" y="964"/>
                  </a:lnTo>
                  <a:lnTo>
                    <a:pt x="252" y="999"/>
                  </a:lnTo>
                  <a:lnTo>
                    <a:pt x="241" y="1034"/>
                  </a:lnTo>
                  <a:lnTo>
                    <a:pt x="236" y="1052"/>
                  </a:lnTo>
                  <a:lnTo>
                    <a:pt x="235" y="1072"/>
                  </a:lnTo>
                  <a:lnTo>
                    <a:pt x="240" y="1092"/>
                  </a:lnTo>
                  <a:lnTo>
                    <a:pt x="249" y="1108"/>
                  </a:lnTo>
                  <a:lnTo>
                    <a:pt x="255" y="1112"/>
                  </a:lnTo>
                  <a:lnTo>
                    <a:pt x="260" y="1116"/>
                  </a:lnTo>
                  <a:lnTo>
                    <a:pt x="266" y="1121"/>
                  </a:lnTo>
                  <a:lnTo>
                    <a:pt x="272" y="1127"/>
                  </a:lnTo>
                  <a:lnTo>
                    <a:pt x="278" y="1131"/>
                  </a:lnTo>
                  <a:lnTo>
                    <a:pt x="285" y="1134"/>
                  </a:lnTo>
                  <a:lnTo>
                    <a:pt x="292" y="1136"/>
                  </a:lnTo>
                  <a:lnTo>
                    <a:pt x="300" y="1136"/>
                  </a:lnTo>
                  <a:lnTo>
                    <a:pt x="307" y="1136"/>
                  </a:lnTo>
                  <a:lnTo>
                    <a:pt x="314" y="1135"/>
                  </a:lnTo>
                  <a:lnTo>
                    <a:pt x="322" y="1134"/>
                  </a:lnTo>
                  <a:lnTo>
                    <a:pt x="330" y="1131"/>
                  </a:lnTo>
                  <a:lnTo>
                    <a:pt x="337" y="1130"/>
                  </a:lnTo>
                  <a:lnTo>
                    <a:pt x="345" y="1130"/>
                  </a:lnTo>
                  <a:lnTo>
                    <a:pt x="352" y="1130"/>
                  </a:lnTo>
                  <a:lnTo>
                    <a:pt x="359" y="1132"/>
                  </a:lnTo>
                  <a:lnTo>
                    <a:pt x="394" y="1120"/>
                  </a:lnTo>
                  <a:lnTo>
                    <a:pt x="429" y="1107"/>
                  </a:lnTo>
                  <a:lnTo>
                    <a:pt x="464" y="1093"/>
                  </a:lnTo>
                  <a:lnTo>
                    <a:pt x="498" y="1078"/>
                  </a:lnTo>
                  <a:lnTo>
                    <a:pt x="531" y="1063"/>
                  </a:lnTo>
                  <a:lnTo>
                    <a:pt x="565" y="1046"/>
                  </a:lnTo>
                  <a:lnTo>
                    <a:pt x="598" y="1029"/>
                  </a:lnTo>
                  <a:lnTo>
                    <a:pt x="631" y="1010"/>
                  </a:lnTo>
                  <a:lnTo>
                    <a:pt x="663" y="992"/>
                  </a:lnTo>
                  <a:lnTo>
                    <a:pt x="695" y="973"/>
                  </a:lnTo>
                  <a:lnTo>
                    <a:pt x="727" y="952"/>
                  </a:lnTo>
                  <a:lnTo>
                    <a:pt x="758" y="931"/>
                  </a:lnTo>
                  <a:lnTo>
                    <a:pt x="789" y="909"/>
                  </a:lnTo>
                  <a:lnTo>
                    <a:pt x="820" y="886"/>
                  </a:lnTo>
                  <a:lnTo>
                    <a:pt x="850" y="862"/>
                  </a:lnTo>
                  <a:lnTo>
                    <a:pt x="879" y="837"/>
                  </a:lnTo>
                  <a:lnTo>
                    <a:pt x="908" y="813"/>
                  </a:lnTo>
                  <a:lnTo>
                    <a:pt x="936" y="787"/>
                  </a:lnTo>
                  <a:lnTo>
                    <a:pt x="964" y="762"/>
                  </a:lnTo>
                  <a:lnTo>
                    <a:pt x="992" y="735"/>
                  </a:lnTo>
                  <a:lnTo>
                    <a:pt x="1017" y="708"/>
                  </a:lnTo>
                  <a:lnTo>
                    <a:pt x="1044" y="680"/>
                  </a:lnTo>
                  <a:lnTo>
                    <a:pt x="1070" y="652"/>
                  </a:lnTo>
                  <a:lnTo>
                    <a:pt x="1094" y="624"/>
                  </a:lnTo>
                  <a:lnTo>
                    <a:pt x="1119" y="596"/>
                  </a:lnTo>
                  <a:lnTo>
                    <a:pt x="1143" y="567"/>
                  </a:lnTo>
                  <a:lnTo>
                    <a:pt x="1167" y="538"/>
                  </a:lnTo>
                  <a:lnTo>
                    <a:pt x="1191" y="509"/>
                  </a:lnTo>
                  <a:lnTo>
                    <a:pt x="1214" y="480"/>
                  </a:lnTo>
                  <a:lnTo>
                    <a:pt x="1237" y="451"/>
                  </a:lnTo>
                  <a:lnTo>
                    <a:pt x="1260" y="423"/>
                  </a:lnTo>
                  <a:lnTo>
                    <a:pt x="1284" y="394"/>
                  </a:lnTo>
                  <a:lnTo>
                    <a:pt x="1308" y="356"/>
                  </a:lnTo>
                  <a:lnTo>
                    <a:pt x="1332" y="317"/>
                  </a:lnTo>
                  <a:lnTo>
                    <a:pt x="1358" y="278"/>
                  </a:lnTo>
                  <a:lnTo>
                    <a:pt x="1380" y="240"/>
                  </a:lnTo>
                  <a:lnTo>
                    <a:pt x="1400" y="199"/>
                  </a:lnTo>
                  <a:lnTo>
                    <a:pt x="1415" y="157"/>
                  </a:lnTo>
                  <a:lnTo>
                    <a:pt x="1424" y="113"/>
                  </a:lnTo>
                  <a:lnTo>
                    <a:pt x="1427" y="65"/>
                  </a:lnTo>
                  <a:lnTo>
                    <a:pt x="1423" y="58"/>
                  </a:lnTo>
                  <a:lnTo>
                    <a:pt x="1419" y="52"/>
                  </a:lnTo>
                  <a:lnTo>
                    <a:pt x="1413" y="48"/>
                  </a:lnTo>
                  <a:lnTo>
                    <a:pt x="1407" y="44"/>
                  </a:lnTo>
                  <a:lnTo>
                    <a:pt x="1401" y="41"/>
                  </a:lnTo>
                  <a:lnTo>
                    <a:pt x="1394" y="37"/>
                  </a:lnTo>
                  <a:lnTo>
                    <a:pt x="1388" y="34"/>
                  </a:lnTo>
                  <a:lnTo>
                    <a:pt x="1382" y="29"/>
                  </a:lnTo>
                  <a:lnTo>
                    <a:pt x="1364" y="29"/>
                  </a:lnTo>
                  <a:lnTo>
                    <a:pt x="1345" y="31"/>
                  </a:lnTo>
                  <a:lnTo>
                    <a:pt x="1328" y="35"/>
                  </a:lnTo>
                  <a:lnTo>
                    <a:pt x="1310" y="38"/>
                  </a:lnTo>
                  <a:lnTo>
                    <a:pt x="1294" y="44"/>
                  </a:lnTo>
                  <a:lnTo>
                    <a:pt x="1277" y="49"/>
                  </a:lnTo>
                  <a:lnTo>
                    <a:pt x="1260" y="52"/>
                  </a:lnTo>
                  <a:lnTo>
                    <a:pt x="1243" y="56"/>
                  </a:lnTo>
                  <a:lnTo>
                    <a:pt x="1228" y="63"/>
                  </a:lnTo>
                  <a:lnTo>
                    <a:pt x="1214" y="70"/>
                  </a:lnTo>
                  <a:lnTo>
                    <a:pt x="1199" y="76"/>
                  </a:lnTo>
                  <a:lnTo>
                    <a:pt x="1185" y="83"/>
                  </a:lnTo>
                  <a:lnTo>
                    <a:pt x="1171" y="90"/>
                  </a:lnTo>
                  <a:lnTo>
                    <a:pt x="1157" y="95"/>
                  </a:lnTo>
                  <a:lnTo>
                    <a:pt x="1142" y="101"/>
                  </a:lnTo>
                  <a:lnTo>
                    <a:pt x="1128" y="107"/>
                  </a:lnTo>
                  <a:lnTo>
                    <a:pt x="1105" y="121"/>
                  </a:lnTo>
                  <a:lnTo>
                    <a:pt x="1081" y="134"/>
                  </a:lnTo>
                  <a:lnTo>
                    <a:pt x="1059" y="148"/>
                  </a:lnTo>
                  <a:lnTo>
                    <a:pt x="1036" y="162"/>
                  </a:lnTo>
                  <a:lnTo>
                    <a:pt x="1013" y="176"/>
                  </a:lnTo>
                  <a:lnTo>
                    <a:pt x="991" y="190"/>
                  </a:lnTo>
                  <a:lnTo>
                    <a:pt x="967" y="205"/>
                  </a:lnTo>
                  <a:lnTo>
                    <a:pt x="945" y="219"/>
                  </a:lnTo>
                  <a:lnTo>
                    <a:pt x="923" y="234"/>
                  </a:lnTo>
                  <a:lnTo>
                    <a:pt x="901" y="250"/>
                  </a:lnTo>
                  <a:lnTo>
                    <a:pt x="879" y="265"/>
                  </a:lnTo>
                  <a:lnTo>
                    <a:pt x="857" y="281"/>
                  </a:lnTo>
                  <a:lnTo>
                    <a:pt x="836" y="299"/>
                  </a:lnTo>
                  <a:lnTo>
                    <a:pt x="815" y="316"/>
                  </a:lnTo>
                  <a:lnTo>
                    <a:pt x="794" y="334"/>
                  </a:lnTo>
                  <a:lnTo>
                    <a:pt x="773" y="352"/>
                  </a:lnTo>
                  <a:lnTo>
                    <a:pt x="746" y="345"/>
                  </a:lnTo>
                  <a:lnTo>
                    <a:pt x="748" y="342"/>
                  </a:lnTo>
                  <a:lnTo>
                    <a:pt x="751" y="337"/>
                  </a:lnTo>
                  <a:lnTo>
                    <a:pt x="756" y="334"/>
                  </a:lnTo>
                  <a:lnTo>
                    <a:pt x="759" y="330"/>
                  </a:lnTo>
                  <a:lnTo>
                    <a:pt x="769" y="329"/>
                  </a:lnTo>
                  <a:lnTo>
                    <a:pt x="802" y="300"/>
                  </a:lnTo>
                  <a:lnTo>
                    <a:pt x="836" y="272"/>
                  </a:lnTo>
                  <a:lnTo>
                    <a:pt x="871" y="245"/>
                  </a:lnTo>
                  <a:lnTo>
                    <a:pt x="905" y="219"/>
                  </a:lnTo>
                  <a:lnTo>
                    <a:pt x="939" y="193"/>
                  </a:lnTo>
                  <a:lnTo>
                    <a:pt x="976" y="169"/>
                  </a:lnTo>
                  <a:lnTo>
                    <a:pt x="1012" y="145"/>
                  </a:lnTo>
                  <a:lnTo>
                    <a:pt x="1048" y="123"/>
                  </a:lnTo>
                  <a:lnTo>
                    <a:pt x="1084" y="102"/>
                  </a:lnTo>
                  <a:lnTo>
                    <a:pt x="1121" y="84"/>
                  </a:lnTo>
                  <a:lnTo>
                    <a:pt x="1159" y="65"/>
                  </a:lnTo>
                  <a:lnTo>
                    <a:pt x="1198" y="49"/>
                  </a:lnTo>
                  <a:lnTo>
                    <a:pt x="1237" y="34"/>
                  </a:lnTo>
                  <a:lnTo>
                    <a:pt x="1277" y="21"/>
                  </a:lnTo>
                  <a:lnTo>
                    <a:pt x="1317" y="9"/>
                  </a:lnTo>
                  <a:lnTo>
                    <a:pt x="1359" y="0"/>
                  </a:lnTo>
                  <a:lnTo>
                    <a:pt x="1374" y="1"/>
                  </a:lnTo>
                  <a:lnTo>
                    <a:pt x="1389" y="5"/>
                  </a:lnTo>
                  <a:lnTo>
                    <a:pt x="1405" y="9"/>
                  </a:lnTo>
                  <a:lnTo>
                    <a:pt x="1417" y="17"/>
                  </a:lnTo>
                  <a:lnTo>
                    <a:pt x="1430" y="26"/>
                  </a:lnTo>
                  <a:lnTo>
                    <a:pt x="1441" y="37"/>
                  </a:lnTo>
                  <a:lnTo>
                    <a:pt x="1451" y="49"/>
                  </a:lnTo>
                  <a:lnTo>
                    <a:pt x="1458"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2" name="Freeform 7"/>
            <p:cNvSpPr>
              <a:spLocks/>
            </p:cNvSpPr>
            <p:nvPr/>
          </p:nvSpPr>
          <p:spPr bwMode="auto">
            <a:xfrm>
              <a:off x="1778000" y="2889250"/>
              <a:ext cx="155575" cy="84137"/>
            </a:xfrm>
            <a:custGeom>
              <a:avLst/>
              <a:gdLst>
                <a:gd name="T0" fmla="*/ 582 w 591"/>
                <a:gd name="T1" fmla="*/ 6 h 313"/>
                <a:gd name="T2" fmla="*/ 563 w 591"/>
                <a:gd name="T3" fmla="*/ 12 h 313"/>
                <a:gd name="T4" fmla="*/ 546 w 591"/>
                <a:gd name="T5" fmla="*/ 17 h 313"/>
                <a:gd name="T6" fmla="*/ 528 w 591"/>
                <a:gd name="T7" fmla="*/ 21 h 313"/>
                <a:gd name="T8" fmla="*/ 504 w 591"/>
                <a:gd name="T9" fmla="*/ 28 h 313"/>
                <a:gd name="T10" fmla="*/ 470 w 591"/>
                <a:gd name="T11" fmla="*/ 37 h 313"/>
                <a:gd name="T12" fmla="*/ 437 w 591"/>
                <a:gd name="T13" fmla="*/ 48 h 313"/>
                <a:gd name="T14" fmla="*/ 406 w 591"/>
                <a:gd name="T15" fmla="*/ 62 h 313"/>
                <a:gd name="T16" fmla="*/ 376 w 591"/>
                <a:gd name="T17" fmla="*/ 74 h 313"/>
                <a:gd name="T18" fmla="*/ 348 w 591"/>
                <a:gd name="T19" fmla="*/ 87 h 313"/>
                <a:gd name="T20" fmla="*/ 321 w 591"/>
                <a:gd name="T21" fmla="*/ 103 h 313"/>
                <a:gd name="T22" fmla="*/ 294 w 591"/>
                <a:gd name="T23" fmla="*/ 117 h 313"/>
                <a:gd name="T24" fmla="*/ 268 w 591"/>
                <a:gd name="T25" fmla="*/ 129 h 313"/>
                <a:gd name="T26" fmla="*/ 242 w 591"/>
                <a:gd name="T27" fmla="*/ 143 h 313"/>
                <a:gd name="T28" fmla="*/ 218 w 591"/>
                <a:gd name="T29" fmla="*/ 158 h 313"/>
                <a:gd name="T30" fmla="*/ 193 w 591"/>
                <a:gd name="T31" fmla="*/ 173 h 313"/>
                <a:gd name="T32" fmla="*/ 170 w 591"/>
                <a:gd name="T33" fmla="*/ 189 h 313"/>
                <a:gd name="T34" fmla="*/ 146 w 591"/>
                <a:gd name="T35" fmla="*/ 207 h 313"/>
                <a:gd name="T36" fmla="*/ 122 w 591"/>
                <a:gd name="T37" fmla="*/ 224 h 313"/>
                <a:gd name="T38" fmla="*/ 99 w 591"/>
                <a:gd name="T39" fmla="*/ 241 h 313"/>
                <a:gd name="T40" fmla="*/ 79 w 591"/>
                <a:gd name="T41" fmla="*/ 256 h 313"/>
                <a:gd name="T42" fmla="*/ 63 w 591"/>
                <a:gd name="T43" fmla="*/ 271 h 313"/>
                <a:gd name="T44" fmla="*/ 47 w 591"/>
                <a:gd name="T45" fmla="*/ 287 h 313"/>
                <a:gd name="T46" fmla="*/ 30 w 591"/>
                <a:gd name="T47" fmla="*/ 303 h 313"/>
                <a:gd name="T48" fmla="*/ 18 w 591"/>
                <a:gd name="T49" fmla="*/ 313 h 313"/>
                <a:gd name="T50" fmla="*/ 7 w 591"/>
                <a:gd name="T51" fmla="*/ 309 h 313"/>
                <a:gd name="T52" fmla="*/ 3 w 591"/>
                <a:gd name="T53" fmla="*/ 307 h 313"/>
                <a:gd name="T54" fmla="*/ 1 w 591"/>
                <a:gd name="T55" fmla="*/ 306 h 313"/>
                <a:gd name="T56" fmla="*/ 29 w 591"/>
                <a:gd name="T57" fmla="*/ 280 h 313"/>
                <a:gd name="T58" fmla="*/ 87 w 591"/>
                <a:gd name="T59" fmla="*/ 233 h 313"/>
                <a:gd name="T60" fmla="*/ 148 w 591"/>
                <a:gd name="T61" fmla="*/ 187 h 313"/>
                <a:gd name="T62" fmla="*/ 210 w 591"/>
                <a:gd name="T63" fmla="*/ 145 h 313"/>
                <a:gd name="T64" fmla="*/ 273 w 591"/>
                <a:gd name="T65" fmla="*/ 108 h 313"/>
                <a:gd name="T66" fmla="*/ 339 w 591"/>
                <a:gd name="T67" fmla="*/ 74 h 313"/>
                <a:gd name="T68" fmla="*/ 406 w 591"/>
                <a:gd name="T69" fmla="*/ 44 h 313"/>
                <a:gd name="T70" fmla="*/ 475 w 591"/>
                <a:gd name="T71" fmla="*/ 19 h 313"/>
                <a:gd name="T72" fmla="*/ 519 w 591"/>
                <a:gd name="T73" fmla="*/ 8 h 313"/>
                <a:gd name="T74" fmla="*/ 540 w 591"/>
                <a:gd name="T75" fmla="*/ 6 h 313"/>
                <a:gd name="T76" fmla="*/ 561 w 591"/>
                <a:gd name="T77" fmla="*/ 2 h 313"/>
                <a:gd name="T78" fmla="*/ 582 w 591"/>
                <a:gd name="T79" fmla="*/ 0 h 313"/>
                <a:gd name="T80" fmla="*/ 591 w 591"/>
                <a:gd name="T81" fmla="*/ 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1" h="313">
                  <a:moveTo>
                    <a:pt x="591" y="5"/>
                  </a:moveTo>
                  <a:lnTo>
                    <a:pt x="582" y="6"/>
                  </a:lnTo>
                  <a:lnTo>
                    <a:pt x="572" y="8"/>
                  </a:lnTo>
                  <a:lnTo>
                    <a:pt x="563" y="12"/>
                  </a:lnTo>
                  <a:lnTo>
                    <a:pt x="555" y="14"/>
                  </a:lnTo>
                  <a:lnTo>
                    <a:pt x="546" y="17"/>
                  </a:lnTo>
                  <a:lnTo>
                    <a:pt x="537" y="20"/>
                  </a:lnTo>
                  <a:lnTo>
                    <a:pt x="528" y="21"/>
                  </a:lnTo>
                  <a:lnTo>
                    <a:pt x="520" y="22"/>
                  </a:lnTo>
                  <a:lnTo>
                    <a:pt x="504" y="28"/>
                  </a:lnTo>
                  <a:lnTo>
                    <a:pt x="486" y="33"/>
                  </a:lnTo>
                  <a:lnTo>
                    <a:pt x="470" y="37"/>
                  </a:lnTo>
                  <a:lnTo>
                    <a:pt x="454" y="43"/>
                  </a:lnTo>
                  <a:lnTo>
                    <a:pt x="437" y="48"/>
                  </a:lnTo>
                  <a:lnTo>
                    <a:pt x="421" y="55"/>
                  </a:lnTo>
                  <a:lnTo>
                    <a:pt x="406" y="62"/>
                  </a:lnTo>
                  <a:lnTo>
                    <a:pt x="391" y="71"/>
                  </a:lnTo>
                  <a:lnTo>
                    <a:pt x="376" y="74"/>
                  </a:lnTo>
                  <a:lnTo>
                    <a:pt x="362" y="80"/>
                  </a:lnTo>
                  <a:lnTo>
                    <a:pt x="348" y="87"/>
                  </a:lnTo>
                  <a:lnTo>
                    <a:pt x="335" y="95"/>
                  </a:lnTo>
                  <a:lnTo>
                    <a:pt x="321" y="103"/>
                  </a:lnTo>
                  <a:lnTo>
                    <a:pt x="308" y="110"/>
                  </a:lnTo>
                  <a:lnTo>
                    <a:pt x="294" y="117"/>
                  </a:lnTo>
                  <a:lnTo>
                    <a:pt x="280" y="123"/>
                  </a:lnTo>
                  <a:lnTo>
                    <a:pt x="268" y="129"/>
                  </a:lnTo>
                  <a:lnTo>
                    <a:pt x="255" y="136"/>
                  </a:lnTo>
                  <a:lnTo>
                    <a:pt x="242" y="143"/>
                  </a:lnTo>
                  <a:lnTo>
                    <a:pt x="229" y="150"/>
                  </a:lnTo>
                  <a:lnTo>
                    <a:pt x="218" y="158"/>
                  </a:lnTo>
                  <a:lnTo>
                    <a:pt x="205" y="165"/>
                  </a:lnTo>
                  <a:lnTo>
                    <a:pt x="193" y="173"/>
                  </a:lnTo>
                  <a:lnTo>
                    <a:pt x="182" y="181"/>
                  </a:lnTo>
                  <a:lnTo>
                    <a:pt x="170" y="189"/>
                  </a:lnTo>
                  <a:lnTo>
                    <a:pt x="157" y="199"/>
                  </a:lnTo>
                  <a:lnTo>
                    <a:pt x="146" y="207"/>
                  </a:lnTo>
                  <a:lnTo>
                    <a:pt x="134" y="215"/>
                  </a:lnTo>
                  <a:lnTo>
                    <a:pt x="122" y="224"/>
                  </a:lnTo>
                  <a:lnTo>
                    <a:pt x="111" y="233"/>
                  </a:lnTo>
                  <a:lnTo>
                    <a:pt x="99" y="241"/>
                  </a:lnTo>
                  <a:lnTo>
                    <a:pt x="87" y="249"/>
                  </a:lnTo>
                  <a:lnTo>
                    <a:pt x="79" y="256"/>
                  </a:lnTo>
                  <a:lnTo>
                    <a:pt x="71" y="264"/>
                  </a:lnTo>
                  <a:lnTo>
                    <a:pt x="63" y="271"/>
                  </a:lnTo>
                  <a:lnTo>
                    <a:pt x="55" y="279"/>
                  </a:lnTo>
                  <a:lnTo>
                    <a:pt x="47" y="287"/>
                  </a:lnTo>
                  <a:lnTo>
                    <a:pt x="39" y="295"/>
                  </a:lnTo>
                  <a:lnTo>
                    <a:pt x="30" y="303"/>
                  </a:lnTo>
                  <a:lnTo>
                    <a:pt x="22" y="312"/>
                  </a:lnTo>
                  <a:lnTo>
                    <a:pt x="18" y="313"/>
                  </a:lnTo>
                  <a:lnTo>
                    <a:pt x="13" y="312"/>
                  </a:lnTo>
                  <a:lnTo>
                    <a:pt x="7" y="309"/>
                  </a:lnTo>
                  <a:lnTo>
                    <a:pt x="3" y="308"/>
                  </a:lnTo>
                  <a:lnTo>
                    <a:pt x="3" y="307"/>
                  </a:lnTo>
                  <a:lnTo>
                    <a:pt x="3" y="307"/>
                  </a:lnTo>
                  <a:lnTo>
                    <a:pt x="1" y="306"/>
                  </a:lnTo>
                  <a:lnTo>
                    <a:pt x="0" y="306"/>
                  </a:lnTo>
                  <a:lnTo>
                    <a:pt x="29" y="280"/>
                  </a:lnTo>
                  <a:lnTo>
                    <a:pt x="58" y="256"/>
                  </a:lnTo>
                  <a:lnTo>
                    <a:pt x="87" y="233"/>
                  </a:lnTo>
                  <a:lnTo>
                    <a:pt x="118" y="209"/>
                  </a:lnTo>
                  <a:lnTo>
                    <a:pt x="148" y="187"/>
                  </a:lnTo>
                  <a:lnTo>
                    <a:pt x="178" y="166"/>
                  </a:lnTo>
                  <a:lnTo>
                    <a:pt x="210" y="145"/>
                  </a:lnTo>
                  <a:lnTo>
                    <a:pt x="241" y="127"/>
                  </a:lnTo>
                  <a:lnTo>
                    <a:pt x="273" y="108"/>
                  </a:lnTo>
                  <a:lnTo>
                    <a:pt x="306" y="91"/>
                  </a:lnTo>
                  <a:lnTo>
                    <a:pt x="339" y="74"/>
                  </a:lnTo>
                  <a:lnTo>
                    <a:pt x="372" y="58"/>
                  </a:lnTo>
                  <a:lnTo>
                    <a:pt x="406" y="44"/>
                  </a:lnTo>
                  <a:lnTo>
                    <a:pt x="440" y="31"/>
                  </a:lnTo>
                  <a:lnTo>
                    <a:pt x="475" y="19"/>
                  </a:lnTo>
                  <a:lnTo>
                    <a:pt x="509" y="8"/>
                  </a:lnTo>
                  <a:lnTo>
                    <a:pt x="519" y="8"/>
                  </a:lnTo>
                  <a:lnTo>
                    <a:pt x="529" y="7"/>
                  </a:lnTo>
                  <a:lnTo>
                    <a:pt x="540" y="6"/>
                  </a:lnTo>
                  <a:lnTo>
                    <a:pt x="550" y="3"/>
                  </a:lnTo>
                  <a:lnTo>
                    <a:pt x="561" y="2"/>
                  </a:lnTo>
                  <a:lnTo>
                    <a:pt x="571" y="1"/>
                  </a:lnTo>
                  <a:lnTo>
                    <a:pt x="582" y="0"/>
                  </a:lnTo>
                  <a:lnTo>
                    <a:pt x="591" y="0"/>
                  </a:lnTo>
                  <a:lnTo>
                    <a:pt x="59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3" name="Freeform 8"/>
            <p:cNvSpPr>
              <a:spLocks/>
            </p:cNvSpPr>
            <p:nvPr/>
          </p:nvSpPr>
          <p:spPr bwMode="auto">
            <a:xfrm>
              <a:off x="1790700" y="2901950"/>
              <a:ext cx="138113" cy="77787"/>
            </a:xfrm>
            <a:custGeom>
              <a:avLst/>
              <a:gdLst>
                <a:gd name="T0" fmla="*/ 523 w 523"/>
                <a:gd name="T1" fmla="*/ 4 h 294"/>
                <a:gd name="T2" fmla="*/ 519 w 523"/>
                <a:gd name="T3" fmla="*/ 11 h 294"/>
                <a:gd name="T4" fmla="*/ 512 w 523"/>
                <a:gd name="T5" fmla="*/ 12 h 294"/>
                <a:gd name="T6" fmla="*/ 504 w 523"/>
                <a:gd name="T7" fmla="*/ 12 h 294"/>
                <a:gd name="T8" fmla="*/ 497 w 523"/>
                <a:gd name="T9" fmla="*/ 15 h 294"/>
                <a:gd name="T10" fmla="*/ 484 w 523"/>
                <a:gd name="T11" fmla="*/ 21 h 294"/>
                <a:gd name="T12" fmla="*/ 470 w 523"/>
                <a:gd name="T13" fmla="*/ 26 h 294"/>
                <a:gd name="T14" fmla="*/ 457 w 523"/>
                <a:gd name="T15" fmla="*/ 32 h 294"/>
                <a:gd name="T16" fmla="*/ 444 w 523"/>
                <a:gd name="T17" fmla="*/ 36 h 294"/>
                <a:gd name="T18" fmla="*/ 431 w 523"/>
                <a:gd name="T19" fmla="*/ 42 h 294"/>
                <a:gd name="T20" fmla="*/ 417 w 523"/>
                <a:gd name="T21" fmla="*/ 47 h 294"/>
                <a:gd name="T22" fmla="*/ 405 w 523"/>
                <a:gd name="T23" fmla="*/ 52 h 294"/>
                <a:gd name="T24" fmla="*/ 392 w 523"/>
                <a:gd name="T25" fmla="*/ 57 h 294"/>
                <a:gd name="T26" fmla="*/ 379 w 523"/>
                <a:gd name="T27" fmla="*/ 63 h 294"/>
                <a:gd name="T28" fmla="*/ 365 w 523"/>
                <a:gd name="T29" fmla="*/ 68 h 294"/>
                <a:gd name="T30" fmla="*/ 352 w 523"/>
                <a:gd name="T31" fmla="*/ 73 h 294"/>
                <a:gd name="T32" fmla="*/ 340 w 523"/>
                <a:gd name="T33" fmla="*/ 79 h 294"/>
                <a:gd name="T34" fmla="*/ 327 w 523"/>
                <a:gd name="T35" fmla="*/ 85 h 294"/>
                <a:gd name="T36" fmla="*/ 314 w 523"/>
                <a:gd name="T37" fmla="*/ 91 h 294"/>
                <a:gd name="T38" fmla="*/ 301 w 523"/>
                <a:gd name="T39" fmla="*/ 97 h 294"/>
                <a:gd name="T40" fmla="*/ 288 w 523"/>
                <a:gd name="T41" fmla="*/ 104 h 294"/>
                <a:gd name="T42" fmla="*/ 266 w 523"/>
                <a:gd name="T43" fmla="*/ 114 h 294"/>
                <a:gd name="T44" fmla="*/ 244 w 523"/>
                <a:gd name="T45" fmla="*/ 126 h 294"/>
                <a:gd name="T46" fmla="*/ 223 w 523"/>
                <a:gd name="T47" fmla="*/ 139 h 294"/>
                <a:gd name="T48" fmla="*/ 201 w 523"/>
                <a:gd name="T49" fmla="*/ 151 h 294"/>
                <a:gd name="T50" fmla="*/ 180 w 523"/>
                <a:gd name="T51" fmla="*/ 164 h 294"/>
                <a:gd name="T52" fmla="*/ 159 w 523"/>
                <a:gd name="T53" fmla="*/ 178 h 294"/>
                <a:gd name="T54" fmla="*/ 138 w 523"/>
                <a:gd name="T55" fmla="*/ 191 h 294"/>
                <a:gd name="T56" fmla="*/ 116 w 523"/>
                <a:gd name="T57" fmla="*/ 204 h 294"/>
                <a:gd name="T58" fmla="*/ 106 w 523"/>
                <a:gd name="T59" fmla="*/ 216 h 294"/>
                <a:gd name="T60" fmla="*/ 93 w 523"/>
                <a:gd name="T61" fmla="*/ 228 h 294"/>
                <a:gd name="T62" fmla="*/ 80 w 523"/>
                <a:gd name="T63" fmla="*/ 239 h 294"/>
                <a:gd name="T64" fmla="*/ 67 w 523"/>
                <a:gd name="T65" fmla="*/ 250 h 294"/>
                <a:gd name="T66" fmla="*/ 54 w 523"/>
                <a:gd name="T67" fmla="*/ 261 h 294"/>
                <a:gd name="T68" fmla="*/ 40 w 523"/>
                <a:gd name="T69" fmla="*/ 271 h 294"/>
                <a:gd name="T70" fmla="*/ 26 w 523"/>
                <a:gd name="T71" fmla="*/ 283 h 294"/>
                <a:gd name="T72" fmla="*/ 13 w 523"/>
                <a:gd name="T73" fmla="*/ 294 h 294"/>
                <a:gd name="T74" fmla="*/ 9 w 523"/>
                <a:gd name="T75" fmla="*/ 294 h 294"/>
                <a:gd name="T76" fmla="*/ 6 w 523"/>
                <a:gd name="T77" fmla="*/ 293 h 294"/>
                <a:gd name="T78" fmla="*/ 2 w 523"/>
                <a:gd name="T79" fmla="*/ 292 h 294"/>
                <a:gd name="T80" fmla="*/ 0 w 523"/>
                <a:gd name="T81" fmla="*/ 289 h 294"/>
                <a:gd name="T82" fmla="*/ 29 w 523"/>
                <a:gd name="T83" fmla="*/ 262 h 294"/>
                <a:gd name="T84" fmla="*/ 58 w 523"/>
                <a:gd name="T85" fmla="*/ 236 h 294"/>
                <a:gd name="T86" fmla="*/ 88 w 523"/>
                <a:gd name="T87" fmla="*/ 212 h 294"/>
                <a:gd name="T88" fmla="*/ 117 w 523"/>
                <a:gd name="T89" fmla="*/ 189 h 294"/>
                <a:gd name="T90" fmla="*/ 149 w 523"/>
                <a:gd name="T91" fmla="*/ 166 h 294"/>
                <a:gd name="T92" fmla="*/ 180 w 523"/>
                <a:gd name="T93" fmla="*/ 145 h 294"/>
                <a:gd name="T94" fmla="*/ 212 w 523"/>
                <a:gd name="T95" fmla="*/ 125 h 294"/>
                <a:gd name="T96" fmla="*/ 244 w 523"/>
                <a:gd name="T97" fmla="*/ 106 h 294"/>
                <a:gd name="T98" fmla="*/ 277 w 523"/>
                <a:gd name="T99" fmla="*/ 89 h 294"/>
                <a:gd name="T100" fmla="*/ 309 w 523"/>
                <a:gd name="T101" fmla="*/ 72 h 294"/>
                <a:gd name="T102" fmla="*/ 343 w 523"/>
                <a:gd name="T103" fmla="*/ 56 h 294"/>
                <a:gd name="T104" fmla="*/ 378 w 523"/>
                <a:gd name="T105" fmla="*/ 42 h 294"/>
                <a:gd name="T106" fmla="*/ 413 w 523"/>
                <a:gd name="T107" fmla="*/ 30 h 294"/>
                <a:gd name="T108" fmla="*/ 448 w 523"/>
                <a:gd name="T109" fmla="*/ 19 h 294"/>
                <a:gd name="T110" fmla="*/ 484 w 523"/>
                <a:gd name="T111" fmla="*/ 8 h 294"/>
                <a:gd name="T112" fmla="*/ 520 w 523"/>
                <a:gd name="T113" fmla="*/ 0 h 294"/>
                <a:gd name="T114" fmla="*/ 523 w 523"/>
                <a:gd name="T115" fmla="*/ 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3" h="294">
                  <a:moveTo>
                    <a:pt x="523" y="4"/>
                  </a:moveTo>
                  <a:lnTo>
                    <a:pt x="519" y="11"/>
                  </a:lnTo>
                  <a:lnTo>
                    <a:pt x="512" y="12"/>
                  </a:lnTo>
                  <a:lnTo>
                    <a:pt x="504" y="12"/>
                  </a:lnTo>
                  <a:lnTo>
                    <a:pt x="497" y="15"/>
                  </a:lnTo>
                  <a:lnTo>
                    <a:pt x="484" y="21"/>
                  </a:lnTo>
                  <a:lnTo>
                    <a:pt x="470" y="26"/>
                  </a:lnTo>
                  <a:lnTo>
                    <a:pt x="457" y="32"/>
                  </a:lnTo>
                  <a:lnTo>
                    <a:pt x="444" y="36"/>
                  </a:lnTo>
                  <a:lnTo>
                    <a:pt x="431" y="42"/>
                  </a:lnTo>
                  <a:lnTo>
                    <a:pt x="417" y="47"/>
                  </a:lnTo>
                  <a:lnTo>
                    <a:pt x="405" y="52"/>
                  </a:lnTo>
                  <a:lnTo>
                    <a:pt x="392" y="57"/>
                  </a:lnTo>
                  <a:lnTo>
                    <a:pt x="379" y="63"/>
                  </a:lnTo>
                  <a:lnTo>
                    <a:pt x="365" y="68"/>
                  </a:lnTo>
                  <a:lnTo>
                    <a:pt x="352" y="73"/>
                  </a:lnTo>
                  <a:lnTo>
                    <a:pt x="340" y="79"/>
                  </a:lnTo>
                  <a:lnTo>
                    <a:pt x="327" y="85"/>
                  </a:lnTo>
                  <a:lnTo>
                    <a:pt x="314" y="91"/>
                  </a:lnTo>
                  <a:lnTo>
                    <a:pt x="301" y="97"/>
                  </a:lnTo>
                  <a:lnTo>
                    <a:pt x="288" y="104"/>
                  </a:lnTo>
                  <a:lnTo>
                    <a:pt x="266" y="114"/>
                  </a:lnTo>
                  <a:lnTo>
                    <a:pt x="244" y="126"/>
                  </a:lnTo>
                  <a:lnTo>
                    <a:pt x="223" y="139"/>
                  </a:lnTo>
                  <a:lnTo>
                    <a:pt x="201" y="151"/>
                  </a:lnTo>
                  <a:lnTo>
                    <a:pt x="180" y="164"/>
                  </a:lnTo>
                  <a:lnTo>
                    <a:pt x="159" y="178"/>
                  </a:lnTo>
                  <a:lnTo>
                    <a:pt x="138" y="191"/>
                  </a:lnTo>
                  <a:lnTo>
                    <a:pt x="116" y="204"/>
                  </a:lnTo>
                  <a:lnTo>
                    <a:pt x="106" y="216"/>
                  </a:lnTo>
                  <a:lnTo>
                    <a:pt x="93" y="228"/>
                  </a:lnTo>
                  <a:lnTo>
                    <a:pt x="80" y="239"/>
                  </a:lnTo>
                  <a:lnTo>
                    <a:pt x="67" y="250"/>
                  </a:lnTo>
                  <a:lnTo>
                    <a:pt x="54" y="261"/>
                  </a:lnTo>
                  <a:lnTo>
                    <a:pt x="40" y="271"/>
                  </a:lnTo>
                  <a:lnTo>
                    <a:pt x="26" y="283"/>
                  </a:lnTo>
                  <a:lnTo>
                    <a:pt x="13" y="294"/>
                  </a:lnTo>
                  <a:lnTo>
                    <a:pt x="9" y="294"/>
                  </a:lnTo>
                  <a:lnTo>
                    <a:pt x="6" y="293"/>
                  </a:lnTo>
                  <a:lnTo>
                    <a:pt x="2" y="292"/>
                  </a:lnTo>
                  <a:lnTo>
                    <a:pt x="0" y="289"/>
                  </a:lnTo>
                  <a:lnTo>
                    <a:pt x="29" y="262"/>
                  </a:lnTo>
                  <a:lnTo>
                    <a:pt x="58" y="236"/>
                  </a:lnTo>
                  <a:lnTo>
                    <a:pt x="88" y="212"/>
                  </a:lnTo>
                  <a:lnTo>
                    <a:pt x="117" y="189"/>
                  </a:lnTo>
                  <a:lnTo>
                    <a:pt x="149" y="166"/>
                  </a:lnTo>
                  <a:lnTo>
                    <a:pt x="180" y="145"/>
                  </a:lnTo>
                  <a:lnTo>
                    <a:pt x="212" y="125"/>
                  </a:lnTo>
                  <a:lnTo>
                    <a:pt x="244" y="106"/>
                  </a:lnTo>
                  <a:lnTo>
                    <a:pt x="277" y="89"/>
                  </a:lnTo>
                  <a:lnTo>
                    <a:pt x="309" y="72"/>
                  </a:lnTo>
                  <a:lnTo>
                    <a:pt x="343" y="56"/>
                  </a:lnTo>
                  <a:lnTo>
                    <a:pt x="378" y="42"/>
                  </a:lnTo>
                  <a:lnTo>
                    <a:pt x="413" y="30"/>
                  </a:lnTo>
                  <a:lnTo>
                    <a:pt x="448" y="19"/>
                  </a:lnTo>
                  <a:lnTo>
                    <a:pt x="484" y="8"/>
                  </a:lnTo>
                  <a:lnTo>
                    <a:pt x="520" y="0"/>
                  </a:lnTo>
                  <a:lnTo>
                    <a:pt x="52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4" name="Freeform 9"/>
            <p:cNvSpPr>
              <a:spLocks/>
            </p:cNvSpPr>
            <p:nvPr/>
          </p:nvSpPr>
          <p:spPr bwMode="auto">
            <a:xfrm>
              <a:off x="1806575" y="2917825"/>
              <a:ext cx="114300" cy="68262"/>
            </a:xfrm>
            <a:custGeom>
              <a:avLst/>
              <a:gdLst>
                <a:gd name="T0" fmla="*/ 425 w 433"/>
                <a:gd name="T1" fmla="*/ 8 h 255"/>
                <a:gd name="T2" fmla="*/ 408 w 433"/>
                <a:gd name="T3" fmla="*/ 14 h 255"/>
                <a:gd name="T4" fmla="*/ 392 w 433"/>
                <a:gd name="T5" fmla="*/ 19 h 255"/>
                <a:gd name="T6" fmla="*/ 376 w 433"/>
                <a:gd name="T7" fmla="*/ 28 h 255"/>
                <a:gd name="T8" fmla="*/ 355 w 433"/>
                <a:gd name="T9" fmla="*/ 38 h 255"/>
                <a:gd name="T10" fmla="*/ 326 w 433"/>
                <a:gd name="T11" fmla="*/ 50 h 255"/>
                <a:gd name="T12" fmla="*/ 298 w 433"/>
                <a:gd name="T13" fmla="*/ 61 h 255"/>
                <a:gd name="T14" fmla="*/ 270 w 433"/>
                <a:gd name="T15" fmla="*/ 74 h 255"/>
                <a:gd name="T16" fmla="*/ 242 w 433"/>
                <a:gd name="T17" fmla="*/ 87 h 255"/>
                <a:gd name="T18" fmla="*/ 215 w 433"/>
                <a:gd name="T19" fmla="*/ 102 h 255"/>
                <a:gd name="T20" fmla="*/ 189 w 433"/>
                <a:gd name="T21" fmla="*/ 117 h 255"/>
                <a:gd name="T22" fmla="*/ 162 w 433"/>
                <a:gd name="T23" fmla="*/ 133 h 255"/>
                <a:gd name="T24" fmla="*/ 156 w 433"/>
                <a:gd name="T25" fmla="*/ 147 h 255"/>
                <a:gd name="T26" fmla="*/ 116 w 433"/>
                <a:gd name="T27" fmla="*/ 169 h 255"/>
                <a:gd name="T28" fmla="*/ 80 w 433"/>
                <a:gd name="T29" fmla="*/ 197 h 255"/>
                <a:gd name="T30" fmla="*/ 44 w 433"/>
                <a:gd name="T31" fmla="*/ 228 h 255"/>
                <a:gd name="T32" fmla="*/ 8 w 433"/>
                <a:gd name="T33" fmla="*/ 255 h 255"/>
                <a:gd name="T34" fmla="*/ 5 w 433"/>
                <a:gd name="T35" fmla="*/ 254 h 255"/>
                <a:gd name="T36" fmla="*/ 0 w 433"/>
                <a:gd name="T37" fmla="*/ 253 h 255"/>
                <a:gd name="T38" fmla="*/ 7 w 433"/>
                <a:gd name="T39" fmla="*/ 243 h 255"/>
                <a:gd name="T40" fmla="*/ 16 w 433"/>
                <a:gd name="T41" fmla="*/ 233 h 255"/>
                <a:gd name="T42" fmla="*/ 27 w 433"/>
                <a:gd name="T43" fmla="*/ 224 h 255"/>
                <a:gd name="T44" fmla="*/ 39 w 433"/>
                <a:gd name="T45" fmla="*/ 217 h 255"/>
                <a:gd name="T46" fmla="*/ 78 w 433"/>
                <a:gd name="T47" fmla="*/ 187 h 255"/>
                <a:gd name="T48" fmla="*/ 116 w 433"/>
                <a:gd name="T49" fmla="*/ 152 h 255"/>
                <a:gd name="T50" fmla="*/ 156 w 433"/>
                <a:gd name="T51" fmla="*/ 121 h 255"/>
                <a:gd name="T52" fmla="*/ 199 w 433"/>
                <a:gd name="T53" fmla="*/ 95 h 255"/>
                <a:gd name="T54" fmla="*/ 225 w 433"/>
                <a:gd name="T55" fmla="*/ 81 h 255"/>
                <a:gd name="T56" fmla="*/ 250 w 433"/>
                <a:gd name="T57" fmla="*/ 68 h 255"/>
                <a:gd name="T58" fmla="*/ 276 w 433"/>
                <a:gd name="T59" fmla="*/ 55 h 255"/>
                <a:gd name="T60" fmla="*/ 303 w 433"/>
                <a:gd name="T61" fmla="*/ 43 h 255"/>
                <a:gd name="T62" fmla="*/ 329 w 433"/>
                <a:gd name="T63" fmla="*/ 31 h 255"/>
                <a:gd name="T64" fmla="*/ 356 w 433"/>
                <a:gd name="T65" fmla="*/ 21 h 255"/>
                <a:gd name="T66" fmla="*/ 383 w 433"/>
                <a:gd name="T67" fmla="*/ 10 h 255"/>
                <a:gd name="T68" fmla="*/ 411 w 433"/>
                <a:gd name="T69" fmla="*/ 0 h 255"/>
                <a:gd name="T70" fmla="*/ 422 w 433"/>
                <a:gd name="T71" fmla="*/ 0 h 255"/>
                <a:gd name="T72" fmla="*/ 433 w 433"/>
                <a:gd name="T73" fmla="*/ 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3" h="255">
                  <a:moveTo>
                    <a:pt x="433" y="3"/>
                  </a:moveTo>
                  <a:lnTo>
                    <a:pt x="425" y="8"/>
                  </a:lnTo>
                  <a:lnTo>
                    <a:pt x="416" y="10"/>
                  </a:lnTo>
                  <a:lnTo>
                    <a:pt x="408" y="14"/>
                  </a:lnTo>
                  <a:lnTo>
                    <a:pt x="400" y="16"/>
                  </a:lnTo>
                  <a:lnTo>
                    <a:pt x="392" y="19"/>
                  </a:lnTo>
                  <a:lnTo>
                    <a:pt x="384" y="23"/>
                  </a:lnTo>
                  <a:lnTo>
                    <a:pt x="376" y="28"/>
                  </a:lnTo>
                  <a:lnTo>
                    <a:pt x="369" y="33"/>
                  </a:lnTo>
                  <a:lnTo>
                    <a:pt x="355" y="38"/>
                  </a:lnTo>
                  <a:lnTo>
                    <a:pt x="340" y="44"/>
                  </a:lnTo>
                  <a:lnTo>
                    <a:pt x="326" y="50"/>
                  </a:lnTo>
                  <a:lnTo>
                    <a:pt x="312" y="55"/>
                  </a:lnTo>
                  <a:lnTo>
                    <a:pt x="298" y="61"/>
                  </a:lnTo>
                  <a:lnTo>
                    <a:pt x="284" y="67"/>
                  </a:lnTo>
                  <a:lnTo>
                    <a:pt x="270" y="74"/>
                  </a:lnTo>
                  <a:lnTo>
                    <a:pt x="256" y="80"/>
                  </a:lnTo>
                  <a:lnTo>
                    <a:pt x="242" y="87"/>
                  </a:lnTo>
                  <a:lnTo>
                    <a:pt x="229" y="94"/>
                  </a:lnTo>
                  <a:lnTo>
                    <a:pt x="215" y="102"/>
                  </a:lnTo>
                  <a:lnTo>
                    <a:pt x="203" y="109"/>
                  </a:lnTo>
                  <a:lnTo>
                    <a:pt x="189" y="117"/>
                  </a:lnTo>
                  <a:lnTo>
                    <a:pt x="176" y="125"/>
                  </a:lnTo>
                  <a:lnTo>
                    <a:pt x="162" y="133"/>
                  </a:lnTo>
                  <a:lnTo>
                    <a:pt x="149" y="141"/>
                  </a:lnTo>
                  <a:lnTo>
                    <a:pt x="156" y="147"/>
                  </a:lnTo>
                  <a:lnTo>
                    <a:pt x="136" y="158"/>
                  </a:lnTo>
                  <a:lnTo>
                    <a:pt x="116" y="169"/>
                  </a:lnTo>
                  <a:lnTo>
                    <a:pt x="98" y="183"/>
                  </a:lnTo>
                  <a:lnTo>
                    <a:pt x="80" y="197"/>
                  </a:lnTo>
                  <a:lnTo>
                    <a:pt x="62" y="214"/>
                  </a:lnTo>
                  <a:lnTo>
                    <a:pt x="44" y="228"/>
                  </a:lnTo>
                  <a:lnTo>
                    <a:pt x="27" y="243"/>
                  </a:lnTo>
                  <a:lnTo>
                    <a:pt x="8" y="255"/>
                  </a:lnTo>
                  <a:lnTo>
                    <a:pt x="6" y="255"/>
                  </a:lnTo>
                  <a:lnTo>
                    <a:pt x="5" y="254"/>
                  </a:lnTo>
                  <a:lnTo>
                    <a:pt x="3" y="253"/>
                  </a:lnTo>
                  <a:lnTo>
                    <a:pt x="0" y="253"/>
                  </a:lnTo>
                  <a:lnTo>
                    <a:pt x="3" y="247"/>
                  </a:lnTo>
                  <a:lnTo>
                    <a:pt x="7" y="243"/>
                  </a:lnTo>
                  <a:lnTo>
                    <a:pt x="11" y="238"/>
                  </a:lnTo>
                  <a:lnTo>
                    <a:pt x="16" y="233"/>
                  </a:lnTo>
                  <a:lnTo>
                    <a:pt x="22" y="229"/>
                  </a:lnTo>
                  <a:lnTo>
                    <a:pt x="27" y="224"/>
                  </a:lnTo>
                  <a:lnTo>
                    <a:pt x="33" y="221"/>
                  </a:lnTo>
                  <a:lnTo>
                    <a:pt x="39" y="217"/>
                  </a:lnTo>
                  <a:lnTo>
                    <a:pt x="58" y="203"/>
                  </a:lnTo>
                  <a:lnTo>
                    <a:pt x="78" y="187"/>
                  </a:lnTo>
                  <a:lnTo>
                    <a:pt x="97" y="169"/>
                  </a:lnTo>
                  <a:lnTo>
                    <a:pt x="116" y="152"/>
                  </a:lnTo>
                  <a:lnTo>
                    <a:pt x="135" y="136"/>
                  </a:lnTo>
                  <a:lnTo>
                    <a:pt x="156" y="121"/>
                  </a:lnTo>
                  <a:lnTo>
                    <a:pt x="177" y="107"/>
                  </a:lnTo>
                  <a:lnTo>
                    <a:pt x="199" y="95"/>
                  </a:lnTo>
                  <a:lnTo>
                    <a:pt x="212" y="88"/>
                  </a:lnTo>
                  <a:lnTo>
                    <a:pt x="225" y="81"/>
                  </a:lnTo>
                  <a:lnTo>
                    <a:pt x="237" y="74"/>
                  </a:lnTo>
                  <a:lnTo>
                    <a:pt x="250" y="68"/>
                  </a:lnTo>
                  <a:lnTo>
                    <a:pt x="263" y="61"/>
                  </a:lnTo>
                  <a:lnTo>
                    <a:pt x="276" y="55"/>
                  </a:lnTo>
                  <a:lnTo>
                    <a:pt x="290" y="48"/>
                  </a:lnTo>
                  <a:lnTo>
                    <a:pt x="303" y="43"/>
                  </a:lnTo>
                  <a:lnTo>
                    <a:pt x="316" y="37"/>
                  </a:lnTo>
                  <a:lnTo>
                    <a:pt x="329" y="31"/>
                  </a:lnTo>
                  <a:lnTo>
                    <a:pt x="343" y="25"/>
                  </a:lnTo>
                  <a:lnTo>
                    <a:pt x="356" y="21"/>
                  </a:lnTo>
                  <a:lnTo>
                    <a:pt x="370" y="15"/>
                  </a:lnTo>
                  <a:lnTo>
                    <a:pt x="383" y="10"/>
                  </a:lnTo>
                  <a:lnTo>
                    <a:pt x="397" y="4"/>
                  </a:lnTo>
                  <a:lnTo>
                    <a:pt x="411" y="0"/>
                  </a:lnTo>
                  <a:lnTo>
                    <a:pt x="416" y="0"/>
                  </a:lnTo>
                  <a:lnTo>
                    <a:pt x="422" y="0"/>
                  </a:lnTo>
                  <a:lnTo>
                    <a:pt x="427" y="1"/>
                  </a:lnTo>
                  <a:lnTo>
                    <a:pt x="43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5" name="Freeform 10"/>
            <p:cNvSpPr>
              <a:spLocks/>
            </p:cNvSpPr>
            <p:nvPr/>
          </p:nvSpPr>
          <p:spPr bwMode="auto">
            <a:xfrm>
              <a:off x="1819275" y="2932113"/>
              <a:ext cx="98425" cy="58737"/>
            </a:xfrm>
            <a:custGeom>
              <a:avLst/>
              <a:gdLst>
                <a:gd name="T0" fmla="*/ 373 w 373"/>
                <a:gd name="T1" fmla="*/ 0 h 224"/>
                <a:gd name="T2" fmla="*/ 373 w 373"/>
                <a:gd name="T3" fmla="*/ 8 h 224"/>
                <a:gd name="T4" fmla="*/ 367 w 373"/>
                <a:gd name="T5" fmla="*/ 13 h 224"/>
                <a:gd name="T6" fmla="*/ 358 w 373"/>
                <a:gd name="T7" fmla="*/ 16 h 224"/>
                <a:gd name="T8" fmla="*/ 351 w 373"/>
                <a:gd name="T9" fmla="*/ 21 h 224"/>
                <a:gd name="T10" fmla="*/ 331 w 373"/>
                <a:gd name="T11" fmla="*/ 28 h 224"/>
                <a:gd name="T12" fmla="*/ 313 w 373"/>
                <a:gd name="T13" fmla="*/ 35 h 224"/>
                <a:gd name="T14" fmla="*/ 294 w 373"/>
                <a:gd name="T15" fmla="*/ 43 h 224"/>
                <a:gd name="T16" fmla="*/ 276 w 373"/>
                <a:gd name="T17" fmla="*/ 51 h 224"/>
                <a:gd name="T18" fmla="*/ 257 w 373"/>
                <a:gd name="T19" fmla="*/ 59 h 224"/>
                <a:gd name="T20" fmla="*/ 238 w 373"/>
                <a:gd name="T21" fmla="*/ 69 h 224"/>
                <a:gd name="T22" fmla="*/ 220 w 373"/>
                <a:gd name="T23" fmla="*/ 78 h 224"/>
                <a:gd name="T24" fmla="*/ 202 w 373"/>
                <a:gd name="T25" fmla="*/ 88 h 224"/>
                <a:gd name="T26" fmla="*/ 184 w 373"/>
                <a:gd name="T27" fmla="*/ 99 h 224"/>
                <a:gd name="T28" fmla="*/ 166 w 373"/>
                <a:gd name="T29" fmla="*/ 109 h 224"/>
                <a:gd name="T30" fmla="*/ 149 w 373"/>
                <a:gd name="T31" fmla="*/ 120 h 224"/>
                <a:gd name="T32" fmla="*/ 130 w 373"/>
                <a:gd name="T33" fmla="*/ 130 h 224"/>
                <a:gd name="T34" fmla="*/ 113 w 373"/>
                <a:gd name="T35" fmla="*/ 142 h 224"/>
                <a:gd name="T36" fmla="*/ 95 w 373"/>
                <a:gd name="T37" fmla="*/ 152 h 224"/>
                <a:gd name="T38" fmla="*/ 78 w 373"/>
                <a:gd name="T39" fmla="*/ 164 h 224"/>
                <a:gd name="T40" fmla="*/ 60 w 373"/>
                <a:gd name="T41" fmla="*/ 176 h 224"/>
                <a:gd name="T42" fmla="*/ 9 w 373"/>
                <a:gd name="T43" fmla="*/ 223 h 224"/>
                <a:gd name="T44" fmla="*/ 6 w 373"/>
                <a:gd name="T45" fmla="*/ 224 h 224"/>
                <a:gd name="T46" fmla="*/ 4 w 373"/>
                <a:gd name="T47" fmla="*/ 223 h 224"/>
                <a:gd name="T48" fmla="*/ 2 w 373"/>
                <a:gd name="T49" fmla="*/ 221 h 224"/>
                <a:gd name="T50" fmla="*/ 0 w 373"/>
                <a:gd name="T51" fmla="*/ 220 h 224"/>
                <a:gd name="T52" fmla="*/ 9 w 373"/>
                <a:gd name="T53" fmla="*/ 206 h 224"/>
                <a:gd name="T54" fmla="*/ 24 w 373"/>
                <a:gd name="T55" fmla="*/ 193 h 224"/>
                <a:gd name="T56" fmla="*/ 38 w 373"/>
                <a:gd name="T57" fmla="*/ 181 h 224"/>
                <a:gd name="T58" fmla="*/ 54 w 373"/>
                <a:gd name="T59" fmla="*/ 169 h 224"/>
                <a:gd name="T60" fmla="*/ 69 w 373"/>
                <a:gd name="T61" fmla="*/ 157 h 224"/>
                <a:gd name="T62" fmla="*/ 84 w 373"/>
                <a:gd name="T63" fmla="*/ 145 h 224"/>
                <a:gd name="T64" fmla="*/ 99 w 373"/>
                <a:gd name="T65" fmla="*/ 135 h 224"/>
                <a:gd name="T66" fmla="*/ 114 w 373"/>
                <a:gd name="T67" fmla="*/ 123 h 224"/>
                <a:gd name="T68" fmla="*/ 130 w 373"/>
                <a:gd name="T69" fmla="*/ 113 h 224"/>
                <a:gd name="T70" fmla="*/ 145 w 373"/>
                <a:gd name="T71" fmla="*/ 103 h 224"/>
                <a:gd name="T72" fmla="*/ 162 w 373"/>
                <a:gd name="T73" fmla="*/ 93 h 224"/>
                <a:gd name="T74" fmla="*/ 177 w 373"/>
                <a:gd name="T75" fmla="*/ 84 h 224"/>
                <a:gd name="T76" fmla="*/ 193 w 373"/>
                <a:gd name="T77" fmla="*/ 74 h 224"/>
                <a:gd name="T78" fmla="*/ 209 w 373"/>
                <a:gd name="T79" fmla="*/ 65 h 224"/>
                <a:gd name="T80" fmla="*/ 226 w 373"/>
                <a:gd name="T81" fmla="*/ 57 h 224"/>
                <a:gd name="T82" fmla="*/ 242 w 373"/>
                <a:gd name="T83" fmla="*/ 49 h 224"/>
                <a:gd name="T84" fmla="*/ 258 w 373"/>
                <a:gd name="T85" fmla="*/ 41 h 224"/>
                <a:gd name="T86" fmla="*/ 273 w 373"/>
                <a:gd name="T87" fmla="*/ 38 h 224"/>
                <a:gd name="T88" fmla="*/ 288 w 373"/>
                <a:gd name="T89" fmla="*/ 34 h 224"/>
                <a:gd name="T90" fmla="*/ 302 w 373"/>
                <a:gd name="T91" fmla="*/ 28 h 224"/>
                <a:gd name="T92" fmla="*/ 316 w 373"/>
                <a:gd name="T93" fmla="*/ 21 h 224"/>
                <a:gd name="T94" fmla="*/ 330 w 373"/>
                <a:gd name="T95" fmla="*/ 15 h 224"/>
                <a:gd name="T96" fmla="*/ 344 w 373"/>
                <a:gd name="T97" fmla="*/ 8 h 224"/>
                <a:gd name="T98" fmla="*/ 358 w 373"/>
                <a:gd name="T99" fmla="*/ 3 h 224"/>
                <a:gd name="T100" fmla="*/ 373 w 373"/>
                <a:gd name="T10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3" h="224">
                  <a:moveTo>
                    <a:pt x="373" y="0"/>
                  </a:moveTo>
                  <a:lnTo>
                    <a:pt x="373" y="8"/>
                  </a:lnTo>
                  <a:lnTo>
                    <a:pt x="367" y="13"/>
                  </a:lnTo>
                  <a:lnTo>
                    <a:pt x="358" y="16"/>
                  </a:lnTo>
                  <a:lnTo>
                    <a:pt x="351" y="21"/>
                  </a:lnTo>
                  <a:lnTo>
                    <a:pt x="331" y="28"/>
                  </a:lnTo>
                  <a:lnTo>
                    <a:pt x="313" y="35"/>
                  </a:lnTo>
                  <a:lnTo>
                    <a:pt x="294" y="43"/>
                  </a:lnTo>
                  <a:lnTo>
                    <a:pt x="276" y="51"/>
                  </a:lnTo>
                  <a:lnTo>
                    <a:pt x="257" y="59"/>
                  </a:lnTo>
                  <a:lnTo>
                    <a:pt x="238" y="69"/>
                  </a:lnTo>
                  <a:lnTo>
                    <a:pt x="220" y="78"/>
                  </a:lnTo>
                  <a:lnTo>
                    <a:pt x="202" y="88"/>
                  </a:lnTo>
                  <a:lnTo>
                    <a:pt x="184" y="99"/>
                  </a:lnTo>
                  <a:lnTo>
                    <a:pt x="166" y="109"/>
                  </a:lnTo>
                  <a:lnTo>
                    <a:pt x="149" y="120"/>
                  </a:lnTo>
                  <a:lnTo>
                    <a:pt x="130" y="130"/>
                  </a:lnTo>
                  <a:lnTo>
                    <a:pt x="113" y="142"/>
                  </a:lnTo>
                  <a:lnTo>
                    <a:pt x="95" y="152"/>
                  </a:lnTo>
                  <a:lnTo>
                    <a:pt x="78" y="164"/>
                  </a:lnTo>
                  <a:lnTo>
                    <a:pt x="60" y="176"/>
                  </a:lnTo>
                  <a:lnTo>
                    <a:pt x="9" y="223"/>
                  </a:lnTo>
                  <a:lnTo>
                    <a:pt x="6" y="224"/>
                  </a:lnTo>
                  <a:lnTo>
                    <a:pt x="4" y="223"/>
                  </a:lnTo>
                  <a:lnTo>
                    <a:pt x="2" y="221"/>
                  </a:lnTo>
                  <a:lnTo>
                    <a:pt x="0" y="220"/>
                  </a:lnTo>
                  <a:lnTo>
                    <a:pt x="9" y="206"/>
                  </a:lnTo>
                  <a:lnTo>
                    <a:pt x="24" y="193"/>
                  </a:lnTo>
                  <a:lnTo>
                    <a:pt x="38" y="181"/>
                  </a:lnTo>
                  <a:lnTo>
                    <a:pt x="54" y="169"/>
                  </a:lnTo>
                  <a:lnTo>
                    <a:pt x="69" y="157"/>
                  </a:lnTo>
                  <a:lnTo>
                    <a:pt x="84" y="145"/>
                  </a:lnTo>
                  <a:lnTo>
                    <a:pt x="99" y="135"/>
                  </a:lnTo>
                  <a:lnTo>
                    <a:pt x="114" y="123"/>
                  </a:lnTo>
                  <a:lnTo>
                    <a:pt x="130" y="113"/>
                  </a:lnTo>
                  <a:lnTo>
                    <a:pt x="145" y="103"/>
                  </a:lnTo>
                  <a:lnTo>
                    <a:pt x="162" y="93"/>
                  </a:lnTo>
                  <a:lnTo>
                    <a:pt x="177" y="84"/>
                  </a:lnTo>
                  <a:lnTo>
                    <a:pt x="193" y="74"/>
                  </a:lnTo>
                  <a:lnTo>
                    <a:pt x="209" y="65"/>
                  </a:lnTo>
                  <a:lnTo>
                    <a:pt x="226" y="57"/>
                  </a:lnTo>
                  <a:lnTo>
                    <a:pt x="242" y="49"/>
                  </a:lnTo>
                  <a:lnTo>
                    <a:pt x="258" y="41"/>
                  </a:lnTo>
                  <a:lnTo>
                    <a:pt x="273" y="38"/>
                  </a:lnTo>
                  <a:lnTo>
                    <a:pt x="288" y="34"/>
                  </a:lnTo>
                  <a:lnTo>
                    <a:pt x="302" y="28"/>
                  </a:lnTo>
                  <a:lnTo>
                    <a:pt x="316" y="21"/>
                  </a:lnTo>
                  <a:lnTo>
                    <a:pt x="330" y="15"/>
                  </a:lnTo>
                  <a:lnTo>
                    <a:pt x="344" y="8"/>
                  </a:lnTo>
                  <a:lnTo>
                    <a:pt x="358" y="3"/>
                  </a:lnTo>
                  <a:lnTo>
                    <a:pt x="3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6" name="Freeform 11"/>
            <p:cNvSpPr>
              <a:spLocks/>
            </p:cNvSpPr>
            <p:nvPr/>
          </p:nvSpPr>
          <p:spPr bwMode="auto">
            <a:xfrm>
              <a:off x="1720850" y="2938463"/>
              <a:ext cx="215900" cy="223837"/>
            </a:xfrm>
            <a:custGeom>
              <a:avLst/>
              <a:gdLst>
                <a:gd name="T0" fmla="*/ 607 w 816"/>
                <a:gd name="T1" fmla="*/ 340 h 844"/>
                <a:gd name="T2" fmla="*/ 586 w 816"/>
                <a:gd name="T3" fmla="*/ 364 h 844"/>
                <a:gd name="T4" fmla="*/ 568 w 816"/>
                <a:gd name="T5" fmla="*/ 388 h 844"/>
                <a:gd name="T6" fmla="*/ 551 w 816"/>
                <a:gd name="T7" fmla="*/ 414 h 844"/>
                <a:gd name="T8" fmla="*/ 514 w 816"/>
                <a:gd name="T9" fmla="*/ 453 h 844"/>
                <a:gd name="T10" fmla="*/ 460 w 816"/>
                <a:gd name="T11" fmla="*/ 509 h 844"/>
                <a:gd name="T12" fmla="*/ 404 w 816"/>
                <a:gd name="T13" fmla="*/ 564 h 844"/>
                <a:gd name="T14" fmla="*/ 347 w 816"/>
                <a:gd name="T15" fmla="*/ 615 h 844"/>
                <a:gd name="T16" fmla="*/ 288 w 816"/>
                <a:gd name="T17" fmla="*/ 664 h 844"/>
                <a:gd name="T18" fmla="*/ 228 w 816"/>
                <a:gd name="T19" fmla="*/ 709 h 844"/>
                <a:gd name="T20" fmla="*/ 165 w 816"/>
                <a:gd name="T21" fmla="*/ 750 h 844"/>
                <a:gd name="T22" fmla="*/ 100 w 816"/>
                <a:gd name="T23" fmla="*/ 786 h 844"/>
                <a:gd name="T24" fmla="*/ 59 w 816"/>
                <a:gd name="T25" fmla="*/ 809 h 844"/>
                <a:gd name="T26" fmla="*/ 42 w 816"/>
                <a:gd name="T27" fmla="*/ 821 h 844"/>
                <a:gd name="T28" fmla="*/ 24 w 816"/>
                <a:gd name="T29" fmla="*/ 831 h 844"/>
                <a:gd name="T30" fmla="*/ 8 w 816"/>
                <a:gd name="T31" fmla="*/ 840 h 844"/>
                <a:gd name="T32" fmla="*/ 16 w 816"/>
                <a:gd name="T33" fmla="*/ 833 h 844"/>
                <a:gd name="T34" fmla="*/ 47 w 816"/>
                <a:gd name="T35" fmla="*/ 811 h 844"/>
                <a:gd name="T36" fmla="*/ 80 w 816"/>
                <a:gd name="T37" fmla="*/ 790 h 844"/>
                <a:gd name="T38" fmla="*/ 111 w 816"/>
                <a:gd name="T39" fmla="*/ 769 h 844"/>
                <a:gd name="T40" fmla="*/ 143 w 816"/>
                <a:gd name="T41" fmla="*/ 747 h 844"/>
                <a:gd name="T42" fmla="*/ 174 w 816"/>
                <a:gd name="T43" fmla="*/ 725 h 844"/>
                <a:gd name="T44" fmla="*/ 206 w 816"/>
                <a:gd name="T45" fmla="*/ 702 h 844"/>
                <a:gd name="T46" fmla="*/ 236 w 816"/>
                <a:gd name="T47" fmla="*/ 679 h 844"/>
                <a:gd name="T48" fmla="*/ 292 w 816"/>
                <a:gd name="T49" fmla="*/ 632 h 844"/>
                <a:gd name="T50" fmla="*/ 371 w 816"/>
                <a:gd name="T51" fmla="*/ 559 h 844"/>
                <a:gd name="T52" fmla="*/ 445 w 816"/>
                <a:gd name="T53" fmla="*/ 483 h 844"/>
                <a:gd name="T54" fmla="*/ 516 w 816"/>
                <a:gd name="T55" fmla="*/ 404 h 844"/>
                <a:gd name="T56" fmla="*/ 583 w 816"/>
                <a:gd name="T57" fmla="*/ 323 h 844"/>
                <a:gd name="T58" fmla="*/ 649 w 816"/>
                <a:gd name="T59" fmla="*/ 240 h 844"/>
                <a:gd name="T60" fmla="*/ 711 w 816"/>
                <a:gd name="T61" fmla="*/ 158 h 844"/>
                <a:gd name="T62" fmla="*/ 772 w 816"/>
                <a:gd name="T63" fmla="*/ 75 h 844"/>
                <a:gd name="T64" fmla="*/ 803 w 816"/>
                <a:gd name="T65" fmla="*/ 24 h 844"/>
                <a:gd name="T66" fmla="*/ 811 w 816"/>
                <a:gd name="T67" fmla="*/ 8 h 844"/>
                <a:gd name="T68" fmla="*/ 810 w 816"/>
                <a:gd name="T69" fmla="*/ 23 h 844"/>
                <a:gd name="T70" fmla="*/ 793 w 816"/>
                <a:gd name="T71" fmla="*/ 67 h 844"/>
                <a:gd name="T72" fmla="*/ 770 w 816"/>
                <a:gd name="T73" fmla="*/ 109 h 844"/>
                <a:gd name="T74" fmla="*/ 744 w 816"/>
                <a:gd name="T75" fmla="*/ 150 h 844"/>
                <a:gd name="T76" fmla="*/ 715 w 816"/>
                <a:gd name="T77" fmla="*/ 189 h 844"/>
                <a:gd name="T78" fmla="*/ 686 w 816"/>
                <a:gd name="T79" fmla="*/ 229 h 844"/>
                <a:gd name="T80" fmla="*/ 657 w 816"/>
                <a:gd name="T81" fmla="*/ 269 h 844"/>
                <a:gd name="T82" fmla="*/ 631 w 816"/>
                <a:gd name="T83" fmla="*/ 31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6" h="844">
                  <a:moveTo>
                    <a:pt x="620" y="331"/>
                  </a:moveTo>
                  <a:lnTo>
                    <a:pt x="607" y="340"/>
                  </a:lnTo>
                  <a:lnTo>
                    <a:pt x="596" y="351"/>
                  </a:lnTo>
                  <a:lnTo>
                    <a:pt x="586" y="364"/>
                  </a:lnTo>
                  <a:lnTo>
                    <a:pt x="577" y="375"/>
                  </a:lnTo>
                  <a:lnTo>
                    <a:pt x="568" y="388"/>
                  </a:lnTo>
                  <a:lnTo>
                    <a:pt x="559" y="401"/>
                  </a:lnTo>
                  <a:lnTo>
                    <a:pt x="551" y="414"/>
                  </a:lnTo>
                  <a:lnTo>
                    <a:pt x="540" y="425"/>
                  </a:lnTo>
                  <a:lnTo>
                    <a:pt x="514" y="453"/>
                  </a:lnTo>
                  <a:lnTo>
                    <a:pt x="487" y="481"/>
                  </a:lnTo>
                  <a:lnTo>
                    <a:pt x="460" y="509"/>
                  </a:lnTo>
                  <a:lnTo>
                    <a:pt x="432" y="537"/>
                  </a:lnTo>
                  <a:lnTo>
                    <a:pt x="404" y="564"/>
                  </a:lnTo>
                  <a:lnTo>
                    <a:pt x="375" y="589"/>
                  </a:lnTo>
                  <a:lnTo>
                    <a:pt x="347" y="615"/>
                  </a:lnTo>
                  <a:lnTo>
                    <a:pt x="318" y="639"/>
                  </a:lnTo>
                  <a:lnTo>
                    <a:pt x="288" y="664"/>
                  </a:lnTo>
                  <a:lnTo>
                    <a:pt x="258" y="687"/>
                  </a:lnTo>
                  <a:lnTo>
                    <a:pt x="228" y="709"/>
                  </a:lnTo>
                  <a:lnTo>
                    <a:pt x="196" y="730"/>
                  </a:lnTo>
                  <a:lnTo>
                    <a:pt x="165" y="750"/>
                  </a:lnTo>
                  <a:lnTo>
                    <a:pt x="132" y="768"/>
                  </a:lnTo>
                  <a:lnTo>
                    <a:pt x="100" y="786"/>
                  </a:lnTo>
                  <a:lnTo>
                    <a:pt x="67" y="802"/>
                  </a:lnTo>
                  <a:lnTo>
                    <a:pt x="59" y="809"/>
                  </a:lnTo>
                  <a:lnTo>
                    <a:pt x="51" y="815"/>
                  </a:lnTo>
                  <a:lnTo>
                    <a:pt x="42" y="821"/>
                  </a:lnTo>
                  <a:lnTo>
                    <a:pt x="34" y="826"/>
                  </a:lnTo>
                  <a:lnTo>
                    <a:pt x="24" y="831"/>
                  </a:lnTo>
                  <a:lnTo>
                    <a:pt x="16" y="836"/>
                  </a:lnTo>
                  <a:lnTo>
                    <a:pt x="8" y="840"/>
                  </a:lnTo>
                  <a:lnTo>
                    <a:pt x="0" y="844"/>
                  </a:lnTo>
                  <a:lnTo>
                    <a:pt x="16" y="833"/>
                  </a:lnTo>
                  <a:lnTo>
                    <a:pt x="31" y="823"/>
                  </a:lnTo>
                  <a:lnTo>
                    <a:pt x="47" y="811"/>
                  </a:lnTo>
                  <a:lnTo>
                    <a:pt x="64" y="801"/>
                  </a:lnTo>
                  <a:lnTo>
                    <a:pt x="80" y="790"/>
                  </a:lnTo>
                  <a:lnTo>
                    <a:pt x="95" y="780"/>
                  </a:lnTo>
                  <a:lnTo>
                    <a:pt x="111" y="769"/>
                  </a:lnTo>
                  <a:lnTo>
                    <a:pt x="128" y="758"/>
                  </a:lnTo>
                  <a:lnTo>
                    <a:pt x="143" y="747"/>
                  </a:lnTo>
                  <a:lnTo>
                    <a:pt x="159" y="736"/>
                  </a:lnTo>
                  <a:lnTo>
                    <a:pt x="174" y="725"/>
                  </a:lnTo>
                  <a:lnTo>
                    <a:pt x="189" y="714"/>
                  </a:lnTo>
                  <a:lnTo>
                    <a:pt x="206" y="702"/>
                  </a:lnTo>
                  <a:lnTo>
                    <a:pt x="221" y="690"/>
                  </a:lnTo>
                  <a:lnTo>
                    <a:pt x="236" y="679"/>
                  </a:lnTo>
                  <a:lnTo>
                    <a:pt x="251" y="667"/>
                  </a:lnTo>
                  <a:lnTo>
                    <a:pt x="292" y="632"/>
                  </a:lnTo>
                  <a:lnTo>
                    <a:pt x="332" y="596"/>
                  </a:lnTo>
                  <a:lnTo>
                    <a:pt x="371" y="559"/>
                  </a:lnTo>
                  <a:lnTo>
                    <a:pt x="408" y="522"/>
                  </a:lnTo>
                  <a:lnTo>
                    <a:pt x="445" y="483"/>
                  </a:lnTo>
                  <a:lnTo>
                    <a:pt x="481" y="444"/>
                  </a:lnTo>
                  <a:lnTo>
                    <a:pt x="516" y="404"/>
                  </a:lnTo>
                  <a:lnTo>
                    <a:pt x="550" y="364"/>
                  </a:lnTo>
                  <a:lnTo>
                    <a:pt x="583" y="323"/>
                  </a:lnTo>
                  <a:lnTo>
                    <a:pt x="616" y="282"/>
                  </a:lnTo>
                  <a:lnTo>
                    <a:pt x="649" y="240"/>
                  </a:lnTo>
                  <a:lnTo>
                    <a:pt x="680" y="200"/>
                  </a:lnTo>
                  <a:lnTo>
                    <a:pt x="711" y="158"/>
                  </a:lnTo>
                  <a:lnTo>
                    <a:pt x="742" y="116"/>
                  </a:lnTo>
                  <a:lnTo>
                    <a:pt x="772" y="75"/>
                  </a:lnTo>
                  <a:lnTo>
                    <a:pt x="802" y="33"/>
                  </a:lnTo>
                  <a:lnTo>
                    <a:pt x="803" y="24"/>
                  </a:lnTo>
                  <a:lnTo>
                    <a:pt x="807" y="16"/>
                  </a:lnTo>
                  <a:lnTo>
                    <a:pt x="811" y="8"/>
                  </a:lnTo>
                  <a:lnTo>
                    <a:pt x="816" y="0"/>
                  </a:lnTo>
                  <a:lnTo>
                    <a:pt x="810" y="23"/>
                  </a:lnTo>
                  <a:lnTo>
                    <a:pt x="802" y="45"/>
                  </a:lnTo>
                  <a:lnTo>
                    <a:pt x="793" y="67"/>
                  </a:lnTo>
                  <a:lnTo>
                    <a:pt x="782" y="88"/>
                  </a:lnTo>
                  <a:lnTo>
                    <a:pt x="770" y="109"/>
                  </a:lnTo>
                  <a:lnTo>
                    <a:pt x="757" y="130"/>
                  </a:lnTo>
                  <a:lnTo>
                    <a:pt x="744" y="150"/>
                  </a:lnTo>
                  <a:lnTo>
                    <a:pt x="730" y="169"/>
                  </a:lnTo>
                  <a:lnTo>
                    <a:pt x="715" y="189"/>
                  </a:lnTo>
                  <a:lnTo>
                    <a:pt x="701" y="209"/>
                  </a:lnTo>
                  <a:lnTo>
                    <a:pt x="686" y="229"/>
                  </a:lnTo>
                  <a:lnTo>
                    <a:pt x="672" y="250"/>
                  </a:lnTo>
                  <a:lnTo>
                    <a:pt x="657" y="269"/>
                  </a:lnTo>
                  <a:lnTo>
                    <a:pt x="644" y="289"/>
                  </a:lnTo>
                  <a:lnTo>
                    <a:pt x="631" y="310"/>
                  </a:lnTo>
                  <a:lnTo>
                    <a:pt x="620"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7" name="Freeform 12"/>
            <p:cNvSpPr>
              <a:spLocks/>
            </p:cNvSpPr>
            <p:nvPr/>
          </p:nvSpPr>
          <p:spPr bwMode="auto">
            <a:xfrm>
              <a:off x="1697038" y="2949575"/>
              <a:ext cx="14288" cy="9525"/>
            </a:xfrm>
            <a:custGeom>
              <a:avLst/>
              <a:gdLst>
                <a:gd name="T0" fmla="*/ 53 w 53"/>
                <a:gd name="T1" fmla="*/ 12 h 39"/>
                <a:gd name="T2" fmla="*/ 48 w 53"/>
                <a:gd name="T3" fmla="*/ 17 h 39"/>
                <a:gd name="T4" fmla="*/ 43 w 53"/>
                <a:gd name="T5" fmla="*/ 21 h 39"/>
                <a:gd name="T6" fmla="*/ 38 w 53"/>
                <a:gd name="T7" fmla="*/ 27 h 39"/>
                <a:gd name="T8" fmla="*/ 32 w 53"/>
                <a:gd name="T9" fmla="*/ 33 h 39"/>
                <a:gd name="T10" fmla="*/ 26 w 53"/>
                <a:gd name="T11" fmla="*/ 36 h 39"/>
                <a:gd name="T12" fmla="*/ 19 w 53"/>
                <a:gd name="T13" fmla="*/ 39 h 39"/>
                <a:gd name="T14" fmla="*/ 12 w 53"/>
                <a:gd name="T15" fmla="*/ 36 h 39"/>
                <a:gd name="T16" fmla="*/ 5 w 53"/>
                <a:gd name="T17" fmla="*/ 32 h 39"/>
                <a:gd name="T18" fmla="*/ 0 w 53"/>
                <a:gd name="T19" fmla="*/ 27 h 39"/>
                <a:gd name="T20" fmla="*/ 0 w 53"/>
                <a:gd name="T21" fmla="*/ 20 h 39"/>
                <a:gd name="T22" fmla="*/ 2 w 53"/>
                <a:gd name="T23" fmla="*/ 14 h 39"/>
                <a:gd name="T24" fmla="*/ 4 w 53"/>
                <a:gd name="T25" fmla="*/ 9 h 39"/>
                <a:gd name="T26" fmla="*/ 8 w 53"/>
                <a:gd name="T27" fmla="*/ 6 h 39"/>
                <a:gd name="T28" fmla="*/ 12 w 53"/>
                <a:gd name="T29" fmla="*/ 4 h 39"/>
                <a:gd name="T30" fmla="*/ 17 w 53"/>
                <a:gd name="T31" fmla="*/ 2 h 39"/>
                <a:gd name="T32" fmla="*/ 22 w 53"/>
                <a:gd name="T33" fmla="*/ 0 h 39"/>
                <a:gd name="T34" fmla="*/ 26 w 53"/>
                <a:gd name="T35" fmla="*/ 0 h 39"/>
                <a:gd name="T36" fmla="*/ 31 w 53"/>
                <a:gd name="T37" fmla="*/ 0 h 39"/>
                <a:gd name="T38" fmla="*/ 37 w 53"/>
                <a:gd name="T39" fmla="*/ 0 h 39"/>
                <a:gd name="T40" fmla="*/ 41 w 53"/>
                <a:gd name="T41" fmla="*/ 3 h 39"/>
                <a:gd name="T42" fmla="*/ 44 w 53"/>
                <a:gd name="T43" fmla="*/ 6 h 39"/>
                <a:gd name="T44" fmla="*/ 47 w 53"/>
                <a:gd name="T45" fmla="*/ 7 h 39"/>
                <a:gd name="T46" fmla="*/ 51 w 53"/>
                <a:gd name="T47" fmla="*/ 9 h 39"/>
                <a:gd name="T48" fmla="*/ 53 w 53"/>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39">
                  <a:moveTo>
                    <a:pt x="53" y="12"/>
                  </a:moveTo>
                  <a:lnTo>
                    <a:pt x="48" y="17"/>
                  </a:lnTo>
                  <a:lnTo>
                    <a:pt x="43" y="21"/>
                  </a:lnTo>
                  <a:lnTo>
                    <a:pt x="38" y="27"/>
                  </a:lnTo>
                  <a:lnTo>
                    <a:pt x="32" y="33"/>
                  </a:lnTo>
                  <a:lnTo>
                    <a:pt x="26" y="36"/>
                  </a:lnTo>
                  <a:lnTo>
                    <a:pt x="19" y="39"/>
                  </a:lnTo>
                  <a:lnTo>
                    <a:pt x="12" y="36"/>
                  </a:lnTo>
                  <a:lnTo>
                    <a:pt x="5" y="32"/>
                  </a:lnTo>
                  <a:lnTo>
                    <a:pt x="0" y="27"/>
                  </a:lnTo>
                  <a:lnTo>
                    <a:pt x="0" y="20"/>
                  </a:lnTo>
                  <a:lnTo>
                    <a:pt x="2" y="14"/>
                  </a:lnTo>
                  <a:lnTo>
                    <a:pt x="4" y="9"/>
                  </a:lnTo>
                  <a:lnTo>
                    <a:pt x="8" y="6"/>
                  </a:lnTo>
                  <a:lnTo>
                    <a:pt x="12" y="4"/>
                  </a:lnTo>
                  <a:lnTo>
                    <a:pt x="17" y="2"/>
                  </a:lnTo>
                  <a:lnTo>
                    <a:pt x="22" y="0"/>
                  </a:lnTo>
                  <a:lnTo>
                    <a:pt x="26" y="0"/>
                  </a:lnTo>
                  <a:lnTo>
                    <a:pt x="31" y="0"/>
                  </a:lnTo>
                  <a:lnTo>
                    <a:pt x="37" y="0"/>
                  </a:lnTo>
                  <a:lnTo>
                    <a:pt x="41" y="3"/>
                  </a:lnTo>
                  <a:lnTo>
                    <a:pt x="44" y="6"/>
                  </a:lnTo>
                  <a:lnTo>
                    <a:pt x="47" y="7"/>
                  </a:lnTo>
                  <a:lnTo>
                    <a:pt x="51" y="9"/>
                  </a:lnTo>
                  <a:lnTo>
                    <a:pt x="5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8" name="Freeform 13"/>
            <p:cNvSpPr>
              <a:spLocks/>
            </p:cNvSpPr>
            <p:nvPr/>
          </p:nvSpPr>
          <p:spPr bwMode="auto">
            <a:xfrm>
              <a:off x="1835150" y="2949575"/>
              <a:ext cx="74613" cy="44450"/>
            </a:xfrm>
            <a:custGeom>
              <a:avLst/>
              <a:gdLst>
                <a:gd name="T0" fmla="*/ 277 w 277"/>
                <a:gd name="T1" fmla="*/ 2 h 166"/>
                <a:gd name="T2" fmla="*/ 277 w 277"/>
                <a:gd name="T3" fmla="*/ 9 h 166"/>
                <a:gd name="T4" fmla="*/ 263 w 277"/>
                <a:gd name="T5" fmla="*/ 15 h 166"/>
                <a:gd name="T6" fmla="*/ 249 w 277"/>
                <a:gd name="T7" fmla="*/ 22 h 166"/>
                <a:gd name="T8" fmla="*/ 235 w 277"/>
                <a:gd name="T9" fmla="*/ 28 h 166"/>
                <a:gd name="T10" fmla="*/ 222 w 277"/>
                <a:gd name="T11" fmla="*/ 35 h 166"/>
                <a:gd name="T12" fmla="*/ 208 w 277"/>
                <a:gd name="T13" fmla="*/ 43 h 166"/>
                <a:gd name="T14" fmla="*/ 195 w 277"/>
                <a:gd name="T15" fmla="*/ 50 h 166"/>
                <a:gd name="T16" fmla="*/ 181 w 277"/>
                <a:gd name="T17" fmla="*/ 58 h 166"/>
                <a:gd name="T18" fmla="*/ 168 w 277"/>
                <a:gd name="T19" fmla="*/ 66 h 166"/>
                <a:gd name="T20" fmla="*/ 156 w 277"/>
                <a:gd name="T21" fmla="*/ 74 h 166"/>
                <a:gd name="T22" fmla="*/ 143 w 277"/>
                <a:gd name="T23" fmla="*/ 82 h 166"/>
                <a:gd name="T24" fmla="*/ 129 w 277"/>
                <a:gd name="T25" fmla="*/ 89 h 166"/>
                <a:gd name="T26" fmla="*/ 116 w 277"/>
                <a:gd name="T27" fmla="*/ 97 h 166"/>
                <a:gd name="T28" fmla="*/ 103 w 277"/>
                <a:gd name="T29" fmla="*/ 106 h 166"/>
                <a:gd name="T30" fmla="*/ 91 w 277"/>
                <a:gd name="T31" fmla="*/ 112 h 166"/>
                <a:gd name="T32" fmla="*/ 77 w 277"/>
                <a:gd name="T33" fmla="*/ 121 h 166"/>
                <a:gd name="T34" fmla="*/ 64 w 277"/>
                <a:gd name="T35" fmla="*/ 128 h 166"/>
                <a:gd name="T36" fmla="*/ 56 w 277"/>
                <a:gd name="T37" fmla="*/ 133 h 166"/>
                <a:gd name="T38" fmla="*/ 49 w 277"/>
                <a:gd name="T39" fmla="*/ 140 h 166"/>
                <a:gd name="T40" fmla="*/ 42 w 277"/>
                <a:gd name="T41" fmla="*/ 147 h 166"/>
                <a:gd name="T42" fmla="*/ 34 w 277"/>
                <a:gd name="T43" fmla="*/ 153 h 166"/>
                <a:gd name="T44" fmla="*/ 27 w 277"/>
                <a:gd name="T45" fmla="*/ 159 h 166"/>
                <a:gd name="T46" fmla="*/ 18 w 277"/>
                <a:gd name="T47" fmla="*/ 164 h 166"/>
                <a:gd name="T48" fmla="*/ 9 w 277"/>
                <a:gd name="T49" fmla="*/ 166 h 166"/>
                <a:gd name="T50" fmla="*/ 0 w 277"/>
                <a:gd name="T51" fmla="*/ 165 h 166"/>
                <a:gd name="T52" fmla="*/ 7 w 277"/>
                <a:gd name="T53" fmla="*/ 156 h 166"/>
                <a:gd name="T54" fmla="*/ 14 w 277"/>
                <a:gd name="T55" fmla="*/ 146 h 166"/>
                <a:gd name="T56" fmla="*/ 23 w 277"/>
                <a:gd name="T57" fmla="*/ 138 h 166"/>
                <a:gd name="T58" fmla="*/ 32 w 277"/>
                <a:gd name="T59" fmla="*/ 131 h 166"/>
                <a:gd name="T60" fmla="*/ 42 w 277"/>
                <a:gd name="T61" fmla="*/ 125 h 166"/>
                <a:gd name="T62" fmla="*/ 51 w 277"/>
                <a:gd name="T63" fmla="*/ 118 h 166"/>
                <a:gd name="T64" fmla="*/ 60 w 277"/>
                <a:gd name="T65" fmla="*/ 111 h 166"/>
                <a:gd name="T66" fmla="*/ 70 w 277"/>
                <a:gd name="T67" fmla="*/ 104 h 166"/>
                <a:gd name="T68" fmla="*/ 75 w 277"/>
                <a:gd name="T69" fmla="*/ 103 h 166"/>
                <a:gd name="T70" fmla="*/ 81 w 277"/>
                <a:gd name="T71" fmla="*/ 100 h 166"/>
                <a:gd name="T72" fmla="*/ 87 w 277"/>
                <a:gd name="T73" fmla="*/ 96 h 166"/>
                <a:gd name="T74" fmla="*/ 93 w 277"/>
                <a:gd name="T75" fmla="*/ 92 h 166"/>
                <a:gd name="T76" fmla="*/ 97 w 277"/>
                <a:gd name="T77" fmla="*/ 87 h 166"/>
                <a:gd name="T78" fmla="*/ 103 w 277"/>
                <a:gd name="T79" fmla="*/ 82 h 166"/>
                <a:gd name="T80" fmla="*/ 109 w 277"/>
                <a:gd name="T81" fmla="*/ 78 h 166"/>
                <a:gd name="T82" fmla="*/ 115 w 277"/>
                <a:gd name="T83" fmla="*/ 75 h 166"/>
                <a:gd name="T84" fmla="*/ 135 w 277"/>
                <a:gd name="T85" fmla="*/ 65 h 166"/>
                <a:gd name="T86" fmla="*/ 153 w 277"/>
                <a:gd name="T87" fmla="*/ 54 h 166"/>
                <a:gd name="T88" fmla="*/ 173 w 277"/>
                <a:gd name="T89" fmla="*/ 44 h 166"/>
                <a:gd name="T90" fmla="*/ 193 w 277"/>
                <a:gd name="T91" fmla="*/ 35 h 166"/>
                <a:gd name="T92" fmla="*/ 214 w 277"/>
                <a:gd name="T93" fmla="*/ 25 h 166"/>
                <a:gd name="T94" fmla="*/ 234 w 277"/>
                <a:gd name="T95" fmla="*/ 16 h 166"/>
                <a:gd name="T96" fmla="*/ 253 w 277"/>
                <a:gd name="T97" fmla="*/ 8 h 166"/>
                <a:gd name="T98" fmla="*/ 274 w 277"/>
                <a:gd name="T99" fmla="*/ 0 h 166"/>
                <a:gd name="T100" fmla="*/ 277 w 277"/>
                <a:gd name="T101" fmla="*/ 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7" h="166">
                  <a:moveTo>
                    <a:pt x="277" y="2"/>
                  </a:moveTo>
                  <a:lnTo>
                    <a:pt x="277" y="9"/>
                  </a:lnTo>
                  <a:lnTo>
                    <a:pt x="263" y="15"/>
                  </a:lnTo>
                  <a:lnTo>
                    <a:pt x="249" y="22"/>
                  </a:lnTo>
                  <a:lnTo>
                    <a:pt x="235" y="28"/>
                  </a:lnTo>
                  <a:lnTo>
                    <a:pt x="222" y="35"/>
                  </a:lnTo>
                  <a:lnTo>
                    <a:pt x="208" y="43"/>
                  </a:lnTo>
                  <a:lnTo>
                    <a:pt x="195" y="50"/>
                  </a:lnTo>
                  <a:lnTo>
                    <a:pt x="181" y="58"/>
                  </a:lnTo>
                  <a:lnTo>
                    <a:pt x="168" y="66"/>
                  </a:lnTo>
                  <a:lnTo>
                    <a:pt x="156" y="74"/>
                  </a:lnTo>
                  <a:lnTo>
                    <a:pt x="143" y="82"/>
                  </a:lnTo>
                  <a:lnTo>
                    <a:pt x="129" y="89"/>
                  </a:lnTo>
                  <a:lnTo>
                    <a:pt x="116" y="97"/>
                  </a:lnTo>
                  <a:lnTo>
                    <a:pt x="103" y="106"/>
                  </a:lnTo>
                  <a:lnTo>
                    <a:pt x="91" y="112"/>
                  </a:lnTo>
                  <a:lnTo>
                    <a:pt x="77" y="121"/>
                  </a:lnTo>
                  <a:lnTo>
                    <a:pt x="64" y="128"/>
                  </a:lnTo>
                  <a:lnTo>
                    <a:pt x="56" y="133"/>
                  </a:lnTo>
                  <a:lnTo>
                    <a:pt x="49" y="140"/>
                  </a:lnTo>
                  <a:lnTo>
                    <a:pt x="42" y="147"/>
                  </a:lnTo>
                  <a:lnTo>
                    <a:pt x="34" y="153"/>
                  </a:lnTo>
                  <a:lnTo>
                    <a:pt x="27" y="159"/>
                  </a:lnTo>
                  <a:lnTo>
                    <a:pt x="18" y="164"/>
                  </a:lnTo>
                  <a:lnTo>
                    <a:pt x="9" y="166"/>
                  </a:lnTo>
                  <a:lnTo>
                    <a:pt x="0" y="165"/>
                  </a:lnTo>
                  <a:lnTo>
                    <a:pt x="7" y="156"/>
                  </a:lnTo>
                  <a:lnTo>
                    <a:pt x="14" y="146"/>
                  </a:lnTo>
                  <a:lnTo>
                    <a:pt x="23" y="138"/>
                  </a:lnTo>
                  <a:lnTo>
                    <a:pt x="32" y="131"/>
                  </a:lnTo>
                  <a:lnTo>
                    <a:pt x="42" y="125"/>
                  </a:lnTo>
                  <a:lnTo>
                    <a:pt x="51" y="118"/>
                  </a:lnTo>
                  <a:lnTo>
                    <a:pt x="60" y="111"/>
                  </a:lnTo>
                  <a:lnTo>
                    <a:pt x="70" y="104"/>
                  </a:lnTo>
                  <a:lnTo>
                    <a:pt x="75" y="103"/>
                  </a:lnTo>
                  <a:lnTo>
                    <a:pt x="81" y="100"/>
                  </a:lnTo>
                  <a:lnTo>
                    <a:pt x="87" y="96"/>
                  </a:lnTo>
                  <a:lnTo>
                    <a:pt x="93" y="92"/>
                  </a:lnTo>
                  <a:lnTo>
                    <a:pt x="97" y="87"/>
                  </a:lnTo>
                  <a:lnTo>
                    <a:pt x="103" y="82"/>
                  </a:lnTo>
                  <a:lnTo>
                    <a:pt x="109" y="78"/>
                  </a:lnTo>
                  <a:lnTo>
                    <a:pt x="115" y="75"/>
                  </a:lnTo>
                  <a:lnTo>
                    <a:pt x="135" y="65"/>
                  </a:lnTo>
                  <a:lnTo>
                    <a:pt x="153" y="54"/>
                  </a:lnTo>
                  <a:lnTo>
                    <a:pt x="173" y="44"/>
                  </a:lnTo>
                  <a:lnTo>
                    <a:pt x="193" y="35"/>
                  </a:lnTo>
                  <a:lnTo>
                    <a:pt x="214" y="25"/>
                  </a:lnTo>
                  <a:lnTo>
                    <a:pt x="234" y="16"/>
                  </a:lnTo>
                  <a:lnTo>
                    <a:pt x="253" y="8"/>
                  </a:lnTo>
                  <a:lnTo>
                    <a:pt x="274" y="0"/>
                  </a:lnTo>
                  <a:lnTo>
                    <a:pt x="27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9" name="Freeform 14"/>
            <p:cNvSpPr>
              <a:spLocks/>
            </p:cNvSpPr>
            <p:nvPr/>
          </p:nvSpPr>
          <p:spPr bwMode="auto">
            <a:xfrm>
              <a:off x="1700213" y="2949575"/>
              <a:ext cx="161925" cy="165100"/>
            </a:xfrm>
            <a:custGeom>
              <a:avLst/>
              <a:gdLst>
                <a:gd name="T0" fmla="*/ 86 w 612"/>
                <a:gd name="T1" fmla="*/ 15 h 618"/>
                <a:gd name="T2" fmla="*/ 172 w 612"/>
                <a:gd name="T3" fmla="*/ 65 h 618"/>
                <a:gd name="T4" fmla="*/ 370 w 612"/>
                <a:gd name="T5" fmla="*/ 144 h 618"/>
                <a:gd name="T6" fmla="*/ 585 w 612"/>
                <a:gd name="T7" fmla="*/ 224 h 618"/>
                <a:gd name="T8" fmla="*/ 559 w 612"/>
                <a:gd name="T9" fmla="*/ 270 h 618"/>
                <a:gd name="T10" fmla="*/ 506 w 612"/>
                <a:gd name="T11" fmla="*/ 308 h 618"/>
                <a:gd name="T12" fmla="*/ 564 w 612"/>
                <a:gd name="T13" fmla="*/ 248 h 618"/>
                <a:gd name="T14" fmla="*/ 524 w 612"/>
                <a:gd name="T15" fmla="*/ 238 h 618"/>
                <a:gd name="T16" fmla="*/ 474 w 612"/>
                <a:gd name="T17" fmla="*/ 275 h 618"/>
                <a:gd name="T18" fmla="*/ 466 w 612"/>
                <a:gd name="T19" fmla="*/ 263 h 618"/>
                <a:gd name="T20" fmla="*/ 505 w 612"/>
                <a:gd name="T21" fmla="*/ 225 h 618"/>
                <a:gd name="T22" fmla="*/ 462 w 612"/>
                <a:gd name="T23" fmla="*/ 224 h 618"/>
                <a:gd name="T24" fmla="*/ 421 w 612"/>
                <a:gd name="T25" fmla="*/ 258 h 618"/>
                <a:gd name="T26" fmla="*/ 441 w 612"/>
                <a:gd name="T27" fmla="*/ 201 h 618"/>
                <a:gd name="T28" fmla="*/ 406 w 612"/>
                <a:gd name="T29" fmla="*/ 198 h 618"/>
                <a:gd name="T30" fmla="*/ 362 w 612"/>
                <a:gd name="T31" fmla="*/ 228 h 618"/>
                <a:gd name="T32" fmla="*/ 371 w 612"/>
                <a:gd name="T33" fmla="*/ 172 h 618"/>
                <a:gd name="T34" fmla="*/ 322 w 612"/>
                <a:gd name="T35" fmla="*/ 200 h 618"/>
                <a:gd name="T36" fmla="*/ 319 w 612"/>
                <a:gd name="T37" fmla="*/ 151 h 618"/>
                <a:gd name="T38" fmla="*/ 283 w 612"/>
                <a:gd name="T39" fmla="*/ 168 h 618"/>
                <a:gd name="T40" fmla="*/ 271 w 612"/>
                <a:gd name="T41" fmla="*/ 130 h 618"/>
                <a:gd name="T42" fmla="*/ 235 w 612"/>
                <a:gd name="T43" fmla="*/ 134 h 618"/>
                <a:gd name="T44" fmla="*/ 206 w 612"/>
                <a:gd name="T45" fmla="*/ 109 h 618"/>
                <a:gd name="T46" fmla="*/ 269 w 612"/>
                <a:gd name="T47" fmla="*/ 178 h 618"/>
                <a:gd name="T48" fmla="*/ 419 w 612"/>
                <a:gd name="T49" fmla="*/ 284 h 618"/>
                <a:gd name="T50" fmla="*/ 505 w 612"/>
                <a:gd name="T51" fmla="*/ 366 h 618"/>
                <a:gd name="T52" fmla="*/ 460 w 612"/>
                <a:gd name="T53" fmla="*/ 358 h 618"/>
                <a:gd name="T54" fmla="*/ 428 w 612"/>
                <a:gd name="T55" fmla="*/ 324 h 618"/>
                <a:gd name="T56" fmla="*/ 414 w 612"/>
                <a:gd name="T57" fmla="*/ 328 h 618"/>
                <a:gd name="T58" fmla="*/ 377 w 612"/>
                <a:gd name="T59" fmla="*/ 320 h 618"/>
                <a:gd name="T60" fmla="*/ 354 w 612"/>
                <a:gd name="T61" fmla="*/ 322 h 618"/>
                <a:gd name="T62" fmla="*/ 369 w 612"/>
                <a:gd name="T63" fmla="*/ 278 h 618"/>
                <a:gd name="T64" fmla="*/ 328 w 612"/>
                <a:gd name="T65" fmla="*/ 277 h 618"/>
                <a:gd name="T66" fmla="*/ 316 w 612"/>
                <a:gd name="T67" fmla="*/ 273 h 618"/>
                <a:gd name="T68" fmla="*/ 291 w 612"/>
                <a:gd name="T69" fmla="*/ 251 h 618"/>
                <a:gd name="T70" fmla="*/ 284 w 612"/>
                <a:gd name="T71" fmla="*/ 239 h 618"/>
                <a:gd name="T72" fmla="*/ 255 w 612"/>
                <a:gd name="T73" fmla="*/ 205 h 618"/>
                <a:gd name="T74" fmla="*/ 206 w 612"/>
                <a:gd name="T75" fmla="*/ 246 h 618"/>
                <a:gd name="T76" fmla="*/ 236 w 612"/>
                <a:gd name="T77" fmla="*/ 200 h 618"/>
                <a:gd name="T78" fmla="*/ 192 w 612"/>
                <a:gd name="T79" fmla="*/ 189 h 618"/>
                <a:gd name="T80" fmla="*/ 184 w 612"/>
                <a:gd name="T81" fmla="*/ 182 h 618"/>
                <a:gd name="T82" fmla="*/ 154 w 612"/>
                <a:gd name="T83" fmla="*/ 158 h 618"/>
                <a:gd name="T84" fmla="*/ 136 w 612"/>
                <a:gd name="T85" fmla="*/ 121 h 618"/>
                <a:gd name="T86" fmla="*/ 131 w 612"/>
                <a:gd name="T87" fmla="*/ 179 h 618"/>
                <a:gd name="T88" fmla="*/ 279 w 612"/>
                <a:gd name="T89" fmla="*/ 420 h 618"/>
                <a:gd name="T90" fmla="*/ 335 w 612"/>
                <a:gd name="T91" fmla="*/ 516 h 618"/>
                <a:gd name="T92" fmla="*/ 298 w 612"/>
                <a:gd name="T93" fmla="*/ 509 h 618"/>
                <a:gd name="T94" fmla="*/ 159 w 612"/>
                <a:gd name="T95" fmla="*/ 282 h 618"/>
                <a:gd name="T96" fmla="*/ 105 w 612"/>
                <a:gd name="T97" fmla="*/ 185 h 618"/>
                <a:gd name="T98" fmla="*/ 107 w 612"/>
                <a:gd name="T99" fmla="*/ 224 h 618"/>
                <a:gd name="T100" fmla="*/ 162 w 612"/>
                <a:gd name="T101" fmla="*/ 398 h 618"/>
                <a:gd name="T102" fmla="*/ 202 w 612"/>
                <a:gd name="T103" fmla="*/ 538 h 618"/>
                <a:gd name="T104" fmla="*/ 193 w 612"/>
                <a:gd name="T105" fmla="*/ 618 h 618"/>
                <a:gd name="T106" fmla="*/ 119 w 612"/>
                <a:gd name="T107" fmla="*/ 360 h 618"/>
                <a:gd name="T108" fmla="*/ 65 w 612"/>
                <a:gd name="T109" fmla="*/ 191 h 618"/>
                <a:gd name="T110" fmla="*/ 23 w 612"/>
                <a:gd name="T111" fmla="*/ 101 h 618"/>
                <a:gd name="T112" fmla="*/ 1 w 612"/>
                <a:gd name="T113" fmla="*/ 63 h 618"/>
                <a:gd name="T114" fmla="*/ 41 w 612"/>
                <a:gd name="T115" fmla="*/ 28 h 618"/>
                <a:gd name="T116" fmla="*/ 64 w 612"/>
                <a:gd name="T117" fmla="*/ 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2" h="618">
                  <a:moveTo>
                    <a:pt x="66" y="5"/>
                  </a:moveTo>
                  <a:lnTo>
                    <a:pt x="66" y="11"/>
                  </a:lnTo>
                  <a:lnTo>
                    <a:pt x="66" y="16"/>
                  </a:lnTo>
                  <a:lnTo>
                    <a:pt x="67" y="22"/>
                  </a:lnTo>
                  <a:lnTo>
                    <a:pt x="73" y="25"/>
                  </a:lnTo>
                  <a:lnTo>
                    <a:pt x="78" y="22"/>
                  </a:lnTo>
                  <a:lnTo>
                    <a:pt x="81" y="17"/>
                  </a:lnTo>
                  <a:lnTo>
                    <a:pt x="86" y="15"/>
                  </a:lnTo>
                  <a:lnTo>
                    <a:pt x="93" y="18"/>
                  </a:lnTo>
                  <a:lnTo>
                    <a:pt x="100" y="30"/>
                  </a:lnTo>
                  <a:lnTo>
                    <a:pt x="109" y="39"/>
                  </a:lnTo>
                  <a:lnTo>
                    <a:pt x="121" y="45"/>
                  </a:lnTo>
                  <a:lnTo>
                    <a:pt x="133" y="51"/>
                  </a:lnTo>
                  <a:lnTo>
                    <a:pt x="145" y="56"/>
                  </a:lnTo>
                  <a:lnTo>
                    <a:pt x="159" y="60"/>
                  </a:lnTo>
                  <a:lnTo>
                    <a:pt x="172" y="65"/>
                  </a:lnTo>
                  <a:lnTo>
                    <a:pt x="184" y="71"/>
                  </a:lnTo>
                  <a:lnTo>
                    <a:pt x="211" y="81"/>
                  </a:lnTo>
                  <a:lnTo>
                    <a:pt x="237" y="92"/>
                  </a:lnTo>
                  <a:lnTo>
                    <a:pt x="264" y="102"/>
                  </a:lnTo>
                  <a:lnTo>
                    <a:pt x="291" y="113"/>
                  </a:lnTo>
                  <a:lnTo>
                    <a:pt x="317" y="123"/>
                  </a:lnTo>
                  <a:lnTo>
                    <a:pt x="344" y="134"/>
                  </a:lnTo>
                  <a:lnTo>
                    <a:pt x="370" y="144"/>
                  </a:lnTo>
                  <a:lnTo>
                    <a:pt x="397" y="155"/>
                  </a:lnTo>
                  <a:lnTo>
                    <a:pt x="423" y="165"/>
                  </a:lnTo>
                  <a:lnTo>
                    <a:pt x="450" y="175"/>
                  </a:lnTo>
                  <a:lnTo>
                    <a:pt x="477" y="186"/>
                  </a:lnTo>
                  <a:lnTo>
                    <a:pt x="504" y="195"/>
                  </a:lnTo>
                  <a:lnTo>
                    <a:pt x="530" y="206"/>
                  </a:lnTo>
                  <a:lnTo>
                    <a:pt x="557" y="215"/>
                  </a:lnTo>
                  <a:lnTo>
                    <a:pt x="585" y="224"/>
                  </a:lnTo>
                  <a:lnTo>
                    <a:pt x="612" y="234"/>
                  </a:lnTo>
                  <a:lnTo>
                    <a:pt x="610" y="239"/>
                  </a:lnTo>
                  <a:lnTo>
                    <a:pt x="609" y="246"/>
                  </a:lnTo>
                  <a:lnTo>
                    <a:pt x="607" y="252"/>
                  </a:lnTo>
                  <a:lnTo>
                    <a:pt x="602" y="257"/>
                  </a:lnTo>
                  <a:lnTo>
                    <a:pt x="579" y="253"/>
                  </a:lnTo>
                  <a:lnTo>
                    <a:pt x="569" y="261"/>
                  </a:lnTo>
                  <a:lnTo>
                    <a:pt x="559" y="270"/>
                  </a:lnTo>
                  <a:lnTo>
                    <a:pt x="550" y="278"/>
                  </a:lnTo>
                  <a:lnTo>
                    <a:pt x="542" y="287"/>
                  </a:lnTo>
                  <a:lnTo>
                    <a:pt x="533" y="296"/>
                  </a:lnTo>
                  <a:lnTo>
                    <a:pt x="523" y="306"/>
                  </a:lnTo>
                  <a:lnTo>
                    <a:pt x="514" y="314"/>
                  </a:lnTo>
                  <a:lnTo>
                    <a:pt x="505" y="322"/>
                  </a:lnTo>
                  <a:lnTo>
                    <a:pt x="499" y="316"/>
                  </a:lnTo>
                  <a:lnTo>
                    <a:pt x="506" y="308"/>
                  </a:lnTo>
                  <a:lnTo>
                    <a:pt x="515" y="300"/>
                  </a:lnTo>
                  <a:lnTo>
                    <a:pt x="523" y="292"/>
                  </a:lnTo>
                  <a:lnTo>
                    <a:pt x="533" y="284"/>
                  </a:lnTo>
                  <a:lnTo>
                    <a:pt x="542" y="277"/>
                  </a:lnTo>
                  <a:lnTo>
                    <a:pt x="551" y="268"/>
                  </a:lnTo>
                  <a:lnTo>
                    <a:pt x="560" y="260"/>
                  </a:lnTo>
                  <a:lnTo>
                    <a:pt x="569" y="251"/>
                  </a:lnTo>
                  <a:lnTo>
                    <a:pt x="564" y="248"/>
                  </a:lnTo>
                  <a:lnTo>
                    <a:pt x="559" y="245"/>
                  </a:lnTo>
                  <a:lnTo>
                    <a:pt x="556" y="243"/>
                  </a:lnTo>
                  <a:lnTo>
                    <a:pt x="551" y="242"/>
                  </a:lnTo>
                  <a:lnTo>
                    <a:pt x="547" y="239"/>
                  </a:lnTo>
                  <a:lnTo>
                    <a:pt x="542" y="238"/>
                  </a:lnTo>
                  <a:lnTo>
                    <a:pt x="537" y="237"/>
                  </a:lnTo>
                  <a:lnTo>
                    <a:pt x="533" y="236"/>
                  </a:lnTo>
                  <a:lnTo>
                    <a:pt x="524" y="238"/>
                  </a:lnTo>
                  <a:lnTo>
                    <a:pt x="517" y="243"/>
                  </a:lnTo>
                  <a:lnTo>
                    <a:pt x="512" y="248"/>
                  </a:lnTo>
                  <a:lnTo>
                    <a:pt x="506" y="253"/>
                  </a:lnTo>
                  <a:lnTo>
                    <a:pt x="500" y="259"/>
                  </a:lnTo>
                  <a:lnTo>
                    <a:pt x="494" y="265"/>
                  </a:lnTo>
                  <a:lnTo>
                    <a:pt x="487" y="268"/>
                  </a:lnTo>
                  <a:lnTo>
                    <a:pt x="479" y="271"/>
                  </a:lnTo>
                  <a:lnTo>
                    <a:pt x="474" y="275"/>
                  </a:lnTo>
                  <a:lnTo>
                    <a:pt x="470" y="280"/>
                  </a:lnTo>
                  <a:lnTo>
                    <a:pt x="465" y="285"/>
                  </a:lnTo>
                  <a:lnTo>
                    <a:pt x="459" y="285"/>
                  </a:lnTo>
                  <a:lnTo>
                    <a:pt x="456" y="281"/>
                  </a:lnTo>
                  <a:lnTo>
                    <a:pt x="456" y="277"/>
                  </a:lnTo>
                  <a:lnTo>
                    <a:pt x="458" y="272"/>
                  </a:lnTo>
                  <a:lnTo>
                    <a:pt x="460" y="268"/>
                  </a:lnTo>
                  <a:lnTo>
                    <a:pt x="466" y="263"/>
                  </a:lnTo>
                  <a:lnTo>
                    <a:pt x="473" y="257"/>
                  </a:lnTo>
                  <a:lnTo>
                    <a:pt x="480" y="253"/>
                  </a:lnTo>
                  <a:lnTo>
                    <a:pt x="488" y="250"/>
                  </a:lnTo>
                  <a:lnTo>
                    <a:pt x="495" y="246"/>
                  </a:lnTo>
                  <a:lnTo>
                    <a:pt x="501" y="242"/>
                  </a:lnTo>
                  <a:lnTo>
                    <a:pt x="506" y="236"/>
                  </a:lnTo>
                  <a:lnTo>
                    <a:pt x="509" y="228"/>
                  </a:lnTo>
                  <a:lnTo>
                    <a:pt x="505" y="225"/>
                  </a:lnTo>
                  <a:lnTo>
                    <a:pt x="499" y="222"/>
                  </a:lnTo>
                  <a:lnTo>
                    <a:pt x="494" y="220"/>
                  </a:lnTo>
                  <a:lnTo>
                    <a:pt x="488" y="217"/>
                  </a:lnTo>
                  <a:lnTo>
                    <a:pt x="484" y="216"/>
                  </a:lnTo>
                  <a:lnTo>
                    <a:pt x="478" y="215"/>
                  </a:lnTo>
                  <a:lnTo>
                    <a:pt x="473" y="216"/>
                  </a:lnTo>
                  <a:lnTo>
                    <a:pt x="467" y="220"/>
                  </a:lnTo>
                  <a:lnTo>
                    <a:pt x="462" y="224"/>
                  </a:lnTo>
                  <a:lnTo>
                    <a:pt x="456" y="229"/>
                  </a:lnTo>
                  <a:lnTo>
                    <a:pt x="450" y="235"/>
                  </a:lnTo>
                  <a:lnTo>
                    <a:pt x="445" y="239"/>
                  </a:lnTo>
                  <a:lnTo>
                    <a:pt x="440" y="245"/>
                  </a:lnTo>
                  <a:lnTo>
                    <a:pt x="434" y="251"/>
                  </a:lnTo>
                  <a:lnTo>
                    <a:pt x="428" y="256"/>
                  </a:lnTo>
                  <a:lnTo>
                    <a:pt x="422" y="259"/>
                  </a:lnTo>
                  <a:lnTo>
                    <a:pt x="421" y="258"/>
                  </a:lnTo>
                  <a:lnTo>
                    <a:pt x="421" y="256"/>
                  </a:lnTo>
                  <a:lnTo>
                    <a:pt x="421" y="253"/>
                  </a:lnTo>
                  <a:lnTo>
                    <a:pt x="421" y="251"/>
                  </a:lnTo>
                  <a:lnTo>
                    <a:pt x="458" y="211"/>
                  </a:lnTo>
                  <a:lnTo>
                    <a:pt x="455" y="208"/>
                  </a:lnTo>
                  <a:lnTo>
                    <a:pt x="450" y="206"/>
                  </a:lnTo>
                  <a:lnTo>
                    <a:pt x="445" y="203"/>
                  </a:lnTo>
                  <a:lnTo>
                    <a:pt x="441" y="201"/>
                  </a:lnTo>
                  <a:lnTo>
                    <a:pt x="436" y="199"/>
                  </a:lnTo>
                  <a:lnTo>
                    <a:pt x="431" y="196"/>
                  </a:lnTo>
                  <a:lnTo>
                    <a:pt x="427" y="194"/>
                  </a:lnTo>
                  <a:lnTo>
                    <a:pt x="422" y="192"/>
                  </a:lnTo>
                  <a:lnTo>
                    <a:pt x="417" y="193"/>
                  </a:lnTo>
                  <a:lnTo>
                    <a:pt x="414" y="196"/>
                  </a:lnTo>
                  <a:lnTo>
                    <a:pt x="409" y="199"/>
                  </a:lnTo>
                  <a:lnTo>
                    <a:pt x="406" y="198"/>
                  </a:lnTo>
                  <a:lnTo>
                    <a:pt x="400" y="201"/>
                  </a:lnTo>
                  <a:lnTo>
                    <a:pt x="394" y="206"/>
                  </a:lnTo>
                  <a:lnTo>
                    <a:pt x="390" y="211"/>
                  </a:lnTo>
                  <a:lnTo>
                    <a:pt x="385" y="217"/>
                  </a:lnTo>
                  <a:lnTo>
                    <a:pt x="380" y="223"/>
                  </a:lnTo>
                  <a:lnTo>
                    <a:pt x="374" y="227"/>
                  </a:lnTo>
                  <a:lnTo>
                    <a:pt x="369" y="229"/>
                  </a:lnTo>
                  <a:lnTo>
                    <a:pt x="362" y="228"/>
                  </a:lnTo>
                  <a:lnTo>
                    <a:pt x="366" y="216"/>
                  </a:lnTo>
                  <a:lnTo>
                    <a:pt x="376" y="206"/>
                  </a:lnTo>
                  <a:lnTo>
                    <a:pt x="386" y="196"/>
                  </a:lnTo>
                  <a:lnTo>
                    <a:pt x="395" y="186"/>
                  </a:lnTo>
                  <a:lnTo>
                    <a:pt x="391" y="180"/>
                  </a:lnTo>
                  <a:lnTo>
                    <a:pt x="385" y="175"/>
                  </a:lnTo>
                  <a:lnTo>
                    <a:pt x="378" y="173"/>
                  </a:lnTo>
                  <a:lnTo>
                    <a:pt x="371" y="172"/>
                  </a:lnTo>
                  <a:lnTo>
                    <a:pt x="364" y="174"/>
                  </a:lnTo>
                  <a:lnTo>
                    <a:pt x="358" y="179"/>
                  </a:lnTo>
                  <a:lnTo>
                    <a:pt x="352" y="186"/>
                  </a:lnTo>
                  <a:lnTo>
                    <a:pt x="347" y="193"/>
                  </a:lnTo>
                  <a:lnTo>
                    <a:pt x="342" y="199"/>
                  </a:lnTo>
                  <a:lnTo>
                    <a:pt x="336" y="202"/>
                  </a:lnTo>
                  <a:lnTo>
                    <a:pt x="329" y="203"/>
                  </a:lnTo>
                  <a:lnTo>
                    <a:pt x="322" y="200"/>
                  </a:lnTo>
                  <a:lnTo>
                    <a:pt x="351" y="166"/>
                  </a:lnTo>
                  <a:lnTo>
                    <a:pt x="348" y="163"/>
                  </a:lnTo>
                  <a:lnTo>
                    <a:pt x="343" y="160"/>
                  </a:lnTo>
                  <a:lnTo>
                    <a:pt x="338" y="158"/>
                  </a:lnTo>
                  <a:lnTo>
                    <a:pt x="334" y="156"/>
                  </a:lnTo>
                  <a:lnTo>
                    <a:pt x="329" y="155"/>
                  </a:lnTo>
                  <a:lnTo>
                    <a:pt x="324" y="152"/>
                  </a:lnTo>
                  <a:lnTo>
                    <a:pt x="319" y="151"/>
                  </a:lnTo>
                  <a:lnTo>
                    <a:pt x="314" y="149"/>
                  </a:lnTo>
                  <a:lnTo>
                    <a:pt x="309" y="151"/>
                  </a:lnTo>
                  <a:lnTo>
                    <a:pt x="305" y="153"/>
                  </a:lnTo>
                  <a:lnTo>
                    <a:pt x="301" y="157"/>
                  </a:lnTo>
                  <a:lnTo>
                    <a:pt x="297" y="160"/>
                  </a:lnTo>
                  <a:lnTo>
                    <a:pt x="292" y="164"/>
                  </a:lnTo>
                  <a:lnTo>
                    <a:pt x="287" y="167"/>
                  </a:lnTo>
                  <a:lnTo>
                    <a:pt x="283" y="168"/>
                  </a:lnTo>
                  <a:lnTo>
                    <a:pt x="278" y="168"/>
                  </a:lnTo>
                  <a:lnTo>
                    <a:pt x="297" y="144"/>
                  </a:lnTo>
                  <a:lnTo>
                    <a:pt x="293" y="142"/>
                  </a:lnTo>
                  <a:lnTo>
                    <a:pt x="288" y="138"/>
                  </a:lnTo>
                  <a:lnTo>
                    <a:pt x="285" y="136"/>
                  </a:lnTo>
                  <a:lnTo>
                    <a:pt x="280" y="132"/>
                  </a:lnTo>
                  <a:lnTo>
                    <a:pt x="276" y="131"/>
                  </a:lnTo>
                  <a:lnTo>
                    <a:pt x="271" y="130"/>
                  </a:lnTo>
                  <a:lnTo>
                    <a:pt x="266" y="131"/>
                  </a:lnTo>
                  <a:lnTo>
                    <a:pt x="262" y="135"/>
                  </a:lnTo>
                  <a:lnTo>
                    <a:pt x="257" y="138"/>
                  </a:lnTo>
                  <a:lnTo>
                    <a:pt x="252" y="143"/>
                  </a:lnTo>
                  <a:lnTo>
                    <a:pt x="247" y="145"/>
                  </a:lnTo>
                  <a:lnTo>
                    <a:pt x="241" y="143"/>
                  </a:lnTo>
                  <a:lnTo>
                    <a:pt x="236" y="138"/>
                  </a:lnTo>
                  <a:lnTo>
                    <a:pt x="235" y="134"/>
                  </a:lnTo>
                  <a:lnTo>
                    <a:pt x="235" y="129"/>
                  </a:lnTo>
                  <a:lnTo>
                    <a:pt x="238" y="124"/>
                  </a:lnTo>
                  <a:lnTo>
                    <a:pt x="241" y="123"/>
                  </a:lnTo>
                  <a:lnTo>
                    <a:pt x="235" y="116"/>
                  </a:lnTo>
                  <a:lnTo>
                    <a:pt x="227" y="113"/>
                  </a:lnTo>
                  <a:lnTo>
                    <a:pt x="217" y="109"/>
                  </a:lnTo>
                  <a:lnTo>
                    <a:pt x="209" y="107"/>
                  </a:lnTo>
                  <a:lnTo>
                    <a:pt x="206" y="109"/>
                  </a:lnTo>
                  <a:lnTo>
                    <a:pt x="201" y="110"/>
                  </a:lnTo>
                  <a:lnTo>
                    <a:pt x="198" y="110"/>
                  </a:lnTo>
                  <a:lnTo>
                    <a:pt x="193" y="109"/>
                  </a:lnTo>
                  <a:lnTo>
                    <a:pt x="195" y="120"/>
                  </a:lnTo>
                  <a:lnTo>
                    <a:pt x="214" y="135"/>
                  </a:lnTo>
                  <a:lnTo>
                    <a:pt x="231" y="150"/>
                  </a:lnTo>
                  <a:lnTo>
                    <a:pt x="250" y="164"/>
                  </a:lnTo>
                  <a:lnTo>
                    <a:pt x="269" y="178"/>
                  </a:lnTo>
                  <a:lnTo>
                    <a:pt x="287" y="192"/>
                  </a:lnTo>
                  <a:lnTo>
                    <a:pt x="306" y="206"/>
                  </a:lnTo>
                  <a:lnTo>
                    <a:pt x="324" y="218"/>
                  </a:lnTo>
                  <a:lnTo>
                    <a:pt x="343" y="232"/>
                  </a:lnTo>
                  <a:lnTo>
                    <a:pt x="362" y="245"/>
                  </a:lnTo>
                  <a:lnTo>
                    <a:pt x="381" y="258"/>
                  </a:lnTo>
                  <a:lnTo>
                    <a:pt x="400" y="271"/>
                  </a:lnTo>
                  <a:lnTo>
                    <a:pt x="419" y="284"/>
                  </a:lnTo>
                  <a:lnTo>
                    <a:pt x="437" y="298"/>
                  </a:lnTo>
                  <a:lnTo>
                    <a:pt x="456" y="310"/>
                  </a:lnTo>
                  <a:lnTo>
                    <a:pt x="474" y="323"/>
                  </a:lnTo>
                  <a:lnTo>
                    <a:pt x="493" y="336"/>
                  </a:lnTo>
                  <a:lnTo>
                    <a:pt x="498" y="343"/>
                  </a:lnTo>
                  <a:lnTo>
                    <a:pt x="506" y="350"/>
                  </a:lnTo>
                  <a:lnTo>
                    <a:pt x="509" y="358"/>
                  </a:lnTo>
                  <a:lnTo>
                    <a:pt x="505" y="366"/>
                  </a:lnTo>
                  <a:lnTo>
                    <a:pt x="499" y="366"/>
                  </a:lnTo>
                  <a:lnTo>
                    <a:pt x="493" y="364"/>
                  </a:lnTo>
                  <a:lnTo>
                    <a:pt x="488" y="360"/>
                  </a:lnTo>
                  <a:lnTo>
                    <a:pt x="484" y="358"/>
                  </a:lnTo>
                  <a:lnTo>
                    <a:pt x="454" y="380"/>
                  </a:lnTo>
                  <a:lnTo>
                    <a:pt x="452" y="373"/>
                  </a:lnTo>
                  <a:lnTo>
                    <a:pt x="456" y="365"/>
                  </a:lnTo>
                  <a:lnTo>
                    <a:pt x="460" y="358"/>
                  </a:lnTo>
                  <a:lnTo>
                    <a:pt x="465" y="350"/>
                  </a:lnTo>
                  <a:lnTo>
                    <a:pt x="460" y="345"/>
                  </a:lnTo>
                  <a:lnTo>
                    <a:pt x="456" y="341"/>
                  </a:lnTo>
                  <a:lnTo>
                    <a:pt x="450" y="336"/>
                  </a:lnTo>
                  <a:lnTo>
                    <a:pt x="445" y="331"/>
                  </a:lnTo>
                  <a:lnTo>
                    <a:pt x="440" y="328"/>
                  </a:lnTo>
                  <a:lnTo>
                    <a:pt x="434" y="325"/>
                  </a:lnTo>
                  <a:lnTo>
                    <a:pt x="428" y="324"/>
                  </a:lnTo>
                  <a:lnTo>
                    <a:pt x="421" y="327"/>
                  </a:lnTo>
                  <a:lnTo>
                    <a:pt x="415" y="335"/>
                  </a:lnTo>
                  <a:lnTo>
                    <a:pt x="408" y="343"/>
                  </a:lnTo>
                  <a:lnTo>
                    <a:pt x="402" y="352"/>
                  </a:lnTo>
                  <a:lnTo>
                    <a:pt x="395" y="360"/>
                  </a:lnTo>
                  <a:lnTo>
                    <a:pt x="398" y="350"/>
                  </a:lnTo>
                  <a:lnTo>
                    <a:pt x="405" y="338"/>
                  </a:lnTo>
                  <a:lnTo>
                    <a:pt x="414" y="328"/>
                  </a:lnTo>
                  <a:lnTo>
                    <a:pt x="421" y="316"/>
                  </a:lnTo>
                  <a:lnTo>
                    <a:pt x="415" y="309"/>
                  </a:lnTo>
                  <a:lnTo>
                    <a:pt x="409" y="303"/>
                  </a:lnTo>
                  <a:lnTo>
                    <a:pt x="401" y="301"/>
                  </a:lnTo>
                  <a:lnTo>
                    <a:pt x="393" y="301"/>
                  </a:lnTo>
                  <a:lnTo>
                    <a:pt x="388" y="307"/>
                  </a:lnTo>
                  <a:lnTo>
                    <a:pt x="383" y="314"/>
                  </a:lnTo>
                  <a:lnTo>
                    <a:pt x="377" y="320"/>
                  </a:lnTo>
                  <a:lnTo>
                    <a:pt x="371" y="324"/>
                  </a:lnTo>
                  <a:lnTo>
                    <a:pt x="364" y="330"/>
                  </a:lnTo>
                  <a:lnTo>
                    <a:pt x="357" y="335"/>
                  </a:lnTo>
                  <a:lnTo>
                    <a:pt x="350" y="338"/>
                  </a:lnTo>
                  <a:lnTo>
                    <a:pt x="343" y="342"/>
                  </a:lnTo>
                  <a:lnTo>
                    <a:pt x="345" y="335"/>
                  </a:lnTo>
                  <a:lnTo>
                    <a:pt x="349" y="329"/>
                  </a:lnTo>
                  <a:lnTo>
                    <a:pt x="354" y="322"/>
                  </a:lnTo>
                  <a:lnTo>
                    <a:pt x="358" y="316"/>
                  </a:lnTo>
                  <a:lnTo>
                    <a:pt x="364" y="309"/>
                  </a:lnTo>
                  <a:lnTo>
                    <a:pt x="370" y="303"/>
                  </a:lnTo>
                  <a:lnTo>
                    <a:pt x="374" y="296"/>
                  </a:lnTo>
                  <a:lnTo>
                    <a:pt x="380" y="291"/>
                  </a:lnTo>
                  <a:lnTo>
                    <a:pt x="377" y="286"/>
                  </a:lnTo>
                  <a:lnTo>
                    <a:pt x="373" y="281"/>
                  </a:lnTo>
                  <a:lnTo>
                    <a:pt x="369" y="278"/>
                  </a:lnTo>
                  <a:lnTo>
                    <a:pt x="364" y="274"/>
                  </a:lnTo>
                  <a:lnTo>
                    <a:pt x="358" y="272"/>
                  </a:lnTo>
                  <a:lnTo>
                    <a:pt x="354" y="268"/>
                  </a:lnTo>
                  <a:lnTo>
                    <a:pt x="348" y="266"/>
                  </a:lnTo>
                  <a:lnTo>
                    <a:pt x="343" y="263"/>
                  </a:lnTo>
                  <a:lnTo>
                    <a:pt x="338" y="266"/>
                  </a:lnTo>
                  <a:lnTo>
                    <a:pt x="333" y="271"/>
                  </a:lnTo>
                  <a:lnTo>
                    <a:pt x="328" y="277"/>
                  </a:lnTo>
                  <a:lnTo>
                    <a:pt x="323" y="281"/>
                  </a:lnTo>
                  <a:lnTo>
                    <a:pt x="319" y="286"/>
                  </a:lnTo>
                  <a:lnTo>
                    <a:pt x="314" y="291"/>
                  </a:lnTo>
                  <a:lnTo>
                    <a:pt x="308" y="294"/>
                  </a:lnTo>
                  <a:lnTo>
                    <a:pt x="302" y="296"/>
                  </a:lnTo>
                  <a:lnTo>
                    <a:pt x="305" y="288"/>
                  </a:lnTo>
                  <a:lnTo>
                    <a:pt x="309" y="280"/>
                  </a:lnTo>
                  <a:lnTo>
                    <a:pt x="316" y="273"/>
                  </a:lnTo>
                  <a:lnTo>
                    <a:pt x="323" y="265"/>
                  </a:lnTo>
                  <a:lnTo>
                    <a:pt x="328" y="258"/>
                  </a:lnTo>
                  <a:lnTo>
                    <a:pt x="328" y="251"/>
                  </a:lnTo>
                  <a:lnTo>
                    <a:pt x="323" y="245"/>
                  </a:lnTo>
                  <a:lnTo>
                    <a:pt x="311" y="239"/>
                  </a:lnTo>
                  <a:lnTo>
                    <a:pt x="302" y="242"/>
                  </a:lnTo>
                  <a:lnTo>
                    <a:pt x="295" y="245"/>
                  </a:lnTo>
                  <a:lnTo>
                    <a:pt x="291" y="251"/>
                  </a:lnTo>
                  <a:lnTo>
                    <a:pt x="286" y="258"/>
                  </a:lnTo>
                  <a:lnTo>
                    <a:pt x="281" y="264"/>
                  </a:lnTo>
                  <a:lnTo>
                    <a:pt x="276" y="270"/>
                  </a:lnTo>
                  <a:lnTo>
                    <a:pt x="270" y="274"/>
                  </a:lnTo>
                  <a:lnTo>
                    <a:pt x="263" y="277"/>
                  </a:lnTo>
                  <a:lnTo>
                    <a:pt x="265" y="263"/>
                  </a:lnTo>
                  <a:lnTo>
                    <a:pt x="273" y="251"/>
                  </a:lnTo>
                  <a:lnTo>
                    <a:pt x="284" y="239"/>
                  </a:lnTo>
                  <a:lnTo>
                    <a:pt x="291" y="225"/>
                  </a:lnTo>
                  <a:lnTo>
                    <a:pt x="286" y="222"/>
                  </a:lnTo>
                  <a:lnTo>
                    <a:pt x="281" y="217"/>
                  </a:lnTo>
                  <a:lnTo>
                    <a:pt x="276" y="214"/>
                  </a:lnTo>
                  <a:lnTo>
                    <a:pt x="271" y="210"/>
                  </a:lnTo>
                  <a:lnTo>
                    <a:pt x="265" y="208"/>
                  </a:lnTo>
                  <a:lnTo>
                    <a:pt x="261" y="206"/>
                  </a:lnTo>
                  <a:lnTo>
                    <a:pt x="255" y="205"/>
                  </a:lnTo>
                  <a:lnTo>
                    <a:pt x="249" y="206"/>
                  </a:lnTo>
                  <a:lnTo>
                    <a:pt x="242" y="211"/>
                  </a:lnTo>
                  <a:lnTo>
                    <a:pt x="236" y="218"/>
                  </a:lnTo>
                  <a:lnTo>
                    <a:pt x="229" y="224"/>
                  </a:lnTo>
                  <a:lnTo>
                    <a:pt x="224" y="231"/>
                  </a:lnTo>
                  <a:lnTo>
                    <a:pt x="219" y="237"/>
                  </a:lnTo>
                  <a:lnTo>
                    <a:pt x="213" y="242"/>
                  </a:lnTo>
                  <a:lnTo>
                    <a:pt x="206" y="246"/>
                  </a:lnTo>
                  <a:lnTo>
                    <a:pt x="199" y="249"/>
                  </a:lnTo>
                  <a:lnTo>
                    <a:pt x="205" y="242"/>
                  </a:lnTo>
                  <a:lnTo>
                    <a:pt x="211" y="235"/>
                  </a:lnTo>
                  <a:lnTo>
                    <a:pt x="216" y="228"/>
                  </a:lnTo>
                  <a:lnTo>
                    <a:pt x="222" y="222"/>
                  </a:lnTo>
                  <a:lnTo>
                    <a:pt x="227" y="215"/>
                  </a:lnTo>
                  <a:lnTo>
                    <a:pt x="231" y="207"/>
                  </a:lnTo>
                  <a:lnTo>
                    <a:pt x="236" y="200"/>
                  </a:lnTo>
                  <a:lnTo>
                    <a:pt x="238" y="192"/>
                  </a:lnTo>
                  <a:lnTo>
                    <a:pt x="231" y="186"/>
                  </a:lnTo>
                  <a:lnTo>
                    <a:pt x="223" y="180"/>
                  </a:lnTo>
                  <a:lnTo>
                    <a:pt x="214" y="177"/>
                  </a:lnTo>
                  <a:lnTo>
                    <a:pt x="205" y="179"/>
                  </a:lnTo>
                  <a:lnTo>
                    <a:pt x="200" y="182"/>
                  </a:lnTo>
                  <a:lnTo>
                    <a:pt x="197" y="186"/>
                  </a:lnTo>
                  <a:lnTo>
                    <a:pt x="192" y="189"/>
                  </a:lnTo>
                  <a:lnTo>
                    <a:pt x="187" y="193"/>
                  </a:lnTo>
                  <a:lnTo>
                    <a:pt x="183" y="196"/>
                  </a:lnTo>
                  <a:lnTo>
                    <a:pt x="179" y="201"/>
                  </a:lnTo>
                  <a:lnTo>
                    <a:pt x="174" y="205"/>
                  </a:lnTo>
                  <a:lnTo>
                    <a:pt x="170" y="208"/>
                  </a:lnTo>
                  <a:lnTo>
                    <a:pt x="165" y="203"/>
                  </a:lnTo>
                  <a:lnTo>
                    <a:pt x="173" y="192"/>
                  </a:lnTo>
                  <a:lnTo>
                    <a:pt x="184" y="182"/>
                  </a:lnTo>
                  <a:lnTo>
                    <a:pt x="193" y="174"/>
                  </a:lnTo>
                  <a:lnTo>
                    <a:pt x="199" y="163"/>
                  </a:lnTo>
                  <a:lnTo>
                    <a:pt x="191" y="157"/>
                  </a:lnTo>
                  <a:lnTo>
                    <a:pt x="184" y="150"/>
                  </a:lnTo>
                  <a:lnTo>
                    <a:pt x="174" y="145"/>
                  </a:lnTo>
                  <a:lnTo>
                    <a:pt x="165" y="146"/>
                  </a:lnTo>
                  <a:lnTo>
                    <a:pt x="159" y="152"/>
                  </a:lnTo>
                  <a:lnTo>
                    <a:pt x="154" y="158"/>
                  </a:lnTo>
                  <a:lnTo>
                    <a:pt x="148" y="164"/>
                  </a:lnTo>
                  <a:lnTo>
                    <a:pt x="140" y="166"/>
                  </a:lnTo>
                  <a:lnTo>
                    <a:pt x="134" y="157"/>
                  </a:lnTo>
                  <a:lnTo>
                    <a:pt x="129" y="148"/>
                  </a:lnTo>
                  <a:lnTo>
                    <a:pt x="129" y="137"/>
                  </a:lnTo>
                  <a:lnTo>
                    <a:pt x="138" y="129"/>
                  </a:lnTo>
                  <a:lnTo>
                    <a:pt x="140" y="127"/>
                  </a:lnTo>
                  <a:lnTo>
                    <a:pt x="136" y="121"/>
                  </a:lnTo>
                  <a:lnTo>
                    <a:pt x="130" y="116"/>
                  </a:lnTo>
                  <a:lnTo>
                    <a:pt x="123" y="113"/>
                  </a:lnTo>
                  <a:lnTo>
                    <a:pt x="116" y="109"/>
                  </a:lnTo>
                  <a:lnTo>
                    <a:pt x="108" y="117"/>
                  </a:lnTo>
                  <a:lnTo>
                    <a:pt x="105" y="128"/>
                  </a:lnTo>
                  <a:lnTo>
                    <a:pt x="107" y="137"/>
                  </a:lnTo>
                  <a:lnTo>
                    <a:pt x="113" y="146"/>
                  </a:lnTo>
                  <a:lnTo>
                    <a:pt x="131" y="179"/>
                  </a:lnTo>
                  <a:lnTo>
                    <a:pt x="152" y="211"/>
                  </a:lnTo>
                  <a:lnTo>
                    <a:pt x="173" y="244"/>
                  </a:lnTo>
                  <a:lnTo>
                    <a:pt x="194" y="277"/>
                  </a:lnTo>
                  <a:lnTo>
                    <a:pt x="215" y="308"/>
                  </a:lnTo>
                  <a:lnTo>
                    <a:pt x="235" y="341"/>
                  </a:lnTo>
                  <a:lnTo>
                    <a:pt x="255" y="373"/>
                  </a:lnTo>
                  <a:lnTo>
                    <a:pt x="272" y="407"/>
                  </a:lnTo>
                  <a:lnTo>
                    <a:pt x="279" y="420"/>
                  </a:lnTo>
                  <a:lnTo>
                    <a:pt x="287" y="434"/>
                  </a:lnTo>
                  <a:lnTo>
                    <a:pt x="295" y="446"/>
                  </a:lnTo>
                  <a:lnTo>
                    <a:pt x="304" y="459"/>
                  </a:lnTo>
                  <a:lnTo>
                    <a:pt x="311" y="472"/>
                  </a:lnTo>
                  <a:lnTo>
                    <a:pt x="319" y="485"/>
                  </a:lnTo>
                  <a:lnTo>
                    <a:pt x="327" y="498"/>
                  </a:lnTo>
                  <a:lnTo>
                    <a:pt x="334" y="510"/>
                  </a:lnTo>
                  <a:lnTo>
                    <a:pt x="335" y="516"/>
                  </a:lnTo>
                  <a:lnTo>
                    <a:pt x="336" y="522"/>
                  </a:lnTo>
                  <a:lnTo>
                    <a:pt x="335" y="528"/>
                  </a:lnTo>
                  <a:lnTo>
                    <a:pt x="331" y="534"/>
                  </a:lnTo>
                  <a:lnTo>
                    <a:pt x="329" y="537"/>
                  </a:lnTo>
                  <a:lnTo>
                    <a:pt x="327" y="538"/>
                  </a:lnTo>
                  <a:lnTo>
                    <a:pt x="323" y="538"/>
                  </a:lnTo>
                  <a:lnTo>
                    <a:pt x="321" y="538"/>
                  </a:lnTo>
                  <a:lnTo>
                    <a:pt x="298" y="509"/>
                  </a:lnTo>
                  <a:lnTo>
                    <a:pt x="278" y="479"/>
                  </a:lnTo>
                  <a:lnTo>
                    <a:pt x="261" y="448"/>
                  </a:lnTo>
                  <a:lnTo>
                    <a:pt x="243" y="416"/>
                  </a:lnTo>
                  <a:lnTo>
                    <a:pt x="226" y="386"/>
                  </a:lnTo>
                  <a:lnTo>
                    <a:pt x="208" y="355"/>
                  </a:lnTo>
                  <a:lnTo>
                    <a:pt x="188" y="324"/>
                  </a:lnTo>
                  <a:lnTo>
                    <a:pt x="165" y="295"/>
                  </a:lnTo>
                  <a:lnTo>
                    <a:pt x="159" y="282"/>
                  </a:lnTo>
                  <a:lnTo>
                    <a:pt x="154" y="271"/>
                  </a:lnTo>
                  <a:lnTo>
                    <a:pt x="147" y="258"/>
                  </a:lnTo>
                  <a:lnTo>
                    <a:pt x="140" y="245"/>
                  </a:lnTo>
                  <a:lnTo>
                    <a:pt x="131" y="234"/>
                  </a:lnTo>
                  <a:lnTo>
                    <a:pt x="126" y="221"/>
                  </a:lnTo>
                  <a:lnTo>
                    <a:pt x="119" y="207"/>
                  </a:lnTo>
                  <a:lnTo>
                    <a:pt x="114" y="194"/>
                  </a:lnTo>
                  <a:lnTo>
                    <a:pt x="105" y="185"/>
                  </a:lnTo>
                  <a:lnTo>
                    <a:pt x="100" y="173"/>
                  </a:lnTo>
                  <a:lnTo>
                    <a:pt x="95" y="161"/>
                  </a:lnTo>
                  <a:lnTo>
                    <a:pt x="88" y="150"/>
                  </a:lnTo>
                  <a:lnTo>
                    <a:pt x="86" y="164"/>
                  </a:lnTo>
                  <a:lnTo>
                    <a:pt x="90" y="177"/>
                  </a:lnTo>
                  <a:lnTo>
                    <a:pt x="95" y="189"/>
                  </a:lnTo>
                  <a:lnTo>
                    <a:pt x="100" y="202"/>
                  </a:lnTo>
                  <a:lnTo>
                    <a:pt x="107" y="224"/>
                  </a:lnTo>
                  <a:lnTo>
                    <a:pt x="114" y="246"/>
                  </a:lnTo>
                  <a:lnTo>
                    <a:pt x="121" y="268"/>
                  </a:lnTo>
                  <a:lnTo>
                    <a:pt x="127" y="291"/>
                  </a:lnTo>
                  <a:lnTo>
                    <a:pt x="134" y="314"/>
                  </a:lnTo>
                  <a:lnTo>
                    <a:pt x="141" y="336"/>
                  </a:lnTo>
                  <a:lnTo>
                    <a:pt x="147" y="358"/>
                  </a:lnTo>
                  <a:lnTo>
                    <a:pt x="154" y="380"/>
                  </a:lnTo>
                  <a:lnTo>
                    <a:pt x="162" y="398"/>
                  </a:lnTo>
                  <a:lnTo>
                    <a:pt x="169" y="415"/>
                  </a:lnTo>
                  <a:lnTo>
                    <a:pt x="173" y="434"/>
                  </a:lnTo>
                  <a:lnTo>
                    <a:pt x="178" y="452"/>
                  </a:lnTo>
                  <a:lnTo>
                    <a:pt x="181" y="472"/>
                  </a:lnTo>
                  <a:lnTo>
                    <a:pt x="186" y="491"/>
                  </a:lnTo>
                  <a:lnTo>
                    <a:pt x="193" y="508"/>
                  </a:lnTo>
                  <a:lnTo>
                    <a:pt x="201" y="525"/>
                  </a:lnTo>
                  <a:lnTo>
                    <a:pt x="202" y="538"/>
                  </a:lnTo>
                  <a:lnTo>
                    <a:pt x="207" y="552"/>
                  </a:lnTo>
                  <a:lnTo>
                    <a:pt x="213" y="565"/>
                  </a:lnTo>
                  <a:lnTo>
                    <a:pt x="220" y="578"/>
                  </a:lnTo>
                  <a:lnTo>
                    <a:pt x="222" y="591"/>
                  </a:lnTo>
                  <a:lnTo>
                    <a:pt x="222" y="601"/>
                  </a:lnTo>
                  <a:lnTo>
                    <a:pt x="214" y="610"/>
                  </a:lnTo>
                  <a:lnTo>
                    <a:pt x="199" y="618"/>
                  </a:lnTo>
                  <a:lnTo>
                    <a:pt x="193" y="618"/>
                  </a:lnTo>
                  <a:lnTo>
                    <a:pt x="184" y="586"/>
                  </a:lnTo>
                  <a:lnTo>
                    <a:pt x="174" y="553"/>
                  </a:lnTo>
                  <a:lnTo>
                    <a:pt x="164" y="522"/>
                  </a:lnTo>
                  <a:lnTo>
                    <a:pt x="154" y="491"/>
                  </a:lnTo>
                  <a:lnTo>
                    <a:pt x="143" y="458"/>
                  </a:lnTo>
                  <a:lnTo>
                    <a:pt x="134" y="427"/>
                  </a:lnTo>
                  <a:lnTo>
                    <a:pt x="126" y="394"/>
                  </a:lnTo>
                  <a:lnTo>
                    <a:pt x="119" y="360"/>
                  </a:lnTo>
                  <a:lnTo>
                    <a:pt x="122" y="356"/>
                  </a:lnTo>
                  <a:lnTo>
                    <a:pt x="111" y="334"/>
                  </a:lnTo>
                  <a:lnTo>
                    <a:pt x="101" y="310"/>
                  </a:lnTo>
                  <a:lnTo>
                    <a:pt x="94" y="286"/>
                  </a:lnTo>
                  <a:lnTo>
                    <a:pt x="88" y="261"/>
                  </a:lnTo>
                  <a:lnTo>
                    <a:pt x="81" y="238"/>
                  </a:lnTo>
                  <a:lnTo>
                    <a:pt x="74" y="214"/>
                  </a:lnTo>
                  <a:lnTo>
                    <a:pt x="65" y="191"/>
                  </a:lnTo>
                  <a:lnTo>
                    <a:pt x="54" y="168"/>
                  </a:lnTo>
                  <a:lnTo>
                    <a:pt x="51" y="158"/>
                  </a:lnTo>
                  <a:lnTo>
                    <a:pt x="48" y="148"/>
                  </a:lnTo>
                  <a:lnTo>
                    <a:pt x="44" y="137"/>
                  </a:lnTo>
                  <a:lnTo>
                    <a:pt x="40" y="127"/>
                  </a:lnTo>
                  <a:lnTo>
                    <a:pt x="35" y="117"/>
                  </a:lnTo>
                  <a:lnTo>
                    <a:pt x="29" y="109"/>
                  </a:lnTo>
                  <a:lnTo>
                    <a:pt x="23" y="101"/>
                  </a:lnTo>
                  <a:lnTo>
                    <a:pt x="15" y="93"/>
                  </a:lnTo>
                  <a:lnTo>
                    <a:pt x="19" y="86"/>
                  </a:lnTo>
                  <a:lnTo>
                    <a:pt x="19" y="80"/>
                  </a:lnTo>
                  <a:lnTo>
                    <a:pt x="16" y="73"/>
                  </a:lnTo>
                  <a:lnTo>
                    <a:pt x="12" y="67"/>
                  </a:lnTo>
                  <a:lnTo>
                    <a:pt x="8" y="65"/>
                  </a:lnTo>
                  <a:lnTo>
                    <a:pt x="5" y="65"/>
                  </a:lnTo>
                  <a:lnTo>
                    <a:pt x="1" y="63"/>
                  </a:lnTo>
                  <a:lnTo>
                    <a:pt x="0" y="59"/>
                  </a:lnTo>
                  <a:lnTo>
                    <a:pt x="4" y="51"/>
                  </a:lnTo>
                  <a:lnTo>
                    <a:pt x="8" y="46"/>
                  </a:lnTo>
                  <a:lnTo>
                    <a:pt x="14" y="43"/>
                  </a:lnTo>
                  <a:lnTo>
                    <a:pt x="21" y="39"/>
                  </a:lnTo>
                  <a:lnTo>
                    <a:pt x="29" y="37"/>
                  </a:lnTo>
                  <a:lnTo>
                    <a:pt x="36" y="34"/>
                  </a:lnTo>
                  <a:lnTo>
                    <a:pt x="41" y="28"/>
                  </a:lnTo>
                  <a:lnTo>
                    <a:pt x="45" y="20"/>
                  </a:lnTo>
                  <a:lnTo>
                    <a:pt x="47" y="14"/>
                  </a:lnTo>
                  <a:lnTo>
                    <a:pt x="48" y="9"/>
                  </a:lnTo>
                  <a:lnTo>
                    <a:pt x="50" y="3"/>
                  </a:lnTo>
                  <a:lnTo>
                    <a:pt x="55" y="0"/>
                  </a:lnTo>
                  <a:lnTo>
                    <a:pt x="58" y="0"/>
                  </a:lnTo>
                  <a:lnTo>
                    <a:pt x="62" y="0"/>
                  </a:lnTo>
                  <a:lnTo>
                    <a:pt x="64" y="1"/>
                  </a:lnTo>
                  <a:lnTo>
                    <a:pt x="6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0" name="Freeform 15"/>
            <p:cNvSpPr>
              <a:spLocks/>
            </p:cNvSpPr>
            <p:nvPr/>
          </p:nvSpPr>
          <p:spPr bwMode="auto">
            <a:xfrm>
              <a:off x="1731963" y="2960688"/>
              <a:ext cx="207963" cy="211137"/>
            </a:xfrm>
            <a:custGeom>
              <a:avLst/>
              <a:gdLst>
                <a:gd name="T0" fmla="*/ 775 w 785"/>
                <a:gd name="T1" fmla="*/ 19 h 799"/>
                <a:gd name="T2" fmla="*/ 754 w 785"/>
                <a:gd name="T3" fmla="*/ 57 h 799"/>
                <a:gd name="T4" fmla="*/ 732 w 785"/>
                <a:gd name="T5" fmla="*/ 96 h 799"/>
                <a:gd name="T6" fmla="*/ 709 w 785"/>
                <a:gd name="T7" fmla="*/ 133 h 799"/>
                <a:gd name="T8" fmla="*/ 685 w 785"/>
                <a:gd name="T9" fmla="*/ 170 h 799"/>
                <a:gd name="T10" fmla="*/ 659 w 785"/>
                <a:gd name="T11" fmla="*/ 207 h 799"/>
                <a:gd name="T12" fmla="*/ 635 w 785"/>
                <a:gd name="T13" fmla="*/ 244 h 799"/>
                <a:gd name="T14" fmla="*/ 610 w 785"/>
                <a:gd name="T15" fmla="*/ 282 h 799"/>
                <a:gd name="T16" fmla="*/ 588 w 785"/>
                <a:gd name="T17" fmla="*/ 317 h 799"/>
                <a:gd name="T18" fmla="*/ 565 w 785"/>
                <a:gd name="T19" fmla="*/ 348 h 799"/>
                <a:gd name="T20" fmla="*/ 539 w 785"/>
                <a:gd name="T21" fmla="*/ 379 h 799"/>
                <a:gd name="T22" fmla="*/ 511 w 785"/>
                <a:gd name="T23" fmla="*/ 408 h 799"/>
                <a:gd name="T24" fmla="*/ 484 w 785"/>
                <a:gd name="T25" fmla="*/ 439 h 799"/>
                <a:gd name="T26" fmla="*/ 454 w 785"/>
                <a:gd name="T27" fmla="*/ 468 h 799"/>
                <a:gd name="T28" fmla="*/ 427 w 785"/>
                <a:gd name="T29" fmla="*/ 497 h 799"/>
                <a:gd name="T30" fmla="*/ 399 w 785"/>
                <a:gd name="T31" fmla="*/ 526 h 799"/>
                <a:gd name="T32" fmla="*/ 372 w 785"/>
                <a:gd name="T33" fmla="*/ 551 h 799"/>
                <a:gd name="T34" fmla="*/ 345 w 785"/>
                <a:gd name="T35" fmla="*/ 572 h 799"/>
                <a:gd name="T36" fmla="*/ 318 w 785"/>
                <a:gd name="T37" fmla="*/ 593 h 799"/>
                <a:gd name="T38" fmla="*/ 292 w 785"/>
                <a:gd name="T39" fmla="*/ 614 h 799"/>
                <a:gd name="T40" fmla="*/ 264 w 785"/>
                <a:gd name="T41" fmla="*/ 635 h 799"/>
                <a:gd name="T42" fmla="*/ 236 w 785"/>
                <a:gd name="T43" fmla="*/ 655 h 799"/>
                <a:gd name="T44" fmla="*/ 208 w 785"/>
                <a:gd name="T45" fmla="*/ 676 h 799"/>
                <a:gd name="T46" fmla="*/ 180 w 785"/>
                <a:gd name="T47" fmla="*/ 696 h 799"/>
                <a:gd name="T48" fmla="*/ 153 w 785"/>
                <a:gd name="T49" fmla="*/ 712 h 799"/>
                <a:gd name="T50" fmla="*/ 130 w 785"/>
                <a:gd name="T51" fmla="*/ 726 h 799"/>
                <a:gd name="T52" fmla="*/ 106 w 785"/>
                <a:gd name="T53" fmla="*/ 742 h 799"/>
                <a:gd name="T54" fmla="*/ 82 w 785"/>
                <a:gd name="T55" fmla="*/ 756 h 799"/>
                <a:gd name="T56" fmla="*/ 61 w 785"/>
                <a:gd name="T57" fmla="*/ 768 h 799"/>
                <a:gd name="T58" fmla="*/ 44 w 785"/>
                <a:gd name="T59" fmla="*/ 778 h 799"/>
                <a:gd name="T60" fmla="*/ 28 w 785"/>
                <a:gd name="T61" fmla="*/ 787 h 799"/>
                <a:gd name="T62" fmla="*/ 9 w 785"/>
                <a:gd name="T63" fmla="*/ 796 h 799"/>
                <a:gd name="T64" fmla="*/ 21 w 785"/>
                <a:gd name="T65" fmla="*/ 785 h 799"/>
                <a:gd name="T66" fmla="*/ 61 w 785"/>
                <a:gd name="T67" fmla="*/ 757 h 799"/>
                <a:gd name="T68" fmla="*/ 103 w 785"/>
                <a:gd name="T69" fmla="*/ 729 h 799"/>
                <a:gd name="T70" fmla="*/ 144 w 785"/>
                <a:gd name="T71" fmla="*/ 701 h 799"/>
                <a:gd name="T72" fmla="*/ 185 w 785"/>
                <a:gd name="T73" fmla="*/ 671 h 799"/>
                <a:gd name="T74" fmla="*/ 224 w 785"/>
                <a:gd name="T75" fmla="*/ 641 h 799"/>
                <a:gd name="T76" fmla="*/ 263 w 785"/>
                <a:gd name="T77" fmla="*/ 608 h 799"/>
                <a:gd name="T78" fmla="*/ 301 w 785"/>
                <a:gd name="T79" fmla="*/ 575 h 799"/>
                <a:gd name="T80" fmla="*/ 336 w 785"/>
                <a:gd name="T81" fmla="*/ 540 h 799"/>
                <a:gd name="T82" fmla="*/ 370 w 785"/>
                <a:gd name="T83" fmla="*/ 506 h 799"/>
                <a:gd name="T84" fmla="*/ 404 w 785"/>
                <a:gd name="T85" fmla="*/ 472 h 799"/>
                <a:gd name="T86" fmla="*/ 438 w 785"/>
                <a:gd name="T87" fmla="*/ 440 h 799"/>
                <a:gd name="T88" fmla="*/ 471 w 785"/>
                <a:gd name="T89" fmla="*/ 405 h 799"/>
                <a:gd name="T90" fmla="*/ 503 w 785"/>
                <a:gd name="T91" fmla="*/ 370 h 799"/>
                <a:gd name="T92" fmla="*/ 534 w 785"/>
                <a:gd name="T93" fmla="*/ 334 h 799"/>
                <a:gd name="T94" fmla="*/ 560 w 785"/>
                <a:gd name="T95" fmla="*/ 297 h 799"/>
                <a:gd name="T96" fmla="*/ 586 w 785"/>
                <a:gd name="T97" fmla="*/ 262 h 799"/>
                <a:gd name="T98" fmla="*/ 611 w 785"/>
                <a:gd name="T99" fmla="*/ 233 h 799"/>
                <a:gd name="T100" fmla="*/ 636 w 785"/>
                <a:gd name="T101" fmla="*/ 204 h 799"/>
                <a:gd name="T102" fmla="*/ 660 w 785"/>
                <a:gd name="T103" fmla="*/ 175 h 799"/>
                <a:gd name="T104" fmla="*/ 682 w 785"/>
                <a:gd name="T105" fmla="*/ 144 h 799"/>
                <a:gd name="T106" fmla="*/ 704 w 785"/>
                <a:gd name="T107" fmla="*/ 115 h 799"/>
                <a:gd name="T108" fmla="*/ 727 w 785"/>
                <a:gd name="T109" fmla="*/ 85 h 799"/>
                <a:gd name="T110" fmla="*/ 749 w 785"/>
                <a:gd name="T111" fmla="*/ 55 h 799"/>
                <a:gd name="T112" fmla="*/ 766 w 785"/>
                <a:gd name="T113" fmla="*/ 29 h 799"/>
                <a:gd name="T114" fmla="*/ 777 w 785"/>
                <a:gd name="T115" fmla="*/ 7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5" h="799">
                  <a:moveTo>
                    <a:pt x="785" y="0"/>
                  </a:moveTo>
                  <a:lnTo>
                    <a:pt x="775" y="19"/>
                  </a:lnTo>
                  <a:lnTo>
                    <a:pt x="765" y="39"/>
                  </a:lnTo>
                  <a:lnTo>
                    <a:pt x="754" y="57"/>
                  </a:lnTo>
                  <a:lnTo>
                    <a:pt x="743" y="76"/>
                  </a:lnTo>
                  <a:lnTo>
                    <a:pt x="732" y="96"/>
                  </a:lnTo>
                  <a:lnTo>
                    <a:pt x="721" y="114"/>
                  </a:lnTo>
                  <a:lnTo>
                    <a:pt x="709" y="133"/>
                  </a:lnTo>
                  <a:lnTo>
                    <a:pt x="696" y="151"/>
                  </a:lnTo>
                  <a:lnTo>
                    <a:pt x="685" y="170"/>
                  </a:lnTo>
                  <a:lnTo>
                    <a:pt x="672" y="189"/>
                  </a:lnTo>
                  <a:lnTo>
                    <a:pt x="659" y="207"/>
                  </a:lnTo>
                  <a:lnTo>
                    <a:pt x="647" y="226"/>
                  </a:lnTo>
                  <a:lnTo>
                    <a:pt x="635" y="244"/>
                  </a:lnTo>
                  <a:lnTo>
                    <a:pt x="623" y="263"/>
                  </a:lnTo>
                  <a:lnTo>
                    <a:pt x="610" y="282"/>
                  </a:lnTo>
                  <a:lnTo>
                    <a:pt x="599" y="300"/>
                  </a:lnTo>
                  <a:lnTo>
                    <a:pt x="588" y="317"/>
                  </a:lnTo>
                  <a:lnTo>
                    <a:pt x="577" y="333"/>
                  </a:lnTo>
                  <a:lnTo>
                    <a:pt x="565" y="348"/>
                  </a:lnTo>
                  <a:lnTo>
                    <a:pt x="552" y="364"/>
                  </a:lnTo>
                  <a:lnTo>
                    <a:pt x="539" y="379"/>
                  </a:lnTo>
                  <a:lnTo>
                    <a:pt x="525" y="394"/>
                  </a:lnTo>
                  <a:lnTo>
                    <a:pt x="511" y="408"/>
                  </a:lnTo>
                  <a:lnTo>
                    <a:pt x="497" y="423"/>
                  </a:lnTo>
                  <a:lnTo>
                    <a:pt x="484" y="439"/>
                  </a:lnTo>
                  <a:lnTo>
                    <a:pt x="470" y="453"/>
                  </a:lnTo>
                  <a:lnTo>
                    <a:pt x="454" y="468"/>
                  </a:lnTo>
                  <a:lnTo>
                    <a:pt x="440" y="482"/>
                  </a:lnTo>
                  <a:lnTo>
                    <a:pt x="427" y="497"/>
                  </a:lnTo>
                  <a:lnTo>
                    <a:pt x="413" y="511"/>
                  </a:lnTo>
                  <a:lnTo>
                    <a:pt x="399" y="526"/>
                  </a:lnTo>
                  <a:lnTo>
                    <a:pt x="385" y="541"/>
                  </a:lnTo>
                  <a:lnTo>
                    <a:pt x="372" y="551"/>
                  </a:lnTo>
                  <a:lnTo>
                    <a:pt x="359" y="562"/>
                  </a:lnTo>
                  <a:lnTo>
                    <a:pt x="345" y="572"/>
                  </a:lnTo>
                  <a:lnTo>
                    <a:pt x="332" y="583"/>
                  </a:lnTo>
                  <a:lnTo>
                    <a:pt x="318" y="593"/>
                  </a:lnTo>
                  <a:lnTo>
                    <a:pt x="304" y="604"/>
                  </a:lnTo>
                  <a:lnTo>
                    <a:pt x="292" y="614"/>
                  </a:lnTo>
                  <a:lnTo>
                    <a:pt x="278" y="625"/>
                  </a:lnTo>
                  <a:lnTo>
                    <a:pt x="264" y="635"/>
                  </a:lnTo>
                  <a:lnTo>
                    <a:pt x="250" y="646"/>
                  </a:lnTo>
                  <a:lnTo>
                    <a:pt x="236" y="655"/>
                  </a:lnTo>
                  <a:lnTo>
                    <a:pt x="222" y="665"/>
                  </a:lnTo>
                  <a:lnTo>
                    <a:pt x="208" y="676"/>
                  </a:lnTo>
                  <a:lnTo>
                    <a:pt x="194" y="686"/>
                  </a:lnTo>
                  <a:lnTo>
                    <a:pt x="180" y="696"/>
                  </a:lnTo>
                  <a:lnTo>
                    <a:pt x="166" y="706"/>
                  </a:lnTo>
                  <a:lnTo>
                    <a:pt x="153" y="712"/>
                  </a:lnTo>
                  <a:lnTo>
                    <a:pt x="142" y="719"/>
                  </a:lnTo>
                  <a:lnTo>
                    <a:pt x="130" y="726"/>
                  </a:lnTo>
                  <a:lnTo>
                    <a:pt x="118" y="734"/>
                  </a:lnTo>
                  <a:lnTo>
                    <a:pt x="106" y="742"/>
                  </a:lnTo>
                  <a:lnTo>
                    <a:pt x="94" y="749"/>
                  </a:lnTo>
                  <a:lnTo>
                    <a:pt x="82" y="756"/>
                  </a:lnTo>
                  <a:lnTo>
                    <a:pt x="70" y="762"/>
                  </a:lnTo>
                  <a:lnTo>
                    <a:pt x="61" y="768"/>
                  </a:lnTo>
                  <a:lnTo>
                    <a:pt x="53" y="772"/>
                  </a:lnTo>
                  <a:lnTo>
                    <a:pt x="44" y="778"/>
                  </a:lnTo>
                  <a:lnTo>
                    <a:pt x="36" y="783"/>
                  </a:lnTo>
                  <a:lnTo>
                    <a:pt x="28" y="787"/>
                  </a:lnTo>
                  <a:lnTo>
                    <a:pt x="18" y="792"/>
                  </a:lnTo>
                  <a:lnTo>
                    <a:pt x="9" y="796"/>
                  </a:lnTo>
                  <a:lnTo>
                    <a:pt x="0" y="799"/>
                  </a:lnTo>
                  <a:lnTo>
                    <a:pt x="21" y="785"/>
                  </a:lnTo>
                  <a:lnTo>
                    <a:pt x="42" y="771"/>
                  </a:lnTo>
                  <a:lnTo>
                    <a:pt x="61" y="757"/>
                  </a:lnTo>
                  <a:lnTo>
                    <a:pt x="82" y="743"/>
                  </a:lnTo>
                  <a:lnTo>
                    <a:pt x="103" y="729"/>
                  </a:lnTo>
                  <a:lnTo>
                    <a:pt x="123" y="715"/>
                  </a:lnTo>
                  <a:lnTo>
                    <a:pt x="144" y="701"/>
                  </a:lnTo>
                  <a:lnTo>
                    <a:pt x="164" y="686"/>
                  </a:lnTo>
                  <a:lnTo>
                    <a:pt x="185" y="671"/>
                  </a:lnTo>
                  <a:lnTo>
                    <a:pt x="204" y="656"/>
                  </a:lnTo>
                  <a:lnTo>
                    <a:pt x="224" y="641"/>
                  </a:lnTo>
                  <a:lnTo>
                    <a:pt x="244" y="625"/>
                  </a:lnTo>
                  <a:lnTo>
                    <a:pt x="263" y="608"/>
                  </a:lnTo>
                  <a:lnTo>
                    <a:pt x="282" y="592"/>
                  </a:lnTo>
                  <a:lnTo>
                    <a:pt x="301" y="575"/>
                  </a:lnTo>
                  <a:lnTo>
                    <a:pt x="320" y="557"/>
                  </a:lnTo>
                  <a:lnTo>
                    <a:pt x="336" y="540"/>
                  </a:lnTo>
                  <a:lnTo>
                    <a:pt x="353" y="523"/>
                  </a:lnTo>
                  <a:lnTo>
                    <a:pt x="370" y="506"/>
                  </a:lnTo>
                  <a:lnTo>
                    <a:pt x="387" y="490"/>
                  </a:lnTo>
                  <a:lnTo>
                    <a:pt x="404" y="472"/>
                  </a:lnTo>
                  <a:lnTo>
                    <a:pt x="421" y="456"/>
                  </a:lnTo>
                  <a:lnTo>
                    <a:pt x="438" y="440"/>
                  </a:lnTo>
                  <a:lnTo>
                    <a:pt x="454" y="422"/>
                  </a:lnTo>
                  <a:lnTo>
                    <a:pt x="471" y="405"/>
                  </a:lnTo>
                  <a:lnTo>
                    <a:pt x="487" y="387"/>
                  </a:lnTo>
                  <a:lnTo>
                    <a:pt x="503" y="370"/>
                  </a:lnTo>
                  <a:lnTo>
                    <a:pt x="518" y="353"/>
                  </a:lnTo>
                  <a:lnTo>
                    <a:pt x="534" y="334"/>
                  </a:lnTo>
                  <a:lnTo>
                    <a:pt x="547" y="315"/>
                  </a:lnTo>
                  <a:lnTo>
                    <a:pt x="560" y="297"/>
                  </a:lnTo>
                  <a:lnTo>
                    <a:pt x="573" y="277"/>
                  </a:lnTo>
                  <a:lnTo>
                    <a:pt x="586" y="262"/>
                  </a:lnTo>
                  <a:lnTo>
                    <a:pt x="599" y="248"/>
                  </a:lnTo>
                  <a:lnTo>
                    <a:pt x="611" y="233"/>
                  </a:lnTo>
                  <a:lnTo>
                    <a:pt x="624" y="219"/>
                  </a:lnTo>
                  <a:lnTo>
                    <a:pt x="636" y="204"/>
                  </a:lnTo>
                  <a:lnTo>
                    <a:pt x="649" y="189"/>
                  </a:lnTo>
                  <a:lnTo>
                    <a:pt x="660" y="175"/>
                  </a:lnTo>
                  <a:lnTo>
                    <a:pt x="672" y="160"/>
                  </a:lnTo>
                  <a:lnTo>
                    <a:pt x="682" y="144"/>
                  </a:lnTo>
                  <a:lnTo>
                    <a:pt x="694" y="130"/>
                  </a:lnTo>
                  <a:lnTo>
                    <a:pt x="704" y="115"/>
                  </a:lnTo>
                  <a:lnTo>
                    <a:pt x="716" y="100"/>
                  </a:lnTo>
                  <a:lnTo>
                    <a:pt x="727" y="85"/>
                  </a:lnTo>
                  <a:lnTo>
                    <a:pt x="738" y="70"/>
                  </a:lnTo>
                  <a:lnTo>
                    <a:pt x="749" y="55"/>
                  </a:lnTo>
                  <a:lnTo>
                    <a:pt x="759" y="40"/>
                  </a:lnTo>
                  <a:lnTo>
                    <a:pt x="766" y="29"/>
                  </a:lnTo>
                  <a:lnTo>
                    <a:pt x="772" y="18"/>
                  </a:lnTo>
                  <a:lnTo>
                    <a:pt x="777" y="7"/>
                  </a:lnTo>
                  <a:lnTo>
                    <a:pt x="7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1" name="Freeform 16"/>
            <p:cNvSpPr>
              <a:spLocks/>
            </p:cNvSpPr>
            <p:nvPr/>
          </p:nvSpPr>
          <p:spPr bwMode="auto">
            <a:xfrm>
              <a:off x="1849438" y="2971800"/>
              <a:ext cx="46038" cy="26987"/>
            </a:xfrm>
            <a:custGeom>
              <a:avLst/>
              <a:gdLst>
                <a:gd name="T0" fmla="*/ 169 w 170"/>
                <a:gd name="T1" fmla="*/ 10 h 107"/>
                <a:gd name="T2" fmla="*/ 153 w 170"/>
                <a:gd name="T3" fmla="*/ 21 h 107"/>
                <a:gd name="T4" fmla="*/ 136 w 170"/>
                <a:gd name="T5" fmla="*/ 31 h 107"/>
                <a:gd name="T6" fmla="*/ 119 w 170"/>
                <a:gd name="T7" fmla="*/ 41 h 107"/>
                <a:gd name="T8" fmla="*/ 101 w 170"/>
                <a:gd name="T9" fmla="*/ 49 h 107"/>
                <a:gd name="T10" fmla="*/ 84 w 170"/>
                <a:gd name="T11" fmla="*/ 58 h 107"/>
                <a:gd name="T12" fmla="*/ 68 w 170"/>
                <a:gd name="T13" fmla="*/ 67 h 107"/>
                <a:gd name="T14" fmla="*/ 50 w 170"/>
                <a:gd name="T15" fmla="*/ 77 h 107"/>
                <a:gd name="T16" fmla="*/ 34 w 170"/>
                <a:gd name="T17" fmla="*/ 87 h 107"/>
                <a:gd name="T18" fmla="*/ 40 w 170"/>
                <a:gd name="T19" fmla="*/ 93 h 107"/>
                <a:gd name="T20" fmla="*/ 35 w 170"/>
                <a:gd name="T21" fmla="*/ 94 h 107"/>
                <a:gd name="T22" fmla="*/ 31 w 170"/>
                <a:gd name="T23" fmla="*/ 96 h 107"/>
                <a:gd name="T24" fmla="*/ 26 w 170"/>
                <a:gd name="T25" fmla="*/ 100 h 107"/>
                <a:gd name="T26" fmla="*/ 20 w 170"/>
                <a:gd name="T27" fmla="*/ 103 h 107"/>
                <a:gd name="T28" fmla="*/ 15 w 170"/>
                <a:gd name="T29" fmla="*/ 106 h 107"/>
                <a:gd name="T30" fmla="*/ 11 w 170"/>
                <a:gd name="T31" fmla="*/ 107 h 107"/>
                <a:gd name="T32" fmla="*/ 5 w 170"/>
                <a:gd name="T33" fmla="*/ 107 h 107"/>
                <a:gd name="T34" fmla="*/ 0 w 170"/>
                <a:gd name="T35" fmla="*/ 105 h 107"/>
                <a:gd name="T36" fmla="*/ 6 w 170"/>
                <a:gd name="T37" fmla="*/ 96 h 107"/>
                <a:gd name="T38" fmla="*/ 14 w 170"/>
                <a:gd name="T39" fmla="*/ 89 h 107"/>
                <a:gd name="T40" fmla="*/ 24 w 170"/>
                <a:gd name="T41" fmla="*/ 85 h 107"/>
                <a:gd name="T42" fmla="*/ 32 w 170"/>
                <a:gd name="T43" fmla="*/ 79 h 107"/>
                <a:gd name="T44" fmla="*/ 48 w 170"/>
                <a:gd name="T45" fmla="*/ 67 h 107"/>
                <a:gd name="T46" fmla="*/ 63 w 170"/>
                <a:gd name="T47" fmla="*/ 56 h 107"/>
                <a:gd name="T48" fmla="*/ 79 w 170"/>
                <a:gd name="T49" fmla="*/ 45 h 107"/>
                <a:gd name="T50" fmla="*/ 97 w 170"/>
                <a:gd name="T51" fmla="*/ 35 h 107"/>
                <a:gd name="T52" fmla="*/ 113 w 170"/>
                <a:gd name="T53" fmla="*/ 26 h 107"/>
                <a:gd name="T54" fmla="*/ 129 w 170"/>
                <a:gd name="T55" fmla="*/ 16 h 107"/>
                <a:gd name="T56" fmla="*/ 147 w 170"/>
                <a:gd name="T57" fmla="*/ 8 h 107"/>
                <a:gd name="T58" fmla="*/ 164 w 170"/>
                <a:gd name="T59" fmla="*/ 0 h 107"/>
                <a:gd name="T60" fmla="*/ 168 w 170"/>
                <a:gd name="T61" fmla="*/ 1 h 107"/>
                <a:gd name="T62" fmla="*/ 170 w 170"/>
                <a:gd name="T63" fmla="*/ 5 h 107"/>
                <a:gd name="T64" fmla="*/ 170 w 170"/>
                <a:gd name="T65" fmla="*/ 7 h 107"/>
                <a:gd name="T66" fmla="*/ 169 w 170"/>
                <a:gd name="T67"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107">
                  <a:moveTo>
                    <a:pt x="169" y="10"/>
                  </a:moveTo>
                  <a:lnTo>
                    <a:pt x="153" y="21"/>
                  </a:lnTo>
                  <a:lnTo>
                    <a:pt x="136" y="31"/>
                  </a:lnTo>
                  <a:lnTo>
                    <a:pt x="119" y="41"/>
                  </a:lnTo>
                  <a:lnTo>
                    <a:pt x="101" y="49"/>
                  </a:lnTo>
                  <a:lnTo>
                    <a:pt x="84" y="58"/>
                  </a:lnTo>
                  <a:lnTo>
                    <a:pt x="68" y="67"/>
                  </a:lnTo>
                  <a:lnTo>
                    <a:pt x="50" y="77"/>
                  </a:lnTo>
                  <a:lnTo>
                    <a:pt x="34" y="87"/>
                  </a:lnTo>
                  <a:lnTo>
                    <a:pt x="40" y="93"/>
                  </a:lnTo>
                  <a:lnTo>
                    <a:pt x="35" y="94"/>
                  </a:lnTo>
                  <a:lnTo>
                    <a:pt x="31" y="96"/>
                  </a:lnTo>
                  <a:lnTo>
                    <a:pt x="26" y="100"/>
                  </a:lnTo>
                  <a:lnTo>
                    <a:pt x="20" y="103"/>
                  </a:lnTo>
                  <a:lnTo>
                    <a:pt x="15" y="106"/>
                  </a:lnTo>
                  <a:lnTo>
                    <a:pt x="11" y="107"/>
                  </a:lnTo>
                  <a:lnTo>
                    <a:pt x="5" y="107"/>
                  </a:lnTo>
                  <a:lnTo>
                    <a:pt x="0" y="105"/>
                  </a:lnTo>
                  <a:lnTo>
                    <a:pt x="6" y="96"/>
                  </a:lnTo>
                  <a:lnTo>
                    <a:pt x="14" y="89"/>
                  </a:lnTo>
                  <a:lnTo>
                    <a:pt x="24" y="85"/>
                  </a:lnTo>
                  <a:lnTo>
                    <a:pt x="32" y="79"/>
                  </a:lnTo>
                  <a:lnTo>
                    <a:pt x="48" y="67"/>
                  </a:lnTo>
                  <a:lnTo>
                    <a:pt x="63" y="56"/>
                  </a:lnTo>
                  <a:lnTo>
                    <a:pt x="79" y="45"/>
                  </a:lnTo>
                  <a:lnTo>
                    <a:pt x="97" y="35"/>
                  </a:lnTo>
                  <a:lnTo>
                    <a:pt x="113" y="26"/>
                  </a:lnTo>
                  <a:lnTo>
                    <a:pt x="129" y="16"/>
                  </a:lnTo>
                  <a:lnTo>
                    <a:pt x="147" y="8"/>
                  </a:lnTo>
                  <a:lnTo>
                    <a:pt x="164" y="0"/>
                  </a:lnTo>
                  <a:lnTo>
                    <a:pt x="168" y="1"/>
                  </a:lnTo>
                  <a:lnTo>
                    <a:pt x="170" y="5"/>
                  </a:lnTo>
                  <a:lnTo>
                    <a:pt x="170" y="7"/>
                  </a:lnTo>
                  <a:lnTo>
                    <a:pt x="16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2" name="Freeform 17"/>
            <p:cNvSpPr>
              <a:spLocks/>
            </p:cNvSpPr>
            <p:nvPr/>
          </p:nvSpPr>
          <p:spPr bwMode="auto">
            <a:xfrm>
              <a:off x="1741488" y="2973388"/>
              <a:ext cx="4763" cy="3175"/>
            </a:xfrm>
            <a:custGeom>
              <a:avLst/>
              <a:gdLst>
                <a:gd name="T0" fmla="*/ 19 w 19"/>
                <a:gd name="T1" fmla="*/ 5 h 7"/>
                <a:gd name="T2" fmla="*/ 15 w 19"/>
                <a:gd name="T3" fmla="*/ 7 h 7"/>
                <a:gd name="T4" fmla="*/ 10 w 19"/>
                <a:gd name="T5" fmla="*/ 7 h 7"/>
                <a:gd name="T6" fmla="*/ 4 w 19"/>
                <a:gd name="T7" fmla="*/ 5 h 7"/>
                <a:gd name="T8" fmla="*/ 0 w 19"/>
                <a:gd name="T9" fmla="*/ 0 h 7"/>
                <a:gd name="T10" fmla="*/ 19 w 19"/>
                <a:gd name="T11" fmla="*/ 5 h 7"/>
              </a:gdLst>
              <a:ahLst/>
              <a:cxnLst>
                <a:cxn ang="0">
                  <a:pos x="T0" y="T1"/>
                </a:cxn>
                <a:cxn ang="0">
                  <a:pos x="T2" y="T3"/>
                </a:cxn>
                <a:cxn ang="0">
                  <a:pos x="T4" y="T5"/>
                </a:cxn>
                <a:cxn ang="0">
                  <a:pos x="T6" y="T7"/>
                </a:cxn>
                <a:cxn ang="0">
                  <a:pos x="T8" y="T9"/>
                </a:cxn>
                <a:cxn ang="0">
                  <a:pos x="T10" y="T11"/>
                </a:cxn>
              </a:cxnLst>
              <a:rect l="0" t="0" r="r" b="b"/>
              <a:pathLst>
                <a:path w="19" h="7">
                  <a:moveTo>
                    <a:pt x="19" y="5"/>
                  </a:moveTo>
                  <a:lnTo>
                    <a:pt x="15" y="7"/>
                  </a:lnTo>
                  <a:lnTo>
                    <a:pt x="10" y="7"/>
                  </a:lnTo>
                  <a:lnTo>
                    <a:pt x="4" y="5"/>
                  </a:lnTo>
                  <a:lnTo>
                    <a:pt x="0" y="0"/>
                  </a:lnTo>
                  <a:lnTo>
                    <a:pt x="1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3" name="Freeform 18"/>
            <p:cNvSpPr>
              <a:spLocks/>
            </p:cNvSpPr>
            <p:nvPr/>
          </p:nvSpPr>
          <p:spPr bwMode="auto">
            <a:xfrm>
              <a:off x="1747838" y="2981325"/>
              <a:ext cx="192088" cy="198437"/>
            </a:xfrm>
            <a:custGeom>
              <a:avLst/>
              <a:gdLst>
                <a:gd name="T0" fmla="*/ 715 w 729"/>
                <a:gd name="T1" fmla="*/ 26 h 752"/>
                <a:gd name="T2" fmla="*/ 688 w 729"/>
                <a:gd name="T3" fmla="*/ 76 h 752"/>
                <a:gd name="T4" fmla="*/ 659 w 729"/>
                <a:gd name="T5" fmla="*/ 126 h 752"/>
                <a:gd name="T6" fmla="*/ 629 w 729"/>
                <a:gd name="T7" fmla="*/ 176 h 752"/>
                <a:gd name="T8" fmla="*/ 598 w 729"/>
                <a:gd name="T9" fmla="*/ 223 h 752"/>
                <a:gd name="T10" fmla="*/ 564 w 729"/>
                <a:gd name="T11" fmla="*/ 271 h 752"/>
                <a:gd name="T12" fmla="*/ 528 w 729"/>
                <a:gd name="T13" fmla="*/ 317 h 752"/>
                <a:gd name="T14" fmla="*/ 490 w 729"/>
                <a:gd name="T15" fmla="*/ 363 h 752"/>
                <a:gd name="T16" fmla="*/ 455 w 729"/>
                <a:gd name="T17" fmla="*/ 403 h 752"/>
                <a:gd name="T18" fmla="*/ 425 w 729"/>
                <a:gd name="T19" fmla="*/ 438 h 752"/>
                <a:gd name="T20" fmla="*/ 393 w 729"/>
                <a:gd name="T21" fmla="*/ 469 h 752"/>
                <a:gd name="T22" fmla="*/ 361 w 729"/>
                <a:gd name="T23" fmla="*/ 498 h 752"/>
                <a:gd name="T24" fmla="*/ 326 w 729"/>
                <a:gd name="T25" fmla="*/ 524 h 752"/>
                <a:gd name="T26" fmla="*/ 292 w 729"/>
                <a:gd name="T27" fmla="*/ 551 h 752"/>
                <a:gd name="T28" fmla="*/ 257 w 729"/>
                <a:gd name="T29" fmla="*/ 578 h 752"/>
                <a:gd name="T30" fmla="*/ 223 w 729"/>
                <a:gd name="T31" fmla="*/ 606 h 752"/>
                <a:gd name="T32" fmla="*/ 194 w 729"/>
                <a:gd name="T33" fmla="*/ 629 h 752"/>
                <a:gd name="T34" fmla="*/ 169 w 729"/>
                <a:gd name="T35" fmla="*/ 646 h 752"/>
                <a:gd name="T36" fmla="*/ 143 w 729"/>
                <a:gd name="T37" fmla="*/ 663 h 752"/>
                <a:gd name="T38" fmla="*/ 118 w 729"/>
                <a:gd name="T39" fmla="*/ 680 h 752"/>
                <a:gd name="T40" fmla="*/ 92 w 729"/>
                <a:gd name="T41" fmla="*/ 696 h 752"/>
                <a:gd name="T42" fmla="*/ 65 w 729"/>
                <a:gd name="T43" fmla="*/ 713 h 752"/>
                <a:gd name="T44" fmla="*/ 40 w 729"/>
                <a:gd name="T45" fmla="*/ 729 h 752"/>
                <a:gd name="T46" fmla="*/ 13 w 729"/>
                <a:gd name="T47" fmla="*/ 745 h 752"/>
                <a:gd name="T48" fmla="*/ 15 w 729"/>
                <a:gd name="T49" fmla="*/ 739 h 752"/>
                <a:gd name="T50" fmla="*/ 45 w 729"/>
                <a:gd name="T51" fmla="*/ 716 h 752"/>
                <a:gd name="T52" fmla="*/ 78 w 729"/>
                <a:gd name="T53" fmla="*/ 692 h 752"/>
                <a:gd name="T54" fmla="*/ 112 w 729"/>
                <a:gd name="T55" fmla="*/ 669 h 752"/>
                <a:gd name="T56" fmla="*/ 145 w 729"/>
                <a:gd name="T57" fmla="*/ 645 h 752"/>
                <a:gd name="T58" fmla="*/ 179 w 729"/>
                <a:gd name="T59" fmla="*/ 621 h 752"/>
                <a:gd name="T60" fmla="*/ 213 w 729"/>
                <a:gd name="T61" fmla="*/ 596 h 752"/>
                <a:gd name="T62" fmla="*/ 245 w 729"/>
                <a:gd name="T63" fmla="*/ 571 h 752"/>
                <a:gd name="T64" fmla="*/ 285 w 729"/>
                <a:gd name="T65" fmla="*/ 537 h 752"/>
                <a:gd name="T66" fmla="*/ 331 w 729"/>
                <a:gd name="T67" fmla="*/ 494 h 752"/>
                <a:gd name="T68" fmla="*/ 376 w 729"/>
                <a:gd name="T69" fmla="*/ 449 h 752"/>
                <a:gd name="T70" fmla="*/ 418 w 729"/>
                <a:gd name="T71" fmla="*/ 401 h 752"/>
                <a:gd name="T72" fmla="*/ 459 w 729"/>
                <a:gd name="T73" fmla="*/ 352 h 752"/>
                <a:gd name="T74" fmla="*/ 499 w 729"/>
                <a:gd name="T75" fmla="*/ 303 h 752"/>
                <a:gd name="T76" fmla="*/ 538 w 729"/>
                <a:gd name="T77" fmla="*/ 253 h 752"/>
                <a:gd name="T78" fmla="*/ 577 w 729"/>
                <a:gd name="T79" fmla="*/ 206 h 752"/>
                <a:gd name="T80" fmla="*/ 606 w 729"/>
                <a:gd name="T81" fmla="*/ 169 h 752"/>
                <a:gd name="T82" fmla="*/ 626 w 729"/>
                <a:gd name="T83" fmla="*/ 142 h 752"/>
                <a:gd name="T84" fmla="*/ 643 w 729"/>
                <a:gd name="T85" fmla="*/ 115 h 752"/>
                <a:gd name="T86" fmla="*/ 661 w 729"/>
                <a:gd name="T87" fmla="*/ 88 h 752"/>
                <a:gd name="T88" fmla="*/ 679 w 729"/>
                <a:gd name="T89" fmla="*/ 66 h 752"/>
                <a:gd name="T90" fmla="*/ 694 w 729"/>
                <a:gd name="T91" fmla="*/ 48 h 752"/>
                <a:gd name="T92" fmla="*/ 707 w 729"/>
                <a:gd name="T93" fmla="*/ 28 h 752"/>
                <a:gd name="T94" fmla="*/ 721 w 729"/>
                <a:gd name="T95" fmla="*/ 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9" h="752">
                  <a:moveTo>
                    <a:pt x="729" y="0"/>
                  </a:moveTo>
                  <a:lnTo>
                    <a:pt x="715" y="26"/>
                  </a:lnTo>
                  <a:lnTo>
                    <a:pt x="702" y="50"/>
                  </a:lnTo>
                  <a:lnTo>
                    <a:pt x="688" y="76"/>
                  </a:lnTo>
                  <a:lnTo>
                    <a:pt x="673" y="101"/>
                  </a:lnTo>
                  <a:lnTo>
                    <a:pt x="659" y="126"/>
                  </a:lnTo>
                  <a:lnTo>
                    <a:pt x="644" y="150"/>
                  </a:lnTo>
                  <a:lnTo>
                    <a:pt x="629" y="176"/>
                  </a:lnTo>
                  <a:lnTo>
                    <a:pt x="614" y="199"/>
                  </a:lnTo>
                  <a:lnTo>
                    <a:pt x="598" y="223"/>
                  </a:lnTo>
                  <a:lnTo>
                    <a:pt x="581" y="248"/>
                  </a:lnTo>
                  <a:lnTo>
                    <a:pt x="564" y="271"/>
                  </a:lnTo>
                  <a:lnTo>
                    <a:pt x="547" y="294"/>
                  </a:lnTo>
                  <a:lnTo>
                    <a:pt x="528" y="317"/>
                  </a:lnTo>
                  <a:lnTo>
                    <a:pt x="509" y="341"/>
                  </a:lnTo>
                  <a:lnTo>
                    <a:pt x="490" y="363"/>
                  </a:lnTo>
                  <a:lnTo>
                    <a:pt x="469" y="385"/>
                  </a:lnTo>
                  <a:lnTo>
                    <a:pt x="455" y="403"/>
                  </a:lnTo>
                  <a:lnTo>
                    <a:pt x="440" y="421"/>
                  </a:lnTo>
                  <a:lnTo>
                    <a:pt x="425" y="438"/>
                  </a:lnTo>
                  <a:lnTo>
                    <a:pt x="409" y="453"/>
                  </a:lnTo>
                  <a:lnTo>
                    <a:pt x="393" y="469"/>
                  </a:lnTo>
                  <a:lnTo>
                    <a:pt x="377" y="484"/>
                  </a:lnTo>
                  <a:lnTo>
                    <a:pt x="361" y="498"/>
                  </a:lnTo>
                  <a:lnTo>
                    <a:pt x="343" y="512"/>
                  </a:lnTo>
                  <a:lnTo>
                    <a:pt x="326" y="524"/>
                  </a:lnTo>
                  <a:lnTo>
                    <a:pt x="309" y="537"/>
                  </a:lnTo>
                  <a:lnTo>
                    <a:pt x="292" y="551"/>
                  </a:lnTo>
                  <a:lnTo>
                    <a:pt x="275" y="564"/>
                  </a:lnTo>
                  <a:lnTo>
                    <a:pt x="257" y="578"/>
                  </a:lnTo>
                  <a:lnTo>
                    <a:pt x="241" y="592"/>
                  </a:lnTo>
                  <a:lnTo>
                    <a:pt x="223" y="606"/>
                  </a:lnTo>
                  <a:lnTo>
                    <a:pt x="207" y="621"/>
                  </a:lnTo>
                  <a:lnTo>
                    <a:pt x="194" y="629"/>
                  </a:lnTo>
                  <a:lnTo>
                    <a:pt x="182" y="637"/>
                  </a:lnTo>
                  <a:lnTo>
                    <a:pt x="169" y="646"/>
                  </a:lnTo>
                  <a:lnTo>
                    <a:pt x="156" y="655"/>
                  </a:lnTo>
                  <a:lnTo>
                    <a:pt x="143" y="663"/>
                  </a:lnTo>
                  <a:lnTo>
                    <a:pt x="130" y="671"/>
                  </a:lnTo>
                  <a:lnTo>
                    <a:pt x="118" y="680"/>
                  </a:lnTo>
                  <a:lnTo>
                    <a:pt x="105" y="688"/>
                  </a:lnTo>
                  <a:lnTo>
                    <a:pt x="92" y="696"/>
                  </a:lnTo>
                  <a:lnTo>
                    <a:pt x="79" y="705"/>
                  </a:lnTo>
                  <a:lnTo>
                    <a:pt x="65" y="713"/>
                  </a:lnTo>
                  <a:lnTo>
                    <a:pt x="52" y="721"/>
                  </a:lnTo>
                  <a:lnTo>
                    <a:pt x="40" y="729"/>
                  </a:lnTo>
                  <a:lnTo>
                    <a:pt x="27" y="737"/>
                  </a:lnTo>
                  <a:lnTo>
                    <a:pt x="13" y="745"/>
                  </a:lnTo>
                  <a:lnTo>
                    <a:pt x="0" y="752"/>
                  </a:lnTo>
                  <a:lnTo>
                    <a:pt x="15" y="739"/>
                  </a:lnTo>
                  <a:lnTo>
                    <a:pt x="30" y="728"/>
                  </a:lnTo>
                  <a:lnTo>
                    <a:pt x="45" y="716"/>
                  </a:lnTo>
                  <a:lnTo>
                    <a:pt x="62" y="705"/>
                  </a:lnTo>
                  <a:lnTo>
                    <a:pt x="78" y="692"/>
                  </a:lnTo>
                  <a:lnTo>
                    <a:pt x="94" y="680"/>
                  </a:lnTo>
                  <a:lnTo>
                    <a:pt x="112" y="669"/>
                  </a:lnTo>
                  <a:lnTo>
                    <a:pt x="128" y="657"/>
                  </a:lnTo>
                  <a:lnTo>
                    <a:pt x="145" y="645"/>
                  </a:lnTo>
                  <a:lnTo>
                    <a:pt x="162" y="634"/>
                  </a:lnTo>
                  <a:lnTo>
                    <a:pt x="179" y="621"/>
                  </a:lnTo>
                  <a:lnTo>
                    <a:pt x="195" y="609"/>
                  </a:lnTo>
                  <a:lnTo>
                    <a:pt x="213" y="596"/>
                  </a:lnTo>
                  <a:lnTo>
                    <a:pt x="229" y="584"/>
                  </a:lnTo>
                  <a:lnTo>
                    <a:pt x="245" y="571"/>
                  </a:lnTo>
                  <a:lnTo>
                    <a:pt x="261" y="557"/>
                  </a:lnTo>
                  <a:lnTo>
                    <a:pt x="285" y="537"/>
                  </a:lnTo>
                  <a:lnTo>
                    <a:pt x="308" y="515"/>
                  </a:lnTo>
                  <a:lnTo>
                    <a:pt x="331" y="494"/>
                  </a:lnTo>
                  <a:lnTo>
                    <a:pt x="354" y="471"/>
                  </a:lnTo>
                  <a:lnTo>
                    <a:pt x="376" y="449"/>
                  </a:lnTo>
                  <a:lnTo>
                    <a:pt x="397" y="426"/>
                  </a:lnTo>
                  <a:lnTo>
                    <a:pt x="418" y="401"/>
                  </a:lnTo>
                  <a:lnTo>
                    <a:pt x="438" y="377"/>
                  </a:lnTo>
                  <a:lnTo>
                    <a:pt x="459" y="352"/>
                  </a:lnTo>
                  <a:lnTo>
                    <a:pt x="479" y="328"/>
                  </a:lnTo>
                  <a:lnTo>
                    <a:pt x="499" y="303"/>
                  </a:lnTo>
                  <a:lnTo>
                    <a:pt x="519" y="279"/>
                  </a:lnTo>
                  <a:lnTo>
                    <a:pt x="538" y="253"/>
                  </a:lnTo>
                  <a:lnTo>
                    <a:pt x="557" y="229"/>
                  </a:lnTo>
                  <a:lnTo>
                    <a:pt x="577" y="206"/>
                  </a:lnTo>
                  <a:lnTo>
                    <a:pt x="597" y="181"/>
                  </a:lnTo>
                  <a:lnTo>
                    <a:pt x="606" y="169"/>
                  </a:lnTo>
                  <a:lnTo>
                    <a:pt x="616" y="155"/>
                  </a:lnTo>
                  <a:lnTo>
                    <a:pt x="626" y="142"/>
                  </a:lnTo>
                  <a:lnTo>
                    <a:pt x="634" y="128"/>
                  </a:lnTo>
                  <a:lnTo>
                    <a:pt x="643" y="115"/>
                  </a:lnTo>
                  <a:lnTo>
                    <a:pt x="652" y="101"/>
                  </a:lnTo>
                  <a:lnTo>
                    <a:pt x="661" y="88"/>
                  </a:lnTo>
                  <a:lnTo>
                    <a:pt x="670" y="74"/>
                  </a:lnTo>
                  <a:lnTo>
                    <a:pt x="679" y="66"/>
                  </a:lnTo>
                  <a:lnTo>
                    <a:pt x="686" y="58"/>
                  </a:lnTo>
                  <a:lnTo>
                    <a:pt x="694" y="48"/>
                  </a:lnTo>
                  <a:lnTo>
                    <a:pt x="700" y="37"/>
                  </a:lnTo>
                  <a:lnTo>
                    <a:pt x="707" y="28"/>
                  </a:lnTo>
                  <a:lnTo>
                    <a:pt x="714" y="17"/>
                  </a:lnTo>
                  <a:lnTo>
                    <a:pt x="721" y="8"/>
                  </a:lnTo>
                  <a:lnTo>
                    <a:pt x="7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4" name="Freeform 19"/>
            <p:cNvSpPr>
              <a:spLocks/>
            </p:cNvSpPr>
            <p:nvPr/>
          </p:nvSpPr>
          <p:spPr bwMode="auto">
            <a:xfrm>
              <a:off x="1863725" y="2995613"/>
              <a:ext cx="15875" cy="9525"/>
            </a:xfrm>
            <a:custGeom>
              <a:avLst/>
              <a:gdLst>
                <a:gd name="T0" fmla="*/ 56 w 56"/>
                <a:gd name="T1" fmla="*/ 2 h 41"/>
                <a:gd name="T2" fmla="*/ 52 w 56"/>
                <a:gd name="T3" fmla="*/ 9 h 41"/>
                <a:gd name="T4" fmla="*/ 46 w 56"/>
                <a:gd name="T5" fmla="*/ 14 h 41"/>
                <a:gd name="T6" fmla="*/ 40 w 56"/>
                <a:gd name="T7" fmla="*/ 19 h 41"/>
                <a:gd name="T8" fmla="*/ 35 w 56"/>
                <a:gd name="T9" fmla="*/ 23 h 41"/>
                <a:gd name="T10" fmla="*/ 28 w 56"/>
                <a:gd name="T11" fmla="*/ 26 h 41"/>
                <a:gd name="T12" fmla="*/ 21 w 56"/>
                <a:gd name="T13" fmla="*/ 31 h 41"/>
                <a:gd name="T14" fmla="*/ 15 w 56"/>
                <a:gd name="T15" fmla="*/ 35 h 41"/>
                <a:gd name="T16" fmla="*/ 9 w 56"/>
                <a:gd name="T17" fmla="*/ 41 h 41"/>
                <a:gd name="T18" fmla="*/ 6 w 56"/>
                <a:gd name="T19" fmla="*/ 41 h 41"/>
                <a:gd name="T20" fmla="*/ 3 w 56"/>
                <a:gd name="T21" fmla="*/ 41 h 41"/>
                <a:gd name="T22" fmla="*/ 2 w 56"/>
                <a:gd name="T23" fmla="*/ 40 h 41"/>
                <a:gd name="T24" fmla="*/ 0 w 56"/>
                <a:gd name="T25" fmla="*/ 38 h 41"/>
                <a:gd name="T26" fmla="*/ 6 w 56"/>
                <a:gd name="T27" fmla="*/ 32 h 41"/>
                <a:gd name="T28" fmla="*/ 11 w 56"/>
                <a:gd name="T29" fmla="*/ 26 h 41"/>
                <a:gd name="T30" fmla="*/ 17 w 56"/>
                <a:gd name="T31" fmla="*/ 20 h 41"/>
                <a:gd name="T32" fmla="*/ 24 w 56"/>
                <a:gd name="T33" fmla="*/ 16 h 41"/>
                <a:gd name="T34" fmla="*/ 31 w 56"/>
                <a:gd name="T35" fmla="*/ 11 h 41"/>
                <a:gd name="T36" fmla="*/ 38 w 56"/>
                <a:gd name="T37" fmla="*/ 7 h 41"/>
                <a:gd name="T38" fmla="*/ 46 w 56"/>
                <a:gd name="T39" fmla="*/ 4 h 41"/>
                <a:gd name="T40" fmla="*/ 53 w 56"/>
                <a:gd name="T41" fmla="*/ 0 h 41"/>
                <a:gd name="T42" fmla="*/ 56 w 56"/>
                <a:gd name="T4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41">
                  <a:moveTo>
                    <a:pt x="56" y="2"/>
                  </a:moveTo>
                  <a:lnTo>
                    <a:pt x="52" y="9"/>
                  </a:lnTo>
                  <a:lnTo>
                    <a:pt x="46" y="14"/>
                  </a:lnTo>
                  <a:lnTo>
                    <a:pt x="40" y="19"/>
                  </a:lnTo>
                  <a:lnTo>
                    <a:pt x="35" y="23"/>
                  </a:lnTo>
                  <a:lnTo>
                    <a:pt x="28" y="26"/>
                  </a:lnTo>
                  <a:lnTo>
                    <a:pt x="21" y="31"/>
                  </a:lnTo>
                  <a:lnTo>
                    <a:pt x="15" y="35"/>
                  </a:lnTo>
                  <a:lnTo>
                    <a:pt x="9" y="41"/>
                  </a:lnTo>
                  <a:lnTo>
                    <a:pt x="6" y="41"/>
                  </a:lnTo>
                  <a:lnTo>
                    <a:pt x="3" y="41"/>
                  </a:lnTo>
                  <a:lnTo>
                    <a:pt x="2" y="40"/>
                  </a:lnTo>
                  <a:lnTo>
                    <a:pt x="0" y="38"/>
                  </a:lnTo>
                  <a:lnTo>
                    <a:pt x="6" y="32"/>
                  </a:lnTo>
                  <a:lnTo>
                    <a:pt x="11" y="26"/>
                  </a:lnTo>
                  <a:lnTo>
                    <a:pt x="17" y="20"/>
                  </a:lnTo>
                  <a:lnTo>
                    <a:pt x="24" y="16"/>
                  </a:lnTo>
                  <a:lnTo>
                    <a:pt x="31" y="11"/>
                  </a:lnTo>
                  <a:lnTo>
                    <a:pt x="38" y="7"/>
                  </a:lnTo>
                  <a:lnTo>
                    <a:pt x="46" y="4"/>
                  </a:lnTo>
                  <a:lnTo>
                    <a:pt x="53" y="0"/>
                  </a:lnTo>
                  <a:lnTo>
                    <a:pt x="5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Freeform 20"/>
            <p:cNvSpPr>
              <a:spLocks/>
            </p:cNvSpPr>
            <p:nvPr/>
          </p:nvSpPr>
          <p:spPr bwMode="auto">
            <a:xfrm>
              <a:off x="1765300" y="3000375"/>
              <a:ext cx="177800" cy="184150"/>
            </a:xfrm>
            <a:custGeom>
              <a:avLst/>
              <a:gdLst>
                <a:gd name="T0" fmla="*/ 657 w 670"/>
                <a:gd name="T1" fmla="*/ 33 h 694"/>
                <a:gd name="T2" fmla="*/ 623 w 670"/>
                <a:gd name="T3" fmla="*/ 93 h 694"/>
                <a:gd name="T4" fmla="*/ 585 w 670"/>
                <a:gd name="T5" fmla="*/ 151 h 694"/>
                <a:gd name="T6" fmla="*/ 546 w 670"/>
                <a:gd name="T7" fmla="*/ 208 h 694"/>
                <a:gd name="T8" fmla="*/ 513 w 670"/>
                <a:gd name="T9" fmla="*/ 257 h 694"/>
                <a:gd name="T10" fmla="*/ 481 w 670"/>
                <a:gd name="T11" fmla="*/ 296 h 694"/>
                <a:gd name="T12" fmla="*/ 449 w 670"/>
                <a:gd name="T13" fmla="*/ 333 h 694"/>
                <a:gd name="T14" fmla="*/ 416 w 670"/>
                <a:gd name="T15" fmla="*/ 370 h 694"/>
                <a:gd name="T16" fmla="*/ 382 w 670"/>
                <a:gd name="T17" fmla="*/ 406 h 694"/>
                <a:gd name="T18" fmla="*/ 348 w 670"/>
                <a:gd name="T19" fmla="*/ 441 h 694"/>
                <a:gd name="T20" fmla="*/ 310 w 670"/>
                <a:gd name="T21" fmla="*/ 475 h 694"/>
                <a:gd name="T22" fmla="*/ 272 w 670"/>
                <a:gd name="T23" fmla="*/ 506 h 694"/>
                <a:gd name="T24" fmla="*/ 238 w 670"/>
                <a:gd name="T25" fmla="*/ 533 h 694"/>
                <a:gd name="T26" fmla="*/ 210 w 670"/>
                <a:gd name="T27" fmla="*/ 556 h 694"/>
                <a:gd name="T28" fmla="*/ 184 w 670"/>
                <a:gd name="T29" fmla="*/ 578 h 694"/>
                <a:gd name="T30" fmla="*/ 156 w 670"/>
                <a:gd name="T31" fmla="*/ 600 h 694"/>
                <a:gd name="T32" fmla="*/ 128 w 670"/>
                <a:gd name="T33" fmla="*/ 621 h 694"/>
                <a:gd name="T34" fmla="*/ 99 w 670"/>
                <a:gd name="T35" fmla="*/ 641 h 694"/>
                <a:gd name="T36" fmla="*/ 68 w 670"/>
                <a:gd name="T37" fmla="*/ 658 h 694"/>
                <a:gd name="T38" fmla="*/ 38 w 670"/>
                <a:gd name="T39" fmla="*/ 675 h 694"/>
                <a:gd name="T40" fmla="*/ 16 w 670"/>
                <a:gd name="T41" fmla="*/ 683 h 694"/>
                <a:gd name="T42" fmla="*/ 6 w 670"/>
                <a:gd name="T43" fmla="*/ 692 h 694"/>
                <a:gd name="T44" fmla="*/ 15 w 670"/>
                <a:gd name="T45" fmla="*/ 682 h 694"/>
                <a:gd name="T46" fmla="*/ 45 w 670"/>
                <a:gd name="T47" fmla="*/ 658 h 694"/>
                <a:gd name="T48" fmla="*/ 77 w 670"/>
                <a:gd name="T49" fmla="*/ 637 h 694"/>
                <a:gd name="T50" fmla="*/ 108 w 670"/>
                <a:gd name="T51" fmla="*/ 618 h 694"/>
                <a:gd name="T52" fmla="*/ 137 w 670"/>
                <a:gd name="T53" fmla="*/ 596 h 694"/>
                <a:gd name="T54" fmla="*/ 163 w 670"/>
                <a:gd name="T55" fmla="*/ 572 h 694"/>
                <a:gd name="T56" fmla="*/ 189 w 670"/>
                <a:gd name="T57" fmla="*/ 550 h 694"/>
                <a:gd name="T58" fmla="*/ 216 w 670"/>
                <a:gd name="T59" fmla="*/ 528 h 694"/>
                <a:gd name="T60" fmla="*/ 243 w 670"/>
                <a:gd name="T61" fmla="*/ 506 h 694"/>
                <a:gd name="T62" fmla="*/ 270 w 670"/>
                <a:gd name="T63" fmla="*/ 484 h 694"/>
                <a:gd name="T64" fmla="*/ 294 w 670"/>
                <a:gd name="T65" fmla="*/ 461 h 694"/>
                <a:gd name="T66" fmla="*/ 317 w 670"/>
                <a:gd name="T67" fmla="*/ 435 h 694"/>
                <a:gd name="T68" fmla="*/ 351 w 670"/>
                <a:gd name="T69" fmla="*/ 403 h 694"/>
                <a:gd name="T70" fmla="*/ 389 w 670"/>
                <a:gd name="T71" fmla="*/ 360 h 694"/>
                <a:gd name="T72" fmla="*/ 424 w 670"/>
                <a:gd name="T73" fmla="*/ 314 h 694"/>
                <a:gd name="T74" fmla="*/ 460 w 670"/>
                <a:gd name="T75" fmla="*/ 269 h 694"/>
                <a:gd name="T76" fmla="*/ 488 w 670"/>
                <a:gd name="T77" fmla="*/ 234 h 694"/>
                <a:gd name="T78" fmla="*/ 509 w 670"/>
                <a:gd name="T79" fmla="*/ 210 h 694"/>
                <a:gd name="T80" fmla="*/ 531 w 670"/>
                <a:gd name="T81" fmla="*/ 186 h 694"/>
                <a:gd name="T82" fmla="*/ 549 w 670"/>
                <a:gd name="T83" fmla="*/ 161 h 694"/>
                <a:gd name="T84" fmla="*/ 568 w 670"/>
                <a:gd name="T85" fmla="*/ 128 h 694"/>
                <a:gd name="T86" fmla="*/ 598 w 670"/>
                <a:gd name="T87" fmla="*/ 92 h 694"/>
                <a:gd name="T88" fmla="*/ 627 w 670"/>
                <a:gd name="T89" fmla="*/ 56 h 694"/>
                <a:gd name="T90" fmla="*/ 653 w 670"/>
                <a:gd name="T91" fmla="*/ 20 h 694"/>
                <a:gd name="T92" fmla="*/ 670 w 670"/>
                <a:gd name="T93"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0" h="694">
                  <a:moveTo>
                    <a:pt x="670" y="0"/>
                  </a:moveTo>
                  <a:lnTo>
                    <a:pt x="657" y="33"/>
                  </a:lnTo>
                  <a:lnTo>
                    <a:pt x="641" y="63"/>
                  </a:lnTo>
                  <a:lnTo>
                    <a:pt x="623" y="93"/>
                  </a:lnTo>
                  <a:lnTo>
                    <a:pt x="604" y="122"/>
                  </a:lnTo>
                  <a:lnTo>
                    <a:pt x="585" y="151"/>
                  </a:lnTo>
                  <a:lnTo>
                    <a:pt x="565" y="179"/>
                  </a:lnTo>
                  <a:lnTo>
                    <a:pt x="546" y="208"/>
                  </a:lnTo>
                  <a:lnTo>
                    <a:pt x="529" y="239"/>
                  </a:lnTo>
                  <a:lnTo>
                    <a:pt x="513" y="257"/>
                  </a:lnTo>
                  <a:lnTo>
                    <a:pt x="498" y="277"/>
                  </a:lnTo>
                  <a:lnTo>
                    <a:pt x="481" y="296"/>
                  </a:lnTo>
                  <a:lnTo>
                    <a:pt x="465" y="314"/>
                  </a:lnTo>
                  <a:lnTo>
                    <a:pt x="449" y="333"/>
                  </a:lnTo>
                  <a:lnTo>
                    <a:pt x="432" y="351"/>
                  </a:lnTo>
                  <a:lnTo>
                    <a:pt x="416" y="370"/>
                  </a:lnTo>
                  <a:lnTo>
                    <a:pt x="400" y="389"/>
                  </a:lnTo>
                  <a:lnTo>
                    <a:pt x="382" y="406"/>
                  </a:lnTo>
                  <a:lnTo>
                    <a:pt x="365" y="425"/>
                  </a:lnTo>
                  <a:lnTo>
                    <a:pt x="348" y="441"/>
                  </a:lnTo>
                  <a:lnTo>
                    <a:pt x="329" y="458"/>
                  </a:lnTo>
                  <a:lnTo>
                    <a:pt x="310" y="475"/>
                  </a:lnTo>
                  <a:lnTo>
                    <a:pt x="292" y="491"/>
                  </a:lnTo>
                  <a:lnTo>
                    <a:pt x="272" y="506"/>
                  </a:lnTo>
                  <a:lnTo>
                    <a:pt x="251" y="521"/>
                  </a:lnTo>
                  <a:lnTo>
                    <a:pt x="238" y="533"/>
                  </a:lnTo>
                  <a:lnTo>
                    <a:pt x="224" y="544"/>
                  </a:lnTo>
                  <a:lnTo>
                    <a:pt x="210" y="556"/>
                  </a:lnTo>
                  <a:lnTo>
                    <a:pt x="198" y="568"/>
                  </a:lnTo>
                  <a:lnTo>
                    <a:pt x="184" y="578"/>
                  </a:lnTo>
                  <a:lnTo>
                    <a:pt x="170" y="590"/>
                  </a:lnTo>
                  <a:lnTo>
                    <a:pt x="156" y="600"/>
                  </a:lnTo>
                  <a:lnTo>
                    <a:pt x="142" y="611"/>
                  </a:lnTo>
                  <a:lnTo>
                    <a:pt x="128" y="621"/>
                  </a:lnTo>
                  <a:lnTo>
                    <a:pt x="113" y="630"/>
                  </a:lnTo>
                  <a:lnTo>
                    <a:pt x="99" y="641"/>
                  </a:lnTo>
                  <a:lnTo>
                    <a:pt x="84" y="650"/>
                  </a:lnTo>
                  <a:lnTo>
                    <a:pt x="68" y="658"/>
                  </a:lnTo>
                  <a:lnTo>
                    <a:pt x="53" y="666"/>
                  </a:lnTo>
                  <a:lnTo>
                    <a:pt x="38" y="675"/>
                  </a:lnTo>
                  <a:lnTo>
                    <a:pt x="23" y="683"/>
                  </a:lnTo>
                  <a:lnTo>
                    <a:pt x="16" y="683"/>
                  </a:lnTo>
                  <a:lnTo>
                    <a:pt x="12" y="686"/>
                  </a:lnTo>
                  <a:lnTo>
                    <a:pt x="6" y="692"/>
                  </a:lnTo>
                  <a:lnTo>
                    <a:pt x="0" y="694"/>
                  </a:lnTo>
                  <a:lnTo>
                    <a:pt x="15" y="682"/>
                  </a:lnTo>
                  <a:lnTo>
                    <a:pt x="30" y="670"/>
                  </a:lnTo>
                  <a:lnTo>
                    <a:pt x="45" y="658"/>
                  </a:lnTo>
                  <a:lnTo>
                    <a:pt x="60" y="648"/>
                  </a:lnTo>
                  <a:lnTo>
                    <a:pt x="77" y="637"/>
                  </a:lnTo>
                  <a:lnTo>
                    <a:pt x="93" y="628"/>
                  </a:lnTo>
                  <a:lnTo>
                    <a:pt x="108" y="618"/>
                  </a:lnTo>
                  <a:lnTo>
                    <a:pt x="124" y="607"/>
                  </a:lnTo>
                  <a:lnTo>
                    <a:pt x="137" y="596"/>
                  </a:lnTo>
                  <a:lnTo>
                    <a:pt x="150" y="583"/>
                  </a:lnTo>
                  <a:lnTo>
                    <a:pt x="163" y="572"/>
                  </a:lnTo>
                  <a:lnTo>
                    <a:pt x="177" y="561"/>
                  </a:lnTo>
                  <a:lnTo>
                    <a:pt x="189" y="550"/>
                  </a:lnTo>
                  <a:lnTo>
                    <a:pt x="203" y="539"/>
                  </a:lnTo>
                  <a:lnTo>
                    <a:pt x="216" y="528"/>
                  </a:lnTo>
                  <a:lnTo>
                    <a:pt x="230" y="518"/>
                  </a:lnTo>
                  <a:lnTo>
                    <a:pt x="243" y="506"/>
                  </a:lnTo>
                  <a:lnTo>
                    <a:pt x="256" y="496"/>
                  </a:lnTo>
                  <a:lnTo>
                    <a:pt x="270" y="484"/>
                  </a:lnTo>
                  <a:lnTo>
                    <a:pt x="281" y="472"/>
                  </a:lnTo>
                  <a:lnTo>
                    <a:pt x="294" y="461"/>
                  </a:lnTo>
                  <a:lnTo>
                    <a:pt x="306" y="448"/>
                  </a:lnTo>
                  <a:lnTo>
                    <a:pt x="317" y="435"/>
                  </a:lnTo>
                  <a:lnTo>
                    <a:pt x="329" y="421"/>
                  </a:lnTo>
                  <a:lnTo>
                    <a:pt x="351" y="403"/>
                  </a:lnTo>
                  <a:lnTo>
                    <a:pt x="371" y="382"/>
                  </a:lnTo>
                  <a:lnTo>
                    <a:pt x="389" y="360"/>
                  </a:lnTo>
                  <a:lnTo>
                    <a:pt x="408" y="337"/>
                  </a:lnTo>
                  <a:lnTo>
                    <a:pt x="424" y="314"/>
                  </a:lnTo>
                  <a:lnTo>
                    <a:pt x="442" y="291"/>
                  </a:lnTo>
                  <a:lnTo>
                    <a:pt x="460" y="269"/>
                  </a:lnTo>
                  <a:lnTo>
                    <a:pt x="479" y="247"/>
                  </a:lnTo>
                  <a:lnTo>
                    <a:pt x="488" y="234"/>
                  </a:lnTo>
                  <a:lnTo>
                    <a:pt x="499" y="222"/>
                  </a:lnTo>
                  <a:lnTo>
                    <a:pt x="509" y="210"/>
                  </a:lnTo>
                  <a:lnTo>
                    <a:pt x="521" y="198"/>
                  </a:lnTo>
                  <a:lnTo>
                    <a:pt x="531" y="186"/>
                  </a:lnTo>
                  <a:lnTo>
                    <a:pt x="541" y="173"/>
                  </a:lnTo>
                  <a:lnTo>
                    <a:pt x="549" y="161"/>
                  </a:lnTo>
                  <a:lnTo>
                    <a:pt x="554" y="147"/>
                  </a:lnTo>
                  <a:lnTo>
                    <a:pt x="568" y="128"/>
                  </a:lnTo>
                  <a:lnTo>
                    <a:pt x="584" y="110"/>
                  </a:lnTo>
                  <a:lnTo>
                    <a:pt x="598" y="92"/>
                  </a:lnTo>
                  <a:lnTo>
                    <a:pt x="613" y="75"/>
                  </a:lnTo>
                  <a:lnTo>
                    <a:pt x="627" y="56"/>
                  </a:lnTo>
                  <a:lnTo>
                    <a:pt x="639" y="39"/>
                  </a:lnTo>
                  <a:lnTo>
                    <a:pt x="653" y="20"/>
                  </a:lnTo>
                  <a:lnTo>
                    <a:pt x="665" y="0"/>
                  </a:lnTo>
                  <a:lnTo>
                    <a:pt x="6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6" name="Freeform 21"/>
            <p:cNvSpPr>
              <a:spLocks/>
            </p:cNvSpPr>
            <p:nvPr/>
          </p:nvSpPr>
          <p:spPr bwMode="auto">
            <a:xfrm>
              <a:off x="1709738" y="3028950"/>
              <a:ext cx="11113" cy="17462"/>
            </a:xfrm>
            <a:custGeom>
              <a:avLst/>
              <a:gdLst>
                <a:gd name="T0" fmla="*/ 44 w 44"/>
                <a:gd name="T1" fmla="*/ 7 h 65"/>
                <a:gd name="T2" fmla="*/ 0 w 44"/>
                <a:gd name="T3" fmla="*/ 65 h 65"/>
                <a:gd name="T4" fmla="*/ 0 w 44"/>
                <a:gd name="T5" fmla="*/ 55 h 65"/>
                <a:gd name="T6" fmla="*/ 6 w 44"/>
                <a:gd name="T7" fmla="*/ 48 h 65"/>
                <a:gd name="T8" fmla="*/ 10 w 44"/>
                <a:gd name="T9" fmla="*/ 41 h 65"/>
                <a:gd name="T10" fmla="*/ 16 w 44"/>
                <a:gd name="T11" fmla="*/ 33 h 65"/>
                <a:gd name="T12" fmla="*/ 21 w 44"/>
                <a:gd name="T13" fmla="*/ 26 h 65"/>
                <a:gd name="T14" fmla="*/ 26 w 44"/>
                <a:gd name="T15" fmla="*/ 19 h 65"/>
                <a:gd name="T16" fmla="*/ 31 w 44"/>
                <a:gd name="T17" fmla="*/ 12 h 65"/>
                <a:gd name="T18" fmla="*/ 37 w 44"/>
                <a:gd name="T19" fmla="*/ 6 h 65"/>
                <a:gd name="T20" fmla="*/ 44 w 44"/>
                <a:gd name="T21" fmla="*/ 0 h 65"/>
                <a:gd name="T22" fmla="*/ 44 w 44"/>
                <a:gd name="T23"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44" y="7"/>
                  </a:moveTo>
                  <a:lnTo>
                    <a:pt x="0" y="65"/>
                  </a:lnTo>
                  <a:lnTo>
                    <a:pt x="0" y="55"/>
                  </a:lnTo>
                  <a:lnTo>
                    <a:pt x="6" y="48"/>
                  </a:lnTo>
                  <a:lnTo>
                    <a:pt x="10" y="41"/>
                  </a:lnTo>
                  <a:lnTo>
                    <a:pt x="16" y="33"/>
                  </a:lnTo>
                  <a:lnTo>
                    <a:pt x="21" y="26"/>
                  </a:lnTo>
                  <a:lnTo>
                    <a:pt x="26" y="19"/>
                  </a:lnTo>
                  <a:lnTo>
                    <a:pt x="31" y="12"/>
                  </a:lnTo>
                  <a:lnTo>
                    <a:pt x="37" y="6"/>
                  </a:lnTo>
                  <a:lnTo>
                    <a:pt x="44" y="0"/>
                  </a:lnTo>
                  <a:lnTo>
                    <a:pt x="4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7" name="Freeform 22"/>
            <p:cNvSpPr>
              <a:spLocks/>
            </p:cNvSpPr>
            <p:nvPr/>
          </p:nvSpPr>
          <p:spPr bwMode="auto">
            <a:xfrm>
              <a:off x="1800225" y="3040063"/>
              <a:ext cx="136525" cy="139700"/>
            </a:xfrm>
            <a:custGeom>
              <a:avLst/>
              <a:gdLst>
                <a:gd name="T0" fmla="*/ 460 w 513"/>
                <a:gd name="T1" fmla="*/ 93 h 524"/>
                <a:gd name="T2" fmla="*/ 436 w 513"/>
                <a:gd name="T3" fmla="*/ 123 h 524"/>
                <a:gd name="T4" fmla="*/ 411 w 513"/>
                <a:gd name="T5" fmla="*/ 153 h 524"/>
                <a:gd name="T6" fmla="*/ 385 w 513"/>
                <a:gd name="T7" fmla="*/ 183 h 524"/>
                <a:gd name="T8" fmla="*/ 360 w 513"/>
                <a:gd name="T9" fmla="*/ 213 h 524"/>
                <a:gd name="T10" fmla="*/ 333 w 513"/>
                <a:gd name="T11" fmla="*/ 244 h 524"/>
                <a:gd name="T12" fmla="*/ 305 w 513"/>
                <a:gd name="T13" fmla="*/ 274 h 524"/>
                <a:gd name="T14" fmla="*/ 276 w 513"/>
                <a:gd name="T15" fmla="*/ 303 h 524"/>
                <a:gd name="T16" fmla="*/ 248 w 513"/>
                <a:gd name="T17" fmla="*/ 331 h 524"/>
                <a:gd name="T18" fmla="*/ 218 w 513"/>
                <a:gd name="T19" fmla="*/ 359 h 524"/>
                <a:gd name="T20" fmla="*/ 187 w 513"/>
                <a:gd name="T21" fmla="*/ 386 h 524"/>
                <a:gd name="T22" fmla="*/ 157 w 513"/>
                <a:gd name="T23" fmla="*/ 411 h 524"/>
                <a:gd name="T24" fmla="*/ 127 w 513"/>
                <a:gd name="T25" fmla="*/ 437 h 524"/>
                <a:gd name="T26" fmla="*/ 96 w 513"/>
                <a:gd name="T27" fmla="*/ 460 h 524"/>
                <a:gd name="T28" fmla="*/ 64 w 513"/>
                <a:gd name="T29" fmla="*/ 483 h 524"/>
                <a:gd name="T30" fmla="*/ 32 w 513"/>
                <a:gd name="T31" fmla="*/ 504 h 524"/>
                <a:gd name="T32" fmla="*/ 0 w 513"/>
                <a:gd name="T33" fmla="*/ 524 h 524"/>
                <a:gd name="T34" fmla="*/ 24 w 513"/>
                <a:gd name="T35" fmla="*/ 506 h 524"/>
                <a:gd name="T36" fmla="*/ 46 w 513"/>
                <a:gd name="T37" fmla="*/ 488 h 524"/>
                <a:gd name="T38" fmla="*/ 67 w 513"/>
                <a:gd name="T39" fmla="*/ 468 h 524"/>
                <a:gd name="T40" fmla="*/ 87 w 513"/>
                <a:gd name="T41" fmla="*/ 448 h 524"/>
                <a:gd name="T42" fmla="*/ 108 w 513"/>
                <a:gd name="T43" fmla="*/ 429 h 524"/>
                <a:gd name="T44" fmla="*/ 129 w 513"/>
                <a:gd name="T45" fmla="*/ 408 h 524"/>
                <a:gd name="T46" fmla="*/ 151 w 513"/>
                <a:gd name="T47" fmla="*/ 388 h 524"/>
                <a:gd name="T48" fmla="*/ 175 w 513"/>
                <a:gd name="T49" fmla="*/ 368 h 524"/>
                <a:gd name="T50" fmla="*/ 194 w 513"/>
                <a:gd name="T51" fmla="*/ 348 h 524"/>
                <a:gd name="T52" fmla="*/ 214 w 513"/>
                <a:gd name="T53" fmla="*/ 329 h 524"/>
                <a:gd name="T54" fmla="*/ 234 w 513"/>
                <a:gd name="T55" fmla="*/ 308 h 524"/>
                <a:gd name="T56" fmla="*/ 254 w 513"/>
                <a:gd name="T57" fmla="*/ 287 h 524"/>
                <a:gd name="T58" fmla="*/ 272 w 513"/>
                <a:gd name="T59" fmla="*/ 267 h 524"/>
                <a:gd name="T60" fmla="*/ 291 w 513"/>
                <a:gd name="T61" fmla="*/ 246 h 524"/>
                <a:gd name="T62" fmla="*/ 311 w 513"/>
                <a:gd name="T63" fmla="*/ 225 h 524"/>
                <a:gd name="T64" fmla="*/ 329 w 513"/>
                <a:gd name="T65" fmla="*/ 204 h 524"/>
                <a:gd name="T66" fmla="*/ 348 w 513"/>
                <a:gd name="T67" fmla="*/ 183 h 524"/>
                <a:gd name="T68" fmla="*/ 367 w 513"/>
                <a:gd name="T69" fmla="*/ 161 h 524"/>
                <a:gd name="T70" fmla="*/ 386 w 513"/>
                <a:gd name="T71" fmla="*/ 140 h 524"/>
                <a:gd name="T72" fmla="*/ 405 w 513"/>
                <a:gd name="T73" fmla="*/ 119 h 524"/>
                <a:gd name="T74" fmla="*/ 423 w 513"/>
                <a:gd name="T75" fmla="*/ 98 h 524"/>
                <a:gd name="T76" fmla="*/ 442 w 513"/>
                <a:gd name="T77" fmla="*/ 76 h 524"/>
                <a:gd name="T78" fmla="*/ 462 w 513"/>
                <a:gd name="T79" fmla="*/ 55 h 524"/>
                <a:gd name="T80" fmla="*/ 480 w 513"/>
                <a:gd name="T81" fmla="*/ 34 h 524"/>
                <a:gd name="T82" fmla="*/ 513 w 513"/>
                <a:gd name="T83" fmla="*/ 0 h 524"/>
                <a:gd name="T84" fmla="*/ 508 w 513"/>
                <a:gd name="T85" fmla="*/ 12 h 524"/>
                <a:gd name="T86" fmla="*/ 501 w 513"/>
                <a:gd name="T87" fmla="*/ 24 h 524"/>
                <a:gd name="T88" fmla="*/ 494 w 513"/>
                <a:gd name="T89" fmla="*/ 34 h 524"/>
                <a:gd name="T90" fmla="*/ 486 w 513"/>
                <a:gd name="T91" fmla="*/ 46 h 524"/>
                <a:gd name="T92" fmla="*/ 479 w 513"/>
                <a:gd name="T93" fmla="*/ 58 h 524"/>
                <a:gd name="T94" fmla="*/ 471 w 513"/>
                <a:gd name="T95" fmla="*/ 68 h 524"/>
                <a:gd name="T96" fmla="*/ 465 w 513"/>
                <a:gd name="T97" fmla="*/ 80 h 524"/>
                <a:gd name="T98" fmla="*/ 460 w 513"/>
                <a:gd name="T99" fmla="*/ 93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3" h="524">
                  <a:moveTo>
                    <a:pt x="460" y="93"/>
                  </a:moveTo>
                  <a:lnTo>
                    <a:pt x="436" y="123"/>
                  </a:lnTo>
                  <a:lnTo>
                    <a:pt x="411" y="153"/>
                  </a:lnTo>
                  <a:lnTo>
                    <a:pt x="385" y="183"/>
                  </a:lnTo>
                  <a:lnTo>
                    <a:pt x="360" y="213"/>
                  </a:lnTo>
                  <a:lnTo>
                    <a:pt x="333" y="244"/>
                  </a:lnTo>
                  <a:lnTo>
                    <a:pt x="305" y="274"/>
                  </a:lnTo>
                  <a:lnTo>
                    <a:pt x="276" y="303"/>
                  </a:lnTo>
                  <a:lnTo>
                    <a:pt x="248" y="331"/>
                  </a:lnTo>
                  <a:lnTo>
                    <a:pt x="218" y="359"/>
                  </a:lnTo>
                  <a:lnTo>
                    <a:pt x="187" y="386"/>
                  </a:lnTo>
                  <a:lnTo>
                    <a:pt x="157" y="411"/>
                  </a:lnTo>
                  <a:lnTo>
                    <a:pt x="127" y="437"/>
                  </a:lnTo>
                  <a:lnTo>
                    <a:pt x="96" y="460"/>
                  </a:lnTo>
                  <a:lnTo>
                    <a:pt x="64" y="483"/>
                  </a:lnTo>
                  <a:lnTo>
                    <a:pt x="32" y="504"/>
                  </a:lnTo>
                  <a:lnTo>
                    <a:pt x="0" y="524"/>
                  </a:lnTo>
                  <a:lnTo>
                    <a:pt x="24" y="506"/>
                  </a:lnTo>
                  <a:lnTo>
                    <a:pt x="46" y="488"/>
                  </a:lnTo>
                  <a:lnTo>
                    <a:pt x="67" y="468"/>
                  </a:lnTo>
                  <a:lnTo>
                    <a:pt x="87" y="448"/>
                  </a:lnTo>
                  <a:lnTo>
                    <a:pt x="108" y="429"/>
                  </a:lnTo>
                  <a:lnTo>
                    <a:pt x="129" y="408"/>
                  </a:lnTo>
                  <a:lnTo>
                    <a:pt x="151" y="388"/>
                  </a:lnTo>
                  <a:lnTo>
                    <a:pt x="175" y="368"/>
                  </a:lnTo>
                  <a:lnTo>
                    <a:pt x="194" y="348"/>
                  </a:lnTo>
                  <a:lnTo>
                    <a:pt x="214" y="329"/>
                  </a:lnTo>
                  <a:lnTo>
                    <a:pt x="234" y="308"/>
                  </a:lnTo>
                  <a:lnTo>
                    <a:pt x="254" y="287"/>
                  </a:lnTo>
                  <a:lnTo>
                    <a:pt x="272" y="267"/>
                  </a:lnTo>
                  <a:lnTo>
                    <a:pt x="291" y="246"/>
                  </a:lnTo>
                  <a:lnTo>
                    <a:pt x="311" y="225"/>
                  </a:lnTo>
                  <a:lnTo>
                    <a:pt x="329" y="204"/>
                  </a:lnTo>
                  <a:lnTo>
                    <a:pt x="348" y="183"/>
                  </a:lnTo>
                  <a:lnTo>
                    <a:pt x="367" y="161"/>
                  </a:lnTo>
                  <a:lnTo>
                    <a:pt x="386" y="140"/>
                  </a:lnTo>
                  <a:lnTo>
                    <a:pt x="405" y="119"/>
                  </a:lnTo>
                  <a:lnTo>
                    <a:pt x="423" y="98"/>
                  </a:lnTo>
                  <a:lnTo>
                    <a:pt x="442" y="76"/>
                  </a:lnTo>
                  <a:lnTo>
                    <a:pt x="462" y="55"/>
                  </a:lnTo>
                  <a:lnTo>
                    <a:pt x="480" y="34"/>
                  </a:lnTo>
                  <a:lnTo>
                    <a:pt x="513" y="0"/>
                  </a:lnTo>
                  <a:lnTo>
                    <a:pt x="508" y="12"/>
                  </a:lnTo>
                  <a:lnTo>
                    <a:pt x="501" y="24"/>
                  </a:lnTo>
                  <a:lnTo>
                    <a:pt x="494" y="34"/>
                  </a:lnTo>
                  <a:lnTo>
                    <a:pt x="486" y="46"/>
                  </a:lnTo>
                  <a:lnTo>
                    <a:pt x="479" y="58"/>
                  </a:lnTo>
                  <a:lnTo>
                    <a:pt x="471" y="68"/>
                  </a:lnTo>
                  <a:lnTo>
                    <a:pt x="465" y="80"/>
                  </a:lnTo>
                  <a:lnTo>
                    <a:pt x="460" y="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8" name="Freeform 23"/>
            <p:cNvSpPr>
              <a:spLocks/>
            </p:cNvSpPr>
            <p:nvPr/>
          </p:nvSpPr>
          <p:spPr bwMode="auto">
            <a:xfrm>
              <a:off x="1835150" y="3084513"/>
              <a:ext cx="85725" cy="85725"/>
            </a:xfrm>
            <a:custGeom>
              <a:avLst/>
              <a:gdLst>
                <a:gd name="T0" fmla="*/ 327 w 327"/>
                <a:gd name="T1" fmla="*/ 0 h 325"/>
                <a:gd name="T2" fmla="*/ 312 w 327"/>
                <a:gd name="T3" fmla="*/ 25 h 325"/>
                <a:gd name="T4" fmla="*/ 295 w 327"/>
                <a:gd name="T5" fmla="*/ 49 h 325"/>
                <a:gd name="T6" fmla="*/ 279 w 327"/>
                <a:gd name="T7" fmla="*/ 73 h 325"/>
                <a:gd name="T8" fmla="*/ 260 w 327"/>
                <a:gd name="T9" fmla="*/ 96 h 325"/>
                <a:gd name="T10" fmla="*/ 243 w 327"/>
                <a:gd name="T11" fmla="*/ 118 h 325"/>
                <a:gd name="T12" fmla="*/ 223 w 327"/>
                <a:gd name="T13" fmla="*/ 140 h 325"/>
                <a:gd name="T14" fmla="*/ 203 w 327"/>
                <a:gd name="T15" fmla="*/ 161 h 325"/>
                <a:gd name="T16" fmla="*/ 184 w 327"/>
                <a:gd name="T17" fmla="*/ 182 h 325"/>
                <a:gd name="T18" fmla="*/ 163 w 327"/>
                <a:gd name="T19" fmla="*/ 202 h 325"/>
                <a:gd name="T20" fmla="*/ 141 w 327"/>
                <a:gd name="T21" fmla="*/ 221 h 325"/>
                <a:gd name="T22" fmla="*/ 119 w 327"/>
                <a:gd name="T23" fmla="*/ 240 h 325"/>
                <a:gd name="T24" fmla="*/ 95 w 327"/>
                <a:gd name="T25" fmla="*/ 259 h 325"/>
                <a:gd name="T26" fmla="*/ 72 w 327"/>
                <a:gd name="T27" fmla="*/ 276 h 325"/>
                <a:gd name="T28" fmla="*/ 49 w 327"/>
                <a:gd name="T29" fmla="*/ 293 h 325"/>
                <a:gd name="T30" fmla="*/ 24 w 327"/>
                <a:gd name="T31" fmla="*/ 310 h 325"/>
                <a:gd name="T32" fmla="*/ 0 w 327"/>
                <a:gd name="T33" fmla="*/ 325 h 325"/>
                <a:gd name="T34" fmla="*/ 17 w 327"/>
                <a:gd name="T35" fmla="*/ 306 h 325"/>
                <a:gd name="T36" fmla="*/ 35 w 327"/>
                <a:gd name="T37" fmla="*/ 289 h 325"/>
                <a:gd name="T38" fmla="*/ 53 w 327"/>
                <a:gd name="T39" fmla="*/ 271 h 325"/>
                <a:gd name="T40" fmla="*/ 73 w 327"/>
                <a:gd name="T41" fmla="*/ 253 h 325"/>
                <a:gd name="T42" fmla="*/ 92 w 327"/>
                <a:gd name="T43" fmla="*/ 235 h 325"/>
                <a:gd name="T44" fmla="*/ 112 w 327"/>
                <a:gd name="T45" fmla="*/ 219 h 325"/>
                <a:gd name="T46" fmla="*/ 131 w 327"/>
                <a:gd name="T47" fmla="*/ 202 h 325"/>
                <a:gd name="T48" fmla="*/ 151 w 327"/>
                <a:gd name="T49" fmla="*/ 184 h 325"/>
                <a:gd name="T50" fmla="*/ 171 w 327"/>
                <a:gd name="T51" fmla="*/ 167 h 325"/>
                <a:gd name="T52" fmla="*/ 191 w 327"/>
                <a:gd name="T53" fmla="*/ 148 h 325"/>
                <a:gd name="T54" fmla="*/ 209 w 327"/>
                <a:gd name="T55" fmla="*/ 131 h 325"/>
                <a:gd name="T56" fmla="*/ 228 w 327"/>
                <a:gd name="T57" fmla="*/ 112 h 325"/>
                <a:gd name="T58" fmla="*/ 245 w 327"/>
                <a:gd name="T59" fmla="*/ 94 h 325"/>
                <a:gd name="T60" fmla="*/ 262 w 327"/>
                <a:gd name="T61" fmla="*/ 75 h 325"/>
                <a:gd name="T62" fmla="*/ 278 w 327"/>
                <a:gd name="T63" fmla="*/ 55 h 325"/>
                <a:gd name="T64" fmla="*/ 293 w 327"/>
                <a:gd name="T65" fmla="*/ 34 h 325"/>
                <a:gd name="T66" fmla="*/ 300 w 327"/>
                <a:gd name="T67" fmla="*/ 25 h 325"/>
                <a:gd name="T68" fmla="*/ 308 w 327"/>
                <a:gd name="T69" fmla="*/ 16 h 325"/>
                <a:gd name="T70" fmla="*/ 316 w 327"/>
                <a:gd name="T71" fmla="*/ 6 h 325"/>
                <a:gd name="T72" fmla="*/ 327 w 327"/>
                <a:gd name="T7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25">
                  <a:moveTo>
                    <a:pt x="327" y="0"/>
                  </a:moveTo>
                  <a:lnTo>
                    <a:pt x="312" y="25"/>
                  </a:lnTo>
                  <a:lnTo>
                    <a:pt x="295" y="49"/>
                  </a:lnTo>
                  <a:lnTo>
                    <a:pt x="279" y="73"/>
                  </a:lnTo>
                  <a:lnTo>
                    <a:pt x="260" y="96"/>
                  </a:lnTo>
                  <a:lnTo>
                    <a:pt x="243" y="118"/>
                  </a:lnTo>
                  <a:lnTo>
                    <a:pt x="223" y="140"/>
                  </a:lnTo>
                  <a:lnTo>
                    <a:pt x="203" y="161"/>
                  </a:lnTo>
                  <a:lnTo>
                    <a:pt x="184" y="182"/>
                  </a:lnTo>
                  <a:lnTo>
                    <a:pt x="163" y="202"/>
                  </a:lnTo>
                  <a:lnTo>
                    <a:pt x="141" y="221"/>
                  </a:lnTo>
                  <a:lnTo>
                    <a:pt x="119" y="240"/>
                  </a:lnTo>
                  <a:lnTo>
                    <a:pt x="95" y="259"/>
                  </a:lnTo>
                  <a:lnTo>
                    <a:pt x="72" y="276"/>
                  </a:lnTo>
                  <a:lnTo>
                    <a:pt x="49" y="293"/>
                  </a:lnTo>
                  <a:lnTo>
                    <a:pt x="24" y="310"/>
                  </a:lnTo>
                  <a:lnTo>
                    <a:pt x="0" y="325"/>
                  </a:lnTo>
                  <a:lnTo>
                    <a:pt x="17" y="306"/>
                  </a:lnTo>
                  <a:lnTo>
                    <a:pt x="35" y="289"/>
                  </a:lnTo>
                  <a:lnTo>
                    <a:pt x="53" y="271"/>
                  </a:lnTo>
                  <a:lnTo>
                    <a:pt x="73" y="253"/>
                  </a:lnTo>
                  <a:lnTo>
                    <a:pt x="92" y="235"/>
                  </a:lnTo>
                  <a:lnTo>
                    <a:pt x="112" y="219"/>
                  </a:lnTo>
                  <a:lnTo>
                    <a:pt x="131" y="202"/>
                  </a:lnTo>
                  <a:lnTo>
                    <a:pt x="151" y="184"/>
                  </a:lnTo>
                  <a:lnTo>
                    <a:pt x="171" y="167"/>
                  </a:lnTo>
                  <a:lnTo>
                    <a:pt x="191" y="148"/>
                  </a:lnTo>
                  <a:lnTo>
                    <a:pt x="209" y="131"/>
                  </a:lnTo>
                  <a:lnTo>
                    <a:pt x="228" y="112"/>
                  </a:lnTo>
                  <a:lnTo>
                    <a:pt x="245" y="94"/>
                  </a:lnTo>
                  <a:lnTo>
                    <a:pt x="262" y="75"/>
                  </a:lnTo>
                  <a:lnTo>
                    <a:pt x="278" y="55"/>
                  </a:lnTo>
                  <a:lnTo>
                    <a:pt x="293" y="34"/>
                  </a:lnTo>
                  <a:lnTo>
                    <a:pt x="300" y="25"/>
                  </a:lnTo>
                  <a:lnTo>
                    <a:pt x="308" y="16"/>
                  </a:lnTo>
                  <a:lnTo>
                    <a:pt x="316" y="6"/>
                  </a:lnTo>
                  <a:lnTo>
                    <a:pt x="3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9" name="Freeform 24"/>
            <p:cNvSpPr>
              <a:spLocks/>
            </p:cNvSpPr>
            <p:nvPr/>
          </p:nvSpPr>
          <p:spPr bwMode="auto">
            <a:xfrm>
              <a:off x="1635125" y="3100388"/>
              <a:ext cx="28575" cy="63500"/>
            </a:xfrm>
            <a:custGeom>
              <a:avLst/>
              <a:gdLst>
                <a:gd name="T0" fmla="*/ 108 w 108"/>
                <a:gd name="T1" fmla="*/ 2 h 244"/>
                <a:gd name="T2" fmla="*/ 91 w 108"/>
                <a:gd name="T3" fmla="*/ 28 h 244"/>
                <a:gd name="T4" fmla="*/ 77 w 108"/>
                <a:gd name="T5" fmla="*/ 53 h 244"/>
                <a:gd name="T6" fmla="*/ 64 w 108"/>
                <a:gd name="T7" fmla="*/ 81 h 244"/>
                <a:gd name="T8" fmla="*/ 54 w 108"/>
                <a:gd name="T9" fmla="*/ 108 h 244"/>
                <a:gd name="T10" fmla="*/ 44 w 108"/>
                <a:gd name="T11" fmla="*/ 137 h 244"/>
                <a:gd name="T12" fmla="*/ 34 w 108"/>
                <a:gd name="T13" fmla="*/ 164 h 244"/>
                <a:gd name="T14" fmla="*/ 22 w 108"/>
                <a:gd name="T15" fmla="*/ 192 h 244"/>
                <a:gd name="T16" fmla="*/ 10 w 108"/>
                <a:gd name="T17" fmla="*/ 219 h 244"/>
                <a:gd name="T18" fmla="*/ 10 w 108"/>
                <a:gd name="T19" fmla="*/ 243 h 244"/>
                <a:gd name="T20" fmla="*/ 8 w 108"/>
                <a:gd name="T21" fmla="*/ 243 h 244"/>
                <a:gd name="T22" fmla="*/ 7 w 108"/>
                <a:gd name="T23" fmla="*/ 243 h 244"/>
                <a:gd name="T24" fmla="*/ 6 w 108"/>
                <a:gd name="T25" fmla="*/ 244 h 244"/>
                <a:gd name="T26" fmla="*/ 6 w 108"/>
                <a:gd name="T27" fmla="*/ 244 h 244"/>
                <a:gd name="T28" fmla="*/ 0 w 108"/>
                <a:gd name="T29" fmla="*/ 219 h 244"/>
                <a:gd name="T30" fmla="*/ 3 w 108"/>
                <a:gd name="T31" fmla="*/ 193 h 244"/>
                <a:gd name="T32" fmla="*/ 11 w 108"/>
                <a:gd name="T33" fmla="*/ 167 h 244"/>
                <a:gd name="T34" fmla="*/ 19 w 108"/>
                <a:gd name="T35" fmla="*/ 144 h 244"/>
                <a:gd name="T36" fmla="*/ 29 w 108"/>
                <a:gd name="T37" fmla="*/ 126 h 244"/>
                <a:gd name="T38" fmla="*/ 39 w 108"/>
                <a:gd name="T39" fmla="*/ 107 h 244"/>
                <a:gd name="T40" fmla="*/ 48 w 108"/>
                <a:gd name="T41" fmla="*/ 88 h 244"/>
                <a:gd name="T42" fmla="*/ 58 w 108"/>
                <a:gd name="T43" fmla="*/ 70 h 244"/>
                <a:gd name="T44" fmla="*/ 69 w 108"/>
                <a:gd name="T45" fmla="*/ 51 h 244"/>
                <a:gd name="T46" fmla="*/ 80 w 108"/>
                <a:gd name="T47" fmla="*/ 34 h 244"/>
                <a:gd name="T48" fmla="*/ 93 w 108"/>
                <a:gd name="T49" fmla="*/ 16 h 244"/>
                <a:gd name="T50" fmla="*/ 106 w 108"/>
                <a:gd name="T51" fmla="*/ 0 h 244"/>
                <a:gd name="T52" fmla="*/ 108 w 108"/>
                <a:gd name="T53" fmla="*/ 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8" h="244">
                  <a:moveTo>
                    <a:pt x="108" y="2"/>
                  </a:moveTo>
                  <a:lnTo>
                    <a:pt x="91" y="28"/>
                  </a:lnTo>
                  <a:lnTo>
                    <a:pt x="77" y="53"/>
                  </a:lnTo>
                  <a:lnTo>
                    <a:pt x="64" y="81"/>
                  </a:lnTo>
                  <a:lnTo>
                    <a:pt x="54" y="108"/>
                  </a:lnTo>
                  <a:lnTo>
                    <a:pt x="44" y="137"/>
                  </a:lnTo>
                  <a:lnTo>
                    <a:pt x="34" y="164"/>
                  </a:lnTo>
                  <a:lnTo>
                    <a:pt x="22" y="192"/>
                  </a:lnTo>
                  <a:lnTo>
                    <a:pt x="10" y="219"/>
                  </a:lnTo>
                  <a:lnTo>
                    <a:pt x="10" y="243"/>
                  </a:lnTo>
                  <a:lnTo>
                    <a:pt x="8" y="243"/>
                  </a:lnTo>
                  <a:lnTo>
                    <a:pt x="7" y="243"/>
                  </a:lnTo>
                  <a:lnTo>
                    <a:pt x="6" y="244"/>
                  </a:lnTo>
                  <a:lnTo>
                    <a:pt x="6" y="244"/>
                  </a:lnTo>
                  <a:lnTo>
                    <a:pt x="0" y="219"/>
                  </a:lnTo>
                  <a:lnTo>
                    <a:pt x="3" y="193"/>
                  </a:lnTo>
                  <a:lnTo>
                    <a:pt x="11" y="167"/>
                  </a:lnTo>
                  <a:lnTo>
                    <a:pt x="19" y="144"/>
                  </a:lnTo>
                  <a:lnTo>
                    <a:pt x="29" y="126"/>
                  </a:lnTo>
                  <a:lnTo>
                    <a:pt x="39" y="107"/>
                  </a:lnTo>
                  <a:lnTo>
                    <a:pt x="48" y="88"/>
                  </a:lnTo>
                  <a:lnTo>
                    <a:pt x="58" y="70"/>
                  </a:lnTo>
                  <a:lnTo>
                    <a:pt x="69" y="51"/>
                  </a:lnTo>
                  <a:lnTo>
                    <a:pt x="80" y="34"/>
                  </a:lnTo>
                  <a:lnTo>
                    <a:pt x="93" y="16"/>
                  </a:lnTo>
                  <a:lnTo>
                    <a:pt x="106" y="0"/>
                  </a:lnTo>
                  <a:lnTo>
                    <a:pt x="10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0" name="Freeform 25"/>
            <p:cNvSpPr>
              <a:spLocks/>
            </p:cNvSpPr>
            <p:nvPr/>
          </p:nvSpPr>
          <p:spPr bwMode="auto">
            <a:xfrm>
              <a:off x="1676400" y="3101975"/>
              <a:ext cx="0" cy="1587"/>
            </a:xfrm>
            <a:custGeom>
              <a:avLst/>
              <a:gdLst>
                <a:gd name="T0" fmla="*/ 6 w 6"/>
                <a:gd name="T1" fmla="*/ 0 h 7"/>
                <a:gd name="T2" fmla="*/ 6 w 6"/>
                <a:gd name="T3" fmla="*/ 2 h 7"/>
                <a:gd name="T4" fmla="*/ 5 w 6"/>
                <a:gd name="T5" fmla="*/ 3 h 7"/>
                <a:gd name="T6" fmla="*/ 4 w 6"/>
                <a:gd name="T7" fmla="*/ 6 h 7"/>
                <a:gd name="T8" fmla="*/ 1 w 6"/>
                <a:gd name="T9" fmla="*/ 7 h 7"/>
                <a:gd name="T10" fmla="*/ 0 w 6"/>
                <a:gd name="T11" fmla="*/ 5 h 7"/>
                <a:gd name="T12" fmla="*/ 1 w 6"/>
                <a:gd name="T13" fmla="*/ 2 h 7"/>
                <a:gd name="T14" fmla="*/ 2 w 6"/>
                <a:gd name="T15" fmla="*/ 0 h 7"/>
                <a:gd name="T16" fmla="*/ 6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6" y="0"/>
                  </a:moveTo>
                  <a:lnTo>
                    <a:pt x="6" y="2"/>
                  </a:lnTo>
                  <a:lnTo>
                    <a:pt x="5" y="3"/>
                  </a:lnTo>
                  <a:lnTo>
                    <a:pt x="4" y="6"/>
                  </a:lnTo>
                  <a:lnTo>
                    <a:pt x="1" y="7"/>
                  </a:lnTo>
                  <a:lnTo>
                    <a:pt x="0" y="5"/>
                  </a:lnTo>
                  <a:lnTo>
                    <a:pt x="1" y="2"/>
                  </a:lnTo>
                  <a:lnTo>
                    <a:pt x="2"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1" name="Freeform 26"/>
            <p:cNvSpPr>
              <a:spLocks/>
            </p:cNvSpPr>
            <p:nvPr/>
          </p:nvSpPr>
          <p:spPr bwMode="auto">
            <a:xfrm>
              <a:off x="1647825" y="3105150"/>
              <a:ext cx="26988" cy="60325"/>
            </a:xfrm>
            <a:custGeom>
              <a:avLst/>
              <a:gdLst>
                <a:gd name="T0" fmla="*/ 102 w 102"/>
                <a:gd name="T1" fmla="*/ 0 h 226"/>
                <a:gd name="T2" fmla="*/ 95 w 102"/>
                <a:gd name="T3" fmla="*/ 16 h 226"/>
                <a:gd name="T4" fmla="*/ 88 w 102"/>
                <a:gd name="T5" fmla="*/ 32 h 226"/>
                <a:gd name="T6" fmla="*/ 79 w 102"/>
                <a:gd name="T7" fmla="*/ 47 h 226"/>
                <a:gd name="T8" fmla="*/ 71 w 102"/>
                <a:gd name="T9" fmla="*/ 63 h 226"/>
                <a:gd name="T10" fmla="*/ 62 w 102"/>
                <a:gd name="T11" fmla="*/ 78 h 226"/>
                <a:gd name="T12" fmla="*/ 55 w 102"/>
                <a:gd name="T13" fmla="*/ 93 h 226"/>
                <a:gd name="T14" fmla="*/ 48 w 102"/>
                <a:gd name="T15" fmla="*/ 109 h 226"/>
                <a:gd name="T16" fmla="*/ 43 w 102"/>
                <a:gd name="T17" fmla="*/ 125 h 226"/>
                <a:gd name="T18" fmla="*/ 38 w 102"/>
                <a:gd name="T19" fmla="*/ 138 h 226"/>
                <a:gd name="T20" fmla="*/ 34 w 102"/>
                <a:gd name="T21" fmla="*/ 150 h 226"/>
                <a:gd name="T22" fmla="*/ 28 w 102"/>
                <a:gd name="T23" fmla="*/ 163 h 226"/>
                <a:gd name="T24" fmla="*/ 22 w 102"/>
                <a:gd name="T25" fmla="*/ 174 h 226"/>
                <a:gd name="T26" fmla="*/ 18 w 102"/>
                <a:gd name="T27" fmla="*/ 187 h 226"/>
                <a:gd name="T28" fmla="*/ 14 w 102"/>
                <a:gd name="T29" fmla="*/ 200 h 226"/>
                <a:gd name="T30" fmla="*/ 13 w 102"/>
                <a:gd name="T31" fmla="*/ 212 h 226"/>
                <a:gd name="T32" fmla="*/ 14 w 102"/>
                <a:gd name="T33" fmla="*/ 226 h 226"/>
                <a:gd name="T34" fmla="*/ 9 w 102"/>
                <a:gd name="T35" fmla="*/ 226 h 226"/>
                <a:gd name="T36" fmla="*/ 5 w 102"/>
                <a:gd name="T37" fmla="*/ 225 h 226"/>
                <a:gd name="T38" fmla="*/ 1 w 102"/>
                <a:gd name="T39" fmla="*/ 222 h 226"/>
                <a:gd name="T40" fmla="*/ 0 w 102"/>
                <a:gd name="T41" fmla="*/ 218 h 226"/>
                <a:gd name="T42" fmla="*/ 2 w 102"/>
                <a:gd name="T43" fmla="*/ 187 h 226"/>
                <a:gd name="T44" fmla="*/ 11 w 102"/>
                <a:gd name="T45" fmla="*/ 158 h 226"/>
                <a:gd name="T46" fmla="*/ 22 w 102"/>
                <a:gd name="T47" fmla="*/ 131 h 226"/>
                <a:gd name="T48" fmla="*/ 36 w 102"/>
                <a:gd name="T49" fmla="*/ 104 h 226"/>
                <a:gd name="T50" fmla="*/ 51 w 102"/>
                <a:gd name="T51" fmla="*/ 79 h 226"/>
                <a:gd name="T52" fmla="*/ 69 w 102"/>
                <a:gd name="T53" fmla="*/ 53 h 226"/>
                <a:gd name="T54" fmla="*/ 84 w 102"/>
                <a:gd name="T55" fmla="*/ 26 h 226"/>
                <a:gd name="T56" fmla="*/ 99 w 102"/>
                <a:gd name="T57" fmla="*/ 0 h 226"/>
                <a:gd name="T58" fmla="*/ 102 w 102"/>
                <a:gd name="T5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 h="226">
                  <a:moveTo>
                    <a:pt x="102" y="0"/>
                  </a:moveTo>
                  <a:lnTo>
                    <a:pt x="95" y="16"/>
                  </a:lnTo>
                  <a:lnTo>
                    <a:pt x="88" y="32"/>
                  </a:lnTo>
                  <a:lnTo>
                    <a:pt x="79" y="47"/>
                  </a:lnTo>
                  <a:lnTo>
                    <a:pt x="71" y="63"/>
                  </a:lnTo>
                  <a:lnTo>
                    <a:pt x="62" y="78"/>
                  </a:lnTo>
                  <a:lnTo>
                    <a:pt x="55" y="93"/>
                  </a:lnTo>
                  <a:lnTo>
                    <a:pt x="48" y="109"/>
                  </a:lnTo>
                  <a:lnTo>
                    <a:pt x="43" y="125"/>
                  </a:lnTo>
                  <a:lnTo>
                    <a:pt x="38" y="138"/>
                  </a:lnTo>
                  <a:lnTo>
                    <a:pt x="34" y="150"/>
                  </a:lnTo>
                  <a:lnTo>
                    <a:pt x="28" y="163"/>
                  </a:lnTo>
                  <a:lnTo>
                    <a:pt x="22" y="174"/>
                  </a:lnTo>
                  <a:lnTo>
                    <a:pt x="18" y="187"/>
                  </a:lnTo>
                  <a:lnTo>
                    <a:pt x="14" y="200"/>
                  </a:lnTo>
                  <a:lnTo>
                    <a:pt x="13" y="212"/>
                  </a:lnTo>
                  <a:lnTo>
                    <a:pt x="14" y="226"/>
                  </a:lnTo>
                  <a:lnTo>
                    <a:pt x="9" y="226"/>
                  </a:lnTo>
                  <a:lnTo>
                    <a:pt x="5" y="225"/>
                  </a:lnTo>
                  <a:lnTo>
                    <a:pt x="1" y="222"/>
                  </a:lnTo>
                  <a:lnTo>
                    <a:pt x="0" y="218"/>
                  </a:lnTo>
                  <a:lnTo>
                    <a:pt x="2" y="187"/>
                  </a:lnTo>
                  <a:lnTo>
                    <a:pt x="11" y="158"/>
                  </a:lnTo>
                  <a:lnTo>
                    <a:pt x="22" y="131"/>
                  </a:lnTo>
                  <a:lnTo>
                    <a:pt x="36" y="104"/>
                  </a:lnTo>
                  <a:lnTo>
                    <a:pt x="51" y="79"/>
                  </a:lnTo>
                  <a:lnTo>
                    <a:pt x="69" y="53"/>
                  </a:lnTo>
                  <a:lnTo>
                    <a:pt x="84" y="26"/>
                  </a:lnTo>
                  <a:lnTo>
                    <a:pt x="99" y="0"/>
                  </a:lnTo>
                  <a:lnTo>
                    <a:pt x="10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2" name="Freeform 27"/>
            <p:cNvSpPr>
              <a:spLocks/>
            </p:cNvSpPr>
            <p:nvPr/>
          </p:nvSpPr>
          <p:spPr bwMode="auto">
            <a:xfrm>
              <a:off x="1684338" y="3114675"/>
              <a:ext cx="19050" cy="39687"/>
            </a:xfrm>
            <a:custGeom>
              <a:avLst/>
              <a:gdLst>
                <a:gd name="T0" fmla="*/ 74 w 74"/>
                <a:gd name="T1" fmla="*/ 0 h 149"/>
                <a:gd name="T2" fmla="*/ 67 w 74"/>
                <a:gd name="T3" fmla="*/ 13 h 149"/>
                <a:gd name="T4" fmla="*/ 60 w 74"/>
                <a:gd name="T5" fmla="*/ 25 h 149"/>
                <a:gd name="T6" fmla="*/ 53 w 74"/>
                <a:gd name="T7" fmla="*/ 38 h 149"/>
                <a:gd name="T8" fmla="*/ 47 w 74"/>
                <a:gd name="T9" fmla="*/ 51 h 149"/>
                <a:gd name="T10" fmla="*/ 40 w 74"/>
                <a:gd name="T11" fmla="*/ 64 h 149"/>
                <a:gd name="T12" fmla="*/ 33 w 74"/>
                <a:gd name="T13" fmla="*/ 77 h 149"/>
                <a:gd name="T14" fmla="*/ 26 w 74"/>
                <a:gd name="T15" fmla="*/ 88 h 149"/>
                <a:gd name="T16" fmla="*/ 18 w 74"/>
                <a:gd name="T17" fmla="*/ 100 h 149"/>
                <a:gd name="T18" fmla="*/ 14 w 74"/>
                <a:gd name="T19" fmla="*/ 114 h 149"/>
                <a:gd name="T20" fmla="*/ 13 w 74"/>
                <a:gd name="T21" fmla="*/ 129 h 149"/>
                <a:gd name="T22" fmla="*/ 11 w 74"/>
                <a:gd name="T23" fmla="*/ 142 h 149"/>
                <a:gd name="T24" fmla="*/ 0 w 74"/>
                <a:gd name="T25" fmla="*/ 149 h 149"/>
                <a:gd name="T26" fmla="*/ 0 w 74"/>
                <a:gd name="T27" fmla="*/ 128 h 149"/>
                <a:gd name="T28" fmla="*/ 4 w 74"/>
                <a:gd name="T29" fmla="*/ 107 h 149"/>
                <a:gd name="T30" fmla="*/ 11 w 74"/>
                <a:gd name="T31" fmla="*/ 88 h 149"/>
                <a:gd name="T32" fmla="*/ 21 w 74"/>
                <a:gd name="T33" fmla="*/ 70 h 149"/>
                <a:gd name="T34" fmla="*/ 33 w 74"/>
                <a:gd name="T35" fmla="*/ 52 h 149"/>
                <a:gd name="T36" fmla="*/ 45 w 74"/>
                <a:gd name="T37" fmla="*/ 35 h 149"/>
                <a:gd name="T38" fmla="*/ 57 w 74"/>
                <a:gd name="T39" fmla="*/ 17 h 149"/>
                <a:gd name="T40" fmla="*/ 69 w 74"/>
                <a:gd name="T41" fmla="*/ 0 h 149"/>
                <a:gd name="T42" fmla="*/ 74 w 74"/>
                <a:gd name="T43"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149">
                  <a:moveTo>
                    <a:pt x="74" y="0"/>
                  </a:moveTo>
                  <a:lnTo>
                    <a:pt x="67" y="13"/>
                  </a:lnTo>
                  <a:lnTo>
                    <a:pt x="60" y="25"/>
                  </a:lnTo>
                  <a:lnTo>
                    <a:pt x="53" y="38"/>
                  </a:lnTo>
                  <a:lnTo>
                    <a:pt x="47" y="51"/>
                  </a:lnTo>
                  <a:lnTo>
                    <a:pt x="40" y="64"/>
                  </a:lnTo>
                  <a:lnTo>
                    <a:pt x="33" y="77"/>
                  </a:lnTo>
                  <a:lnTo>
                    <a:pt x="26" y="88"/>
                  </a:lnTo>
                  <a:lnTo>
                    <a:pt x="18" y="100"/>
                  </a:lnTo>
                  <a:lnTo>
                    <a:pt x="14" y="114"/>
                  </a:lnTo>
                  <a:lnTo>
                    <a:pt x="13" y="129"/>
                  </a:lnTo>
                  <a:lnTo>
                    <a:pt x="11" y="142"/>
                  </a:lnTo>
                  <a:lnTo>
                    <a:pt x="0" y="149"/>
                  </a:lnTo>
                  <a:lnTo>
                    <a:pt x="0" y="128"/>
                  </a:lnTo>
                  <a:lnTo>
                    <a:pt x="4" y="107"/>
                  </a:lnTo>
                  <a:lnTo>
                    <a:pt x="11" y="88"/>
                  </a:lnTo>
                  <a:lnTo>
                    <a:pt x="21" y="70"/>
                  </a:lnTo>
                  <a:lnTo>
                    <a:pt x="33" y="52"/>
                  </a:lnTo>
                  <a:lnTo>
                    <a:pt x="45" y="35"/>
                  </a:lnTo>
                  <a:lnTo>
                    <a:pt x="57" y="17"/>
                  </a:lnTo>
                  <a:lnTo>
                    <a:pt x="69" y="0"/>
                  </a:lnTo>
                  <a:lnTo>
                    <a:pt x="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3" name="Freeform 28"/>
            <p:cNvSpPr>
              <a:spLocks/>
            </p:cNvSpPr>
            <p:nvPr/>
          </p:nvSpPr>
          <p:spPr bwMode="auto">
            <a:xfrm>
              <a:off x="1663700" y="3116263"/>
              <a:ext cx="20638" cy="44450"/>
            </a:xfrm>
            <a:custGeom>
              <a:avLst/>
              <a:gdLst>
                <a:gd name="T0" fmla="*/ 78 w 78"/>
                <a:gd name="T1" fmla="*/ 0 h 169"/>
                <a:gd name="T2" fmla="*/ 65 w 78"/>
                <a:gd name="T3" fmla="*/ 19 h 169"/>
                <a:gd name="T4" fmla="*/ 53 w 78"/>
                <a:gd name="T5" fmla="*/ 39 h 169"/>
                <a:gd name="T6" fmla="*/ 43 w 78"/>
                <a:gd name="T7" fmla="*/ 58 h 169"/>
                <a:gd name="T8" fmla="*/ 34 w 78"/>
                <a:gd name="T9" fmla="*/ 79 h 169"/>
                <a:gd name="T10" fmla="*/ 27 w 78"/>
                <a:gd name="T11" fmla="*/ 100 h 169"/>
                <a:gd name="T12" fmla="*/ 20 w 78"/>
                <a:gd name="T13" fmla="*/ 122 h 169"/>
                <a:gd name="T14" fmla="*/ 15 w 78"/>
                <a:gd name="T15" fmla="*/ 144 h 169"/>
                <a:gd name="T16" fmla="*/ 10 w 78"/>
                <a:gd name="T17" fmla="*/ 168 h 169"/>
                <a:gd name="T18" fmla="*/ 5 w 78"/>
                <a:gd name="T19" fmla="*/ 169 h 169"/>
                <a:gd name="T20" fmla="*/ 3 w 78"/>
                <a:gd name="T21" fmla="*/ 165 h 169"/>
                <a:gd name="T22" fmla="*/ 2 w 78"/>
                <a:gd name="T23" fmla="*/ 160 h 169"/>
                <a:gd name="T24" fmla="*/ 0 w 78"/>
                <a:gd name="T25" fmla="*/ 156 h 169"/>
                <a:gd name="T26" fmla="*/ 1 w 78"/>
                <a:gd name="T27" fmla="*/ 133 h 169"/>
                <a:gd name="T28" fmla="*/ 6 w 78"/>
                <a:gd name="T29" fmla="*/ 111 h 169"/>
                <a:gd name="T30" fmla="*/ 13 w 78"/>
                <a:gd name="T31" fmla="*/ 90 h 169"/>
                <a:gd name="T32" fmla="*/ 23 w 78"/>
                <a:gd name="T33" fmla="*/ 71 h 169"/>
                <a:gd name="T34" fmla="*/ 36 w 78"/>
                <a:gd name="T35" fmla="*/ 53 h 169"/>
                <a:gd name="T36" fmla="*/ 49 w 78"/>
                <a:gd name="T37" fmla="*/ 34 h 169"/>
                <a:gd name="T38" fmla="*/ 64 w 78"/>
                <a:gd name="T39" fmla="*/ 17 h 169"/>
                <a:gd name="T40" fmla="*/ 78 w 78"/>
                <a:gd name="T4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69">
                  <a:moveTo>
                    <a:pt x="78" y="0"/>
                  </a:moveTo>
                  <a:lnTo>
                    <a:pt x="65" y="19"/>
                  </a:lnTo>
                  <a:lnTo>
                    <a:pt x="53" y="39"/>
                  </a:lnTo>
                  <a:lnTo>
                    <a:pt x="43" y="58"/>
                  </a:lnTo>
                  <a:lnTo>
                    <a:pt x="34" y="79"/>
                  </a:lnTo>
                  <a:lnTo>
                    <a:pt x="27" y="100"/>
                  </a:lnTo>
                  <a:lnTo>
                    <a:pt x="20" y="122"/>
                  </a:lnTo>
                  <a:lnTo>
                    <a:pt x="15" y="144"/>
                  </a:lnTo>
                  <a:lnTo>
                    <a:pt x="10" y="168"/>
                  </a:lnTo>
                  <a:lnTo>
                    <a:pt x="5" y="169"/>
                  </a:lnTo>
                  <a:lnTo>
                    <a:pt x="3" y="165"/>
                  </a:lnTo>
                  <a:lnTo>
                    <a:pt x="2" y="160"/>
                  </a:lnTo>
                  <a:lnTo>
                    <a:pt x="0" y="156"/>
                  </a:lnTo>
                  <a:lnTo>
                    <a:pt x="1" y="133"/>
                  </a:lnTo>
                  <a:lnTo>
                    <a:pt x="6" y="111"/>
                  </a:lnTo>
                  <a:lnTo>
                    <a:pt x="13" y="90"/>
                  </a:lnTo>
                  <a:lnTo>
                    <a:pt x="23" y="71"/>
                  </a:lnTo>
                  <a:lnTo>
                    <a:pt x="36" y="53"/>
                  </a:lnTo>
                  <a:lnTo>
                    <a:pt x="49" y="34"/>
                  </a:lnTo>
                  <a:lnTo>
                    <a:pt x="64" y="17"/>
                  </a:lnTo>
                  <a:lnTo>
                    <a:pt x="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4" name="Freeform 29"/>
            <p:cNvSpPr>
              <a:spLocks/>
            </p:cNvSpPr>
            <p:nvPr/>
          </p:nvSpPr>
          <p:spPr bwMode="auto">
            <a:xfrm>
              <a:off x="1701800" y="3127375"/>
              <a:ext cx="9525" cy="19050"/>
            </a:xfrm>
            <a:custGeom>
              <a:avLst/>
              <a:gdLst>
                <a:gd name="T0" fmla="*/ 7 w 33"/>
                <a:gd name="T1" fmla="*/ 66 h 66"/>
                <a:gd name="T2" fmla="*/ 5 w 33"/>
                <a:gd name="T3" fmla="*/ 66 h 66"/>
                <a:gd name="T4" fmla="*/ 4 w 33"/>
                <a:gd name="T5" fmla="*/ 65 h 66"/>
                <a:gd name="T6" fmla="*/ 1 w 33"/>
                <a:gd name="T7" fmla="*/ 64 h 66"/>
                <a:gd name="T8" fmla="*/ 0 w 33"/>
                <a:gd name="T9" fmla="*/ 63 h 66"/>
                <a:gd name="T10" fmla="*/ 2 w 33"/>
                <a:gd name="T11" fmla="*/ 44 h 66"/>
                <a:gd name="T12" fmla="*/ 11 w 33"/>
                <a:gd name="T13" fmla="*/ 28 h 66"/>
                <a:gd name="T14" fmla="*/ 21 w 33"/>
                <a:gd name="T15" fmla="*/ 14 h 66"/>
                <a:gd name="T16" fmla="*/ 33 w 33"/>
                <a:gd name="T17" fmla="*/ 0 h 66"/>
                <a:gd name="T18" fmla="*/ 27 w 33"/>
                <a:gd name="T19" fmla="*/ 15 h 66"/>
                <a:gd name="T20" fmla="*/ 20 w 33"/>
                <a:gd name="T21" fmla="*/ 32 h 66"/>
                <a:gd name="T22" fmla="*/ 13 w 33"/>
                <a:gd name="T23" fmla="*/ 49 h 66"/>
                <a:gd name="T24" fmla="*/ 7 w 33"/>
                <a:gd name="T2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6">
                  <a:moveTo>
                    <a:pt x="7" y="66"/>
                  </a:moveTo>
                  <a:lnTo>
                    <a:pt x="5" y="66"/>
                  </a:lnTo>
                  <a:lnTo>
                    <a:pt x="4" y="65"/>
                  </a:lnTo>
                  <a:lnTo>
                    <a:pt x="1" y="64"/>
                  </a:lnTo>
                  <a:lnTo>
                    <a:pt x="0" y="63"/>
                  </a:lnTo>
                  <a:lnTo>
                    <a:pt x="2" y="44"/>
                  </a:lnTo>
                  <a:lnTo>
                    <a:pt x="11" y="28"/>
                  </a:lnTo>
                  <a:lnTo>
                    <a:pt x="21" y="14"/>
                  </a:lnTo>
                  <a:lnTo>
                    <a:pt x="33" y="0"/>
                  </a:lnTo>
                  <a:lnTo>
                    <a:pt x="27" y="15"/>
                  </a:lnTo>
                  <a:lnTo>
                    <a:pt x="20" y="32"/>
                  </a:lnTo>
                  <a:lnTo>
                    <a:pt x="13" y="49"/>
                  </a:lnTo>
                  <a:lnTo>
                    <a:pt x="7"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5" name="Freeform 30"/>
            <p:cNvSpPr>
              <a:spLocks/>
            </p:cNvSpPr>
            <p:nvPr/>
          </p:nvSpPr>
          <p:spPr bwMode="auto">
            <a:xfrm>
              <a:off x="1874838" y="3149600"/>
              <a:ext cx="15875" cy="15875"/>
            </a:xfrm>
            <a:custGeom>
              <a:avLst/>
              <a:gdLst>
                <a:gd name="T0" fmla="*/ 63 w 63"/>
                <a:gd name="T1" fmla="*/ 19 h 62"/>
                <a:gd name="T2" fmla="*/ 58 w 63"/>
                <a:gd name="T3" fmla="*/ 25 h 62"/>
                <a:gd name="T4" fmla="*/ 53 w 63"/>
                <a:gd name="T5" fmla="*/ 31 h 62"/>
                <a:gd name="T6" fmla="*/ 46 w 63"/>
                <a:gd name="T7" fmla="*/ 36 h 62"/>
                <a:gd name="T8" fmla="*/ 40 w 63"/>
                <a:gd name="T9" fmla="*/ 42 h 62"/>
                <a:gd name="T10" fmla="*/ 33 w 63"/>
                <a:gd name="T11" fmla="*/ 48 h 62"/>
                <a:gd name="T12" fmla="*/ 26 w 63"/>
                <a:gd name="T13" fmla="*/ 53 h 62"/>
                <a:gd name="T14" fmla="*/ 19 w 63"/>
                <a:gd name="T15" fmla="*/ 57 h 62"/>
                <a:gd name="T16" fmla="*/ 12 w 63"/>
                <a:gd name="T17" fmla="*/ 62 h 62"/>
                <a:gd name="T18" fmla="*/ 8 w 63"/>
                <a:gd name="T19" fmla="*/ 61 h 62"/>
                <a:gd name="T20" fmla="*/ 3 w 63"/>
                <a:gd name="T21" fmla="*/ 58 h 62"/>
                <a:gd name="T22" fmla="*/ 0 w 63"/>
                <a:gd name="T23" fmla="*/ 55 h 62"/>
                <a:gd name="T24" fmla="*/ 3 w 63"/>
                <a:gd name="T25" fmla="*/ 50 h 62"/>
                <a:gd name="T26" fmla="*/ 8 w 63"/>
                <a:gd name="T27" fmla="*/ 43 h 62"/>
                <a:gd name="T28" fmla="*/ 17 w 63"/>
                <a:gd name="T29" fmla="*/ 32 h 62"/>
                <a:gd name="T30" fmla="*/ 25 w 63"/>
                <a:gd name="T31" fmla="*/ 20 h 62"/>
                <a:gd name="T32" fmla="*/ 34 w 63"/>
                <a:gd name="T33" fmla="*/ 10 h 62"/>
                <a:gd name="T34" fmla="*/ 43 w 63"/>
                <a:gd name="T35" fmla="*/ 3 h 62"/>
                <a:gd name="T36" fmla="*/ 51 w 63"/>
                <a:gd name="T37" fmla="*/ 0 h 62"/>
                <a:gd name="T38" fmla="*/ 58 w 63"/>
                <a:gd name="T39" fmla="*/ 5 h 62"/>
                <a:gd name="T40" fmla="*/ 63 w 63"/>
                <a:gd name="T41" fmla="*/ 1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62">
                  <a:moveTo>
                    <a:pt x="63" y="19"/>
                  </a:moveTo>
                  <a:lnTo>
                    <a:pt x="58" y="25"/>
                  </a:lnTo>
                  <a:lnTo>
                    <a:pt x="53" y="31"/>
                  </a:lnTo>
                  <a:lnTo>
                    <a:pt x="46" y="36"/>
                  </a:lnTo>
                  <a:lnTo>
                    <a:pt x="40" y="42"/>
                  </a:lnTo>
                  <a:lnTo>
                    <a:pt x="33" y="48"/>
                  </a:lnTo>
                  <a:lnTo>
                    <a:pt x="26" y="53"/>
                  </a:lnTo>
                  <a:lnTo>
                    <a:pt x="19" y="57"/>
                  </a:lnTo>
                  <a:lnTo>
                    <a:pt x="12" y="62"/>
                  </a:lnTo>
                  <a:lnTo>
                    <a:pt x="8" y="61"/>
                  </a:lnTo>
                  <a:lnTo>
                    <a:pt x="3" y="58"/>
                  </a:lnTo>
                  <a:lnTo>
                    <a:pt x="0" y="55"/>
                  </a:lnTo>
                  <a:lnTo>
                    <a:pt x="3" y="50"/>
                  </a:lnTo>
                  <a:lnTo>
                    <a:pt x="8" y="43"/>
                  </a:lnTo>
                  <a:lnTo>
                    <a:pt x="17" y="32"/>
                  </a:lnTo>
                  <a:lnTo>
                    <a:pt x="25" y="20"/>
                  </a:lnTo>
                  <a:lnTo>
                    <a:pt x="34" y="10"/>
                  </a:lnTo>
                  <a:lnTo>
                    <a:pt x="43" y="3"/>
                  </a:lnTo>
                  <a:lnTo>
                    <a:pt x="51" y="0"/>
                  </a:lnTo>
                  <a:lnTo>
                    <a:pt x="58" y="5"/>
                  </a:lnTo>
                  <a:lnTo>
                    <a:pt x="6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6" name="Freeform 31"/>
            <p:cNvSpPr>
              <a:spLocks/>
            </p:cNvSpPr>
            <p:nvPr/>
          </p:nvSpPr>
          <p:spPr bwMode="auto">
            <a:xfrm>
              <a:off x="1860550" y="3187700"/>
              <a:ext cx="4763" cy="4762"/>
            </a:xfrm>
            <a:custGeom>
              <a:avLst/>
              <a:gdLst>
                <a:gd name="T0" fmla="*/ 18 w 18"/>
                <a:gd name="T1" fmla="*/ 5 h 18"/>
                <a:gd name="T2" fmla="*/ 15 w 18"/>
                <a:gd name="T3" fmla="*/ 18 h 18"/>
                <a:gd name="T4" fmla="*/ 11 w 18"/>
                <a:gd name="T5" fmla="*/ 15 h 18"/>
                <a:gd name="T6" fmla="*/ 6 w 18"/>
                <a:gd name="T7" fmla="*/ 10 h 18"/>
                <a:gd name="T8" fmla="*/ 1 w 18"/>
                <a:gd name="T9" fmla="*/ 4 h 18"/>
                <a:gd name="T10" fmla="*/ 0 w 18"/>
                <a:gd name="T11" fmla="*/ 0 h 18"/>
                <a:gd name="T12" fmla="*/ 5 w 18"/>
                <a:gd name="T13" fmla="*/ 0 h 18"/>
                <a:gd name="T14" fmla="*/ 9 w 18"/>
                <a:gd name="T15" fmla="*/ 1 h 18"/>
                <a:gd name="T16" fmla="*/ 14 w 18"/>
                <a:gd name="T17" fmla="*/ 2 h 18"/>
                <a:gd name="T18" fmla="*/ 18 w 18"/>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18" y="5"/>
                  </a:moveTo>
                  <a:lnTo>
                    <a:pt x="15" y="18"/>
                  </a:lnTo>
                  <a:lnTo>
                    <a:pt x="11" y="15"/>
                  </a:lnTo>
                  <a:lnTo>
                    <a:pt x="6" y="10"/>
                  </a:lnTo>
                  <a:lnTo>
                    <a:pt x="1" y="4"/>
                  </a:lnTo>
                  <a:lnTo>
                    <a:pt x="0" y="0"/>
                  </a:lnTo>
                  <a:lnTo>
                    <a:pt x="5" y="0"/>
                  </a:lnTo>
                  <a:lnTo>
                    <a:pt x="9" y="1"/>
                  </a:lnTo>
                  <a:lnTo>
                    <a:pt x="14" y="2"/>
                  </a:lnTo>
                  <a:lnTo>
                    <a:pt x="1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7" name="Freeform 32"/>
            <p:cNvSpPr>
              <a:spLocks/>
            </p:cNvSpPr>
            <p:nvPr/>
          </p:nvSpPr>
          <p:spPr bwMode="auto">
            <a:xfrm>
              <a:off x="1890713" y="3192463"/>
              <a:ext cx="6350" cy="3175"/>
            </a:xfrm>
            <a:custGeom>
              <a:avLst/>
              <a:gdLst>
                <a:gd name="T0" fmla="*/ 21 w 21"/>
                <a:gd name="T1" fmla="*/ 1 h 11"/>
                <a:gd name="T2" fmla="*/ 19 w 21"/>
                <a:gd name="T3" fmla="*/ 5 h 11"/>
                <a:gd name="T4" fmla="*/ 15 w 21"/>
                <a:gd name="T5" fmla="*/ 9 h 11"/>
                <a:gd name="T6" fmla="*/ 10 w 21"/>
                <a:gd name="T7" fmla="*/ 11 h 11"/>
                <a:gd name="T8" fmla="*/ 6 w 21"/>
                <a:gd name="T9" fmla="*/ 11 h 11"/>
                <a:gd name="T10" fmla="*/ 3 w 21"/>
                <a:gd name="T11" fmla="*/ 9 h 11"/>
                <a:gd name="T12" fmla="*/ 1 w 21"/>
                <a:gd name="T13" fmla="*/ 5 h 11"/>
                <a:gd name="T14" fmla="*/ 0 w 21"/>
                <a:gd name="T15" fmla="*/ 3 h 11"/>
                <a:gd name="T16" fmla="*/ 1 w 21"/>
                <a:gd name="T17" fmla="*/ 0 h 11"/>
                <a:gd name="T18" fmla="*/ 7 w 21"/>
                <a:gd name="T19" fmla="*/ 0 h 11"/>
                <a:gd name="T20" fmla="*/ 12 w 21"/>
                <a:gd name="T21" fmla="*/ 0 h 11"/>
                <a:gd name="T22" fmla="*/ 17 w 21"/>
                <a:gd name="T23" fmla="*/ 0 h 11"/>
                <a:gd name="T24" fmla="*/ 21 w 21"/>
                <a:gd name="T2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1">
                  <a:moveTo>
                    <a:pt x="21" y="1"/>
                  </a:moveTo>
                  <a:lnTo>
                    <a:pt x="19" y="5"/>
                  </a:lnTo>
                  <a:lnTo>
                    <a:pt x="15" y="9"/>
                  </a:lnTo>
                  <a:lnTo>
                    <a:pt x="10" y="11"/>
                  </a:lnTo>
                  <a:lnTo>
                    <a:pt x="6" y="11"/>
                  </a:lnTo>
                  <a:lnTo>
                    <a:pt x="3" y="9"/>
                  </a:lnTo>
                  <a:lnTo>
                    <a:pt x="1" y="5"/>
                  </a:lnTo>
                  <a:lnTo>
                    <a:pt x="0" y="3"/>
                  </a:lnTo>
                  <a:lnTo>
                    <a:pt x="1" y="0"/>
                  </a:lnTo>
                  <a:lnTo>
                    <a:pt x="7" y="0"/>
                  </a:lnTo>
                  <a:lnTo>
                    <a:pt x="12" y="0"/>
                  </a:lnTo>
                  <a:lnTo>
                    <a:pt x="17" y="0"/>
                  </a:lnTo>
                  <a:lnTo>
                    <a:pt x="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8" name="Freeform 33"/>
            <p:cNvSpPr>
              <a:spLocks/>
            </p:cNvSpPr>
            <p:nvPr/>
          </p:nvSpPr>
          <p:spPr bwMode="auto">
            <a:xfrm>
              <a:off x="1881188" y="3195638"/>
              <a:ext cx="4763" cy="3175"/>
            </a:xfrm>
            <a:custGeom>
              <a:avLst/>
              <a:gdLst>
                <a:gd name="T0" fmla="*/ 16 w 16"/>
                <a:gd name="T1" fmla="*/ 10 h 10"/>
                <a:gd name="T2" fmla="*/ 0 w 16"/>
                <a:gd name="T3" fmla="*/ 10 h 10"/>
                <a:gd name="T4" fmla="*/ 2 w 16"/>
                <a:gd name="T5" fmla="*/ 0 h 10"/>
                <a:gd name="T6" fmla="*/ 6 w 16"/>
                <a:gd name="T7" fmla="*/ 1 h 10"/>
                <a:gd name="T8" fmla="*/ 9 w 16"/>
                <a:gd name="T9" fmla="*/ 3 h 10"/>
                <a:gd name="T10" fmla="*/ 13 w 16"/>
                <a:gd name="T11" fmla="*/ 7 h 10"/>
                <a:gd name="T12" fmla="*/ 16 w 1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6" h="10">
                  <a:moveTo>
                    <a:pt x="16" y="10"/>
                  </a:moveTo>
                  <a:lnTo>
                    <a:pt x="0" y="10"/>
                  </a:lnTo>
                  <a:lnTo>
                    <a:pt x="2" y="0"/>
                  </a:lnTo>
                  <a:lnTo>
                    <a:pt x="6" y="1"/>
                  </a:lnTo>
                  <a:lnTo>
                    <a:pt x="9" y="3"/>
                  </a:lnTo>
                  <a:lnTo>
                    <a:pt x="13" y="7"/>
                  </a:lnTo>
                  <a:lnTo>
                    <a:pt x="1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9" name="Freeform 34"/>
            <p:cNvSpPr>
              <a:spLocks/>
            </p:cNvSpPr>
            <p:nvPr/>
          </p:nvSpPr>
          <p:spPr bwMode="auto">
            <a:xfrm>
              <a:off x="1898650" y="3197225"/>
              <a:ext cx="6350" cy="3175"/>
            </a:xfrm>
            <a:custGeom>
              <a:avLst/>
              <a:gdLst>
                <a:gd name="T0" fmla="*/ 22 w 22"/>
                <a:gd name="T1" fmla="*/ 6 h 12"/>
                <a:gd name="T2" fmla="*/ 20 w 22"/>
                <a:gd name="T3" fmla="*/ 11 h 12"/>
                <a:gd name="T4" fmla="*/ 14 w 22"/>
                <a:gd name="T5" fmla="*/ 12 h 12"/>
                <a:gd name="T6" fmla="*/ 8 w 22"/>
                <a:gd name="T7" fmla="*/ 12 h 12"/>
                <a:gd name="T8" fmla="*/ 2 w 22"/>
                <a:gd name="T9" fmla="*/ 12 h 12"/>
                <a:gd name="T10" fmla="*/ 0 w 22"/>
                <a:gd name="T11" fmla="*/ 10 h 12"/>
                <a:gd name="T12" fmla="*/ 5 w 22"/>
                <a:gd name="T13" fmla="*/ 6 h 12"/>
                <a:gd name="T14" fmla="*/ 12 w 22"/>
                <a:gd name="T15" fmla="*/ 2 h 12"/>
                <a:gd name="T16" fmla="*/ 19 w 22"/>
                <a:gd name="T17" fmla="*/ 0 h 12"/>
                <a:gd name="T18" fmla="*/ 22 w 22"/>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6"/>
                  </a:moveTo>
                  <a:lnTo>
                    <a:pt x="20" y="11"/>
                  </a:lnTo>
                  <a:lnTo>
                    <a:pt x="14" y="12"/>
                  </a:lnTo>
                  <a:lnTo>
                    <a:pt x="8" y="12"/>
                  </a:lnTo>
                  <a:lnTo>
                    <a:pt x="2" y="12"/>
                  </a:lnTo>
                  <a:lnTo>
                    <a:pt x="0" y="10"/>
                  </a:lnTo>
                  <a:lnTo>
                    <a:pt x="5" y="6"/>
                  </a:lnTo>
                  <a:lnTo>
                    <a:pt x="12" y="2"/>
                  </a:lnTo>
                  <a:lnTo>
                    <a:pt x="19" y="0"/>
                  </a:lnTo>
                  <a:lnTo>
                    <a:pt x="2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0" name="Freeform 35"/>
            <p:cNvSpPr>
              <a:spLocks/>
            </p:cNvSpPr>
            <p:nvPr/>
          </p:nvSpPr>
          <p:spPr bwMode="auto">
            <a:xfrm>
              <a:off x="1858963" y="3205163"/>
              <a:ext cx="6350" cy="7937"/>
            </a:xfrm>
            <a:custGeom>
              <a:avLst/>
              <a:gdLst>
                <a:gd name="T0" fmla="*/ 25 w 25"/>
                <a:gd name="T1" fmla="*/ 12 h 27"/>
                <a:gd name="T2" fmla="*/ 25 w 25"/>
                <a:gd name="T3" fmla="*/ 15 h 27"/>
                <a:gd name="T4" fmla="*/ 25 w 25"/>
                <a:gd name="T5" fmla="*/ 19 h 27"/>
                <a:gd name="T6" fmla="*/ 25 w 25"/>
                <a:gd name="T7" fmla="*/ 23 h 27"/>
                <a:gd name="T8" fmla="*/ 24 w 25"/>
                <a:gd name="T9" fmla="*/ 27 h 27"/>
                <a:gd name="T10" fmla="*/ 16 w 25"/>
                <a:gd name="T11" fmla="*/ 22 h 27"/>
                <a:gd name="T12" fmla="*/ 10 w 25"/>
                <a:gd name="T13" fmla="*/ 17 h 27"/>
                <a:gd name="T14" fmla="*/ 4 w 25"/>
                <a:gd name="T15" fmla="*/ 12 h 27"/>
                <a:gd name="T16" fmla="*/ 0 w 25"/>
                <a:gd name="T17" fmla="*/ 5 h 27"/>
                <a:gd name="T18" fmla="*/ 7 w 25"/>
                <a:gd name="T19" fmla="*/ 2 h 27"/>
                <a:gd name="T20" fmla="*/ 16 w 25"/>
                <a:gd name="T21" fmla="*/ 0 h 27"/>
                <a:gd name="T22" fmla="*/ 24 w 25"/>
                <a:gd name="T23" fmla="*/ 2 h 27"/>
                <a:gd name="T24" fmla="*/ 25 w 25"/>
                <a:gd name="T2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7">
                  <a:moveTo>
                    <a:pt x="25" y="12"/>
                  </a:moveTo>
                  <a:lnTo>
                    <a:pt x="25" y="15"/>
                  </a:lnTo>
                  <a:lnTo>
                    <a:pt x="25" y="19"/>
                  </a:lnTo>
                  <a:lnTo>
                    <a:pt x="25" y="23"/>
                  </a:lnTo>
                  <a:lnTo>
                    <a:pt x="24" y="27"/>
                  </a:lnTo>
                  <a:lnTo>
                    <a:pt x="16" y="22"/>
                  </a:lnTo>
                  <a:lnTo>
                    <a:pt x="10" y="17"/>
                  </a:lnTo>
                  <a:lnTo>
                    <a:pt x="4" y="12"/>
                  </a:lnTo>
                  <a:lnTo>
                    <a:pt x="0" y="5"/>
                  </a:lnTo>
                  <a:lnTo>
                    <a:pt x="7" y="2"/>
                  </a:lnTo>
                  <a:lnTo>
                    <a:pt x="16" y="0"/>
                  </a:lnTo>
                  <a:lnTo>
                    <a:pt x="24" y="2"/>
                  </a:lnTo>
                  <a:lnTo>
                    <a:pt x="25"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1" name="Freeform 36"/>
            <p:cNvSpPr>
              <a:spLocks/>
            </p:cNvSpPr>
            <p:nvPr/>
          </p:nvSpPr>
          <p:spPr bwMode="auto">
            <a:xfrm>
              <a:off x="1885950" y="3208338"/>
              <a:ext cx="9525" cy="6350"/>
            </a:xfrm>
            <a:custGeom>
              <a:avLst/>
              <a:gdLst>
                <a:gd name="T0" fmla="*/ 36 w 36"/>
                <a:gd name="T1" fmla="*/ 2 h 20"/>
                <a:gd name="T2" fmla="*/ 31 w 36"/>
                <a:gd name="T3" fmla="*/ 8 h 20"/>
                <a:gd name="T4" fmla="*/ 25 w 36"/>
                <a:gd name="T5" fmla="*/ 14 h 20"/>
                <a:gd name="T6" fmla="*/ 19 w 36"/>
                <a:gd name="T7" fmla="*/ 18 h 20"/>
                <a:gd name="T8" fmla="*/ 11 w 36"/>
                <a:gd name="T9" fmla="*/ 20 h 20"/>
                <a:gd name="T10" fmla="*/ 8 w 36"/>
                <a:gd name="T11" fmla="*/ 16 h 20"/>
                <a:gd name="T12" fmla="*/ 4 w 36"/>
                <a:gd name="T13" fmla="*/ 12 h 20"/>
                <a:gd name="T14" fmla="*/ 1 w 36"/>
                <a:gd name="T15" fmla="*/ 8 h 20"/>
                <a:gd name="T16" fmla="*/ 0 w 36"/>
                <a:gd name="T17" fmla="*/ 2 h 20"/>
                <a:gd name="T18" fmla="*/ 4 w 36"/>
                <a:gd name="T19" fmla="*/ 1 h 20"/>
                <a:gd name="T20" fmla="*/ 9 w 36"/>
                <a:gd name="T21" fmla="*/ 1 h 20"/>
                <a:gd name="T22" fmla="*/ 14 w 36"/>
                <a:gd name="T23" fmla="*/ 1 h 20"/>
                <a:gd name="T24" fmla="*/ 18 w 36"/>
                <a:gd name="T25" fmla="*/ 0 h 20"/>
                <a:gd name="T26" fmla="*/ 23 w 36"/>
                <a:gd name="T27" fmla="*/ 1 h 20"/>
                <a:gd name="T28" fmla="*/ 28 w 36"/>
                <a:gd name="T29" fmla="*/ 1 h 20"/>
                <a:gd name="T30" fmla="*/ 32 w 36"/>
                <a:gd name="T31" fmla="*/ 1 h 20"/>
                <a:gd name="T32" fmla="*/ 36 w 36"/>
                <a:gd name="T3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0">
                  <a:moveTo>
                    <a:pt x="36" y="2"/>
                  </a:moveTo>
                  <a:lnTo>
                    <a:pt x="31" y="8"/>
                  </a:lnTo>
                  <a:lnTo>
                    <a:pt x="25" y="14"/>
                  </a:lnTo>
                  <a:lnTo>
                    <a:pt x="19" y="18"/>
                  </a:lnTo>
                  <a:lnTo>
                    <a:pt x="11" y="20"/>
                  </a:lnTo>
                  <a:lnTo>
                    <a:pt x="8" y="16"/>
                  </a:lnTo>
                  <a:lnTo>
                    <a:pt x="4" y="12"/>
                  </a:lnTo>
                  <a:lnTo>
                    <a:pt x="1" y="8"/>
                  </a:lnTo>
                  <a:lnTo>
                    <a:pt x="0" y="2"/>
                  </a:lnTo>
                  <a:lnTo>
                    <a:pt x="4" y="1"/>
                  </a:lnTo>
                  <a:lnTo>
                    <a:pt x="9" y="1"/>
                  </a:lnTo>
                  <a:lnTo>
                    <a:pt x="14" y="1"/>
                  </a:lnTo>
                  <a:lnTo>
                    <a:pt x="18" y="0"/>
                  </a:lnTo>
                  <a:lnTo>
                    <a:pt x="23" y="1"/>
                  </a:lnTo>
                  <a:lnTo>
                    <a:pt x="28" y="1"/>
                  </a:lnTo>
                  <a:lnTo>
                    <a:pt x="32" y="1"/>
                  </a:lnTo>
                  <a:lnTo>
                    <a:pt x="3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2" name="Freeform 37"/>
            <p:cNvSpPr>
              <a:spLocks/>
            </p:cNvSpPr>
            <p:nvPr/>
          </p:nvSpPr>
          <p:spPr bwMode="auto">
            <a:xfrm>
              <a:off x="1852613" y="3214688"/>
              <a:ext cx="6350" cy="4762"/>
            </a:xfrm>
            <a:custGeom>
              <a:avLst/>
              <a:gdLst>
                <a:gd name="T0" fmla="*/ 24 w 24"/>
                <a:gd name="T1" fmla="*/ 18 h 21"/>
                <a:gd name="T2" fmla="*/ 17 w 24"/>
                <a:gd name="T3" fmla="*/ 21 h 21"/>
                <a:gd name="T4" fmla="*/ 12 w 24"/>
                <a:gd name="T5" fmla="*/ 21 h 21"/>
                <a:gd name="T6" fmla="*/ 5 w 24"/>
                <a:gd name="T7" fmla="*/ 18 h 21"/>
                <a:gd name="T8" fmla="*/ 0 w 24"/>
                <a:gd name="T9" fmla="*/ 14 h 21"/>
                <a:gd name="T10" fmla="*/ 5 w 24"/>
                <a:gd name="T11" fmla="*/ 0 h 21"/>
                <a:gd name="T12" fmla="*/ 10 w 24"/>
                <a:gd name="T13" fmla="*/ 3 h 21"/>
                <a:gd name="T14" fmla="*/ 15 w 24"/>
                <a:gd name="T15" fmla="*/ 8 h 21"/>
                <a:gd name="T16" fmla="*/ 20 w 24"/>
                <a:gd name="T17" fmla="*/ 12 h 21"/>
                <a:gd name="T18" fmla="*/ 24 w 24"/>
                <a:gd name="T1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24" y="18"/>
                  </a:moveTo>
                  <a:lnTo>
                    <a:pt x="17" y="21"/>
                  </a:lnTo>
                  <a:lnTo>
                    <a:pt x="12" y="21"/>
                  </a:lnTo>
                  <a:lnTo>
                    <a:pt x="5" y="18"/>
                  </a:lnTo>
                  <a:lnTo>
                    <a:pt x="0" y="14"/>
                  </a:lnTo>
                  <a:lnTo>
                    <a:pt x="5" y="0"/>
                  </a:lnTo>
                  <a:lnTo>
                    <a:pt x="10" y="3"/>
                  </a:lnTo>
                  <a:lnTo>
                    <a:pt x="15" y="8"/>
                  </a:lnTo>
                  <a:lnTo>
                    <a:pt x="20" y="12"/>
                  </a:lnTo>
                  <a:lnTo>
                    <a:pt x="2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3" name="Freeform 38"/>
            <p:cNvSpPr>
              <a:spLocks/>
            </p:cNvSpPr>
            <p:nvPr/>
          </p:nvSpPr>
          <p:spPr bwMode="auto">
            <a:xfrm>
              <a:off x="1879600" y="3216275"/>
              <a:ext cx="4763" cy="4762"/>
            </a:xfrm>
            <a:custGeom>
              <a:avLst/>
              <a:gdLst>
                <a:gd name="T0" fmla="*/ 16 w 16"/>
                <a:gd name="T1" fmla="*/ 14 h 21"/>
                <a:gd name="T2" fmla="*/ 15 w 16"/>
                <a:gd name="T3" fmla="*/ 18 h 21"/>
                <a:gd name="T4" fmla="*/ 11 w 16"/>
                <a:gd name="T5" fmla="*/ 19 h 21"/>
                <a:gd name="T6" fmla="*/ 8 w 16"/>
                <a:gd name="T7" fmla="*/ 21 h 21"/>
                <a:gd name="T8" fmla="*/ 4 w 16"/>
                <a:gd name="T9" fmla="*/ 21 h 21"/>
                <a:gd name="T10" fmla="*/ 1 w 16"/>
                <a:gd name="T11" fmla="*/ 16 h 21"/>
                <a:gd name="T12" fmla="*/ 0 w 16"/>
                <a:gd name="T13" fmla="*/ 11 h 21"/>
                <a:gd name="T14" fmla="*/ 0 w 16"/>
                <a:gd name="T15" fmla="*/ 5 h 21"/>
                <a:gd name="T16" fmla="*/ 2 w 16"/>
                <a:gd name="T17" fmla="*/ 0 h 21"/>
                <a:gd name="T18" fmla="*/ 16 w 16"/>
                <a:gd name="T19"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1">
                  <a:moveTo>
                    <a:pt x="16" y="14"/>
                  </a:moveTo>
                  <a:lnTo>
                    <a:pt x="15" y="18"/>
                  </a:lnTo>
                  <a:lnTo>
                    <a:pt x="11" y="19"/>
                  </a:lnTo>
                  <a:lnTo>
                    <a:pt x="8" y="21"/>
                  </a:lnTo>
                  <a:lnTo>
                    <a:pt x="4" y="21"/>
                  </a:lnTo>
                  <a:lnTo>
                    <a:pt x="1" y="16"/>
                  </a:lnTo>
                  <a:lnTo>
                    <a:pt x="0" y="11"/>
                  </a:lnTo>
                  <a:lnTo>
                    <a:pt x="0" y="5"/>
                  </a:lnTo>
                  <a:lnTo>
                    <a:pt x="2" y="0"/>
                  </a:lnTo>
                  <a:lnTo>
                    <a:pt x="1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4" name="Freeform 39"/>
            <p:cNvSpPr>
              <a:spLocks/>
            </p:cNvSpPr>
            <p:nvPr/>
          </p:nvSpPr>
          <p:spPr bwMode="auto">
            <a:xfrm>
              <a:off x="1895475" y="3216275"/>
              <a:ext cx="9525" cy="6350"/>
            </a:xfrm>
            <a:custGeom>
              <a:avLst/>
              <a:gdLst>
                <a:gd name="T0" fmla="*/ 34 w 34"/>
                <a:gd name="T1" fmla="*/ 13 h 24"/>
                <a:gd name="T2" fmla="*/ 34 w 34"/>
                <a:gd name="T3" fmla="*/ 18 h 24"/>
                <a:gd name="T4" fmla="*/ 33 w 34"/>
                <a:gd name="T5" fmla="*/ 20 h 24"/>
                <a:gd name="T6" fmla="*/ 29 w 34"/>
                <a:gd name="T7" fmla="*/ 22 h 24"/>
                <a:gd name="T8" fmla="*/ 26 w 34"/>
                <a:gd name="T9" fmla="*/ 24 h 24"/>
                <a:gd name="T10" fmla="*/ 19 w 34"/>
                <a:gd name="T11" fmla="*/ 22 h 24"/>
                <a:gd name="T12" fmla="*/ 12 w 34"/>
                <a:gd name="T13" fmla="*/ 22 h 24"/>
                <a:gd name="T14" fmla="*/ 5 w 34"/>
                <a:gd name="T15" fmla="*/ 21 h 24"/>
                <a:gd name="T16" fmla="*/ 0 w 34"/>
                <a:gd name="T17" fmla="*/ 19 h 24"/>
                <a:gd name="T18" fmla="*/ 3 w 34"/>
                <a:gd name="T19" fmla="*/ 12 h 24"/>
                <a:gd name="T20" fmla="*/ 7 w 34"/>
                <a:gd name="T21" fmla="*/ 7 h 24"/>
                <a:gd name="T22" fmla="*/ 13 w 34"/>
                <a:gd name="T23" fmla="*/ 4 h 24"/>
                <a:gd name="T24" fmla="*/ 18 w 34"/>
                <a:gd name="T25" fmla="*/ 0 h 24"/>
                <a:gd name="T26" fmla="*/ 24 w 34"/>
                <a:gd name="T27" fmla="*/ 0 h 24"/>
                <a:gd name="T28" fmla="*/ 28 w 34"/>
                <a:gd name="T29" fmla="*/ 4 h 24"/>
                <a:gd name="T30" fmla="*/ 32 w 34"/>
                <a:gd name="T31" fmla="*/ 8 h 24"/>
                <a:gd name="T32" fmla="*/ 34 w 34"/>
                <a:gd name="T33"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4">
                  <a:moveTo>
                    <a:pt x="34" y="13"/>
                  </a:moveTo>
                  <a:lnTo>
                    <a:pt x="34" y="18"/>
                  </a:lnTo>
                  <a:lnTo>
                    <a:pt x="33" y="20"/>
                  </a:lnTo>
                  <a:lnTo>
                    <a:pt x="29" y="22"/>
                  </a:lnTo>
                  <a:lnTo>
                    <a:pt x="26" y="24"/>
                  </a:lnTo>
                  <a:lnTo>
                    <a:pt x="19" y="22"/>
                  </a:lnTo>
                  <a:lnTo>
                    <a:pt x="12" y="22"/>
                  </a:lnTo>
                  <a:lnTo>
                    <a:pt x="5" y="21"/>
                  </a:lnTo>
                  <a:lnTo>
                    <a:pt x="0" y="19"/>
                  </a:lnTo>
                  <a:lnTo>
                    <a:pt x="3" y="12"/>
                  </a:lnTo>
                  <a:lnTo>
                    <a:pt x="7" y="7"/>
                  </a:lnTo>
                  <a:lnTo>
                    <a:pt x="13" y="4"/>
                  </a:lnTo>
                  <a:lnTo>
                    <a:pt x="18" y="0"/>
                  </a:lnTo>
                  <a:lnTo>
                    <a:pt x="24" y="0"/>
                  </a:lnTo>
                  <a:lnTo>
                    <a:pt x="28" y="4"/>
                  </a:lnTo>
                  <a:lnTo>
                    <a:pt x="32" y="8"/>
                  </a:lnTo>
                  <a:lnTo>
                    <a:pt x="3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5" name="Freeform 40"/>
            <p:cNvSpPr>
              <a:spLocks/>
            </p:cNvSpPr>
            <p:nvPr/>
          </p:nvSpPr>
          <p:spPr bwMode="auto">
            <a:xfrm>
              <a:off x="1860550" y="3228975"/>
              <a:ext cx="3175" cy="3175"/>
            </a:xfrm>
            <a:custGeom>
              <a:avLst/>
              <a:gdLst>
                <a:gd name="T0" fmla="*/ 12 w 12"/>
                <a:gd name="T1" fmla="*/ 5 h 11"/>
                <a:gd name="T2" fmla="*/ 12 w 12"/>
                <a:gd name="T3" fmla="*/ 11 h 11"/>
                <a:gd name="T4" fmla="*/ 8 w 12"/>
                <a:gd name="T5" fmla="*/ 11 h 11"/>
                <a:gd name="T6" fmla="*/ 5 w 12"/>
                <a:gd name="T7" fmla="*/ 8 h 11"/>
                <a:gd name="T8" fmla="*/ 2 w 12"/>
                <a:gd name="T9" fmla="*/ 5 h 11"/>
                <a:gd name="T10" fmla="*/ 0 w 12"/>
                <a:gd name="T11" fmla="*/ 2 h 11"/>
                <a:gd name="T12" fmla="*/ 2 w 12"/>
                <a:gd name="T13" fmla="*/ 0 h 11"/>
                <a:gd name="T14" fmla="*/ 6 w 12"/>
                <a:gd name="T15" fmla="*/ 0 h 11"/>
                <a:gd name="T16" fmla="*/ 9 w 12"/>
                <a:gd name="T17" fmla="*/ 2 h 11"/>
                <a:gd name="T18" fmla="*/ 12 w 12"/>
                <a:gd name="T1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1">
                  <a:moveTo>
                    <a:pt x="12" y="5"/>
                  </a:moveTo>
                  <a:lnTo>
                    <a:pt x="12" y="11"/>
                  </a:lnTo>
                  <a:lnTo>
                    <a:pt x="8" y="11"/>
                  </a:lnTo>
                  <a:lnTo>
                    <a:pt x="5" y="8"/>
                  </a:lnTo>
                  <a:lnTo>
                    <a:pt x="2" y="5"/>
                  </a:lnTo>
                  <a:lnTo>
                    <a:pt x="0" y="2"/>
                  </a:lnTo>
                  <a:lnTo>
                    <a:pt x="2" y="0"/>
                  </a:lnTo>
                  <a:lnTo>
                    <a:pt x="6" y="0"/>
                  </a:lnTo>
                  <a:lnTo>
                    <a:pt x="9" y="2"/>
                  </a:lnTo>
                  <a:lnTo>
                    <a:pt x="1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 name="Freeform 41"/>
            <p:cNvSpPr>
              <a:spLocks/>
            </p:cNvSpPr>
            <p:nvPr/>
          </p:nvSpPr>
          <p:spPr bwMode="auto">
            <a:xfrm>
              <a:off x="1885950" y="3230563"/>
              <a:ext cx="4763" cy="1587"/>
            </a:xfrm>
            <a:custGeom>
              <a:avLst/>
              <a:gdLst>
                <a:gd name="T0" fmla="*/ 18 w 18"/>
                <a:gd name="T1" fmla="*/ 3 h 9"/>
                <a:gd name="T2" fmla="*/ 14 w 18"/>
                <a:gd name="T3" fmla="*/ 6 h 9"/>
                <a:gd name="T4" fmla="*/ 11 w 18"/>
                <a:gd name="T5" fmla="*/ 8 h 9"/>
                <a:gd name="T6" fmla="*/ 6 w 18"/>
                <a:gd name="T7" fmla="*/ 9 h 9"/>
                <a:gd name="T8" fmla="*/ 1 w 18"/>
                <a:gd name="T9" fmla="*/ 7 h 9"/>
                <a:gd name="T10" fmla="*/ 0 w 18"/>
                <a:gd name="T11" fmla="*/ 0 h 9"/>
                <a:gd name="T12" fmla="*/ 5 w 18"/>
                <a:gd name="T13" fmla="*/ 0 h 9"/>
                <a:gd name="T14" fmla="*/ 9 w 18"/>
                <a:gd name="T15" fmla="*/ 0 h 9"/>
                <a:gd name="T16" fmla="*/ 14 w 18"/>
                <a:gd name="T17" fmla="*/ 1 h 9"/>
                <a:gd name="T18" fmla="*/ 18 w 18"/>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9">
                  <a:moveTo>
                    <a:pt x="18" y="3"/>
                  </a:moveTo>
                  <a:lnTo>
                    <a:pt x="14" y="6"/>
                  </a:lnTo>
                  <a:lnTo>
                    <a:pt x="11" y="8"/>
                  </a:lnTo>
                  <a:lnTo>
                    <a:pt x="6" y="9"/>
                  </a:lnTo>
                  <a:lnTo>
                    <a:pt x="1" y="7"/>
                  </a:lnTo>
                  <a:lnTo>
                    <a:pt x="0" y="0"/>
                  </a:lnTo>
                  <a:lnTo>
                    <a:pt x="5" y="0"/>
                  </a:lnTo>
                  <a:lnTo>
                    <a:pt x="9" y="0"/>
                  </a:lnTo>
                  <a:lnTo>
                    <a:pt x="14" y="1"/>
                  </a:lnTo>
                  <a:lnTo>
                    <a:pt x="1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7" name="Freeform 42"/>
            <p:cNvSpPr>
              <a:spLocks/>
            </p:cNvSpPr>
            <p:nvPr/>
          </p:nvSpPr>
          <p:spPr bwMode="auto">
            <a:xfrm>
              <a:off x="1908175" y="3232150"/>
              <a:ext cx="9525" cy="6350"/>
            </a:xfrm>
            <a:custGeom>
              <a:avLst/>
              <a:gdLst>
                <a:gd name="T0" fmla="*/ 37 w 38"/>
                <a:gd name="T1" fmla="*/ 22 h 29"/>
                <a:gd name="T2" fmla="*/ 31 w 38"/>
                <a:gd name="T3" fmla="*/ 25 h 29"/>
                <a:gd name="T4" fmla="*/ 26 w 38"/>
                <a:gd name="T5" fmla="*/ 28 h 29"/>
                <a:gd name="T6" fmla="*/ 21 w 38"/>
                <a:gd name="T7" fmla="*/ 29 h 29"/>
                <a:gd name="T8" fmla="*/ 16 w 38"/>
                <a:gd name="T9" fmla="*/ 24 h 29"/>
                <a:gd name="T10" fmla="*/ 0 w 38"/>
                <a:gd name="T11" fmla="*/ 2 h 29"/>
                <a:gd name="T12" fmla="*/ 6 w 38"/>
                <a:gd name="T13" fmla="*/ 1 h 29"/>
                <a:gd name="T14" fmla="*/ 13 w 38"/>
                <a:gd name="T15" fmla="*/ 0 h 29"/>
                <a:gd name="T16" fmla="*/ 19 w 38"/>
                <a:gd name="T17" fmla="*/ 0 h 29"/>
                <a:gd name="T18" fmla="*/ 25 w 38"/>
                <a:gd name="T19" fmla="*/ 1 h 29"/>
                <a:gd name="T20" fmla="*/ 31 w 38"/>
                <a:gd name="T21" fmla="*/ 3 h 29"/>
                <a:gd name="T22" fmla="*/ 36 w 38"/>
                <a:gd name="T23" fmla="*/ 7 h 29"/>
                <a:gd name="T24" fmla="*/ 38 w 38"/>
                <a:gd name="T25" fmla="*/ 12 h 29"/>
                <a:gd name="T26" fmla="*/ 37 w 38"/>
                <a:gd name="T27"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9">
                  <a:moveTo>
                    <a:pt x="37" y="22"/>
                  </a:moveTo>
                  <a:lnTo>
                    <a:pt x="31" y="25"/>
                  </a:lnTo>
                  <a:lnTo>
                    <a:pt x="26" y="28"/>
                  </a:lnTo>
                  <a:lnTo>
                    <a:pt x="21" y="29"/>
                  </a:lnTo>
                  <a:lnTo>
                    <a:pt x="16" y="24"/>
                  </a:lnTo>
                  <a:lnTo>
                    <a:pt x="0" y="2"/>
                  </a:lnTo>
                  <a:lnTo>
                    <a:pt x="6" y="1"/>
                  </a:lnTo>
                  <a:lnTo>
                    <a:pt x="13" y="0"/>
                  </a:lnTo>
                  <a:lnTo>
                    <a:pt x="19" y="0"/>
                  </a:lnTo>
                  <a:lnTo>
                    <a:pt x="25" y="1"/>
                  </a:lnTo>
                  <a:lnTo>
                    <a:pt x="31" y="3"/>
                  </a:lnTo>
                  <a:lnTo>
                    <a:pt x="36" y="7"/>
                  </a:lnTo>
                  <a:lnTo>
                    <a:pt x="38" y="12"/>
                  </a:lnTo>
                  <a:lnTo>
                    <a:pt x="37"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8" name="Freeform 43"/>
            <p:cNvSpPr>
              <a:spLocks/>
            </p:cNvSpPr>
            <p:nvPr/>
          </p:nvSpPr>
          <p:spPr bwMode="auto">
            <a:xfrm>
              <a:off x="1892300" y="3235325"/>
              <a:ext cx="12700" cy="7937"/>
            </a:xfrm>
            <a:custGeom>
              <a:avLst/>
              <a:gdLst>
                <a:gd name="T0" fmla="*/ 46 w 46"/>
                <a:gd name="T1" fmla="*/ 26 h 29"/>
                <a:gd name="T2" fmla="*/ 39 w 46"/>
                <a:gd name="T3" fmla="*/ 28 h 29"/>
                <a:gd name="T4" fmla="*/ 32 w 46"/>
                <a:gd name="T5" fmla="*/ 29 h 29"/>
                <a:gd name="T6" fmla="*/ 27 w 46"/>
                <a:gd name="T7" fmla="*/ 28 h 29"/>
                <a:gd name="T8" fmla="*/ 20 w 46"/>
                <a:gd name="T9" fmla="*/ 26 h 29"/>
                <a:gd name="T10" fmla="*/ 14 w 46"/>
                <a:gd name="T11" fmla="*/ 23 h 29"/>
                <a:gd name="T12" fmla="*/ 9 w 46"/>
                <a:gd name="T13" fmla="*/ 19 h 29"/>
                <a:gd name="T14" fmla="*/ 5 w 46"/>
                <a:gd name="T15" fmla="*/ 16 h 29"/>
                <a:gd name="T16" fmla="*/ 0 w 46"/>
                <a:gd name="T17" fmla="*/ 10 h 29"/>
                <a:gd name="T18" fmla="*/ 8 w 46"/>
                <a:gd name="T19" fmla="*/ 2 h 29"/>
                <a:gd name="T20" fmla="*/ 16 w 46"/>
                <a:gd name="T21" fmla="*/ 0 h 29"/>
                <a:gd name="T22" fmla="*/ 26 w 46"/>
                <a:gd name="T23" fmla="*/ 2 h 29"/>
                <a:gd name="T24" fmla="*/ 34 w 46"/>
                <a:gd name="T25" fmla="*/ 10 h 29"/>
                <a:gd name="T26" fmla="*/ 37 w 46"/>
                <a:gd name="T27" fmla="*/ 14 h 29"/>
                <a:gd name="T28" fmla="*/ 41 w 46"/>
                <a:gd name="T29" fmla="*/ 18 h 29"/>
                <a:gd name="T30" fmla="*/ 43 w 46"/>
                <a:gd name="T31" fmla="*/ 22 h 29"/>
                <a:gd name="T32" fmla="*/ 46 w 46"/>
                <a:gd name="T33"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29">
                  <a:moveTo>
                    <a:pt x="46" y="26"/>
                  </a:moveTo>
                  <a:lnTo>
                    <a:pt x="39" y="28"/>
                  </a:lnTo>
                  <a:lnTo>
                    <a:pt x="32" y="29"/>
                  </a:lnTo>
                  <a:lnTo>
                    <a:pt x="27" y="28"/>
                  </a:lnTo>
                  <a:lnTo>
                    <a:pt x="20" y="26"/>
                  </a:lnTo>
                  <a:lnTo>
                    <a:pt x="14" y="23"/>
                  </a:lnTo>
                  <a:lnTo>
                    <a:pt x="9" y="19"/>
                  </a:lnTo>
                  <a:lnTo>
                    <a:pt x="5" y="16"/>
                  </a:lnTo>
                  <a:lnTo>
                    <a:pt x="0" y="10"/>
                  </a:lnTo>
                  <a:lnTo>
                    <a:pt x="8" y="2"/>
                  </a:lnTo>
                  <a:lnTo>
                    <a:pt x="16" y="0"/>
                  </a:lnTo>
                  <a:lnTo>
                    <a:pt x="26" y="2"/>
                  </a:lnTo>
                  <a:lnTo>
                    <a:pt x="34" y="10"/>
                  </a:lnTo>
                  <a:lnTo>
                    <a:pt x="37" y="14"/>
                  </a:lnTo>
                  <a:lnTo>
                    <a:pt x="41" y="18"/>
                  </a:lnTo>
                  <a:lnTo>
                    <a:pt x="43" y="22"/>
                  </a:lnTo>
                  <a:lnTo>
                    <a:pt x="4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9" name="Freeform 45"/>
            <p:cNvSpPr>
              <a:spLocks/>
            </p:cNvSpPr>
            <p:nvPr/>
          </p:nvSpPr>
          <p:spPr bwMode="auto">
            <a:xfrm>
              <a:off x="1849438" y="3235325"/>
              <a:ext cx="9525" cy="6350"/>
            </a:xfrm>
            <a:custGeom>
              <a:avLst/>
              <a:gdLst>
                <a:gd name="T0" fmla="*/ 39 w 39"/>
                <a:gd name="T1" fmla="*/ 20 h 24"/>
                <a:gd name="T2" fmla="*/ 34 w 39"/>
                <a:gd name="T3" fmla="*/ 22 h 24"/>
                <a:gd name="T4" fmla="*/ 29 w 39"/>
                <a:gd name="T5" fmla="*/ 23 h 24"/>
                <a:gd name="T6" fmla="*/ 23 w 39"/>
                <a:gd name="T7" fmla="*/ 23 h 24"/>
                <a:gd name="T8" fmla="*/ 18 w 39"/>
                <a:gd name="T9" fmla="*/ 24 h 24"/>
                <a:gd name="T10" fmla="*/ 14 w 39"/>
                <a:gd name="T11" fmla="*/ 24 h 24"/>
                <a:gd name="T12" fmla="*/ 9 w 39"/>
                <a:gd name="T13" fmla="*/ 24 h 24"/>
                <a:gd name="T14" fmla="*/ 4 w 39"/>
                <a:gd name="T15" fmla="*/ 24 h 24"/>
                <a:gd name="T16" fmla="*/ 0 w 39"/>
                <a:gd name="T17" fmla="*/ 24 h 24"/>
                <a:gd name="T18" fmla="*/ 1 w 39"/>
                <a:gd name="T19" fmla="*/ 16 h 24"/>
                <a:gd name="T20" fmla="*/ 7 w 39"/>
                <a:gd name="T21" fmla="*/ 10 h 24"/>
                <a:gd name="T22" fmla="*/ 11 w 39"/>
                <a:gd name="T23" fmla="*/ 4 h 24"/>
                <a:gd name="T24" fmla="*/ 16 w 39"/>
                <a:gd name="T25" fmla="*/ 0 h 24"/>
                <a:gd name="T26" fmla="*/ 39 w 39"/>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4">
                  <a:moveTo>
                    <a:pt x="39" y="20"/>
                  </a:moveTo>
                  <a:lnTo>
                    <a:pt x="34" y="22"/>
                  </a:lnTo>
                  <a:lnTo>
                    <a:pt x="29" y="23"/>
                  </a:lnTo>
                  <a:lnTo>
                    <a:pt x="23" y="23"/>
                  </a:lnTo>
                  <a:lnTo>
                    <a:pt x="18" y="24"/>
                  </a:lnTo>
                  <a:lnTo>
                    <a:pt x="14" y="24"/>
                  </a:lnTo>
                  <a:lnTo>
                    <a:pt x="9" y="24"/>
                  </a:lnTo>
                  <a:lnTo>
                    <a:pt x="4" y="24"/>
                  </a:lnTo>
                  <a:lnTo>
                    <a:pt x="0" y="24"/>
                  </a:lnTo>
                  <a:lnTo>
                    <a:pt x="1" y="16"/>
                  </a:lnTo>
                  <a:lnTo>
                    <a:pt x="7" y="10"/>
                  </a:lnTo>
                  <a:lnTo>
                    <a:pt x="11" y="4"/>
                  </a:lnTo>
                  <a:lnTo>
                    <a:pt x="16" y="0"/>
                  </a:lnTo>
                  <a:lnTo>
                    <a:pt x="39"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0" name="Freeform 46"/>
            <p:cNvSpPr>
              <a:spLocks/>
            </p:cNvSpPr>
            <p:nvPr/>
          </p:nvSpPr>
          <p:spPr bwMode="auto">
            <a:xfrm>
              <a:off x="1878013" y="3236913"/>
              <a:ext cx="1588" cy="1587"/>
            </a:xfrm>
            <a:custGeom>
              <a:avLst/>
              <a:gdLst>
                <a:gd name="T0" fmla="*/ 6 w 6"/>
                <a:gd name="T1" fmla="*/ 1 h 10"/>
                <a:gd name="T2" fmla="*/ 6 w 6"/>
                <a:gd name="T3" fmla="*/ 5 h 10"/>
                <a:gd name="T4" fmla="*/ 5 w 6"/>
                <a:gd name="T5" fmla="*/ 7 h 10"/>
                <a:gd name="T6" fmla="*/ 2 w 6"/>
                <a:gd name="T7" fmla="*/ 8 h 10"/>
                <a:gd name="T8" fmla="*/ 0 w 6"/>
                <a:gd name="T9" fmla="*/ 10 h 10"/>
                <a:gd name="T10" fmla="*/ 0 w 6"/>
                <a:gd name="T11" fmla="*/ 0 h 10"/>
                <a:gd name="T12" fmla="*/ 1 w 6"/>
                <a:gd name="T13" fmla="*/ 0 h 10"/>
                <a:gd name="T14" fmla="*/ 3 w 6"/>
                <a:gd name="T15" fmla="*/ 0 h 10"/>
                <a:gd name="T16" fmla="*/ 5 w 6"/>
                <a:gd name="T17" fmla="*/ 0 h 10"/>
                <a:gd name="T18" fmla="*/ 6 w 6"/>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
                  </a:moveTo>
                  <a:lnTo>
                    <a:pt x="6" y="5"/>
                  </a:lnTo>
                  <a:lnTo>
                    <a:pt x="5" y="7"/>
                  </a:lnTo>
                  <a:lnTo>
                    <a:pt x="2" y="8"/>
                  </a:lnTo>
                  <a:lnTo>
                    <a:pt x="0" y="10"/>
                  </a:lnTo>
                  <a:lnTo>
                    <a:pt x="0" y="0"/>
                  </a:lnTo>
                  <a:lnTo>
                    <a:pt x="1" y="0"/>
                  </a:lnTo>
                  <a:lnTo>
                    <a:pt x="3"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1" name="Freeform 51"/>
            <p:cNvSpPr>
              <a:spLocks/>
            </p:cNvSpPr>
            <p:nvPr/>
          </p:nvSpPr>
          <p:spPr bwMode="auto">
            <a:xfrm>
              <a:off x="1933575" y="3249613"/>
              <a:ext cx="39688" cy="38100"/>
            </a:xfrm>
            <a:custGeom>
              <a:avLst/>
              <a:gdLst>
                <a:gd name="T0" fmla="*/ 50 w 151"/>
                <a:gd name="T1" fmla="*/ 64 h 144"/>
                <a:gd name="T2" fmla="*/ 54 w 151"/>
                <a:gd name="T3" fmla="*/ 69 h 144"/>
                <a:gd name="T4" fmla="*/ 60 w 151"/>
                <a:gd name="T5" fmla="*/ 69 h 144"/>
                <a:gd name="T6" fmla="*/ 65 w 151"/>
                <a:gd name="T7" fmla="*/ 69 h 144"/>
                <a:gd name="T8" fmla="*/ 70 w 151"/>
                <a:gd name="T9" fmla="*/ 71 h 144"/>
                <a:gd name="T10" fmla="*/ 63 w 151"/>
                <a:gd name="T11" fmla="*/ 73 h 144"/>
                <a:gd name="T12" fmla="*/ 57 w 151"/>
                <a:gd name="T13" fmla="*/ 73 h 144"/>
                <a:gd name="T14" fmla="*/ 50 w 151"/>
                <a:gd name="T15" fmla="*/ 74 h 144"/>
                <a:gd name="T16" fmla="*/ 46 w 151"/>
                <a:gd name="T17" fmla="*/ 79 h 144"/>
                <a:gd name="T18" fmla="*/ 50 w 151"/>
                <a:gd name="T19" fmla="*/ 87 h 144"/>
                <a:gd name="T20" fmla="*/ 58 w 151"/>
                <a:gd name="T21" fmla="*/ 91 h 144"/>
                <a:gd name="T22" fmla="*/ 67 w 151"/>
                <a:gd name="T23" fmla="*/ 91 h 144"/>
                <a:gd name="T24" fmla="*/ 77 w 151"/>
                <a:gd name="T25" fmla="*/ 91 h 144"/>
                <a:gd name="T26" fmla="*/ 86 w 151"/>
                <a:gd name="T27" fmla="*/ 91 h 144"/>
                <a:gd name="T28" fmla="*/ 94 w 151"/>
                <a:gd name="T29" fmla="*/ 92 h 144"/>
                <a:gd name="T30" fmla="*/ 103 w 151"/>
                <a:gd name="T31" fmla="*/ 97 h 144"/>
                <a:gd name="T32" fmla="*/ 107 w 151"/>
                <a:gd name="T33" fmla="*/ 107 h 144"/>
                <a:gd name="T34" fmla="*/ 101 w 151"/>
                <a:gd name="T35" fmla="*/ 108 h 144"/>
                <a:gd name="T36" fmla="*/ 94 w 151"/>
                <a:gd name="T37" fmla="*/ 109 h 144"/>
                <a:gd name="T38" fmla="*/ 87 w 151"/>
                <a:gd name="T39" fmla="*/ 108 h 144"/>
                <a:gd name="T40" fmla="*/ 80 w 151"/>
                <a:gd name="T41" fmla="*/ 108 h 144"/>
                <a:gd name="T42" fmla="*/ 73 w 151"/>
                <a:gd name="T43" fmla="*/ 108 h 144"/>
                <a:gd name="T44" fmla="*/ 67 w 151"/>
                <a:gd name="T45" fmla="*/ 109 h 144"/>
                <a:gd name="T46" fmla="*/ 60 w 151"/>
                <a:gd name="T47" fmla="*/ 112 h 144"/>
                <a:gd name="T48" fmla="*/ 54 w 151"/>
                <a:gd name="T49" fmla="*/ 116 h 144"/>
                <a:gd name="T50" fmla="*/ 54 w 151"/>
                <a:gd name="T51" fmla="*/ 120 h 144"/>
                <a:gd name="T52" fmla="*/ 55 w 151"/>
                <a:gd name="T53" fmla="*/ 123 h 144"/>
                <a:gd name="T54" fmla="*/ 57 w 151"/>
                <a:gd name="T55" fmla="*/ 127 h 144"/>
                <a:gd name="T56" fmla="*/ 60 w 151"/>
                <a:gd name="T57" fmla="*/ 129 h 144"/>
                <a:gd name="T58" fmla="*/ 72 w 151"/>
                <a:gd name="T59" fmla="*/ 131 h 144"/>
                <a:gd name="T60" fmla="*/ 85 w 151"/>
                <a:gd name="T61" fmla="*/ 130 h 144"/>
                <a:gd name="T62" fmla="*/ 99 w 151"/>
                <a:gd name="T63" fmla="*/ 128 h 144"/>
                <a:gd name="T64" fmla="*/ 111 w 151"/>
                <a:gd name="T65" fmla="*/ 124 h 144"/>
                <a:gd name="T66" fmla="*/ 123 w 151"/>
                <a:gd name="T67" fmla="*/ 123 h 144"/>
                <a:gd name="T68" fmla="*/ 134 w 151"/>
                <a:gd name="T69" fmla="*/ 124 h 144"/>
                <a:gd name="T70" fmla="*/ 143 w 151"/>
                <a:gd name="T71" fmla="*/ 130 h 144"/>
                <a:gd name="T72" fmla="*/ 151 w 151"/>
                <a:gd name="T73" fmla="*/ 143 h 144"/>
                <a:gd name="T74" fmla="*/ 137 w 151"/>
                <a:gd name="T75" fmla="*/ 144 h 144"/>
                <a:gd name="T76" fmla="*/ 125 w 151"/>
                <a:gd name="T77" fmla="*/ 144 h 144"/>
                <a:gd name="T78" fmla="*/ 112 w 151"/>
                <a:gd name="T79" fmla="*/ 144 h 144"/>
                <a:gd name="T80" fmla="*/ 99 w 151"/>
                <a:gd name="T81" fmla="*/ 144 h 144"/>
                <a:gd name="T82" fmla="*/ 85 w 151"/>
                <a:gd name="T83" fmla="*/ 143 h 144"/>
                <a:gd name="T84" fmla="*/ 72 w 151"/>
                <a:gd name="T85" fmla="*/ 142 h 144"/>
                <a:gd name="T86" fmla="*/ 60 w 151"/>
                <a:gd name="T87" fmla="*/ 140 h 144"/>
                <a:gd name="T88" fmla="*/ 46 w 151"/>
                <a:gd name="T89" fmla="*/ 138 h 144"/>
                <a:gd name="T90" fmla="*/ 41 w 151"/>
                <a:gd name="T91" fmla="*/ 121 h 144"/>
                <a:gd name="T92" fmla="*/ 35 w 151"/>
                <a:gd name="T93" fmla="*/ 104 h 144"/>
                <a:gd name="T94" fmla="*/ 29 w 151"/>
                <a:gd name="T95" fmla="*/ 86 h 144"/>
                <a:gd name="T96" fmla="*/ 23 w 151"/>
                <a:gd name="T97" fmla="*/ 69 h 144"/>
                <a:gd name="T98" fmla="*/ 17 w 151"/>
                <a:gd name="T99" fmla="*/ 51 h 144"/>
                <a:gd name="T100" fmla="*/ 11 w 151"/>
                <a:gd name="T101" fmla="*/ 34 h 144"/>
                <a:gd name="T102" fmla="*/ 5 w 151"/>
                <a:gd name="T103" fmla="*/ 17 h 144"/>
                <a:gd name="T104" fmla="*/ 0 w 151"/>
                <a:gd name="T105" fmla="*/ 0 h 144"/>
                <a:gd name="T106" fmla="*/ 7 w 151"/>
                <a:gd name="T107" fmla="*/ 7 h 144"/>
                <a:gd name="T108" fmla="*/ 14 w 151"/>
                <a:gd name="T109" fmla="*/ 14 h 144"/>
                <a:gd name="T110" fmla="*/ 22 w 151"/>
                <a:gd name="T111" fmla="*/ 22 h 144"/>
                <a:gd name="T112" fmla="*/ 30 w 151"/>
                <a:gd name="T113" fmla="*/ 29 h 144"/>
                <a:gd name="T114" fmla="*/ 37 w 151"/>
                <a:gd name="T115" fmla="*/ 37 h 144"/>
                <a:gd name="T116" fmla="*/ 43 w 151"/>
                <a:gd name="T117" fmla="*/ 45 h 144"/>
                <a:gd name="T118" fmla="*/ 48 w 151"/>
                <a:gd name="T119" fmla="*/ 54 h 144"/>
                <a:gd name="T120" fmla="*/ 50 w 151"/>
                <a:gd name="T121" fmla="*/ 6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144">
                  <a:moveTo>
                    <a:pt x="50" y="64"/>
                  </a:moveTo>
                  <a:lnTo>
                    <a:pt x="54" y="69"/>
                  </a:lnTo>
                  <a:lnTo>
                    <a:pt x="60" y="69"/>
                  </a:lnTo>
                  <a:lnTo>
                    <a:pt x="65" y="69"/>
                  </a:lnTo>
                  <a:lnTo>
                    <a:pt x="70" y="71"/>
                  </a:lnTo>
                  <a:lnTo>
                    <a:pt x="63" y="73"/>
                  </a:lnTo>
                  <a:lnTo>
                    <a:pt x="57" y="73"/>
                  </a:lnTo>
                  <a:lnTo>
                    <a:pt x="50" y="74"/>
                  </a:lnTo>
                  <a:lnTo>
                    <a:pt x="46" y="79"/>
                  </a:lnTo>
                  <a:lnTo>
                    <a:pt x="50" y="87"/>
                  </a:lnTo>
                  <a:lnTo>
                    <a:pt x="58" y="91"/>
                  </a:lnTo>
                  <a:lnTo>
                    <a:pt x="67" y="91"/>
                  </a:lnTo>
                  <a:lnTo>
                    <a:pt x="77" y="91"/>
                  </a:lnTo>
                  <a:lnTo>
                    <a:pt x="86" y="91"/>
                  </a:lnTo>
                  <a:lnTo>
                    <a:pt x="94" y="92"/>
                  </a:lnTo>
                  <a:lnTo>
                    <a:pt x="103" y="97"/>
                  </a:lnTo>
                  <a:lnTo>
                    <a:pt x="107" y="107"/>
                  </a:lnTo>
                  <a:lnTo>
                    <a:pt x="101" y="108"/>
                  </a:lnTo>
                  <a:lnTo>
                    <a:pt x="94" y="109"/>
                  </a:lnTo>
                  <a:lnTo>
                    <a:pt x="87" y="108"/>
                  </a:lnTo>
                  <a:lnTo>
                    <a:pt x="80" y="108"/>
                  </a:lnTo>
                  <a:lnTo>
                    <a:pt x="73" y="108"/>
                  </a:lnTo>
                  <a:lnTo>
                    <a:pt x="67" y="109"/>
                  </a:lnTo>
                  <a:lnTo>
                    <a:pt x="60" y="112"/>
                  </a:lnTo>
                  <a:lnTo>
                    <a:pt x="54" y="116"/>
                  </a:lnTo>
                  <a:lnTo>
                    <a:pt x="54" y="120"/>
                  </a:lnTo>
                  <a:lnTo>
                    <a:pt x="55" y="123"/>
                  </a:lnTo>
                  <a:lnTo>
                    <a:pt x="57" y="127"/>
                  </a:lnTo>
                  <a:lnTo>
                    <a:pt x="60" y="129"/>
                  </a:lnTo>
                  <a:lnTo>
                    <a:pt x="72" y="131"/>
                  </a:lnTo>
                  <a:lnTo>
                    <a:pt x="85" y="130"/>
                  </a:lnTo>
                  <a:lnTo>
                    <a:pt x="99" y="128"/>
                  </a:lnTo>
                  <a:lnTo>
                    <a:pt x="111" y="124"/>
                  </a:lnTo>
                  <a:lnTo>
                    <a:pt x="123" y="123"/>
                  </a:lnTo>
                  <a:lnTo>
                    <a:pt x="134" y="124"/>
                  </a:lnTo>
                  <a:lnTo>
                    <a:pt x="143" y="130"/>
                  </a:lnTo>
                  <a:lnTo>
                    <a:pt x="151" y="143"/>
                  </a:lnTo>
                  <a:lnTo>
                    <a:pt x="137" y="144"/>
                  </a:lnTo>
                  <a:lnTo>
                    <a:pt x="125" y="144"/>
                  </a:lnTo>
                  <a:lnTo>
                    <a:pt x="112" y="144"/>
                  </a:lnTo>
                  <a:lnTo>
                    <a:pt x="99" y="144"/>
                  </a:lnTo>
                  <a:lnTo>
                    <a:pt x="85" y="143"/>
                  </a:lnTo>
                  <a:lnTo>
                    <a:pt x="72" y="142"/>
                  </a:lnTo>
                  <a:lnTo>
                    <a:pt x="60" y="140"/>
                  </a:lnTo>
                  <a:lnTo>
                    <a:pt x="46" y="138"/>
                  </a:lnTo>
                  <a:lnTo>
                    <a:pt x="41" y="121"/>
                  </a:lnTo>
                  <a:lnTo>
                    <a:pt x="35" y="104"/>
                  </a:lnTo>
                  <a:lnTo>
                    <a:pt x="29" y="86"/>
                  </a:lnTo>
                  <a:lnTo>
                    <a:pt x="23" y="69"/>
                  </a:lnTo>
                  <a:lnTo>
                    <a:pt x="17" y="51"/>
                  </a:lnTo>
                  <a:lnTo>
                    <a:pt x="11" y="34"/>
                  </a:lnTo>
                  <a:lnTo>
                    <a:pt x="5" y="17"/>
                  </a:lnTo>
                  <a:lnTo>
                    <a:pt x="0" y="0"/>
                  </a:lnTo>
                  <a:lnTo>
                    <a:pt x="7" y="7"/>
                  </a:lnTo>
                  <a:lnTo>
                    <a:pt x="14" y="14"/>
                  </a:lnTo>
                  <a:lnTo>
                    <a:pt x="22" y="22"/>
                  </a:lnTo>
                  <a:lnTo>
                    <a:pt x="30" y="29"/>
                  </a:lnTo>
                  <a:lnTo>
                    <a:pt x="37" y="37"/>
                  </a:lnTo>
                  <a:lnTo>
                    <a:pt x="43" y="45"/>
                  </a:lnTo>
                  <a:lnTo>
                    <a:pt x="48" y="54"/>
                  </a:lnTo>
                  <a:lnTo>
                    <a:pt x="5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2" name="Freeform 52"/>
            <p:cNvSpPr>
              <a:spLocks/>
            </p:cNvSpPr>
            <p:nvPr/>
          </p:nvSpPr>
          <p:spPr bwMode="auto">
            <a:xfrm>
              <a:off x="1844675" y="3252788"/>
              <a:ext cx="6350" cy="7937"/>
            </a:xfrm>
            <a:custGeom>
              <a:avLst/>
              <a:gdLst>
                <a:gd name="T0" fmla="*/ 22 w 23"/>
                <a:gd name="T1" fmla="*/ 19 h 33"/>
                <a:gd name="T2" fmla="*/ 0 w 23"/>
                <a:gd name="T3" fmla="*/ 33 h 33"/>
                <a:gd name="T4" fmla="*/ 0 w 23"/>
                <a:gd name="T5" fmla="*/ 25 h 33"/>
                <a:gd name="T6" fmla="*/ 0 w 23"/>
                <a:gd name="T7" fmla="*/ 16 h 33"/>
                <a:gd name="T8" fmla="*/ 2 w 23"/>
                <a:gd name="T9" fmla="*/ 8 h 33"/>
                <a:gd name="T10" fmla="*/ 8 w 23"/>
                <a:gd name="T11" fmla="*/ 0 h 33"/>
                <a:gd name="T12" fmla="*/ 12 w 23"/>
                <a:gd name="T13" fmla="*/ 4 h 33"/>
                <a:gd name="T14" fmla="*/ 18 w 23"/>
                <a:gd name="T15" fmla="*/ 9 h 33"/>
                <a:gd name="T16" fmla="*/ 23 w 23"/>
                <a:gd name="T17" fmla="*/ 14 h 33"/>
                <a:gd name="T18" fmla="*/ 22 w 23"/>
                <a:gd name="T19"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3">
                  <a:moveTo>
                    <a:pt x="22" y="19"/>
                  </a:moveTo>
                  <a:lnTo>
                    <a:pt x="0" y="33"/>
                  </a:lnTo>
                  <a:lnTo>
                    <a:pt x="0" y="25"/>
                  </a:lnTo>
                  <a:lnTo>
                    <a:pt x="0" y="16"/>
                  </a:lnTo>
                  <a:lnTo>
                    <a:pt x="2" y="8"/>
                  </a:lnTo>
                  <a:lnTo>
                    <a:pt x="8" y="0"/>
                  </a:lnTo>
                  <a:lnTo>
                    <a:pt x="12" y="4"/>
                  </a:lnTo>
                  <a:lnTo>
                    <a:pt x="18" y="9"/>
                  </a:lnTo>
                  <a:lnTo>
                    <a:pt x="23" y="14"/>
                  </a:lnTo>
                  <a:lnTo>
                    <a:pt x="22"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3" name="Freeform 53"/>
            <p:cNvSpPr>
              <a:spLocks/>
            </p:cNvSpPr>
            <p:nvPr/>
          </p:nvSpPr>
          <p:spPr bwMode="auto">
            <a:xfrm>
              <a:off x="1906588" y="3252788"/>
              <a:ext cx="12700" cy="7937"/>
            </a:xfrm>
            <a:custGeom>
              <a:avLst/>
              <a:gdLst>
                <a:gd name="T0" fmla="*/ 46 w 46"/>
                <a:gd name="T1" fmla="*/ 18 h 33"/>
                <a:gd name="T2" fmla="*/ 45 w 46"/>
                <a:gd name="T3" fmla="*/ 23 h 33"/>
                <a:gd name="T4" fmla="*/ 40 w 46"/>
                <a:gd name="T5" fmla="*/ 28 h 33"/>
                <a:gd name="T6" fmla="*/ 35 w 46"/>
                <a:gd name="T7" fmla="*/ 30 h 33"/>
                <a:gd name="T8" fmla="*/ 31 w 46"/>
                <a:gd name="T9" fmla="*/ 33 h 33"/>
                <a:gd name="T10" fmla="*/ 21 w 46"/>
                <a:gd name="T11" fmla="*/ 31 h 33"/>
                <a:gd name="T12" fmla="*/ 14 w 46"/>
                <a:gd name="T13" fmla="*/ 24 h 33"/>
                <a:gd name="T14" fmla="*/ 9 w 46"/>
                <a:gd name="T15" fmla="*/ 14 h 33"/>
                <a:gd name="T16" fmla="*/ 0 w 46"/>
                <a:gd name="T17" fmla="*/ 5 h 33"/>
                <a:gd name="T18" fmla="*/ 6 w 46"/>
                <a:gd name="T19" fmla="*/ 0 h 33"/>
                <a:gd name="T20" fmla="*/ 13 w 46"/>
                <a:gd name="T21" fmla="*/ 1 h 33"/>
                <a:gd name="T22" fmla="*/ 24 w 46"/>
                <a:gd name="T23" fmla="*/ 3 h 33"/>
                <a:gd name="T24" fmla="*/ 33 w 46"/>
                <a:gd name="T25" fmla="*/ 2 h 33"/>
                <a:gd name="T26" fmla="*/ 46 w 46"/>
                <a:gd name="T2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3">
                  <a:moveTo>
                    <a:pt x="46" y="18"/>
                  </a:moveTo>
                  <a:lnTo>
                    <a:pt x="45" y="23"/>
                  </a:lnTo>
                  <a:lnTo>
                    <a:pt x="40" y="28"/>
                  </a:lnTo>
                  <a:lnTo>
                    <a:pt x="35" y="30"/>
                  </a:lnTo>
                  <a:lnTo>
                    <a:pt x="31" y="33"/>
                  </a:lnTo>
                  <a:lnTo>
                    <a:pt x="21" y="31"/>
                  </a:lnTo>
                  <a:lnTo>
                    <a:pt x="14" y="24"/>
                  </a:lnTo>
                  <a:lnTo>
                    <a:pt x="9" y="14"/>
                  </a:lnTo>
                  <a:lnTo>
                    <a:pt x="0" y="5"/>
                  </a:lnTo>
                  <a:lnTo>
                    <a:pt x="6" y="0"/>
                  </a:lnTo>
                  <a:lnTo>
                    <a:pt x="13" y="1"/>
                  </a:lnTo>
                  <a:lnTo>
                    <a:pt x="24" y="3"/>
                  </a:lnTo>
                  <a:lnTo>
                    <a:pt x="33" y="2"/>
                  </a:lnTo>
                  <a:lnTo>
                    <a:pt x="4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4" name="Freeform 55"/>
            <p:cNvSpPr>
              <a:spLocks/>
            </p:cNvSpPr>
            <p:nvPr/>
          </p:nvSpPr>
          <p:spPr bwMode="auto">
            <a:xfrm>
              <a:off x="1882775" y="3252788"/>
              <a:ext cx="7938" cy="3175"/>
            </a:xfrm>
            <a:custGeom>
              <a:avLst/>
              <a:gdLst>
                <a:gd name="T0" fmla="*/ 34 w 34"/>
                <a:gd name="T1" fmla="*/ 2 h 14"/>
                <a:gd name="T2" fmla="*/ 27 w 34"/>
                <a:gd name="T3" fmla="*/ 6 h 14"/>
                <a:gd name="T4" fmla="*/ 21 w 34"/>
                <a:gd name="T5" fmla="*/ 10 h 14"/>
                <a:gd name="T6" fmla="*/ 14 w 34"/>
                <a:gd name="T7" fmla="*/ 14 h 14"/>
                <a:gd name="T8" fmla="*/ 7 w 34"/>
                <a:gd name="T9" fmla="*/ 12 h 14"/>
                <a:gd name="T10" fmla="*/ 0 w 34"/>
                <a:gd name="T11" fmla="*/ 0 h 14"/>
                <a:gd name="T12" fmla="*/ 10 w 34"/>
                <a:gd name="T13" fmla="*/ 0 h 14"/>
                <a:gd name="T14" fmla="*/ 18 w 34"/>
                <a:gd name="T15" fmla="*/ 0 h 14"/>
                <a:gd name="T16" fmla="*/ 27 w 34"/>
                <a:gd name="T17" fmla="*/ 0 h 14"/>
                <a:gd name="T18" fmla="*/ 34 w 34"/>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4">
                  <a:moveTo>
                    <a:pt x="34" y="2"/>
                  </a:moveTo>
                  <a:lnTo>
                    <a:pt x="27" y="6"/>
                  </a:lnTo>
                  <a:lnTo>
                    <a:pt x="21" y="10"/>
                  </a:lnTo>
                  <a:lnTo>
                    <a:pt x="14" y="14"/>
                  </a:lnTo>
                  <a:lnTo>
                    <a:pt x="7" y="12"/>
                  </a:lnTo>
                  <a:lnTo>
                    <a:pt x="0" y="0"/>
                  </a:lnTo>
                  <a:lnTo>
                    <a:pt x="10" y="0"/>
                  </a:lnTo>
                  <a:lnTo>
                    <a:pt x="18" y="0"/>
                  </a:lnTo>
                  <a:lnTo>
                    <a:pt x="27" y="0"/>
                  </a:lnTo>
                  <a:lnTo>
                    <a:pt x="3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5" name="Freeform 60"/>
            <p:cNvSpPr>
              <a:spLocks/>
            </p:cNvSpPr>
            <p:nvPr/>
          </p:nvSpPr>
          <p:spPr bwMode="auto">
            <a:xfrm>
              <a:off x="1890713" y="3257550"/>
              <a:ext cx="14288" cy="6350"/>
            </a:xfrm>
            <a:custGeom>
              <a:avLst/>
              <a:gdLst>
                <a:gd name="T0" fmla="*/ 55 w 55"/>
                <a:gd name="T1" fmla="*/ 20 h 25"/>
                <a:gd name="T2" fmla="*/ 50 w 55"/>
                <a:gd name="T3" fmla="*/ 24 h 25"/>
                <a:gd name="T4" fmla="*/ 44 w 55"/>
                <a:gd name="T5" fmla="*/ 25 h 25"/>
                <a:gd name="T6" fmla="*/ 37 w 55"/>
                <a:gd name="T7" fmla="*/ 25 h 25"/>
                <a:gd name="T8" fmla="*/ 31 w 55"/>
                <a:gd name="T9" fmla="*/ 24 h 25"/>
                <a:gd name="T10" fmla="*/ 25 w 55"/>
                <a:gd name="T11" fmla="*/ 23 h 25"/>
                <a:gd name="T12" fmla="*/ 19 w 55"/>
                <a:gd name="T13" fmla="*/ 23 h 25"/>
                <a:gd name="T14" fmla="*/ 14 w 55"/>
                <a:gd name="T15" fmla="*/ 21 h 25"/>
                <a:gd name="T16" fmla="*/ 8 w 55"/>
                <a:gd name="T17" fmla="*/ 23 h 25"/>
                <a:gd name="T18" fmla="*/ 5 w 55"/>
                <a:gd name="T19" fmla="*/ 20 h 25"/>
                <a:gd name="T20" fmla="*/ 2 w 55"/>
                <a:gd name="T21" fmla="*/ 20 h 25"/>
                <a:gd name="T22" fmla="*/ 0 w 55"/>
                <a:gd name="T23" fmla="*/ 18 h 25"/>
                <a:gd name="T24" fmla="*/ 0 w 55"/>
                <a:gd name="T25" fmla="*/ 14 h 25"/>
                <a:gd name="T26" fmla="*/ 5 w 55"/>
                <a:gd name="T27" fmla="*/ 11 h 25"/>
                <a:gd name="T28" fmla="*/ 12 w 55"/>
                <a:gd name="T29" fmla="*/ 7 h 25"/>
                <a:gd name="T30" fmla="*/ 18 w 55"/>
                <a:gd name="T31" fmla="*/ 4 h 25"/>
                <a:gd name="T32" fmla="*/ 25 w 55"/>
                <a:gd name="T33" fmla="*/ 2 h 25"/>
                <a:gd name="T34" fmla="*/ 31 w 55"/>
                <a:gd name="T35" fmla="*/ 0 h 25"/>
                <a:gd name="T36" fmla="*/ 37 w 55"/>
                <a:gd name="T37" fmla="*/ 2 h 25"/>
                <a:gd name="T38" fmla="*/ 43 w 55"/>
                <a:gd name="T39" fmla="*/ 5 h 25"/>
                <a:gd name="T40" fmla="*/ 48 w 55"/>
                <a:gd name="T41" fmla="*/ 13 h 25"/>
                <a:gd name="T42" fmla="*/ 55 w 55"/>
                <a:gd name="T43"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25">
                  <a:moveTo>
                    <a:pt x="55" y="20"/>
                  </a:moveTo>
                  <a:lnTo>
                    <a:pt x="50" y="24"/>
                  </a:lnTo>
                  <a:lnTo>
                    <a:pt x="44" y="25"/>
                  </a:lnTo>
                  <a:lnTo>
                    <a:pt x="37" y="25"/>
                  </a:lnTo>
                  <a:lnTo>
                    <a:pt x="31" y="24"/>
                  </a:lnTo>
                  <a:lnTo>
                    <a:pt x="25" y="23"/>
                  </a:lnTo>
                  <a:lnTo>
                    <a:pt x="19" y="23"/>
                  </a:lnTo>
                  <a:lnTo>
                    <a:pt x="14" y="21"/>
                  </a:lnTo>
                  <a:lnTo>
                    <a:pt x="8" y="23"/>
                  </a:lnTo>
                  <a:lnTo>
                    <a:pt x="5" y="20"/>
                  </a:lnTo>
                  <a:lnTo>
                    <a:pt x="2" y="20"/>
                  </a:lnTo>
                  <a:lnTo>
                    <a:pt x="0" y="18"/>
                  </a:lnTo>
                  <a:lnTo>
                    <a:pt x="0" y="14"/>
                  </a:lnTo>
                  <a:lnTo>
                    <a:pt x="5" y="11"/>
                  </a:lnTo>
                  <a:lnTo>
                    <a:pt x="12" y="7"/>
                  </a:lnTo>
                  <a:lnTo>
                    <a:pt x="18" y="4"/>
                  </a:lnTo>
                  <a:lnTo>
                    <a:pt x="25" y="2"/>
                  </a:lnTo>
                  <a:lnTo>
                    <a:pt x="31" y="0"/>
                  </a:lnTo>
                  <a:lnTo>
                    <a:pt x="37" y="2"/>
                  </a:lnTo>
                  <a:lnTo>
                    <a:pt x="43" y="5"/>
                  </a:lnTo>
                  <a:lnTo>
                    <a:pt x="48" y="13"/>
                  </a:lnTo>
                  <a:lnTo>
                    <a:pt x="5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6" name="Freeform 61"/>
            <p:cNvSpPr>
              <a:spLocks/>
            </p:cNvSpPr>
            <p:nvPr/>
          </p:nvSpPr>
          <p:spPr bwMode="auto">
            <a:xfrm>
              <a:off x="1874838" y="3257550"/>
              <a:ext cx="3175" cy="4762"/>
            </a:xfrm>
            <a:custGeom>
              <a:avLst/>
              <a:gdLst>
                <a:gd name="T0" fmla="*/ 13 w 13"/>
                <a:gd name="T1" fmla="*/ 6 h 16"/>
                <a:gd name="T2" fmla="*/ 13 w 13"/>
                <a:gd name="T3" fmla="*/ 10 h 16"/>
                <a:gd name="T4" fmla="*/ 11 w 13"/>
                <a:gd name="T5" fmla="*/ 13 h 16"/>
                <a:gd name="T6" fmla="*/ 9 w 13"/>
                <a:gd name="T7" fmla="*/ 14 h 16"/>
                <a:gd name="T8" fmla="*/ 5 w 13"/>
                <a:gd name="T9" fmla="*/ 16 h 16"/>
                <a:gd name="T10" fmla="*/ 2 w 13"/>
                <a:gd name="T11" fmla="*/ 13 h 16"/>
                <a:gd name="T12" fmla="*/ 0 w 13"/>
                <a:gd name="T13" fmla="*/ 8 h 16"/>
                <a:gd name="T14" fmla="*/ 2 w 13"/>
                <a:gd name="T15" fmla="*/ 3 h 16"/>
                <a:gd name="T16" fmla="*/ 3 w 13"/>
                <a:gd name="T17" fmla="*/ 0 h 16"/>
                <a:gd name="T18" fmla="*/ 6 w 13"/>
                <a:gd name="T19" fmla="*/ 0 h 16"/>
                <a:gd name="T20" fmla="*/ 9 w 13"/>
                <a:gd name="T21" fmla="*/ 1 h 16"/>
                <a:gd name="T22" fmla="*/ 11 w 13"/>
                <a:gd name="T23" fmla="*/ 3 h 16"/>
                <a:gd name="T24" fmla="*/ 13 w 13"/>
                <a:gd name="T2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6">
                  <a:moveTo>
                    <a:pt x="13" y="6"/>
                  </a:moveTo>
                  <a:lnTo>
                    <a:pt x="13" y="10"/>
                  </a:lnTo>
                  <a:lnTo>
                    <a:pt x="11" y="13"/>
                  </a:lnTo>
                  <a:lnTo>
                    <a:pt x="9" y="14"/>
                  </a:lnTo>
                  <a:lnTo>
                    <a:pt x="5" y="16"/>
                  </a:lnTo>
                  <a:lnTo>
                    <a:pt x="2" y="13"/>
                  </a:lnTo>
                  <a:lnTo>
                    <a:pt x="0" y="8"/>
                  </a:lnTo>
                  <a:lnTo>
                    <a:pt x="2" y="3"/>
                  </a:lnTo>
                  <a:lnTo>
                    <a:pt x="3" y="0"/>
                  </a:lnTo>
                  <a:lnTo>
                    <a:pt x="6" y="0"/>
                  </a:lnTo>
                  <a:lnTo>
                    <a:pt x="9" y="1"/>
                  </a:lnTo>
                  <a:lnTo>
                    <a:pt x="11" y="3"/>
                  </a:lnTo>
                  <a:lnTo>
                    <a:pt x="1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7" name="Freeform 65"/>
            <p:cNvSpPr>
              <a:spLocks/>
            </p:cNvSpPr>
            <p:nvPr/>
          </p:nvSpPr>
          <p:spPr bwMode="auto">
            <a:xfrm>
              <a:off x="1855788" y="3262313"/>
              <a:ext cx="1588" cy="1587"/>
            </a:xfrm>
            <a:custGeom>
              <a:avLst/>
              <a:gdLst>
                <a:gd name="T0" fmla="*/ 6 w 6"/>
                <a:gd name="T1" fmla="*/ 1 h 4"/>
                <a:gd name="T2" fmla="*/ 0 w 6"/>
                <a:gd name="T3" fmla="*/ 4 h 4"/>
                <a:gd name="T4" fmla="*/ 0 w 6"/>
                <a:gd name="T5" fmla="*/ 0 h 4"/>
                <a:gd name="T6" fmla="*/ 2 w 6"/>
                <a:gd name="T7" fmla="*/ 0 h 4"/>
                <a:gd name="T8" fmla="*/ 4 w 6"/>
                <a:gd name="T9" fmla="*/ 0 h 4"/>
                <a:gd name="T10" fmla="*/ 5 w 6"/>
                <a:gd name="T11" fmla="*/ 0 h 4"/>
                <a:gd name="T12" fmla="*/ 6 w 6"/>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1"/>
                  </a:moveTo>
                  <a:lnTo>
                    <a:pt x="0" y="4"/>
                  </a:lnTo>
                  <a:lnTo>
                    <a:pt x="0" y="0"/>
                  </a:lnTo>
                  <a:lnTo>
                    <a:pt x="2" y="0"/>
                  </a:lnTo>
                  <a:lnTo>
                    <a:pt x="4"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cxnSp>
        <p:nvCxnSpPr>
          <p:cNvPr id="259" name="直線コネクタ 258"/>
          <p:cNvCxnSpPr/>
          <p:nvPr/>
        </p:nvCxnSpPr>
        <p:spPr>
          <a:xfrm flipV="1">
            <a:off x="6254439" y="2179438"/>
            <a:ext cx="0" cy="1785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直線コネクタ 260"/>
          <p:cNvCxnSpPr/>
          <p:nvPr/>
        </p:nvCxnSpPr>
        <p:spPr>
          <a:xfrm>
            <a:off x="6253297" y="2181795"/>
            <a:ext cx="600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2" name="円/楕円 261"/>
          <p:cNvSpPr/>
          <p:nvPr/>
        </p:nvSpPr>
        <p:spPr>
          <a:xfrm>
            <a:off x="6817653" y="2117501"/>
            <a:ext cx="135732" cy="1357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4" name="直線コネクタ 263"/>
          <p:cNvCxnSpPr>
            <a:stCxn id="262" idx="1"/>
            <a:endCxn id="262" idx="5"/>
          </p:cNvCxnSpPr>
          <p:nvPr/>
        </p:nvCxnSpPr>
        <p:spPr>
          <a:xfrm>
            <a:off x="6837530" y="2137378"/>
            <a:ext cx="95978" cy="95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直線コネクタ 264"/>
          <p:cNvCxnSpPr/>
          <p:nvPr/>
        </p:nvCxnSpPr>
        <p:spPr>
          <a:xfrm flipH="1">
            <a:off x="6836741" y="2138948"/>
            <a:ext cx="95978" cy="95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直線コネクタ 265"/>
          <p:cNvCxnSpPr/>
          <p:nvPr/>
        </p:nvCxnSpPr>
        <p:spPr>
          <a:xfrm flipH="1" flipV="1">
            <a:off x="7782342" y="2178653"/>
            <a:ext cx="0" cy="1785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直線コネクタ 266"/>
          <p:cNvCxnSpPr/>
          <p:nvPr/>
        </p:nvCxnSpPr>
        <p:spPr>
          <a:xfrm flipH="1" flipV="1">
            <a:off x="7260823" y="2181683"/>
            <a:ext cx="52083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直線コネクタ 275"/>
          <p:cNvCxnSpPr/>
          <p:nvPr/>
        </p:nvCxnSpPr>
        <p:spPr>
          <a:xfrm flipH="1" flipV="1">
            <a:off x="7262729" y="2151046"/>
            <a:ext cx="1" cy="30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直線コネクタ 278"/>
          <p:cNvCxnSpPr/>
          <p:nvPr/>
        </p:nvCxnSpPr>
        <p:spPr>
          <a:xfrm flipH="1" flipV="1">
            <a:off x="7230301" y="2152616"/>
            <a:ext cx="1" cy="30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0" name="円弧 279"/>
          <p:cNvSpPr/>
          <p:nvPr/>
        </p:nvSpPr>
        <p:spPr>
          <a:xfrm>
            <a:off x="7213179" y="2093955"/>
            <a:ext cx="68580" cy="62865"/>
          </a:xfrm>
          <a:prstGeom prst="arc">
            <a:avLst>
              <a:gd name="adj1" fmla="val 7256634"/>
              <a:gd name="adj2" fmla="val 367560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81" name="直線コネクタ 280"/>
          <p:cNvCxnSpPr/>
          <p:nvPr/>
        </p:nvCxnSpPr>
        <p:spPr>
          <a:xfrm flipH="1">
            <a:off x="6952213" y="2183490"/>
            <a:ext cx="278111" cy="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直線矢印コネクタ 283"/>
          <p:cNvCxnSpPr>
            <a:stCxn id="262" idx="0"/>
          </p:cNvCxnSpPr>
          <p:nvPr/>
        </p:nvCxnSpPr>
        <p:spPr>
          <a:xfrm flipV="1">
            <a:off x="6885519" y="1909170"/>
            <a:ext cx="0" cy="208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7" name="テキスト ボックス 286"/>
          <p:cNvSpPr txBox="1"/>
          <p:nvPr/>
        </p:nvSpPr>
        <p:spPr>
          <a:xfrm>
            <a:off x="6474039" y="1686285"/>
            <a:ext cx="884922" cy="276999"/>
          </a:xfrm>
          <a:prstGeom prst="rect">
            <a:avLst/>
          </a:prstGeom>
          <a:noFill/>
        </p:spPr>
        <p:txBody>
          <a:bodyPr wrap="none" rtlCol="0">
            <a:spAutoFit/>
          </a:bodyPr>
          <a:lstStyle/>
          <a:p>
            <a:r>
              <a:rPr kumimoji="1" lang="en-US" altLang="ja-JP" sz="1200" dirty="0" smtClean="0"/>
              <a:t>Correlation</a:t>
            </a:r>
            <a:endParaRPr kumimoji="1" lang="ja-JP" altLang="en-US" sz="1200" dirty="0"/>
          </a:p>
        </p:txBody>
      </p:sp>
      <p:sp>
        <p:nvSpPr>
          <p:cNvPr id="288" name="テキスト ボックス 287"/>
          <p:cNvSpPr txBox="1"/>
          <p:nvPr/>
        </p:nvSpPr>
        <p:spPr>
          <a:xfrm>
            <a:off x="7032204" y="2137770"/>
            <a:ext cx="492443" cy="261610"/>
          </a:xfrm>
          <a:prstGeom prst="rect">
            <a:avLst/>
          </a:prstGeom>
          <a:noFill/>
        </p:spPr>
        <p:txBody>
          <a:bodyPr wrap="none" rtlCol="0">
            <a:spAutoFit/>
          </a:bodyPr>
          <a:lstStyle/>
          <a:p>
            <a:r>
              <a:rPr kumimoji="1" lang="en-US" altLang="ja-JP" sz="1100" dirty="0" smtClean="0"/>
              <a:t>delay</a:t>
            </a:r>
            <a:endParaRPr kumimoji="1" lang="ja-JP" altLang="en-US" sz="1100" dirty="0"/>
          </a:p>
        </p:txBody>
      </p:sp>
      <mc:AlternateContent xmlns:mc="http://schemas.openxmlformats.org/markup-compatibility/2006" xmlns:a14="http://schemas.microsoft.com/office/drawing/2010/main">
        <mc:Choice Requires="a14">
          <p:sp>
            <p:nvSpPr>
              <p:cNvPr id="403" name="テキスト ボックス 402"/>
              <p:cNvSpPr txBox="1"/>
              <p:nvPr/>
            </p:nvSpPr>
            <p:spPr>
              <a:xfrm>
                <a:off x="6282269" y="1429110"/>
                <a:ext cx="14175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𝑉</m:t>
                      </m:r>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𝑉</m:t>
                          </m:r>
                        </m:e>
                        <m:sub>
                          <m:r>
                            <a:rPr kumimoji="1" lang="en-US" altLang="ja-JP" b="0" i="1" smtClean="0">
                              <a:latin typeface="Cambria Math" panose="02040503050406030204" pitchFamily="18" charset="0"/>
                            </a:rPr>
                            <m:t>0</m:t>
                          </m:r>
                        </m:sub>
                      </m:sSub>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𝐴</m:t>
                          </m:r>
                          <m:r>
                            <a:rPr kumimoji="1" lang="en-US" altLang="ja-JP" b="0" i="1" smtClean="0">
                              <a:latin typeface="Cambria Math" panose="02040503050406030204" pitchFamily="18" charset="0"/>
                            </a:rPr>
                            <m:t>, </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𝜙</m:t>
                              </m:r>
                            </m:e>
                            <m:sub>
                              <m:r>
                                <a:rPr kumimoji="1" lang="en-US" altLang="ja-JP" b="0" i="1" smtClean="0">
                                  <a:latin typeface="Cambria Math" panose="02040503050406030204" pitchFamily="18" charset="0"/>
                                </a:rPr>
                                <m:t>0</m:t>
                              </m:r>
                            </m:sub>
                          </m:sSub>
                        </m:e>
                      </m:d>
                    </m:oMath>
                  </m:oMathPara>
                </a14:m>
                <a:endParaRPr kumimoji="1" lang="ja-JP" altLang="en-US" dirty="0"/>
              </a:p>
            </p:txBody>
          </p:sp>
        </mc:Choice>
        <mc:Fallback xmlns="">
          <p:sp>
            <p:nvSpPr>
              <p:cNvPr id="403" name="テキスト ボックス 402"/>
              <p:cNvSpPr txBox="1">
                <a:spLocks noRot="1" noChangeAspect="1" noMove="1" noResize="1" noEditPoints="1" noAdjustHandles="1" noChangeArrowheads="1" noChangeShapeType="1" noTextEdit="1"/>
              </p:cNvSpPr>
              <p:nvPr/>
            </p:nvSpPr>
            <p:spPr>
              <a:xfrm>
                <a:off x="6282269" y="1429110"/>
                <a:ext cx="1417504" cy="276999"/>
              </a:xfrm>
              <a:prstGeom prst="rect">
                <a:avLst/>
              </a:prstGeom>
              <a:blipFill rotWithShape="0">
                <a:blip r:embed="rId2"/>
                <a:stretch>
                  <a:fillRect l="-3879" b="-34783"/>
                </a:stretch>
              </a:blipFill>
            </p:spPr>
            <p:txBody>
              <a:bodyPr/>
              <a:lstStyle/>
              <a:p>
                <a:r>
                  <a:rPr lang="ja-JP" altLang="en-US">
                    <a:noFill/>
                  </a:rPr>
                  <a:t> </a:t>
                </a:r>
              </a:p>
            </p:txBody>
          </p:sp>
        </mc:Fallback>
      </mc:AlternateContent>
      <p:sp>
        <p:nvSpPr>
          <p:cNvPr id="404" name="タイトル 403"/>
          <p:cNvSpPr>
            <a:spLocks noGrp="1"/>
          </p:cNvSpPr>
          <p:nvPr>
            <p:ph type="title"/>
          </p:nvPr>
        </p:nvSpPr>
        <p:spPr/>
        <p:txBody>
          <a:bodyPr/>
          <a:lstStyle/>
          <a:p>
            <a:pPr algn="ctr"/>
            <a:r>
              <a:rPr kumimoji="1" lang="ja-JP" altLang="en-US" dirty="0" smtClean="0"/>
              <a:t>一人時間差</a:t>
            </a:r>
            <a:r>
              <a:rPr kumimoji="1" lang="en-US" altLang="ja-JP" dirty="0" smtClean="0"/>
              <a:t>VLBI</a:t>
            </a:r>
            <a:r>
              <a:rPr kumimoji="1" lang="ja-JP" altLang="en-US" dirty="0" smtClean="0"/>
              <a:t>について</a:t>
            </a:r>
            <a:endParaRPr kumimoji="1" lang="ja-JP" altLang="en-US" dirty="0"/>
          </a:p>
        </p:txBody>
      </p:sp>
      <p:sp>
        <p:nvSpPr>
          <p:cNvPr id="405" name="テキスト ボックス 404"/>
          <p:cNvSpPr txBox="1"/>
          <p:nvPr/>
        </p:nvSpPr>
        <p:spPr>
          <a:xfrm>
            <a:off x="483082" y="5166583"/>
            <a:ext cx="2587922" cy="1415772"/>
          </a:xfrm>
          <a:prstGeom prst="rect">
            <a:avLst/>
          </a:prstGeom>
          <a:noFill/>
        </p:spPr>
        <p:txBody>
          <a:bodyPr wrap="square" rtlCol="0">
            <a:spAutoFit/>
          </a:bodyPr>
          <a:lstStyle/>
          <a:p>
            <a:r>
              <a:rPr kumimoji="1" lang="ja-JP" altLang="en-US" sz="1600" dirty="0" smtClean="0"/>
              <a:t>基本的発想</a:t>
            </a:r>
            <a:endParaRPr kumimoji="1" lang="en-US" altLang="ja-JP" sz="1600" dirty="0" smtClean="0"/>
          </a:p>
          <a:p>
            <a:r>
              <a:rPr lang="ja-JP" altLang="en-US" sz="1400" dirty="0"/>
              <a:t>光源</a:t>
            </a:r>
            <a:r>
              <a:rPr lang="ja-JP" altLang="en-US" sz="1400" dirty="0" smtClean="0"/>
              <a:t>から２方向に出た</a:t>
            </a:r>
            <a:r>
              <a:rPr lang="ja-JP" altLang="en-US" sz="1400" dirty="0"/>
              <a:t>信号</a:t>
            </a:r>
            <a:r>
              <a:rPr lang="ja-JP" altLang="en-US" sz="1400" dirty="0" smtClean="0"/>
              <a:t>が、ＢＨ近傍の異なる経路をたどって観測者に届く。この信号は同じ波形なので相関がある。これを</a:t>
            </a:r>
            <a:r>
              <a:rPr lang="en-US" altLang="ja-JP" sz="1400" dirty="0" smtClean="0"/>
              <a:t>VLBI</a:t>
            </a:r>
            <a:r>
              <a:rPr lang="ja-JP" altLang="en-US" sz="1400" dirty="0" smtClean="0"/>
              <a:t>の技法で検出する。</a:t>
            </a:r>
            <a:endParaRPr kumimoji="1" lang="ja-JP" altLang="en-US" sz="1400" dirty="0"/>
          </a:p>
        </p:txBody>
      </p:sp>
      <p:sp>
        <p:nvSpPr>
          <p:cNvPr id="406" name="テキスト ボックス 405"/>
          <p:cNvSpPr txBox="1"/>
          <p:nvPr/>
        </p:nvSpPr>
        <p:spPr>
          <a:xfrm>
            <a:off x="3094004" y="5163708"/>
            <a:ext cx="2587922" cy="984885"/>
          </a:xfrm>
          <a:prstGeom prst="rect">
            <a:avLst/>
          </a:prstGeom>
          <a:noFill/>
        </p:spPr>
        <p:txBody>
          <a:bodyPr wrap="square" rtlCol="0">
            <a:spAutoFit/>
          </a:bodyPr>
          <a:lstStyle/>
          <a:p>
            <a:r>
              <a:rPr kumimoji="1" lang="ja-JP" altLang="en-US" sz="1600" dirty="0" smtClean="0"/>
              <a:t>幾何学を多少変更</a:t>
            </a:r>
            <a:endParaRPr kumimoji="1" lang="en-US" altLang="ja-JP" sz="1600" dirty="0" smtClean="0"/>
          </a:p>
          <a:p>
            <a:r>
              <a:rPr lang="ja-JP" altLang="en-US" sz="1400" dirty="0" smtClean="0"/>
              <a:t>これは基本的に重力レンズなので、考察を簡単にするため上記の幾何学を採用する。</a:t>
            </a:r>
            <a:endParaRPr kumimoji="1" lang="ja-JP" altLang="en-US" sz="1400" dirty="0"/>
          </a:p>
        </p:txBody>
      </p:sp>
      <p:sp>
        <p:nvSpPr>
          <p:cNvPr id="407" name="テキスト ボックス 406"/>
          <p:cNvSpPr txBox="1"/>
          <p:nvPr/>
        </p:nvSpPr>
        <p:spPr>
          <a:xfrm>
            <a:off x="5842951" y="5169459"/>
            <a:ext cx="2587922" cy="1415772"/>
          </a:xfrm>
          <a:prstGeom prst="rect">
            <a:avLst/>
          </a:prstGeom>
          <a:noFill/>
        </p:spPr>
        <p:txBody>
          <a:bodyPr wrap="square" rtlCol="0">
            <a:spAutoFit/>
          </a:bodyPr>
          <a:lstStyle/>
          <a:p>
            <a:r>
              <a:rPr kumimoji="1" lang="ja-JP" altLang="en-US" sz="1600" dirty="0" smtClean="0"/>
              <a:t>２局で観測して相関を取る</a:t>
            </a:r>
            <a:endParaRPr kumimoji="1" lang="en-US" altLang="ja-JP" sz="1600" dirty="0" smtClean="0"/>
          </a:p>
          <a:p>
            <a:r>
              <a:rPr lang="ja-JP" altLang="en-US" sz="1400" dirty="0" smtClean="0"/>
              <a:t>「一人時間差」を通常の</a:t>
            </a:r>
            <a:r>
              <a:rPr lang="en-US" altLang="ja-JP" sz="1400" dirty="0" smtClean="0"/>
              <a:t>VLBI</a:t>
            </a:r>
            <a:r>
              <a:rPr lang="ja-JP" altLang="en-US" sz="1400" dirty="0" smtClean="0"/>
              <a:t>と同等に扱うために、２局で観測して相関処理をすることを想定する。</a:t>
            </a:r>
            <a:endParaRPr lang="en-US" altLang="ja-JP" sz="1400" dirty="0" smtClean="0"/>
          </a:p>
          <a:p>
            <a:r>
              <a:rPr lang="ja-JP" altLang="en-US" sz="1400" dirty="0" smtClean="0"/>
              <a:t>相関で得られたデータには振幅</a:t>
            </a:r>
            <a:r>
              <a:rPr lang="en-US" altLang="ja-JP" sz="1400" dirty="0" smtClean="0"/>
              <a:t>A</a:t>
            </a:r>
            <a:r>
              <a:rPr lang="ja-JP" altLang="en-US" sz="1400" dirty="0" smtClean="0"/>
              <a:t>と位相</a:t>
            </a:r>
            <a:r>
              <a:rPr lang="en-US" altLang="ja-JP" sz="1400" i="1" dirty="0" smtClean="0">
                <a:latin typeface="Symbol" panose="05050102010706020507" pitchFamily="18" charset="2"/>
              </a:rPr>
              <a:t>f</a:t>
            </a:r>
            <a:r>
              <a:rPr lang="en-US" altLang="ja-JP" sz="1400" baseline="-25000" dirty="0" smtClean="0"/>
              <a:t>0</a:t>
            </a:r>
            <a:r>
              <a:rPr lang="ja-JP" altLang="en-US" sz="1400" dirty="0" smtClean="0"/>
              <a:t>が含まれる。</a:t>
            </a:r>
            <a:endParaRPr lang="en-US" altLang="ja-JP" sz="1400" dirty="0" smtClean="0"/>
          </a:p>
        </p:txBody>
      </p:sp>
    </p:spTree>
    <p:extLst>
      <p:ext uri="{BB962C8B-B14F-4D97-AF65-F5344CB8AC3E}">
        <p14:creationId xmlns:p14="http://schemas.microsoft.com/office/powerpoint/2010/main" val="3334045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楕円 1"/>
          <p:cNvSpPr>
            <a:spLocks noChangeAspect="1"/>
          </p:cNvSpPr>
          <p:nvPr/>
        </p:nvSpPr>
        <p:spPr>
          <a:xfrm>
            <a:off x="2253147" y="4534528"/>
            <a:ext cx="72000" cy="72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2009464" y="4545790"/>
            <a:ext cx="610424" cy="276999"/>
          </a:xfrm>
          <a:prstGeom prst="rect">
            <a:avLst/>
          </a:prstGeom>
          <a:noFill/>
        </p:spPr>
        <p:txBody>
          <a:bodyPr wrap="none" rtlCol="0">
            <a:spAutoFit/>
          </a:bodyPr>
          <a:lstStyle/>
          <a:p>
            <a:r>
              <a:rPr kumimoji="1" lang="en-US" altLang="ja-JP" sz="1200" dirty="0" smtClean="0"/>
              <a:t>Source</a:t>
            </a:r>
            <a:endParaRPr kumimoji="1" lang="ja-JP" altLang="en-US" sz="1200" dirty="0"/>
          </a:p>
        </p:txBody>
      </p:sp>
      <p:cxnSp>
        <p:nvCxnSpPr>
          <p:cNvPr id="4" name="直線矢印コネクタ 3"/>
          <p:cNvCxnSpPr/>
          <p:nvPr/>
        </p:nvCxnSpPr>
        <p:spPr>
          <a:xfrm flipH="1" flipV="1">
            <a:off x="1525720" y="2303330"/>
            <a:ext cx="764383" cy="2264569"/>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グループ化 4"/>
          <p:cNvGrpSpPr/>
          <p:nvPr/>
        </p:nvGrpSpPr>
        <p:grpSpPr>
          <a:xfrm rot="13923427">
            <a:off x="1404679" y="2112714"/>
            <a:ext cx="250197" cy="166663"/>
            <a:chOff x="1562100" y="2874963"/>
            <a:chExt cx="584200" cy="423862"/>
          </a:xfrm>
        </p:grpSpPr>
        <p:sp>
          <p:nvSpPr>
            <p:cNvPr id="6" name="Freeform 6"/>
            <p:cNvSpPr>
              <a:spLocks/>
            </p:cNvSpPr>
            <p:nvPr/>
          </p:nvSpPr>
          <p:spPr bwMode="auto">
            <a:xfrm>
              <a:off x="1562100" y="2874963"/>
              <a:ext cx="584200" cy="423862"/>
            </a:xfrm>
            <a:custGeom>
              <a:avLst/>
              <a:gdLst>
                <a:gd name="T0" fmla="*/ 1514 w 2208"/>
                <a:gd name="T1" fmla="*/ 377 h 1603"/>
                <a:gd name="T2" fmla="*/ 1382 w 2208"/>
                <a:gd name="T3" fmla="*/ 824 h 1603"/>
                <a:gd name="T4" fmla="*/ 1265 w 2208"/>
                <a:gd name="T5" fmla="*/ 988 h 1603"/>
                <a:gd name="T6" fmla="*/ 1298 w 2208"/>
                <a:gd name="T7" fmla="*/ 1053 h 1603"/>
                <a:gd name="T8" fmla="*/ 1281 w 2208"/>
                <a:gd name="T9" fmla="*/ 1146 h 1603"/>
                <a:gd name="T10" fmla="*/ 1244 w 2208"/>
                <a:gd name="T11" fmla="*/ 1119 h 1603"/>
                <a:gd name="T12" fmla="*/ 1221 w 2208"/>
                <a:gd name="T13" fmla="*/ 1142 h 1603"/>
                <a:gd name="T14" fmla="*/ 1200 w 2208"/>
                <a:gd name="T15" fmla="*/ 1155 h 1603"/>
                <a:gd name="T16" fmla="*/ 1357 w 2208"/>
                <a:gd name="T17" fmla="*/ 1205 h 1603"/>
                <a:gd name="T18" fmla="*/ 1435 w 2208"/>
                <a:gd name="T19" fmla="*/ 1399 h 1603"/>
                <a:gd name="T20" fmla="*/ 1557 w 2208"/>
                <a:gd name="T21" fmla="*/ 1521 h 1603"/>
                <a:gd name="T22" fmla="*/ 1794 w 2208"/>
                <a:gd name="T23" fmla="*/ 1562 h 1603"/>
                <a:gd name="T24" fmla="*/ 2093 w 2208"/>
                <a:gd name="T25" fmla="*/ 1564 h 1603"/>
                <a:gd name="T26" fmla="*/ 2124 w 2208"/>
                <a:gd name="T27" fmla="*/ 1574 h 1603"/>
                <a:gd name="T28" fmla="*/ 1975 w 2208"/>
                <a:gd name="T29" fmla="*/ 1579 h 1603"/>
                <a:gd name="T30" fmla="*/ 1800 w 2208"/>
                <a:gd name="T31" fmla="*/ 1586 h 1603"/>
                <a:gd name="T32" fmla="*/ 1592 w 2208"/>
                <a:gd name="T33" fmla="*/ 1594 h 1603"/>
                <a:gd name="T34" fmla="*/ 1377 w 2208"/>
                <a:gd name="T35" fmla="*/ 1600 h 1603"/>
                <a:gd name="T36" fmla="*/ 1119 w 2208"/>
                <a:gd name="T37" fmla="*/ 1599 h 1603"/>
                <a:gd name="T38" fmla="*/ 923 w 2208"/>
                <a:gd name="T39" fmla="*/ 1593 h 1603"/>
                <a:gd name="T40" fmla="*/ 807 w 2208"/>
                <a:gd name="T41" fmla="*/ 1593 h 1603"/>
                <a:gd name="T42" fmla="*/ 621 w 2208"/>
                <a:gd name="T43" fmla="*/ 1587 h 1603"/>
                <a:gd name="T44" fmla="*/ 356 w 2208"/>
                <a:gd name="T45" fmla="*/ 1586 h 1603"/>
                <a:gd name="T46" fmla="*/ 2 w 2208"/>
                <a:gd name="T47" fmla="*/ 1584 h 1603"/>
                <a:gd name="T48" fmla="*/ 202 w 2208"/>
                <a:gd name="T49" fmla="*/ 1573 h 1603"/>
                <a:gd name="T50" fmla="*/ 521 w 2208"/>
                <a:gd name="T51" fmla="*/ 1567 h 1603"/>
                <a:gd name="T52" fmla="*/ 671 w 2208"/>
                <a:gd name="T53" fmla="*/ 1565 h 1603"/>
                <a:gd name="T54" fmla="*/ 907 w 2208"/>
                <a:gd name="T55" fmla="*/ 1506 h 1603"/>
                <a:gd name="T56" fmla="*/ 1010 w 2208"/>
                <a:gd name="T57" fmla="*/ 1389 h 1603"/>
                <a:gd name="T58" fmla="*/ 1031 w 2208"/>
                <a:gd name="T59" fmla="*/ 1193 h 1603"/>
                <a:gd name="T60" fmla="*/ 1059 w 2208"/>
                <a:gd name="T61" fmla="*/ 1176 h 1603"/>
                <a:gd name="T62" fmla="*/ 1002 w 2208"/>
                <a:gd name="T63" fmla="*/ 1192 h 1603"/>
                <a:gd name="T64" fmla="*/ 937 w 2208"/>
                <a:gd name="T65" fmla="*/ 1217 h 1603"/>
                <a:gd name="T66" fmla="*/ 779 w 2208"/>
                <a:gd name="T67" fmla="*/ 1253 h 1603"/>
                <a:gd name="T68" fmla="*/ 615 w 2208"/>
                <a:gd name="T69" fmla="*/ 1258 h 1603"/>
                <a:gd name="T70" fmla="*/ 484 w 2208"/>
                <a:gd name="T71" fmla="*/ 1242 h 1603"/>
                <a:gd name="T72" fmla="*/ 358 w 2208"/>
                <a:gd name="T73" fmla="*/ 1209 h 1603"/>
                <a:gd name="T74" fmla="*/ 220 w 2208"/>
                <a:gd name="T75" fmla="*/ 1136 h 1603"/>
                <a:gd name="T76" fmla="*/ 270 w 2208"/>
                <a:gd name="T77" fmla="*/ 899 h 1603"/>
                <a:gd name="T78" fmla="*/ 462 w 2208"/>
                <a:gd name="T79" fmla="*/ 640 h 1603"/>
                <a:gd name="T80" fmla="*/ 577 w 2208"/>
                <a:gd name="T81" fmla="*/ 528 h 1603"/>
                <a:gd name="T82" fmla="*/ 377 w 2208"/>
                <a:gd name="T83" fmla="*/ 769 h 1603"/>
                <a:gd name="T84" fmla="*/ 241 w 2208"/>
                <a:gd name="T85" fmla="*/ 1034 h 1603"/>
                <a:gd name="T86" fmla="*/ 272 w 2208"/>
                <a:gd name="T87" fmla="*/ 1127 h 1603"/>
                <a:gd name="T88" fmla="*/ 330 w 2208"/>
                <a:gd name="T89" fmla="*/ 1131 h 1603"/>
                <a:gd name="T90" fmla="*/ 498 w 2208"/>
                <a:gd name="T91" fmla="*/ 1078 h 1603"/>
                <a:gd name="T92" fmla="*/ 758 w 2208"/>
                <a:gd name="T93" fmla="*/ 931 h 1603"/>
                <a:gd name="T94" fmla="*/ 992 w 2208"/>
                <a:gd name="T95" fmla="*/ 735 h 1603"/>
                <a:gd name="T96" fmla="*/ 1191 w 2208"/>
                <a:gd name="T97" fmla="*/ 509 h 1603"/>
                <a:gd name="T98" fmla="*/ 1380 w 2208"/>
                <a:gd name="T99" fmla="*/ 240 h 1603"/>
                <a:gd name="T100" fmla="*/ 1407 w 2208"/>
                <a:gd name="T101" fmla="*/ 44 h 1603"/>
                <a:gd name="T102" fmla="*/ 1310 w 2208"/>
                <a:gd name="T103" fmla="*/ 38 h 1603"/>
                <a:gd name="T104" fmla="*/ 1185 w 2208"/>
                <a:gd name="T105" fmla="*/ 83 h 1603"/>
                <a:gd name="T106" fmla="*/ 1036 w 2208"/>
                <a:gd name="T107" fmla="*/ 162 h 1603"/>
                <a:gd name="T108" fmla="*/ 857 w 2208"/>
                <a:gd name="T109" fmla="*/ 281 h 1603"/>
                <a:gd name="T110" fmla="*/ 756 w 2208"/>
                <a:gd name="T111" fmla="*/ 334 h 1603"/>
                <a:gd name="T112" fmla="*/ 976 w 2208"/>
                <a:gd name="T113" fmla="*/ 169 h 1603"/>
                <a:gd name="T114" fmla="*/ 1277 w 2208"/>
                <a:gd name="T115" fmla="*/ 21 h 1603"/>
                <a:gd name="T116" fmla="*/ 1441 w 2208"/>
                <a:gd name="T117" fmla="*/ 37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08" h="1603">
                  <a:moveTo>
                    <a:pt x="1458" y="63"/>
                  </a:moveTo>
                  <a:lnTo>
                    <a:pt x="1479" y="102"/>
                  </a:lnTo>
                  <a:lnTo>
                    <a:pt x="1494" y="145"/>
                  </a:lnTo>
                  <a:lnTo>
                    <a:pt x="1505" y="190"/>
                  </a:lnTo>
                  <a:lnTo>
                    <a:pt x="1512" y="235"/>
                  </a:lnTo>
                  <a:lnTo>
                    <a:pt x="1515" y="281"/>
                  </a:lnTo>
                  <a:lnTo>
                    <a:pt x="1515" y="329"/>
                  </a:lnTo>
                  <a:lnTo>
                    <a:pt x="1514" y="377"/>
                  </a:lnTo>
                  <a:lnTo>
                    <a:pt x="1512" y="424"/>
                  </a:lnTo>
                  <a:lnTo>
                    <a:pt x="1505" y="486"/>
                  </a:lnTo>
                  <a:lnTo>
                    <a:pt x="1492" y="546"/>
                  </a:lnTo>
                  <a:lnTo>
                    <a:pt x="1475" y="605"/>
                  </a:lnTo>
                  <a:lnTo>
                    <a:pt x="1456" y="662"/>
                  </a:lnTo>
                  <a:lnTo>
                    <a:pt x="1434" y="716"/>
                  </a:lnTo>
                  <a:lnTo>
                    <a:pt x="1409" y="771"/>
                  </a:lnTo>
                  <a:lnTo>
                    <a:pt x="1382" y="824"/>
                  </a:lnTo>
                  <a:lnTo>
                    <a:pt x="1356" y="878"/>
                  </a:lnTo>
                  <a:lnTo>
                    <a:pt x="1344" y="895"/>
                  </a:lnTo>
                  <a:lnTo>
                    <a:pt x="1331" y="910"/>
                  </a:lnTo>
                  <a:lnTo>
                    <a:pt x="1317" y="926"/>
                  </a:lnTo>
                  <a:lnTo>
                    <a:pt x="1303" y="941"/>
                  </a:lnTo>
                  <a:lnTo>
                    <a:pt x="1288" y="956"/>
                  </a:lnTo>
                  <a:lnTo>
                    <a:pt x="1276" y="971"/>
                  </a:lnTo>
                  <a:lnTo>
                    <a:pt x="1265" y="988"/>
                  </a:lnTo>
                  <a:lnTo>
                    <a:pt x="1257" y="1006"/>
                  </a:lnTo>
                  <a:lnTo>
                    <a:pt x="1259" y="1015"/>
                  </a:lnTo>
                  <a:lnTo>
                    <a:pt x="1264" y="1023"/>
                  </a:lnTo>
                  <a:lnTo>
                    <a:pt x="1270" y="1029"/>
                  </a:lnTo>
                  <a:lnTo>
                    <a:pt x="1277" y="1036"/>
                  </a:lnTo>
                  <a:lnTo>
                    <a:pt x="1284" y="1042"/>
                  </a:lnTo>
                  <a:lnTo>
                    <a:pt x="1292" y="1048"/>
                  </a:lnTo>
                  <a:lnTo>
                    <a:pt x="1298" y="1053"/>
                  </a:lnTo>
                  <a:lnTo>
                    <a:pt x="1302" y="1060"/>
                  </a:lnTo>
                  <a:lnTo>
                    <a:pt x="1305" y="1081"/>
                  </a:lnTo>
                  <a:lnTo>
                    <a:pt x="1309" y="1102"/>
                  </a:lnTo>
                  <a:lnTo>
                    <a:pt x="1312" y="1123"/>
                  </a:lnTo>
                  <a:lnTo>
                    <a:pt x="1306" y="1144"/>
                  </a:lnTo>
                  <a:lnTo>
                    <a:pt x="1299" y="1145"/>
                  </a:lnTo>
                  <a:lnTo>
                    <a:pt x="1291" y="1145"/>
                  </a:lnTo>
                  <a:lnTo>
                    <a:pt x="1281" y="1146"/>
                  </a:lnTo>
                  <a:lnTo>
                    <a:pt x="1273" y="1146"/>
                  </a:lnTo>
                  <a:lnTo>
                    <a:pt x="1265" y="1144"/>
                  </a:lnTo>
                  <a:lnTo>
                    <a:pt x="1259" y="1142"/>
                  </a:lnTo>
                  <a:lnTo>
                    <a:pt x="1255" y="1136"/>
                  </a:lnTo>
                  <a:lnTo>
                    <a:pt x="1252" y="1128"/>
                  </a:lnTo>
                  <a:lnTo>
                    <a:pt x="1255" y="1120"/>
                  </a:lnTo>
                  <a:lnTo>
                    <a:pt x="1250" y="1119"/>
                  </a:lnTo>
                  <a:lnTo>
                    <a:pt x="1244" y="1119"/>
                  </a:lnTo>
                  <a:lnTo>
                    <a:pt x="1239" y="1121"/>
                  </a:lnTo>
                  <a:lnTo>
                    <a:pt x="1237" y="1126"/>
                  </a:lnTo>
                  <a:lnTo>
                    <a:pt x="1237" y="1129"/>
                  </a:lnTo>
                  <a:lnTo>
                    <a:pt x="1238" y="1132"/>
                  </a:lnTo>
                  <a:lnTo>
                    <a:pt x="1239" y="1136"/>
                  </a:lnTo>
                  <a:lnTo>
                    <a:pt x="1238" y="1139"/>
                  </a:lnTo>
                  <a:lnTo>
                    <a:pt x="1230" y="1141"/>
                  </a:lnTo>
                  <a:lnTo>
                    <a:pt x="1221" y="1142"/>
                  </a:lnTo>
                  <a:lnTo>
                    <a:pt x="1213" y="1142"/>
                  </a:lnTo>
                  <a:lnTo>
                    <a:pt x="1205" y="1142"/>
                  </a:lnTo>
                  <a:lnTo>
                    <a:pt x="1195" y="1142"/>
                  </a:lnTo>
                  <a:lnTo>
                    <a:pt x="1187" y="1142"/>
                  </a:lnTo>
                  <a:lnTo>
                    <a:pt x="1178" y="1143"/>
                  </a:lnTo>
                  <a:lnTo>
                    <a:pt x="1170" y="1145"/>
                  </a:lnTo>
                  <a:lnTo>
                    <a:pt x="1178" y="1153"/>
                  </a:lnTo>
                  <a:lnTo>
                    <a:pt x="1200" y="1155"/>
                  </a:lnTo>
                  <a:lnTo>
                    <a:pt x="1223" y="1155"/>
                  </a:lnTo>
                  <a:lnTo>
                    <a:pt x="1246" y="1156"/>
                  </a:lnTo>
                  <a:lnTo>
                    <a:pt x="1270" y="1158"/>
                  </a:lnTo>
                  <a:lnTo>
                    <a:pt x="1293" y="1159"/>
                  </a:lnTo>
                  <a:lnTo>
                    <a:pt x="1316" y="1162"/>
                  </a:lnTo>
                  <a:lnTo>
                    <a:pt x="1338" y="1165"/>
                  </a:lnTo>
                  <a:lnTo>
                    <a:pt x="1362" y="1167"/>
                  </a:lnTo>
                  <a:lnTo>
                    <a:pt x="1357" y="1205"/>
                  </a:lnTo>
                  <a:lnTo>
                    <a:pt x="1358" y="1242"/>
                  </a:lnTo>
                  <a:lnTo>
                    <a:pt x="1362" y="1280"/>
                  </a:lnTo>
                  <a:lnTo>
                    <a:pt x="1365" y="1317"/>
                  </a:lnTo>
                  <a:lnTo>
                    <a:pt x="1379" y="1334"/>
                  </a:lnTo>
                  <a:lnTo>
                    <a:pt x="1393" y="1350"/>
                  </a:lnTo>
                  <a:lnTo>
                    <a:pt x="1407" y="1367"/>
                  </a:lnTo>
                  <a:lnTo>
                    <a:pt x="1421" y="1384"/>
                  </a:lnTo>
                  <a:lnTo>
                    <a:pt x="1435" y="1399"/>
                  </a:lnTo>
                  <a:lnTo>
                    <a:pt x="1450" y="1415"/>
                  </a:lnTo>
                  <a:lnTo>
                    <a:pt x="1465" y="1431"/>
                  </a:lnTo>
                  <a:lnTo>
                    <a:pt x="1480" y="1446"/>
                  </a:lnTo>
                  <a:lnTo>
                    <a:pt x="1495" y="1463"/>
                  </a:lnTo>
                  <a:lnTo>
                    <a:pt x="1510" y="1478"/>
                  </a:lnTo>
                  <a:lnTo>
                    <a:pt x="1525" y="1492"/>
                  </a:lnTo>
                  <a:lnTo>
                    <a:pt x="1542" y="1507"/>
                  </a:lnTo>
                  <a:lnTo>
                    <a:pt x="1557" y="1521"/>
                  </a:lnTo>
                  <a:lnTo>
                    <a:pt x="1573" y="1535"/>
                  </a:lnTo>
                  <a:lnTo>
                    <a:pt x="1589" y="1549"/>
                  </a:lnTo>
                  <a:lnTo>
                    <a:pt x="1606" y="1562"/>
                  </a:lnTo>
                  <a:lnTo>
                    <a:pt x="1644" y="1562"/>
                  </a:lnTo>
                  <a:lnTo>
                    <a:pt x="1681" y="1562"/>
                  </a:lnTo>
                  <a:lnTo>
                    <a:pt x="1720" y="1562"/>
                  </a:lnTo>
                  <a:lnTo>
                    <a:pt x="1757" y="1562"/>
                  </a:lnTo>
                  <a:lnTo>
                    <a:pt x="1794" y="1562"/>
                  </a:lnTo>
                  <a:lnTo>
                    <a:pt x="1831" y="1562"/>
                  </a:lnTo>
                  <a:lnTo>
                    <a:pt x="1868" y="1563"/>
                  </a:lnTo>
                  <a:lnTo>
                    <a:pt x="1906" y="1563"/>
                  </a:lnTo>
                  <a:lnTo>
                    <a:pt x="1943" y="1563"/>
                  </a:lnTo>
                  <a:lnTo>
                    <a:pt x="1980" y="1564"/>
                  </a:lnTo>
                  <a:lnTo>
                    <a:pt x="2017" y="1564"/>
                  </a:lnTo>
                  <a:lnTo>
                    <a:pt x="2056" y="1564"/>
                  </a:lnTo>
                  <a:lnTo>
                    <a:pt x="2093" y="1564"/>
                  </a:lnTo>
                  <a:lnTo>
                    <a:pt x="2131" y="1564"/>
                  </a:lnTo>
                  <a:lnTo>
                    <a:pt x="2170" y="1564"/>
                  </a:lnTo>
                  <a:lnTo>
                    <a:pt x="2208" y="1564"/>
                  </a:lnTo>
                  <a:lnTo>
                    <a:pt x="2198" y="1570"/>
                  </a:lnTo>
                  <a:lnTo>
                    <a:pt x="2180" y="1572"/>
                  </a:lnTo>
                  <a:lnTo>
                    <a:pt x="2161" y="1573"/>
                  </a:lnTo>
                  <a:lnTo>
                    <a:pt x="2143" y="1574"/>
                  </a:lnTo>
                  <a:lnTo>
                    <a:pt x="2124" y="1574"/>
                  </a:lnTo>
                  <a:lnTo>
                    <a:pt x="2106" y="1575"/>
                  </a:lnTo>
                  <a:lnTo>
                    <a:pt x="2087" y="1575"/>
                  </a:lnTo>
                  <a:lnTo>
                    <a:pt x="2068" y="1575"/>
                  </a:lnTo>
                  <a:lnTo>
                    <a:pt x="2050" y="1575"/>
                  </a:lnTo>
                  <a:lnTo>
                    <a:pt x="2031" y="1575"/>
                  </a:lnTo>
                  <a:lnTo>
                    <a:pt x="2013" y="1577"/>
                  </a:lnTo>
                  <a:lnTo>
                    <a:pt x="1994" y="1578"/>
                  </a:lnTo>
                  <a:lnTo>
                    <a:pt x="1975" y="1579"/>
                  </a:lnTo>
                  <a:lnTo>
                    <a:pt x="1957" y="1580"/>
                  </a:lnTo>
                  <a:lnTo>
                    <a:pt x="1938" y="1582"/>
                  </a:lnTo>
                  <a:lnTo>
                    <a:pt x="1920" y="1586"/>
                  </a:lnTo>
                  <a:lnTo>
                    <a:pt x="1902" y="1589"/>
                  </a:lnTo>
                  <a:lnTo>
                    <a:pt x="1877" y="1587"/>
                  </a:lnTo>
                  <a:lnTo>
                    <a:pt x="1852" y="1587"/>
                  </a:lnTo>
                  <a:lnTo>
                    <a:pt x="1827" y="1586"/>
                  </a:lnTo>
                  <a:lnTo>
                    <a:pt x="1800" y="1586"/>
                  </a:lnTo>
                  <a:lnTo>
                    <a:pt x="1774" y="1587"/>
                  </a:lnTo>
                  <a:lnTo>
                    <a:pt x="1749" y="1588"/>
                  </a:lnTo>
                  <a:lnTo>
                    <a:pt x="1722" y="1588"/>
                  </a:lnTo>
                  <a:lnTo>
                    <a:pt x="1696" y="1589"/>
                  </a:lnTo>
                  <a:lnTo>
                    <a:pt x="1670" y="1592"/>
                  </a:lnTo>
                  <a:lnTo>
                    <a:pt x="1643" y="1592"/>
                  </a:lnTo>
                  <a:lnTo>
                    <a:pt x="1617" y="1593"/>
                  </a:lnTo>
                  <a:lnTo>
                    <a:pt x="1592" y="1594"/>
                  </a:lnTo>
                  <a:lnTo>
                    <a:pt x="1565" y="1594"/>
                  </a:lnTo>
                  <a:lnTo>
                    <a:pt x="1539" y="1593"/>
                  </a:lnTo>
                  <a:lnTo>
                    <a:pt x="1515" y="1593"/>
                  </a:lnTo>
                  <a:lnTo>
                    <a:pt x="1489" y="1591"/>
                  </a:lnTo>
                  <a:lnTo>
                    <a:pt x="1472" y="1603"/>
                  </a:lnTo>
                  <a:lnTo>
                    <a:pt x="1441" y="1602"/>
                  </a:lnTo>
                  <a:lnTo>
                    <a:pt x="1409" y="1601"/>
                  </a:lnTo>
                  <a:lnTo>
                    <a:pt x="1377" y="1600"/>
                  </a:lnTo>
                  <a:lnTo>
                    <a:pt x="1345" y="1599"/>
                  </a:lnTo>
                  <a:lnTo>
                    <a:pt x="1313" y="1599"/>
                  </a:lnTo>
                  <a:lnTo>
                    <a:pt x="1280" y="1599"/>
                  </a:lnTo>
                  <a:lnTo>
                    <a:pt x="1248" y="1599"/>
                  </a:lnTo>
                  <a:lnTo>
                    <a:pt x="1215" y="1599"/>
                  </a:lnTo>
                  <a:lnTo>
                    <a:pt x="1182" y="1599"/>
                  </a:lnTo>
                  <a:lnTo>
                    <a:pt x="1150" y="1599"/>
                  </a:lnTo>
                  <a:lnTo>
                    <a:pt x="1119" y="1599"/>
                  </a:lnTo>
                  <a:lnTo>
                    <a:pt x="1086" y="1598"/>
                  </a:lnTo>
                  <a:lnTo>
                    <a:pt x="1055" y="1596"/>
                  </a:lnTo>
                  <a:lnTo>
                    <a:pt x="1023" y="1595"/>
                  </a:lnTo>
                  <a:lnTo>
                    <a:pt x="992" y="1593"/>
                  </a:lnTo>
                  <a:lnTo>
                    <a:pt x="962" y="1591"/>
                  </a:lnTo>
                  <a:lnTo>
                    <a:pt x="949" y="1592"/>
                  </a:lnTo>
                  <a:lnTo>
                    <a:pt x="936" y="1592"/>
                  </a:lnTo>
                  <a:lnTo>
                    <a:pt x="923" y="1593"/>
                  </a:lnTo>
                  <a:lnTo>
                    <a:pt x="909" y="1594"/>
                  </a:lnTo>
                  <a:lnTo>
                    <a:pt x="896" y="1595"/>
                  </a:lnTo>
                  <a:lnTo>
                    <a:pt x="883" y="1595"/>
                  </a:lnTo>
                  <a:lnTo>
                    <a:pt x="870" y="1596"/>
                  </a:lnTo>
                  <a:lnTo>
                    <a:pt x="858" y="1598"/>
                  </a:lnTo>
                  <a:lnTo>
                    <a:pt x="842" y="1594"/>
                  </a:lnTo>
                  <a:lnTo>
                    <a:pt x="824" y="1593"/>
                  </a:lnTo>
                  <a:lnTo>
                    <a:pt x="807" y="1593"/>
                  </a:lnTo>
                  <a:lnTo>
                    <a:pt x="789" y="1594"/>
                  </a:lnTo>
                  <a:lnTo>
                    <a:pt x="771" y="1594"/>
                  </a:lnTo>
                  <a:lnTo>
                    <a:pt x="753" y="1593"/>
                  </a:lnTo>
                  <a:lnTo>
                    <a:pt x="737" y="1591"/>
                  </a:lnTo>
                  <a:lnTo>
                    <a:pt x="721" y="1585"/>
                  </a:lnTo>
                  <a:lnTo>
                    <a:pt x="687" y="1586"/>
                  </a:lnTo>
                  <a:lnTo>
                    <a:pt x="653" y="1587"/>
                  </a:lnTo>
                  <a:lnTo>
                    <a:pt x="621" y="1587"/>
                  </a:lnTo>
                  <a:lnTo>
                    <a:pt x="587" y="1587"/>
                  </a:lnTo>
                  <a:lnTo>
                    <a:pt x="553" y="1587"/>
                  </a:lnTo>
                  <a:lnTo>
                    <a:pt x="521" y="1587"/>
                  </a:lnTo>
                  <a:lnTo>
                    <a:pt x="488" y="1587"/>
                  </a:lnTo>
                  <a:lnTo>
                    <a:pt x="455" y="1586"/>
                  </a:lnTo>
                  <a:lnTo>
                    <a:pt x="422" y="1586"/>
                  </a:lnTo>
                  <a:lnTo>
                    <a:pt x="388" y="1586"/>
                  </a:lnTo>
                  <a:lnTo>
                    <a:pt x="356" y="1586"/>
                  </a:lnTo>
                  <a:lnTo>
                    <a:pt x="322" y="1585"/>
                  </a:lnTo>
                  <a:lnTo>
                    <a:pt x="288" y="1585"/>
                  </a:lnTo>
                  <a:lnTo>
                    <a:pt x="255" y="1586"/>
                  </a:lnTo>
                  <a:lnTo>
                    <a:pt x="221" y="1586"/>
                  </a:lnTo>
                  <a:lnTo>
                    <a:pt x="187" y="1587"/>
                  </a:lnTo>
                  <a:lnTo>
                    <a:pt x="8" y="1587"/>
                  </a:lnTo>
                  <a:lnTo>
                    <a:pt x="6" y="1586"/>
                  </a:lnTo>
                  <a:lnTo>
                    <a:pt x="2" y="1584"/>
                  </a:lnTo>
                  <a:lnTo>
                    <a:pt x="1" y="1581"/>
                  </a:lnTo>
                  <a:lnTo>
                    <a:pt x="0" y="1579"/>
                  </a:lnTo>
                  <a:lnTo>
                    <a:pt x="0" y="1573"/>
                  </a:lnTo>
                  <a:lnTo>
                    <a:pt x="42" y="1574"/>
                  </a:lnTo>
                  <a:lnTo>
                    <a:pt x="83" y="1574"/>
                  </a:lnTo>
                  <a:lnTo>
                    <a:pt x="123" y="1574"/>
                  </a:lnTo>
                  <a:lnTo>
                    <a:pt x="163" y="1574"/>
                  </a:lnTo>
                  <a:lnTo>
                    <a:pt x="202" y="1573"/>
                  </a:lnTo>
                  <a:lnTo>
                    <a:pt x="243" y="1573"/>
                  </a:lnTo>
                  <a:lnTo>
                    <a:pt x="283" y="1572"/>
                  </a:lnTo>
                  <a:lnTo>
                    <a:pt x="322" y="1572"/>
                  </a:lnTo>
                  <a:lnTo>
                    <a:pt x="362" y="1571"/>
                  </a:lnTo>
                  <a:lnTo>
                    <a:pt x="401" y="1570"/>
                  </a:lnTo>
                  <a:lnTo>
                    <a:pt x="441" y="1570"/>
                  </a:lnTo>
                  <a:lnTo>
                    <a:pt x="480" y="1569"/>
                  </a:lnTo>
                  <a:lnTo>
                    <a:pt x="521" y="1567"/>
                  </a:lnTo>
                  <a:lnTo>
                    <a:pt x="562" y="1567"/>
                  </a:lnTo>
                  <a:lnTo>
                    <a:pt x="602" y="1567"/>
                  </a:lnTo>
                  <a:lnTo>
                    <a:pt x="644" y="1567"/>
                  </a:lnTo>
                  <a:lnTo>
                    <a:pt x="650" y="1566"/>
                  </a:lnTo>
                  <a:lnTo>
                    <a:pt x="656" y="1565"/>
                  </a:lnTo>
                  <a:lnTo>
                    <a:pt x="660" y="1565"/>
                  </a:lnTo>
                  <a:lnTo>
                    <a:pt x="666" y="1565"/>
                  </a:lnTo>
                  <a:lnTo>
                    <a:pt x="671" y="1565"/>
                  </a:lnTo>
                  <a:lnTo>
                    <a:pt x="677" y="1565"/>
                  </a:lnTo>
                  <a:lnTo>
                    <a:pt x="681" y="1566"/>
                  </a:lnTo>
                  <a:lnTo>
                    <a:pt x="687" y="1567"/>
                  </a:lnTo>
                  <a:lnTo>
                    <a:pt x="844" y="1562"/>
                  </a:lnTo>
                  <a:lnTo>
                    <a:pt x="860" y="1550"/>
                  </a:lnTo>
                  <a:lnTo>
                    <a:pt x="877" y="1536"/>
                  </a:lnTo>
                  <a:lnTo>
                    <a:pt x="892" y="1521"/>
                  </a:lnTo>
                  <a:lnTo>
                    <a:pt x="907" y="1506"/>
                  </a:lnTo>
                  <a:lnTo>
                    <a:pt x="921" y="1489"/>
                  </a:lnTo>
                  <a:lnTo>
                    <a:pt x="936" y="1474"/>
                  </a:lnTo>
                  <a:lnTo>
                    <a:pt x="951" y="1459"/>
                  </a:lnTo>
                  <a:lnTo>
                    <a:pt x="967" y="1445"/>
                  </a:lnTo>
                  <a:lnTo>
                    <a:pt x="982" y="1434"/>
                  </a:lnTo>
                  <a:lnTo>
                    <a:pt x="994" y="1420"/>
                  </a:lnTo>
                  <a:lnTo>
                    <a:pt x="1003" y="1405"/>
                  </a:lnTo>
                  <a:lnTo>
                    <a:pt x="1010" y="1389"/>
                  </a:lnTo>
                  <a:lnTo>
                    <a:pt x="1015" y="1372"/>
                  </a:lnTo>
                  <a:lnTo>
                    <a:pt x="1019" y="1356"/>
                  </a:lnTo>
                  <a:lnTo>
                    <a:pt x="1022" y="1338"/>
                  </a:lnTo>
                  <a:lnTo>
                    <a:pt x="1026" y="1321"/>
                  </a:lnTo>
                  <a:lnTo>
                    <a:pt x="1028" y="1289"/>
                  </a:lnTo>
                  <a:lnTo>
                    <a:pt x="1030" y="1257"/>
                  </a:lnTo>
                  <a:lnTo>
                    <a:pt x="1031" y="1224"/>
                  </a:lnTo>
                  <a:lnTo>
                    <a:pt x="1031" y="1193"/>
                  </a:lnTo>
                  <a:lnTo>
                    <a:pt x="1035" y="1191"/>
                  </a:lnTo>
                  <a:lnTo>
                    <a:pt x="1041" y="1189"/>
                  </a:lnTo>
                  <a:lnTo>
                    <a:pt x="1045" y="1189"/>
                  </a:lnTo>
                  <a:lnTo>
                    <a:pt x="1051" y="1189"/>
                  </a:lnTo>
                  <a:lnTo>
                    <a:pt x="1056" y="1188"/>
                  </a:lnTo>
                  <a:lnTo>
                    <a:pt x="1059" y="1186"/>
                  </a:lnTo>
                  <a:lnTo>
                    <a:pt x="1060" y="1182"/>
                  </a:lnTo>
                  <a:lnTo>
                    <a:pt x="1059" y="1176"/>
                  </a:lnTo>
                  <a:lnTo>
                    <a:pt x="1052" y="1172"/>
                  </a:lnTo>
                  <a:lnTo>
                    <a:pt x="1044" y="1172"/>
                  </a:lnTo>
                  <a:lnTo>
                    <a:pt x="1037" y="1173"/>
                  </a:lnTo>
                  <a:lnTo>
                    <a:pt x="1030" y="1177"/>
                  </a:lnTo>
                  <a:lnTo>
                    <a:pt x="1023" y="1180"/>
                  </a:lnTo>
                  <a:lnTo>
                    <a:pt x="1016" y="1185"/>
                  </a:lnTo>
                  <a:lnTo>
                    <a:pt x="1009" y="1188"/>
                  </a:lnTo>
                  <a:lnTo>
                    <a:pt x="1002" y="1192"/>
                  </a:lnTo>
                  <a:lnTo>
                    <a:pt x="993" y="1193"/>
                  </a:lnTo>
                  <a:lnTo>
                    <a:pt x="985" y="1195"/>
                  </a:lnTo>
                  <a:lnTo>
                    <a:pt x="977" y="1199"/>
                  </a:lnTo>
                  <a:lnTo>
                    <a:pt x="969" y="1202"/>
                  </a:lnTo>
                  <a:lnTo>
                    <a:pt x="962" y="1206"/>
                  </a:lnTo>
                  <a:lnTo>
                    <a:pt x="953" y="1209"/>
                  </a:lnTo>
                  <a:lnTo>
                    <a:pt x="945" y="1214"/>
                  </a:lnTo>
                  <a:lnTo>
                    <a:pt x="937" y="1217"/>
                  </a:lnTo>
                  <a:lnTo>
                    <a:pt x="919" y="1223"/>
                  </a:lnTo>
                  <a:lnTo>
                    <a:pt x="899" y="1229"/>
                  </a:lnTo>
                  <a:lnTo>
                    <a:pt x="879" y="1234"/>
                  </a:lnTo>
                  <a:lnTo>
                    <a:pt x="860" y="1238"/>
                  </a:lnTo>
                  <a:lnTo>
                    <a:pt x="839" y="1243"/>
                  </a:lnTo>
                  <a:lnTo>
                    <a:pt x="820" y="1246"/>
                  </a:lnTo>
                  <a:lnTo>
                    <a:pt x="800" y="1250"/>
                  </a:lnTo>
                  <a:lnTo>
                    <a:pt x="779" y="1253"/>
                  </a:lnTo>
                  <a:lnTo>
                    <a:pt x="759" y="1256"/>
                  </a:lnTo>
                  <a:lnTo>
                    <a:pt x="738" y="1258"/>
                  </a:lnTo>
                  <a:lnTo>
                    <a:pt x="717" y="1259"/>
                  </a:lnTo>
                  <a:lnTo>
                    <a:pt x="696" y="1260"/>
                  </a:lnTo>
                  <a:lnTo>
                    <a:pt x="677" y="1260"/>
                  </a:lnTo>
                  <a:lnTo>
                    <a:pt x="656" y="1260"/>
                  </a:lnTo>
                  <a:lnTo>
                    <a:pt x="635" y="1259"/>
                  </a:lnTo>
                  <a:lnTo>
                    <a:pt x="615" y="1258"/>
                  </a:lnTo>
                  <a:lnTo>
                    <a:pt x="598" y="1258"/>
                  </a:lnTo>
                  <a:lnTo>
                    <a:pt x="581" y="1257"/>
                  </a:lnTo>
                  <a:lnTo>
                    <a:pt x="565" y="1256"/>
                  </a:lnTo>
                  <a:lnTo>
                    <a:pt x="549" y="1255"/>
                  </a:lnTo>
                  <a:lnTo>
                    <a:pt x="533" y="1252"/>
                  </a:lnTo>
                  <a:lnTo>
                    <a:pt x="516" y="1249"/>
                  </a:lnTo>
                  <a:lnTo>
                    <a:pt x="500" y="1245"/>
                  </a:lnTo>
                  <a:lnTo>
                    <a:pt x="484" y="1242"/>
                  </a:lnTo>
                  <a:lnTo>
                    <a:pt x="469" y="1238"/>
                  </a:lnTo>
                  <a:lnTo>
                    <a:pt x="452" y="1234"/>
                  </a:lnTo>
                  <a:lnTo>
                    <a:pt x="436" y="1230"/>
                  </a:lnTo>
                  <a:lnTo>
                    <a:pt x="421" y="1226"/>
                  </a:lnTo>
                  <a:lnTo>
                    <a:pt x="405" y="1221"/>
                  </a:lnTo>
                  <a:lnTo>
                    <a:pt x="390" y="1217"/>
                  </a:lnTo>
                  <a:lnTo>
                    <a:pt x="373" y="1213"/>
                  </a:lnTo>
                  <a:lnTo>
                    <a:pt x="358" y="1209"/>
                  </a:lnTo>
                  <a:lnTo>
                    <a:pt x="341" y="1199"/>
                  </a:lnTo>
                  <a:lnTo>
                    <a:pt x="323" y="1191"/>
                  </a:lnTo>
                  <a:lnTo>
                    <a:pt x="306" y="1182"/>
                  </a:lnTo>
                  <a:lnTo>
                    <a:pt x="287" y="1176"/>
                  </a:lnTo>
                  <a:lnTo>
                    <a:pt x="270" y="1167"/>
                  </a:lnTo>
                  <a:lnTo>
                    <a:pt x="252" y="1158"/>
                  </a:lnTo>
                  <a:lnTo>
                    <a:pt x="236" y="1149"/>
                  </a:lnTo>
                  <a:lnTo>
                    <a:pt x="220" y="1136"/>
                  </a:lnTo>
                  <a:lnTo>
                    <a:pt x="210" y="1114"/>
                  </a:lnTo>
                  <a:lnTo>
                    <a:pt x="202" y="1089"/>
                  </a:lnTo>
                  <a:lnTo>
                    <a:pt x="200" y="1066"/>
                  </a:lnTo>
                  <a:lnTo>
                    <a:pt x="206" y="1041"/>
                  </a:lnTo>
                  <a:lnTo>
                    <a:pt x="219" y="1003"/>
                  </a:lnTo>
                  <a:lnTo>
                    <a:pt x="234" y="967"/>
                  </a:lnTo>
                  <a:lnTo>
                    <a:pt x="250" y="933"/>
                  </a:lnTo>
                  <a:lnTo>
                    <a:pt x="270" y="899"/>
                  </a:lnTo>
                  <a:lnTo>
                    <a:pt x="290" y="865"/>
                  </a:lnTo>
                  <a:lnTo>
                    <a:pt x="312" y="831"/>
                  </a:lnTo>
                  <a:lnTo>
                    <a:pt x="335" y="799"/>
                  </a:lnTo>
                  <a:lnTo>
                    <a:pt x="359" y="766"/>
                  </a:lnTo>
                  <a:lnTo>
                    <a:pt x="384" y="735"/>
                  </a:lnTo>
                  <a:lnTo>
                    <a:pt x="409" y="702"/>
                  </a:lnTo>
                  <a:lnTo>
                    <a:pt x="435" y="671"/>
                  </a:lnTo>
                  <a:lnTo>
                    <a:pt x="462" y="640"/>
                  </a:lnTo>
                  <a:lnTo>
                    <a:pt x="488" y="608"/>
                  </a:lnTo>
                  <a:lnTo>
                    <a:pt x="514" y="577"/>
                  </a:lnTo>
                  <a:lnTo>
                    <a:pt x="540" y="545"/>
                  </a:lnTo>
                  <a:lnTo>
                    <a:pt x="565" y="514"/>
                  </a:lnTo>
                  <a:lnTo>
                    <a:pt x="570" y="515"/>
                  </a:lnTo>
                  <a:lnTo>
                    <a:pt x="572" y="519"/>
                  </a:lnTo>
                  <a:lnTo>
                    <a:pt x="573" y="524"/>
                  </a:lnTo>
                  <a:lnTo>
                    <a:pt x="577" y="528"/>
                  </a:lnTo>
                  <a:lnTo>
                    <a:pt x="550" y="557"/>
                  </a:lnTo>
                  <a:lnTo>
                    <a:pt x="523" y="586"/>
                  </a:lnTo>
                  <a:lnTo>
                    <a:pt x="498" y="616"/>
                  </a:lnTo>
                  <a:lnTo>
                    <a:pt x="472" y="646"/>
                  </a:lnTo>
                  <a:lnTo>
                    <a:pt x="446" y="676"/>
                  </a:lnTo>
                  <a:lnTo>
                    <a:pt x="422" y="707"/>
                  </a:lnTo>
                  <a:lnTo>
                    <a:pt x="399" y="737"/>
                  </a:lnTo>
                  <a:lnTo>
                    <a:pt x="377" y="769"/>
                  </a:lnTo>
                  <a:lnTo>
                    <a:pt x="355" y="800"/>
                  </a:lnTo>
                  <a:lnTo>
                    <a:pt x="335" y="831"/>
                  </a:lnTo>
                  <a:lnTo>
                    <a:pt x="315" y="864"/>
                  </a:lnTo>
                  <a:lnTo>
                    <a:pt x="298" y="896"/>
                  </a:lnTo>
                  <a:lnTo>
                    <a:pt x="281" y="930"/>
                  </a:lnTo>
                  <a:lnTo>
                    <a:pt x="266" y="964"/>
                  </a:lnTo>
                  <a:lnTo>
                    <a:pt x="252" y="999"/>
                  </a:lnTo>
                  <a:lnTo>
                    <a:pt x="241" y="1034"/>
                  </a:lnTo>
                  <a:lnTo>
                    <a:pt x="236" y="1052"/>
                  </a:lnTo>
                  <a:lnTo>
                    <a:pt x="235" y="1072"/>
                  </a:lnTo>
                  <a:lnTo>
                    <a:pt x="240" y="1092"/>
                  </a:lnTo>
                  <a:lnTo>
                    <a:pt x="249" y="1108"/>
                  </a:lnTo>
                  <a:lnTo>
                    <a:pt x="255" y="1112"/>
                  </a:lnTo>
                  <a:lnTo>
                    <a:pt x="260" y="1116"/>
                  </a:lnTo>
                  <a:lnTo>
                    <a:pt x="266" y="1121"/>
                  </a:lnTo>
                  <a:lnTo>
                    <a:pt x="272" y="1127"/>
                  </a:lnTo>
                  <a:lnTo>
                    <a:pt x="278" y="1131"/>
                  </a:lnTo>
                  <a:lnTo>
                    <a:pt x="285" y="1134"/>
                  </a:lnTo>
                  <a:lnTo>
                    <a:pt x="292" y="1136"/>
                  </a:lnTo>
                  <a:lnTo>
                    <a:pt x="300" y="1136"/>
                  </a:lnTo>
                  <a:lnTo>
                    <a:pt x="307" y="1136"/>
                  </a:lnTo>
                  <a:lnTo>
                    <a:pt x="314" y="1135"/>
                  </a:lnTo>
                  <a:lnTo>
                    <a:pt x="322" y="1134"/>
                  </a:lnTo>
                  <a:lnTo>
                    <a:pt x="330" y="1131"/>
                  </a:lnTo>
                  <a:lnTo>
                    <a:pt x="337" y="1130"/>
                  </a:lnTo>
                  <a:lnTo>
                    <a:pt x="345" y="1130"/>
                  </a:lnTo>
                  <a:lnTo>
                    <a:pt x="352" y="1130"/>
                  </a:lnTo>
                  <a:lnTo>
                    <a:pt x="359" y="1132"/>
                  </a:lnTo>
                  <a:lnTo>
                    <a:pt x="394" y="1120"/>
                  </a:lnTo>
                  <a:lnTo>
                    <a:pt x="429" y="1107"/>
                  </a:lnTo>
                  <a:lnTo>
                    <a:pt x="464" y="1093"/>
                  </a:lnTo>
                  <a:lnTo>
                    <a:pt x="498" y="1078"/>
                  </a:lnTo>
                  <a:lnTo>
                    <a:pt x="531" y="1063"/>
                  </a:lnTo>
                  <a:lnTo>
                    <a:pt x="565" y="1046"/>
                  </a:lnTo>
                  <a:lnTo>
                    <a:pt x="598" y="1029"/>
                  </a:lnTo>
                  <a:lnTo>
                    <a:pt x="631" y="1010"/>
                  </a:lnTo>
                  <a:lnTo>
                    <a:pt x="663" y="992"/>
                  </a:lnTo>
                  <a:lnTo>
                    <a:pt x="695" y="973"/>
                  </a:lnTo>
                  <a:lnTo>
                    <a:pt x="727" y="952"/>
                  </a:lnTo>
                  <a:lnTo>
                    <a:pt x="758" y="931"/>
                  </a:lnTo>
                  <a:lnTo>
                    <a:pt x="789" y="909"/>
                  </a:lnTo>
                  <a:lnTo>
                    <a:pt x="820" y="886"/>
                  </a:lnTo>
                  <a:lnTo>
                    <a:pt x="850" y="862"/>
                  </a:lnTo>
                  <a:lnTo>
                    <a:pt x="879" y="837"/>
                  </a:lnTo>
                  <a:lnTo>
                    <a:pt x="908" y="813"/>
                  </a:lnTo>
                  <a:lnTo>
                    <a:pt x="936" y="787"/>
                  </a:lnTo>
                  <a:lnTo>
                    <a:pt x="964" y="762"/>
                  </a:lnTo>
                  <a:lnTo>
                    <a:pt x="992" y="735"/>
                  </a:lnTo>
                  <a:lnTo>
                    <a:pt x="1017" y="708"/>
                  </a:lnTo>
                  <a:lnTo>
                    <a:pt x="1044" y="680"/>
                  </a:lnTo>
                  <a:lnTo>
                    <a:pt x="1070" y="652"/>
                  </a:lnTo>
                  <a:lnTo>
                    <a:pt x="1094" y="624"/>
                  </a:lnTo>
                  <a:lnTo>
                    <a:pt x="1119" y="596"/>
                  </a:lnTo>
                  <a:lnTo>
                    <a:pt x="1143" y="567"/>
                  </a:lnTo>
                  <a:lnTo>
                    <a:pt x="1167" y="538"/>
                  </a:lnTo>
                  <a:lnTo>
                    <a:pt x="1191" y="509"/>
                  </a:lnTo>
                  <a:lnTo>
                    <a:pt x="1214" y="480"/>
                  </a:lnTo>
                  <a:lnTo>
                    <a:pt x="1237" y="451"/>
                  </a:lnTo>
                  <a:lnTo>
                    <a:pt x="1260" y="423"/>
                  </a:lnTo>
                  <a:lnTo>
                    <a:pt x="1284" y="394"/>
                  </a:lnTo>
                  <a:lnTo>
                    <a:pt x="1308" y="356"/>
                  </a:lnTo>
                  <a:lnTo>
                    <a:pt x="1332" y="317"/>
                  </a:lnTo>
                  <a:lnTo>
                    <a:pt x="1358" y="278"/>
                  </a:lnTo>
                  <a:lnTo>
                    <a:pt x="1380" y="240"/>
                  </a:lnTo>
                  <a:lnTo>
                    <a:pt x="1400" y="199"/>
                  </a:lnTo>
                  <a:lnTo>
                    <a:pt x="1415" y="157"/>
                  </a:lnTo>
                  <a:lnTo>
                    <a:pt x="1424" y="113"/>
                  </a:lnTo>
                  <a:lnTo>
                    <a:pt x="1427" y="65"/>
                  </a:lnTo>
                  <a:lnTo>
                    <a:pt x="1423" y="58"/>
                  </a:lnTo>
                  <a:lnTo>
                    <a:pt x="1419" y="52"/>
                  </a:lnTo>
                  <a:lnTo>
                    <a:pt x="1413" y="48"/>
                  </a:lnTo>
                  <a:lnTo>
                    <a:pt x="1407" y="44"/>
                  </a:lnTo>
                  <a:lnTo>
                    <a:pt x="1401" y="41"/>
                  </a:lnTo>
                  <a:lnTo>
                    <a:pt x="1394" y="37"/>
                  </a:lnTo>
                  <a:lnTo>
                    <a:pt x="1388" y="34"/>
                  </a:lnTo>
                  <a:lnTo>
                    <a:pt x="1382" y="29"/>
                  </a:lnTo>
                  <a:lnTo>
                    <a:pt x="1364" y="29"/>
                  </a:lnTo>
                  <a:lnTo>
                    <a:pt x="1345" y="31"/>
                  </a:lnTo>
                  <a:lnTo>
                    <a:pt x="1328" y="35"/>
                  </a:lnTo>
                  <a:lnTo>
                    <a:pt x="1310" y="38"/>
                  </a:lnTo>
                  <a:lnTo>
                    <a:pt x="1294" y="44"/>
                  </a:lnTo>
                  <a:lnTo>
                    <a:pt x="1277" y="49"/>
                  </a:lnTo>
                  <a:lnTo>
                    <a:pt x="1260" y="52"/>
                  </a:lnTo>
                  <a:lnTo>
                    <a:pt x="1243" y="56"/>
                  </a:lnTo>
                  <a:lnTo>
                    <a:pt x="1228" y="63"/>
                  </a:lnTo>
                  <a:lnTo>
                    <a:pt x="1214" y="70"/>
                  </a:lnTo>
                  <a:lnTo>
                    <a:pt x="1199" y="76"/>
                  </a:lnTo>
                  <a:lnTo>
                    <a:pt x="1185" y="83"/>
                  </a:lnTo>
                  <a:lnTo>
                    <a:pt x="1171" y="90"/>
                  </a:lnTo>
                  <a:lnTo>
                    <a:pt x="1157" y="95"/>
                  </a:lnTo>
                  <a:lnTo>
                    <a:pt x="1142" y="101"/>
                  </a:lnTo>
                  <a:lnTo>
                    <a:pt x="1128" y="107"/>
                  </a:lnTo>
                  <a:lnTo>
                    <a:pt x="1105" y="121"/>
                  </a:lnTo>
                  <a:lnTo>
                    <a:pt x="1081" y="134"/>
                  </a:lnTo>
                  <a:lnTo>
                    <a:pt x="1059" y="148"/>
                  </a:lnTo>
                  <a:lnTo>
                    <a:pt x="1036" y="162"/>
                  </a:lnTo>
                  <a:lnTo>
                    <a:pt x="1013" y="176"/>
                  </a:lnTo>
                  <a:lnTo>
                    <a:pt x="991" y="190"/>
                  </a:lnTo>
                  <a:lnTo>
                    <a:pt x="967" y="205"/>
                  </a:lnTo>
                  <a:lnTo>
                    <a:pt x="945" y="219"/>
                  </a:lnTo>
                  <a:lnTo>
                    <a:pt x="923" y="234"/>
                  </a:lnTo>
                  <a:lnTo>
                    <a:pt x="901" y="250"/>
                  </a:lnTo>
                  <a:lnTo>
                    <a:pt x="879" y="265"/>
                  </a:lnTo>
                  <a:lnTo>
                    <a:pt x="857" y="281"/>
                  </a:lnTo>
                  <a:lnTo>
                    <a:pt x="836" y="299"/>
                  </a:lnTo>
                  <a:lnTo>
                    <a:pt x="815" y="316"/>
                  </a:lnTo>
                  <a:lnTo>
                    <a:pt x="794" y="334"/>
                  </a:lnTo>
                  <a:lnTo>
                    <a:pt x="773" y="352"/>
                  </a:lnTo>
                  <a:lnTo>
                    <a:pt x="746" y="345"/>
                  </a:lnTo>
                  <a:lnTo>
                    <a:pt x="748" y="342"/>
                  </a:lnTo>
                  <a:lnTo>
                    <a:pt x="751" y="337"/>
                  </a:lnTo>
                  <a:lnTo>
                    <a:pt x="756" y="334"/>
                  </a:lnTo>
                  <a:lnTo>
                    <a:pt x="759" y="330"/>
                  </a:lnTo>
                  <a:lnTo>
                    <a:pt x="769" y="329"/>
                  </a:lnTo>
                  <a:lnTo>
                    <a:pt x="802" y="300"/>
                  </a:lnTo>
                  <a:lnTo>
                    <a:pt x="836" y="272"/>
                  </a:lnTo>
                  <a:lnTo>
                    <a:pt x="871" y="245"/>
                  </a:lnTo>
                  <a:lnTo>
                    <a:pt x="905" y="219"/>
                  </a:lnTo>
                  <a:lnTo>
                    <a:pt x="939" y="193"/>
                  </a:lnTo>
                  <a:lnTo>
                    <a:pt x="976" y="169"/>
                  </a:lnTo>
                  <a:lnTo>
                    <a:pt x="1012" y="145"/>
                  </a:lnTo>
                  <a:lnTo>
                    <a:pt x="1048" y="123"/>
                  </a:lnTo>
                  <a:lnTo>
                    <a:pt x="1084" y="102"/>
                  </a:lnTo>
                  <a:lnTo>
                    <a:pt x="1121" y="84"/>
                  </a:lnTo>
                  <a:lnTo>
                    <a:pt x="1159" y="65"/>
                  </a:lnTo>
                  <a:lnTo>
                    <a:pt x="1198" y="49"/>
                  </a:lnTo>
                  <a:lnTo>
                    <a:pt x="1237" y="34"/>
                  </a:lnTo>
                  <a:lnTo>
                    <a:pt x="1277" y="21"/>
                  </a:lnTo>
                  <a:lnTo>
                    <a:pt x="1317" y="9"/>
                  </a:lnTo>
                  <a:lnTo>
                    <a:pt x="1359" y="0"/>
                  </a:lnTo>
                  <a:lnTo>
                    <a:pt x="1374" y="1"/>
                  </a:lnTo>
                  <a:lnTo>
                    <a:pt x="1389" y="5"/>
                  </a:lnTo>
                  <a:lnTo>
                    <a:pt x="1405" y="9"/>
                  </a:lnTo>
                  <a:lnTo>
                    <a:pt x="1417" y="17"/>
                  </a:lnTo>
                  <a:lnTo>
                    <a:pt x="1430" y="26"/>
                  </a:lnTo>
                  <a:lnTo>
                    <a:pt x="1441" y="37"/>
                  </a:lnTo>
                  <a:lnTo>
                    <a:pt x="1451" y="49"/>
                  </a:lnTo>
                  <a:lnTo>
                    <a:pt x="1458"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Freeform 7"/>
            <p:cNvSpPr>
              <a:spLocks/>
            </p:cNvSpPr>
            <p:nvPr/>
          </p:nvSpPr>
          <p:spPr bwMode="auto">
            <a:xfrm>
              <a:off x="1778000" y="2889250"/>
              <a:ext cx="155575" cy="84137"/>
            </a:xfrm>
            <a:custGeom>
              <a:avLst/>
              <a:gdLst>
                <a:gd name="T0" fmla="*/ 582 w 591"/>
                <a:gd name="T1" fmla="*/ 6 h 313"/>
                <a:gd name="T2" fmla="*/ 563 w 591"/>
                <a:gd name="T3" fmla="*/ 12 h 313"/>
                <a:gd name="T4" fmla="*/ 546 w 591"/>
                <a:gd name="T5" fmla="*/ 17 h 313"/>
                <a:gd name="T6" fmla="*/ 528 w 591"/>
                <a:gd name="T7" fmla="*/ 21 h 313"/>
                <a:gd name="T8" fmla="*/ 504 w 591"/>
                <a:gd name="T9" fmla="*/ 28 h 313"/>
                <a:gd name="T10" fmla="*/ 470 w 591"/>
                <a:gd name="T11" fmla="*/ 37 h 313"/>
                <a:gd name="T12" fmla="*/ 437 w 591"/>
                <a:gd name="T13" fmla="*/ 48 h 313"/>
                <a:gd name="T14" fmla="*/ 406 w 591"/>
                <a:gd name="T15" fmla="*/ 62 h 313"/>
                <a:gd name="T16" fmla="*/ 376 w 591"/>
                <a:gd name="T17" fmla="*/ 74 h 313"/>
                <a:gd name="T18" fmla="*/ 348 w 591"/>
                <a:gd name="T19" fmla="*/ 87 h 313"/>
                <a:gd name="T20" fmla="*/ 321 w 591"/>
                <a:gd name="T21" fmla="*/ 103 h 313"/>
                <a:gd name="T22" fmla="*/ 294 w 591"/>
                <a:gd name="T23" fmla="*/ 117 h 313"/>
                <a:gd name="T24" fmla="*/ 268 w 591"/>
                <a:gd name="T25" fmla="*/ 129 h 313"/>
                <a:gd name="T26" fmla="*/ 242 w 591"/>
                <a:gd name="T27" fmla="*/ 143 h 313"/>
                <a:gd name="T28" fmla="*/ 218 w 591"/>
                <a:gd name="T29" fmla="*/ 158 h 313"/>
                <a:gd name="T30" fmla="*/ 193 w 591"/>
                <a:gd name="T31" fmla="*/ 173 h 313"/>
                <a:gd name="T32" fmla="*/ 170 w 591"/>
                <a:gd name="T33" fmla="*/ 189 h 313"/>
                <a:gd name="T34" fmla="*/ 146 w 591"/>
                <a:gd name="T35" fmla="*/ 207 h 313"/>
                <a:gd name="T36" fmla="*/ 122 w 591"/>
                <a:gd name="T37" fmla="*/ 224 h 313"/>
                <a:gd name="T38" fmla="*/ 99 w 591"/>
                <a:gd name="T39" fmla="*/ 241 h 313"/>
                <a:gd name="T40" fmla="*/ 79 w 591"/>
                <a:gd name="T41" fmla="*/ 256 h 313"/>
                <a:gd name="T42" fmla="*/ 63 w 591"/>
                <a:gd name="T43" fmla="*/ 271 h 313"/>
                <a:gd name="T44" fmla="*/ 47 w 591"/>
                <a:gd name="T45" fmla="*/ 287 h 313"/>
                <a:gd name="T46" fmla="*/ 30 w 591"/>
                <a:gd name="T47" fmla="*/ 303 h 313"/>
                <a:gd name="T48" fmla="*/ 18 w 591"/>
                <a:gd name="T49" fmla="*/ 313 h 313"/>
                <a:gd name="T50" fmla="*/ 7 w 591"/>
                <a:gd name="T51" fmla="*/ 309 h 313"/>
                <a:gd name="T52" fmla="*/ 3 w 591"/>
                <a:gd name="T53" fmla="*/ 307 h 313"/>
                <a:gd name="T54" fmla="*/ 1 w 591"/>
                <a:gd name="T55" fmla="*/ 306 h 313"/>
                <a:gd name="T56" fmla="*/ 29 w 591"/>
                <a:gd name="T57" fmla="*/ 280 h 313"/>
                <a:gd name="T58" fmla="*/ 87 w 591"/>
                <a:gd name="T59" fmla="*/ 233 h 313"/>
                <a:gd name="T60" fmla="*/ 148 w 591"/>
                <a:gd name="T61" fmla="*/ 187 h 313"/>
                <a:gd name="T62" fmla="*/ 210 w 591"/>
                <a:gd name="T63" fmla="*/ 145 h 313"/>
                <a:gd name="T64" fmla="*/ 273 w 591"/>
                <a:gd name="T65" fmla="*/ 108 h 313"/>
                <a:gd name="T66" fmla="*/ 339 w 591"/>
                <a:gd name="T67" fmla="*/ 74 h 313"/>
                <a:gd name="T68" fmla="*/ 406 w 591"/>
                <a:gd name="T69" fmla="*/ 44 h 313"/>
                <a:gd name="T70" fmla="*/ 475 w 591"/>
                <a:gd name="T71" fmla="*/ 19 h 313"/>
                <a:gd name="T72" fmla="*/ 519 w 591"/>
                <a:gd name="T73" fmla="*/ 8 h 313"/>
                <a:gd name="T74" fmla="*/ 540 w 591"/>
                <a:gd name="T75" fmla="*/ 6 h 313"/>
                <a:gd name="T76" fmla="*/ 561 w 591"/>
                <a:gd name="T77" fmla="*/ 2 h 313"/>
                <a:gd name="T78" fmla="*/ 582 w 591"/>
                <a:gd name="T79" fmla="*/ 0 h 313"/>
                <a:gd name="T80" fmla="*/ 591 w 591"/>
                <a:gd name="T81" fmla="*/ 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1" h="313">
                  <a:moveTo>
                    <a:pt x="591" y="5"/>
                  </a:moveTo>
                  <a:lnTo>
                    <a:pt x="582" y="6"/>
                  </a:lnTo>
                  <a:lnTo>
                    <a:pt x="572" y="8"/>
                  </a:lnTo>
                  <a:lnTo>
                    <a:pt x="563" y="12"/>
                  </a:lnTo>
                  <a:lnTo>
                    <a:pt x="555" y="14"/>
                  </a:lnTo>
                  <a:lnTo>
                    <a:pt x="546" y="17"/>
                  </a:lnTo>
                  <a:lnTo>
                    <a:pt x="537" y="20"/>
                  </a:lnTo>
                  <a:lnTo>
                    <a:pt x="528" y="21"/>
                  </a:lnTo>
                  <a:lnTo>
                    <a:pt x="520" y="22"/>
                  </a:lnTo>
                  <a:lnTo>
                    <a:pt x="504" y="28"/>
                  </a:lnTo>
                  <a:lnTo>
                    <a:pt x="486" y="33"/>
                  </a:lnTo>
                  <a:lnTo>
                    <a:pt x="470" y="37"/>
                  </a:lnTo>
                  <a:lnTo>
                    <a:pt x="454" y="43"/>
                  </a:lnTo>
                  <a:lnTo>
                    <a:pt x="437" y="48"/>
                  </a:lnTo>
                  <a:lnTo>
                    <a:pt x="421" y="55"/>
                  </a:lnTo>
                  <a:lnTo>
                    <a:pt x="406" y="62"/>
                  </a:lnTo>
                  <a:lnTo>
                    <a:pt x="391" y="71"/>
                  </a:lnTo>
                  <a:lnTo>
                    <a:pt x="376" y="74"/>
                  </a:lnTo>
                  <a:lnTo>
                    <a:pt x="362" y="80"/>
                  </a:lnTo>
                  <a:lnTo>
                    <a:pt x="348" y="87"/>
                  </a:lnTo>
                  <a:lnTo>
                    <a:pt x="335" y="95"/>
                  </a:lnTo>
                  <a:lnTo>
                    <a:pt x="321" y="103"/>
                  </a:lnTo>
                  <a:lnTo>
                    <a:pt x="308" y="110"/>
                  </a:lnTo>
                  <a:lnTo>
                    <a:pt x="294" y="117"/>
                  </a:lnTo>
                  <a:lnTo>
                    <a:pt x="280" y="123"/>
                  </a:lnTo>
                  <a:lnTo>
                    <a:pt x="268" y="129"/>
                  </a:lnTo>
                  <a:lnTo>
                    <a:pt x="255" y="136"/>
                  </a:lnTo>
                  <a:lnTo>
                    <a:pt x="242" y="143"/>
                  </a:lnTo>
                  <a:lnTo>
                    <a:pt x="229" y="150"/>
                  </a:lnTo>
                  <a:lnTo>
                    <a:pt x="218" y="158"/>
                  </a:lnTo>
                  <a:lnTo>
                    <a:pt x="205" y="165"/>
                  </a:lnTo>
                  <a:lnTo>
                    <a:pt x="193" y="173"/>
                  </a:lnTo>
                  <a:lnTo>
                    <a:pt x="182" y="181"/>
                  </a:lnTo>
                  <a:lnTo>
                    <a:pt x="170" y="189"/>
                  </a:lnTo>
                  <a:lnTo>
                    <a:pt x="157" y="199"/>
                  </a:lnTo>
                  <a:lnTo>
                    <a:pt x="146" y="207"/>
                  </a:lnTo>
                  <a:lnTo>
                    <a:pt x="134" y="215"/>
                  </a:lnTo>
                  <a:lnTo>
                    <a:pt x="122" y="224"/>
                  </a:lnTo>
                  <a:lnTo>
                    <a:pt x="111" y="233"/>
                  </a:lnTo>
                  <a:lnTo>
                    <a:pt x="99" y="241"/>
                  </a:lnTo>
                  <a:lnTo>
                    <a:pt x="87" y="249"/>
                  </a:lnTo>
                  <a:lnTo>
                    <a:pt x="79" y="256"/>
                  </a:lnTo>
                  <a:lnTo>
                    <a:pt x="71" y="264"/>
                  </a:lnTo>
                  <a:lnTo>
                    <a:pt x="63" y="271"/>
                  </a:lnTo>
                  <a:lnTo>
                    <a:pt x="55" y="279"/>
                  </a:lnTo>
                  <a:lnTo>
                    <a:pt x="47" y="287"/>
                  </a:lnTo>
                  <a:lnTo>
                    <a:pt x="39" y="295"/>
                  </a:lnTo>
                  <a:lnTo>
                    <a:pt x="30" y="303"/>
                  </a:lnTo>
                  <a:lnTo>
                    <a:pt x="22" y="312"/>
                  </a:lnTo>
                  <a:lnTo>
                    <a:pt x="18" y="313"/>
                  </a:lnTo>
                  <a:lnTo>
                    <a:pt x="13" y="312"/>
                  </a:lnTo>
                  <a:lnTo>
                    <a:pt x="7" y="309"/>
                  </a:lnTo>
                  <a:lnTo>
                    <a:pt x="3" y="308"/>
                  </a:lnTo>
                  <a:lnTo>
                    <a:pt x="3" y="307"/>
                  </a:lnTo>
                  <a:lnTo>
                    <a:pt x="3" y="307"/>
                  </a:lnTo>
                  <a:lnTo>
                    <a:pt x="1" y="306"/>
                  </a:lnTo>
                  <a:lnTo>
                    <a:pt x="0" y="306"/>
                  </a:lnTo>
                  <a:lnTo>
                    <a:pt x="29" y="280"/>
                  </a:lnTo>
                  <a:lnTo>
                    <a:pt x="58" y="256"/>
                  </a:lnTo>
                  <a:lnTo>
                    <a:pt x="87" y="233"/>
                  </a:lnTo>
                  <a:lnTo>
                    <a:pt x="118" y="209"/>
                  </a:lnTo>
                  <a:lnTo>
                    <a:pt x="148" y="187"/>
                  </a:lnTo>
                  <a:lnTo>
                    <a:pt x="178" y="166"/>
                  </a:lnTo>
                  <a:lnTo>
                    <a:pt x="210" y="145"/>
                  </a:lnTo>
                  <a:lnTo>
                    <a:pt x="241" y="127"/>
                  </a:lnTo>
                  <a:lnTo>
                    <a:pt x="273" y="108"/>
                  </a:lnTo>
                  <a:lnTo>
                    <a:pt x="306" y="91"/>
                  </a:lnTo>
                  <a:lnTo>
                    <a:pt x="339" y="74"/>
                  </a:lnTo>
                  <a:lnTo>
                    <a:pt x="372" y="58"/>
                  </a:lnTo>
                  <a:lnTo>
                    <a:pt x="406" y="44"/>
                  </a:lnTo>
                  <a:lnTo>
                    <a:pt x="440" y="31"/>
                  </a:lnTo>
                  <a:lnTo>
                    <a:pt x="475" y="19"/>
                  </a:lnTo>
                  <a:lnTo>
                    <a:pt x="509" y="8"/>
                  </a:lnTo>
                  <a:lnTo>
                    <a:pt x="519" y="8"/>
                  </a:lnTo>
                  <a:lnTo>
                    <a:pt x="529" y="7"/>
                  </a:lnTo>
                  <a:lnTo>
                    <a:pt x="540" y="6"/>
                  </a:lnTo>
                  <a:lnTo>
                    <a:pt x="550" y="3"/>
                  </a:lnTo>
                  <a:lnTo>
                    <a:pt x="561" y="2"/>
                  </a:lnTo>
                  <a:lnTo>
                    <a:pt x="571" y="1"/>
                  </a:lnTo>
                  <a:lnTo>
                    <a:pt x="582" y="0"/>
                  </a:lnTo>
                  <a:lnTo>
                    <a:pt x="591" y="0"/>
                  </a:lnTo>
                  <a:lnTo>
                    <a:pt x="59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 name="Freeform 8"/>
            <p:cNvSpPr>
              <a:spLocks/>
            </p:cNvSpPr>
            <p:nvPr/>
          </p:nvSpPr>
          <p:spPr bwMode="auto">
            <a:xfrm>
              <a:off x="1790700" y="2901950"/>
              <a:ext cx="138113" cy="77787"/>
            </a:xfrm>
            <a:custGeom>
              <a:avLst/>
              <a:gdLst>
                <a:gd name="T0" fmla="*/ 523 w 523"/>
                <a:gd name="T1" fmla="*/ 4 h 294"/>
                <a:gd name="T2" fmla="*/ 519 w 523"/>
                <a:gd name="T3" fmla="*/ 11 h 294"/>
                <a:gd name="T4" fmla="*/ 512 w 523"/>
                <a:gd name="T5" fmla="*/ 12 h 294"/>
                <a:gd name="T6" fmla="*/ 504 w 523"/>
                <a:gd name="T7" fmla="*/ 12 h 294"/>
                <a:gd name="T8" fmla="*/ 497 w 523"/>
                <a:gd name="T9" fmla="*/ 15 h 294"/>
                <a:gd name="T10" fmla="*/ 484 w 523"/>
                <a:gd name="T11" fmla="*/ 21 h 294"/>
                <a:gd name="T12" fmla="*/ 470 w 523"/>
                <a:gd name="T13" fmla="*/ 26 h 294"/>
                <a:gd name="T14" fmla="*/ 457 w 523"/>
                <a:gd name="T15" fmla="*/ 32 h 294"/>
                <a:gd name="T16" fmla="*/ 444 w 523"/>
                <a:gd name="T17" fmla="*/ 36 h 294"/>
                <a:gd name="T18" fmla="*/ 431 w 523"/>
                <a:gd name="T19" fmla="*/ 42 h 294"/>
                <a:gd name="T20" fmla="*/ 417 w 523"/>
                <a:gd name="T21" fmla="*/ 47 h 294"/>
                <a:gd name="T22" fmla="*/ 405 w 523"/>
                <a:gd name="T23" fmla="*/ 52 h 294"/>
                <a:gd name="T24" fmla="*/ 392 w 523"/>
                <a:gd name="T25" fmla="*/ 57 h 294"/>
                <a:gd name="T26" fmla="*/ 379 w 523"/>
                <a:gd name="T27" fmla="*/ 63 h 294"/>
                <a:gd name="T28" fmla="*/ 365 w 523"/>
                <a:gd name="T29" fmla="*/ 68 h 294"/>
                <a:gd name="T30" fmla="*/ 352 w 523"/>
                <a:gd name="T31" fmla="*/ 73 h 294"/>
                <a:gd name="T32" fmla="*/ 340 w 523"/>
                <a:gd name="T33" fmla="*/ 79 h 294"/>
                <a:gd name="T34" fmla="*/ 327 w 523"/>
                <a:gd name="T35" fmla="*/ 85 h 294"/>
                <a:gd name="T36" fmla="*/ 314 w 523"/>
                <a:gd name="T37" fmla="*/ 91 h 294"/>
                <a:gd name="T38" fmla="*/ 301 w 523"/>
                <a:gd name="T39" fmla="*/ 97 h 294"/>
                <a:gd name="T40" fmla="*/ 288 w 523"/>
                <a:gd name="T41" fmla="*/ 104 h 294"/>
                <a:gd name="T42" fmla="*/ 266 w 523"/>
                <a:gd name="T43" fmla="*/ 114 h 294"/>
                <a:gd name="T44" fmla="*/ 244 w 523"/>
                <a:gd name="T45" fmla="*/ 126 h 294"/>
                <a:gd name="T46" fmla="*/ 223 w 523"/>
                <a:gd name="T47" fmla="*/ 139 h 294"/>
                <a:gd name="T48" fmla="*/ 201 w 523"/>
                <a:gd name="T49" fmla="*/ 151 h 294"/>
                <a:gd name="T50" fmla="*/ 180 w 523"/>
                <a:gd name="T51" fmla="*/ 164 h 294"/>
                <a:gd name="T52" fmla="*/ 159 w 523"/>
                <a:gd name="T53" fmla="*/ 178 h 294"/>
                <a:gd name="T54" fmla="*/ 138 w 523"/>
                <a:gd name="T55" fmla="*/ 191 h 294"/>
                <a:gd name="T56" fmla="*/ 116 w 523"/>
                <a:gd name="T57" fmla="*/ 204 h 294"/>
                <a:gd name="T58" fmla="*/ 106 w 523"/>
                <a:gd name="T59" fmla="*/ 216 h 294"/>
                <a:gd name="T60" fmla="*/ 93 w 523"/>
                <a:gd name="T61" fmla="*/ 228 h 294"/>
                <a:gd name="T62" fmla="*/ 80 w 523"/>
                <a:gd name="T63" fmla="*/ 239 h 294"/>
                <a:gd name="T64" fmla="*/ 67 w 523"/>
                <a:gd name="T65" fmla="*/ 250 h 294"/>
                <a:gd name="T66" fmla="*/ 54 w 523"/>
                <a:gd name="T67" fmla="*/ 261 h 294"/>
                <a:gd name="T68" fmla="*/ 40 w 523"/>
                <a:gd name="T69" fmla="*/ 271 h 294"/>
                <a:gd name="T70" fmla="*/ 26 w 523"/>
                <a:gd name="T71" fmla="*/ 283 h 294"/>
                <a:gd name="T72" fmla="*/ 13 w 523"/>
                <a:gd name="T73" fmla="*/ 294 h 294"/>
                <a:gd name="T74" fmla="*/ 9 w 523"/>
                <a:gd name="T75" fmla="*/ 294 h 294"/>
                <a:gd name="T76" fmla="*/ 6 w 523"/>
                <a:gd name="T77" fmla="*/ 293 h 294"/>
                <a:gd name="T78" fmla="*/ 2 w 523"/>
                <a:gd name="T79" fmla="*/ 292 h 294"/>
                <a:gd name="T80" fmla="*/ 0 w 523"/>
                <a:gd name="T81" fmla="*/ 289 h 294"/>
                <a:gd name="T82" fmla="*/ 29 w 523"/>
                <a:gd name="T83" fmla="*/ 262 h 294"/>
                <a:gd name="T84" fmla="*/ 58 w 523"/>
                <a:gd name="T85" fmla="*/ 236 h 294"/>
                <a:gd name="T86" fmla="*/ 88 w 523"/>
                <a:gd name="T87" fmla="*/ 212 h 294"/>
                <a:gd name="T88" fmla="*/ 117 w 523"/>
                <a:gd name="T89" fmla="*/ 189 h 294"/>
                <a:gd name="T90" fmla="*/ 149 w 523"/>
                <a:gd name="T91" fmla="*/ 166 h 294"/>
                <a:gd name="T92" fmla="*/ 180 w 523"/>
                <a:gd name="T93" fmla="*/ 145 h 294"/>
                <a:gd name="T94" fmla="*/ 212 w 523"/>
                <a:gd name="T95" fmla="*/ 125 h 294"/>
                <a:gd name="T96" fmla="*/ 244 w 523"/>
                <a:gd name="T97" fmla="*/ 106 h 294"/>
                <a:gd name="T98" fmla="*/ 277 w 523"/>
                <a:gd name="T99" fmla="*/ 89 h 294"/>
                <a:gd name="T100" fmla="*/ 309 w 523"/>
                <a:gd name="T101" fmla="*/ 72 h 294"/>
                <a:gd name="T102" fmla="*/ 343 w 523"/>
                <a:gd name="T103" fmla="*/ 56 h 294"/>
                <a:gd name="T104" fmla="*/ 378 w 523"/>
                <a:gd name="T105" fmla="*/ 42 h 294"/>
                <a:gd name="T106" fmla="*/ 413 w 523"/>
                <a:gd name="T107" fmla="*/ 30 h 294"/>
                <a:gd name="T108" fmla="*/ 448 w 523"/>
                <a:gd name="T109" fmla="*/ 19 h 294"/>
                <a:gd name="T110" fmla="*/ 484 w 523"/>
                <a:gd name="T111" fmla="*/ 8 h 294"/>
                <a:gd name="T112" fmla="*/ 520 w 523"/>
                <a:gd name="T113" fmla="*/ 0 h 294"/>
                <a:gd name="T114" fmla="*/ 523 w 523"/>
                <a:gd name="T115" fmla="*/ 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3" h="294">
                  <a:moveTo>
                    <a:pt x="523" y="4"/>
                  </a:moveTo>
                  <a:lnTo>
                    <a:pt x="519" y="11"/>
                  </a:lnTo>
                  <a:lnTo>
                    <a:pt x="512" y="12"/>
                  </a:lnTo>
                  <a:lnTo>
                    <a:pt x="504" y="12"/>
                  </a:lnTo>
                  <a:lnTo>
                    <a:pt x="497" y="15"/>
                  </a:lnTo>
                  <a:lnTo>
                    <a:pt x="484" y="21"/>
                  </a:lnTo>
                  <a:lnTo>
                    <a:pt x="470" y="26"/>
                  </a:lnTo>
                  <a:lnTo>
                    <a:pt x="457" y="32"/>
                  </a:lnTo>
                  <a:lnTo>
                    <a:pt x="444" y="36"/>
                  </a:lnTo>
                  <a:lnTo>
                    <a:pt x="431" y="42"/>
                  </a:lnTo>
                  <a:lnTo>
                    <a:pt x="417" y="47"/>
                  </a:lnTo>
                  <a:lnTo>
                    <a:pt x="405" y="52"/>
                  </a:lnTo>
                  <a:lnTo>
                    <a:pt x="392" y="57"/>
                  </a:lnTo>
                  <a:lnTo>
                    <a:pt x="379" y="63"/>
                  </a:lnTo>
                  <a:lnTo>
                    <a:pt x="365" y="68"/>
                  </a:lnTo>
                  <a:lnTo>
                    <a:pt x="352" y="73"/>
                  </a:lnTo>
                  <a:lnTo>
                    <a:pt x="340" y="79"/>
                  </a:lnTo>
                  <a:lnTo>
                    <a:pt x="327" y="85"/>
                  </a:lnTo>
                  <a:lnTo>
                    <a:pt x="314" y="91"/>
                  </a:lnTo>
                  <a:lnTo>
                    <a:pt x="301" y="97"/>
                  </a:lnTo>
                  <a:lnTo>
                    <a:pt x="288" y="104"/>
                  </a:lnTo>
                  <a:lnTo>
                    <a:pt x="266" y="114"/>
                  </a:lnTo>
                  <a:lnTo>
                    <a:pt x="244" y="126"/>
                  </a:lnTo>
                  <a:lnTo>
                    <a:pt x="223" y="139"/>
                  </a:lnTo>
                  <a:lnTo>
                    <a:pt x="201" y="151"/>
                  </a:lnTo>
                  <a:lnTo>
                    <a:pt x="180" y="164"/>
                  </a:lnTo>
                  <a:lnTo>
                    <a:pt x="159" y="178"/>
                  </a:lnTo>
                  <a:lnTo>
                    <a:pt x="138" y="191"/>
                  </a:lnTo>
                  <a:lnTo>
                    <a:pt x="116" y="204"/>
                  </a:lnTo>
                  <a:lnTo>
                    <a:pt x="106" y="216"/>
                  </a:lnTo>
                  <a:lnTo>
                    <a:pt x="93" y="228"/>
                  </a:lnTo>
                  <a:lnTo>
                    <a:pt x="80" y="239"/>
                  </a:lnTo>
                  <a:lnTo>
                    <a:pt x="67" y="250"/>
                  </a:lnTo>
                  <a:lnTo>
                    <a:pt x="54" y="261"/>
                  </a:lnTo>
                  <a:lnTo>
                    <a:pt x="40" y="271"/>
                  </a:lnTo>
                  <a:lnTo>
                    <a:pt x="26" y="283"/>
                  </a:lnTo>
                  <a:lnTo>
                    <a:pt x="13" y="294"/>
                  </a:lnTo>
                  <a:lnTo>
                    <a:pt x="9" y="294"/>
                  </a:lnTo>
                  <a:lnTo>
                    <a:pt x="6" y="293"/>
                  </a:lnTo>
                  <a:lnTo>
                    <a:pt x="2" y="292"/>
                  </a:lnTo>
                  <a:lnTo>
                    <a:pt x="0" y="289"/>
                  </a:lnTo>
                  <a:lnTo>
                    <a:pt x="29" y="262"/>
                  </a:lnTo>
                  <a:lnTo>
                    <a:pt x="58" y="236"/>
                  </a:lnTo>
                  <a:lnTo>
                    <a:pt x="88" y="212"/>
                  </a:lnTo>
                  <a:lnTo>
                    <a:pt x="117" y="189"/>
                  </a:lnTo>
                  <a:lnTo>
                    <a:pt x="149" y="166"/>
                  </a:lnTo>
                  <a:lnTo>
                    <a:pt x="180" y="145"/>
                  </a:lnTo>
                  <a:lnTo>
                    <a:pt x="212" y="125"/>
                  </a:lnTo>
                  <a:lnTo>
                    <a:pt x="244" y="106"/>
                  </a:lnTo>
                  <a:lnTo>
                    <a:pt x="277" y="89"/>
                  </a:lnTo>
                  <a:lnTo>
                    <a:pt x="309" y="72"/>
                  </a:lnTo>
                  <a:lnTo>
                    <a:pt x="343" y="56"/>
                  </a:lnTo>
                  <a:lnTo>
                    <a:pt x="378" y="42"/>
                  </a:lnTo>
                  <a:lnTo>
                    <a:pt x="413" y="30"/>
                  </a:lnTo>
                  <a:lnTo>
                    <a:pt x="448" y="19"/>
                  </a:lnTo>
                  <a:lnTo>
                    <a:pt x="484" y="8"/>
                  </a:lnTo>
                  <a:lnTo>
                    <a:pt x="520" y="0"/>
                  </a:lnTo>
                  <a:lnTo>
                    <a:pt x="52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Freeform 9"/>
            <p:cNvSpPr>
              <a:spLocks/>
            </p:cNvSpPr>
            <p:nvPr/>
          </p:nvSpPr>
          <p:spPr bwMode="auto">
            <a:xfrm>
              <a:off x="1806575" y="2917825"/>
              <a:ext cx="114300" cy="68262"/>
            </a:xfrm>
            <a:custGeom>
              <a:avLst/>
              <a:gdLst>
                <a:gd name="T0" fmla="*/ 425 w 433"/>
                <a:gd name="T1" fmla="*/ 8 h 255"/>
                <a:gd name="T2" fmla="*/ 408 w 433"/>
                <a:gd name="T3" fmla="*/ 14 h 255"/>
                <a:gd name="T4" fmla="*/ 392 w 433"/>
                <a:gd name="T5" fmla="*/ 19 h 255"/>
                <a:gd name="T6" fmla="*/ 376 w 433"/>
                <a:gd name="T7" fmla="*/ 28 h 255"/>
                <a:gd name="T8" fmla="*/ 355 w 433"/>
                <a:gd name="T9" fmla="*/ 38 h 255"/>
                <a:gd name="T10" fmla="*/ 326 w 433"/>
                <a:gd name="T11" fmla="*/ 50 h 255"/>
                <a:gd name="T12" fmla="*/ 298 w 433"/>
                <a:gd name="T13" fmla="*/ 61 h 255"/>
                <a:gd name="T14" fmla="*/ 270 w 433"/>
                <a:gd name="T15" fmla="*/ 74 h 255"/>
                <a:gd name="T16" fmla="*/ 242 w 433"/>
                <a:gd name="T17" fmla="*/ 87 h 255"/>
                <a:gd name="T18" fmla="*/ 215 w 433"/>
                <a:gd name="T19" fmla="*/ 102 h 255"/>
                <a:gd name="T20" fmla="*/ 189 w 433"/>
                <a:gd name="T21" fmla="*/ 117 h 255"/>
                <a:gd name="T22" fmla="*/ 162 w 433"/>
                <a:gd name="T23" fmla="*/ 133 h 255"/>
                <a:gd name="T24" fmla="*/ 156 w 433"/>
                <a:gd name="T25" fmla="*/ 147 h 255"/>
                <a:gd name="T26" fmla="*/ 116 w 433"/>
                <a:gd name="T27" fmla="*/ 169 h 255"/>
                <a:gd name="T28" fmla="*/ 80 w 433"/>
                <a:gd name="T29" fmla="*/ 197 h 255"/>
                <a:gd name="T30" fmla="*/ 44 w 433"/>
                <a:gd name="T31" fmla="*/ 228 h 255"/>
                <a:gd name="T32" fmla="*/ 8 w 433"/>
                <a:gd name="T33" fmla="*/ 255 h 255"/>
                <a:gd name="T34" fmla="*/ 5 w 433"/>
                <a:gd name="T35" fmla="*/ 254 h 255"/>
                <a:gd name="T36" fmla="*/ 0 w 433"/>
                <a:gd name="T37" fmla="*/ 253 h 255"/>
                <a:gd name="T38" fmla="*/ 7 w 433"/>
                <a:gd name="T39" fmla="*/ 243 h 255"/>
                <a:gd name="T40" fmla="*/ 16 w 433"/>
                <a:gd name="T41" fmla="*/ 233 h 255"/>
                <a:gd name="T42" fmla="*/ 27 w 433"/>
                <a:gd name="T43" fmla="*/ 224 h 255"/>
                <a:gd name="T44" fmla="*/ 39 w 433"/>
                <a:gd name="T45" fmla="*/ 217 h 255"/>
                <a:gd name="T46" fmla="*/ 78 w 433"/>
                <a:gd name="T47" fmla="*/ 187 h 255"/>
                <a:gd name="T48" fmla="*/ 116 w 433"/>
                <a:gd name="T49" fmla="*/ 152 h 255"/>
                <a:gd name="T50" fmla="*/ 156 w 433"/>
                <a:gd name="T51" fmla="*/ 121 h 255"/>
                <a:gd name="T52" fmla="*/ 199 w 433"/>
                <a:gd name="T53" fmla="*/ 95 h 255"/>
                <a:gd name="T54" fmla="*/ 225 w 433"/>
                <a:gd name="T55" fmla="*/ 81 h 255"/>
                <a:gd name="T56" fmla="*/ 250 w 433"/>
                <a:gd name="T57" fmla="*/ 68 h 255"/>
                <a:gd name="T58" fmla="*/ 276 w 433"/>
                <a:gd name="T59" fmla="*/ 55 h 255"/>
                <a:gd name="T60" fmla="*/ 303 w 433"/>
                <a:gd name="T61" fmla="*/ 43 h 255"/>
                <a:gd name="T62" fmla="*/ 329 w 433"/>
                <a:gd name="T63" fmla="*/ 31 h 255"/>
                <a:gd name="T64" fmla="*/ 356 w 433"/>
                <a:gd name="T65" fmla="*/ 21 h 255"/>
                <a:gd name="T66" fmla="*/ 383 w 433"/>
                <a:gd name="T67" fmla="*/ 10 h 255"/>
                <a:gd name="T68" fmla="*/ 411 w 433"/>
                <a:gd name="T69" fmla="*/ 0 h 255"/>
                <a:gd name="T70" fmla="*/ 422 w 433"/>
                <a:gd name="T71" fmla="*/ 0 h 255"/>
                <a:gd name="T72" fmla="*/ 433 w 433"/>
                <a:gd name="T73" fmla="*/ 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3" h="255">
                  <a:moveTo>
                    <a:pt x="433" y="3"/>
                  </a:moveTo>
                  <a:lnTo>
                    <a:pt x="425" y="8"/>
                  </a:lnTo>
                  <a:lnTo>
                    <a:pt x="416" y="10"/>
                  </a:lnTo>
                  <a:lnTo>
                    <a:pt x="408" y="14"/>
                  </a:lnTo>
                  <a:lnTo>
                    <a:pt x="400" y="16"/>
                  </a:lnTo>
                  <a:lnTo>
                    <a:pt x="392" y="19"/>
                  </a:lnTo>
                  <a:lnTo>
                    <a:pt x="384" y="23"/>
                  </a:lnTo>
                  <a:lnTo>
                    <a:pt x="376" y="28"/>
                  </a:lnTo>
                  <a:lnTo>
                    <a:pt x="369" y="33"/>
                  </a:lnTo>
                  <a:lnTo>
                    <a:pt x="355" y="38"/>
                  </a:lnTo>
                  <a:lnTo>
                    <a:pt x="340" y="44"/>
                  </a:lnTo>
                  <a:lnTo>
                    <a:pt x="326" y="50"/>
                  </a:lnTo>
                  <a:lnTo>
                    <a:pt x="312" y="55"/>
                  </a:lnTo>
                  <a:lnTo>
                    <a:pt x="298" y="61"/>
                  </a:lnTo>
                  <a:lnTo>
                    <a:pt x="284" y="67"/>
                  </a:lnTo>
                  <a:lnTo>
                    <a:pt x="270" y="74"/>
                  </a:lnTo>
                  <a:lnTo>
                    <a:pt x="256" y="80"/>
                  </a:lnTo>
                  <a:lnTo>
                    <a:pt x="242" y="87"/>
                  </a:lnTo>
                  <a:lnTo>
                    <a:pt x="229" y="94"/>
                  </a:lnTo>
                  <a:lnTo>
                    <a:pt x="215" y="102"/>
                  </a:lnTo>
                  <a:lnTo>
                    <a:pt x="203" y="109"/>
                  </a:lnTo>
                  <a:lnTo>
                    <a:pt x="189" y="117"/>
                  </a:lnTo>
                  <a:lnTo>
                    <a:pt x="176" y="125"/>
                  </a:lnTo>
                  <a:lnTo>
                    <a:pt x="162" y="133"/>
                  </a:lnTo>
                  <a:lnTo>
                    <a:pt x="149" y="141"/>
                  </a:lnTo>
                  <a:lnTo>
                    <a:pt x="156" y="147"/>
                  </a:lnTo>
                  <a:lnTo>
                    <a:pt x="136" y="158"/>
                  </a:lnTo>
                  <a:lnTo>
                    <a:pt x="116" y="169"/>
                  </a:lnTo>
                  <a:lnTo>
                    <a:pt x="98" y="183"/>
                  </a:lnTo>
                  <a:lnTo>
                    <a:pt x="80" y="197"/>
                  </a:lnTo>
                  <a:lnTo>
                    <a:pt x="62" y="214"/>
                  </a:lnTo>
                  <a:lnTo>
                    <a:pt x="44" y="228"/>
                  </a:lnTo>
                  <a:lnTo>
                    <a:pt x="27" y="243"/>
                  </a:lnTo>
                  <a:lnTo>
                    <a:pt x="8" y="255"/>
                  </a:lnTo>
                  <a:lnTo>
                    <a:pt x="6" y="255"/>
                  </a:lnTo>
                  <a:lnTo>
                    <a:pt x="5" y="254"/>
                  </a:lnTo>
                  <a:lnTo>
                    <a:pt x="3" y="253"/>
                  </a:lnTo>
                  <a:lnTo>
                    <a:pt x="0" y="253"/>
                  </a:lnTo>
                  <a:lnTo>
                    <a:pt x="3" y="247"/>
                  </a:lnTo>
                  <a:lnTo>
                    <a:pt x="7" y="243"/>
                  </a:lnTo>
                  <a:lnTo>
                    <a:pt x="11" y="238"/>
                  </a:lnTo>
                  <a:lnTo>
                    <a:pt x="16" y="233"/>
                  </a:lnTo>
                  <a:lnTo>
                    <a:pt x="22" y="229"/>
                  </a:lnTo>
                  <a:lnTo>
                    <a:pt x="27" y="224"/>
                  </a:lnTo>
                  <a:lnTo>
                    <a:pt x="33" y="221"/>
                  </a:lnTo>
                  <a:lnTo>
                    <a:pt x="39" y="217"/>
                  </a:lnTo>
                  <a:lnTo>
                    <a:pt x="58" y="203"/>
                  </a:lnTo>
                  <a:lnTo>
                    <a:pt x="78" y="187"/>
                  </a:lnTo>
                  <a:lnTo>
                    <a:pt x="97" y="169"/>
                  </a:lnTo>
                  <a:lnTo>
                    <a:pt x="116" y="152"/>
                  </a:lnTo>
                  <a:lnTo>
                    <a:pt x="135" y="136"/>
                  </a:lnTo>
                  <a:lnTo>
                    <a:pt x="156" y="121"/>
                  </a:lnTo>
                  <a:lnTo>
                    <a:pt x="177" y="107"/>
                  </a:lnTo>
                  <a:lnTo>
                    <a:pt x="199" y="95"/>
                  </a:lnTo>
                  <a:lnTo>
                    <a:pt x="212" y="88"/>
                  </a:lnTo>
                  <a:lnTo>
                    <a:pt x="225" y="81"/>
                  </a:lnTo>
                  <a:lnTo>
                    <a:pt x="237" y="74"/>
                  </a:lnTo>
                  <a:lnTo>
                    <a:pt x="250" y="68"/>
                  </a:lnTo>
                  <a:lnTo>
                    <a:pt x="263" y="61"/>
                  </a:lnTo>
                  <a:lnTo>
                    <a:pt x="276" y="55"/>
                  </a:lnTo>
                  <a:lnTo>
                    <a:pt x="290" y="48"/>
                  </a:lnTo>
                  <a:lnTo>
                    <a:pt x="303" y="43"/>
                  </a:lnTo>
                  <a:lnTo>
                    <a:pt x="316" y="37"/>
                  </a:lnTo>
                  <a:lnTo>
                    <a:pt x="329" y="31"/>
                  </a:lnTo>
                  <a:lnTo>
                    <a:pt x="343" y="25"/>
                  </a:lnTo>
                  <a:lnTo>
                    <a:pt x="356" y="21"/>
                  </a:lnTo>
                  <a:lnTo>
                    <a:pt x="370" y="15"/>
                  </a:lnTo>
                  <a:lnTo>
                    <a:pt x="383" y="10"/>
                  </a:lnTo>
                  <a:lnTo>
                    <a:pt x="397" y="4"/>
                  </a:lnTo>
                  <a:lnTo>
                    <a:pt x="411" y="0"/>
                  </a:lnTo>
                  <a:lnTo>
                    <a:pt x="416" y="0"/>
                  </a:lnTo>
                  <a:lnTo>
                    <a:pt x="422" y="0"/>
                  </a:lnTo>
                  <a:lnTo>
                    <a:pt x="427" y="1"/>
                  </a:lnTo>
                  <a:lnTo>
                    <a:pt x="43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Freeform 10"/>
            <p:cNvSpPr>
              <a:spLocks/>
            </p:cNvSpPr>
            <p:nvPr/>
          </p:nvSpPr>
          <p:spPr bwMode="auto">
            <a:xfrm>
              <a:off x="1819275" y="2932113"/>
              <a:ext cx="98425" cy="58737"/>
            </a:xfrm>
            <a:custGeom>
              <a:avLst/>
              <a:gdLst>
                <a:gd name="T0" fmla="*/ 373 w 373"/>
                <a:gd name="T1" fmla="*/ 0 h 224"/>
                <a:gd name="T2" fmla="*/ 373 w 373"/>
                <a:gd name="T3" fmla="*/ 8 h 224"/>
                <a:gd name="T4" fmla="*/ 367 w 373"/>
                <a:gd name="T5" fmla="*/ 13 h 224"/>
                <a:gd name="T6" fmla="*/ 358 w 373"/>
                <a:gd name="T7" fmla="*/ 16 h 224"/>
                <a:gd name="T8" fmla="*/ 351 w 373"/>
                <a:gd name="T9" fmla="*/ 21 h 224"/>
                <a:gd name="T10" fmla="*/ 331 w 373"/>
                <a:gd name="T11" fmla="*/ 28 h 224"/>
                <a:gd name="T12" fmla="*/ 313 w 373"/>
                <a:gd name="T13" fmla="*/ 35 h 224"/>
                <a:gd name="T14" fmla="*/ 294 w 373"/>
                <a:gd name="T15" fmla="*/ 43 h 224"/>
                <a:gd name="T16" fmla="*/ 276 w 373"/>
                <a:gd name="T17" fmla="*/ 51 h 224"/>
                <a:gd name="T18" fmla="*/ 257 w 373"/>
                <a:gd name="T19" fmla="*/ 59 h 224"/>
                <a:gd name="T20" fmla="*/ 238 w 373"/>
                <a:gd name="T21" fmla="*/ 69 h 224"/>
                <a:gd name="T22" fmla="*/ 220 w 373"/>
                <a:gd name="T23" fmla="*/ 78 h 224"/>
                <a:gd name="T24" fmla="*/ 202 w 373"/>
                <a:gd name="T25" fmla="*/ 88 h 224"/>
                <a:gd name="T26" fmla="*/ 184 w 373"/>
                <a:gd name="T27" fmla="*/ 99 h 224"/>
                <a:gd name="T28" fmla="*/ 166 w 373"/>
                <a:gd name="T29" fmla="*/ 109 h 224"/>
                <a:gd name="T30" fmla="*/ 149 w 373"/>
                <a:gd name="T31" fmla="*/ 120 h 224"/>
                <a:gd name="T32" fmla="*/ 130 w 373"/>
                <a:gd name="T33" fmla="*/ 130 h 224"/>
                <a:gd name="T34" fmla="*/ 113 w 373"/>
                <a:gd name="T35" fmla="*/ 142 h 224"/>
                <a:gd name="T36" fmla="*/ 95 w 373"/>
                <a:gd name="T37" fmla="*/ 152 h 224"/>
                <a:gd name="T38" fmla="*/ 78 w 373"/>
                <a:gd name="T39" fmla="*/ 164 h 224"/>
                <a:gd name="T40" fmla="*/ 60 w 373"/>
                <a:gd name="T41" fmla="*/ 176 h 224"/>
                <a:gd name="T42" fmla="*/ 9 w 373"/>
                <a:gd name="T43" fmla="*/ 223 h 224"/>
                <a:gd name="T44" fmla="*/ 6 w 373"/>
                <a:gd name="T45" fmla="*/ 224 h 224"/>
                <a:gd name="T46" fmla="*/ 4 w 373"/>
                <a:gd name="T47" fmla="*/ 223 h 224"/>
                <a:gd name="T48" fmla="*/ 2 w 373"/>
                <a:gd name="T49" fmla="*/ 221 h 224"/>
                <a:gd name="T50" fmla="*/ 0 w 373"/>
                <a:gd name="T51" fmla="*/ 220 h 224"/>
                <a:gd name="T52" fmla="*/ 9 w 373"/>
                <a:gd name="T53" fmla="*/ 206 h 224"/>
                <a:gd name="T54" fmla="*/ 24 w 373"/>
                <a:gd name="T55" fmla="*/ 193 h 224"/>
                <a:gd name="T56" fmla="*/ 38 w 373"/>
                <a:gd name="T57" fmla="*/ 181 h 224"/>
                <a:gd name="T58" fmla="*/ 54 w 373"/>
                <a:gd name="T59" fmla="*/ 169 h 224"/>
                <a:gd name="T60" fmla="*/ 69 w 373"/>
                <a:gd name="T61" fmla="*/ 157 h 224"/>
                <a:gd name="T62" fmla="*/ 84 w 373"/>
                <a:gd name="T63" fmla="*/ 145 h 224"/>
                <a:gd name="T64" fmla="*/ 99 w 373"/>
                <a:gd name="T65" fmla="*/ 135 h 224"/>
                <a:gd name="T66" fmla="*/ 114 w 373"/>
                <a:gd name="T67" fmla="*/ 123 h 224"/>
                <a:gd name="T68" fmla="*/ 130 w 373"/>
                <a:gd name="T69" fmla="*/ 113 h 224"/>
                <a:gd name="T70" fmla="*/ 145 w 373"/>
                <a:gd name="T71" fmla="*/ 103 h 224"/>
                <a:gd name="T72" fmla="*/ 162 w 373"/>
                <a:gd name="T73" fmla="*/ 93 h 224"/>
                <a:gd name="T74" fmla="*/ 177 w 373"/>
                <a:gd name="T75" fmla="*/ 84 h 224"/>
                <a:gd name="T76" fmla="*/ 193 w 373"/>
                <a:gd name="T77" fmla="*/ 74 h 224"/>
                <a:gd name="T78" fmla="*/ 209 w 373"/>
                <a:gd name="T79" fmla="*/ 65 h 224"/>
                <a:gd name="T80" fmla="*/ 226 w 373"/>
                <a:gd name="T81" fmla="*/ 57 h 224"/>
                <a:gd name="T82" fmla="*/ 242 w 373"/>
                <a:gd name="T83" fmla="*/ 49 h 224"/>
                <a:gd name="T84" fmla="*/ 258 w 373"/>
                <a:gd name="T85" fmla="*/ 41 h 224"/>
                <a:gd name="T86" fmla="*/ 273 w 373"/>
                <a:gd name="T87" fmla="*/ 38 h 224"/>
                <a:gd name="T88" fmla="*/ 288 w 373"/>
                <a:gd name="T89" fmla="*/ 34 h 224"/>
                <a:gd name="T90" fmla="*/ 302 w 373"/>
                <a:gd name="T91" fmla="*/ 28 h 224"/>
                <a:gd name="T92" fmla="*/ 316 w 373"/>
                <a:gd name="T93" fmla="*/ 21 h 224"/>
                <a:gd name="T94" fmla="*/ 330 w 373"/>
                <a:gd name="T95" fmla="*/ 15 h 224"/>
                <a:gd name="T96" fmla="*/ 344 w 373"/>
                <a:gd name="T97" fmla="*/ 8 h 224"/>
                <a:gd name="T98" fmla="*/ 358 w 373"/>
                <a:gd name="T99" fmla="*/ 3 h 224"/>
                <a:gd name="T100" fmla="*/ 373 w 373"/>
                <a:gd name="T10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3" h="224">
                  <a:moveTo>
                    <a:pt x="373" y="0"/>
                  </a:moveTo>
                  <a:lnTo>
                    <a:pt x="373" y="8"/>
                  </a:lnTo>
                  <a:lnTo>
                    <a:pt x="367" y="13"/>
                  </a:lnTo>
                  <a:lnTo>
                    <a:pt x="358" y="16"/>
                  </a:lnTo>
                  <a:lnTo>
                    <a:pt x="351" y="21"/>
                  </a:lnTo>
                  <a:lnTo>
                    <a:pt x="331" y="28"/>
                  </a:lnTo>
                  <a:lnTo>
                    <a:pt x="313" y="35"/>
                  </a:lnTo>
                  <a:lnTo>
                    <a:pt x="294" y="43"/>
                  </a:lnTo>
                  <a:lnTo>
                    <a:pt x="276" y="51"/>
                  </a:lnTo>
                  <a:lnTo>
                    <a:pt x="257" y="59"/>
                  </a:lnTo>
                  <a:lnTo>
                    <a:pt x="238" y="69"/>
                  </a:lnTo>
                  <a:lnTo>
                    <a:pt x="220" y="78"/>
                  </a:lnTo>
                  <a:lnTo>
                    <a:pt x="202" y="88"/>
                  </a:lnTo>
                  <a:lnTo>
                    <a:pt x="184" y="99"/>
                  </a:lnTo>
                  <a:lnTo>
                    <a:pt x="166" y="109"/>
                  </a:lnTo>
                  <a:lnTo>
                    <a:pt x="149" y="120"/>
                  </a:lnTo>
                  <a:lnTo>
                    <a:pt x="130" y="130"/>
                  </a:lnTo>
                  <a:lnTo>
                    <a:pt x="113" y="142"/>
                  </a:lnTo>
                  <a:lnTo>
                    <a:pt x="95" y="152"/>
                  </a:lnTo>
                  <a:lnTo>
                    <a:pt x="78" y="164"/>
                  </a:lnTo>
                  <a:lnTo>
                    <a:pt x="60" y="176"/>
                  </a:lnTo>
                  <a:lnTo>
                    <a:pt x="9" y="223"/>
                  </a:lnTo>
                  <a:lnTo>
                    <a:pt x="6" y="224"/>
                  </a:lnTo>
                  <a:lnTo>
                    <a:pt x="4" y="223"/>
                  </a:lnTo>
                  <a:lnTo>
                    <a:pt x="2" y="221"/>
                  </a:lnTo>
                  <a:lnTo>
                    <a:pt x="0" y="220"/>
                  </a:lnTo>
                  <a:lnTo>
                    <a:pt x="9" y="206"/>
                  </a:lnTo>
                  <a:lnTo>
                    <a:pt x="24" y="193"/>
                  </a:lnTo>
                  <a:lnTo>
                    <a:pt x="38" y="181"/>
                  </a:lnTo>
                  <a:lnTo>
                    <a:pt x="54" y="169"/>
                  </a:lnTo>
                  <a:lnTo>
                    <a:pt x="69" y="157"/>
                  </a:lnTo>
                  <a:lnTo>
                    <a:pt x="84" y="145"/>
                  </a:lnTo>
                  <a:lnTo>
                    <a:pt x="99" y="135"/>
                  </a:lnTo>
                  <a:lnTo>
                    <a:pt x="114" y="123"/>
                  </a:lnTo>
                  <a:lnTo>
                    <a:pt x="130" y="113"/>
                  </a:lnTo>
                  <a:lnTo>
                    <a:pt x="145" y="103"/>
                  </a:lnTo>
                  <a:lnTo>
                    <a:pt x="162" y="93"/>
                  </a:lnTo>
                  <a:lnTo>
                    <a:pt x="177" y="84"/>
                  </a:lnTo>
                  <a:lnTo>
                    <a:pt x="193" y="74"/>
                  </a:lnTo>
                  <a:lnTo>
                    <a:pt x="209" y="65"/>
                  </a:lnTo>
                  <a:lnTo>
                    <a:pt x="226" y="57"/>
                  </a:lnTo>
                  <a:lnTo>
                    <a:pt x="242" y="49"/>
                  </a:lnTo>
                  <a:lnTo>
                    <a:pt x="258" y="41"/>
                  </a:lnTo>
                  <a:lnTo>
                    <a:pt x="273" y="38"/>
                  </a:lnTo>
                  <a:lnTo>
                    <a:pt x="288" y="34"/>
                  </a:lnTo>
                  <a:lnTo>
                    <a:pt x="302" y="28"/>
                  </a:lnTo>
                  <a:lnTo>
                    <a:pt x="316" y="21"/>
                  </a:lnTo>
                  <a:lnTo>
                    <a:pt x="330" y="15"/>
                  </a:lnTo>
                  <a:lnTo>
                    <a:pt x="344" y="8"/>
                  </a:lnTo>
                  <a:lnTo>
                    <a:pt x="358" y="3"/>
                  </a:lnTo>
                  <a:lnTo>
                    <a:pt x="3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Freeform 11"/>
            <p:cNvSpPr>
              <a:spLocks/>
            </p:cNvSpPr>
            <p:nvPr/>
          </p:nvSpPr>
          <p:spPr bwMode="auto">
            <a:xfrm>
              <a:off x="1720850" y="2938463"/>
              <a:ext cx="215900" cy="223837"/>
            </a:xfrm>
            <a:custGeom>
              <a:avLst/>
              <a:gdLst>
                <a:gd name="T0" fmla="*/ 607 w 816"/>
                <a:gd name="T1" fmla="*/ 340 h 844"/>
                <a:gd name="T2" fmla="*/ 586 w 816"/>
                <a:gd name="T3" fmla="*/ 364 h 844"/>
                <a:gd name="T4" fmla="*/ 568 w 816"/>
                <a:gd name="T5" fmla="*/ 388 h 844"/>
                <a:gd name="T6" fmla="*/ 551 w 816"/>
                <a:gd name="T7" fmla="*/ 414 h 844"/>
                <a:gd name="T8" fmla="*/ 514 w 816"/>
                <a:gd name="T9" fmla="*/ 453 h 844"/>
                <a:gd name="T10" fmla="*/ 460 w 816"/>
                <a:gd name="T11" fmla="*/ 509 h 844"/>
                <a:gd name="T12" fmla="*/ 404 w 816"/>
                <a:gd name="T13" fmla="*/ 564 h 844"/>
                <a:gd name="T14" fmla="*/ 347 w 816"/>
                <a:gd name="T15" fmla="*/ 615 h 844"/>
                <a:gd name="T16" fmla="*/ 288 w 816"/>
                <a:gd name="T17" fmla="*/ 664 h 844"/>
                <a:gd name="T18" fmla="*/ 228 w 816"/>
                <a:gd name="T19" fmla="*/ 709 h 844"/>
                <a:gd name="T20" fmla="*/ 165 w 816"/>
                <a:gd name="T21" fmla="*/ 750 h 844"/>
                <a:gd name="T22" fmla="*/ 100 w 816"/>
                <a:gd name="T23" fmla="*/ 786 h 844"/>
                <a:gd name="T24" fmla="*/ 59 w 816"/>
                <a:gd name="T25" fmla="*/ 809 h 844"/>
                <a:gd name="T26" fmla="*/ 42 w 816"/>
                <a:gd name="T27" fmla="*/ 821 h 844"/>
                <a:gd name="T28" fmla="*/ 24 w 816"/>
                <a:gd name="T29" fmla="*/ 831 h 844"/>
                <a:gd name="T30" fmla="*/ 8 w 816"/>
                <a:gd name="T31" fmla="*/ 840 h 844"/>
                <a:gd name="T32" fmla="*/ 16 w 816"/>
                <a:gd name="T33" fmla="*/ 833 h 844"/>
                <a:gd name="T34" fmla="*/ 47 w 816"/>
                <a:gd name="T35" fmla="*/ 811 h 844"/>
                <a:gd name="T36" fmla="*/ 80 w 816"/>
                <a:gd name="T37" fmla="*/ 790 h 844"/>
                <a:gd name="T38" fmla="*/ 111 w 816"/>
                <a:gd name="T39" fmla="*/ 769 h 844"/>
                <a:gd name="T40" fmla="*/ 143 w 816"/>
                <a:gd name="T41" fmla="*/ 747 h 844"/>
                <a:gd name="T42" fmla="*/ 174 w 816"/>
                <a:gd name="T43" fmla="*/ 725 h 844"/>
                <a:gd name="T44" fmla="*/ 206 w 816"/>
                <a:gd name="T45" fmla="*/ 702 h 844"/>
                <a:gd name="T46" fmla="*/ 236 w 816"/>
                <a:gd name="T47" fmla="*/ 679 h 844"/>
                <a:gd name="T48" fmla="*/ 292 w 816"/>
                <a:gd name="T49" fmla="*/ 632 h 844"/>
                <a:gd name="T50" fmla="*/ 371 w 816"/>
                <a:gd name="T51" fmla="*/ 559 h 844"/>
                <a:gd name="T52" fmla="*/ 445 w 816"/>
                <a:gd name="T53" fmla="*/ 483 h 844"/>
                <a:gd name="T54" fmla="*/ 516 w 816"/>
                <a:gd name="T55" fmla="*/ 404 h 844"/>
                <a:gd name="T56" fmla="*/ 583 w 816"/>
                <a:gd name="T57" fmla="*/ 323 h 844"/>
                <a:gd name="T58" fmla="*/ 649 w 816"/>
                <a:gd name="T59" fmla="*/ 240 h 844"/>
                <a:gd name="T60" fmla="*/ 711 w 816"/>
                <a:gd name="T61" fmla="*/ 158 h 844"/>
                <a:gd name="T62" fmla="*/ 772 w 816"/>
                <a:gd name="T63" fmla="*/ 75 h 844"/>
                <a:gd name="T64" fmla="*/ 803 w 816"/>
                <a:gd name="T65" fmla="*/ 24 h 844"/>
                <a:gd name="T66" fmla="*/ 811 w 816"/>
                <a:gd name="T67" fmla="*/ 8 h 844"/>
                <a:gd name="T68" fmla="*/ 810 w 816"/>
                <a:gd name="T69" fmla="*/ 23 h 844"/>
                <a:gd name="T70" fmla="*/ 793 w 816"/>
                <a:gd name="T71" fmla="*/ 67 h 844"/>
                <a:gd name="T72" fmla="*/ 770 w 816"/>
                <a:gd name="T73" fmla="*/ 109 h 844"/>
                <a:gd name="T74" fmla="*/ 744 w 816"/>
                <a:gd name="T75" fmla="*/ 150 h 844"/>
                <a:gd name="T76" fmla="*/ 715 w 816"/>
                <a:gd name="T77" fmla="*/ 189 h 844"/>
                <a:gd name="T78" fmla="*/ 686 w 816"/>
                <a:gd name="T79" fmla="*/ 229 h 844"/>
                <a:gd name="T80" fmla="*/ 657 w 816"/>
                <a:gd name="T81" fmla="*/ 269 h 844"/>
                <a:gd name="T82" fmla="*/ 631 w 816"/>
                <a:gd name="T83" fmla="*/ 31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6" h="844">
                  <a:moveTo>
                    <a:pt x="620" y="331"/>
                  </a:moveTo>
                  <a:lnTo>
                    <a:pt x="607" y="340"/>
                  </a:lnTo>
                  <a:lnTo>
                    <a:pt x="596" y="351"/>
                  </a:lnTo>
                  <a:lnTo>
                    <a:pt x="586" y="364"/>
                  </a:lnTo>
                  <a:lnTo>
                    <a:pt x="577" y="375"/>
                  </a:lnTo>
                  <a:lnTo>
                    <a:pt x="568" y="388"/>
                  </a:lnTo>
                  <a:lnTo>
                    <a:pt x="559" y="401"/>
                  </a:lnTo>
                  <a:lnTo>
                    <a:pt x="551" y="414"/>
                  </a:lnTo>
                  <a:lnTo>
                    <a:pt x="540" y="425"/>
                  </a:lnTo>
                  <a:lnTo>
                    <a:pt x="514" y="453"/>
                  </a:lnTo>
                  <a:lnTo>
                    <a:pt x="487" y="481"/>
                  </a:lnTo>
                  <a:lnTo>
                    <a:pt x="460" y="509"/>
                  </a:lnTo>
                  <a:lnTo>
                    <a:pt x="432" y="537"/>
                  </a:lnTo>
                  <a:lnTo>
                    <a:pt x="404" y="564"/>
                  </a:lnTo>
                  <a:lnTo>
                    <a:pt x="375" y="589"/>
                  </a:lnTo>
                  <a:lnTo>
                    <a:pt x="347" y="615"/>
                  </a:lnTo>
                  <a:lnTo>
                    <a:pt x="318" y="639"/>
                  </a:lnTo>
                  <a:lnTo>
                    <a:pt x="288" y="664"/>
                  </a:lnTo>
                  <a:lnTo>
                    <a:pt x="258" y="687"/>
                  </a:lnTo>
                  <a:lnTo>
                    <a:pt x="228" y="709"/>
                  </a:lnTo>
                  <a:lnTo>
                    <a:pt x="196" y="730"/>
                  </a:lnTo>
                  <a:lnTo>
                    <a:pt x="165" y="750"/>
                  </a:lnTo>
                  <a:lnTo>
                    <a:pt x="132" y="768"/>
                  </a:lnTo>
                  <a:lnTo>
                    <a:pt x="100" y="786"/>
                  </a:lnTo>
                  <a:lnTo>
                    <a:pt x="67" y="802"/>
                  </a:lnTo>
                  <a:lnTo>
                    <a:pt x="59" y="809"/>
                  </a:lnTo>
                  <a:lnTo>
                    <a:pt x="51" y="815"/>
                  </a:lnTo>
                  <a:lnTo>
                    <a:pt x="42" y="821"/>
                  </a:lnTo>
                  <a:lnTo>
                    <a:pt x="34" y="826"/>
                  </a:lnTo>
                  <a:lnTo>
                    <a:pt x="24" y="831"/>
                  </a:lnTo>
                  <a:lnTo>
                    <a:pt x="16" y="836"/>
                  </a:lnTo>
                  <a:lnTo>
                    <a:pt x="8" y="840"/>
                  </a:lnTo>
                  <a:lnTo>
                    <a:pt x="0" y="844"/>
                  </a:lnTo>
                  <a:lnTo>
                    <a:pt x="16" y="833"/>
                  </a:lnTo>
                  <a:lnTo>
                    <a:pt x="31" y="823"/>
                  </a:lnTo>
                  <a:lnTo>
                    <a:pt x="47" y="811"/>
                  </a:lnTo>
                  <a:lnTo>
                    <a:pt x="64" y="801"/>
                  </a:lnTo>
                  <a:lnTo>
                    <a:pt x="80" y="790"/>
                  </a:lnTo>
                  <a:lnTo>
                    <a:pt x="95" y="780"/>
                  </a:lnTo>
                  <a:lnTo>
                    <a:pt x="111" y="769"/>
                  </a:lnTo>
                  <a:lnTo>
                    <a:pt x="128" y="758"/>
                  </a:lnTo>
                  <a:lnTo>
                    <a:pt x="143" y="747"/>
                  </a:lnTo>
                  <a:lnTo>
                    <a:pt x="159" y="736"/>
                  </a:lnTo>
                  <a:lnTo>
                    <a:pt x="174" y="725"/>
                  </a:lnTo>
                  <a:lnTo>
                    <a:pt x="189" y="714"/>
                  </a:lnTo>
                  <a:lnTo>
                    <a:pt x="206" y="702"/>
                  </a:lnTo>
                  <a:lnTo>
                    <a:pt x="221" y="690"/>
                  </a:lnTo>
                  <a:lnTo>
                    <a:pt x="236" y="679"/>
                  </a:lnTo>
                  <a:lnTo>
                    <a:pt x="251" y="667"/>
                  </a:lnTo>
                  <a:lnTo>
                    <a:pt x="292" y="632"/>
                  </a:lnTo>
                  <a:lnTo>
                    <a:pt x="332" y="596"/>
                  </a:lnTo>
                  <a:lnTo>
                    <a:pt x="371" y="559"/>
                  </a:lnTo>
                  <a:lnTo>
                    <a:pt x="408" y="522"/>
                  </a:lnTo>
                  <a:lnTo>
                    <a:pt x="445" y="483"/>
                  </a:lnTo>
                  <a:lnTo>
                    <a:pt x="481" y="444"/>
                  </a:lnTo>
                  <a:lnTo>
                    <a:pt x="516" y="404"/>
                  </a:lnTo>
                  <a:lnTo>
                    <a:pt x="550" y="364"/>
                  </a:lnTo>
                  <a:lnTo>
                    <a:pt x="583" y="323"/>
                  </a:lnTo>
                  <a:lnTo>
                    <a:pt x="616" y="282"/>
                  </a:lnTo>
                  <a:lnTo>
                    <a:pt x="649" y="240"/>
                  </a:lnTo>
                  <a:lnTo>
                    <a:pt x="680" y="200"/>
                  </a:lnTo>
                  <a:lnTo>
                    <a:pt x="711" y="158"/>
                  </a:lnTo>
                  <a:lnTo>
                    <a:pt x="742" y="116"/>
                  </a:lnTo>
                  <a:lnTo>
                    <a:pt x="772" y="75"/>
                  </a:lnTo>
                  <a:lnTo>
                    <a:pt x="802" y="33"/>
                  </a:lnTo>
                  <a:lnTo>
                    <a:pt x="803" y="24"/>
                  </a:lnTo>
                  <a:lnTo>
                    <a:pt x="807" y="16"/>
                  </a:lnTo>
                  <a:lnTo>
                    <a:pt x="811" y="8"/>
                  </a:lnTo>
                  <a:lnTo>
                    <a:pt x="816" y="0"/>
                  </a:lnTo>
                  <a:lnTo>
                    <a:pt x="810" y="23"/>
                  </a:lnTo>
                  <a:lnTo>
                    <a:pt x="802" y="45"/>
                  </a:lnTo>
                  <a:lnTo>
                    <a:pt x="793" y="67"/>
                  </a:lnTo>
                  <a:lnTo>
                    <a:pt x="782" y="88"/>
                  </a:lnTo>
                  <a:lnTo>
                    <a:pt x="770" y="109"/>
                  </a:lnTo>
                  <a:lnTo>
                    <a:pt x="757" y="130"/>
                  </a:lnTo>
                  <a:lnTo>
                    <a:pt x="744" y="150"/>
                  </a:lnTo>
                  <a:lnTo>
                    <a:pt x="730" y="169"/>
                  </a:lnTo>
                  <a:lnTo>
                    <a:pt x="715" y="189"/>
                  </a:lnTo>
                  <a:lnTo>
                    <a:pt x="701" y="209"/>
                  </a:lnTo>
                  <a:lnTo>
                    <a:pt x="686" y="229"/>
                  </a:lnTo>
                  <a:lnTo>
                    <a:pt x="672" y="250"/>
                  </a:lnTo>
                  <a:lnTo>
                    <a:pt x="657" y="269"/>
                  </a:lnTo>
                  <a:lnTo>
                    <a:pt x="644" y="289"/>
                  </a:lnTo>
                  <a:lnTo>
                    <a:pt x="631" y="310"/>
                  </a:lnTo>
                  <a:lnTo>
                    <a:pt x="620"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Freeform 12"/>
            <p:cNvSpPr>
              <a:spLocks/>
            </p:cNvSpPr>
            <p:nvPr/>
          </p:nvSpPr>
          <p:spPr bwMode="auto">
            <a:xfrm>
              <a:off x="1697038" y="2949575"/>
              <a:ext cx="14288" cy="9525"/>
            </a:xfrm>
            <a:custGeom>
              <a:avLst/>
              <a:gdLst>
                <a:gd name="T0" fmla="*/ 53 w 53"/>
                <a:gd name="T1" fmla="*/ 12 h 39"/>
                <a:gd name="T2" fmla="*/ 48 w 53"/>
                <a:gd name="T3" fmla="*/ 17 h 39"/>
                <a:gd name="T4" fmla="*/ 43 w 53"/>
                <a:gd name="T5" fmla="*/ 21 h 39"/>
                <a:gd name="T6" fmla="*/ 38 w 53"/>
                <a:gd name="T7" fmla="*/ 27 h 39"/>
                <a:gd name="T8" fmla="*/ 32 w 53"/>
                <a:gd name="T9" fmla="*/ 33 h 39"/>
                <a:gd name="T10" fmla="*/ 26 w 53"/>
                <a:gd name="T11" fmla="*/ 36 h 39"/>
                <a:gd name="T12" fmla="*/ 19 w 53"/>
                <a:gd name="T13" fmla="*/ 39 h 39"/>
                <a:gd name="T14" fmla="*/ 12 w 53"/>
                <a:gd name="T15" fmla="*/ 36 h 39"/>
                <a:gd name="T16" fmla="*/ 5 w 53"/>
                <a:gd name="T17" fmla="*/ 32 h 39"/>
                <a:gd name="T18" fmla="*/ 0 w 53"/>
                <a:gd name="T19" fmla="*/ 27 h 39"/>
                <a:gd name="T20" fmla="*/ 0 w 53"/>
                <a:gd name="T21" fmla="*/ 20 h 39"/>
                <a:gd name="T22" fmla="*/ 2 w 53"/>
                <a:gd name="T23" fmla="*/ 14 h 39"/>
                <a:gd name="T24" fmla="*/ 4 w 53"/>
                <a:gd name="T25" fmla="*/ 9 h 39"/>
                <a:gd name="T26" fmla="*/ 8 w 53"/>
                <a:gd name="T27" fmla="*/ 6 h 39"/>
                <a:gd name="T28" fmla="*/ 12 w 53"/>
                <a:gd name="T29" fmla="*/ 4 h 39"/>
                <a:gd name="T30" fmla="*/ 17 w 53"/>
                <a:gd name="T31" fmla="*/ 2 h 39"/>
                <a:gd name="T32" fmla="*/ 22 w 53"/>
                <a:gd name="T33" fmla="*/ 0 h 39"/>
                <a:gd name="T34" fmla="*/ 26 w 53"/>
                <a:gd name="T35" fmla="*/ 0 h 39"/>
                <a:gd name="T36" fmla="*/ 31 w 53"/>
                <a:gd name="T37" fmla="*/ 0 h 39"/>
                <a:gd name="T38" fmla="*/ 37 w 53"/>
                <a:gd name="T39" fmla="*/ 0 h 39"/>
                <a:gd name="T40" fmla="*/ 41 w 53"/>
                <a:gd name="T41" fmla="*/ 3 h 39"/>
                <a:gd name="T42" fmla="*/ 44 w 53"/>
                <a:gd name="T43" fmla="*/ 6 h 39"/>
                <a:gd name="T44" fmla="*/ 47 w 53"/>
                <a:gd name="T45" fmla="*/ 7 h 39"/>
                <a:gd name="T46" fmla="*/ 51 w 53"/>
                <a:gd name="T47" fmla="*/ 9 h 39"/>
                <a:gd name="T48" fmla="*/ 53 w 53"/>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39">
                  <a:moveTo>
                    <a:pt x="53" y="12"/>
                  </a:moveTo>
                  <a:lnTo>
                    <a:pt x="48" y="17"/>
                  </a:lnTo>
                  <a:lnTo>
                    <a:pt x="43" y="21"/>
                  </a:lnTo>
                  <a:lnTo>
                    <a:pt x="38" y="27"/>
                  </a:lnTo>
                  <a:lnTo>
                    <a:pt x="32" y="33"/>
                  </a:lnTo>
                  <a:lnTo>
                    <a:pt x="26" y="36"/>
                  </a:lnTo>
                  <a:lnTo>
                    <a:pt x="19" y="39"/>
                  </a:lnTo>
                  <a:lnTo>
                    <a:pt x="12" y="36"/>
                  </a:lnTo>
                  <a:lnTo>
                    <a:pt x="5" y="32"/>
                  </a:lnTo>
                  <a:lnTo>
                    <a:pt x="0" y="27"/>
                  </a:lnTo>
                  <a:lnTo>
                    <a:pt x="0" y="20"/>
                  </a:lnTo>
                  <a:lnTo>
                    <a:pt x="2" y="14"/>
                  </a:lnTo>
                  <a:lnTo>
                    <a:pt x="4" y="9"/>
                  </a:lnTo>
                  <a:lnTo>
                    <a:pt x="8" y="6"/>
                  </a:lnTo>
                  <a:lnTo>
                    <a:pt x="12" y="4"/>
                  </a:lnTo>
                  <a:lnTo>
                    <a:pt x="17" y="2"/>
                  </a:lnTo>
                  <a:lnTo>
                    <a:pt x="22" y="0"/>
                  </a:lnTo>
                  <a:lnTo>
                    <a:pt x="26" y="0"/>
                  </a:lnTo>
                  <a:lnTo>
                    <a:pt x="31" y="0"/>
                  </a:lnTo>
                  <a:lnTo>
                    <a:pt x="37" y="0"/>
                  </a:lnTo>
                  <a:lnTo>
                    <a:pt x="41" y="3"/>
                  </a:lnTo>
                  <a:lnTo>
                    <a:pt x="44" y="6"/>
                  </a:lnTo>
                  <a:lnTo>
                    <a:pt x="47" y="7"/>
                  </a:lnTo>
                  <a:lnTo>
                    <a:pt x="51" y="9"/>
                  </a:lnTo>
                  <a:lnTo>
                    <a:pt x="5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Freeform 13"/>
            <p:cNvSpPr>
              <a:spLocks/>
            </p:cNvSpPr>
            <p:nvPr/>
          </p:nvSpPr>
          <p:spPr bwMode="auto">
            <a:xfrm>
              <a:off x="1835150" y="2949575"/>
              <a:ext cx="74613" cy="44450"/>
            </a:xfrm>
            <a:custGeom>
              <a:avLst/>
              <a:gdLst>
                <a:gd name="T0" fmla="*/ 277 w 277"/>
                <a:gd name="T1" fmla="*/ 2 h 166"/>
                <a:gd name="T2" fmla="*/ 277 w 277"/>
                <a:gd name="T3" fmla="*/ 9 h 166"/>
                <a:gd name="T4" fmla="*/ 263 w 277"/>
                <a:gd name="T5" fmla="*/ 15 h 166"/>
                <a:gd name="T6" fmla="*/ 249 w 277"/>
                <a:gd name="T7" fmla="*/ 22 h 166"/>
                <a:gd name="T8" fmla="*/ 235 w 277"/>
                <a:gd name="T9" fmla="*/ 28 h 166"/>
                <a:gd name="T10" fmla="*/ 222 w 277"/>
                <a:gd name="T11" fmla="*/ 35 h 166"/>
                <a:gd name="T12" fmla="*/ 208 w 277"/>
                <a:gd name="T13" fmla="*/ 43 h 166"/>
                <a:gd name="T14" fmla="*/ 195 w 277"/>
                <a:gd name="T15" fmla="*/ 50 h 166"/>
                <a:gd name="T16" fmla="*/ 181 w 277"/>
                <a:gd name="T17" fmla="*/ 58 h 166"/>
                <a:gd name="T18" fmla="*/ 168 w 277"/>
                <a:gd name="T19" fmla="*/ 66 h 166"/>
                <a:gd name="T20" fmla="*/ 156 w 277"/>
                <a:gd name="T21" fmla="*/ 74 h 166"/>
                <a:gd name="T22" fmla="*/ 143 w 277"/>
                <a:gd name="T23" fmla="*/ 82 h 166"/>
                <a:gd name="T24" fmla="*/ 129 w 277"/>
                <a:gd name="T25" fmla="*/ 89 h 166"/>
                <a:gd name="T26" fmla="*/ 116 w 277"/>
                <a:gd name="T27" fmla="*/ 97 h 166"/>
                <a:gd name="T28" fmla="*/ 103 w 277"/>
                <a:gd name="T29" fmla="*/ 106 h 166"/>
                <a:gd name="T30" fmla="*/ 91 w 277"/>
                <a:gd name="T31" fmla="*/ 112 h 166"/>
                <a:gd name="T32" fmla="*/ 77 w 277"/>
                <a:gd name="T33" fmla="*/ 121 h 166"/>
                <a:gd name="T34" fmla="*/ 64 w 277"/>
                <a:gd name="T35" fmla="*/ 128 h 166"/>
                <a:gd name="T36" fmla="*/ 56 w 277"/>
                <a:gd name="T37" fmla="*/ 133 h 166"/>
                <a:gd name="T38" fmla="*/ 49 w 277"/>
                <a:gd name="T39" fmla="*/ 140 h 166"/>
                <a:gd name="T40" fmla="*/ 42 w 277"/>
                <a:gd name="T41" fmla="*/ 147 h 166"/>
                <a:gd name="T42" fmla="*/ 34 w 277"/>
                <a:gd name="T43" fmla="*/ 153 h 166"/>
                <a:gd name="T44" fmla="*/ 27 w 277"/>
                <a:gd name="T45" fmla="*/ 159 h 166"/>
                <a:gd name="T46" fmla="*/ 18 w 277"/>
                <a:gd name="T47" fmla="*/ 164 h 166"/>
                <a:gd name="T48" fmla="*/ 9 w 277"/>
                <a:gd name="T49" fmla="*/ 166 h 166"/>
                <a:gd name="T50" fmla="*/ 0 w 277"/>
                <a:gd name="T51" fmla="*/ 165 h 166"/>
                <a:gd name="T52" fmla="*/ 7 w 277"/>
                <a:gd name="T53" fmla="*/ 156 h 166"/>
                <a:gd name="T54" fmla="*/ 14 w 277"/>
                <a:gd name="T55" fmla="*/ 146 h 166"/>
                <a:gd name="T56" fmla="*/ 23 w 277"/>
                <a:gd name="T57" fmla="*/ 138 h 166"/>
                <a:gd name="T58" fmla="*/ 32 w 277"/>
                <a:gd name="T59" fmla="*/ 131 h 166"/>
                <a:gd name="T60" fmla="*/ 42 w 277"/>
                <a:gd name="T61" fmla="*/ 125 h 166"/>
                <a:gd name="T62" fmla="*/ 51 w 277"/>
                <a:gd name="T63" fmla="*/ 118 h 166"/>
                <a:gd name="T64" fmla="*/ 60 w 277"/>
                <a:gd name="T65" fmla="*/ 111 h 166"/>
                <a:gd name="T66" fmla="*/ 70 w 277"/>
                <a:gd name="T67" fmla="*/ 104 h 166"/>
                <a:gd name="T68" fmla="*/ 75 w 277"/>
                <a:gd name="T69" fmla="*/ 103 h 166"/>
                <a:gd name="T70" fmla="*/ 81 w 277"/>
                <a:gd name="T71" fmla="*/ 100 h 166"/>
                <a:gd name="T72" fmla="*/ 87 w 277"/>
                <a:gd name="T73" fmla="*/ 96 h 166"/>
                <a:gd name="T74" fmla="*/ 93 w 277"/>
                <a:gd name="T75" fmla="*/ 92 h 166"/>
                <a:gd name="T76" fmla="*/ 97 w 277"/>
                <a:gd name="T77" fmla="*/ 87 h 166"/>
                <a:gd name="T78" fmla="*/ 103 w 277"/>
                <a:gd name="T79" fmla="*/ 82 h 166"/>
                <a:gd name="T80" fmla="*/ 109 w 277"/>
                <a:gd name="T81" fmla="*/ 78 h 166"/>
                <a:gd name="T82" fmla="*/ 115 w 277"/>
                <a:gd name="T83" fmla="*/ 75 h 166"/>
                <a:gd name="T84" fmla="*/ 135 w 277"/>
                <a:gd name="T85" fmla="*/ 65 h 166"/>
                <a:gd name="T86" fmla="*/ 153 w 277"/>
                <a:gd name="T87" fmla="*/ 54 h 166"/>
                <a:gd name="T88" fmla="*/ 173 w 277"/>
                <a:gd name="T89" fmla="*/ 44 h 166"/>
                <a:gd name="T90" fmla="*/ 193 w 277"/>
                <a:gd name="T91" fmla="*/ 35 h 166"/>
                <a:gd name="T92" fmla="*/ 214 w 277"/>
                <a:gd name="T93" fmla="*/ 25 h 166"/>
                <a:gd name="T94" fmla="*/ 234 w 277"/>
                <a:gd name="T95" fmla="*/ 16 h 166"/>
                <a:gd name="T96" fmla="*/ 253 w 277"/>
                <a:gd name="T97" fmla="*/ 8 h 166"/>
                <a:gd name="T98" fmla="*/ 274 w 277"/>
                <a:gd name="T99" fmla="*/ 0 h 166"/>
                <a:gd name="T100" fmla="*/ 277 w 277"/>
                <a:gd name="T101" fmla="*/ 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7" h="166">
                  <a:moveTo>
                    <a:pt x="277" y="2"/>
                  </a:moveTo>
                  <a:lnTo>
                    <a:pt x="277" y="9"/>
                  </a:lnTo>
                  <a:lnTo>
                    <a:pt x="263" y="15"/>
                  </a:lnTo>
                  <a:lnTo>
                    <a:pt x="249" y="22"/>
                  </a:lnTo>
                  <a:lnTo>
                    <a:pt x="235" y="28"/>
                  </a:lnTo>
                  <a:lnTo>
                    <a:pt x="222" y="35"/>
                  </a:lnTo>
                  <a:lnTo>
                    <a:pt x="208" y="43"/>
                  </a:lnTo>
                  <a:lnTo>
                    <a:pt x="195" y="50"/>
                  </a:lnTo>
                  <a:lnTo>
                    <a:pt x="181" y="58"/>
                  </a:lnTo>
                  <a:lnTo>
                    <a:pt x="168" y="66"/>
                  </a:lnTo>
                  <a:lnTo>
                    <a:pt x="156" y="74"/>
                  </a:lnTo>
                  <a:lnTo>
                    <a:pt x="143" y="82"/>
                  </a:lnTo>
                  <a:lnTo>
                    <a:pt x="129" y="89"/>
                  </a:lnTo>
                  <a:lnTo>
                    <a:pt x="116" y="97"/>
                  </a:lnTo>
                  <a:lnTo>
                    <a:pt x="103" y="106"/>
                  </a:lnTo>
                  <a:lnTo>
                    <a:pt x="91" y="112"/>
                  </a:lnTo>
                  <a:lnTo>
                    <a:pt x="77" y="121"/>
                  </a:lnTo>
                  <a:lnTo>
                    <a:pt x="64" y="128"/>
                  </a:lnTo>
                  <a:lnTo>
                    <a:pt x="56" y="133"/>
                  </a:lnTo>
                  <a:lnTo>
                    <a:pt x="49" y="140"/>
                  </a:lnTo>
                  <a:lnTo>
                    <a:pt x="42" y="147"/>
                  </a:lnTo>
                  <a:lnTo>
                    <a:pt x="34" y="153"/>
                  </a:lnTo>
                  <a:lnTo>
                    <a:pt x="27" y="159"/>
                  </a:lnTo>
                  <a:lnTo>
                    <a:pt x="18" y="164"/>
                  </a:lnTo>
                  <a:lnTo>
                    <a:pt x="9" y="166"/>
                  </a:lnTo>
                  <a:lnTo>
                    <a:pt x="0" y="165"/>
                  </a:lnTo>
                  <a:lnTo>
                    <a:pt x="7" y="156"/>
                  </a:lnTo>
                  <a:lnTo>
                    <a:pt x="14" y="146"/>
                  </a:lnTo>
                  <a:lnTo>
                    <a:pt x="23" y="138"/>
                  </a:lnTo>
                  <a:lnTo>
                    <a:pt x="32" y="131"/>
                  </a:lnTo>
                  <a:lnTo>
                    <a:pt x="42" y="125"/>
                  </a:lnTo>
                  <a:lnTo>
                    <a:pt x="51" y="118"/>
                  </a:lnTo>
                  <a:lnTo>
                    <a:pt x="60" y="111"/>
                  </a:lnTo>
                  <a:lnTo>
                    <a:pt x="70" y="104"/>
                  </a:lnTo>
                  <a:lnTo>
                    <a:pt x="75" y="103"/>
                  </a:lnTo>
                  <a:lnTo>
                    <a:pt x="81" y="100"/>
                  </a:lnTo>
                  <a:lnTo>
                    <a:pt x="87" y="96"/>
                  </a:lnTo>
                  <a:lnTo>
                    <a:pt x="93" y="92"/>
                  </a:lnTo>
                  <a:lnTo>
                    <a:pt x="97" y="87"/>
                  </a:lnTo>
                  <a:lnTo>
                    <a:pt x="103" y="82"/>
                  </a:lnTo>
                  <a:lnTo>
                    <a:pt x="109" y="78"/>
                  </a:lnTo>
                  <a:lnTo>
                    <a:pt x="115" y="75"/>
                  </a:lnTo>
                  <a:lnTo>
                    <a:pt x="135" y="65"/>
                  </a:lnTo>
                  <a:lnTo>
                    <a:pt x="153" y="54"/>
                  </a:lnTo>
                  <a:lnTo>
                    <a:pt x="173" y="44"/>
                  </a:lnTo>
                  <a:lnTo>
                    <a:pt x="193" y="35"/>
                  </a:lnTo>
                  <a:lnTo>
                    <a:pt x="214" y="25"/>
                  </a:lnTo>
                  <a:lnTo>
                    <a:pt x="234" y="16"/>
                  </a:lnTo>
                  <a:lnTo>
                    <a:pt x="253" y="8"/>
                  </a:lnTo>
                  <a:lnTo>
                    <a:pt x="274" y="0"/>
                  </a:lnTo>
                  <a:lnTo>
                    <a:pt x="27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Freeform 14"/>
            <p:cNvSpPr>
              <a:spLocks/>
            </p:cNvSpPr>
            <p:nvPr/>
          </p:nvSpPr>
          <p:spPr bwMode="auto">
            <a:xfrm>
              <a:off x="1700213" y="2949575"/>
              <a:ext cx="161925" cy="165100"/>
            </a:xfrm>
            <a:custGeom>
              <a:avLst/>
              <a:gdLst>
                <a:gd name="T0" fmla="*/ 86 w 612"/>
                <a:gd name="T1" fmla="*/ 15 h 618"/>
                <a:gd name="T2" fmla="*/ 172 w 612"/>
                <a:gd name="T3" fmla="*/ 65 h 618"/>
                <a:gd name="T4" fmla="*/ 370 w 612"/>
                <a:gd name="T5" fmla="*/ 144 h 618"/>
                <a:gd name="T6" fmla="*/ 585 w 612"/>
                <a:gd name="T7" fmla="*/ 224 h 618"/>
                <a:gd name="T8" fmla="*/ 559 w 612"/>
                <a:gd name="T9" fmla="*/ 270 h 618"/>
                <a:gd name="T10" fmla="*/ 506 w 612"/>
                <a:gd name="T11" fmla="*/ 308 h 618"/>
                <a:gd name="T12" fmla="*/ 564 w 612"/>
                <a:gd name="T13" fmla="*/ 248 h 618"/>
                <a:gd name="T14" fmla="*/ 524 w 612"/>
                <a:gd name="T15" fmla="*/ 238 h 618"/>
                <a:gd name="T16" fmla="*/ 474 w 612"/>
                <a:gd name="T17" fmla="*/ 275 h 618"/>
                <a:gd name="T18" fmla="*/ 466 w 612"/>
                <a:gd name="T19" fmla="*/ 263 h 618"/>
                <a:gd name="T20" fmla="*/ 505 w 612"/>
                <a:gd name="T21" fmla="*/ 225 h 618"/>
                <a:gd name="T22" fmla="*/ 462 w 612"/>
                <a:gd name="T23" fmla="*/ 224 h 618"/>
                <a:gd name="T24" fmla="*/ 421 w 612"/>
                <a:gd name="T25" fmla="*/ 258 h 618"/>
                <a:gd name="T26" fmla="*/ 441 w 612"/>
                <a:gd name="T27" fmla="*/ 201 h 618"/>
                <a:gd name="T28" fmla="*/ 406 w 612"/>
                <a:gd name="T29" fmla="*/ 198 h 618"/>
                <a:gd name="T30" fmla="*/ 362 w 612"/>
                <a:gd name="T31" fmla="*/ 228 h 618"/>
                <a:gd name="T32" fmla="*/ 371 w 612"/>
                <a:gd name="T33" fmla="*/ 172 h 618"/>
                <a:gd name="T34" fmla="*/ 322 w 612"/>
                <a:gd name="T35" fmla="*/ 200 h 618"/>
                <a:gd name="T36" fmla="*/ 319 w 612"/>
                <a:gd name="T37" fmla="*/ 151 h 618"/>
                <a:gd name="T38" fmla="*/ 283 w 612"/>
                <a:gd name="T39" fmla="*/ 168 h 618"/>
                <a:gd name="T40" fmla="*/ 271 w 612"/>
                <a:gd name="T41" fmla="*/ 130 h 618"/>
                <a:gd name="T42" fmla="*/ 235 w 612"/>
                <a:gd name="T43" fmla="*/ 134 h 618"/>
                <a:gd name="T44" fmla="*/ 206 w 612"/>
                <a:gd name="T45" fmla="*/ 109 h 618"/>
                <a:gd name="T46" fmla="*/ 269 w 612"/>
                <a:gd name="T47" fmla="*/ 178 h 618"/>
                <a:gd name="T48" fmla="*/ 419 w 612"/>
                <a:gd name="T49" fmla="*/ 284 h 618"/>
                <a:gd name="T50" fmla="*/ 505 w 612"/>
                <a:gd name="T51" fmla="*/ 366 h 618"/>
                <a:gd name="T52" fmla="*/ 460 w 612"/>
                <a:gd name="T53" fmla="*/ 358 h 618"/>
                <a:gd name="T54" fmla="*/ 428 w 612"/>
                <a:gd name="T55" fmla="*/ 324 h 618"/>
                <a:gd name="T56" fmla="*/ 414 w 612"/>
                <a:gd name="T57" fmla="*/ 328 h 618"/>
                <a:gd name="T58" fmla="*/ 377 w 612"/>
                <a:gd name="T59" fmla="*/ 320 h 618"/>
                <a:gd name="T60" fmla="*/ 354 w 612"/>
                <a:gd name="T61" fmla="*/ 322 h 618"/>
                <a:gd name="T62" fmla="*/ 369 w 612"/>
                <a:gd name="T63" fmla="*/ 278 h 618"/>
                <a:gd name="T64" fmla="*/ 328 w 612"/>
                <a:gd name="T65" fmla="*/ 277 h 618"/>
                <a:gd name="T66" fmla="*/ 316 w 612"/>
                <a:gd name="T67" fmla="*/ 273 h 618"/>
                <a:gd name="T68" fmla="*/ 291 w 612"/>
                <a:gd name="T69" fmla="*/ 251 h 618"/>
                <a:gd name="T70" fmla="*/ 284 w 612"/>
                <a:gd name="T71" fmla="*/ 239 h 618"/>
                <a:gd name="T72" fmla="*/ 255 w 612"/>
                <a:gd name="T73" fmla="*/ 205 h 618"/>
                <a:gd name="T74" fmla="*/ 206 w 612"/>
                <a:gd name="T75" fmla="*/ 246 h 618"/>
                <a:gd name="T76" fmla="*/ 236 w 612"/>
                <a:gd name="T77" fmla="*/ 200 h 618"/>
                <a:gd name="T78" fmla="*/ 192 w 612"/>
                <a:gd name="T79" fmla="*/ 189 h 618"/>
                <a:gd name="T80" fmla="*/ 184 w 612"/>
                <a:gd name="T81" fmla="*/ 182 h 618"/>
                <a:gd name="T82" fmla="*/ 154 w 612"/>
                <a:gd name="T83" fmla="*/ 158 h 618"/>
                <a:gd name="T84" fmla="*/ 136 w 612"/>
                <a:gd name="T85" fmla="*/ 121 h 618"/>
                <a:gd name="T86" fmla="*/ 131 w 612"/>
                <a:gd name="T87" fmla="*/ 179 h 618"/>
                <a:gd name="T88" fmla="*/ 279 w 612"/>
                <a:gd name="T89" fmla="*/ 420 h 618"/>
                <a:gd name="T90" fmla="*/ 335 w 612"/>
                <a:gd name="T91" fmla="*/ 516 h 618"/>
                <a:gd name="T92" fmla="*/ 298 w 612"/>
                <a:gd name="T93" fmla="*/ 509 h 618"/>
                <a:gd name="T94" fmla="*/ 159 w 612"/>
                <a:gd name="T95" fmla="*/ 282 h 618"/>
                <a:gd name="T96" fmla="*/ 105 w 612"/>
                <a:gd name="T97" fmla="*/ 185 h 618"/>
                <a:gd name="T98" fmla="*/ 107 w 612"/>
                <a:gd name="T99" fmla="*/ 224 h 618"/>
                <a:gd name="T100" fmla="*/ 162 w 612"/>
                <a:gd name="T101" fmla="*/ 398 h 618"/>
                <a:gd name="T102" fmla="*/ 202 w 612"/>
                <a:gd name="T103" fmla="*/ 538 h 618"/>
                <a:gd name="T104" fmla="*/ 193 w 612"/>
                <a:gd name="T105" fmla="*/ 618 h 618"/>
                <a:gd name="T106" fmla="*/ 119 w 612"/>
                <a:gd name="T107" fmla="*/ 360 h 618"/>
                <a:gd name="T108" fmla="*/ 65 w 612"/>
                <a:gd name="T109" fmla="*/ 191 h 618"/>
                <a:gd name="T110" fmla="*/ 23 w 612"/>
                <a:gd name="T111" fmla="*/ 101 h 618"/>
                <a:gd name="T112" fmla="*/ 1 w 612"/>
                <a:gd name="T113" fmla="*/ 63 h 618"/>
                <a:gd name="T114" fmla="*/ 41 w 612"/>
                <a:gd name="T115" fmla="*/ 28 h 618"/>
                <a:gd name="T116" fmla="*/ 64 w 612"/>
                <a:gd name="T117" fmla="*/ 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2" h="618">
                  <a:moveTo>
                    <a:pt x="66" y="5"/>
                  </a:moveTo>
                  <a:lnTo>
                    <a:pt x="66" y="11"/>
                  </a:lnTo>
                  <a:lnTo>
                    <a:pt x="66" y="16"/>
                  </a:lnTo>
                  <a:lnTo>
                    <a:pt x="67" y="22"/>
                  </a:lnTo>
                  <a:lnTo>
                    <a:pt x="73" y="25"/>
                  </a:lnTo>
                  <a:lnTo>
                    <a:pt x="78" y="22"/>
                  </a:lnTo>
                  <a:lnTo>
                    <a:pt x="81" y="17"/>
                  </a:lnTo>
                  <a:lnTo>
                    <a:pt x="86" y="15"/>
                  </a:lnTo>
                  <a:lnTo>
                    <a:pt x="93" y="18"/>
                  </a:lnTo>
                  <a:lnTo>
                    <a:pt x="100" y="30"/>
                  </a:lnTo>
                  <a:lnTo>
                    <a:pt x="109" y="39"/>
                  </a:lnTo>
                  <a:lnTo>
                    <a:pt x="121" y="45"/>
                  </a:lnTo>
                  <a:lnTo>
                    <a:pt x="133" y="51"/>
                  </a:lnTo>
                  <a:lnTo>
                    <a:pt x="145" y="56"/>
                  </a:lnTo>
                  <a:lnTo>
                    <a:pt x="159" y="60"/>
                  </a:lnTo>
                  <a:lnTo>
                    <a:pt x="172" y="65"/>
                  </a:lnTo>
                  <a:lnTo>
                    <a:pt x="184" y="71"/>
                  </a:lnTo>
                  <a:lnTo>
                    <a:pt x="211" y="81"/>
                  </a:lnTo>
                  <a:lnTo>
                    <a:pt x="237" y="92"/>
                  </a:lnTo>
                  <a:lnTo>
                    <a:pt x="264" y="102"/>
                  </a:lnTo>
                  <a:lnTo>
                    <a:pt x="291" y="113"/>
                  </a:lnTo>
                  <a:lnTo>
                    <a:pt x="317" y="123"/>
                  </a:lnTo>
                  <a:lnTo>
                    <a:pt x="344" y="134"/>
                  </a:lnTo>
                  <a:lnTo>
                    <a:pt x="370" y="144"/>
                  </a:lnTo>
                  <a:lnTo>
                    <a:pt x="397" y="155"/>
                  </a:lnTo>
                  <a:lnTo>
                    <a:pt x="423" y="165"/>
                  </a:lnTo>
                  <a:lnTo>
                    <a:pt x="450" y="175"/>
                  </a:lnTo>
                  <a:lnTo>
                    <a:pt x="477" y="186"/>
                  </a:lnTo>
                  <a:lnTo>
                    <a:pt x="504" y="195"/>
                  </a:lnTo>
                  <a:lnTo>
                    <a:pt x="530" y="206"/>
                  </a:lnTo>
                  <a:lnTo>
                    <a:pt x="557" y="215"/>
                  </a:lnTo>
                  <a:lnTo>
                    <a:pt x="585" y="224"/>
                  </a:lnTo>
                  <a:lnTo>
                    <a:pt x="612" y="234"/>
                  </a:lnTo>
                  <a:lnTo>
                    <a:pt x="610" y="239"/>
                  </a:lnTo>
                  <a:lnTo>
                    <a:pt x="609" y="246"/>
                  </a:lnTo>
                  <a:lnTo>
                    <a:pt x="607" y="252"/>
                  </a:lnTo>
                  <a:lnTo>
                    <a:pt x="602" y="257"/>
                  </a:lnTo>
                  <a:lnTo>
                    <a:pt x="579" y="253"/>
                  </a:lnTo>
                  <a:lnTo>
                    <a:pt x="569" y="261"/>
                  </a:lnTo>
                  <a:lnTo>
                    <a:pt x="559" y="270"/>
                  </a:lnTo>
                  <a:lnTo>
                    <a:pt x="550" y="278"/>
                  </a:lnTo>
                  <a:lnTo>
                    <a:pt x="542" y="287"/>
                  </a:lnTo>
                  <a:lnTo>
                    <a:pt x="533" y="296"/>
                  </a:lnTo>
                  <a:lnTo>
                    <a:pt x="523" y="306"/>
                  </a:lnTo>
                  <a:lnTo>
                    <a:pt x="514" y="314"/>
                  </a:lnTo>
                  <a:lnTo>
                    <a:pt x="505" y="322"/>
                  </a:lnTo>
                  <a:lnTo>
                    <a:pt x="499" y="316"/>
                  </a:lnTo>
                  <a:lnTo>
                    <a:pt x="506" y="308"/>
                  </a:lnTo>
                  <a:lnTo>
                    <a:pt x="515" y="300"/>
                  </a:lnTo>
                  <a:lnTo>
                    <a:pt x="523" y="292"/>
                  </a:lnTo>
                  <a:lnTo>
                    <a:pt x="533" y="284"/>
                  </a:lnTo>
                  <a:lnTo>
                    <a:pt x="542" y="277"/>
                  </a:lnTo>
                  <a:lnTo>
                    <a:pt x="551" y="268"/>
                  </a:lnTo>
                  <a:lnTo>
                    <a:pt x="560" y="260"/>
                  </a:lnTo>
                  <a:lnTo>
                    <a:pt x="569" y="251"/>
                  </a:lnTo>
                  <a:lnTo>
                    <a:pt x="564" y="248"/>
                  </a:lnTo>
                  <a:lnTo>
                    <a:pt x="559" y="245"/>
                  </a:lnTo>
                  <a:lnTo>
                    <a:pt x="556" y="243"/>
                  </a:lnTo>
                  <a:lnTo>
                    <a:pt x="551" y="242"/>
                  </a:lnTo>
                  <a:lnTo>
                    <a:pt x="547" y="239"/>
                  </a:lnTo>
                  <a:lnTo>
                    <a:pt x="542" y="238"/>
                  </a:lnTo>
                  <a:lnTo>
                    <a:pt x="537" y="237"/>
                  </a:lnTo>
                  <a:lnTo>
                    <a:pt x="533" y="236"/>
                  </a:lnTo>
                  <a:lnTo>
                    <a:pt x="524" y="238"/>
                  </a:lnTo>
                  <a:lnTo>
                    <a:pt x="517" y="243"/>
                  </a:lnTo>
                  <a:lnTo>
                    <a:pt x="512" y="248"/>
                  </a:lnTo>
                  <a:lnTo>
                    <a:pt x="506" y="253"/>
                  </a:lnTo>
                  <a:lnTo>
                    <a:pt x="500" y="259"/>
                  </a:lnTo>
                  <a:lnTo>
                    <a:pt x="494" y="265"/>
                  </a:lnTo>
                  <a:lnTo>
                    <a:pt x="487" y="268"/>
                  </a:lnTo>
                  <a:lnTo>
                    <a:pt x="479" y="271"/>
                  </a:lnTo>
                  <a:lnTo>
                    <a:pt x="474" y="275"/>
                  </a:lnTo>
                  <a:lnTo>
                    <a:pt x="470" y="280"/>
                  </a:lnTo>
                  <a:lnTo>
                    <a:pt x="465" y="285"/>
                  </a:lnTo>
                  <a:lnTo>
                    <a:pt x="459" y="285"/>
                  </a:lnTo>
                  <a:lnTo>
                    <a:pt x="456" y="281"/>
                  </a:lnTo>
                  <a:lnTo>
                    <a:pt x="456" y="277"/>
                  </a:lnTo>
                  <a:lnTo>
                    <a:pt x="458" y="272"/>
                  </a:lnTo>
                  <a:lnTo>
                    <a:pt x="460" y="268"/>
                  </a:lnTo>
                  <a:lnTo>
                    <a:pt x="466" y="263"/>
                  </a:lnTo>
                  <a:lnTo>
                    <a:pt x="473" y="257"/>
                  </a:lnTo>
                  <a:lnTo>
                    <a:pt x="480" y="253"/>
                  </a:lnTo>
                  <a:lnTo>
                    <a:pt x="488" y="250"/>
                  </a:lnTo>
                  <a:lnTo>
                    <a:pt x="495" y="246"/>
                  </a:lnTo>
                  <a:lnTo>
                    <a:pt x="501" y="242"/>
                  </a:lnTo>
                  <a:lnTo>
                    <a:pt x="506" y="236"/>
                  </a:lnTo>
                  <a:lnTo>
                    <a:pt x="509" y="228"/>
                  </a:lnTo>
                  <a:lnTo>
                    <a:pt x="505" y="225"/>
                  </a:lnTo>
                  <a:lnTo>
                    <a:pt x="499" y="222"/>
                  </a:lnTo>
                  <a:lnTo>
                    <a:pt x="494" y="220"/>
                  </a:lnTo>
                  <a:lnTo>
                    <a:pt x="488" y="217"/>
                  </a:lnTo>
                  <a:lnTo>
                    <a:pt x="484" y="216"/>
                  </a:lnTo>
                  <a:lnTo>
                    <a:pt x="478" y="215"/>
                  </a:lnTo>
                  <a:lnTo>
                    <a:pt x="473" y="216"/>
                  </a:lnTo>
                  <a:lnTo>
                    <a:pt x="467" y="220"/>
                  </a:lnTo>
                  <a:lnTo>
                    <a:pt x="462" y="224"/>
                  </a:lnTo>
                  <a:lnTo>
                    <a:pt x="456" y="229"/>
                  </a:lnTo>
                  <a:lnTo>
                    <a:pt x="450" y="235"/>
                  </a:lnTo>
                  <a:lnTo>
                    <a:pt x="445" y="239"/>
                  </a:lnTo>
                  <a:lnTo>
                    <a:pt x="440" y="245"/>
                  </a:lnTo>
                  <a:lnTo>
                    <a:pt x="434" y="251"/>
                  </a:lnTo>
                  <a:lnTo>
                    <a:pt x="428" y="256"/>
                  </a:lnTo>
                  <a:lnTo>
                    <a:pt x="422" y="259"/>
                  </a:lnTo>
                  <a:lnTo>
                    <a:pt x="421" y="258"/>
                  </a:lnTo>
                  <a:lnTo>
                    <a:pt x="421" y="256"/>
                  </a:lnTo>
                  <a:lnTo>
                    <a:pt x="421" y="253"/>
                  </a:lnTo>
                  <a:lnTo>
                    <a:pt x="421" y="251"/>
                  </a:lnTo>
                  <a:lnTo>
                    <a:pt x="458" y="211"/>
                  </a:lnTo>
                  <a:lnTo>
                    <a:pt x="455" y="208"/>
                  </a:lnTo>
                  <a:lnTo>
                    <a:pt x="450" y="206"/>
                  </a:lnTo>
                  <a:lnTo>
                    <a:pt x="445" y="203"/>
                  </a:lnTo>
                  <a:lnTo>
                    <a:pt x="441" y="201"/>
                  </a:lnTo>
                  <a:lnTo>
                    <a:pt x="436" y="199"/>
                  </a:lnTo>
                  <a:lnTo>
                    <a:pt x="431" y="196"/>
                  </a:lnTo>
                  <a:lnTo>
                    <a:pt x="427" y="194"/>
                  </a:lnTo>
                  <a:lnTo>
                    <a:pt x="422" y="192"/>
                  </a:lnTo>
                  <a:lnTo>
                    <a:pt x="417" y="193"/>
                  </a:lnTo>
                  <a:lnTo>
                    <a:pt x="414" y="196"/>
                  </a:lnTo>
                  <a:lnTo>
                    <a:pt x="409" y="199"/>
                  </a:lnTo>
                  <a:lnTo>
                    <a:pt x="406" y="198"/>
                  </a:lnTo>
                  <a:lnTo>
                    <a:pt x="400" y="201"/>
                  </a:lnTo>
                  <a:lnTo>
                    <a:pt x="394" y="206"/>
                  </a:lnTo>
                  <a:lnTo>
                    <a:pt x="390" y="211"/>
                  </a:lnTo>
                  <a:lnTo>
                    <a:pt x="385" y="217"/>
                  </a:lnTo>
                  <a:lnTo>
                    <a:pt x="380" y="223"/>
                  </a:lnTo>
                  <a:lnTo>
                    <a:pt x="374" y="227"/>
                  </a:lnTo>
                  <a:lnTo>
                    <a:pt x="369" y="229"/>
                  </a:lnTo>
                  <a:lnTo>
                    <a:pt x="362" y="228"/>
                  </a:lnTo>
                  <a:lnTo>
                    <a:pt x="366" y="216"/>
                  </a:lnTo>
                  <a:lnTo>
                    <a:pt x="376" y="206"/>
                  </a:lnTo>
                  <a:lnTo>
                    <a:pt x="386" y="196"/>
                  </a:lnTo>
                  <a:lnTo>
                    <a:pt x="395" y="186"/>
                  </a:lnTo>
                  <a:lnTo>
                    <a:pt x="391" y="180"/>
                  </a:lnTo>
                  <a:lnTo>
                    <a:pt x="385" y="175"/>
                  </a:lnTo>
                  <a:lnTo>
                    <a:pt x="378" y="173"/>
                  </a:lnTo>
                  <a:lnTo>
                    <a:pt x="371" y="172"/>
                  </a:lnTo>
                  <a:lnTo>
                    <a:pt x="364" y="174"/>
                  </a:lnTo>
                  <a:lnTo>
                    <a:pt x="358" y="179"/>
                  </a:lnTo>
                  <a:lnTo>
                    <a:pt x="352" y="186"/>
                  </a:lnTo>
                  <a:lnTo>
                    <a:pt x="347" y="193"/>
                  </a:lnTo>
                  <a:lnTo>
                    <a:pt x="342" y="199"/>
                  </a:lnTo>
                  <a:lnTo>
                    <a:pt x="336" y="202"/>
                  </a:lnTo>
                  <a:lnTo>
                    <a:pt x="329" y="203"/>
                  </a:lnTo>
                  <a:lnTo>
                    <a:pt x="322" y="200"/>
                  </a:lnTo>
                  <a:lnTo>
                    <a:pt x="351" y="166"/>
                  </a:lnTo>
                  <a:lnTo>
                    <a:pt x="348" y="163"/>
                  </a:lnTo>
                  <a:lnTo>
                    <a:pt x="343" y="160"/>
                  </a:lnTo>
                  <a:lnTo>
                    <a:pt x="338" y="158"/>
                  </a:lnTo>
                  <a:lnTo>
                    <a:pt x="334" y="156"/>
                  </a:lnTo>
                  <a:lnTo>
                    <a:pt x="329" y="155"/>
                  </a:lnTo>
                  <a:lnTo>
                    <a:pt x="324" y="152"/>
                  </a:lnTo>
                  <a:lnTo>
                    <a:pt x="319" y="151"/>
                  </a:lnTo>
                  <a:lnTo>
                    <a:pt x="314" y="149"/>
                  </a:lnTo>
                  <a:lnTo>
                    <a:pt x="309" y="151"/>
                  </a:lnTo>
                  <a:lnTo>
                    <a:pt x="305" y="153"/>
                  </a:lnTo>
                  <a:lnTo>
                    <a:pt x="301" y="157"/>
                  </a:lnTo>
                  <a:lnTo>
                    <a:pt x="297" y="160"/>
                  </a:lnTo>
                  <a:lnTo>
                    <a:pt x="292" y="164"/>
                  </a:lnTo>
                  <a:lnTo>
                    <a:pt x="287" y="167"/>
                  </a:lnTo>
                  <a:lnTo>
                    <a:pt x="283" y="168"/>
                  </a:lnTo>
                  <a:lnTo>
                    <a:pt x="278" y="168"/>
                  </a:lnTo>
                  <a:lnTo>
                    <a:pt x="297" y="144"/>
                  </a:lnTo>
                  <a:lnTo>
                    <a:pt x="293" y="142"/>
                  </a:lnTo>
                  <a:lnTo>
                    <a:pt x="288" y="138"/>
                  </a:lnTo>
                  <a:lnTo>
                    <a:pt x="285" y="136"/>
                  </a:lnTo>
                  <a:lnTo>
                    <a:pt x="280" y="132"/>
                  </a:lnTo>
                  <a:lnTo>
                    <a:pt x="276" y="131"/>
                  </a:lnTo>
                  <a:lnTo>
                    <a:pt x="271" y="130"/>
                  </a:lnTo>
                  <a:lnTo>
                    <a:pt x="266" y="131"/>
                  </a:lnTo>
                  <a:lnTo>
                    <a:pt x="262" y="135"/>
                  </a:lnTo>
                  <a:lnTo>
                    <a:pt x="257" y="138"/>
                  </a:lnTo>
                  <a:lnTo>
                    <a:pt x="252" y="143"/>
                  </a:lnTo>
                  <a:lnTo>
                    <a:pt x="247" y="145"/>
                  </a:lnTo>
                  <a:lnTo>
                    <a:pt x="241" y="143"/>
                  </a:lnTo>
                  <a:lnTo>
                    <a:pt x="236" y="138"/>
                  </a:lnTo>
                  <a:lnTo>
                    <a:pt x="235" y="134"/>
                  </a:lnTo>
                  <a:lnTo>
                    <a:pt x="235" y="129"/>
                  </a:lnTo>
                  <a:lnTo>
                    <a:pt x="238" y="124"/>
                  </a:lnTo>
                  <a:lnTo>
                    <a:pt x="241" y="123"/>
                  </a:lnTo>
                  <a:lnTo>
                    <a:pt x="235" y="116"/>
                  </a:lnTo>
                  <a:lnTo>
                    <a:pt x="227" y="113"/>
                  </a:lnTo>
                  <a:lnTo>
                    <a:pt x="217" y="109"/>
                  </a:lnTo>
                  <a:lnTo>
                    <a:pt x="209" y="107"/>
                  </a:lnTo>
                  <a:lnTo>
                    <a:pt x="206" y="109"/>
                  </a:lnTo>
                  <a:lnTo>
                    <a:pt x="201" y="110"/>
                  </a:lnTo>
                  <a:lnTo>
                    <a:pt x="198" y="110"/>
                  </a:lnTo>
                  <a:lnTo>
                    <a:pt x="193" y="109"/>
                  </a:lnTo>
                  <a:lnTo>
                    <a:pt x="195" y="120"/>
                  </a:lnTo>
                  <a:lnTo>
                    <a:pt x="214" y="135"/>
                  </a:lnTo>
                  <a:lnTo>
                    <a:pt x="231" y="150"/>
                  </a:lnTo>
                  <a:lnTo>
                    <a:pt x="250" y="164"/>
                  </a:lnTo>
                  <a:lnTo>
                    <a:pt x="269" y="178"/>
                  </a:lnTo>
                  <a:lnTo>
                    <a:pt x="287" y="192"/>
                  </a:lnTo>
                  <a:lnTo>
                    <a:pt x="306" y="206"/>
                  </a:lnTo>
                  <a:lnTo>
                    <a:pt x="324" y="218"/>
                  </a:lnTo>
                  <a:lnTo>
                    <a:pt x="343" y="232"/>
                  </a:lnTo>
                  <a:lnTo>
                    <a:pt x="362" y="245"/>
                  </a:lnTo>
                  <a:lnTo>
                    <a:pt x="381" y="258"/>
                  </a:lnTo>
                  <a:lnTo>
                    <a:pt x="400" y="271"/>
                  </a:lnTo>
                  <a:lnTo>
                    <a:pt x="419" y="284"/>
                  </a:lnTo>
                  <a:lnTo>
                    <a:pt x="437" y="298"/>
                  </a:lnTo>
                  <a:lnTo>
                    <a:pt x="456" y="310"/>
                  </a:lnTo>
                  <a:lnTo>
                    <a:pt x="474" y="323"/>
                  </a:lnTo>
                  <a:lnTo>
                    <a:pt x="493" y="336"/>
                  </a:lnTo>
                  <a:lnTo>
                    <a:pt x="498" y="343"/>
                  </a:lnTo>
                  <a:lnTo>
                    <a:pt x="506" y="350"/>
                  </a:lnTo>
                  <a:lnTo>
                    <a:pt x="509" y="358"/>
                  </a:lnTo>
                  <a:lnTo>
                    <a:pt x="505" y="366"/>
                  </a:lnTo>
                  <a:lnTo>
                    <a:pt x="499" y="366"/>
                  </a:lnTo>
                  <a:lnTo>
                    <a:pt x="493" y="364"/>
                  </a:lnTo>
                  <a:lnTo>
                    <a:pt x="488" y="360"/>
                  </a:lnTo>
                  <a:lnTo>
                    <a:pt x="484" y="358"/>
                  </a:lnTo>
                  <a:lnTo>
                    <a:pt x="454" y="380"/>
                  </a:lnTo>
                  <a:lnTo>
                    <a:pt x="452" y="373"/>
                  </a:lnTo>
                  <a:lnTo>
                    <a:pt x="456" y="365"/>
                  </a:lnTo>
                  <a:lnTo>
                    <a:pt x="460" y="358"/>
                  </a:lnTo>
                  <a:lnTo>
                    <a:pt x="465" y="350"/>
                  </a:lnTo>
                  <a:lnTo>
                    <a:pt x="460" y="345"/>
                  </a:lnTo>
                  <a:lnTo>
                    <a:pt x="456" y="341"/>
                  </a:lnTo>
                  <a:lnTo>
                    <a:pt x="450" y="336"/>
                  </a:lnTo>
                  <a:lnTo>
                    <a:pt x="445" y="331"/>
                  </a:lnTo>
                  <a:lnTo>
                    <a:pt x="440" y="328"/>
                  </a:lnTo>
                  <a:lnTo>
                    <a:pt x="434" y="325"/>
                  </a:lnTo>
                  <a:lnTo>
                    <a:pt x="428" y="324"/>
                  </a:lnTo>
                  <a:lnTo>
                    <a:pt x="421" y="327"/>
                  </a:lnTo>
                  <a:lnTo>
                    <a:pt x="415" y="335"/>
                  </a:lnTo>
                  <a:lnTo>
                    <a:pt x="408" y="343"/>
                  </a:lnTo>
                  <a:lnTo>
                    <a:pt x="402" y="352"/>
                  </a:lnTo>
                  <a:lnTo>
                    <a:pt x="395" y="360"/>
                  </a:lnTo>
                  <a:lnTo>
                    <a:pt x="398" y="350"/>
                  </a:lnTo>
                  <a:lnTo>
                    <a:pt x="405" y="338"/>
                  </a:lnTo>
                  <a:lnTo>
                    <a:pt x="414" y="328"/>
                  </a:lnTo>
                  <a:lnTo>
                    <a:pt x="421" y="316"/>
                  </a:lnTo>
                  <a:lnTo>
                    <a:pt x="415" y="309"/>
                  </a:lnTo>
                  <a:lnTo>
                    <a:pt x="409" y="303"/>
                  </a:lnTo>
                  <a:lnTo>
                    <a:pt x="401" y="301"/>
                  </a:lnTo>
                  <a:lnTo>
                    <a:pt x="393" y="301"/>
                  </a:lnTo>
                  <a:lnTo>
                    <a:pt x="388" y="307"/>
                  </a:lnTo>
                  <a:lnTo>
                    <a:pt x="383" y="314"/>
                  </a:lnTo>
                  <a:lnTo>
                    <a:pt x="377" y="320"/>
                  </a:lnTo>
                  <a:lnTo>
                    <a:pt x="371" y="324"/>
                  </a:lnTo>
                  <a:lnTo>
                    <a:pt x="364" y="330"/>
                  </a:lnTo>
                  <a:lnTo>
                    <a:pt x="357" y="335"/>
                  </a:lnTo>
                  <a:lnTo>
                    <a:pt x="350" y="338"/>
                  </a:lnTo>
                  <a:lnTo>
                    <a:pt x="343" y="342"/>
                  </a:lnTo>
                  <a:lnTo>
                    <a:pt x="345" y="335"/>
                  </a:lnTo>
                  <a:lnTo>
                    <a:pt x="349" y="329"/>
                  </a:lnTo>
                  <a:lnTo>
                    <a:pt x="354" y="322"/>
                  </a:lnTo>
                  <a:lnTo>
                    <a:pt x="358" y="316"/>
                  </a:lnTo>
                  <a:lnTo>
                    <a:pt x="364" y="309"/>
                  </a:lnTo>
                  <a:lnTo>
                    <a:pt x="370" y="303"/>
                  </a:lnTo>
                  <a:lnTo>
                    <a:pt x="374" y="296"/>
                  </a:lnTo>
                  <a:lnTo>
                    <a:pt x="380" y="291"/>
                  </a:lnTo>
                  <a:lnTo>
                    <a:pt x="377" y="286"/>
                  </a:lnTo>
                  <a:lnTo>
                    <a:pt x="373" y="281"/>
                  </a:lnTo>
                  <a:lnTo>
                    <a:pt x="369" y="278"/>
                  </a:lnTo>
                  <a:lnTo>
                    <a:pt x="364" y="274"/>
                  </a:lnTo>
                  <a:lnTo>
                    <a:pt x="358" y="272"/>
                  </a:lnTo>
                  <a:lnTo>
                    <a:pt x="354" y="268"/>
                  </a:lnTo>
                  <a:lnTo>
                    <a:pt x="348" y="266"/>
                  </a:lnTo>
                  <a:lnTo>
                    <a:pt x="343" y="263"/>
                  </a:lnTo>
                  <a:lnTo>
                    <a:pt x="338" y="266"/>
                  </a:lnTo>
                  <a:lnTo>
                    <a:pt x="333" y="271"/>
                  </a:lnTo>
                  <a:lnTo>
                    <a:pt x="328" y="277"/>
                  </a:lnTo>
                  <a:lnTo>
                    <a:pt x="323" y="281"/>
                  </a:lnTo>
                  <a:lnTo>
                    <a:pt x="319" y="286"/>
                  </a:lnTo>
                  <a:lnTo>
                    <a:pt x="314" y="291"/>
                  </a:lnTo>
                  <a:lnTo>
                    <a:pt x="308" y="294"/>
                  </a:lnTo>
                  <a:lnTo>
                    <a:pt x="302" y="296"/>
                  </a:lnTo>
                  <a:lnTo>
                    <a:pt x="305" y="288"/>
                  </a:lnTo>
                  <a:lnTo>
                    <a:pt x="309" y="280"/>
                  </a:lnTo>
                  <a:lnTo>
                    <a:pt x="316" y="273"/>
                  </a:lnTo>
                  <a:lnTo>
                    <a:pt x="323" y="265"/>
                  </a:lnTo>
                  <a:lnTo>
                    <a:pt x="328" y="258"/>
                  </a:lnTo>
                  <a:lnTo>
                    <a:pt x="328" y="251"/>
                  </a:lnTo>
                  <a:lnTo>
                    <a:pt x="323" y="245"/>
                  </a:lnTo>
                  <a:lnTo>
                    <a:pt x="311" y="239"/>
                  </a:lnTo>
                  <a:lnTo>
                    <a:pt x="302" y="242"/>
                  </a:lnTo>
                  <a:lnTo>
                    <a:pt x="295" y="245"/>
                  </a:lnTo>
                  <a:lnTo>
                    <a:pt x="291" y="251"/>
                  </a:lnTo>
                  <a:lnTo>
                    <a:pt x="286" y="258"/>
                  </a:lnTo>
                  <a:lnTo>
                    <a:pt x="281" y="264"/>
                  </a:lnTo>
                  <a:lnTo>
                    <a:pt x="276" y="270"/>
                  </a:lnTo>
                  <a:lnTo>
                    <a:pt x="270" y="274"/>
                  </a:lnTo>
                  <a:lnTo>
                    <a:pt x="263" y="277"/>
                  </a:lnTo>
                  <a:lnTo>
                    <a:pt x="265" y="263"/>
                  </a:lnTo>
                  <a:lnTo>
                    <a:pt x="273" y="251"/>
                  </a:lnTo>
                  <a:lnTo>
                    <a:pt x="284" y="239"/>
                  </a:lnTo>
                  <a:lnTo>
                    <a:pt x="291" y="225"/>
                  </a:lnTo>
                  <a:lnTo>
                    <a:pt x="286" y="222"/>
                  </a:lnTo>
                  <a:lnTo>
                    <a:pt x="281" y="217"/>
                  </a:lnTo>
                  <a:lnTo>
                    <a:pt x="276" y="214"/>
                  </a:lnTo>
                  <a:lnTo>
                    <a:pt x="271" y="210"/>
                  </a:lnTo>
                  <a:lnTo>
                    <a:pt x="265" y="208"/>
                  </a:lnTo>
                  <a:lnTo>
                    <a:pt x="261" y="206"/>
                  </a:lnTo>
                  <a:lnTo>
                    <a:pt x="255" y="205"/>
                  </a:lnTo>
                  <a:lnTo>
                    <a:pt x="249" y="206"/>
                  </a:lnTo>
                  <a:lnTo>
                    <a:pt x="242" y="211"/>
                  </a:lnTo>
                  <a:lnTo>
                    <a:pt x="236" y="218"/>
                  </a:lnTo>
                  <a:lnTo>
                    <a:pt x="229" y="224"/>
                  </a:lnTo>
                  <a:lnTo>
                    <a:pt x="224" y="231"/>
                  </a:lnTo>
                  <a:lnTo>
                    <a:pt x="219" y="237"/>
                  </a:lnTo>
                  <a:lnTo>
                    <a:pt x="213" y="242"/>
                  </a:lnTo>
                  <a:lnTo>
                    <a:pt x="206" y="246"/>
                  </a:lnTo>
                  <a:lnTo>
                    <a:pt x="199" y="249"/>
                  </a:lnTo>
                  <a:lnTo>
                    <a:pt x="205" y="242"/>
                  </a:lnTo>
                  <a:lnTo>
                    <a:pt x="211" y="235"/>
                  </a:lnTo>
                  <a:lnTo>
                    <a:pt x="216" y="228"/>
                  </a:lnTo>
                  <a:lnTo>
                    <a:pt x="222" y="222"/>
                  </a:lnTo>
                  <a:lnTo>
                    <a:pt x="227" y="215"/>
                  </a:lnTo>
                  <a:lnTo>
                    <a:pt x="231" y="207"/>
                  </a:lnTo>
                  <a:lnTo>
                    <a:pt x="236" y="200"/>
                  </a:lnTo>
                  <a:lnTo>
                    <a:pt x="238" y="192"/>
                  </a:lnTo>
                  <a:lnTo>
                    <a:pt x="231" y="186"/>
                  </a:lnTo>
                  <a:lnTo>
                    <a:pt x="223" y="180"/>
                  </a:lnTo>
                  <a:lnTo>
                    <a:pt x="214" y="177"/>
                  </a:lnTo>
                  <a:lnTo>
                    <a:pt x="205" y="179"/>
                  </a:lnTo>
                  <a:lnTo>
                    <a:pt x="200" y="182"/>
                  </a:lnTo>
                  <a:lnTo>
                    <a:pt x="197" y="186"/>
                  </a:lnTo>
                  <a:lnTo>
                    <a:pt x="192" y="189"/>
                  </a:lnTo>
                  <a:lnTo>
                    <a:pt x="187" y="193"/>
                  </a:lnTo>
                  <a:lnTo>
                    <a:pt x="183" y="196"/>
                  </a:lnTo>
                  <a:lnTo>
                    <a:pt x="179" y="201"/>
                  </a:lnTo>
                  <a:lnTo>
                    <a:pt x="174" y="205"/>
                  </a:lnTo>
                  <a:lnTo>
                    <a:pt x="170" y="208"/>
                  </a:lnTo>
                  <a:lnTo>
                    <a:pt x="165" y="203"/>
                  </a:lnTo>
                  <a:lnTo>
                    <a:pt x="173" y="192"/>
                  </a:lnTo>
                  <a:lnTo>
                    <a:pt x="184" y="182"/>
                  </a:lnTo>
                  <a:lnTo>
                    <a:pt x="193" y="174"/>
                  </a:lnTo>
                  <a:lnTo>
                    <a:pt x="199" y="163"/>
                  </a:lnTo>
                  <a:lnTo>
                    <a:pt x="191" y="157"/>
                  </a:lnTo>
                  <a:lnTo>
                    <a:pt x="184" y="150"/>
                  </a:lnTo>
                  <a:lnTo>
                    <a:pt x="174" y="145"/>
                  </a:lnTo>
                  <a:lnTo>
                    <a:pt x="165" y="146"/>
                  </a:lnTo>
                  <a:lnTo>
                    <a:pt x="159" y="152"/>
                  </a:lnTo>
                  <a:lnTo>
                    <a:pt x="154" y="158"/>
                  </a:lnTo>
                  <a:lnTo>
                    <a:pt x="148" y="164"/>
                  </a:lnTo>
                  <a:lnTo>
                    <a:pt x="140" y="166"/>
                  </a:lnTo>
                  <a:lnTo>
                    <a:pt x="134" y="157"/>
                  </a:lnTo>
                  <a:lnTo>
                    <a:pt x="129" y="148"/>
                  </a:lnTo>
                  <a:lnTo>
                    <a:pt x="129" y="137"/>
                  </a:lnTo>
                  <a:lnTo>
                    <a:pt x="138" y="129"/>
                  </a:lnTo>
                  <a:lnTo>
                    <a:pt x="140" y="127"/>
                  </a:lnTo>
                  <a:lnTo>
                    <a:pt x="136" y="121"/>
                  </a:lnTo>
                  <a:lnTo>
                    <a:pt x="130" y="116"/>
                  </a:lnTo>
                  <a:lnTo>
                    <a:pt x="123" y="113"/>
                  </a:lnTo>
                  <a:lnTo>
                    <a:pt x="116" y="109"/>
                  </a:lnTo>
                  <a:lnTo>
                    <a:pt x="108" y="117"/>
                  </a:lnTo>
                  <a:lnTo>
                    <a:pt x="105" y="128"/>
                  </a:lnTo>
                  <a:lnTo>
                    <a:pt x="107" y="137"/>
                  </a:lnTo>
                  <a:lnTo>
                    <a:pt x="113" y="146"/>
                  </a:lnTo>
                  <a:lnTo>
                    <a:pt x="131" y="179"/>
                  </a:lnTo>
                  <a:lnTo>
                    <a:pt x="152" y="211"/>
                  </a:lnTo>
                  <a:lnTo>
                    <a:pt x="173" y="244"/>
                  </a:lnTo>
                  <a:lnTo>
                    <a:pt x="194" y="277"/>
                  </a:lnTo>
                  <a:lnTo>
                    <a:pt x="215" y="308"/>
                  </a:lnTo>
                  <a:lnTo>
                    <a:pt x="235" y="341"/>
                  </a:lnTo>
                  <a:lnTo>
                    <a:pt x="255" y="373"/>
                  </a:lnTo>
                  <a:lnTo>
                    <a:pt x="272" y="407"/>
                  </a:lnTo>
                  <a:lnTo>
                    <a:pt x="279" y="420"/>
                  </a:lnTo>
                  <a:lnTo>
                    <a:pt x="287" y="434"/>
                  </a:lnTo>
                  <a:lnTo>
                    <a:pt x="295" y="446"/>
                  </a:lnTo>
                  <a:lnTo>
                    <a:pt x="304" y="459"/>
                  </a:lnTo>
                  <a:lnTo>
                    <a:pt x="311" y="472"/>
                  </a:lnTo>
                  <a:lnTo>
                    <a:pt x="319" y="485"/>
                  </a:lnTo>
                  <a:lnTo>
                    <a:pt x="327" y="498"/>
                  </a:lnTo>
                  <a:lnTo>
                    <a:pt x="334" y="510"/>
                  </a:lnTo>
                  <a:lnTo>
                    <a:pt x="335" y="516"/>
                  </a:lnTo>
                  <a:lnTo>
                    <a:pt x="336" y="522"/>
                  </a:lnTo>
                  <a:lnTo>
                    <a:pt x="335" y="528"/>
                  </a:lnTo>
                  <a:lnTo>
                    <a:pt x="331" y="534"/>
                  </a:lnTo>
                  <a:lnTo>
                    <a:pt x="329" y="537"/>
                  </a:lnTo>
                  <a:lnTo>
                    <a:pt x="327" y="538"/>
                  </a:lnTo>
                  <a:lnTo>
                    <a:pt x="323" y="538"/>
                  </a:lnTo>
                  <a:lnTo>
                    <a:pt x="321" y="538"/>
                  </a:lnTo>
                  <a:lnTo>
                    <a:pt x="298" y="509"/>
                  </a:lnTo>
                  <a:lnTo>
                    <a:pt x="278" y="479"/>
                  </a:lnTo>
                  <a:lnTo>
                    <a:pt x="261" y="448"/>
                  </a:lnTo>
                  <a:lnTo>
                    <a:pt x="243" y="416"/>
                  </a:lnTo>
                  <a:lnTo>
                    <a:pt x="226" y="386"/>
                  </a:lnTo>
                  <a:lnTo>
                    <a:pt x="208" y="355"/>
                  </a:lnTo>
                  <a:lnTo>
                    <a:pt x="188" y="324"/>
                  </a:lnTo>
                  <a:lnTo>
                    <a:pt x="165" y="295"/>
                  </a:lnTo>
                  <a:lnTo>
                    <a:pt x="159" y="282"/>
                  </a:lnTo>
                  <a:lnTo>
                    <a:pt x="154" y="271"/>
                  </a:lnTo>
                  <a:lnTo>
                    <a:pt x="147" y="258"/>
                  </a:lnTo>
                  <a:lnTo>
                    <a:pt x="140" y="245"/>
                  </a:lnTo>
                  <a:lnTo>
                    <a:pt x="131" y="234"/>
                  </a:lnTo>
                  <a:lnTo>
                    <a:pt x="126" y="221"/>
                  </a:lnTo>
                  <a:lnTo>
                    <a:pt x="119" y="207"/>
                  </a:lnTo>
                  <a:lnTo>
                    <a:pt x="114" y="194"/>
                  </a:lnTo>
                  <a:lnTo>
                    <a:pt x="105" y="185"/>
                  </a:lnTo>
                  <a:lnTo>
                    <a:pt x="100" y="173"/>
                  </a:lnTo>
                  <a:lnTo>
                    <a:pt x="95" y="161"/>
                  </a:lnTo>
                  <a:lnTo>
                    <a:pt x="88" y="150"/>
                  </a:lnTo>
                  <a:lnTo>
                    <a:pt x="86" y="164"/>
                  </a:lnTo>
                  <a:lnTo>
                    <a:pt x="90" y="177"/>
                  </a:lnTo>
                  <a:lnTo>
                    <a:pt x="95" y="189"/>
                  </a:lnTo>
                  <a:lnTo>
                    <a:pt x="100" y="202"/>
                  </a:lnTo>
                  <a:lnTo>
                    <a:pt x="107" y="224"/>
                  </a:lnTo>
                  <a:lnTo>
                    <a:pt x="114" y="246"/>
                  </a:lnTo>
                  <a:lnTo>
                    <a:pt x="121" y="268"/>
                  </a:lnTo>
                  <a:lnTo>
                    <a:pt x="127" y="291"/>
                  </a:lnTo>
                  <a:lnTo>
                    <a:pt x="134" y="314"/>
                  </a:lnTo>
                  <a:lnTo>
                    <a:pt x="141" y="336"/>
                  </a:lnTo>
                  <a:lnTo>
                    <a:pt x="147" y="358"/>
                  </a:lnTo>
                  <a:lnTo>
                    <a:pt x="154" y="380"/>
                  </a:lnTo>
                  <a:lnTo>
                    <a:pt x="162" y="398"/>
                  </a:lnTo>
                  <a:lnTo>
                    <a:pt x="169" y="415"/>
                  </a:lnTo>
                  <a:lnTo>
                    <a:pt x="173" y="434"/>
                  </a:lnTo>
                  <a:lnTo>
                    <a:pt x="178" y="452"/>
                  </a:lnTo>
                  <a:lnTo>
                    <a:pt x="181" y="472"/>
                  </a:lnTo>
                  <a:lnTo>
                    <a:pt x="186" y="491"/>
                  </a:lnTo>
                  <a:lnTo>
                    <a:pt x="193" y="508"/>
                  </a:lnTo>
                  <a:lnTo>
                    <a:pt x="201" y="525"/>
                  </a:lnTo>
                  <a:lnTo>
                    <a:pt x="202" y="538"/>
                  </a:lnTo>
                  <a:lnTo>
                    <a:pt x="207" y="552"/>
                  </a:lnTo>
                  <a:lnTo>
                    <a:pt x="213" y="565"/>
                  </a:lnTo>
                  <a:lnTo>
                    <a:pt x="220" y="578"/>
                  </a:lnTo>
                  <a:lnTo>
                    <a:pt x="222" y="591"/>
                  </a:lnTo>
                  <a:lnTo>
                    <a:pt x="222" y="601"/>
                  </a:lnTo>
                  <a:lnTo>
                    <a:pt x="214" y="610"/>
                  </a:lnTo>
                  <a:lnTo>
                    <a:pt x="199" y="618"/>
                  </a:lnTo>
                  <a:lnTo>
                    <a:pt x="193" y="618"/>
                  </a:lnTo>
                  <a:lnTo>
                    <a:pt x="184" y="586"/>
                  </a:lnTo>
                  <a:lnTo>
                    <a:pt x="174" y="553"/>
                  </a:lnTo>
                  <a:lnTo>
                    <a:pt x="164" y="522"/>
                  </a:lnTo>
                  <a:lnTo>
                    <a:pt x="154" y="491"/>
                  </a:lnTo>
                  <a:lnTo>
                    <a:pt x="143" y="458"/>
                  </a:lnTo>
                  <a:lnTo>
                    <a:pt x="134" y="427"/>
                  </a:lnTo>
                  <a:lnTo>
                    <a:pt x="126" y="394"/>
                  </a:lnTo>
                  <a:lnTo>
                    <a:pt x="119" y="360"/>
                  </a:lnTo>
                  <a:lnTo>
                    <a:pt x="122" y="356"/>
                  </a:lnTo>
                  <a:lnTo>
                    <a:pt x="111" y="334"/>
                  </a:lnTo>
                  <a:lnTo>
                    <a:pt x="101" y="310"/>
                  </a:lnTo>
                  <a:lnTo>
                    <a:pt x="94" y="286"/>
                  </a:lnTo>
                  <a:lnTo>
                    <a:pt x="88" y="261"/>
                  </a:lnTo>
                  <a:lnTo>
                    <a:pt x="81" y="238"/>
                  </a:lnTo>
                  <a:lnTo>
                    <a:pt x="74" y="214"/>
                  </a:lnTo>
                  <a:lnTo>
                    <a:pt x="65" y="191"/>
                  </a:lnTo>
                  <a:lnTo>
                    <a:pt x="54" y="168"/>
                  </a:lnTo>
                  <a:lnTo>
                    <a:pt x="51" y="158"/>
                  </a:lnTo>
                  <a:lnTo>
                    <a:pt x="48" y="148"/>
                  </a:lnTo>
                  <a:lnTo>
                    <a:pt x="44" y="137"/>
                  </a:lnTo>
                  <a:lnTo>
                    <a:pt x="40" y="127"/>
                  </a:lnTo>
                  <a:lnTo>
                    <a:pt x="35" y="117"/>
                  </a:lnTo>
                  <a:lnTo>
                    <a:pt x="29" y="109"/>
                  </a:lnTo>
                  <a:lnTo>
                    <a:pt x="23" y="101"/>
                  </a:lnTo>
                  <a:lnTo>
                    <a:pt x="15" y="93"/>
                  </a:lnTo>
                  <a:lnTo>
                    <a:pt x="19" y="86"/>
                  </a:lnTo>
                  <a:lnTo>
                    <a:pt x="19" y="80"/>
                  </a:lnTo>
                  <a:lnTo>
                    <a:pt x="16" y="73"/>
                  </a:lnTo>
                  <a:lnTo>
                    <a:pt x="12" y="67"/>
                  </a:lnTo>
                  <a:lnTo>
                    <a:pt x="8" y="65"/>
                  </a:lnTo>
                  <a:lnTo>
                    <a:pt x="5" y="65"/>
                  </a:lnTo>
                  <a:lnTo>
                    <a:pt x="1" y="63"/>
                  </a:lnTo>
                  <a:lnTo>
                    <a:pt x="0" y="59"/>
                  </a:lnTo>
                  <a:lnTo>
                    <a:pt x="4" y="51"/>
                  </a:lnTo>
                  <a:lnTo>
                    <a:pt x="8" y="46"/>
                  </a:lnTo>
                  <a:lnTo>
                    <a:pt x="14" y="43"/>
                  </a:lnTo>
                  <a:lnTo>
                    <a:pt x="21" y="39"/>
                  </a:lnTo>
                  <a:lnTo>
                    <a:pt x="29" y="37"/>
                  </a:lnTo>
                  <a:lnTo>
                    <a:pt x="36" y="34"/>
                  </a:lnTo>
                  <a:lnTo>
                    <a:pt x="41" y="28"/>
                  </a:lnTo>
                  <a:lnTo>
                    <a:pt x="45" y="20"/>
                  </a:lnTo>
                  <a:lnTo>
                    <a:pt x="47" y="14"/>
                  </a:lnTo>
                  <a:lnTo>
                    <a:pt x="48" y="9"/>
                  </a:lnTo>
                  <a:lnTo>
                    <a:pt x="50" y="3"/>
                  </a:lnTo>
                  <a:lnTo>
                    <a:pt x="55" y="0"/>
                  </a:lnTo>
                  <a:lnTo>
                    <a:pt x="58" y="0"/>
                  </a:lnTo>
                  <a:lnTo>
                    <a:pt x="62" y="0"/>
                  </a:lnTo>
                  <a:lnTo>
                    <a:pt x="64" y="1"/>
                  </a:lnTo>
                  <a:lnTo>
                    <a:pt x="6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Freeform 15"/>
            <p:cNvSpPr>
              <a:spLocks/>
            </p:cNvSpPr>
            <p:nvPr/>
          </p:nvSpPr>
          <p:spPr bwMode="auto">
            <a:xfrm>
              <a:off x="1731963" y="2960688"/>
              <a:ext cx="207963" cy="211137"/>
            </a:xfrm>
            <a:custGeom>
              <a:avLst/>
              <a:gdLst>
                <a:gd name="T0" fmla="*/ 775 w 785"/>
                <a:gd name="T1" fmla="*/ 19 h 799"/>
                <a:gd name="T2" fmla="*/ 754 w 785"/>
                <a:gd name="T3" fmla="*/ 57 h 799"/>
                <a:gd name="T4" fmla="*/ 732 w 785"/>
                <a:gd name="T5" fmla="*/ 96 h 799"/>
                <a:gd name="T6" fmla="*/ 709 w 785"/>
                <a:gd name="T7" fmla="*/ 133 h 799"/>
                <a:gd name="T8" fmla="*/ 685 w 785"/>
                <a:gd name="T9" fmla="*/ 170 h 799"/>
                <a:gd name="T10" fmla="*/ 659 w 785"/>
                <a:gd name="T11" fmla="*/ 207 h 799"/>
                <a:gd name="T12" fmla="*/ 635 w 785"/>
                <a:gd name="T13" fmla="*/ 244 h 799"/>
                <a:gd name="T14" fmla="*/ 610 w 785"/>
                <a:gd name="T15" fmla="*/ 282 h 799"/>
                <a:gd name="T16" fmla="*/ 588 w 785"/>
                <a:gd name="T17" fmla="*/ 317 h 799"/>
                <a:gd name="T18" fmla="*/ 565 w 785"/>
                <a:gd name="T19" fmla="*/ 348 h 799"/>
                <a:gd name="T20" fmla="*/ 539 w 785"/>
                <a:gd name="T21" fmla="*/ 379 h 799"/>
                <a:gd name="T22" fmla="*/ 511 w 785"/>
                <a:gd name="T23" fmla="*/ 408 h 799"/>
                <a:gd name="T24" fmla="*/ 484 w 785"/>
                <a:gd name="T25" fmla="*/ 439 h 799"/>
                <a:gd name="T26" fmla="*/ 454 w 785"/>
                <a:gd name="T27" fmla="*/ 468 h 799"/>
                <a:gd name="T28" fmla="*/ 427 w 785"/>
                <a:gd name="T29" fmla="*/ 497 h 799"/>
                <a:gd name="T30" fmla="*/ 399 w 785"/>
                <a:gd name="T31" fmla="*/ 526 h 799"/>
                <a:gd name="T32" fmla="*/ 372 w 785"/>
                <a:gd name="T33" fmla="*/ 551 h 799"/>
                <a:gd name="T34" fmla="*/ 345 w 785"/>
                <a:gd name="T35" fmla="*/ 572 h 799"/>
                <a:gd name="T36" fmla="*/ 318 w 785"/>
                <a:gd name="T37" fmla="*/ 593 h 799"/>
                <a:gd name="T38" fmla="*/ 292 w 785"/>
                <a:gd name="T39" fmla="*/ 614 h 799"/>
                <a:gd name="T40" fmla="*/ 264 w 785"/>
                <a:gd name="T41" fmla="*/ 635 h 799"/>
                <a:gd name="T42" fmla="*/ 236 w 785"/>
                <a:gd name="T43" fmla="*/ 655 h 799"/>
                <a:gd name="T44" fmla="*/ 208 w 785"/>
                <a:gd name="T45" fmla="*/ 676 h 799"/>
                <a:gd name="T46" fmla="*/ 180 w 785"/>
                <a:gd name="T47" fmla="*/ 696 h 799"/>
                <a:gd name="T48" fmla="*/ 153 w 785"/>
                <a:gd name="T49" fmla="*/ 712 h 799"/>
                <a:gd name="T50" fmla="*/ 130 w 785"/>
                <a:gd name="T51" fmla="*/ 726 h 799"/>
                <a:gd name="T52" fmla="*/ 106 w 785"/>
                <a:gd name="T53" fmla="*/ 742 h 799"/>
                <a:gd name="T54" fmla="*/ 82 w 785"/>
                <a:gd name="T55" fmla="*/ 756 h 799"/>
                <a:gd name="T56" fmla="*/ 61 w 785"/>
                <a:gd name="T57" fmla="*/ 768 h 799"/>
                <a:gd name="T58" fmla="*/ 44 w 785"/>
                <a:gd name="T59" fmla="*/ 778 h 799"/>
                <a:gd name="T60" fmla="*/ 28 w 785"/>
                <a:gd name="T61" fmla="*/ 787 h 799"/>
                <a:gd name="T62" fmla="*/ 9 w 785"/>
                <a:gd name="T63" fmla="*/ 796 h 799"/>
                <a:gd name="T64" fmla="*/ 21 w 785"/>
                <a:gd name="T65" fmla="*/ 785 h 799"/>
                <a:gd name="T66" fmla="*/ 61 w 785"/>
                <a:gd name="T67" fmla="*/ 757 h 799"/>
                <a:gd name="T68" fmla="*/ 103 w 785"/>
                <a:gd name="T69" fmla="*/ 729 h 799"/>
                <a:gd name="T70" fmla="*/ 144 w 785"/>
                <a:gd name="T71" fmla="*/ 701 h 799"/>
                <a:gd name="T72" fmla="*/ 185 w 785"/>
                <a:gd name="T73" fmla="*/ 671 h 799"/>
                <a:gd name="T74" fmla="*/ 224 w 785"/>
                <a:gd name="T75" fmla="*/ 641 h 799"/>
                <a:gd name="T76" fmla="*/ 263 w 785"/>
                <a:gd name="T77" fmla="*/ 608 h 799"/>
                <a:gd name="T78" fmla="*/ 301 w 785"/>
                <a:gd name="T79" fmla="*/ 575 h 799"/>
                <a:gd name="T80" fmla="*/ 336 w 785"/>
                <a:gd name="T81" fmla="*/ 540 h 799"/>
                <a:gd name="T82" fmla="*/ 370 w 785"/>
                <a:gd name="T83" fmla="*/ 506 h 799"/>
                <a:gd name="T84" fmla="*/ 404 w 785"/>
                <a:gd name="T85" fmla="*/ 472 h 799"/>
                <a:gd name="T86" fmla="*/ 438 w 785"/>
                <a:gd name="T87" fmla="*/ 440 h 799"/>
                <a:gd name="T88" fmla="*/ 471 w 785"/>
                <a:gd name="T89" fmla="*/ 405 h 799"/>
                <a:gd name="T90" fmla="*/ 503 w 785"/>
                <a:gd name="T91" fmla="*/ 370 h 799"/>
                <a:gd name="T92" fmla="*/ 534 w 785"/>
                <a:gd name="T93" fmla="*/ 334 h 799"/>
                <a:gd name="T94" fmla="*/ 560 w 785"/>
                <a:gd name="T95" fmla="*/ 297 h 799"/>
                <a:gd name="T96" fmla="*/ 586 w 785"/>
                <a:gd name="T97" fmla="*/ 262 h 799"/>
                <a:gd name="T98" fmla="*/ 611 w 785"/>
                <a:gd name="T99" fmla="*/ 233 h 799"/>
                <a:gd name="T100" fmla="*/ 636 w 785"/>
                <a:gd name="T101" fmla="*/ 204 h 799"/>
                <a:gd name="T102" fmla="*/ 660 w 785"/>
                <a:gd name="T103" fmla="*/ 175 h 799"/>
                <a:gd name="T104" fmla="*/ 682 w 785"/>
                <a:gd name="T105" fmla="*/ 144 h 799"/>
                <a:gd name="T106" fmla="*/ 704 w 785"/>
                <a:gd name="T107" fmla="*/ 115 h 799"/>
                <a:gd name="T108" fmla="*/ 727 w 785"/>
                <a:gd name="T109" fmla="*/ 85 h 799"/>
                <a:gd name="T110" fmla="*/ 749 w 785"/>
                <a:gd name="T111" fmla="*/ 55 h 799"/>
                <a:gd name="T112" fmla="*/ 766 w 785"/>
                <a:gd name="T113" fmla="*/ 29 h 799"/>
                <a:gd name="T114" fmla="*/ 777 w 785"/>
                <a:gd name="T115" fmla="*/ 7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5" h="799">
                  <a:moveTo>
                    <a:pt x="785" y="0"/>
                  </a:moveTo>
                  <a:lnTo>
                    <a:pt x="775" y="19"/>
                  </a:lnTo>
                  <a:lnTo>
                    <a:pt x="765" y="39"/>
                  </a:lnTo>
                  <a:lnTo>
                    <a:pt x="754" y="57"/>
                  </a:lnTo>
                  <a:lnTo>
                    <a:pt x="743" y="76"/>
                  </a:lnTo>
                  <a:lnTo>
                    <a:pt x="732" y="96"/>
                  </a:lnTo>
                  <a:lnTo>
                    <a:pt x="721" y="114"/>
                  </a:lnTo>
                  <a:lnTo>
                    <a:pt x="709" y="133"/>
                  </a:lnTo>
                  <a:lnTo>
                    <a:pt x="696" y="151"/>
                  </a:lnTo>
                  <a:lnTo>
                    <a:pt x="685" y="170"/>
                  </a:lnTo>
                  <a:lnTo>
                    <a:pt x="672" y="189"/>
                  </a:lnTo>
                  <a:lnTo>
                    <a:pt x="659" y="207"/>
                  </a:lnTo>
                  <a:lnTo>
                    <a:pt x="647" y="226"/>
                  </a:lnTo>
                  <a:lnTo>
                    <a:pt x="635" y="244"/>
                  </a:lnTo>
                  <a:lnTo>
                    <a:pt x="623" y="263"/>
                  </a:lnTo>
                  <a:lnTo>
                    <a:pt x="610" y="282"/>
                  </a:lnTo>
                  <a:lnTo>
                    <a:pt x="599" y="300"/>
                  </a:lnTo>
                  <a:lnTo>
                    <a:pt x="588" y="317"/>
                  </a:lnTo>
                  <a:lnTo>
                    <a:pt x="577" y="333"/>
                  </a:lnTo>
                  <a:lnTo>
                    <a:pt x="565" y="348"/>
                  </a:lnTo>
                  <a:lnTo>
                    <a:pt x="552" y="364"/>
                  </a:lnTo>
                  <a:lnTo>
                    <a:pt x="539" y="379"/>
                  </a:lnTo>
                  <a:lnTo>
                    <a:pt x="525" y="394"/>
                  </a:lnTo>
                  <a:lnTo>
                    <a:pt x="511" y="408"/>
                  </a:lnTo>
                  <a:lnTo>
                    <a:pt x="497" y="423"/>
                  </a:lnTo>
                  <a:lnTo>
                    <a:pt x="484" y="439"/>
                  </a:lnTo>
                  <a:lnTo>
                    <a:pt x="470" y="453"/>
                  </a:lnTo>
                  <a:lnTo>
                    <a:pt x="454" y="468"/>
                  </a:lnTo>
                  <a:lnTo>
                    <a:pt x="440" y="482"/>
                  </a:lnTo>
                  <a:lnTo>
                    <a:pt x="427" y="497"/>
                  </a:lnTo>
                  <a:lnTo>
                    <a:pt x="413" y="511"/>
                  </a:lnTo>
                  <a:lnTo>
                    <a:pt x="399" y="526"/>
                  </a:lnTo>
                  <a:lnTo>
                    <a:pt x="385" y="541"/>
                  </a:lnTo>
                  <a:lnTo>
                    <a:pt x="372" y="551"/>
                  </a:lnTo>
                  <a:lnTo>
                    <a:pt x="359" y="562"/>
                  </a:lnTo>
                  <a:lnTo>
                    <a:pt x="345" y="572"/>
                  </a:lnTo>
                  <a:lnTo>
                    <a:pt x="332" y="583"/>
                  </a:lnTo>
                  <a:lnTo>
                    <a:pt x="318" y="593"/>
                  </a:lnTo>
                  <a:lnTo>
                    <a:pt x="304" y="604"/>
                  </a:lnTo>
                  <a:lnTo>
                    <a:pt x="292" y="614"/>
                  </a:lnTo>
                  <a:lnTo>
                    <a:pt x="278" y="625"/>
                  </a:lnTo>
                  <a:lnTo>
                    <a:pt x="264" y="635"/>
                  </a:lnTo>
                  <a:lnTo>
                    <a:pt x="250" y="646"/>
                  </a:lnTo>
                  <a:lnTo>
                    <a:pt x="236" y="655"/>
                  </a:lnTo>
                  <a:lnTo>
                    <a:pt x="222" y="665"/>
                  </a:lnTo>
                  <a:lnTo>
                    <a:pt x="208" y="676"/>
                  </a:lnTo>
                  <a:lnTo>
                    <a:pt x="194" y="686"/>
                  </a:lnTo>
                  <a:lnTo>
                    <a:pt x="180" y="696"/>
                  </a:lnTo>
                  <a:lnTo>
                    <a:pt x="166" y="706"/>
                  </a:lnTo>
                  <a:lnTo>
                    <a:pt x="153" y="712"/>
                  </a:lnTo>
                  <a:lnTo>
                    <a:pt x="142" y="719"/>
                  </a:lnTo>
                  <a:lnTo>
                    <a:pt x="130" y="726"/>
                  </a:lnTo>
                  <a:lnTo>
                    <a:pt x="118" y="734"/>
                  </a:lnTo>
                  <a:lnTo>
                    <a:pt x="106" y="742"/>
                  </a:lnTo>
                  <a:lnTo>
                    <a:pt x="94" y="749"/>
                  </a:lnTo>
                  <a:lnTo>
                    <a:pt x="82" y="756"/>
                  </a:lnTo>
                  <a:lnTo>
                    <a:pt x="70" y="762"/>
                  </a:lnTo>
                  <a:lnTo>
                    <a:pt x="61" y="768"/>
                  </a:lnTo>
                  <a:lnTo>
                    <a:pt x="53" y="772"/>
                  </a:lnTo>
                  <a:lnTo>
                    <a:pt x="44" y="778"/>
                  </a:lnTo>
                  <a:lnTo>
                    <a:pt x="36" y="783"/>
                  </a:lnTo>
                  <a:lnTo>
                    <a:pt x="28" y="787"/>
                  </a:lnTo>
                  <a:lnTo>
                    <a:pt x="18" y="792"/>
                  </a:lnTo>
                  <a:lnTo>
                    <a:pt x="9" y="796"/>
                  </a:lnTo>
                  <a:lnTo>
                    <a:pt x="0" y="799"/>
                  </a:lnTo>
                  <a:lnTo>
                    <a:pt x="21" y="785"/>
                  </a:lnTo>
                  <a:lnTo>
                    <a:pt x="42" y="771"/>
                  </a:lnTo>
                  <a:lnTo>
                    <a:pt x="61" y="757"/>
                  </a:lnTo>
                  <a:lnTo>
                    <a:pt x="82" y="743"/>
                  </a:lnTo>
                  <a:lnTo>
                    <a:pt x="103" y="729"/>
                  </a:lnTo>
                  <a:lnTo>
                    <a:pt x="123" y="715"/>
                  </a:lnTo>
                  <a:lnTo>
                    <a:pt x="144" y="701"/>
                  </a:lnTo>
                  <a:lnTo>
                    <a:pt x="164" y="686"/>
                  </a:lnTo>
                  <a:lnTo>
                    <a:pt x="185" y="671"/>
                  </a:lnTo>
                  <a:lnTo>
                    <a:pt x="204" y="656"/>
                  </a:lnTo>
                  <a:lnTo>
                    <a:pt x="224" y="641"/>
                  </a:lnTo>
                  <a:lnTo>
                    <a:pt x="244" y="625"/>
                  </a:lnTo>
                  <a:lnTo>
                    <a:pt x="263" y="608"/>
                  </a:lnTo>
                  <a:lnTo>
                    <a:pt x="282" y="592"/>
                  </a:lnTo>
                  <a:lnTo>
                    <a:pt x="301" y="575"/>
                  </a:lnTo>
                  <a:lnTo>
                    <a:pt x="320" y="557"/>
                  </a:lnTo>
                  <a:lnTo>
                    <a:pt x="336" y="540"/>
                  </a:lnTo>
                  <a:lnTo>
                    <a:pt x="353" y="523"/>
                  </a:lnTo>
                  <a:lnTo>
                    <a:pt x="370" y="506"/>
                  </a:lnTo>
                  <a:lnTo>
                    <a:pt x="387" y="490"/>
                  </a:lnTo>
                  <a:lnTo>
                    <a:pt x="404" y="472"/>
                  </a:lnTo>
                  <a:lnTo>
                    <a:pt x="421" y="456"/>
                  </a:lnTo>
                  <a:lnTo>
                    <a:pt x="438" y="440"/>
                  </a:lnTo>
                  <a:lnTo>
                    <a:pt x="454" y="422"/>
                  </a:lnTo>
                  <a:lnTo>
                    <a:pt x="471" y="405"/>
                  </a:lnTo>
                  <a:lnTo>
                    <a:pt x="487" y="387"/>
                  </a:lnTo>
                  <a:lnTo>
                    <a:pt x="503" y="370"/>
                  </a:lnTo>
                  <a:lnTo>
                    <a:pt x="518" y="353"/>
                  </a:lnTo>
                  <a:lnTo>
                    <a:pt x="534" y="334"/>
                  </a:lnTo>
                  <a:lnTo>
                    <a:pt x="547" y="315"/>
                  </a:lnTo>
                  <a:lnTo>
                    <a:pt x="560" y="297"/>
                  </a:lnTo>
                  <a:lnTo>
                    <a:pt x="573" y="277"/>
                  </a:lnTo>
                  <a:lnTo>
                    <a:pt x="586" y="262"/>
                  </a:lnTo>
                  <a:lnTo>
                    <a:pt x="599" y="248"/>
                  </a:lnTo>
                  <a:lnTo>
                    <a:pt x="611" y="233"/>
                  </a:lnTo>
                  <a:lnTo>
                    <a:pt x="624" y="219"/>
                  </a:lnTo>
                  <a:lnTo>
                    <a:pt x="636" y="204"/>
                  </a:lnTo>
                  <a:lnTo>
                    <a:pt x="649" y="189"/>
                  </a:lnTo>
                  <a:lnTo>
                    <a:pt x="660" y="175"/>
                  </a:lnTo>
                  <a:lnTo>
                    <a:pt x="672" y="160"/>
                  </a:lnTo>
                  <a:lnTo>
                    <a:pt x="682" y="144"/>
                  </a:lnTo>
                  <a:lnTo>
                    <a:pt x="694" y="130"/>
                  </a:lnTo>
                  <a:lnTo>
                    <a:pt x="704" y="115"/>
                  </a:lnTo>
                  <a:lnTo>
                    <a:pt x="716" y="100"/>
                  </a:lnTo>
                  <a:lnTo>
                    <a:pt x="727" y="85"/>
                  </a:lnTo>
                  <a:lnTo>
                    <a:pt x="738" y="70"/>
                  </a:lnTo>
                  <a:lnTo>
                    <a:pt x="749" y="55"/>
                  </a:lnTo>
                  <a:lnTo>
                    <a:pt x="759" y="40"/>
                  </a:lnTo>
                  <a:lnTo>
                    <a:pt x="766" y="29"/>
                  </a:lnTo>
                  <a:lnTo>
                    <a:pt x="772" y="18"/>
                  </a:lnTo>
                  <a:lnTo>
                    <a:pt x="777" y="7"/>
                  </a:lnTo>
                  <a:lnTo>
                    <a:pt x="7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Freeform 16"/>
            <p:cNvSpPr>
              <a:spLocks/>
            </p:cNvSpPr>
            <p:nvPr/>
          </p:nvSpPr>
          <p:spPr bwMode="auto">
            <a:xfrm>
              <a:off x="1849438" y="2971800"/>
              <a:ext cx="46038" cy="26987"/>
            </a:xfrm>
            <a:custGeom>
              <a:avLst/>
              <a:gdLst>
                <a:gd name="T0" fmla="*/ 169 w 170"/>
                <a:gd name="T1" fmla="*/ 10 h 107"/>
                <a:gd name="T2" fmla="*/ 153 w 170"/>
                <a:gd name="T3" fmla="*/ 21 h 107"/>
                <a:gd name="T4" fmla="*/ 136 w 170"/>
                <a:gd name="T5" fmla="*/ 31 h 107"/>
                <a:gd name="T6" fmla="*/ 119 w 170"/>
                <a:gd name="T7" fmla="*/ 41 h 107"/>
                <a:gd name="T8" fmla="*/ 101 w 170"/>
                <a:gd name="T9" fmla="*/ 49 h 107"/>
                <a:gd name="T10" fmla="*/ 84 w 170"/>
                <a:gd name="T11" fmla="*/ 58 h 107"/>
                <a:gd name="T12" fmla="*/ 68 w 170"/>
                <a:gd name="T13" fmla="*/ 67 h 107"/>
                <a:gd name="T14" fmla="*/ 50 w 170"/>
                <a:gd name="T15" fmla="*/ 77 h 107"/>
                <a:gd name="T16" fmla="*/ 34 w 170"/>
                <a:gd name="T17" fmla="*/ 87 h 107"/>
                <a:gd name="T18" fmla="*/ 40 w 170"/>
                <a:gd name="T19" fmla="*/ 93 h 107"/>
                <a:gd name="T20" fmla="*/ 35 w 170"/>
                <a:gd name="T21" fmla="*/ 94 h 107"/>
                <a:gd name="T22" fmla="*/ 31 w 170"/>
                <a:gd name="T23" fmla="*/ 96 h 107"/>
                <a:gd name="T24" fmla="*/ 26 w 170"/>
                <a:gd name="T25" fmla="*/ 100 h 107"/>
                <a:gd name="T26" fmla="*/ 20 w 170"/>
                <a:gd name="T27" fmla="*/ 103 h 107"/>
                <a:gd name="T28" fmla="*/ 15 w 170"/>
                <a:gd name="T29" fmla="*/ 106 h 107"/>
                <a:gd name="T30" fmla="*/ 11 w 170"/>
                <a:gd name="T31" fmla="*/ 107 h 107"/>
                <a:gd name="T32" fmla="*/ 5 w 170"/>
                <a:gd name="T33" fmla="*/ 107 h 107"/>
                <a:gd name="T34" fmla="*/ 0 w 170"/>
                <a:gd name="T35" fmla="*/ 105 h 107"/>
                <a:gd name="T36" fmla="*/ 6 w 170"/>
                <a:gd name="T37" fmla="*/ 96 h 107"/>
                <a:gd name="T38" fmla="*/ 14 w 170"/>
                <a:gd name="T39" fmla="*/ 89 h 107"/>
                <a:gd name="T40" fmla="*/ 24 w 170"/>
                <a:gd name="T41" fmla="*/ 85 h 107"/>
                <a:gd name="T42" fmla="*/ 32 w 170"/>
                <a:gd name="T43" fmla="*/ 79 h 107"/>
                <a:gd name="T44" fmla="*/ 48 w 170"/>
                <a:gd name="T45" fmla="*/ 67 h 107"/>
                <a:gd name="T46" fmla="*/ 63 w 170"/>
                <a:gd name="T47" fmla="*/ 56 h 107"/>
                <a:gd name="T48" fmla="*/ 79 w 170"/>
                <a:gd name="T49" fmla="*/ 45 h 107"/>
                <a:gd name="T50" fmla="*/ 97 w 170"/>
                <a:gd name="T51" fmla="*/ 35 h 107"/>
                <a:gd name="T52" fmla="*/ 113 w 170"/>
                <a:gd name="T53" fmla="*/ 26 h 107"/>
                <a:gd name="T54" fmla="*/ 129 w 170"/>
                <a:gd name="T55" fmla="*/ 16 h 107"/>
                <a:gd name="T56" fmla="*/ 147 w 170"/>
                <a:gd name="T57" fmla="*/ 8 h 107"/>
                <a:gd name="T58" fmla="*/ 164 w 170"/>
                <a:gd name="T59" fmla="*/ 0 h 107"/>
                <a:gd name="T60" fmla="*/ 168 w 170"/>
                <a:gd name="T61" fmla="*/ 1 h 107"/>
                <a:gd name="T62" fmla="*/ 170 w 170"/>
                <a:gd name="T63" fmla="*/ 5 h 107"/>
                <a:gd name="T64" fmla="*/ 170 w 170"/>
                <a:gd name="T65" fmla="*/ 7 h 107"/>
                <a:gd name="T66" fmla="*/ 169 w 170"/>
                <a:gd name="T67"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107">
                  <a:moveTo>
                    <a:pt x="169" y="10"/>
                  </a:moveTo>
                  <a:lnTo>
                    <a:pt x="153" y="21"/>
                  </a:lnTo>
                  <a:lnTo>
                    <a:pt x="136" y="31"/>
                  </a:lnTo>
                  <a:lnTo>
                    <a:pt x="119" y="41"/>
                  </a:lnTo>
                  <a:lnTo>
                    <a:pt x="101" y="49"/>
                  </a:lnTo>
                  <a:lnTo>
                    <a:pt x="84" y="58"/>
                  </a:lnTo>
                  <a:lnTo>
                    <a:pt x="68" y="67"/>
                  </a:lnTo>
                  <a:lnTo>
                    <a:pt x="50" y="77"/>
                  </a:lnTo>
                  <a:lnTo>
                    <a:pt x="34" y="87"/>
                  </a:lnTo>
                  <a:lnTo>
                    <a:pt x="40" y="93"/>
                  </a:lnTo>
                  <a:lnTo>
                    <a:pt x="35" y="94"/>
                  </a:lnTo>
                  <a:lnTo>
                    <a:pt x="31" y="96"/>
                  </a:lnTo>
                  <a:lnTo>
                    <a:pt x="26" y="100"/>
                  </a:lnTo>
                  <a:lnTo>
                    <a:pt x="20" y="103"/>
                  </a:lnTo>
                  <a:lnTo>
                    <a:pt x="15" y="106"/>
                  </a:lnTo>
                  <a:lnTo>
                    <a:pt x="11" y="107"/>
                  </a:lnTo>
                  <a:lnTo>
                    <a:pt x="5" y="107"/>
                  </a:lnTo>
                  <a:lnTo>
                    <a:pt x="0" y="105"/>
                  </a:lnTo>
                  <a:lnTo>
                    <a:pt x="6" y="96"/>
                  </a:lnTo>
                  <a:lnTo>
                    <a:pt x="14" y="89"/>
                  </a:lnTo>
                  <a:lnTo>
                    <a:pt x="24" y="85"/>
                  </a:lnTo>
                  <a:lnTo>
                    <a:pt x="32" y="79"/>
                  </a:lnTo>
                  <a:lnTo>
                    <a:pt x="48" y="67"/>
                  </a:lnTo>
                  <a:lnTo>
                    <a:pt x="63" y="56"/>
                  </a:lnTo>
                  <a:lnTo>
                    <a:pt x="79" y="45"/>
                  </a:lnTo>
                  <a:lnTo>
                    <a:pt x="97" y="35"/>
                  </a:lnTo>
                  <a:lnTo>
                    <a:pt x="113" y="26"/>
                  </a:lnTo>
                  <a:lnTo>
                    <a:pt x="129" y="16"/>
                  </a:lnTo>
                  <a:lnTo>
                    <a:pt x="147" y="8"/>
                  </a:lnTo>
                  <a:lnTo>
                    <a:pt x="164" y="0"/>
                  </a:lnTo>
                  <a:lnTo>
                    <a:pt x="168" y="1"/>
                  </a:lnTo>
                  <a:lnTo>
                    <a:pt x="170" y="5"/>
                  </a:lnTo>
                  <a:lnTo>
                    <a:pt x="170" y="7"/>
                  </a:lnTo>
                  <a:lnTo>
                    <a:pt x="16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Freeform 17"/>
            <p:cNvSpPr>
              <a:spLocks/>
            </p:cNvSpPr>
            <p:nvPr/>
          </p:nvSpPr>
          <p:spPr bwMode="auto">
            <a:xfrm>
              <a:off x="1741488" y="2973388"/>
              <a:ext cx="4763" cy="3175"/>
            </a:xfrm>
            <a:custGeom>
              <a:avLst/>
              <a:gdLst>
                <a:gd name="T0" fmla="*/ 19 w 19"/>
                <a:gd name="T1" fmla="*/ 5 h 7"/>
                <a:gd name="T2" fmla="*/ 15 w 19"/>
                <a:gd name="T3" fmla="*/ 7 h 7"/>
                <a:gd name="T4" fmla="*/ 10 w 19"/>
                <a:gd name="T5" fmla="*/ 7 h 7"/>
                <a:gd name="T6" fmla="*/ 4 w 19"/>
                <a:gd name="T7" fmla="*/ 5 h 7"/>
                <a:gd name="T8" fmla="*/ 0 w 19"/>
                <a:gd name="T9" fmla="*/ 0 h 7"/>
                <a:gd name="T10" fmla="*/ 19 w 19"/>
                <a:gd name="T11" fmla="*/ 5 h 7"/>
              </a:gdLst>
              <a:ahLst/>
              <a:cxnLst>
                <a:cxn ang="0">
                  <a:pos x="T0" y="T1"/>
                </a:cxn>
                <a:cxn ang="0">
                  <a:pos x="T2" y="T3"/>
                </a:cxn>
                <a:cxn ang="0">
                  <a:pos x="T4" y="T5"/>
                </a:cxn>
                <a:cxn ang="0">
                  <a:pos x="T6" y="T7"/>
                </a:cxn>
                <a:cxn ang="0">
                  <a:pos x="T8" y="T9"/>
                </a:cxn>
                <a:cxn ang="0">
                  <a:pos x="T10" y="T11"/>
                </a:cxn>
              </a:cxnLst>
              <a:rect l="0" t="0" r="r" b="b"/>
              <a:pathLst>
                <a:path w="19" h="7">
                  <a:moveTo>
                    <a:pt x="19" y="5"/>
                  </a:moveTo>
                  <a:lnTo>
                    <a:pt x="15" y="7"/>
                  </a:lnTo>
                  <a:lnTo>
                    <a:pt x="10" y="7"/>
                  </a:lnTo>
                  <a:lnTo>
                    <a:pt x="4" y="5"/>
                  </a:lnTo>
                  <a:lnTo>
                    <a:pt x="0" y="0"/>
                  </a:lnTo>
                  <a:lnTo>
                    <a:pt x="1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Freeform 18"/>
            <p:cNvSpPr>
              <a:spLocks/>
            </p:cNvSpPr>
            <p:nvPr/>
          </p:nvSpPr>
          <p:spPr bwMode="auto">
            <a:xfrm>
              <a:off x="1747838" y="2981325"/>
              <a:ext cx="192088" cy="198437"/>
            </a:xfrm>
            <a:custGeom>
              <a:avLst/>
              <a:gdLst>
                <a:gd name="T0" fmla="*/ 715 w 729"/>
                <a:gd name="T1" fmla="*/ 26 h 752"/>
                <a:gd name="T2" fmla="*/ 688 w 729"/>
                <a:gd name="T3" fmla="*/ 76 h 752"/>
                <a:gd name="T4" fmla="*/ 659 w 729"/>
                <a:gd name="T5" fmla="*/ 126 h 752"/>
                <a:gd name="T6" fmla="*/ 629 w 729"/>
                <a:gd name="T7" fmla="*/ 176 h 752"/>
                <a:gd name="T8" fmla="*/ 598 w 729"/>
                <a:gd name="T9" fmla="*/ 223 h 752"/>
                <a:gd name="T10" fmla="*/ 564 w 729"/>
                <a:gd name="T11" fmla="*/ 271 h 752"/>
                <a:gd name="T12" fmla="*/ 528 w 729"/>
                <a:gd name="T13" fmla="*/ 317 h 752"/>
                <a:gd name="T14" fmla="*/ 490 w 729"/>
                <a:gd name="T15" fmla="*/ 363 h 752"/>
                <a:gd name="T16" fmla="*/ 455 w 729"/>
                <a:gd name="T17" fmla="*/ 403 h 752"/>
                <a:gd name="T18" fmla="*/ 425 w 729"/>
                <a:gd name="T19" fmla="*/ 438 h 752"/>
                <a:gd name="T20" fmla="*/ 393 w 729"/>
                <a:gd name="T21" fmla="*/ 469 h 752"/>
                <a:gd name="T22" fmla="*/ 361 w 729"/>
                <a:gd name="T23" fmla="*/ 498 h 752"/>
                <a:gd name="T24" fmla="*/ 326 w 729"/>
                <a:gd name="T25" fmla="*/ 524 h 752"/>
                <a:gd name="T26" fmla="*/ 292 w 729"/>
                <a:gd name="T27" fmla="*/ 551 h 752"/>
                <a:gd name="T28" fmla="*/ 257 w 729"/>
                <a:gd name="T29" fmla="*/ 578 h 752"/>
                <a:gd name="T30" fmla="*/ 223 w 729"/>
                <a:gd name="T31" fmla="*/ 606 h 752"/>
                <a:gd name="T32" fmla="*/ 194 w 729"/>
                <a:gd name="T33" fmla="*/ 629 h 752"/>
                <a:gd name="T34" fmla="*/ 169 w 729"/>
                <a:gd name="T35" fmla="*/ 646 h 752"/>
                <a:gd name="T36" fmla="*/ 143 w 729"/>
                <a:gd name="T37" fmla="*/ 663 h 752"/>
                <a:gd name="T38" fmla="*/ 118 w 729"/>
                <a:gd name="T39" fmla="*/ 680 h 752"/>
                <a:gd name="T40" fmla="*/ 92 w 729"/>
                <a:gd name="T41" fmla="*/ 696 h 752"/>
                <a:gd name="T42" fmla="*/ 65 w 729"/>
                <a:gd name="T43" fmla="*/ 713 h 752"/>
                <a:gd name="T44" fmla="*/ 40 w 729"/>
                <a:gd name="T45" fmla="*/ 729 h 752"/>
                <a:gd name="T46" fmla="*/ 13 w 729"/>
                <a:gd name="T47" fmla="*/ 745 h 752"/>
                <a:gd name="T48" fmla="*/ 15 w 729"/>
                <a:gd name="T49" fmla="*/ 739 h 752"/>
                <a:gd name="T50" fmla="*/ 45 w 729"/>
                <a:gd name="T51" fmla="*/ 716 h 752"/>
                <a:gd name="T52" fmla="*/ 78 w 729"/>
                <a:gd name="T53" fmla="*/ 692 h 752"/>
                <a:gd name="T54" fmla="*/ 112 w 729"/>
                <a:gd name="T55" fmla="*/ 669 h 752"/>
                <a:gd name="T56" fmla="*/ 145 w 729"/>
                <a:gd name="T57" fmla="*/ 645 h 752"/>
                <a:gd name="T58" fmla="*/ 179 w 729"/>
                <a:gd name="T59" fmla="*/ 621 h 752"/>
                <a:gd name="T60" fmla="*/ 213 w 729"/>
                <a:gd name="T61" fmla="*/ 596 h 752"/>
                <a:gd name="T62" fmla="*/ 245 w 729"/>
                <a:gd name="T63" fmla="*/ 571 h 752"/>
                <a:gd name="T64" fmla="*/ 285 w 729"/>
                <a:gd name="T65" fmla="*/ 537 h 752"/>
                <a:gd name="T66" fmla="*/ 331 w 729"/>
                <a:gd name="T67" fmla="*/ 494 h 752"/>
                <a:gd name="T68" fmla="*/ 376 w 729"/>
                <a:gd name="T69" fmla="*/ 449 h 752"/>
                <a:gd name="T70" fmla="*/ 418 w 729"/>
                <a:gd name="T71" fmla="*/ 401 h 752"/>
                <a:gd name="T72" fmla="*/ 459 w 729"/>
                <a:gd name="T73" fmla="*/ 352 h 752"/>
                <a:gd name="T74" fmla="*/ 499 w 729"/>
                <a:gd name="T75" fmla="*/ 303 h 752"/>
                <a:gd name="T76" fmla="*/ 538 w 729"/>
                <a:gd name="T77" fmla="*/ 253 h 752"/>
                <a:gd name="T78" fmla="*/ 577 w 729"/>
                <a:gd name="T79" fmla="*/ 206 h 752"/>
                <a:gd name="T80" fmla="*/ 606 w 729"/>
                <a:gd name="T81" fmla="*/ 169 h 752"/>
                <a:gd name="T82" fmla="*/ 626 w 729"/>
                <a:gd name="T83" fmla="*/ 142 h 752"/>
                <a:gd name="T84" fmla="*/ 643 w 729"/>
                <a:gd name="T85" fmla="*/ 115 h 752"/>
                <a:gd name="T86" fmla="*/ 661 w 729"/>
                <a:gd name="T87" fmla="*/ 88 h 752"/>
                <a:gd name="T88" fmla="*/ 679 w 729"/>
                <a:gd name="T89" fmla="*/ 66 h 752"/>
                <a:gd name="T90" fmla="*/ 694 w 729"/>
                <a:gd name="T91" fmla="*/ 48 h 752"/>
                <a:gd name="T92" fmla="*/ 707 w 729"/>
                <a:gd name="T93" fmla="*/ 28 h 752"/>
                <a:gd name="T94" fmla="*/ 721 w 729"/>
                <a:gd name="T95" fmla="*/ 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9" h="752">
                  <a:moveTo>
                    <a:pt x="729" y="0"/>
                  </a:moveTo>
                  <a:lnTo>
                    <a:pt x="715" y="26"/>
                  </a:lnTo>
                  <a:lnTo>
                    <a:pt x="702" y="50"/>
                  </a:lnTo>
                  <a:lnTo>
                    <a:pt x="688" y="76"/>
                  </a:lnTo>
                  <a:lnTo>
                    <a:pt x="673" y="101"/>
                  </a:lnTo>
                  <a:lnTo>
                    <a:pt x="659" y="126"/>
                  </a:lnTo>
                  <a:lnTo>
                    <a:pt x="644" y="150"/>
                  </a:lnTo>
                  <a:lnTo>
                    <a:pt x="629" y="176"/>
                  </a:lnTo>
                  <a:lnTo>
                    <a:pt x="614" y="199"/>
                  </a:lnTo>
                  <a:lnTo>
                    <a:pt x="598" y="223"/>
                  </a:lnTo>
                  <a:lnTo>
                    <a:pt x="581" y="248"/>
                  </a:lnTo>
                  <a:lnTo>
                    <a:pt x="564" y="271"/>
                  </a:lnTo>
                  <a:lnTo>
                    <a:pt x="547" y="294"/>
                  </a:lnTo>
                  <a:lnTo>
                    <a:pt x="528" y="317"/>
                  </a:lnTo>
                  <a:lnTo>
                    <a:pt x="509" y="341"/>
                  </a:lnTo>
                  <a:lnTo>
                    <a:pt x="490" y="363"/>
                  </a:lnTo>
                  <a:lnTo>
                    <a:pt x="469" y="385"/>
                  </a:lnTo>
                  <a:lnTo>
                    <a:pt x="455" y="403"/>
                  </a:lnTo>
                  <a:lnTo>
                    <a:pt x="440" y="421"/>
                  </a:lnTo>
                  <a:lnTo>
                    <a:pt x="425" y="438"/>
                  </a:lnTo>
                  <a:lnTo>
                    <a:pt x="409" y="453"/>
                  </a:lnTo>
                  <a:lnTo>
                    <a:pt x="393" y="469"/>
                  </a:lnTo>
                  <a:lnTo>
                    <a:pt x="377" y="484"/>
                  </a:lnTo>
                  <a:lnTo>
                    <a:pt x="361" y="498"/>
                  </a:lnTo>
                  <a:lnTo>
                    <a:pt x="343" y="512"/>
                  </a:lnTo>
                  <a:lnTo>
                    <a:pt x="326" y="524"/>
                  </a:lnTo>
                  <a:lnTo>
                    <a:pt x="309" y="537"/>
                  </a:lnTo>
                  <a:lnTo>
                    <a:pt x="292" y="551"/>
                  </a:lnTo>
                  <a:lnTo>
                    <a:pt x="275" y="564"/>
                  </a:lnTo>
                  <a:lnTo>
                    <a:pt x="257" y="578"/>
                  </a:lnTo>
                  <a:lnTo>
                    <a:pt x="241" y="592"/>
                  </a:lnTo>
                  <a:lnTo>
                    <a:pt x="223" y="606"/>
                  </a:lnTo>
                  <a:lnTo>
                    <a:pt x="207" y="621"/>
                  </a:lnTo>
                  <a:lnTo>
                    <a:pt x="194" y="629"/>
                  </a:lnTo>
                  <a:lnTo>
                    <a:pt x="182" y="637"/>
                  </a:lnTo>
                  <a:lnTo>
                    <a:pt x="169" y="646"/>
                  </a:lnTo>
                  <a:lnTo>
                    <a:pt x="156" y="655"/>
                  </a:lnTo>
                  <a:lnTo>
                    <a:pt x="143" y="663"/>
                  </a:lnTo>
                  <a:lnTo>
                    <a:pt x="130" y="671"/>
                  </a:lnTo>
                  <a:lnTo>
                    <a:pt x="118" y="680"/>
                  </a:lnTo>
                  <a:lnTo>
                    <a:pt x="105" y="688"/>
                  </a:lnTo>
                  <a:lnTo>
                    <a:pt x="92" y="696"/>
                  </a:lnTo>
                  <a:lnTo>
                    <a:pt x="79" y="705"/>
                  </a:lnTo>
                  <a:lnTo>
                    <a:pt x="65" y="713"/>
                  </a:lnTo>
                  <a:lnTo>
                    <a:pt x="52" y="721"/>
                  </a:lnTo>
                  <a:lnTo>
                    <a:pt x="40" y="729"/>
                  </a:lnTo>
                  <a:lnTo>
                    <a:pt x="27" y="737"/>
                  </a:lnTo>
                  <a:lnTo>
                    <a:pt x="13" y="745"/>
                  </a:lnTo>
                  <a:lnTo>
                    <a:pt x="0" y="752"/>
                  </a:lnTo>
                  <a:lnTo>
                    <a:pt x="15" y="739"/>
                  </a:lnTo>
                  <a:lnTo>
                    <a:pt x="30" y="728"/>
                  </a:lnTo>
                  <a:lnTo>
                    <a:pt x="45" y="716"/>
                  </a:lnTo>
                  <a:lnTo>
                    <a:pt x="62" y="705"/>
                  </a:lnTo>
                  <a:lnTo>
                    <a:pt x="78" y="692"/>
                  </a:lnTo>
                  <a:lnTo>
                    <a:pt x="94" y="680"/>
                  </a:lnTo>
                  <a:lnTo>
                    <a:pt x="112" y="669"/>
                  </a:lnTo>
                  <a:lnTo>
                    <a:pt x="128" y="657"/>
                  </a:lnTo>
                  <a:lnTo>
                    <a:pt x="145" y="645"/>
                  </a:lnTo>
                  <a:lnTo>
                    <a:pt x="162" y="634"/>
                  </a:lnTo>
                  <a:lnTo>
                    <a:pt x="179" y="621"/>
                  </a:lnTo>
                  <a:lnTo>
                    <a:pt x="195" y="609"/>
                  </a:lnTo>
                  <a:lnTo>
                    <a:pt x="213" y="596"/>
                  </a:lnTo>
                  <a:lnTo>
                    <a:pt x="229" y="584"/>
                  </a:lnTo>
                  <a:lnTo>
                    <a:pt x="245" y="571"/>
                  </a:lnTo>
                  <a:lnTo>
                    <a:pt x="261" y="557"/>
                  </a:lnTo>
                  <a:lnTo>
                    <a:pt x="285" y="537"/>
                  </a:lnTo>
                  <a:lnTo>
                    <a:pt x="308" y="515"/>
                  </a:lnTo>
                  <a:lnTo>
                    <a:pt x="331" y="494"/>
                  </a:lnTo>
                  <a:lnTo>
                    <a:pt x="354" y="471"/>
                  </a:lnTo>
                  <a:lnTo>
                    <a:pt x="376" y="449"/>
                  </a:lnTo>
                  <a:lnTo>
                    <a:pt x="397" y="426"/>
                  </a:lnTo>
                  <a:lnTo>
                    <a:pt x="418" y="401"/>
                  </a:lnTo>
                  <a:lnTo>
                    <a:pt x="438" y="377"/>
                  </a:lnTo>
                  <a:lnTo>
                    <a:pt x="459" y="352"/>
                  </a:lnTo>
                  <a:lnTo>
                    <a:pt x="479" y="328"/>
                  </a:lnTo>
                  <a:lnTo>
                    <a:pt x="499" y="303"/>
                  </a:lnTo>
                  <a:lnTo>
                    <a:pt x="519" y="279"/>
                  </a:lnTo>
                  <a:lnTo>
                    <a:pt x="538" y="253"/>
                  </a:lnTo>
                  <a:lnTo>
                    <a:pt x="557" y="229"/>
                  </a:lnTo>
                  <a:lnTo>
                    <a:pt x="577" y="206"/>
                  </a:lnTo>
                  <a:lnTo>
                    <a:pt x="597" y="181"/>
                  </a:lnTo>
                  <a:lnTo>
                    <a:pt x="606" y="169"/>
                  </a:lnTo>
                  <a:lnTo>
                    <a:pt x="616" y="155"/>
                  </a:lnTo>
                  <a:lnTo>
                    <a:pt x="626" y="142"/>
                  </a:lnTo>
                  <a:lnTo>
                    <a:pt x="634" y="128"/>
                  </a:lnTo>
                  <a:lnTo>
                    <a:pt x="643" y="115"/>
                  </a:lnTo>
                  <a:lnTo>
                    <a:pt x="652" y="101"/>
                  </a:lnTo>
                  <a:lnTo>
                    <a:pt x="661" y="88"/>
                  </a:lnTo>
                  <a:lnTo>
                    <a:pt x="670" y="74"/>
                  </a:lnTo>
                  <a:lnTo>
                    <a:pt x="679" y="66"/>
                  </a:lnTo>
                  <a:lnTo>
                    <a:pt x="686" y="58"/>
                  </a:lnTo>
                  <a:lnTo>
                    <a:pt x="694" y="48"/>
                  </a:lnTo>
                  <a:lnTo>
                    <a:pt x="700" y="37"/>
                  </a:lnTo>
                  <a:lnTo>
                    <a:pt x="707" y="28"/>
                  </a:lnTo>
                  <a:lnTo>
                    <a:pt x="714" y="17"/>
                  </a:lnTo>
                  <a:lnTo>
                    <a:pt x="721" y="8"/>
                  </a:lnTo>
                  <a:lnTo>
                    <a:pt x="7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19"/>
            <p:cNvSpPr>
              <a:spLocks/>
            </p:cNvSpPr>
            <p:nvPr/>
          </p:nvSpPr>
          <p:spPr bwMode="auto">
            <a:xfrm>
              <a:off x="1863725" y="2995613"/>
              <a:ext cx="15875" cy="9525"/>
            </a:xfrm>
            <a:custGeom>
              <a:avLst/>
              <a:gdLst>
                <a:gd name="T0" fmla="*/ 56 w 56"/>
                <a:gd name="T1" fmla="*/ 2 h 41"/>
                <a:gd name="T2" fmla="*/ 52 w 56"/>
                <a:gd name="T3" fmla="*/ 9 h 41"/>
                <a:gd name="T4" fmla="*/ 46 w 56"/>
                <a:gd name="T5" fmla="*/ 14 h 41"/>
                <a:gd name="T6" fmla="*/ 40 w 56"/>
                <a:gd name="T7" fmla="*/ 19 h 41"/>
                <a:gd name="T8" fmla="*/ 35 w 56"/>
                <a:gd name="T9" fmla="*/ 23 h 41"/>
                <a:gd name="T10" fmla="*/ 28 w 56"/>
                <a:gd name="T11" fmla="*/ 26 h 41"/>
                <a:gd name="T12" fmla="*/ 21 w 56"/>
                <a:gd name="T13" fmla="*/ 31 h 41"/>
                <a:gd name="T14" fmla="*/ 15 w 56"/>
                <a:gd name="T15" fmla="*/ 35 h 41"/>
                <a:gd name="T16" fmla="*/ 9 w 56"/>
                <a:gd name="T17" fmla="*/ 41 h 41"/>
                <a:gd name="T18" fmla="*/ 6 w 56"/>
                <a:gd name="T19" fmla="*/ 41 h 41"/>
                <a:gd name="T20" fmla="*/ 3 w 56"/>
                <a:gd name="T21" fmla="*/ 41 h 41"/>
                <a:gd name="T22" fmla="*/ 2 w 56"/>
                <a:gd name="T23" fmla="*/ 40 h 41"/>
                <a:gd name="T24" fmla="*/ 0 w 56"/>
                <a:gd name="T25" fmla="*/ 38 h 41"/>
                <a:gd name="T26" fmla="*/ 6 w 56"/>
                <a:gd name="T27" fmla="*/ 32 h 41"/>
                <a:gd name="T28" fmla="*/ 11 w 56"/>
                <a:gd name="T29" fmla="*/ 26 h 41"/>
                <a:gd name="T30" fmla="*/ 17 w 56"/>
                <a:gd name="T31" fmla="*/ 20 h 41"/>
                <a:gd name="T32" fmla="*/ 24 w 56"/>
                <a:gd name="T33" fmla="*/ 16 h 41"/>
                <a:gd name="T34" fmla="*/ 31 w 56"/>
                <a:gd name="T35" fmla="*/ 11 h 41"/>
                <a:gd name="T36" fmla="*/ 38 w 56"/>
                <a:gd name="T37" fmla="*/ 7 h 41"/>
                <a:gd name="T38" fmla="*/ 46 w 56"/>
                <a:gd name="T39" fmla="*/ 4 h 41"/>
                <a:gd name="T40" fmla="*/ 53 w 56"/>
                <a:gd name="T41" fmla="*/ 0 h 41"/>
                <a:gd name="T42" fmla="*/ 56 w 56"/>
                <a:gd name="T4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41">
                  <a:moveTo>
                    <a:pt x="56" y="2"/>
                  </a:moveTo>
                  <a:lnTo>
                    <a:pt x="52" y="9"/>
                  </a:lnTo>
                  <a:lnTo>
                    <a:pt x="46" y="14"/>
                  </a:lnTo>
                  <a:lnTo>
                    <a:pt x="40" y="19"/>
                  </a:lnTo>
                  <a:lnTo>
                    <a:pt x="35" y="23"/>
                  </a:lnTo>
                  <a:lnTo>
                    <a:pt x="28" y="26"/>
                  </a:lnTo>
                  <a:lnTo>
                    <a:pt x="21" y="31"/>
                  </a:lnTo>
                  <a:lnTo>
                    <a:pt x="15" y="35"/>
                  </a:lnTo>
                  <a:lnTo>
                    <a:pt x="9" y="41"/>
                  </a:lnTo>
                  <a:lnTo>
                    <a:pt x="6" y="41"/>
                  </a:lnTo>
                  <a:lnTo>
                    <a:pt x="3" y="41"/>
                  </a:lnTo>
                  <a:lnTo>
                    <a:pt x="2" y="40"/>
                  </a:lnTo>
                  <a:lnTo>
                    <a:pt x="0" y="38"/>
                  </a:lnTo>
                  <a:lnTo>
                    <a:pt x="6" y="32"/>
                  </a:lnTo>
                  <a:lnTo>
                    <a:pt x="11" y="26"/>
                  </a:lnTo>
                  <a:lnTo>
                    <a:pt x="17" y="20"/>
                  </a:lnTo>
                  <a:lnTo>
                    <a:pt x="24" y="16"/>
                  </a:lnTo>
                  <a:lnTo>
                    <a:pt x="31" y="11"/>
                  </a:lnTo>
                  <a:lnTo>
                    <a:pt x="38" y="7"/>
                  </a:lnTo>
                  <a:lnTo>
                    <a:pt x="46" y="4"/>
                  </a:lnTo>
                  <a:lnTo>
                    <a:pt x="53" y="0"/>
                  </a:lnTo>
                  <a:lnTo>
                    <a:pt x="5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20"/>
            <p:cNvSpPr>
              <a:spLocks/>
            </p:cNvSpPr>
            <p:nvPr/>
          </p:nvSpPr>
          <p:spPr bwMode="auto">
            <a:xfrm>
              <a:off x="1765300" y="3000375"/>
              <a:ext cx="177800" cy="184150"/>
            </a:xfrm>
            <a:custGeom>
              <a:avLst/>
              <a:gdLst>
                <a:gd name="T0" fmla="*/ 657 w 670"/>
                <a:gd name="T1" fmla="*/ 33 h 694"/>
                <a:gd name="T2" fmla="*/ 623 w 670"/>
                <a:gd name="T3" fmla="*/ 93 h 694"/>
                <a:gd name="T4" fmla="*/ 585 w 670"/>
                <a:gd name="T5" fmla="*/ 151 h 694"/>
                <a:gd name="T6" fmla="*/ 546 w 670"/>
                <a:gd name="T7" fmla="*/ 208 h 694"/>
                <a:gd name="T8" fmla="*/ 513 w 670"/>
                <a:gd name="T9" fmla="*/ 257 h 694"/>
                <a:gd name="T10" fmla="*/ 481 w 670"/>
                <a:gd name="T11" fmla="*/ 296 h 694"/>
                <a:gd name="T12" fmla="*/ 449 w 670"/>
                <a:gd name="T13" fmla="*/ 333 h 694"/>
                <a:gd name="T14" fmla="*/ 416 w 670"/>
                <a:gd name="T15" fmla="*/ 370 h 694"/>
                <a:gd name="T16" fmla="*/ 382 w 670"/>
                <a:gd name="T17" fmla="*/ 406 h 694"/>
                <a:gd name="T18" fmla="*/ 348 w 670"/>
                <a:gd name="T19" fmla="*/ 441 h 694"/>
                <a:gd name="T20" fmla="*/ 310 w 670"/>
                <a:gd name="T21" fmla="*/ 475 h 694"/>
                <a:gd name="T22" fmla="*/ 272 w 670"/>
                <a:gd name="T23" fmla="*/ 506 h 694"/>
                <a:gd name="T24" fmla="*/ 238 w 670"/>
                <a:gd name="T25" fmla="*/ 533 h 694"/>
                <a:gd name="T26" fmla="*/ 210 w 670"/>
                <a:gd name="T27" fmla="*/ 556 h 694"/>
                <a:gd name="T28" fmla="*/ 184 w 670"/>
                <a:gd name="T29" fmla="*/ 578 h 694"/>
                <a:gd name="T30" fmla="*/ 156 w 670"/>
                <a:gd name="T31" fmla="*/ 600 h 694"/>
                <a:gd name="T32" fmla="*/ 128 w 670"/>
                <a:gd name="T33" fmla="*/ 621 h 694"/>
                <a:gd name="T34" fmla="*/ 99 w 670"/>
                <a:gd name="T35" fmla="*/ 641 h 694"/>
                <a:gd name="T36" fmla="*/ 68 w 670"/>
                <a:gd name="T37" fmla="*/ 658 h 694"/>
                <a:gd name="T38" fmla="*/ 38 w 670"/>
                <a:gd name="T39" fmla="*/ 675 h 694"/>
                <a:gd name="T40" fmla="*/ 16 w 670"/>
                <a:gd name="T41" fmla="*/ 683 h 694"/>
                <a:gd name="T42" fmla="*/ 6 w 670"/>
                <a:gd name="T43" fmla="*/ 692 h 694"/>
                <a:gd name="T44" fmla="*/ 15 w 670"/>
                <a:gd name="T45" fmla="*/ 682 h 694"/>
                <a:gd name="T46" fmla="*/ 45 w 670"/>
                <a:gd name="T47" fmla="*/ 658 h 694"/>
                <a:gd name="T48" fmla="*/ 77 w 670"/>
                <a:gd name="T49" fmla="*/ 637 h 694"/>
                <a:gd name="T50" fmla="*/ 108 w 670"/>
                <a:gd name="T51" fmla="*/ 618 h 694"/>
                <a:gd name="T52" fmla="*/ 137 w 670"/>
                <a:gd name="T53" fmla="*/ 596 h 694"/>
                <a:gd name="T54" fmla="*/ 163 w 670"/>
                <a:gd name="T55" fmla="*/ 572 h 694"/>
                <a:gd name="T56" fmla="*/ 189 w 670"/>
                <a:gd name="T57" fmla="*/ 550 h 694"/>
                <a:gd name="T58" fmla="*/ 216 w 670"/>
                <a:gd name="T59" fmla="*/ 528 h 694"/>
                <a:gd name="T60" fmla="*/ 243 w 670"/>
                <a:gd name="T61" fmla="*/ 506 h 694"/>
                <a:gd name="T62" fmla="*/ 270 w 670"/>
                <a:gd name="T63" fmla="*/ 484 h 694"/>
                <a:gd name="T64" fmla="*/ 294 w 670"/>
                <a:gd name="T65" fmla="*/ 461 h 694"/>
                <a:gd name="T66" fmla="*/ 317 w 670"/>
                <a:gd name="T67" fmla="*/ 435 h 694"/>
                <a:gd name="T68" fmla="*/ 351 w 670"/>
                <a:gd name="T69" fmla="*/ 403 h 694"/>
                <a:gd name="T70" fmla="*/ 389 w 670"/>
                <a:gd name="T71" fmla="*/ 360 h 694"/>
                <a:gd name="T72" fmla="*/ 424 w 670"/>
                <a:gd name="T73" fmla="*/ 314 h 694"/>
                <a:gd name="T74" fmla="*/ 460 w 670"/>
                <a:gd name="T75" fmla="*/ 269 h 694"/>
                <a:gd name="T76" fmla="*/ 488 w 670"/>
                <a:gd name="T77" fmla="*/ 234 h 694"/>
                <a:gd name="T78" fmla="*/ 509 w 670"/>
                <a:gd name="T79" fmla="*/ 210 h 694"/>
                <a:gd name="T80" fmla="*/ 531 w 670"/>
                <a:gd name="T81" fmla="*/ 186 h 694"/>
                <a:gd name="T82" fmla="*/ 549 w 670"/>
                <a:gd name="T83" fmla="*/ 161 h 694"/>
                <a:gd name="T84" fmla="*/ 568 w 670"/>
                <a:gd name="T85" fmla="*/ 128 h 694"/>
                <a:gd name="T86" fmla="*/ 598 w 670"/>
                <a:gd name="T87" fmla="*/ 92 h 694"/>
                <a:gd name="T88" fmla="*/ 627 w 670"/>
                <a:gd name="T89" fmla="*/ 56 h 694"/>
                <a:gd name="T90" fmla="*/ 653 w 670"/>
                <a:gd name="T91" fmla="*/ 20 h 694"/>
                <a:gd name="T92" fmla="*/ 670 w 670"/>
                <a:gd name="T93"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0" h="694">
                  <a:moveTo>
                    <a:pt x="670" y="0"/>
                  </a:moveTo>
                  <a:lnTo>
                    <a:pt x="657" y="33"/>
                  </a:lnTo>
                  <a:lnTo>
                    <a:pt x="641" y="63"/>
                  </a:lnTo>
                  <a:lnTo>
                    <a:pt x="623" y="93"/>
                  </a:lnTo>
                  <a:lnTo>
                    <a:pt x="604" y="122"/>
                  </a:lnTo>
                  <a:lnTo>
                    <a:pt x="585" y="151"/>
                  </a:lnTo>
                  <a:lnTo>
                    <a:pt x="565" y="179"/>
                  </a:lnTo>
                  <a:lnTo>
                    <a:pt x="546" y="208"/>
                  </a:lnTo>
                  <a:lnTo>
                    <a:pt x="529" y="239"/>
                  </a:lnTo>
                  <a:lnTo>
                    <a:pt x="513" y="257"/>
                  </a:lnTo>
                  <a:lnTo>
                    <a:pt x="498" y="277"/>
                  </a:lnTo>
                  <a:lnTo>
                    <a:pt x="481" y="296"/>
                  </a:lnTo>
                  <a:lnTo>
                    <a:pt x="465" y="314"/>
                  </a:lnTo>
                  <a:lnTo>
                    <a:pt x="449" y="333"/>
                  </a:lnTo>
                  <a:lnTo>
                    <a:pt x="432" y="351"/>
                  </a:lnTo>
                  <a:lnTo>
                    <a:pt x="416" y="370"/>
                  </a:lnTo>
                  <a:lnTo>
                    <a:pt x="400" y="389"/>
                  </a:lnTo>
                  <a:lnTo>
                    <a:pt x="382" y="406"/>
                  </a:lnTo>
                  <a:lnTo>
                    <a:pt x="365" y="425"/>
                  </a:lnTo>
                  <a:lnTo>
                    <a:pt x="348" y="441"/>
                  </a:lnTo>
                  <a:lnTo>
                    <a:pt x="329" y="458"/>
                  </a:lnTo>
                  <a:lnTo>
                    <a:pt x="310" y="475"/>
                  </a:lnTo>
                  <a:lnTo>
                    <a:pt x="292" y="491"/>
                  </a:lnTo>
                  <a:lnTo>
                    <a:pt x="272" y="506"/>
                  </a:lnTo>
                  <a:lnTo>
                    <a:pt x="251" y="521"/>
                  </a:lnTo>
                  <a:lnTo>
                    <a:pt x="238" y="533"/>
                  </a:lnTo>
                  <a:lnTo>
                    <a:pt x="224" y="544"/>
                  </a:lnTo>
                  <a:lnTo>
                    <a:pt x="210" y="556"/>
                  </a:lnTo>
                  <a:lnTo>
                    <a:pt x="198" y="568"/>
                  </a:lnTo>
                  <a:lnTo>
                    <a:pt x="184" y="578"/>
                  </a:lnTo>
                  <a:lnTo>
                    <a:pt x="170" y="590"/>
                  </a:lnTo>
                  <a:lnTo>
                    <a:pt x="156" y="600"/>
                  </a:lnTo>
                  <a:lnTo>
                    <a:pt x="142" y="611"/>
                  </a:lnTo>
                  <a:lnTo>
                    <a:pt x="128" y="621"/>
                  </a:lnTo>
                  <a:lnTo>
                    <a:pt x="113" y="630"/>
                  </a:lnTo>
                  <a:lnTo>
                    <a:pt x="99" y="641"/>
                  </a:lnTo>
                  <a:lnTo>
                    <a:pt x="84" y="650"/>
                  </a:lnTo>
                  <a:lnTo>
                    <a:pt x="68" y="658"/>
                  </a:lnTo>
                  <a:lnTo>
                    <a:pt x="53" y="666"/>
                  </a:lnTo>
                  <a:lnTo>
                    <a:pt x="38" y="675"/>
                  </a:lnTo>
                  <a:lnTo>
                    <a:pt x="23" y="683"/>
                  </a:lnTo>
                  <a:lnTo>
                    <a:pt x="16" y="683"/>
                  </a:lnTo>
                  <a:lnTo>
                    <a:pt x="12" y="686"/>
                  </a:lnTo>
                  <a:lnTo>
                    <a:pt x="6" y="692"/>
                  </a:lnTo>
                  <a:lnTo>
                    <a:pt x="0" y="694"/>
                  </a:lnTo>
                  <a:lnTo>
                    <a:pt x="15" y="682"/>
                  </a:lnTo>
                  <a:lnTo>
                    <a:pt x="30" y="670"/>
                  </a:lnTo>
                  <a:lnTo>
                    <a:pt x="45" y="658"/>
                  </a:lnTo>
                  <a:lnTo>
                    <a:pt x="60" y="648"/>
                  </a:lnTo>
                  <a:lnTo>
                    <a:pt x="77" y="637"/>
                  </a:lnTo>
                  <a:lnTo>
                    <a:pt x="93" y="628"/>
                  </a:lnTo>
                  <a:lnTo>
                    <a:pt x="108" y="618"/>
                  </a:lnTo>
                  <a:lnTo>
                    <a:pt x="124" y="607"/>
                  </a:lnTo>
                  <a:lnTo>
                    <a:pt x="137" y="596"/>
                  </a:lnTo>
                  <a:lnTo>
                    <a:pt x="150" y="583"/>
                  </a:lnTo>
                  <a:lnTo>
                    <a:pt x="163" y="572"/>
                  </a:lnTo>
                  <a:lnTo>
                    <a:pt x="177" y="561"/>
                  </a:lnTo>
                  <a:lnTo>
                    <a:pt x="189" y="550"/>
                  </a:lnTo>
                  <a:lnTo>
                    <a:pt x="203" y="539"/>
                  </a:lnTo>
                  <a:lnTo>
                    <a:pt x="216" y="528"/>
                  </a:lnTo>
                  <a:lnTo>
                    <a:pt x="230" y="518"/>
                  </a:lnTo>
                  <a:lnTo>
                    <a:pt x="243" y="506"/>
                  </a:lnTo>
                  <a:lnTo>
                    <a:pt x="256" y="496"/>
                  </a:lnTo>
                  <a:lnTo>
                    <a:pt x="270" y="484"/>
                  </a:lnTo>
                  <a:lnTo>
                    <a:pt x="281" y="472"/>
                  </a:lnTo>
                  <a:lnTo>
                    <a:pt x="294" y="461"/>
                  </a:lnTo>
                  <a:lnTo>
                    <a:pt x="306" y="448"/>
                  </a:lnTo>
                  <a:lnTo>
                    <a:pt x="317" y="435"/>
                  </a:lnTo>
                  <a:lnTo>
                    <a:pt x="329" y="421"/>
                  </a:lnTo>
                  <a:lnTo>
                    <a:pt x="351" y="403"/>
                  </a:lnTo>
                  <a:lnTo>
                    <a:pt x="371" y="382"/>
                  </a:lnTo>
                  <a:lnTo>
                    <a:pt x="389" y="360"/>
                  </a:lnTo>
                  <a:lnTo>
                    <a:pt x="408" y="337"/>
                  </a:lnTo>
                  <a:lnTo>
                    <a:pt x="424" y="314"/>
                  </a:lnTo>
                  <a:lnTo>
                    <a:pt x="442" y="291"/>
                  </a:lnTo>
                  <a:lnTo>
                    <a:pt x="460" y="269"/>
                  </a:lnTo>
                  <a:lnTo>
                    <a:pt x="479" y="247"/>
                  </a:lnTo>
                  <a:lnTo>
                    <a:pt x="488" y="234"/>
                  </a:lnTo>
                  <a:lnTo>
                    <a:pt x="499" y="222"/>
                  </a:lnTo>
                  <a:lnTo>
                    <a:pt x="509" y="210"/>
                  </a:lnTo>
                  <a:lnTo>
                    <a:pt x="521" y="198"/>
                  </a:lnTo>
                  <a:lnTo>
                    <a:pt x="531" y="186"/>
                  </a:lnTo>
                  <a:lnTo>
                    <a:pt x="541" y="173"/>
                  </a:lnTo>
                  <a:lnTo>
                    <a:pt x="549" y="161"/>
                  </a:lnTo>
                  <a:lnTo>
                    <a:pt x="554" y="147"/>
                  </a:lnTo>
                  <a:lnTo>
                    <a:pt x="568" y="128"/>
                  </a:lnTo>
                  <a:lnTo>
                    <a:pt x="584" y="110"/>
                  </a:lnTo>
                  <a:lnTo>
                    <a:pt x="598" y="92"/>
                  </a:lnTo>
                  <a:lnTo>
                    <a:pt x="613" y="75"/>
                  </a:lnTo>
                  <a:lnTo>
                    <a:pt x="627" y="56"/>
                  </a:lnTo>
                  <a:lnTo>
                    <a:pt x="639" y="39"/>
                  </a:lnTo>
                  <a:lnTo>
                    <a:pt x="653" y="20"/>
                  </a:lnTo>
                  <a:lnTo>
                    <a:pt x="665" y="0"/>
                  </a:lnTo>
                  <a:lnTo>
                    <a:pt x="6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21"/>
            <p:cNvSpPr>
              <a:spLocks/>
            </p:cNvSpPr>
            <p:nvPr/>
          </p:nvSpPr>
          <p:spPr bwMode="auto">
            <a:xfrm>
              <a:off x="1709738" y="3028950"/>
              <a:ext cx="11113" cy="17462"/>
            </a:xfrm>
            <a:custGeom>
              <a:avLst/>
              <a:gdLst>
                <a:gd name="T0" fmla="*/ 44 w 44"/>
                <a:gd name="T1" fmla="*/ 7 h 65"/>
                <a:gd name="T2" fmla="*/ 0 w 44"/>
                <a:gd name="T3" fmla="*/ 65 h 65"/>
                <a:gd name="T4" fmla="*/ 0 w 44"/>
                <a:gd name="T5" fmla="*/ 55 h 65"/>
                <a:gd name="T6" fmla="*/ 6 w 44"/>
                <a:gd name="T7" fmla="*/ 48 h 65"/>
                <a:gd name="T8" fmla="*/ 10 w 44"/>
                <a:gd name="T9" fmla="*/ 41 h 65"/>
                <a:gd name="T10" fmla="*/ 16 w 44"/>
                <a:gd name="T11" fmla="*/ 33 h 65"/>
                <a:gd name="T12" fmla="*/ 21 w 44"/>
                <a:gd name="T13" fmla="*/ 26 h 65"/>
                <a:gd name="T14" fmla="*/ 26 w 44"/>
                <a:gd name="T15" fmla="*/ 19 h 65"/>
                <a:gd name="T16" fmla="*/ 31 w 44"/>
                <a:gd name="T17" fmla="*/ 12 h 65"/>
                <a:gd name="T18" fmla="*/ 37 w 44"/>
                <a:gd name="T19" fmla="*/ 6 h 65"/>
                <a:gd name="T20" fmla="*/ 44 w 44"/>
                <a:gd name="T21" fmla="*/ 0 h 65"/>
                <a:gd name="T22" fmla="*/ 44 w 44"/>
                <a:gd name="T23"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44" y="7"/>
                  </a:moveTo>
                  <a:lnTo>
                    <a:pt x="0" y="65"/>
                  </a:lnTo>
                  <a:lnTo>
                    <a:pt x="0" y="55"/>
                  </a:lnTo>
                  <a:lnTo>
                    <a:pt x="6" y="48"/>
                  </a:lnTo>
                  <a:lnTo>
                    <a:pt x="10" y="41"/>
                  </a:lnTo>
                  <a:lnTo>
                    <a:pt x="16" y="33"/>
                  </a:lnTo>
                  <a:lnTo>
                    <a:pt x="21" y="26"/>
                  </a:lnTo>
                  <a:lnTo>
                    <a:pt x="26" y="19"/>
                  </a:lnTo>
                  <a:lnTo>
                    <a:pt x="31" y="12"/>
                  </a:lnTo>
                  <a:lnTo>
                    <a:pt x="37" y="6"/>
                  </a:lnTo>
                  <a:lnTo>
                    <a:pt x="44" y="0"/>
                  </a:lnTo>
                  <a:lnTo>
                    <a:pt x="4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22"/>
            <p:cNvSpPr>
              <a:spLocks/>
            </p:cNvSpPr>
            <p:nvPr/>
          </p:nvSpPr>
          <p:spPr bwMode="auto">
            <a:xfrm>
              <a:off x="1800225" y="3040063"/>
              <a:ext cx="136525" cy="139700"/>
            </a:xfrm>
            <a:custGeom>
              <a:avLst/>
              <a:gdLst>
                <a:gd name="T0" fmla="*/ 460 w 513"/>
                <a:gd name="T1" fmla="*/ 93 h 524"/>
                <a:gd name="T2" fmla="*/ 436 w 513"/>
                <a:gd name="T3" fmla="*/ 123 h 524"/>
                <a:gd name="T4" fmla="*/ 411 w 513"/>
                <a:gd name="T5" fmla="*/ 153 h 524"/>
                <a:gd name="T6" fmla="*/ 385 w 513"/>
                <a:gd name="T7" fmla="*/ 183 h 524"/>
                <a:gd name="T8" fmla="*/ 360 w 513"/>
                <a:gd name="T9" fmla="*/ 213 h 524"/>
                <a:gd name="T10" fmla="*/ 333 w 513"/>
                <a:gd name="T11" fmla="*/ 244 h 524"/>
                <a:gd name="T12" fmla="*/ 305 w 513"/>
                <a:gd name="T13" fmla="*/ 274 h 524"/>
                <a:gd name="T14" fmla="*/ 276 w 513"/>
                <a:gd name="T15" fmla="*/ 303 h 524"/>
                <a:gd name="T16" fmla="*/ 248 w 513"/>
                <a:gd name="T17" fmla="*/ 331 h 524"/>
                <a:gd name="T18" fmla="*/ 218 w 513"/>
                <a:gd name="T19" fmla="*/ 359 h 524"/>
                <a:gd name="T20" fmla="*/ 187 w 513"/>
                <a:gd name="T21" fmla="*/ 386 h 524"/>
                <a:gd name="T22" fmla="*/ 157 w 513"/>
                <a:gd name="T23" fmla="*/ 411 h 524"/>
                <a:gd name="T24" fmla="*/ 127 w 513"/>
                <a:gd name="T25" fmla="*/ 437 h 524"/>
                <a:gd name="T26" fmla="*/ 96 w 513"/>
                <a:gd name="T27" fmla="*/ 460 h 524"/>
                <a:gd name="T28" fmla="*/ 64 w 513"/>
                <a:gd name="T29" fmla="*/ 483 h 524"/>
                <a:gd name="T30" fmla="*/ 32 w 513"/>
                <a:gd name="T31" fmla="*/ 504 h 524"/>
                <a:gd name="T32" fmla="*/ 0 w 513"/>
                <a:gd name="T33" fmla="*/ 524 h 524"/>
                <a:gd name="T34" fmla="*/ 24 w 513"/>
                <a:gd name="T35" fmla="*/ 506 h 524"/>
                <a:gd name="T36" fmla="*/ 46 w 513"/>
                <a:gd name="T37" fmla="*/ 488 h 524"/>
                <a:gd name="T38" fmla="*/ 67 w 513"/>
                <a:gd name="T39" fmla="*/ 468 h 524"/>
                <a:gd name="T40" fmla="*/ 87 w 513"/>
                <a:gd name="T41" fmla="*/ 448 h 524"/>
                <a:gd name="T42" fmla="*/ 108 w 513"/>
                <a:gd name="T43" fmla="*/ 429 h 524"/>
                <a:gd name="T44" fmla="*/ 129 w 513"/>
                <a:gd name="T45" fmla="*/ 408 h 524"/>
                <a:gd name="T46" fmla="*/ 151 w 513"/>
                <a:gd name="T47" fmla="*/ 388 h 524"/>
                <a:gd name="T48" fmla="*/ 175 w 513"/>
                <a:gd name="T49" fmla="*/ 368 h 524"/>
                <a:gd name="T50" fmla="*/ 194 w 513"/>
                <a:gd name="T51" fmla="*/ 348 h 524"/>
                <a:gd name="T52" fmla="*/ 214 w 513"/>
                <a:gd name="T53" fmla="*/ 329 h 524"/>
                <a:gd name="T54" fmla="*/ 234 w 513"/>
                <a:gd name="T55" fmla="*/ 308 h 524"/>
                <a:gd name="T56" fmla="*/ 254 w 513"/>
                <a:gd name="T57" fmla="*/ 287 h 524"/>
                <a:gd name="T58" fmla="*/ 272 w 513"/>
                <a:gd name="T59" fmla="*/ 267 h 524"/>
                <a:gd name="T60" fmla="*/ 291 w 513"/>
                <a:gd name="T61" fmla="*/ 246 h 524"/>
                <a:gd name="T62" fmla="*/ 311 w 513"/>
                <a:gd name="T63" fmla="*/ 225 h 524"/>
                <a:gd name="T64" fmla="*/ 329 w 513"/>
                <a:gd name="T65" fmla="*/ 204 h 524"/>
                <a:gd name="T66" fmla="*/ 348 w 513"/>
                <a:gd name="T67" fmla="*/ 183 h 524"/>
                <a:gd name="T68" fmla="*/ 367 w 513"/>
                <a:gd name="T69" fmla="*/ 161 h 524"/>
                <a:gd name="T70" fmla="*/ 386 w 513"/>
                <a:gd name="T71" fmla="*/ 140 h 524"/>
                <a:gd name="T72" fmla="*/ 405 w 513"/>
                <a:gd name="T73" fmla="*/ 119 h 524"/>
                <a:gd name="T74" fmla="*/ 423 w 513"/>
                <a:gd name="T75" fmla="*/ 98 h 524"/>
                <a:gd name="T76" fmla="*/ 442 w 513"/>
                <a:gd name="T77" fmla="*/ 76 h 524"/>
                <a:gd name="T78" fmla="*/ 462 w 513"/>
                <a:gd name="T79" fmla="*/ 55 h 524"/>
                <a:gd name="T80" fmla="*/ 480 w 513"/>
                <a:gd name="T81" fmla="*/ 34 h 524"/>
                <a:gd name="T82" fmla="*/ 513 w 513"/>
                <a:gd name="T83" fmla="*/ 0 h 524"/>
                <a:gd name="T84" fmla="*/ 508 w 513"/>
                <a:gd name="T85" fmla="*/ 12 h 524"/>
                <a:gd name="T86" fmla="*/ 501 w 513"/>
                <a:gd name="T87" fmla="*/ 24 h 524"/>
                <a:gd name="T88" fmla="*/ 494 w 513"/>
                <a:gd name="T89" fmla="*/ 34 h 524"/>
                <a:gd name="T90" fmla="*/ 486 w 513"/>
                <a:gd name="T91" fmla="*/ 46 h 524"/>
                <a:gd name="T92" fmla="*/ 479 w 513"/>
                <a:gd name="T93" fmla="*/ 58 h 524"/>
                <a:gd name="T94" fmla="*/ 471 w 513"/>
                <a:gd name="T95" fmla="*/ 68 h 524"/>
                <a:gd name="T96" fmla="*/ 465 w 513"/>
                <a:gd name="T97" fmla="*/ 80 h 524"/>
                <a:gd name="T98" fmla="*/ 460 w 513"/>
                <a:gd name="T99" fmla="*/ 93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3" h="524">
                  <a:moveTo>
                    <a:pt x="460" y="93"/>
                  </a:moveTo>
                  <a:lnTo>
                    <a:pt x="436" y="123"/>
                  </a:lnTo>
                  <a:lnTo>
                    <a:pt x="411" y="153"/>
                  </a:lnTo>
                  <a:lnTo>
                    <a:pt x="385" y="183"/>
                  </a:lnTo>
                  <a:lnTo>
                    <a:pt x="360" y="213"/>
                  </a:lnTo>
                  <a:lnTo>
                    <a:pt x="333" y="244"/>
                  </a:lnTo>
                  <a:lnTo>
                    <a:pt x="305" y="274"/>
                  </a:lnTo>
                  <a:lnTo>
                    <a:pt x="276" y="303"/>
                  </a:lnTo>
                  <a:lnTo>
                    <a:pt x="248" y="331"/>
                  </a:lnTo>
                  <a:lnTo>
                    <a:pt x="218" y="359"/>
                  </a:lnTo>
                  <a:lnTo>
                    <a:pt x="187" y="386"/>
                  </a:lnTo>
                  <a:lnTo>
                    <a:pt x="157" y="411"/>
                  </a:lnTo>
                  <a:lnTo>
                    <a:pt x="127" y="437"/>
                  </a:lnTo>
                  <a:lnTo>
                    <a:pt x="96" y="460"/>
                  </a:lnTo>
                  <a:lnTo>
                    <a:pt x="64" y="483"/>
                  </a:lnTo>
                  <a:lnTo>
                    <a:pt x="32" y="504"/>
                  </a:lnTo>
                  <a:lnTo>
                    <a:pt x="0" y="524"/>
                  </a:lnTo>
                  <a:lnTo>
                    <a:pt x="24" y="506"/>
                  </a:lnTo>
                  <a:lnTo>
                    <a:pt x="46" y="488"/>
                  </a:lnTo>
                  <a:lnTo>
                    <a:pt x="67" y="468"/>
                  </a:lnTo>
                  <a:lnTo>
                    <a:pt x="87" y="448"/>
                  </a:lnTo>
                  <a:lnTo>
                    <a:pt x="108" y="429"/>
                  </a:lnTo>
                  <a:lnTo>
                    <a:pt x="129" y="408"/>
                  </a:lnTo>
                  <a:lnTo>
                    <a:pt x="151" y="388"/>
                  </a:lnTo>
                  <a:lnTo>
                    <a:pt x="175" y="368"/>
                  </a:lnTo>
                  <a:lnTo>
                    <a:pt x="194" y="348"/>
                  </a:lnTo>
                  <a:lnTo>
                    <a:pt x="214" y="329"/>
                  </a:lnTo>
                  <a:lnTo>
                    <a:pt x="234" y="308"/>
                  </a:lnTo>
                  <a:lnTo>
                    <a:pt x="254" y="287"/>
                  </a:lnTo>
                  <a:lnTo>
                    <a:pt x="272" y="267"/>
                  </a:lnTo>
                  <a:lnTo>
                    <a:pt x="291" y="246"/>
                  </a:lnTo>
                  <a:lnTo>
                    <a:pt x="311" y="225"/>
                  </a:lnTo>
                  <a:lnTo>
                    <a:pt x="329" y="204"/>
                  </a:lnTo>
                  <a:lnTo>
                    <a:pt x="348" y="183"/>
                  </a:lnTo>
                  <a:lnTo>
                    <a:pt x="367" y="161"/>
                  </a:lnTo>
                  <a:lnTo>
                    <a:pt x="386" y="140"/>
                  </a:lnTo>
                  <a:lnTo>
                    <a:pt x="405" y="119"/>
                  </a:lnTo>
                  <a:lnTo>
                    <a:pt x="423" y="98"/>
                  </a:lnTo>
                  <a:lnTo>
                    <a:pt x="442" y="76"/>
                  </a:lnTo>
                  <a:lnTo>
                    <a:pt x="462" y="55"/>
                  </a:lnTo>
                  <a:lnTo>
                    <a:pt x="480" y="34"/>
                  </a:lnTo>
                  <a:lnTo>
                    <a:pt x="513" y="0"/>
                  </a:lnTo>
                  <a:lnTo>
                    <a:pt x="508" y="12"/>
                  </a:lnTo>
                  <a:lnTo>
                    <a:pt x="501" y="24"/>
                  </a:lnTo>
                  <a:lnTo>
                    <a:pt x="494" y="34"/>
                  </a:lnTo>
                  <a:lnTo>
                    <a:pt x="486" y="46"/>
                  </a:lnTo>
                  <a:lnTo>
                    <a:pt x="479" y="58"/>
                  </a:lnTo>
                  <a:lnTo>
                    <a:pt x="471" y="68"/>
                  </a:lnTo>
                  <a:lnTo>
                    <a:pt x="465" y="80"/>
                  </a:lnTo>
                  <a:lnTo>
                    <a:pt x="460" y="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Freeform 23"/>
            <p:cNvSpPr>
              <a:spLocks/>
            </p:cNvSpPr>
            <p:nvPr/>
          </p:nvSpPr>
          <p:spPr bwMode="auto">
            <a:xfrm>
              <a:off x="1835150" y="3084513"/>
              <a:ext cx="85725" cy="85725"/>
            </a:xfrm>
            <a:custGeom>
              <a:avLst/>
              <a:gdLst>
                <a:gd name="T0" fmla="*/ 327 w 327"/>
                <a:gd name="T1" fmla="*/ 0 h 325"/>
                <a:gd name="T2" fmla="*/ 312 w 327"/>
                <a:gd name="T3" fmla="*/ 25 h 325"/>
                <a:gd name="T4" fmla="*/ 295 w 327"/>
                <a:gd name="T5" fmla="*/ 49 h 325"/>
                <a:gd name="T6" fmla="*/ 279 w 327"/>
                <a:gd name="T7" fmla="*/ 73 h 325"/>
                <a:gd name="T8" fmla="*/ 260 w 327"/>
                <a:gd name="T9" fmla="*/ 96 h 325"/>
                <a:gd name="T10" fmla="*/ 243 w 327"/>
                <a:gd name="T11" fmla="*/ 118 h 325"/>
                <a:gd name="T12" fmla="*/ 223 w 327"/>
                <a:gd name="T13" fmla="*/ 140 h 325"/>
                <a:gd name="T14" fmla="*/ 203 w 327"/>
                <a:gd name="T15" fmla="*/ 161 h 325"/>
                <a:gd name="T16" fmla="*/ 184 w 327"/>
                <a:gd name="T17" fmla="*/ 182 h 325"/>
                <a:gd name="T18" fmla="*/ 163 w 327"/>
                <a:gd name="T19" fmla="*/ 202 h 325"/>
                <a:gd name="T20" fmla="*/ 141 w 327"/>
                <a:gd name="T21" fmla="*/ 221 h 325"/>
                <a:gd name="T22" fmla="*/ 119 w 327"/>
                <a:gd name="T23" fmla="*/ 240 h 325"/>
                <a:gd name="T24" fmla="*/ 95 w 327"/>
                <a:gd name="T25" fmla="*/ 259 h 325"/>
                <a:gd name="T26" fmla="*/ 72 w 327"/>
                <a:gd name="T27" fmla="*/ 276 h 325"/>
                <a:gd name="T28" fmla="*/ 49 w 327"/>
                <a:gd name="T29" fmla="*/ 293 h 325"/>
                <a:gd name="T30" fmla="*/ 24 w 327"/>
                <a:gd name="T31" fmla="*/ 310 h 325"/>
                <a:gd name="T32" fmla="*/ 0 w 327"/>
                <a:gd name="T33" fmla="*/ 325 h 325"/>
                <a:gd name="T34" fmla="*/ 17 w 327"/>
                <a:gd name="T35" fmla="*/ 306 h 325"/>
                <a:gd name="T36" fmla="*/ 35 w 327"/>
                <a:gd name="T37" fmla="*/ 289 h 325"/>
                <a:gd name="T38" fmla="*/ 53 w 327"/>
                <a:gd name="T39" fmla="*/ 271 h 325"/>
                <a:gd name="T40" fmla="*/ 73 w 327"/>
                <a:gd name="T41" fmla="*/ 253 h 325"/>
                <a:gd name="T42" fmla="*/ 92 w 327"/>
                <a:gd name="T43" fmla="*/ 235 h 325"/>
                <a:gd name="T44" fmla="*/ 112 w 327"/>
                <a:gd name="T45" fmla="*/ 219 h 325"/>
                <a:gd name="T46" fmla="*/ 131 w 327"/>
                <a:gd name="T47" fmla="*/ 202 h 325"/>
                <a:gd name="T48" fmla="*/ 151 w 327"/>
                <a:gd name="T49" fmla="*/ 184 h 325"/>
                <a:gd name="T50" fmla="*/ 171 w 327"/>
                <a:gd name="T51" fmla="*/ 167 h 325"/>
                <a:gd name="T52" fmla="*/ 191 w 327"/>
                <a:gd name="T53" fmla="*/ 148 h 325"/>
                <a:gd name="T54" fmla="*/ 209 w 327"/>
                <a:gd name="T55" fmla="*/ 131 h 325"/>
                <a:gd name="T56" fmla="*/ 228 w 327"/>
                <a:gd name="T57" fmla="*/ 112 h 325"/>
                <a:gd name="T58" fmla="*/ 245 w 327"/>
                <a:gd name="T59" fmla="*/ 94 h 325"/>
                <a:gd name="T60" fmla="*/ 262 w 327"/>
                <a:gd name="T61" fmla="*/ 75 h 325"/>
                <a:gd name="T62" fmla="*/ 278 w 327"/>
                <a:gd name="T63" fmla="*/ 55 h 325"/>
                <a:gd name="T64" fmla="*/ 293 w 327"/>
                <a:gd name="T65" fmla="*/ 34 h 325"/>
                <a:gd name="T66" fmla="*/ 300 w 327"/>
                <a:gd name="T67" fmla="*/ 25 h 325"/>
                <a:gd name="T68" fmla="*/ 308 w 327"/>
                <a:gd name="T69" fmla="*/ 16 h 325"/>
                <a:gd name="T70" fmla="*/ 316 w 327"/>
                <a:gd name="T71" fmla="*/ 6 h 325"/>
                <a:gd name="T72" fmla="*/ 327 w 327"/>
                <a:gd name="T7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25">
                  <a:moveTo>
                    <a:pt x="327" y="0"/>
                  </a:moveTo>
                  <a:lnTo>
                    <a:pt x="312" y="25"/>
                  </a:lnTo>
                  <a:lnTo>
                    <a:pt x="295" y="49"/>
                  </a:lnTo>
                  <a:lnTo>
                    <a:pt x="279" y="73"/>
                  </a:lnTo>
                  <a:lnTo>
                    <a:pt x="260" y="96"/>
                  </a:lnTo>
                  <a:lnTo>
                    <a:pt x="243" y="118"/>
                  </a:lnTo>
                  <a:lnTo>
                    <a:pt x="223" y="140"/>
                  </a:lnTo>
                  <a:lnTo>
                    <a:pt x="203" y="161"/>
                  </a:lnTo>
                  <a:lnTo>
                    <a:pt x="184" y="182"/>
                  </a:lnTo>
                  <a:lnTo>
                    <a:pt x="163" y="202"/>
                  </a:lnTo>
                  <a:lnTo>
                    <a:pt x="141" y="221"/>
                  </a:lnTo>
                  <a:lnTo>
                    <a:pt x="119" y="240"/>
                  </a:lnTo>
                  <a:lnTo>
                    <a:pt x="95" y="259"/>
                  </a:lnTo>
                  <a:lnTo>
                    <a:pt x="72" y="276"/>
                  </a:lnTo>
                  <a:lnTo>
                    <a:pt x="49" y="293"/>
                  </a:lnTo>
                  <a:lnTo>
                    <a:pt x="24" y="310"/>
                  </a:lnTo>
                  <a:lnTo>
                    <a:pt x="0" y="325"/>
                  </a:lnTo>
                  <a:lnTo>
                    <a:pt x="17" y="306"/>
                  </a:lnTo>
                  <a:lnTo>
                    <a:pt x="35" y="289"/>
                  </a:lnTo>
                  <a:lnTo>
                    <a:pt x="53" y="271"/>
                  </a:lnTo>
                  <a:lnTo>
                    <a:pt x="73" y="253"/>
                  </a:lnTo>
                  <a:lnTo>
                    <a:pt x="92" y="235"/>
                  </a:lnTo>
                  <a:lnTo>
                    <a:pt x="112" y="219"/>
                  </a:lnTo>
                  <a:lnTo>
                    <a:pt x="131" y="202"/>
                  </a:lnTo>
                  <a:lnTo>
                    <a:pt x="151" y="184"/>
                  </a:lnTo>
                  <a:lnTo>
                    <a:pt x="171" y="167"/>
                  </a:lnTo>
                  <a:lnTo>
                    <a:pt x="191" y="148"/>
                  </a:lnTo>
                  <a:lnTo>
                    <a:pt x="209" y="131"/>
                  </a:lnTo>
                  <a:lnTo>
                    <a:pt x="228" y="112"/>
                  </a:lnTo>
                  <a:lnTo>
                    <a:pt x="245" y="94"/>
                  </a:lnTo>
                  <a:lnTo>
                    <a:pt x="262" y="75"/>
                  </a:lnTo>
                  <a:lnTo>
                    <a:pt x="278" y="55"/>
                  </a:lnTo>
                  <a:lnTo>
                    <a:pt x="293" y="34"/>
                  </a:lnTo>
                  <a:lnTo>
                    <a:pt x="300" y="25"/>
                  </a:lnTo>
                  <a:lnTo>
                    <a:pt x="308" y="16"/>
                  </a:lnTo>
                  <a:lnTo>
                    <a:pt x="316" y="6"/>
                  </a:lnTo>
                  <a:lnTo>
                    <a:pt x="3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24"/>
            <p:cNvSpPr>
              <a:spLocks/>
            </p:cNvSpPr>
            <p:nvPr/>
          </p:nvSpPr>
          <p:spPr bwMode="auto">
            <a:xfrm>
              <a:off x="1635125" y="3100388"/>
              <a:ext cx="28575" cy="63500"/>
            </a:xfrm>
            <a:custGeom>
              <a:avLst/>
              <a:gdLst>
                <a:gd name="T0" fmla="*/ 108 w 108"/>
                <a:gd name="T1" fmla="*/ 2 h 244"/>
                <a:gd name="T2" fmla="*/ 91 w 108"/>
                <a:gd name="T3" fmla="*/ 28 h 244"/>
                <a:gd name="T4" fmla="*/ 77 w 108"/>
                <a:gd name="T5" fmla="*/ 53 h 244"/>
                <a:gd name="T6" fmla="*/ 64 w 108"/>
                <a:gd name="T7" fmla="*/ 81 h 244"/>
                <a:gd name="T8" fmla="*/ 54 w 108"/>
                <a:gd name="T9" fmla="*/ 108 h 244"/>
                <a:gd name="T10" fmla="*/ 44 w 108"/>
                <a:gd name="T11" fmla="*/ 137 h 244"/>
                <a:gd name="T12" fmla="*/ 34 w 108"/>
                <a:gd name="T13" fmla="*/ 164 h 244"/>
                <a:gd name="T14" fmla="*/ 22 w 108"/>
                <a:gd name="T15" fmla="*/ 192 h 244"/>
                <a:gd name="T16" fmla="*/ 10 w 108"/>
                <a:gd name="T17" fmla="*/ 219 h 244"/>
                <a:gd name="T18" fmla="*/ 10 w 108"/>
                <a:gd name="T19" fmla="*/ 243 h 244"/>
                <a:gd name="T20" fmla="*/ 8 w 108"/>
                <a:gd name="T21" fmla="*/ 243 h 244"/>
                <a:gd name="T22" fmla="*/ 7 w 108"/>
                <a:gd name="T23" fmla="*/ 243 h 244"/>
                <a:gd name="T24" fmla="*/ 6 w 108"/>
                <a:gd name="T25" fmla="*/ 244 h 244"/>
                <a:gd name="T26" fmla="*/ 6 w 108"/>
                <a:gd name="T27" fmla="*/ 244 h 244"/>
                <a:gd name="T28" fmla="*/ 0 w 108"/>
                <a:gd name="T29" fmla="*/ 219 h 244"/>
                <a:gd name="T30" fmla="*/ 3 w 108"/>
                <a:gd name="T31" fmla="*/ 193 h 244"/>
                <a:gd name="T32" fmla="*/ 11 w 108"/>
                <a:gd name="T33" fmla="*/ 167 h 244"/>
                <a:gd name="T34" fmla="*/ 19 w 108"/>
                <a:gd name="T35" fmla="*/ 144 h 244"/>
                <a:gd name="T36" fmla="*/ 29 w 108"/>
                <a:gd name="T37" fmla="*/ 126 h 244"/>
                <a:gd name="T38" fmla="*/ 39 w 108"/>
                <a:gd name="T39" fmla="*/ 107 h 244"/>
                <a:gd name="T40" fmla="*/ 48 w 108"/>
                <a:gd name="T41" fmla="*/ 88 h 244"/>
                <a:gd name="T42" fmla="*/ 58 w 108"/>
                <a:gd name="T43" fmla="*/ 70 h 244"/>
                <a:gd name="T44" fmla="*/ 69 w 108"/>
                <a:gd name="T45" fmla="*/ 51 h 244"/>
                <a:gd name="T46" fmla="*/ 80 w 108"/>
                <a:gd name="T47" fmla="*/ 34 h 244"/>
                <a:gd name="T48" fmla="*/ 93 w 108"/>
                <a:gd name="T49" fmla="*/ 16 h 244"/>
                <a:gd name="T50" fmla="*/ 106 w 108"/>
                <a:gd name="T51" fmla="*/ 0 h 244"/>
                <a:gd name="T52" fmla="*/ 108 w 108"/>
                <a:gd name="T53" fmla="*/ 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8" h="244">
                  <a:moveTo>
                    <a:pt x="108" y="2"/>
                  </a:moveTo>
                  <a:lnTo>
                    <a:pt x="91" y="28"/>
                  </a:lnTo>
                  <a:lnTo>
                    <a:pt x="77" y="53"/>
                  </a:lnTo>
                  <a:lnTo>
                    <a:pt x="64" y="81"/>
                  </a:lnTo>
                  <a:lnTo>
                    <a:pt x="54" y="108"/>
                  </a:lnTo>
                  <a:lnTo>
                    <a:pt x="44" y="137"/>
                  </a:lnTo>
                  <a:lnTo>
                    <a:pt x="34" y="164"/>
                  </a:lnTo>
                  <a:lnTo>
                    <a:pt x="22" y="192"/>
                  </a:lnTo>
                  <a:lnTo>
                    <a:pt x="10" y="219"/>
                  </a:lnTo>
                  <a:lnTo>
                    <a:pt x="10" y="243"/>
                  </a:lnTo>
                  <a:lnTo>
                    <a:pt x="8" y="243"/>
                  </a:lnTo>
                  <a:lnTo>
                    <a:pt x="7" y="243"/>
                  </a:lnTo>
                  <a:lnTo>
                    <a:pt x="6" y="244"/>
                  </a:lnTo>
                  <a:lnTo>
                    <a:pt x="6" y="244"/>
                  </a:lnTo>
                  <a:lnTo>
                    <a:pt x="0" y="219"/>
                  </a:lnTo>
                  <a:lnTo>
                    <a:pt x="3" y="193"/>
                  </a:lnTo>
                  <a:lnTo>
                    <a:pt x="11" y="167"/>
                  </a:lnTo>
                  <a:lnTo>
                    <a:pt x="19" y="144"/>
                  </a:lnTo>
                  <a:lnTo>
                    <a:pt x="29" y="126"/>
                  </a:lnTo>
                  <a:lnTo>
                    <a:pt x="39" y="107"/>
                  </a:lnTo>
                  <a:lnTo>
                    <a:pt x="48" y="88"/>
                  </a:lnTo>
                  <a:lnTo>
                    <a:pt x="58" y="70"/>
                  </a:lnTo>
                  <a:lnTo>
                    <a:pt x="69" y="51"/>
                  </a:lnTo>
                  <a:lnTo>
                    <a:pt x="80" y="34"/>
                  </a:lnTo>
                  <a:lnTo>
                    <a:pt x="93" y="16"/>
                  </a:lnTo>
                  <a:lnTo>
                    <a:pt x="106" y="0"/>
                  </a:lnTo>
                  <a:lnTo>
                    <a:pt x="10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Freeform 25"/>
            <p:cNvSpPr>
              <a:spLocks/>
            </p:cNvSpPr>
            <p:nvPr/>
          </p:nvSpPr>
          <p:spPr bwMode="auto">
            <a:xfrm>
              <a:off x="1676400" y="3101975"/>
              <a:ext cx="0" cy="1587"/>
            </a:xfrm>
            <a:custGeom>
              <a:avLst/>
              <a:gdLst>
                <a:gd name="T0" fmla="*/ 6 w 6"/>
                <a:gd name="T1" fmla="*/ 0 h 7"/>
                <a:gd name="T2" fmla="*/ 6 w 6"/>
                <a:gd name="T3" fmla="*/ 2 h 7"/>
                <a:gd name="T4" fmla="*/ 5 w 6"/>
                <a:gd name="T5" fmla="*/ 3 h 7"/>
                <a:gd name="T6" fmla="*/ 4 w 6"/>
                <a:gd name="T7" fmla="*/ 6 h 7"/>
                <a:gd name="T8" fmla="*/ 1 w 6"/>
                <a:gd name="T9" fmla="*/ 7 h 7"/>
                <a:gd name="T10" fmla="*/ 0 w 6"/>
                <a:gd name="T11" fmla="*/ 5 h 7"/>
                <a:gd name="T12" fmla="*/ 1 w 6"/>
                <a:gd name="T13" fmla="*/ 2 h 7"/>
                <a:gd name="T14" fmla="*/ 2 w 6"/>
                <a:gd name="T15" fmla="*/ 0 h 7"/>
                <a:gd name="T16" fmla="*/ 6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6" y="0"/>
                  </a:moveTo>
                  <a:lnTo>
                    <a:pt x="6" y="2"/>
                  </a:lnTo>
                  <a:lnTo>
                    <a:pt x="5" y="3"/>
                  </a:lnTo>
                  <a:lnTo>
                    <a:pt x="4" y="6"/>
                  </a:lnTo>
                  <a:lnTo>
                    <a:pt x="1" y="7"/>
                  </a:lnTo>
                  <a:lnTo>
                    <a:pt x="0" y="5"/>
                  </a:lnTo>
                  <a:lnTo>
                    <a:pt x="1" y="2"/>
                  </a:lnTo>
                  <a:lnTo>
                    <a:pt x="2"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Freeform 26"/>
            <p:cNvSpPr>
              <a:spLocks/>
            </p:cNvSpPr>
            <p:nvPr/>
          </p:nvSpPr>
          <p:spPr bwMode="auto">
            <a:xfrm>
              <a:off x="1647825" y="3105150"/>
              <a:ext cx="26988" cy="60325"/>
            </a:xfrm>
            <a:custGeom>
              <a:avLst/>
              <a:gdLst>
                <a:gd name="T0" fmla="*/ 102 w 102"/>
                <a:gd name="T1" fmla="*/ 0 h 226"/>
                <a:gd name="T2" fmla="*/ 95 w 102"/>
                <a:gd name="T3" fmla="*/ 16 h 226"/>
                <a:gd name="T4" fmla="*/ 88 w 102"/>
                <a:gd name="T5" fmla="*/ 32 h 226"/>
                <a:gd name="T6" fmla="*/ 79 w 102"/>
                <a:gd name="T7" fmla="*/ 47 h 226"/>
                <a:gd name="T8" fmla="*/ 71 w 102"/>
                <a:gd name="T9" fmla="*/ 63 h 226"/>
                <a:gd name="T10" fmla="*/ 62 w 102"/>
                <a:gd name="T11" fmla="*/ 78 h 226"/>
                <a:gd name="T12" fmla="*/ 55 w 102"/>
                <a:gd name="T13" fmla="*/ 93 h 226"/>
                <a:gd name="T14" fmla="*/ 48 w 102"/>
                <a:gd name="T15" fmla="*/ 109 h 226"/>
                <a:gd name="T16" fmla="*/ 43 w 102"/>
                <a:gd name="T17" fmla="*/ 125 h 226"/>
                <a:gd name="T18" fmla="*/ 38 w 102"/>
                <a:gd name="T19" fmla="*/ 138 h 226"/>
                <a:gd name="T20" fmla="*/ 34 w 102"/>
                <a:gd name="T21" fmla="*/ 150 h 226"/>
                <a:gd name="T22" fmla="*/ 28 w 102"/>
                <a:gd name="T23" fmla="*/ 163 h 226"/>
                <a:gd name="T24" fmla="*/ 22 w 102"/>
                <a:gd name="T25" fmla="*/ 174 h 226"/>
                <a:gd name="T26" fmla="*/ 18 w 102"/>
                <a:gd name="T27" fmla="*/ 187 h 226"/>
                <a:gd name="T28" fmla="*/ 14 w 102"/>
                <a:gd name="T29" fmla="*/ 200 h 226"/>
                <a:gd name="T30" fmla="*/ 13 w 102"/>
                <a:gd name="T31" fmla="*/ 212 h 226"/>
                <a:gd name="T32" fmla="*/ 14 w 102"/>
                <a:gd name="T33" fmla="*/ 226 h 226"/>
                <a:gd name="T34" fmla="*/ 9 w 102"/>
                <a:gd name="T35" fmla="*/ 226 h 226"/>
                <a:gd name="T36" fmla="*/ 5 w 102"/>
                <a:gd name="T37" fmla="*/ 225 h 226"/>
                <a:gd name="T38" fmla="*/ 1 w 102"/>
                <a:gd name="T39" fmla="*/ 222 h 226"/>
                <a:gd name="T40" fmla="*/ 0 w 102"/>
                <a:gd name="T41" fmla="*/ 218 h 226"/>
                <a:gd name="T42" fmla="*/ 2 w 102"/>
                <a:gd name="T43" fmla="*/ 187 h 226"/>
                <a:gd name="T44" fmla="*/ 11 w 102"/>
                <a:gd name="T45" fmla="*/ 158 h 226"/>
                <a:gd name="T46" fmla="*/ 22 w 102"/>
                <a:gd name="T47" fmla="*/ 131 h 226"/>
                <a:gd name="T48" fmla="*/ 36 w 102"/>
                <a:gd name="T49" fmla="*/ 104 h 226"/>
                <a:gd name="T50" fmla="*/ 51 w 102"/>
                <a:gd name="T51" fmla="*/ 79 h 226"/>
                <a:gd name="T52" fmla="*/ 69 w 102"/>
                <a:gd name="T53" fmla="*/ 53 h 226"/>
                <a:gd name="T54" fmla="*/ 84 w 102"/>
                <a:gd name="T55" fmla="*/ 26 h 226"/>
                <a:gd name="T56" fmla="*/ 99 w 102"/>
                <a:gd name="T57" fmla="*/ 0 h 226"/>
                <a:gd name="T58" fmla="*/ 102 w 102"/>
                <a:gd name="T5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 h="226">
                  <a:moveTo>
                    <a:pt x="102" y="0"/>
                  </a:moveTo>
                  <a:lnTo>
                    <a:pt x="95" y="16"/>
                  </a:lnTo>
                  <a:lnTo>
                    <a:pt x="88" y="32"/>
                  </a:lnTo>
                  <a:lnTo>
                    <a:pt x="79" y="47"/>
                  </a:lnTo>
                  <a:lnTo>
                    <a:pt x="71" y="63"/>
                  </a:lnTo>
                  <a:lnTo>
                    <a:pt x="62" y="78"/>
                  </a:lnTo>
                  <a:lnTo>
                    <a:pt x="55" y="93"/>
                  </a:lnTo>
                  <a:lnTo>
                    <a:pt x="48" y="109"/>
                  </a:lnTo>
                  <a:lnTo>
                    <a:pt x="43" y="125"/>
                  </a:lnTo>
                  <a:lnTo>
                    <a:pt x="38" y="138"/>
                  </a:lnTo>
                  <a:lnTo>
                    <a:pt x="34" y="150"/>
                  </a:lnTo>
                  <a:lnTo>
                    <a:pt x="28" y="163"/>
                  </a:lnTo>
                  <a:lnTo>
                    <a:pt x="22" y="174"/>
                  </a:lnTo>
                  <a:lnTo>
                    <a:pt x="18" y="187"/>
                  </a:lnTo>
                  <a:lnTo>
                    <a:pt x="14" y="200"/>
                  </a:lnTo>
                  <a:lnTo>
                    <a:pt x="13" y="212"/>
                  </a:lnTo>
                  <a:lnTo>
                    <a:pt x="14" y="226"/>
                  </a:lnTo>
                  <a:lnTo>
                    <a:pt x="9" y="226"/>
                  </a:lnTo>
                  <a:lnTo>
                    <a:pt x="5" y="225"/>
                  </a:lnTo>
                  <a:lnTo>
                    <a:pt x="1" y="222"/>
                  </a:lnTo>
                  <a:lnTo>
                    <a:pt x="0" y="218"/>
                  </a:lnTo>
                  <a:lnTo>
                    <a:pt x="2" y="187"/>
                  </a:lnTo>
                  <a:lnTo>
                    <a:pt x="11" y="158"/>
                  </a:lnTo>
                  <a:lnTo>
                    <a:pt x="22" y="131"/>
                  </a:lnTo>
                  <a:lnTo>
                    <a:pt x="36" y="104"/>
                  </a:lnTo>
                  <a:lnTo>
                    <a:pt x="51" y="79"/>
                  </a:lnTo>
                  <a:lnTo>
                    <a:pt x="69" y="53"/>
                  </a:lnTo>
                  <a:lnTo>
                    <a:pt x="84" y="26"/>
                  </a:lnTo>
                  <a:lnTo>
                    <a:pt x="99" y="0"/>
                  </a:lnTo>
                  <a:lnTo>
                    <a:pt x="10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Freeform 27"/>
            <p:cNvSpPr>
              <a:spLocks/>
            </p:cNvSpPr>
            <p:nvPr/>
          </p:nvSpPr>
          <p:spPr bwMode="auto">
            <a:xfrm>
              <a:off x="1684338" y="3114675"/>
              <a:ext cx="19050" cy="39687"/>
            </a:xfrm>
            <a:custGeom>
              <a:avLst/>
              <a:gdLst>
                <a:gd name="T0" fmla="*/ 74 w 74"/>
                <a:gd name="T1" fmla="*/ 0 h 149"/>
                <a:gd name="T2" fmla="*/ 67 w 74"/>
                <a:gd name="T3" fmla="*/ 13 h 149"/>
                <a:gd name="T4" fmla="*/ 60 w 74"/>
                <a:gd name="T5" fmla="*/ 25 h 149"/>
                <a:gd name="T6" fmla="*/ 53 w 74"/>
                <a:gd name="T7" fmla="*/ 38 h 149"/>
                <a:gd name="T8" fmla="*/ 47 w 74"/>
                <a:gd name="T9" fmla="*/ 51 h 149"/>
                <a:gd name="T10" fmla="*/ 40 w 74"/>
                <a:gd name="T11" fmla="*/ 64 h 149"/>
                <a:gd name="T12" fmla="*/ 33 w 74"/>
                <a:gd name="T13" fmla="*/ 77 h 149"/>
                <a:gd name="T14" fmla="*/ 26 w 74"/>
                <a:gd name="T15" fmla="*/ 88 h 149"/>
                <a:gd name="T16" fmla="*/ 18 w 74"/>
                <a:gd name="T17" fmla="*/ 100 h 149"/>
                <a:gd name="T18" fmla="*/ 14 w 74"/>
                <a:gd name="T19" fmla="*/ 114 h 149"/>
                <a:gd name="T20" fmla="*/ 13 w 74"/>
                <a:gd name="T21" fmla="*/ 129 h 149"/>
                <a:gd name="T22" fmla="*/ 11 w 74"/>
                <a:gd name="T23" fmla="*/ 142 h 149"/>
                <a:gd name="T24" fmla="*/ 0 w 74"/>
                <a:gd name="T25" fmla="*/ 149 h 149"/>
                <a:gd name="T26" fmla="*/ 0 w 74"/>
                <a:gd name="T27" fmla="*/ 128 h 149"/>
                <a:gd name="T28" fmla="*/ 4 w 74"/>
                <a:gd name="T29" fmla="*/ 107 h 149"/>
                <a:gd name="T30" fmla="*/ 11 w 74"/>
                <a:gd name="T31" fmla="*/ 88 h 149"/>
                <a:gd name="T32" fmla="*/ 21 w 74"/>
                <a:gd name="T33" fmla="*/ 70 h 149"/>
                <a:gd name="T34" fmla="*/ 33 w 74"/>
                <a:gd name="T35" fmla="*/ 52 h 149"/>
                <a:gd name="T36" fmla="*/ 45 w 74"/>
                <a:gd name="T37" fmla="*/ 35 h 149"/>
                <a:gd name="T38" fmla="*/ 57 w 74"/>
                <a:gd name="T39" fmla="*/ 17 h 149"/>
                <a:gd name="T40" fmla="*/ 69 w 74"/>
                <a:gd name="T41" fmla="*/ 0 h 149"/>
                <a:gd name="T42" fmla="*/ 74 w 74"/>
                <a:gd name="T43"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149">
                  <a:moveTo>
                    <a:pt x="74" y="0"/>
                  </a:moveTo>
                  <a:lnTo>
                    <a:pt x="67" y="13"/>
                  </a:lnTo>
                  <a:lnTo>
                    <a:pt x="60" y="25"/>
                  </a:lnTo>
                  <a:lnTo>
                    <a:pt x="53" y="38"/>
                  </a:lnTo>
                  <a:lnTo>
                    <a:pt x="47" y="51"/>
                  </a:lnTo>
                  <a:lnTo>
                    <a:pt x="40" y="64"/>
                  </a:lnTo>
                  <a:lnTo>
                    <a:pt x="33" y="77"/>
                  </a:lnTo>
                  <a:lnTo>
                    <a:pt x="26" y="88"/>
                  </a:lnTo>
                  <a:lnTo>
                    <a:pt x="18" y="100"/>
                  </a:lnTo>
                  <a:lnTo>
                    <a:pt x="14" y="114"/>
                  </a:lnTo>
                  <a:lnTo>
                    <a:pt x="13" y="129"/>
                  </a:lnTo>
                  <a:lnTo>
                    <a:pt x="11" y="142"/>
                  </a:lnTo>
                  <a:lnTo>
                    <a:pt x="0" y="149"/>
                  </a:lnTo>
                  <a:lnTo>
                    <a:pt x="0" y="128"/>
                  </a:lnTo>
                  <a:lnTo>
                    <a:pt x="4" y="107"/>
                  </a:lnTo>
                  <a:lnTo>
                    <a:pt x="11" y="88"/>
                  </a:lnTo>
                  <a:lnTo>
                    <a:pt x="21" y="70"/>
                  </a:lnTo>
                  <a:lnTo>
                    <a:pt x="33" y="52"/>
                  </a:lnTo>
                  <a:lnTo>
                    <a:pt x="45" y="35"/>
                  </a:lnTo>
                  <a:lnTo>
                    <a:pt x="57" y="17"/>
                  </a:lnTo>
                  <a:lnTo>
                    <a:pt x="69" y="0"/>
                  </a:lnTo>
                  <a:lnTo>
                    <a:pt x="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28"/>
            <p:cNvSpPr>
              <a:spLocks/>
            </p:cNvSpPr>
            <p:nvPr/>
          </p:nvSpPr>
          <p:spPr bwMode="auto">
            <a:xfrm>
              <a:off x="1663700" y="3116263"/>
              <a:ext cx="20638" cy="44450"/>
            </a:xfrm>
            <a:custGeom>
              <a:avLst/>
              <a:gdLst>
                <a:gd name="T0" fmla="*/ 78 w 78"/>
                <a:gd name="T1" fmla="*/ 0 h 169"/>
                <a:gd name="T2" fmla="*/ 65 w 78"/>
                <a:gd name="T3" fmla="*/ 19 h 169"/>
                <a:gd name="T4" fmla="*/ 53 w 78"/>
                <a:gd name="T5" fmla="*/ 39 h 169"/>
                <a:gd name="T6" fmla="*/ 43 w 78"/>
                <a:gd name="T7" fmla="*/ 58 h 169"/>
                <a:gd name="T8" fmla="*/ 34 w 78"/>
                <a:gd name="T9" fmla="*/ 79 h 169"/>
                <a:gd name="T10" fmla="*/ 27 w 78"/>
                <a:gd name="T11" fmla="*/ 100 h 169"/>
                <a:gd name="T12" fmla="*/ 20 w 78"/>
                <a:gd name="T13" fmla="*/ 122 h 169"/>
                <a:gd name="T14" fmla="*/ 15 w 78"/>
                <a:gd name="T15" fmla="*/ 144 h 169"/>
                <a:gd name="T16" fmla="*/ 10 w 78"/>
                <a:gd name="T17" fmla="*/ 168 h 169"/>
                <a:gd name="T18" fmla="*/ 5 w 78"/>
                <a:gd name="T19" fmla="*/ 169 h 169"/>
                <a:gd name="T20" fmla="*/ 3 w 78"/>
                <a:gd name="T21" fmla="*/ 165 h 169"/>
                <a:gd name="T22" fmla="*/ 2 w 78"/>
                <a:gd name="T23" fmla="*/ 160 h 169"/>
                <a:gd name="T24" fmla="*/ 0 w 78"/>
                <a:gd name="T25" fmla="*/ 156 h 169"/>
                <a:gd name="T26" fmla="*/ 1 w 78"/>
                <a:gd name="T27" fmla="*/ 133 h 169"/>
                <a:gd name="T28" fmla="*/ 6 w 78"/>
                <a:gd name="T29" fmla="*/ 111 h 169"/>
                <a:gd name="T30" fmla="*/ 13 w 78"/>
                <a:gd name="T31" fmla="*/ 90 h 169"/>
                <a:gd name="T32" fmla="*/ 23 w 78"/>
                <a:gd name="T33" fmla="*/ 71 h 169"/>
                <a:gd name="T34" fmla="*/ 36 w 78"/>
                <a:gd name="T35" fmla="*/ 53 h 169"/>
                <a:gd name="T36" fmla="*/ 49 w 78"/>
                <a:gd name="T37" fmla="*/ 34 h 169"/>
                <a:gd name="T38" fmla="*/ 64 w 78"/>
                <a:gd name="T39" fmla="*/ 17 h 169"/>
                <a:gd name="T40" fmla="*/ 78 w 78"/>
                <a:gd name="T4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69">
                  <a:moveTo>
                    <a:pt x="78" y="0"/>
                  </a:moveTo>
                  <a:lnTo>
                    <a:pt x="65" y="19"/>
                  </a:lnTo>
                  <a:lnTo>
                    <a:pt x="53" y="39"/>
                  </a:lnTo>
                  <a:lnTo>
                    <a:pt x="43" y="58"/>
                  </a:lnTo>
                  <a:lnTo>
                    <a:pt x="34" y="79"/>
                  </a:lnTo>
                  <a:lnTo>
                    <a:pt x="27" y="100"/>
                  </a:lnTo>
                  <a:lnTo>
                    <a:pt x="20" y="122"/>
                  </a:lnTo>
                  <a:lnTo>
                    <a:pt x="15" y="144"/>
                  </a:lnTo>
                  <a:lnTo>
                    <a:pt x="10" y="168"/>
                  </a:lnTo>
                  <a:lnTo>
                    <a:pt x="5" y="169"/>
                  </a:lnTo>
                  <a:lnTo>
                    <a:pt x="3" y="165"/>
                  </a:lnTo>
                  <a:lnTo>
                    <a:pt x="2" y="160"/>
                  </a:lnTo>
                  <a:lnTo>
                    <a:pt x="0" y="156"/>
                  </a:lnTo>
                  <a:lnTo>
                    <a:pt x="1" y="133"/>
                  </a:lnTo>
                  <a:lnTo>
                    <a:pt x="6" y="111"/>
                  </a:lnTo>
                  <a:lnTo>
                    <a:pt x="13" y="90"/>
                  </a:lnTo>
                  <a:lnTo>
                    <a:pt x="23" y="71"/>
                  </a:lnTo>
                  <a:lnTo>
                    <a:pt x="36" y="53"/>
                  </a:lnTo>
                  <a:lnTo>
                    <a:pt x="49" y="34"/>
                  </a:lnTo>
                  <a:lnTo>
                    <a:pt x="64" y="17"/>
                  </a:lnTo>
                  <a:lnTo>
                    <a:pt x="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29"/>
            <p:cNvSpPr>
              <a:spLocks/>
            </p:cNvSpPr>
            <p:nvPr/>
          </p:nvSpPr>
          <p:spPr bwMode="auto">
            <a:xfrm>
              <a:off x="1701800" y="3127375"/>
              <a:ext cx="9525" cy="19050"/>
            </a:xfrm>
            <a:custGeom>
              <a:avLst/>
              <a:gdLst>
                <a:gd name="T0" fmla="*/ 7 w 33"/>
                <a:gd name="T1" fmla="*/ 66 h 66"/>
                <a:gd name="T2" fmla="*/ 5 w 33"/>
                <a:gd name="T3" fmla="*/ 66 h 66"/>
                <a:gd name="T4" fmla="*/ 4 w 33"/>
                <a:gd name="T5" fmla="*/ 65 h 66"/>
                <a:gd name="T6" fmla="*/ 1 w 33"/>
                <a:gd name="T7" fmla="*/ 64 h 66"/>
                <a:gd name="T8" fmla="*/ 0 w 33"/>
                <a:gd name="T9" fmla="*/ 63 h 66"/>
                <a:gd name="T10" fmla="*/ 2 w 33"/>
                <a:gd name="T11" fmla="*/ 44 h 66"/>
                <a:gd name="T12" fmla="*/ 11 w 33"/>
                <a:gd name="T13" fmla="*/ 28 h 66"/>
                <a:gd name="T14" fmla="*/ 21 w 33"/>
                <a:gd name="T15" fmla="*/ 14 h 66"/>
                <a:gd name="T16" fmla="*/ 33 w 33"/>
                <a:gd name="T17" fmla="*/ 0 h 66"/>
                <a:gd name="T18" fmla="*/ 27 w 33"/>
                <a:gd name="T19" fmla="*/ 15 h 66"/>
                <a:gd name="T20" fmla="*/ 20 w 33"/>
                <a:gd name="T21" fmla="*/ 32 h 66"/>
                <a:gd name="T22" fmla="*/ 13 w 33"/>
                <a:gd name="T23" fmla="*/ 49 h 66"/>
                <a:gd name="T24" fmla="*/ 7 w 33"/>
                <a:gd name="T2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6">
                  <a:moveTo>
                    <a:pt x="7" y="66"/>
                  </a:moveTo>
                  <a:lnTo>
                    <a:pt x="5" y="66"/>
                  </a:lnTo>
                  <a:lnTo>
                    <a:pt x="4" y="65"/>
                  </a:lnTo>
                  <a:lnTo>
                    <a:pt x="1" y="64"/>
                  </a:lnTo>
                  <a:lnTo>
                    <a:pt x="0" y="63"/>
                  </a:lnTo>
                  <a:lnTo>
                    <a:pt x="2" y="44"/>
                  </a:lnTo>
                  <a:lnTo>
                    <a:pt x="11" y="28"/>
                  </a:lnTo>
                  <a:lnTo>
                    <a:pt x="21" y="14"/>
                  </a:lnTo>
                  <a:lnTo>
                    <a:pt x="33" y="0"/>
                  </a:lnTo>
                  <a:lnTo>
                    <a:pt x="27" y="15"/>
                  </a:lnTo>
                  <a:lnTo>
                    <a:pt x="20" y="32"/>
                  </a:lnTo>
                  <a:lnTo>
                    <a:pt x="13" y="49"/>
                  </a:lnTo>
                  <a:lnTo>
                    <a:pt x="7"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30"/>
            <p:cNvSpPr>
              <a:spLocks/>
            </p:cNvSpPr>
            <p:nvPr/>
          </p:nvSpPr>
          <p:spPr bwMode="auto">
            <a:xfrm>
              <a:off x="1874838" y="3149600"/>
              <a:ext cx="15875" cy="15875"/>
            </a:xfrm>
            <a:custGeom>
              <a:avLst/>
              <a:gdLst>
                <a:gd name="T0" fmla="*/ 63 w 63"/>
                <a:gd name="T1" fmla="*/ 19 h 62"/>
                <a:gd name="T2" fmla="*/ 58 w 63"/>
                <a:gd name="T3" fmla="*/ 25 h 62"/>
                <a:gd name="T4" fmla="*/ 53 w 63"/>
                <a:gd name="T5" fmla="*/ 31 h 62"/>
                <a:gd name="T6" fmla="*/ 46 w 63"/>
                <a:gd name="T7" fmla="*/ 36 h 62"/>
                <a:gd name="T8" fmla="*/ 40 w 63"/>
                <a:gd name="T9" fmla="*/ 42 h 62"/>
                <a:gd name="T10" fmla="*/ 33 w 63"/>
                <a:gd name="T11" fmla="*/ 48 h 62"/>
                <a:gd name="T12" fmla="*/ 26 w 63"/>
                <a:gd name="T13" fmla="*/ 53 h 62"/>
                <a:gd name="T14" fmla="*/ 19 w 63"/>
                <a:gd name="T15" fmla="*/ 57 h 62"/>
                <a:gd name="T16" fmla="*/ 12 w 63"/>
                <a:gd name="T17" fmla="*/ 62 h 62"/>
                <a:gd name="T18" fmla="*/ 8 w 63"/>
                <a:gd name="T19" fmla="*/ 61 h 62"/>
                <a:gd name="T20" fmla="*/ 3 w 63"/>
                <a:gd name="T21" fmla="*/ 58 h 62"/>
                <a:gd name="T22" fmla="*/ 0 w 63"/>
                <a:gd name="T23" fmla="*/ 55 h 62"/>
                <a:gd name="T24" fmla="*/ 3 w 63"/>
                <a:gd name="T25" fmla="*/ 50 h 62"/>
                <a:gd name="T26" fmla="*/ 8 w 63"/>
                <a:gd name="T27" fmla="*/ 43 h 62"/>
                <a:gd name="T28" fmla="*/ 17 w 63"/>
                <a:gd name="T29" fmla="*/ 32 h 62"/>
                <a:gd name="T30" fmla="*/ 25 w 63"/>
                <a:gd name="T31" fmla="*/ 20 h 62"/>
                <a:gd name="T32" fmla="*/ 34 w 63"/>
                <a:gd name="T33" fmla="*/ 10 h 62"/>
                <a:gd name="T34" fmla="*/ 43 w 63"/>
                <a:gd name="T35" fmla="*/ 3 h 62"/>
                <a:gd name="T36" fmla="*/ 51 w 63"/>
                <a:gd name="T37" fmla="*/ 0 h 62"/>
                <a:gd name="T38" fmla="*/ 58 w 63"/>
                <a:gd name="T39" fmla="*/ 5 h 62"/>
                <a:gd name="T40" fmla="*/ 63 w 63"/>
                <a:gd name="T41" fmla="*/ 1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62">
                  <a:moveTo>
                    <a:pt x="63" y="19"/>
                  </a:moveTo>
                  <a:lnTo>
                    <a:pt x="58" y="25"/>
                  </a:lnTo>
                  <a:lnTo>
                    <a:pt x="53" y="31"/>
                  </a:lnTo>
                  <a:lnTo>
                    <a:pt x="46" y="36"/>
                  </a:lnTo>
                  <a:lnTo>
                    <a:pt x="40" y="42"/>
                  </a:lnTo>
                  <a:lnTo>
                    <a:pt x="33" y="48"/>
                  </a:lnTo>
                  <a:lnTo>
                    <a:pt x="26" y="53"/>
                  </a:lnTo>
                  <a:lnTo>
                    <a:pt x="19" y="57"/>
                  </a:lnTo>
                  <a:lnTo>
                    <a:pt x="12" y="62"/>
                  </a:lnTo>
                  <a:lnTo>
                    <a:pt x="8" y="61"/>
                  </a:lnTo>
                  <a:lnTo>
                    <a:pt x="3" y="58"/>
                  </a:lnTo>
                  <a:lnTo>
                    <a:pt x="0" y="55"/>
                  </a:lnTo>
                  <a:lnTo>
                    <a:pt x="3" y="50"/>
                  </a:lnTo>
                  <a:lnTo>
                    <a:pt x="8" y="43"/>
                  </a:lnTo>
                  <a:lnTo>
                    <a:pt x="17" y="32"/>
                  </a:lnTo>
                  <a:lnTo>
                    <a:pt x="25" y="20"/>
                  </a:lnTo>
                  <a:lnTo>
                    <a:pt x="34" y="10"/>
                  </a:lnTo>
                  <a:lnTo>
                    <a:pt x="43" y="3"/>
                  </a:lnTo>
                  <a:lnTo>
                    <a:pt x="51" y="0"/>
                  </a:lnTo>
                  <a:lnTo>
                    <a:pt x="58" y="5"/>
                  </a:lnTo>
                  <a:lnTo>
                    <a:pt x="6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31"/>
            <p:cNvSpPr>
              <a:spLocks/>
            </p:cNvSpPr>
            <p:nvPr/>
          </p:nvSpPr>
          <p:spPr bwMode="auto">
            <a:xfrm>
              <a:off x="1860550" y="3187700"/>
              <a:ext cx="4763" cy="4762"/>
            </a:xfrm>
            <a:custGeom>
              <a:avLst/>
              <a:gdLst>
                <a:gd name="T0" fmla="*/ 18 w 18"/>
                <a:gd name="T1" fmla="*/ 5 h 18"/>
                <a:gd name="T2" fmla="*/ 15 w 18"/>
                <a:gd name="T3" fmla="*/ 18 h 18"/>
                <a:gd name="T4" fmla="*/ 11 w 18"/>
                <a:gd name="T5" fmla="*/ 15 h 18"/>
                <a:gd name="T6" fmla="*/ 6 w 18"/>
                <a:gd name="T7" fmla="*/ 10 h 18"/>
                <a:gd name="T8" fmla="*/ 1 w 18"/>
                <a:gd name="T9" fmla="*/ 4 h 18"/>
                <a:gd name="T10" fmla="*/ 0 w 18"/>
                <a:gd name="T11" fmla="*/ 0 h 18"/>
                <a:gd name="T12" fmla="*/ 5 w 18"/>
                <a:gd name="T13" fmla="*/ 0 h 18"/>
                <a:gd name="T14" fmla="*/ 9 w 18"/>
                <a:gd name="T15" fmla="*/ 1 h 18"/>
                <a:gd name="T16" fmla="*/ 14 w 18"/>
                <a:gd name="T17" fmla="*/ 2 h 18"/>
                <a:gd name="T18" fmla="*/ 18 w 18"/>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18" y="5"/>
                  </a:moveTo>
                  <a:lnTo>
                    <a:pt x="15" y="18"/>
                  </a:lnTo>
                  <a:lnTo>
                    <a:pt x="11" y="15"/>
                  </a:lnTo>
                  <a:lnTo>
                    <a:pt x="6" y="10"/>
                  </a:lnTo>
                  <a:lnTo>
                    <a:pt x="1" y="4"/>
                  </a:lnTo>
                  <a:lnTo>
                    <a:pt x="0" y="0"/>
                  </a:lnTo>
                  <a:lnTo>
                    <a:pt x="5" y="0"/>
                  </a:lnTo>
                  <a:lnTo>
                    <a:pt x="9" y="1"/>
                  </a:lnTo>
                  <a:lnTo>
                    <a:pt x="14" y="2"/>
                  </a:lnTo>
                  <a:lnTo>
                    <a:pt x="1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32"/>
            <p:cNvSpPr>
              <a:spLocks/>
            </p:cNvSpPr>
            <p:nvPr/>
          </p:nvSpPr>
          <p:spPr bwMode="auto">
            <a:xfrm>
              <a:off x="1890713" y="3192463"/>
              <a:ext cx="6350" cy="3175"/>
            </a:xfrm>
            <a:custGeom>
              <a:avLst/>
              <a:gdLst>
                <a:gd name="T0" fmla="*/ 21 w 21"/>
                <a:gd name="T1" fmla="*/ 1 h 11"/>
                <a:gd name="T2" fmla="*/ 19 w 21"/>
                <a:gd name="T3" fmla="*/ 5 h 11"/>
                <a:gd name="T4" fmla="*/ 15 w 21"/>
                <a:gd name="T5" fmla="*/ 9 h 11"/>
                <a:gd name="T6" fmla="*/ 10 w 21"/>
                <a:gd name="T7" fmla="*/ 11 h 11"/>
                <a:gd name="T8" fmla="*/ 6 w 21"/>
                <a:gd name="T9" fmla="*/ 11 h 11"/>
                <a:gd name="T10" fmla="*/ 3 w 21"/>
                <a:gd name="T11" fmla="*/ 9 h 11"/>
                <a:gd name="T12" fmla="*/ 1 w 21"/>
                <a:gd name="T13" fmla="*/ 5 h 11"/>
                <a:gd name="T14" fmla="*/ 0 w 21"/>
                <a:gd name="T15" fmla="*/ 3 h 11"/>
                <a:gd name="T16" fmla="*/ 1 w 21"/>
                <a:gd name="T17" fmla="*/ 0 h 11"/>
                <a:gd name="T18" fmla="*/ 7 w 21"/>
                <a:gd name="T19" fmla="*/ 0 h 11"/>
                <a:gd name="T20" fmla="*/ 12 w 21"/>
                <a:gd name="T21" fmla="*/ 0 h 11"/>
                <a:gd name="T22" fmla="*/ 17 w 21"/>
                <a:gd name="T23" fmla="*/ 0 h 11"/>
                <a:gd name="T24" fmla="*/ 21 w 21"/>
                <a:gd name="T2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1">
                  <a:moveTo>
                    <a:pt x="21" y="1"/>
                  </a:moveTo>
                  <a:lnTo>
                    <a:pt x="19" y="5"/>
                  </a:lnTo>
                  <a:lnTo>
                    <a:pt x="15" y="9"/>
                  </a:lnTo>
                  <a:lnTo>
                    <a:pt x="10" y="11"/>
                  </a:lnTo>
                  <a:lnTo>
                    <a:pt x="6" y="11"/>
                  </a:lnTo>
                  <a:lnTo>
                    <a:pt x="3" y="9"/>
                  </a:lnTo>
                  <a:lnTo>
                    <a:pt x="1" y="5"/>
                  </a:lnTo>
                  <a:lnTo>
                    <a:pt x="0" y="3"/>
                  </a:lnTo>
                  <a:lnTo>
                    <a:pt x="1" y="0"/>
                  </a:lnTo>
                  <a:lnTo>
                    <a:pt x="7" y="0"/>
                  </a:lnTo>
                  <a:lnTo>
                    <a:pt x="12" y="0"/>
                  </a:lnTo>
                  <a:lnTo>
                    <a:pt x="17" y="0"/>
                  </a:lnTo>
                  <a:lnTo>
                    <a:pt x="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33"/>
            <p:cNvSpPr>
              <a:spLocks/>
            </p:cNvSpPr>
            <p:nvPr/>
          </p:nvSpPr>
          <p:spPr bwMode="auto">
            <a:xfrm>
              <a:off x="1881188" y="3195638"/>
              <a:ext cx="4763" cy="3175"/>
            </a:xfrm>
            <a:custGeom>
              <a:avLst/>
              <a:gdLst>
                <a:gd name="T0" fmla="*/ 16 w 16"/>
                <a:gd name="T1" fmla="*/ 10 h 10"/>
                <a:gd name="T2" fmla="*/ 0 w 16"/>
                <a:gd name="T3" fmla="*/ 10 h 10"/>
                <a:gd name="T4" fmla="*/ 2 w 16"/>
                <a:gd name="T5" fmla="*/ 0 h 10"/>
                <a:gd name="T6" fmla="*/ 6 w 16"/>
                <a:gd name="T7" fmla="*/ 1 h 10"/>
                <a:gd name="T8" fmla="*/ 9 w 16"/>
                <a:gd name="T9" fmla="*/ 3 h 10"/>
                <a:gd name="T10" fmla="*/ 13 w 16"/>
                <a:gd name="T11" fmla="*/ 7 h 10"/>
                <a:gd name="T12" fmla="*/ 16 w 1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6" h="10">
                  <a:moveTo>
                    <a:pt x="16" y="10"/>
                  </a:moveTo>
                  <a:lnTo>
                    <a:pt x="0" y="10"/>
                  </a:lnTo>
                  <a:lnTo>
                    <a:pt x="2" y="0"/>
                  </a:lnTo>
                  <a:lnTo>
                    <a:pt x="6" y="1"/>
                  </a:lnTo>
                  <a:lnTo>
                    <a:pt x="9" y="3"/>
                  </a:lnTo>
                  <a:lnTo>
                    <a:pt x="13" y="7"/>
                  </a:lnTo>
                  <a:lnTo>
                    <a:pt x="1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Freeform 34"/>
            <p:cNvSpPr>
              <a:spLocks/>
            </p:cNvSpPr>
            <p:nvPr/>
          </p:nvSpPr>
          <p:spPr bwMode="auto">
            <a:xfrm>
              <a:off x="1898650" y="3197225"/>
              <a:ext cx="6350" cy="3175"/>
            </a:xfrm>
            <a:custGeom>
              <a:avLst/>
              <a:gdLst>
                <a:gd name="T0" fmla="*/ 22 w 22"/>
                <a:gd name="T1" fmla="*/ 6 h 12"/>
                <a:gd name="T2" fmla="*/ 20 w 22"/>
                <a:gd name="T3" fmla="*/ 11 h 12"/>
                <a:gd name="T4" fmla="*/ 14 w 22"/>
                <a:gd name="T5" fmla="*/ 12 h 12"/>
                <a:gd name="T6" fmla="*/ 8 w 22"/>
                <a:gd name="T7" fmla="*/ 12 h 12"/>
                <a:gd name="T8" fmla="*/ 2 w 22"/>
                <a:gd name="T9" fmla="*/ 12 h 12"/>
                <a:gd name="T10" fmla="*/ 0 w 22"/>
                <a:gd name="T11" fmla="*/ 10 h 12"/>
                <a:gd name="T12" fmla="*/ 5 w 22"/>
                <a:gd name="T13" fmla="*/ 6 h 12"/>
                <a:gd name="T14" fmla="*/ 12 w 22"/>
                <a:gd name="T15" fmla="*/ 2 h 12"/>
                <a:gd name="T16" fmla="*/ 19 w 22"/>
                <a:gd name="T17" fmla="*/ 0 h 12"/>
                <a:gd name="T18" fmla="*/ 22 w 22"/>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6"/>
                  </a:moveTo>
                  <a:lnTo>
                    <a:pt x="20" y="11"/>
                  </a:lnTo>
                  <a:lnTo>
                    <a:pt x="14" y="12"/>
                  </a:lnTo>
                  <a:lnTo>
                    <a:pt x="8" y="12"/>
                  </a:lnTo>
                  <a:lnTo>
                    <a:pt x="2" y="12"/>
                  </a:lnTo>
                  <a:lnTo>
                    <a:pt x="0" y="10"/>
                  </a:lnTo>
                  <a:lnTo>
                    <a:pt x="5" y="6"/>
                  </a:lnTo>
                  <a:lnTo>
                    <a:pt x="12" y="2"/>
                  </a:lnTo>
                  <a:lnTo>
                    <a:pt x="19" y="0"/>
                  </a:lnTo>
                  <a:lnTo>
                    <a:pt x="2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Freeform 35"/>
            <p:cNvSpPr>
              <a:spLocks/>
            </p:cNvSpPr>
            <p:nvPr/>
          </p:nvSpPr>
          <p:spPr bwMode="auto">
            <a:xfrm>
              <a:off x="1858963" y="3205163"/>
              <a:ext cx="6350" cy="7937"/>
            </a:xfrm>
            <a:custGeom>
              <a:avLst/>
              <a:gdLst>
                <a:gd name="T0" fmla="*/ 25 w 25"/>
                <a:gd name="T1" fmla="*/ 12 h 27"/>
                <a:gd name="T2" fmla="*/ 25 w 25"/>
                <a:gd name="T3" fmla="*/ 15 h 27"/>
                <a:gd name="T4" fmla="*/ 25 w 25"/>
                <a:gd name="T5" fmla="*/ 19 h 27"/>
                <a:gd name="T6" fmla="*/ 25 w 25"/>
                <a:gd name="T7" fmla="*/ 23 h 27"/>
                <a:gd name="T8" fmla="*/ 24 w 25"/>
                <a:gd name="T9" fmla="*/ 27 h 27"/>
                <a:gd name="T10" fmla="*/ 16 w 25"/>
                <a:gd name="T11" fmla="*/ 22 h 27"/>
                <a:gd name="T12" fmla="*/ 10 w 25"/>
                <a:gd name="T13" fmla="*/ 17 h 27"/>
                <a:gd name="T14" fmla="*/ 4 w 25"/>
                <a:gd name="T15" fmla="*/ 12 h 27"/>
                <a:gd name="T16" fmla="*/ 0 w 25"/>
                <a:gd name="T17" fmla="*/ 5 h 27"/>
                <a:gd name="T18" fmla="*/ 7 w 25"/>
                <a:gd name="T19" fmla="*/ 2 h 27"/>
                <a:gd name="T20" fmla="*/ 16 w 25"/>
                <a:gd name="T21" fmla="*/ 0 h 27"/>
                <a:gd name="T22" fmla="*/ 24 w 25"/>
                <a:gd name="T23" fmla="*/ 2 h 27"/>
                <a:gd name="T24" fmla="*/ 25 w 25"/>
                <a:gd name="T2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7">
                  <a:moveTo>
                    <a:pt x="25" y="12"/>
                  </a:moveTo>
                  <a:lnTo>
                    <a:pt x="25" y="15"/>
                  </a:lnTo>
                  <a:lnTo>
                    <a:pt x="25" y="19"/>
                  </a:lnTo>
                  <a:lnTo>
                    <a:pt x="25" y="23"/>
                  </a:lnTo>
                  <a:lnTo>
                    <a:pt x="24" y="27"/>
                  </a:lnTo>
                  <a:lnTo>
                    <a:pt x="16" y="22"/>
                  </a:lnTo>
                  <a:lnTo>
                    <a:pt x="10" y="17"/>
                  </a:lnTo>
                  <a:lnTo>
                    <a:pt x="4" y="12"/>
                  </a:lnTo>
                  <a:lnTo>
                    <a:pt x="0" y="5"/>
                  </a:lnTo>
                  <a:lnTo>
                    <a:pt x="7" y="2"/>
                  </a:lnTo>
                  <a:lnTo>
                    <a:pt x="16" y="0"/>
                  </a:lnTo>
                  <a:lnTo>
                    <a:pt x="24" y="2"/>
                  </a:lnTo>
                  <a:lnTo>
                    <a:pt x="25"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36"/>
            <p:cNvSpPr>
              <a:spLocks/>
            </p:cNvSpPr>
            <p:nvPr/>
          </p:nvSpPr>
          <p:spPr bwMode="auto">
            <a:xfrm>
              <a:off x="1885950" y="3208338"/>
              <a:ext cx="9525" cy="6350"/>
            </a:xfrm>
            <a:custGeom>
              <a:avLst/>
              <a:gdLst>
                <a:gd name="T0" fmla="*/ 36 w 36"/>
                <a:gd name="T1" fmla="*/ 2 h 20"/>
                <a:gd name="T2" fmla="*/ 31 w 36"/>
                <a:gd name="T3" fmla="*/ 8 h 20"/>
                <a:gd name="T4" fmla="*/ 25 w 36"/>
                <a:gd name="T5" fmla="*/ 14 h 20"/>
                <a:gd name="T6" fmla="*/ 19 w 36"/>
                <a:gd name="T7" fmla="*/ 18 h 20"/>
                <a:gd name="T8" fmla="*/ 11 w 36"/>
                <a:gd name="T9" fmla="*/ 20 h 20"/>
                <a:gd name="T10" fmla="*/ 8 w 36"/>
                <a:gd name="T11" fmla="*/ 16 h 20"/>
                <a:gd name="T12" fmla="*/ 4 w 36"/>
                <a:gd name="T13" fmla="*/ 12 h 20"/>
                <a:gd name="T14" fmla="*/ 1 w 36"/>
                <a:gd name="T15" fmla="*/ 8 h 20"/>
                <a:gd name="T16" fmla="*/ 0 w 36"/>
                <a:gd name="T17" fmla="*/ 2 h 20"/>
                <a:gd name="T18" fmla="*/ 4 w 36"/>
                <a:gd name="T19" fmla="*/ 1 h 20"/>
                <a:gd name="T20" fmla="*/ 9 w 36"/>
                <a:gd name="T21" fmla="*/ 1 h 20"/>
                <a:gd name="T22" fmla="*/ 14 w 36"/>
                <a:gd name="T23" fmla="*/ 1 h 20"/>
                <a:gd name="T24" fmla="*/ 18 w 36"/>
                <a:gd name="T25" fmla="*/ 0 h 20"/>
                <a:gd name="T26" fmla="*/ 23 w 36"/>
                <a:gd name="T27" fmla="*/ 1 h 20"/>
                <a:gd name="T28" fmla="*/ 28 w 36"/>
                <a:gd name="T29" fmla="*/ 1 h 20"/>
                <a:gd name="T30" fmla="*/ 32 w 36"/>
                <a:gd name="T31" fmla="*/ 1 h 20"/>
                <a:gd name="T32" fmla="*/ 36 w 36"/>
                <a:gd name="T3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0">
                  <a:moveTo>
                    <a:pt x="36" y="2"/>
                  </a:moveTo>
                  <a:lnTo>
                    <a:pt x="31" y="8"/>
                  </a:lnTo>
                  <a:lnTo>
                    <a:pt x="25" y="14"/>
                  </a:lnTo>
                  <a:lnTo>
                    <a:pt x="19" y="18"/>
                  </a:lnTo>
                  <a:lnTo>
                    <a:pt x="11" y="20"/>
                  </a:lnTo>
                  <a:lnTo>
                    <a:pt x="8" y="16"/>
                  </a:lnTo>
                  <a:lnTo>
                    <a:pt x="4" y="12"/>
                  </a:lnTo>
                  <a:lnTo>
                    <a:pt x="1" y="8"/>
                  </a:lnTo>
                  <a:lnTo>
                    <a:pt x="0" y="2"/>
                  </a:lnTo>
                  <a:lnTo>
                    <a:pt x="4" y="1"/>
                  </a:lnTo>
                  <a:lnTo>
                    <a:pt x="9" y="1"/>
                  </a:lnTo>
                  <a:lnTo>
                    <a:pt x="14" y="1"/>
                  </a:lnTo>
                  <a:lnTo>
                    <a:pt x="18" y="0"/>
                  </a:lnTo>
                  <a:lnTo>
                    <a:pt x="23" y="1"/>
                  </a:lnTo>
                  <a:lnTo>
                    <a:pt x="28" y="1"/>
                  </a:lnTo>
                  <a:lnTo>
                    <a:pt x="32" y="1"/>
                  </a:lnTo>
                  <a:lnTo>
                    <a:pt x="3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37"/>
            <p:cNvSpPr>
              <a:spLocks/>
            </p:cNvSpPr>
            <p:nvPr/>
          </p:nvSpPr>
          <p:spPr bwMode="auto">
            <a:xfrm>
              <a:off x="1852613" y="3214688"/>
              <a:ext cx="6350" cy="4762"/>
            </a:xfrm>
            <a:custGeom>
              <a:avLst/>
              <a:gdLst>
                <a:gd name="T0" fmla="*/ 24 w 24"/>
                <a:gd name="T1" fmla="*/ 18 h 21"/>
                <a:gd name="T2" fmla="*/ 17 w 24"/>
                <a:gd name="T3" fmla="*/ 21 h 21"/>
                <a:gd name="T4" fmla="*/ 12 w 24"/>
                <a:gd name="T5" fmla="*/ 21 h 21"/>
                <a:gd name="T6" fmla="*/ 5 w 24"/>
                <a:gd name="T7" fmla="*/ 18 h 21"/>
                <a:gd name="T8" fmla="*/ 0 w 24"/>
                <a:gd name="T9" fmla="*/ 14 h 21"/>
                <a:gd name="T10" fmla="*/ 5 w 24"/>
                <a:gd name="T11" fmla="*/ 0 h 21"/>
                <a:gd name="T12" fmla="*/ 10 w 24"/>
                <a:gd name="T13" fmla="*/ 3 h 21"/>
                <a:gd name="T14" fmla="*/ 15 w 24"/>
                <a:gd name="T15" fmla="*/ 8 h 21"/>
                <a:gd name="T16" fmla="*/ 20 w 24"/>
                <a:gd name="T17" fmla="*/ 12 h 21"/>
                <a:gd name="T18" fmla="*/ 24 w 24"/>
                <a:gd name="T1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24" y="18"/>
                  </a:moveTo>
                  <a:lnTo>
                    <a:pt x="17" y="21"/>
                  </a:lnTo>
                  <a:lnTo>
                    <a:pt x="12" y="21"/>
                  </a:lnTo>
                  <a:lnTo>
                    <a:pt x="5" y="18"/>
                  </a:lnTo>
                  <a:lnTo>
                    <a:pt x="0" y="14"/>
                  </a:lnTo>
                  <a:lnTo>
                    <a:pt x="5" y="0"/>
                  </a:lnTo>
                  <a:lnTo>
                    <a:pt x="10" y="3"/>
                  </a:lnTo>
                  <a:lnTo>
                    <a:pt x="15" y="8"/>
                  </a:lnTo>
                  <a:lnTo>
                    <a:pt x="20" y="12"/>
                  </a:lnTo>
                  <a:lnTo>
                    <a:pt x="2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38"/>
            <p:cNvSpPr>
              <a:spLocks/>
            </p:cNvSpPr>
            <p:nvPr/>
          </p:nvSpPr>
          <p:spPr bwMode="auto">
            <a:xfrm>
              <a:off x="1879600" y="3216275"/>
              <a:ext cx="4763" cy="4762"/>
            </a:xfrm>
            <a:custGeom>
              <a:avLst/>
              <a:gdLst>
                <a:gd name="T0" fmla="*/ 16 w 16"/>
                <a:gd name="T1" fmla="*/ 14 h 21"/>
                <a:gd name="T2" fmla="*/ 15 w 16"/>
                <a:gd name="T3" fmla="*/ 18 h 21"/>
                <a:gd name="T4" fmla="*/ 11 w 16"/>
                <a:gd name="T5" fmla="*/ 19 h 21"/>
                <a:gd name="T6" fmla="*/ 8 w 16"/>
                <a:gd name="T7" fmla="*/ 21 h 21"/>
                <a:gd name="T8" fmla="*/ 4 w 16"/>
                <a:gd name="T9" fmla="*/ 21 h 21"/>
                <a:gd name="T10" fmla="*/ 1 w 16"/>
                <a:gd name="T11" fmla="*/ 16 h 21"/>
                <a:gd name="T12" fmla="*/ 0 w 16"/>
                <a:gd name="T13" fmla="*/ 11 h 21"/>
                <a:gd name="T14" fmla="*/ 0 w 16"/>
                <a:gd name="T15" fmla="*/ 5 h 21"/>
                <a:gd name="T16" fmla="*/ 2 w 16"/>
                <a:gd name="T17" fmla="*/ 0 h 21"/>
                <a:gd name="T18" fmla="*/ 16 w 16"/>
                <a:gd name="T19"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1">
                  <a:moveTo>
                    <a:pt x="16" y="14"/>
                  </a:moveTo>
                  <a:lnTo>
                    <a:pt x="15" y="18"/>
                  </a:lnTo>
                  <a:lnTo>
                    <a:pt x="11" y="19"/>
                  </a:lnTo>
                  <a:lnTo>
                    <a:pt x="8" y="21"/>
                  </a:lnTo>
                  <a:lnTo>
                    <a:pt x="4" y="21"/>
                  </a:lnTo>
                  <a:lnTo>
                    <a:pt x="1" y="16"/>
                  </a:lnTo>
                  <a:lnTo>
                    <a:pt x="0" y="11"/>
                  </a:lnTo>
                  <a:lnTo>
                    <a:pt x="0" y="5"/>
                  </a:lnTo>
                  <a:lnTo>
                    <a:pt x="2" y="0"/>
                  </a:lnTo>
                  <a:lnTo>
                    <a:pt x="1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39"/>
            <p:cNvSpPr>
              <a:spLocks/>
            </p:cNvSpPr>
            <p:nvPr/>
          </p:nvSpPr>
          <p:spPr bwMode="auto">
            <a:xfrm>
              <a:off x="1895475" y="3216275"/>
              <a:ext cx="9525" cy="6350"/>
            </a:xfrm>
            <a:custGeom>
              <a:avLst/>
              <a:gdLst>
                <a:gd name="T0" fmla="*/ 34 w 34"/>
                <a:gd name="T1" fmla="*/ 13 h 24"/>
                <a:gd name="T2" fmla="*/ 34 w 34"/>
                <a:gd name="T3" fmla="*/ 18 h 24"/>
                <a:gd name="T4" fmla="*/ 33 w 34"/>
                <a:gd name="T5" fmla="*/ 20 h 24"/>
                <a:gd name="T6" fmla="*/ 29 w 34"/>
                <a:gd name="T7" fmla="*/ 22 h 24"/>
                <a:gd name="T8" fmla="*/ 26 w 34"/>
                <a:gd name="T9" fmla="*/ 24 h 24"/>
                <a:gd name="T10" fmla="*/ 19 w 34"/>
                <a:gd name="T11" fmla="*/ 22 h 24"/>
                <a:gd name="T12" fmla="*/ 12 w 34"/>
                <a:gd name="T13" fmla="*/ 22 h 24"/>
                <a:gd name="T14" fmla="*/ 5 w 34"/>
                <a:gd name="T15" fmla="*/ 21 h 24"/>
                <a:gd name="T16" fmla="*/ 0 w 34"/>
                <a:gd name="T17" fmla="*/ 19 h 24"/>
                <a:gd name="T18" fmla="*/ 3 w 34"/>
                <a:gd name="T19" fmla="*/ 12 h 24"/>
                <a:gd name="T20" fmla="*/ 7 w 34"/>
                <a:gd name="T21" fmla="*/ 7 h 24"/>
                <a:gd name="T22" fmla="*/ 13 w 34"/>
                <a:gd name="T23" fmla="*/ 4 h 24"/>
                <a:gd name="T24" fmla="*/ 18 w 34"/>
                <a:gd name="T25" fmla="*/ 0 h 24"/>
                <a:gd name="T26" fmla="*/ 24 w 34"/>
                <a:gd name="T27" fmla="*/ 0 h 24"/>
                <a:gd name="T28" fmla="*/ 28 w 34"/>
                <a:gd name="T29" fmla="*/ 4 h 24"/>
                <a:gd name="T30" fmla="*/ 32 w 34"/>
                <a:gd name="T31" fmla="*/ 8 h 24"/>
                <a:gd name="T32" fmla="*/ 34 w 34"/>
                <a:gd name="T33"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4">
                  <a:moveTo>
                    <a:pt x="34" y="13"/>
                  </a:moveTo>
                  <a:lnTo>
                    <a:pt x="34" y="18"/>
                  </a:lnTo>
                  <a:lnTo>
                    <a:pt x="33" y="20"/>
                  </a:lnTo>
                  <a:lnTo>
                    <a:pt x="29" y="22"/>
                  </a:lnTo>
                  <a:lnTo>
                    <a:pt x="26" y="24"/>
                  </a:lnTo>
                  <a:lnTo>
                    <a:pt x="19" y="22"/>
                  </a:lnTo>
                  <a:lnTo>
                    <a:pt x="12" y="22"/>
                  </a:lnTo>
                  <a:lnTo>
                    <a:pt x="5" y="21"/>
                  </a:lnTo>
                  <a:lnTo>
                    <a:pt x="0" y="19"/>
                  </a:lnTo>
                  <a:lnTo>
                    <a:pt x="3" y="12"/>
                  </a:lnTo>
                  <a:lnTo>
                    <a:pt x="7" y="7"/>
                  </a:lnTo>
                  <a:lnTo>
                    <a:pt x="13" y="4"/>
                  </a:lnTo>
                  <a:lnTo>
                    <a:pt x="18" y="0"/>
                  </a:lnTo>
                  <a:lnTo>
                    <a:pt x="24" y="0"/>
                  </a:lnTo>
                  <a:lnTo>
                    <a:pt x="28" y="4"/>
                  </a:lnTo>
                  <a:lnTo>
                    <a:pt x="32" y="8"/>
                  </a:lnTo>
                  <a:lnTo>
                    <a:pt x="3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40"/>
            <p:cNvSpPr>
              <a:spLocks/>
            </p:cNvSpPr>
            <p:nvPr/>
          </p:nvSpPr>
          <p:spPr bwMode="auto">
            <a:xfrm>
              <a:off x="1860550" y="3228975"/>
              <a:ext cx="3175" cy="3175"/>
            </a:xfrm>
            <a:custGeom>
              <a:avLst/>
              <a:gdLst>
                <a:gd name="T0" fmla="*/ 12 w 12"/>
                <a:gd name="T1" fmla="*/ 5 h 11"/>
                <a:gd name="T2" fmla="*/ 12 w 12"/>
                <a:gd name="T3" fmla="*/ 11 h 11"/>
                <a:gd name="T4" fmla="*/ 8 w 12"/>
                <a:gd name="T5" fmla="*/ 11 h 11"/>
                <a:gd name="T6" fmla="*/ 5 w 12"/>
                <a:gd name="T7" fmla="*/ 8 h 11"/>
                <a:gd name="T8" fmla="*/ 2 w 12"/>
                <a:gd name="T9" fmla="*/ 5 h 11"/>
                <a:gd name="T10" fmla="*/ 0 w 12"/>
                <a:gd name="T11" fmla="*/ 2 h 11"/>
                <a:gd name="T12" fmla="*/ 2 w 12"/>
                <a:gd name="T13" fmla="*/ 0 h 11"/>
                <a:gd name="T14" fmla="*/ 6 w 12"/>
                <a:gd name="T15" fmla="*/ 0 h 11"/>
                <a:gd name="T16" fmla="*/ 9 w 12"/>
                <a:gd name="T17" fmla="*/ 2 h 11"/>
                <a:gd name="T18" fmla="*/ 12 w 12"/>
                <a:gd name="T1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1">
                  <a:moveTo>
                    <a:pt x="12" y="5"/>
                  </a:moveTo>
                  <a:lnTo>
                    <a:pt x="12" y="11"/>
                  </a:lnTo>
                  <a:lnTo>
                    <a:pt x="8" y="11"/>
                  </a:lnTo>
                  <a:lnTo>
                    <a:pt x="5" y="8"/>
                  </a:lnTo>
                  <a:lnTo>
                    <a:pt x="2" y="5"/>
                  </a:lnTo>
                  <a:lnTo>
                    <a:pt x="0" y="2"/>
                  </a:lnTo>
                  <a:lnTo>
                    <a:pt x="2" y="0"/>
                  </a:lnTo>
                  <a:lnTo>
                    <a:pt x="6" y="0"/>
                  </a:lnTo>
                  <a:lnTo>
                    <a:pt x="9" y="2"/>
                  </a:lnTo>
                  <a:lnTo>
                    <a:pt x="1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41"/>
            <p:cNvSpPr>
              <a:spLocks/>
            </p:cNvSpPr>
            <p:nvPr/>
          </p:nvSpPr>
          <p:spPr bwMode="auto">
            <a:xfrm>
              <a:off x="1885950" y="3230563"/>
              <a:ext cx="4763" cy="1587"/>
            </a:xfrm>
            <a:custGeom>
              <a:avLst/>
              <a:gdLst>
                <a:gd name="T0" fmla="*/ 18 w 18"/>
                <a:gd name="T1" fmla="*/ 3 h 9"/>
                <a:gd name="T2" fmla="*/ 14 w 18"/>
                <a:gd name="T3" fmla="*/ 6 h 9"/>
                <a:gd name="T4" fmla="*/ 11 w 18"/>
                <a:gd name="T5" fmla="*/ 8 h 9"/>
                <a:gd name="T6" fmla="*/ 6 w 18"/>
                <a:gd name="T7" fmla="*/ 9 h 9"/>
                <a:gd name="T8" fmla="*/ 1 w 18"/>
                <a:gd name="T9" fmla="*/ 7 h 9"/>
                <a:gd name="T10" fmla="*/ 0 w 18"/>
                <a:gd name="T11" fmla="*/ 0 h 9"/>
                <a:gd name="T12" fmla="*/ 5 w 18"/>
                <a:gd name="T13" fmla="*/ 0 h 9"/>
                <a:gd name="T14" fmla="*/ 9 w 18"/>
                <a:gd name="T15" fmla="*/ 0 h 9"/>
                <a:gd name="T16" fmla="*/ 14 w 18"/>
                <a:gd name="T17" fmla="*/ 1 h 9"/>
                <a:gd name="T18" fmla="*/ 18 w 18"/>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9">
                  <a:moveTo>
                    <a:pt x="18" y="3"/>
                  </a:moveTo>
                  <a:lnTo>
                    <a:pt x="14" y="6"/>
                  </a:lnTo>
                  <a:lnTo>
                    <a:pt x="11" y="8"/>
                  </a:lnTo>
                  <a:lnTo>
                    <a:pt x="6" y="9"/>
                  </a:lnTo>
                  <a:lnTo>
                    <a:pt x="1" y="7"/>
                  </a:lnTo>
                  <a:lnTo>
                    <a:pt x="0" y="0"/>
                  </a:lnTo>
                  <a:lnTo>
                    <a:pt x="5" y="0"/>
                  </a:lnTo>
                  <a:lnTo>
                    <a:pt x="9" y="0"/>
                  </a:lnTo>
                  <a:lnTo>
                    <a:pt x="14" y="1"/>
                  </a:lnTo>
                  <a:lnTo>
                    <a:pt x="1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42"/>
            <p:cNvSpPr>
              <a:spLocks/>
            </p:cNvSpPr>
            <p:nvPr/>
          </p:nvSpPr>
          <p:spPr bwMode="auto">
            <a:xfrm>
              <a:off x="1908175" y="3232150"/>
              <a:ext cx="9525" cy="6350"/>
            </a:xfrm>
            <a:custGeom>
              <a:avLst/>
              <a:gdLst>
                <a:gd name="T0" fmla="*/ 37 w 38"/>
                <a:gd name="T1" fmla="*/ 22 h 29"/>
                <a:gd name="T2" fmla="*/ 31 w 38"/>
                <a:gd name="T3" fmla="*/ 25 h 29"/>
                <a:gd name="T4" fmla="*/ 26 w 38"/>
                <a:gd name="T5" fmla="*/ 28 h 29"/>
                <a:gd name="T6" fmla="*/ 21 w 38"/>
                <a:gd name="T7" fmla="*/ 29 h 29"/>
                <a:gd name="T8" fmla="*/ 16 w 38"/>
                <a:gd name="T9" fmla="*/ 24 h 29"/>
                <a:gd name="T10" fmla="*/ 0 w 38"/>
                <a:gd name="T11" fmla="*/ 2 h 29"/>
                <a:gd name="T12" fmla="*/ 6 w 38"/>
                <a:gd name="T13" fmla="*/ 1 h 29"/>
                <a:gd name="T14" fmla="*/ 13 w 38"/>
                <a:gd name="T15" fmla="*/ 0 h 29"/>
                <a:gd name="T16" fmla="*/ 19 w 38"/>
                <a:gd name="T17" fmla="*/ 0 h 29"/>
                <a:gd name="T18" fmla="*/ 25 w 38"/>
                <a:gd name="T19" fmla="*/ 1 h 29"/>
                <a:gd name="T20" fmla="*/ 31 w 38"/>
                <a:gd name="T21" fmla="*/ 3 h 29"/>
                <a:gd name="T22" fmla="*/ 36 w 38"/>
                <a:gd name="T23" fmla="*/ 7 h 29"/>
                <a:gd name="T24" fmla="*/ 38 w 38"/>
                <a:gd name="T25" fmla="*/ 12 h 29"/>
                <a:gd name="T26" fmla="*/ 37 w 38"/>
                <a:gd name="T27"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9">
                  <a:moveTo>
                    <a:pt x="37" y="22"/>
                  </a:moveTo>
                  <a:lnTo>
                    <a:pt x="31" y="25"/>
                  </a:lnTo>
                  <a:lnTo>
                    <a:pt x="26" y="28"/>
                  </a:lnTo>
                  <a:lnTo>
                    <a:pt x="21" y="29"/>
                  </a:lnTo>
                  <a:lnTo>
                    <a:pt x="16" y="24"/>
                  </a:lnTo>
                  <a:lnTo>
                    <a:pt x="0" y="2"/>
                  </a:lnTo>
                  <a:lnTo>
                    <a:pt x="6" y="1"/>
                  </a:lnTo>
                  <a:lnTo>
                    <a:pt x="13" y="0"/>
                  </a:lnTo>
                  <a:lnTo>
                    <a:pt x="19" y="0"/>
                  </a:lnTo>
                  <a:lnTo>
                    <a:pt x="25" y="1"/>
                  </a:lnTo>
                  <a:lnTo>
                    <a:pt x="31" y="3"/>
                  </a:lnTo>
                  <a:lnTo>
                    <a:pt x="36" y="7"/>
                  </a:lnTo>
                  <a:lnTo>
                    <a:pt x="38" y="12"/>
                  </a:lnTo>
                  <a:lnTo>
                    <a:pt x="37"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43"/>
            <p:cNvSpPr>
              <a:spLocks/>
            </p:cNvSpPr>
            <p:nvPr/>
          </p:nvSpPr>
          <p:spPr bwMode="auto">
            <a:xfrm>
              <a:off x="1892300" y="3235325"/>
              <a:ext cx="12700" cy="7937"/>
            </a:xfrm>
            <a:custGeom>
              <a:avLst/>
              <a:gdLst>
                <a:gd name="T0" fmla="*/ 46 w 46"/>
                <a:gd name="T1" fmla="*/ 26 h 29"/>
                <a:gd name="T2" fmla="*/ 39 w 46"/>
                <a:gd name="T3" fmla="*/ 28 h 29"/>
                <a:gd name="T4" fmla="*/ 32 w 46"/>
                <a:gd name="T5" fmla="*/ 29 h 29"/>
                <a:gd name="T6" fmla="*/ 27 w 46"/>
                <a:gd name="T7" fmla="*/ 28 h 29"/>
                <a:gd name="T8" fmla="*/ 20 w 46"/>
                <a:gd name="T9" fmla="*/ 26 h 29"/>
                <a:gd name="T10" fmla="*/ 14 w 46"/>
                <a:gd name="T11" fmla="*/ 23 h 29"/>
                <a:gd name="T12" fmla="*/ 9 w 46"/>
                <a:gd name="T13" fmla="*/ 19 h 29"/>
                <a:gd name="T14" fmla="*/ 5 w 46"/>
                <a:gd name="T15" fmla="*/ 16 h 29"/>
                <a:gd name="T16" fmla="*/ 0 w 46"/>
                <a:gd name="T17" fmla="*/ 10 h 29"/>
                <a:gd name="T18" fmla="*/ 8 w 46"/>
                <a:gd name="T19" fmla="*/ 2 h 29"/>
                <a:gd name="T20" fmla="*/ 16 w 46"/>
                <a:gd name="T21" fmla="*/ 0 h 29"/>
                <a:gd name="T22" fmla="*/ 26 w 46"/>
                <a:gd name="T23" fmla="*/ 2 h 29"/>
                <a:gd name="T24" fmla="*/ 34 w 46"/>
                <a:gd name="T25" fmla="*/ 10 h 29"/>
                <a:gd name="T26" fmla="*/ 37 w 46"/>
                <a:gd name="T27" fmla="*/ 14 h 29"/>
                <a:gd name="T28" fmla="*/ 41 w 46"/>
                <a:gd name="T29" fmla="*/ 18 h 29"/>
                <a:gd name="T30" fmla="*/ 43 w 46"/>
                <a:gd name="T31" fmla="*/ 22 h 29"/>
                <a:gd name="T32" fmla="*/ 46 w 46"/>
                <a:gd name="T33"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29">
                  <a:moveTo>
                    <a:pt x="46" y="26"/>
                  </a:moveTo>
                  <a:lnTo>
                    <a:pt x="39" y="28"/>
                  </a:lnTo>
                  <a:lnTo>
                    <a:pt x="32" y="29"/>
                  </a:lnTo>
                  <a:lnTo>
                    <a:pt x="27" y="28"/>
                  </a:lnTo>
                  <a:lnTo>
                    <a:pt x="20" y="26"/>
                  </a:lnTo>
                  <a:lnTo>
                    <a:pt x="14" y="23"/>
                  </a:lnTo>
                  <a:lnTo>
                    <a:pt x="9" y="19"/>
                  </a:lnTo>
                  <a:lnTo>
                    <a:pt x="5" y="16"/>
                  </a:lnTo>
                  <a:lnTo>
                    <a:pt x="0" y="10"/>
                  </a:lnTo>
                  <a:lnTo>
                    <a:pt x="8" y="2"/>
                  </a:lnTo>
                  <a:lnTo>
                    <a:pt x="16" y="0"/>
                  </a:lnTo>
                  <a:lnTo>
                    <a:pt x="26" y="2"/>
                  </a:lnTo>
                  <a:lnTo>
                    <a:pt x="34" y="10"/>
                  </a:lnTo>
                  <a:lnTo>
                    <a:pt x="37" y="14"/>
                  </a:lnTo>
                  <a:lnTo>
                    <a:pt x="41" y="18"/>
                  </a:lnTo>
                  <a:lnTo>
                    <a:pt x="43" y="22"/>
                  </a:lnTo>
                  <a:lnTo>
                    <a:pt x="4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45"/>
            <p:cNvSpPr>
              <a:spLocks/>
            </p:cNvSpPr>
            <p:nvPr/>
          </p:nvSpPr>
          <p:spPr bwMode="auto">
            <a:xfrm>
              <a:off x="1849438" y="3235325"/>
              <a:ext cx="9525" cy="6350"/>
            </a:xfrm>
            <a:custGeom>
              <a:avLst/>
              <a:gdLst>
                <a:gd name="T0" fmla="*/ 39 w 39"/>
                <a:gd name="T1" fmla="*/ 20 h 24"/>
                <a:gd name="T2" fmla="*/ 34 w 39"/>
                <a:gd name="T3" fmla="*/ 22 h 24"/>
                <a:gd name="T4" fmla="*/ 29 w 39"/>
                <a:gd name="T5" fmla="*/ 23 h 24"/>
                <a:gd name="T6" fmla="*/ 23 w 39"/>
                <a:gd name="T7" fmla="*/ 23 h 24"/>
                <a:gd name="T8" fmla="*/ 18 w 39"/>
                <a:gd name="T9" fmla="*/ 24 h 24"/>
                <a:gd name="T10" fmla="*/ 14 w 39"/>
                <a:gd name="T11" fmla="*/ 24 h 24"/>
                <a:gd name="T12" fmla="*/ 9 w 39"/>
                <a:gd name="T13" fmla="*/ 24 h 24"/>
                <a:gd name="T14" fmla="*/ 4 w 39"/>
                <a:gd name="T15" fmla="*/ 24 h 24"/>
                <a:gd name="T16" fmla="*/ 0 w 39"/>
                <a:gd name="T17" fmla="*/ 24 h 24"/>
                <a:gd name="T18" fmla="*/ 1 w 39"/>
                <a:gd name="T19" fmla="*/ 16 h 24"/>
                <a:gd name="T20" fmla="*/ 7 w 39"/>
                <a:gd name="T21" fmla="*/ 10 h 24"/>
                <a:gd name="T22" fmla="*/ 11 w 39"/>
                <a:gd name="T23" fmla="*/ 4 h 24"/>
                <a:gd name="T24" fmla="*/ 16 w 39"/>
                <a:gd name="T25" fmla="*/ 0 h 24"/>
                <a:gd name="T26" fmla="*/ 39 w 39"/>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4">
                  <a:moveTo>
                    <a:pt x="39" y="20"/>
                  </a:moveTo>
                  <a:lnTo>
                    <a:pt x="34" y="22"/>
                  </a:lnTo>
                  <a:lnTo>
                    <a:pt x="29" y="23"/>
                  </a:lnTo>
                  <a:lnTo>
                    <a:pt x="23" y="23"/>
                  </a:lnTo>
                  <a:lnTo>
                    <a:pt x="18" y="24"/>
                  </a:lnTo>
                  <a:lnTo>
                    <a:pt x="14" y="24"/>
                  </a:lnTo>
                  <a:lnTo>
                    <a:pt x="9" y="24"/>
                  </a:lnTo>
                  <a:lnTo>
                    <a:pt x="4" y="24"/>
                  </a:lnTo>
                  <a:lnTo>
                    <a:pt x="0" y="24"/>
                  </a:lnTo>
                  <a:lnTo>
                    <a:pt x="1" y="16"/>
                  </a:lnTo>
                  <a:lnTo>
                    <a:pt x="7" y="10"/>
                  </a:lnTo>
                  <a:lnTo>
                    <a:pt x="11" y="4"/>
                  </a:lnTo>
                  <a:lnTo>
                    <a:pt x="16" y="0"/>
                  </a:lnTo>
                  <a:lnTo>
                    <a:pt x="39"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46"/>
            <p:cNvSpPr>
              <a:spLocks/>
            </p:cNvSpPr>
            <p:nvPr/>
          </p:nvSpPr>
          <p:spPr bwMode="auto">
            <a:xfrm>
              <a:off x="1878013" y="3236913"/>
              <a:ext cx="1588" cy="1587"/>
            </a:xfrm>
            <a:custGeom>
              <a:avLst/>
              <a:gdLst>
                <a:gd name="T0" fmla="*/ 6 w 6"/>
                <a:gd name="T1" fmla="*/ 1 h 10"/>
                <a:gd name="T2" fmla="*/ 6 w 6"/>
                <a:gd name="T3" fmla="*/ 5 h 10"/>
                <a:gd name="T4" fmla="*/ 5 w 6"/>
                <a:gd name="T5" fmla="*/ 7 h 10"/>
                <a:gd name="T6" fmla="*/ 2 w 6"/>
                <a:gd name="T7" fmla="*/ 8 h 10"/>
                <a:gd name="T8" fmla="*/ 0 w 6"/>
                <a:gd name="T9" fmla="*/ 10 h 10"/>
                <a:gd name="T10" fmla="*/ 0 w 6"/>
                <a:gd name="T11" fmla="*/ 0 h 10"/>
                <a:gd name="T12" fmla="*/ 1 w 6"/>
                <a:gd name="T13" fmla="*/ 0 h 10"/>
                <a:gd name="T14" fmla="*/ 3 w 6"/>
                <a:gd name="T15" fmla="*/ 0 h 10"/>
                <a:gd name="T16" fmla="*/ 5 w 6"/>
                <a:gd name="T17" fmla="*/ 0 h 10"/>
                <a:gd name="T18" fmla="*/ 6 w 6"/>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
                  </a:moveTo>
                  <a:lnTo>
                    <a:pt x="6" y="5"/>
                  </a:lnTo>
                  <a:lnTo>
                    <a:pt x="5" y="7"/>
                  </a:lnTo>
                  <a:lnTo>
                    <a:pt x="2" y="8"/>
                  </a:lnTo>
                  <a:lnTo>
                    <a:pt x="0" y="10"/>
                  </a:lnTo>
                  <a:lnTo>
                    <a:pt x="0" y="0"/>
                  </a:lnTo>
                  <a:lnTo>
                    <a:pt x="1" y="0"/>
                  </a:lnTo>
                  <a:lnTo>
                    <a:pt x="3"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51"/>
            <p:cNvSpPr>
              <a:spLocks/>
            </p:cNvSpPr>
            <p:nvPr/>
          </p:nvSpPr>
          <p:spPr bwMode="auto">
            <a:xfrm>
              <a:off x="1933575" y="3249613"/>
              <a:ext cx="39688" cy="38100"/>
            </a:xfrm>
            <a:custGeom>
              <a:avLst/>
              <a:gdLst>
                <a:gd name="T0" fmla="*/ 50 w 151"/>
                <a:gd name="T1" fmla="*/ 64 h 144"/>
                <a:gd name="T2" fmla="*/ 54 w 151"/>
                <a:gd name="T3" fmla="*/ 69 h 144"/>
                <a:gd name="T4" fmla="*/ 60 w 151"/>
                <a:gd name="T5" fmla="*/ 69 h 144"/>
                <a:gd name="T6" fmla="*/ 65 w 151"/>
                <a:gd name="T7" fmla="*/ 69 h 144"/>
                <a:gd name="T8" fmla="*/ 70 w 151"/>
                <a:gd name="T9" fmla="*/ 71 h 144"/>
                <a:gd name="T10" fmla="*/ 63 w 151"/>
                <a:gd name="T11" fmla="*/ 73 h 144"/>
                <a:gd name="T12" fmla="*/ 57 w 151"/>
                <a:gd name="T13" fmla="*/ 73 h 144"/>
                <a:gd name="T14" fmla="*/ 50 w 151"/>
                <a:gd name="T15" fmla="*/ 74 h 144"/>
                <a:gd name="T16" fmla="*/ 46 w 151"/>
                <a:gd name="T17" fmla="*/ 79 h 144"/>
                <a:gd name="T18" fmla="*/ 50 w 151"/>
                <a:gd name="T19" fmla="*/ 87 h 144"/>
                <a:gd name="T20" fmla="*/ 58 w 151"/>
                <a:gd name="T21" fmla="*/ 91 h 144"/>
                <a:gd name="T22" fmla="*/ 67 w 151"/>
                <a:gd name="T23" fmla="*/ 91 h 144"/>
                <a:gd name="T24" fmla="*/ 77 w 151"/>
                <a:gd name="T25" fmla="*/ 91 h 144"/>
                <a:gd name="T26" fmla="*/ 86 w 151"/>
                <a:gd name="T27" fmla="*/ 91 h 144"/>
                <a:gd name="T28" fmla="*/ 94 w 151"/>
                <a:gd name="T29" fmla="*/ 92 h 144"/>
                <a:gd name="T30" fmla="*/ 103 w 151"/>
                <a:gd name="T31" fmla="*/ 97 h 144"/>
                <a:gd name="T32" fmla="*/ 107 w 151"/>
                <a:gd name="T33" fmla="*/ 107 h 144"/>
                <a:gd name="T34" fmla="*/ 101 w 151"/>
                <a:gd name="T35" fmla="*/ 108 h 144"/>
                <a:gd name="T36" fmla="*/ 94 w 151"/>
                <a:gd name="T37" fmla="*/ 109 h 144"/>
                <a:gd name="T38" fmla="*/ 87 w 151"/>
                <a:gd name="T39" fmla="*/ 108 h 144"/>
                <a:gd name="T40" fmla="*/ 80 w 151"/>
                <a:gd name="T41" fmla="*/ 108 h 144"/>
                <a:gd name="T42" fmla="*/ 73 w 151"/>
                <a:gd name="T43" fmla="*/ 108 h 144"/>
                <a:gd name="T44" fmla="*/ 67 w 151"/>
                <a:gd name="T45" fmla="*/ 109 h 144"/>
                <a:gd name="T46" fmla="*/ 60 w 151"/>
                <a:gd name="T47" fmla="*/ 112 h 144"/>
                <a:gd name="T48" fmla="*/ 54 w 151"/>
                <a:gd name="T49" fmla="*/ 116 h 144"/>
                <a:gd name="T50" fmla="*/ 54 w 151"/>
                <a:gd name="T51" fmla="*/ 120 h 144"/>
                <a:gd name="T52" fmla="*/ 55 w 151"/>
                <a:gd name="T53" fmla="*/ 123 h 144"/>
                <a:gd name="T54" fmla="*/ 57 w 151"/>
                <a:gd name="T55" fmla="*/ 127 h 144"/>
                <a:gd name="T56" fmla="*/ 60 w 151"/>
                <a:gd name="T57" fmla="*/ 129 h 144"/>
                <a:gd name="T58" fmla="*/ 72 w 151"/>
                <a:gd name="T59" fmla="*/ 131 h 144"/>
                <a:gd name="T60" fmla="*/ 85 w 151"/>
                <a:gd name="T61" fmla="*/ 130 h 144"/>
                <a:gd name="T62" fmla="*/ 99 w 151"/>
                <a:gd name="T63" fmla="*/ 128 h 144"/>
                <a:gd name="T64" fmla="*/ 111 w 151"/>
                <a:gd name="T65" fmla="*/ 124 h 144"/>
                <a:gd name="T66" fmla="*/ 123 w 151"/>
                <a:gd name="T67" fmla="*/ 123 h 144"/>
                <a:gd name="T68" fmla="*/ 134 w 151"/>
                <a:gd name="T69" fmla="*/ 124 h 144"/>
                <a:gd name="T70" fmla="*/ 143 w 151"/>
                <a:gd name="T71" fmla="*/ 130 h 144"/>
                <a:gd name="T72" fmla="*/ 151 w 151"/>
                <a:gd name="T73" fmla="*/ 143 h 144"/>
                <a:gd name="T74" fmla="*/ 137 w 151"/>
                <a:gd name="T75" fmla="*/ 144 h 144"/>
                <a:gd name="T76" fmla="*/ 125 w 151"/>
                <a:gd name="T77" fmla="*/ 144 h 144"/>
                <a:gd name="T78" fmla="*/ 112 w 151"/>
                <a:gd name="T79" fmla="*/ 144 h 144"/>
                <a:gd name="T80" fmla="*/ 99 w 151"/>
                <a:gd name="T81" fmla="*/ 144 h 144"/>
                <a:gd name="T82" fmla="*/ 85 w 151"/>
                <a:gd name="T83" fmla="*/ 143 h 144"/>
                <a:gd name="T84" fmla="*/ 72 w 151"/>
                <a:gd name="T85" fmla="*/ 142 h 144"/>
                <a:gd name="T86" fmla="*/ 60 w 151"/>
                <a:gd name="T87" fmla="*/ 140 h 144"/>
                <a:gd name="T88" fmla="*/ 46 w 151"/>
                <a:gd name="T89" fmla="*/ 138 h 144"/>
                <a:gd name="T90" fmla="*/ 41 w 151"/>
                <a:gd name="T91" fmla="*/ 121 h 144"/>
                <a:gd name="T92" fmla="*/ 35 w 151"/>
                <a:gd name="T93" fmla="*/ 104 h 144"/>
                <a:gd name="T94" fmla="*/ 29 w 151"/>
                <a:gd name="T95" fmla="*/ 86 h 144"/>
                <a:gd name="T96" fmla="*/ 23 w 151"/>
                <a:gd name="T97" fmla="*/ 69 h 144"/>
                <a:gd name="T98" fmla="*/ 17 w 151"/>
                <a:gd name="T99" fmla="*/ 51 h 144"/>
                <a:gd name="T100" fmla="*/ 11 w 151"/>
                <a:gd name="T101" fmla="*/ 34 h 144"/>
                <a:gd name="T102" fmla="*/ 5 w 151"/>
                <a:gd name="T103" fmla="*/ 17 h 144"/>
                <a:gd name="T104" fmla="*/ 0 w 151"/>
                <a:gd name="T105" fmla="*/ 0 h 144"/>
                <a:gd name="T106" fmla="*/ 7 w 151"/>
                <a:gd name="T107" fmla="*/ 7 h 144"/>
                <a:gd name="T108" fmla="*/ 14 w 151"/>
                <a:gd name="T109" fmla="*/ 14 h 144"/>
                <a:gd name="T110" fmla="*/ 22 w 151"/>
                <a:gd name="T111" fmla="*/ 22 h 144"/>
                <a:gd name="T112" fmla="*/ 30 w 151"/>
                <a:gd name="T113" fmla="*/ 29 h 144"/>
                <a:gd name="T114" fmla="*/ 37 w 151"/>
                <a:gd name="T115" fmla="*/ 37 h 144"/>
                <a:gd name="T116" fmla="*/ 43 w 151"/>
                <a:gd name="T117" fmla="*/ 45 h 144"/>
                <a:gd name="T118" fmla="*/ 48 w 151"/>
                <a:gd name="T119" fmla="*/ 54 h 144"/>
                <a:gd name="T120" fmla="*/ 50 w 151"/>
                <a:gd name="T121" fmla="*/ 6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144">
                  <a:moveTo>
                    <a:pt x="50" y="64"/>
                  </a:moveTo>
                  <a:lnTo>
                    <a:pt x="54" y="69"/>
                  </a:lnTo>
                  <a:lnTo>
                    <a:pt x="60" y="69"/>
                  </a:lnTo>
                  <a:lnTo>
                    <a:pt x="65" y="69"/>
                  </a:lnTo>
                  <a:lnTo>
                    <a:pt x="70" y="71"/>
                  </a:lnTo>
                  <a:lnTo>
                    <a:pt x="63" y="73"/>
                  </a:lnTo>
                  <a:lnTo>
                    <a:pt x="57" y="73"/>
                  </a:lnTo>
                  <a:lnTo>
                    <a:pt x="50" y="74"/>
                  </a:lnTo>
                  <a:lnTo>
                    <a:pt x="46" y="79"/>
                  </a:lnTo>
                  <a:lnTo>
                    <a:pt x="50" y="87"/>
                  </a:lnTo>
                  <a:lnTo>
                    <a:pt x="58" y="91"/>
                  </a:lnTo>
                  <a:lnTo>
                    <a:pt x="67" y="91"/>
                  </a:lnTo>
                  <a:lnTo>
                    <a:pt x="77" y="91"/>
                  </a:lnTo>
                  <a:lnTo>
                    <a:pt x="86" y="91"/>
                  </a:lnTo>
                  <a:lnTo>
                    <a:pt x="94" y="92"/>
                  </a:lnTo>
                  <a:lnTo>
                    <a:pt x="103" y="97"/>
                  </a:lnTo>
                  <a:lnTo>
                    <a:pt x="107" y="107"/>
                  </a:lnTo>
                  <a:lnTo>
                    <a:pt x="101" y="108"/>
                  </a:lnTo>
                  <a:lnTo>
                    <a:pt x="94" y="109"/>
                  </a:lnTo>
                  <a:lnTo>
                    <a:pt x="87" y="108"/>
                  </a:lnTo>
                  <a:lnTo>
                    <a:pt x="80" y="108"/>
                  </a:lnTo>
                  <a:lnTo>
                    <a:pt x="73" y="108"/>
                  </a:lnTo>
                  <a:lnTo>
                    <a:pt x="67" y="109"/>
                  </a:lnTo>
                  <a:lnTo>
                    <a:pt x="60" y="112"/>
                  </a:lnTo>
                  <a:lnTo>
                    <a:pt x="54" y="116"/>
                  </a:lnTo>
                  <a:lnTo>
                    <a:pt x="54" y="120"/>
                  </a:lnTo>
                  <a:lnTo>
                    <a:pt x="55" y="123"/>
                  </a:lnTo>
                  <a:lnTo>
                    <a:pt x="57" y="127"/>
                  </a:lnTo>
                  <a:lnTo>
                    <a:pt x="60" y="129"/>
                  </a:lnTo>
                  <a:lnTo>
                    <a:pt x="72" y="131"/>
                  </a:lnTo>
                  <a:lnTo>
                    <a:pt x="85" y="130"/>
                  </a:lnTo>
                  <a:lnTo>
                    <a:pt x="99" y="128"/>
                  </a:lnTo>
                  <a:lnTo>
                    <a:pt x="111" y="124"/>
                  </a:lnTo>
                  <a:lnTo>
                    <a:pt x="123" y="123"/>
                  </a:lnTo>
                  <a:lnTo>
                    <a:pt x="134" y="124"/>
                  </a:lnTo>
                  <a:lnTo>
                    <a:pt x="143" y="130"/>
                  </a:lnTo>
                  <a:lnTo>
                    <a:pt x="151" y="143"/>
                  </a:lnTo>
                  <a:lnTo>
                    <a:pt x="137" y="144"/>
                  </a:lnTo>
                  <a:lnTo>
                    <a:pt x="125" y="144"/>
                  </a:lnTo>
                  <a:lnTo>
                    <a:pt x="112" y="144"/>
                  </a:lnTo>
                  <a:lnTo>
                    <a:pt x="99" y="144"/>
                  </a:lnTo>
                  <a:lnTo>
                    <a:pt x="85" y="143"/>
                  </a:lnTo>
                  <a:lnTo>
                    <a:pt x="72" y="142"/>
                  </a:lnTo>
                  <a:lnTo>
                    <a:pt x="60" y="140"/>
                  </a:lnTo>
                  <a:lnTo>
                    <a:pt x="46" y="138"/>
                  </a:lnTo>
                  <a:lnTo>
                    <a:pt x="41" y="121"/>
                  </a:lnTo>
                  <a:lnTo>
                    <a:pt x="35" y="104"/>
                  </a:lnTo>
                  <a:lnTo>
                    <a:pt x="29" y="86"/>
                  </a:lnTo>
                  <a:lnTo>
                    <a:pt x="23" y="69"/>
                  </a:lnTo>
                  <a:lnTo>
                    <a:pt x="17" y="51"/>
                  </a:lnTo>
                  <a:lnTo>
                    <a:pt x="11" y="34"/>
                  </a:lnTo>
                  <a:lnTo>
                    <a:pt x="5" y="17"/>
                  </a:lnTo>
                  <a:lnTo>
                    <a:pt x="0" y="0"/>
                  </a:lnTo>
                  <a:lnTo>
                    <a:pt x="7" y="7"/>
                  </a:lnTo>
                  <a:lnTo>
                    <a:pt x="14" y="14"/>
                  </a:lnTo>
                  <a:lnTo>
                    <a:pt x="22" y="22"/>
                  </a:lnTo>
                  <a:lnTo>
                    <a:pt x="30" y="29"/>
                  </a:lnTo>
                  <a:lnTo>
                    <a:pt x="37" y="37"/>
                  </a:lnTo>
                  <a:lnTo>
                    <a:pt x="43" y="45"/>
                  </a:lnTo>
                  <a:lnTo>
                    <a:pt x="48" y="54"/>
                  </a:lnTo>
                  <a:lnTo>
                    <a:pt x="5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52"/>
            <p:cNvSpPr>
              <a:spLocks/>
            </p:cNvSpPr>
            <p:nvPr/>
          </p:nvSpPr>
          <p:spPr bwMode="auto">
            <a:xfrm>
              <a:off x="1844675" y="3252788"/>
              <a:ext cx="6350" cy="7937"/>
            </a:xfrm>
            <a:custGeom>
              <a:avLst/>
              <a:gdLst>
                <a:gd name="T0" fmla="*/ 22 w 23"/>
                <a:gd name="T1" fmla="*/ 19 h 33"/>
                <a:gd name="T2" fmla="*/ 0 w 23"/>
                <a:gd name="T3" fmla="*/ 33 h 33"/>
                <a:gd name="T4" fmla="*/ 0 w 23"/>
                <a:gd name="T5" fmla="*/ 25 h 33"/>
                <a:gd name="T6" fmla="*/ 0 w 23"/>
                <a:gd name="T7" fmla="*/ 16 h 33"/>
                <a:gd name="T8" fmla="*/ 2 w 23"/>
                <a:gd name="T9" fmla="*/ 8 h 33"/>
                <a:gd name="T10" fmla="*/ 8 w 23"/>
                <a:gd name="T11" fmla="*/ 0 h 33"/>
                <a:gd name="T12" fmla="*/ 12 w 23"/>
                <a:gd name="T13" fmla="*/ 4 h 33"/>
                <a:gd name="T14" fmla="*/ 18 w 23"/>
                <a:gd name="T15" fmla="*/ 9 h 33"/>
                <a:gd name="T16" fmla="*/ 23 w 23"/>
                <a:gd name="T17" fmla="*/ 14 h 33"/>
                <a:gd name="T18" fmla="*/ 22 w 23"/>
                <a:gd name="T19"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3">
                  <a:moveTo>
                    <a:pt x="22" y="19"/>
                  </a:moveTo>
                  <a:lnTo>
                    <a:pt x="0" y="33"/>
                  </a:lnTo>
                  <a:lnTo>
                    <a:pt x="0" y="25"/>
                  </a:lnTo>
                  <a:lnTo>
                    <a:pt x="0" y="16"/>
                  </a:lnTo>
                  <a:lnTo>
                    <a:pt x="2" y="8"/>
                  </a:lnTo>
                  <a:lnTo>
                    <a:pt x="8" y="0"/>
                  </a:lnTo>
                  <a:lnTo>
                    <a:pt x="12" y="4"/>
                  </a:lnTo>
                  <a:lnTo>
                    <a:pt x="18" y="9"/>
                  </a:lnTo>
                  <a:lnTo>
                    <a:pt x="23" y="14"/>
                  </a:lnTo>
                  <a:lnTo>
                    <a:pt x="22"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53"/>
            <p:cNvSpPr>
              <a:spLocks/>
            </p:cNvSpPr>
            <p:nvPr/>
          </p:nvSpPr>
          <p:spPr bwMode="auto">
            <a:xfrm>
              <a:off x="1906588" y="3252788"/>
              <a:ext cx="12700" cy="7937"/>
            </a:xfrm>
            <a:custGeom>
              <a:avLst/>
              <a:gdLst>
                <a:gd name="T0" fmla="*/ 46 w 46"/>
                <a:gd name="T1" fmla="*/ 18 h 33"/>
                <a:gd name="T2" fmla="*/ 45 w 46"/>
                <a:gd name="T3" fmla="*/ 23 h 33"/>
                <a:gd name="T4" fmla="*/ 40 w 46"/>
                <a:gd name="T5" fmla="*/ 28 h 33"/>
                <a:gd name="T6" fmla="*/ 35 w 46"/>
                <a:gd name="T7" fmla="*/ 30 h 33"/>
                <a:gd name="T8" fmla="*/ 31 w 46"/>
                <a:gd name="T9" fmla="*/ 33 h 33"/>
                <a:gd name="T10" fmla="*/ 21 w 46"/>
                <a:gd name="T11" fmla="*/ 31 h 33"/>
                <a:gd name="T12" fmla="*/ 14 w 46"/>
                <a:gd name="T13" fmla="*/ 24 h 33"/>
                <a:gd name="T14" fmla="*/ 9 w 46"/>
                <a:gd name="T15" fmla="*/ 14 h 33"/>
                <a:gd name="T16" fmla="*/ 0 w 46"/>
                <a:gd name="T17" fmla="*/ 5 h 33"/>
                <a:gd name="T18" fmla="*/ 6 w 46"/>
                <a:gd name="T19" fmla="*/ 0 h 33"/>
                <a:gd name="T20" fmla="*/ 13 w 46"/>
                <a:gd name="T21" fmla="*/ 1 h 33"/>
                <a:gd name="T22" fmla="*/ 24 w 46"/>
                <a:gd name="T23" fmla="*/ 3 h 33"/>
                <a:gd name="T24" fmla="*/ 33 w 46"/>
                <a:gd name="T25" fmla="*/ 2 h 33"/>
                <a:gd name="T26" fmla="*/ 46 w 46"/>
                <a:gd name="T2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3">
                  <a:moveTo>
                    <a:pt x="46" y="18"/>
                  </a:moveTo>
                  <a:lnTo>
                    <a:pt x="45" y="23"/>
                  </a:lnTo>
                  <a:lnTo>
                    <a:pt x="40" y="28"/>
                  </a:lnTo>
                  <a:lnTo>
                    <a:pt x="35" y="30"/>
                  </a:lnTo>
                  <a:lnTo>
                    <a:pt x="31" y="33"/>
                  </a:lnTo>
                  <a:lnTo>
                    <a:pt x="21" y="31"/>
                  </a:lnTo>
                  <a:lnTo>
                    <a:pt x="14" y="24"/>
                  </a:lnTo>
                  <a:lnTo>
                    <a:pt x="9" y="14"/>
                  </a:lnTo>
                  <a:lnTo>
                    <a:pt x="0" y="5"/>
                  </a:lnTo>
                  <a:lnTo>
                    <a:pt x="6" y="0"/>
                  </a:lnTo>
                  <a:lnTo>
                    <a:pt x="13" y="1"/>
                  </a:lnTo>
                  <a:lnTo>
                    <a:pt x="24" y="3"/>
                  </a:lnTo>
                  <a:lnTo>
                    <a:pt x="33" y="2"/>
                  </a:lnTo>
                  <a:lnTo>
                    <a:pt x="4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55"/>
            <p:cNvSpPr>
              <a:spLocks/>
            </p:cNvSpPr>
            <p:nvPr/>
          </p:nvSpPr>
          <p:spPr bwMode="auto">
            <a:xfrm>
              <a:off x="1882775" y="3252788"/>
              <a:ext cx="7938" cy="3175"/>
            </a:xfrm>
            <a:custGeom>
              <a:avLst/>
              <a:gdLst>
                <a:gd name="T0" fmla="*/ 34 w 34"/>
                <a:gd name="T1" fmla="*/ 2 h 14"/>
                <a:gd name="T2" fmla="*/ 27 w 34"/>
                <a:gd name="T3" fmla="*/ 6 h 14"/>
                <a:gd name="T4" fmla="*/ 21 w 34"/>
                <a:gd name="T5" fmla="*/ 10 h 14"/>
                <a:gd name="T6" fmla="*/ 14 w 34"/>
                <a:gd name="T7" fmla="*/ 14 h 14"/>
                <a:gd name="T8" fmla="*/ 7 w 34"/>
                <a:gd name="T9" fmla="*/ 12 h 14"/>
                <a:gd name="T10" fmla="*/ 0 w 34"/>
                <a:gd name="T11" fmla="*/ 0 h 14"/>
                <a:gd name="T12" fmla="*/ 10 w 34"/>
                <a:gd name="T13" fmla="*/ 0 h 14"/>
                <a:gd name="T14" fmla="*/ 18 w 34"/>
                <a:gd name="T15" fmla="*/ 0 h 14"/>
                <a:gd name="T16" fmla="*/ 27 w 34"/>
                <a:gd name="T17" fmla="*/ 0 h 14"/>
                <a:gd name="T18" fmla="*/ 34 w 34"/>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4">
                  <a:moveTo>
                    <a:pt x="34" y="2"/>
                  </a:moveTo>
                  <a:lnTo>
                    <a:pt x="27" y="6"/>
                  </a:lnTo>
                  <a:lnTo>
                    <a:pt x="21" y="10"/>
                  </a:lnTo>
                  <a:lnTo>
                    <a:pt x="14" y="14"/>
                  </a:lnTo>
                  <a:lnTo>
                    <a:pt x="7" y="12"/>
                  </a:lnTo>
                  <a:lnTo>
                    <a:pt x="0" y="0"/>
                  </a:lnTo>
                  <a:lnTo>
                    <a:pt x="10" y="0"/>
                  </a:lnTo>
                  <a:lnTo>
                    <a:pt x="18" y="0"/>
                  </a:lnTo>
                  <a:lnTo>
                    <a:pt x="27" y="0"/>
                  </a:lnTo>
                  <a:lnTo>
                    <a:pt x="3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60"/>
            <p:cNvSpPr>
              <a:spLocks/>
            </p:cNvSpPr>
            <p:nvPr/>
          </p:nvSpPr>
          <p:spPr bwMode="auto">
            <a:xfrm>
              <a:off x="1890713" y="3257550"/>
              <a:ext cx="14288" cy="6350"/>
            </a:xfrm>
            <a:custGeom>
              <a:avLst/>
              <a:gdLst>
                <a:gd name="T0" fmla="*/ 55 w 55"/>
                <a:gd name="T1" fmla="*/ 20 h 25"/>
                <a:gd name="T2" fmla="*/ 50 w 55"/>
                <a:gd name="T3" fmla="*/ 24 h 25"/>
                <a:gd name="T4" fmla="*/ 44 w 55"/>
                <a:gd name="T5" fmla="*/ 25 h 25"/>
                <a:gd name="T6" fmla="*/ 37 w 55"/>
                <a:gd name="T7" fmla="*/ 25 h 25"/>
                <a:gd name="T8" fmla="*/ 31 w 55"/>
                <a:gd name="T9" fmla="*/ 24 h 25"/>
                <a:gd name="T10" fmla="*/ 25 w 55"/>
                <a:gd name="T11" fmla="*/ 23 h 25"/>
                <a:gd name="T12" fmla="*/ 19 w 55"/>
                <a:gd name="T13" fmla="*/ 23 h 25"/>
                <a:gd name="T14" fmla="*/ 14 w 55"/>
                <a:gd name="T15" fmla="*/ 21 h 25"/>
                <a:gd name="T16" fmla="*/ 8 w 55"/>
                <a:gd name="T17" fmla="*/ 23 h 25"/>
                <a:gd name="T18" fmla="*/ 5 w 55"/>
                <a:gd name="T19" fmla="*/ 20 h 25"/>
                <a:gd name="T20" fmla="*/ 2 w 55"/>
                <a:gd name="T21" fmla="*/ 20 h 25"/>
                <a:gd name="T22" fmla="*/ 0 w 55"/>
                <a:gd name="T23" fmla="*/ 18 h 25"/>
                <a:gd name="T24" fmla="*/ 0 w 55"/>
                <a:gd name="T25" fmla="*/ 14 h 25"/>
                <a:gd name="T26" fmla="*/ 5 w 55"/>
                <a:gd name="T27" fmla="*/ 11 h 25"/>
                <a:gd name="T28" fmla="*/ 12 w 55"/>
                <a:gd name="T29" fmla="*/ 7 h 25"/>
                <a:gd name="T30" fmla="*/ 18 w 55"/>
                <a:gd name="T31" fmla="*/ 4 h 25"/>
                <a:gd name="T32" fmla="*/ 25 w 55"/>
                <a:gd name="T33" fmla="*/ 2 h 25"/>
                <a:gd name="T34" fmla="*/ 31 w 55"/>
                <a:gd name="T35" fmla="*/ 0 h 25"/>
                <a:gd name="T36" fmla="*/ 37 w 55"/>
                <a:gd name="T37" fmla="*/ 2 h 25"/>
                <a:gd name="T38" fmla="*/ 43 w 55"/>
                <a:gd name="T39" fmla="*/ 5 h 25"/>
                <a:gd name="T40" fmla="*/ 48 w 55"/>
                <a:gd name="T41" fmla="*/ 13 h 25"/>
                <a:gd name="T42" fmla="*/ 55 w 55"/>
                <a:gd name="T43"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25">
                  <a:moveTo>
                    <a:pt x="55" y="20"/>
                  </a:moveTo>
                  <a:lnTo>
                    <a:pt x="50" y="24"/>
                  </a:lnTo>
                  <a:lnTo>
                    <a:pt x="44" y="25"/>
                  </a:lnTo>
                  <a:lnTo>
                    <a:pt x="37" y="25"/>
                  </a:lnTo>
                  <a:lnTo>
                    <a:pt x="31" y="24"/>
                  </a:lnTo>
                  <a:lnTo>
                    <a:pt x="25" y="23"/>
                  </a:lnTo>
                  <a:lnTo>
                    <a:pt x="19" y="23"/>
                  </a:lnTo>
                  <a:lnTo>
                    <a:pt x="14" y="21"/>
                  </a:lnTo>
                  <a:lnTo>
                    <a:pt x="8" y="23"/>
                  </a:lnTo>
                  <a:lnTo>
                    <a:pt x="5" y="20"/>
                  </a:lnTo>
                  <a:lnTo>
                    <a:pt x="2" y="20"/>
                  </a:lnTo>
                  <a:lnTo>
                    <a:pt x="0" y="18"/>
                  </a:lnTo>
                  <a:lnTo>
                    <a:pt x="0" y="14"/>
                  </a:lnTo>
                  <a:lnTo>
                    <a:pt x="5" y="11"/>
                  </a:lnTo>
                  <a:lnTo>
                    <a:pt x="12" y="7"/>
                  </a:lnTo>
                  <a:lnTo>
                    <a:pt x="18" y="4"/>
                  </a:lnTo>
                  <a:lnTo>
                    <a:pt x="25" y="2"/>
                  </a:lnTo>
                  <a:lnTo>
                    <a:pt x="31" y="0"/>
                  </a:lnTo>
                  <a:lnTo>
                    <a:pt x="37" y="2"/>
                  </a:lnTo>
                  <a:lnTo>
                    <a:pt x="43" y="5"/>
                  </a:lnTo>
                  <a:lnTo>
                    <a:pt x="48" y="13"/>
                  </a:lnTo>
                  <a:lnTo>
                    <a:pt x="5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61"/>
            <p:cNvSpPr>
              <a:spLocks/>
            </p:cNvSpPr>
            <p:nvPr/>
          </p:nvSpPr>
          <p:spPr bwMode="auto">
            <a:xfrm>
              <a:off x="1874838" y="3257550"/>
              <a:ext cx="3175" cy="4762"/>
            </a:xfrm>
            <a:custGeom>
              <a:avLst/>
              <a:gdLst>
                <a:gd name="T0" fmla="*/ 13 w 13"/>
                <a:gd name="T1" fmla="*/ 6 h 16"/>
                <a:gd name="T2" fmla="*/ 13 w 13"/>
                <a:gd name="T3" fmla="*/ 10 h 16"/>
                <a:gd name="T4" fmla="*/ 11 w 13"/>
                <a:gd name="T5" fmla="*/ 13 h 16"/>
                <a:gd name="T6" fmla="*/ 9 w 13"/>
                <a:gd name="T7" fmla="*/ 14 h 16"/>
                <a:gd name="T8" fmla="*/ 5 w 13"/>
                <a:gd name="T9" fmla="*/ 16 h 16"/>
                <a:gd name="T10" fmla="*/ 2 w 13"/>
                <a:gd name="T11" fmla="*/ 13 h 16"/>
                <a:gd name="T12" fmla="*/ 0 w 13"/>
                <a:gd name="T13" fmla="*/ 8 h 16"/>
                <a:gd name="T14" fmla="*/ 2 w 13"/>
                <a:gd name="T15" fmla="*/ 3 h 16"/>
                <a:gd name="T16" fmla="*/ 3 w 13"/>
                <a:gd name="T17" fmla="*/ 0 h 16"/>
                <a:gd name="T18" fmla="*/ 6 w 13"/>
                <a:gd name="T19" fmla="*/ 0 h 16"/>
                <a:gd name="T20" fmla="*/ 9 w 13"/>
                <a:gd name="T21" fmla="*/ 1 h 16"/>
                <a:gd name="T22" fmla="*/ 11 w 13"/>
                <a:gd name="T23" fmla="*/ 3 h 16"/>
                <a:gd name="T24" fmla="*/ 13 w 13"/>
                <a:gd name="T2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6">
                  <a:moveTo>
                    <a:pt x="13" y="6"/>
                  </a:moveTo>
                  <a:lnTo>
                    <a:pt x="13" y="10"/>
                  </a:lnTo>
                  <a:lnTo>
                    <a:pt x="11" y="13"/>
                  </a:lnTo>
                  <a:lnTo>
                    <a:pt x="9" y="14"/>
                  </a:lnTo>
                  <a:lnTo>
                    <a:pt x="5" y="16"/>
                  </a:lnTo>
                  <a:lnTo>
                    <a:pt x="2" y="13"/>
                  </a:lnTo>
                  <a:lnTo>
                    <a:pt x="0" y="8"/>
                  </a:lnTo>
                  <a:lnTo>
                    <a:pt x="2" y="3"/>
                  </a:lnTo>
                  <a:lnTo>
                    <a:pt x="3" y="0"/>
                  </a:lnTo>
                  <a:lnTo>
                    <a:pt x="6" y="0"/>
                  </a:lnTo>
                  <a:lnTo>
                    <a:pt x="9" y="1"/>
                  </a:lnTo>
                  <a:lnTo>
                    <a:pt x="11" y="3"/>
                  </a:lnTo>
                  <a:lnTo>
                    <a:pt x="1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65"/>
            <p:cNvSpPr>
              <a:spLocks/>
            </p:cNvSpPr>
            <p:nvPr/>
          </p:nvSpPr>
          <p:spPr bwMode="auto">
            <a:xfrm>
              <a:off x="1855788" y="3262313"/>
              <a:ext cx="1588" cy="1587"/>
            </a:xfrm>
            <a:custGeom>
              <a:avLst/>
              <a:gdLst>
                <a:gd name="T0" fmla="*/ 6 w 6"/>
                <a:gd name="T1" fmla="*/ 1 h 4"/>
                <a:gd name="T2" fmla="*/ 0 w 6"/>
                <a:gd name="T3" fmla="*/ 4 h 4"/>
                <a:gd name="T4" fmla="*/ 0 w 6"/>
                <a:gd name="T5" fmla="*/ 0 h 4"/>
                <a:gd name="T6" fmla="*/ 2 w 6"/>
                <a:gd name="T7" fmla="*/ 0 h 4"/>
                <a:gd name="T8" fmla="*/ 4 w 6"/>
                <a:gd name="T9" fmla="*/ 0 h 4"/>
                <a:gd name="T10" fmla="*/ 5 w 6"/>
                <a:gd name="T11" fmla="*/ 0 h 4"/>
                <a:gd name="T12" fmla="*/ 6 w 6"/>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1"/>
                  </a:moveTo>
                  <a:lnTo>
                    <a:pt x="0" y="4"/>
                  </a:lnTo>
                  <a:lnTo>
                    <a:pt x="0" y="0"/>
                  </a:lnTo>
                  <a:lnTo>
                    <a:pt x="2" y="0"/>
                  </a:lnTo>
                  <a:lnTo>
                    <a:pt x="4"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cxnSp>
        <p:nvCxnSpPr>
          <p:cNvPr id="53" name="直線矢印コネクタ 52"/>
          <p:cNvCxnSpPr/>
          <p:nvPr/>
        </p:nvCxnSpPr>
        <p:spPr>
          <a:xfrm flipV="1">
            <a:off x="2288911" y="2298568"/>
            <a:ext cx="764383" cy="2264569"/>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4" name="グループ化 53"/>
          <p:cNvGrpSpPr/>
          <p:nvPr/>
        </p:nvGrpSpPr>
        <p:grpSpPr>
          <a:xfrm rot="13923427">
            <a:off x="2932261" y="2118666"/>
            <a:ext cx="250197" cy="166663"/>
            <a:chOff x="1562100" y="2874963"/>
            <a:chExt cx="584200" cy="423862"/>
          </a:xfrm>
        </p:grpSpPr>
        <p:sp>
          <p:nvSpPr>
            <p:cNvPr id="55" name="Freeform 6"/>
            <p:cNvSpPr>
              <a:spLocks/>
            </p:cNvSpPr>
            <p:nvPr/>
          </p:nvSpPr>
          <p:spPr bwMode="auto">
            <a:xfrm>
              <a:off x="1562100" y="2874963"/>
              <a:ext cx="584200" cy="423862"/>
            </a:xfrm>
            <a:custGeom>
              <a:avLst/>
              <a:gdLst>
                <a:gd name="T0" fmla="*/ 1514 w 2208"/>
                <a:gd name="T1" fmla="*/ 377 h 1603"/>
                <a:gd name="T2" fmla="*/ 1382 w 2208"/>
                <a:gd name="T3" fmla="*/ 824 h 1603"/>
                <a:gd name="T4" fmla="*/ 1265 w 2208"/>
                <a:gd name="T5" fmla="*/ 988 h 1603"/>
                <a:gd name="T6" fmla="*/ 1298 w 2208"/>
                <a:gd name="T7" fmla="*/ 1053 h 1603"/>
                <a:gd name="T8" fmla="*/ 1281 w 2208"/>
                <a:gd name="T9" fmla="*/ 1146 h 1603"/>
                <a:gd name="T10" fmla="*/ 1244 w 2208"/>
                <a:gd name="T11" fmla="*/ 1119 h 1603"/>
                <a:gd name="T12" fmla="*/ 1221 w 2208"/>
                <a:gd name="T13" fmla="*/ 1142 h 1603"/>
                <a:gd name="T14" fmla="*/ 1200 w 2208"/>
                <a:gd name="T15" fmla="*/ 1155 h 1603"/>
                <a:gd name="T16" fmla="*/ 1357 w 2208"/>
                <a:gd name="T17" fmla="*/ 1205 h 1603"/>
                <a:gd name="T18" fmla="*/ 1435 w 2208"/>
                <a:gd name="T19" fmla="*/ 1399 h 1603"/>
                <a:gd name="T20" fmla="*/ 1557 w 2208"/>
                <a:gd name="T21" fmla="*/ 1521 h 1603"/>
                <a:gd name="T22" fmla="*/ 1794 w 2208"/>
                <a:gd name="T23" fmla="*/ 1562 h 1603"/>
                <a:gd name="T24" fmla="*/ 2093 w 2208"/>
                <a:gd name="T25" fmla="*/ 1564 h 1603"/>
                <a:gd name="T26" fmla="*/ 2124 w 2208"/>
                <a:gd name="T27" fmla="*/ 1574 h 1603"/>
                <a:gd name="T28" fmla="*/ 1975 w 2208"/>
                <a:gd name="T29" fmla="*/ 1579 h 1603"/>
                <a:gd name="T30" fmla="*/ 1800 w 2208"/>
                <a:gd name="T31" fmla="*/ 1586 h 1603"/>
                <a:gd name="T32" fmla="*/ 1592 w 2208"/>
                <a:gd name="T33" fmla="*/ 1594 h 1603"/>
                <a:gd name="T34" fmla="*/ 1377 w 2208"/>
                <a:gd name="T35" fmla="*/ 1600 h 1603"/>
                <a:gd name="T36" fmla="*/ 1119 w 2208"/>
                <a:gd name="T37" fmla="*/ 1599 h 1603"/>
                <a:gd name="T38" fmla="*/ 923 w 2208"/>
                <a:gd name="T39" fmla="*/ 1593 h 1603"/>
                <a:gd name="T40" fmla="*/ 807 w 2208"/>
                <a:gd name="T41" fmla="*/ 1593 h 1603"/>
                <a:gd name="T42" fmla="*/ 621 w 2208"/>
                <a:gd name="T43" fmla="*/ 1587 h 1603"/>
                <a:gd name="T44" fmla="*/ 356 w 2208"/>
                <a:gd name="T45" fmla="*/ 1586 h 1603"/>
                <a:gd name="T46" fmla="*/ 2 w 2208"/>
                <a:gd name="T47" fmla="*/ 1584 h 1603"/>
                <a:gd name="T48" fmla="*/ 202 w 2208"/>
                <a:gd name="T49" fmla="*/ 1573 h 1603"/>
                <a:gd name="T50" fmla="*/ 521 w 2208"/>
                <a:gd name="T51" fmla="*/ 1567 h 1603"/>
                <a:gd name="T52" fmla="*/ 671 w 2208"/>
                <a:gd name="T53" fmla="*/ 1565 h 1603"/>
                <a:gd name="T54" fmla="*/ 907 w 2208"/>
                <a:gd name="T55" fmla="*/ 1506 h 1603"/>
                <a:gd name="T56" fmla="*/ 1010 w 2208"/>
                <a:gd name="T57" fmla="*/ 1389 h 1603"/>
                <a:gd name="T58" fmla="*/ 1031 w 2208"/>
                <a:gd name="T59" fmla="*/ 1193 h 1603"/>
                <a:gd name="T60" fmla="*/ 1059 w 2208"/>
                <a:gd name="T61" fmla="*/ 1176 h 1603"/>
                <a:gd name="T62" fmla="*/ 1002 w 2208"/>
                <a:gd name="T63" fmla="*/ 1192 h 1603"/>
                <a:gd name="T64" fmla="*/ 937 w 2208"/>
                <a:gd name="T65" fmla="*/ 1217 h 1603"/>
                <a:gd name="T66" fmla="*/ 779 w 2208"/>
                <a:gd name="T67" fmla="*/ 1253 h 1603"/>
                <a:gd name="T68" fmla="*/ 615 w 2208"/>
                <a:gd name="T69" fmla="*/ 1258 h 1603"/>
                <a:gd name="T70" fmla="*/ 484 w 2208"/>
                <a:gd name="T71" fmla="*/ 1242 h 1603"/>
                <a:gd name="T72" fmla="*/ 358 w 2208"/>
                <a:gd name="T73" fmla="*/ 1209 h 1603"/>
                <a:gd name="T74" fmla="*/ 220 w 2208"/>
                <a:gd name="T75" fmla="*/ 1136 h 1603"/>
                <a:gd name="T76" fmla="*/ 270 w 2208"/>
                <a:gd name="T77" fmla="*/ 899 h 1603"/>
                <a:gd name="T78" fmla="*/ 462 w 2208"/>
                <a:gd name="T79" fmla="*/ 640 h 1603"/>
                <a:gd name="T80" fmla="*/ 577 w 2208"/>
                <a:gd name="T81" fmla="*/ 528 h 1603"/>
                <a:gd name="T82" fmla="*/ 377 w 2208"/>
                <a:gd name="T83" fmla="*/ 769 h 1603"/>
                <a:gd name="T84" fmla="*/ 241 w 2208"/>
                <a:gd name="T85" fmla="*/ 1034 h 1603"/>
                <a:gd name="T86" fmla="*/ 272 w 2208"/>
                <a:gd name="T87" fmla="*/ 1127 h 1603"/>
                <a:gd name="T88" fmla="*/ 330 w 2208"/>
                <a:gd name="T89" fmla="*/ 1131 h 1603"/>
                <a:gd name="T90" fmla="*/ 498 w 2208"/>
                <a:gd name="T91" fmla="*/ 1078 h 1603"/>
                <a:gd name="T92" fmla="*/ 758 w 2208"/>
                <a:gd name="T93" fmla="*/ 931 h 1603"/>
                <a:gd name="T94" fmla="*/ 992 w 2208"/>
                <a:gd name="T95" fmla="*/ 735 h 1603"/>
                <a:gd name="T96" fmla="*/ 1191 w 2208"/>
                <a:gd name="T97" fmla="*/ 509 h 1603"/>
                <a:gd name="T98" fmla="*/ 1380 w 2208"/>
                <a:gd name="T99" fmla="*/ 240 h 1603"/>
                <a:gd name="T100" fmla="*/ 1407 w 2208"/>
                <a:gd name="T101" fmla="*/ 44 h 1603"/>
                <a:gd name="T102" fmla="*/ 1310 w 2208"/>
                <a:gd name="T103" fmla="*/ 38 h 1603"/>
                <a:gd name="T104" fmla="*/ 1185 w 2208"/>
                <a:gd name="T105" fmla="*/ 83 h 1603"/>
                <a:gd name="T106" fmla="*/ 1036 w 2208"/>
                <a:gd name="T107" fmla="*/ 162 h 1603"/>
                <a:gd name="T108" fmla="*/ 857 w 2208"/>
                <a:gd name="T109" fmla="*/ 281 h 1603"/>
                <a:gd name="T110" fmla="*/ 756 w 2208"/>
                <a:gd name="T111" fmla="*/ 334 h 1603"/>
                <a:gd name="T112" fmla="*/ 976 w 2208"/>
                <a:gd name="T113" fmla="*/ 169 h 1603"/>
                <a:gd name="T114" fmla="*/ 1277 w 2208"/>
                <a:gd name="T115" fmla="*/ 21 h 1603"/>
                <a:gd name="T116" fmla="*/ 1441 w 2208"/>
                <a:gd name="T117" fmla="*/ 37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08" h="1603">
                  <a:moveTo>
                    <a:pt x="1458" y="63"/>
                  </a:moveTo>
                  <a:lnTo>
                    <a:pt x="1479" y="102"/>
                  </a:lnTo>
                  <a:lnTo>
                    <a:pt x="1494" y="145"/>
                  </a:lnTo>
                  <a:lnTo>
                    <a:pt x="1505" y="190"/>
                  </a:lnTo>
                  <a:lnTo>
                    <a:pt x="1512" y="235"/>
                  </a:lnTo>
                  <a:lnTo>
                    <a:pt x="1515" y="281"/>
                  </a:lnTo>
                  <a:lnTo>
                    <a:pt x="1515" y="329"/>
                  </a:lnTo>
                  <a:lnTo>
                    <a:pt x="1514" y="377"/>
                  </a:lnTo>
                  <a:lnTo>
                    <a:pt x="1512" y="424"/>
                  </a:lnTo>
                  <a:lnTo>
                    <a:pt x="1505" y="486"/>
                  </a:lnTo>
                  <a:lnTo>
                    <a:pt x="1492" y="546"/>
                  </a:lnTo>
                  <a:lnTo>
                    <a:pt x="1475" y="605"/>
                  </a:lnTo>
                  <a:lnTo>
                    <a:pt x="1456" y="662"/>
                  </a:lnTo>
                  <a:lnTo>
                    <a:pt x="1434" y="716"/>
                  </a:lnTo>
                  <a:lnTo>
                    <a:pt x="1409" y="771"/>
                  </a:lnTo>
                  <a:lnTo>
                    <a:pt x="1382" y="824"/>
                  </a:lnTo>
                  <a:lnTo>
                    <a:pt x="1356" y="878"/>
                  </a:lnTo>
                  <a:lnTo>
                    <a:pt x="1344" y="895"/>
                  </a:lnTo>
                  <a:lnTo>
                    <a:pt x="1331" y="910"/>
                  </a:lnTo>
                  <a:lnTo>
                    <a:pt x="1317" y="926"/>
                  </a:lnTo>
                  <a:lnTo>
                    <a:pt x="1303" y="941"/>
                  </a:lnTo>
                  <a:lnTo>
                    <a:pt x="1288" y="956"/>
                  </a:lnTo>
                  <a:lnTo>
                    <a:pt x="1276" y="971"/>
                  </a:lnTo>
                  <a:lnTo>
                    <a:pt x="1265" y="988"/>
                  </a:lnTo>
                  <a:lnTo>
                    <a:pt x="1257" y="1006"/>
                  </a:lnTo>
                  <a:lnTo>
                    <a:pt x="1259" y="1015"/>
                  </a:lnTo>
                  <a:lnTo>
                    <a:pt x="1264" y="1023"/>
                  </a:lnTo>
                  <a:lnTo>
                    <a:pt x="1270" y="1029"/>
                  </a:lnTo>
                  <a:lnTo>
                    <a:pt x="1277" y="1036"/>
                  </a:lnTo>
                  <a:lnTo>
                    <a:pt x="1284" y="1042"/>
                  </a:lnTo>
                  <a:lnTo>
                    <a:pt x="1292" y="1048"/>
                  </a:lnTo>
                  <a:lnTo>
                    <a:pt x="1298" y="1053"/>
                  </a:lnTo>
                  <a:lnTo>
                    <a:pt x="1302" y="1060"/>
                  </a:lnTo>
                  <a:lnTo>
                    <a:pt x="1305" y="1081"/>
                  </a:lnTo>
                  <a:lnTo>
                    <a:pt x="1309" y="1102"/>
                  </a:lnTo>
                  <a:lnTo>
                    <a:pt x="1312" y="1123"/>
                  </a:lnTo>
                  <a:lnTo>
                    <a:pt x="1306" y="1144"/>
                  </a:lnTo>
                  <a:lnTo>
                    <a:pt x="1299" y="1145"/>
                  </a:lnTo>
                  <a:lnTo>
                    <a:pt x="1291" y="1145"/>
                  </a:lnTo>
                  <a:lnTo>
                    <a:pt x="1281" y="1146"/>
                  </a:lnTo>
                  <a:lnTo>
                    <a:pt x="1273" y="1146"/>
                  </a:lnTo>
                  <a:lnTo>
                    <a:pt x="1265" y="1144"/>
                  </a:lnTo>
                  <a:lnTo>
                    <a:pt x="1259" y="1142"/>
                  </a:lnTo>
                  <a:lnTo>
                    <a:pt x="1255" y="1136"/>
                  </a:lnTo>
                  <a:lnTo>
                    <a:pt x="1252" y="1128"/>
                  </a:lnTo>
                  <a:lnTo>
                    <a:pt x="1255" y="1120"/>
                  </a:lnTo>
                  <a:lnTo>
                    <a:pt x="1250" y="1119"/>
                  </a:lnTo>
                  <a:lnTo>
                    <a:pt x="1244" y="1119"/>
                  </a:lnTo>
                  <a:lnTo>
                    <a:pt x="1239" y="1121"/>
                  </a:lnTo>
                  <a:lnTo>
                    <a:pt x="1237" y="1126"/>
                  </a:lnTo>
                  <a:lnTo>
                    <a:pt x="1237" y="1129"/>
                  </a:lnTo>
                  <a:lnTo>
                    <a:pt x="1238" y="1132"/>
                  </a:lnTo>
                  <a:lnTo>
                    <a:pt x="1239" y="1136"/>
                  </a:lnTo>
                  <a:lnTo>
                    <a:pt x="1238" y="1139"/>
                  </a:lnTo>
                  <a:lnTo>
                    <a:pt x="1230" y="1141"/>
                  </a:lnTo>
                  <a:lnTo>
                    <a:pt x="1221" y="1142"/>
                  </a:lnTo>
                  <a:lnTo>
                    <a:pt x="1213" y="1142"/>
                  </a:lnTo>
                  <a:lnTo>
                    <a:pt x="1205" y="1142"/>
                  </a:lnTo>
                  <a:lnTo>
                    <a:pt x="1195" y="1142"/>
                  </a:lnTo>
                  <a:lnTo>
                    <a:pt x="1187" y="1142"/>
                  </a:lnTo>
                  <a:lnTo>
                    <a:pt x="1178" y="1143"/>
                  </a:lnTo>
                  <a:lnTo>
                    <a:pt x="1170" y="1145"/>
                  </a:lnTo>
                  <a:lnTo>
                    <a:pt x="1178" y="1153"/>
                  </a:lnTo>
                  <a:lnTo>
                    <a:pt x="1200" y="1155"/>
                  </a:lnTo>
                  <a:lnTo>
                    <a:pt x="1223" y="1155"/>
                  </a:lnTo>
                  <a:lnTo>
                    <a:pt x="1246" y="1156"/>
                  </a:lnTo>
                  <a:lnTo>
                    <a:pt x="1270" y="1158"/>
                  </a:lnTo>
                  <a:lnTo>
                    <a:pt x="1293" y="1159"/>
                  </a:lnTo>
                  <a:lnTo>
                    <a:pt x="1316" y="1162"/>
                  </a:lnTo>
                  <a:lnTo>
                    <a:pt x="1338" y="1165"/>
                  </a:lnTo>
                  <a:lnTo>
                    <a:pt x="1362" y="1167"/>
                  </a:lnTo>
                  <a:lnTo>
                    <a:pt x="1357" y="1205"/>
                  </a:lnTo>
                  <a:lnTo>
                    <a:pt x="1358" y="1242"/>
                  </a:lnTo>
                  <a:lnTo>
                    <a:pt x="1362" y="1280"/>
                  </a:lnTo>
                  <a:lnTo>
                    <a:pt x="1365" y="1317"/>
                  </a:lnTo>
                  <a:lnTo>
                    <a:pt x="1379" y="1334"/>
                  </a:lnTo>
                  <a:lnTo>
                    <a:pt x="1393" y="1350"/>
                  </a:lnTo>
                  <a:lnTo>
                    <a:pt x="1407" y="1367"/>
                  </a:lnTo>
                  <a:lnTo>
                    <a:pt x="1421" y="1384"/>
                  </a:lnTo>
                  <a:lnTo>
                    <a:pt x="1435" y="1399"/>
                  </a:lnTo>
                  <a:lnTo>
                    <a:pt x="1450" y="1415"/>
                  </a:lnTo>
                  <a:lnTo>
                    <a:pt x="1465" y="1431"/>
                  </a:lnTo>
                  <a:lnTo>
                    <a:pt x="1480" y="1446"/>
                  </a:lnTo>
                  <a:lnTo>
                    <a:pt x="1495" y="1463"/>
                  </a:lnTo>
                  <a:lnTo>
                    <a:pt x="1510" y="1478"/>
                  </a:lnTo>
                  <a:lnTo>
                    <a:pt x="1525" y="1492"/>
                  </a:lnTo>
                  <a:lnTo>
                    <a:pt x="1542" y="1507"/>
                  </a:lnTo>
                  <a:lnTo>
                    <a:pt x="1557" y="1521"/>
                  </a:lnTo>
                  <a:lnTo>
                    <a:pt x="1573" y="1535"/>
                  </a:lnTo>
                  <a:lnTo>
                    <a:pt x="1589" y="1549"/>
                  </a:lnTo>
                  <a:lnTo>
                    <a:pt x="1606" y="1562"/>
                  </a:lnTo>
                  <a:lnTo>
                    <a:pt x="1644" y="1562"/>
                  </a:lnTo>
                  <a:lnTo>
                    <a:pt x="1681" y="1562"/>
                  </a:lnTo>
                  <a:lnTo>
                    <a:pt x="1720" y="1562"/>
                  </a:lnTo>
                  <a:lnTo>
                    <a:pt x="1757" y="1562"/>
                  </a:lnTo>
                  <a:lnTo>
                    <a:pt x="1794" y="1562"/>
                  </a:lnTo>
                  <a:lnTo>
                    <a:pt x="1831" y="1562"/>
                  </a:lnTo>
                  <a:lnTo>
                    <a:pt x="1868" y="1563"/>
                  </a:lnTo>
                  <a:lnTo>
                    <a:pt x="1906" y="1563"/>
                  </a:lnTo>
                  <a:lnTo>
                    <a:pt x="1943" y="1563"/>
                  </a:lnTo>
                  <a:lnTo>
                    <a:pt x="1980" y="1564"/>
                  </a:lnTo>
                  <a:lnTo>
                    <a:pt x="2017" y="1564"/>
                  </a:lnTo>
                  <a:lnTo>
                    <a:pt x="2056" y="1564"/>
                  </a:lnTo>
                  <a:lnTo>
                    <a:pt x="2093" y="1564"/>
                  </a:lnTo>
                  <a:lnTo>
                    <a:pt x="2131" y="1564"/>
                  </a:lnTo>
                  <a:lnTo>
                    <a:pt x="2170" y="1564"/>
                  </a:lnTo>
                  <a:lnTo>
                    <a:pt x="2208" y="1564"/>
                  </a:lnTo>
                  <a:lnTo>
                    <a:pt x="2198" y="1570"/>
                  </a:lnTo>
                  <a:lnTo>
                    <a:pt x="2180" y="1572"/>
                  </a:lnTo>
                  <a:lnTo>
                    <a:pt x="2161" y="1573"/>
                  </a:lnTo>
                  <a:lnTo>
                    <a:pt x="2143" y="1574"/>
                  </a:lnTo>
                  <a:lnTo>
                    <a:pt x="2124" y="1574"/>
                  </a:lnTo>
                  <a:lnTo>
                    <a:pt x="2106" y="1575"/>
                  </a:lnTo>
                  <a:lnTo>
                    <a:pt x="2087" y="1575"/>
                  </a:lnTo>
                  <a:lnTo>
                    <a:pt x="2068" y="1575"/>
                  </a:lnTo>
                  <a:lnTo>
                    <a:pt x="2050" y="1575"/>
                  </a:lnTo>
                  <a:lnTo>
                    <a:pt x="2031" y="1575"/>
                  </a:lnTo>
                  <a:lnTo>
                    <a:pt x="2013" y="1577"/>
                  </a:lnTo>
                  <a:lnTo>
                    <a:pt x="1994" y="1578"/>
                  </a:lnTo>
                  <a:lnTo>
                    <a:pt x="1975" y="1579"/>
                  </a:lnTo>
                  <a:lnTo>
                    <a:pt x="1957" y="1580"/>
                  </a:lnTo>
                  <a:lnTo>
                    <a:pt x="1938" y="1582"/>
                  </a:lnTo>
                  <a:lnTo>
                    <a:pt x="1920" y="1586"/>
                  </a:lnTo>
                  <a:lnTo>
                    <a:pt x="1902" y="1589"/>
                  </a:lnTo>
                  <a:lnTo>
                    <a:pt x="1877" y="1587"/>
                  </a:lnTo>
                  <a:lnTo>
                    <a:pt x="1852" y="1587"/>
                  </a:lnTo>
                  <a:lnTo>
                    <a:pt x="1827" y="1586"/>
                  </a:lnTo>
                  <a:lnTo>
                    <a:pt x="1800" y="1586"/>
                  </a:lnTo>
                  <a:lnTo>
                    <a:pt x="1774" y="1587"/>
                  </a:lnTo>
                  <a:lnTo>
                    <a:pt x="1749" y="1588"/>
                  </a:lnTo>
                  <a:lnTo>
                    <a:pt x="1722" y="1588"/>
                  </a:lnTo>
                  <a:lnTo>
                    <a:pt x="1696" y="1589"/>
                  </a:lnTo>
                  <a:lnTo>
                    <a:pt x="1670" y="1592"/>
                  </a:lnTo>
                  <a:lnTo>
                    <a:pt x="1643" y="1592"/>
                  </a:lnTo>
                  <a:lnTo>
                    <a:pt x="1617" y="1593"/>
                  </a:lnTo>
                  <a:lnTo>
                    <a:pt x="1592" y="1594"/>
                  </a:lnTo>
                  <a:lnTo>
                    <a:pt x="1565" y="1594"/>
                  </a:lnTo>
                  <a:lnTo>
                    <a:pt x="1539" y="1593"/>
                  </a:lnTo>
                  <a:lnTo>
                    <a:pt x="1515" y="1593"/>
                  </a:lnTo>
                  <a:lnTo>
                    <a:pt x="1489" y="1591"/>
                  </a:lnTo>
                  <a:lnTo>
                    <a:pt x="1472" y="1603"/>
                  </a:lnTo>
                  <a:lnTo>
                    <a:pt x="1441" y="1602"/>
                  </a:lnTo>
                  <a:lnTo>
                    <a:pt x="1409" y="1601"/>
                  </a:lnTo>
                  <a:lnTo>
                    <a:pt x="1377" y="1600"/>
                  </a:lnTo>
                  <a:lnTo>
                    <a:pt x="1345" y="1599"/>
                  </a:lnTo>
                  <a:lnTo>
                    <a:pt x="1313" y="1599"/>
                  </a:lnTo>
                  <a:lnTo>
                    <a:pt x="1280" y="1599"/>
                  </a:lnTo>
                  <a:lnTo>
                    <a:pt x="1248" y="1599"/>
                  </a:lnTo>
                  <a:lnTo>
                    <a:pt x="1215" y="1599"/>
                  </a:lnTo>
                  <a:lnTo>
                    <a:pt x="1182" y="1599"/>
                  </a:lnTo>
                  <a:lnTo>
                    <a:pt x="1150" y="1599"/>
                  </a:lnTo>
                  <a:lnTo>
                    <a:pt x="1119" y="1599"/>
                  </a:lnTo>
                  <a:lnTo>
                    <a:pt x="1086" y="1598"/>
                  </a:lnTo>
                  <a:lnTo>
                    <a:pt x="1055" y="1596"/>
                  </a:lnTo>
                  <a:lnTo>
                    <a:pt x="1023" y="1595"/>
                  </a:lnTo>
                  <a:lnTo>
                    <a:pt x="992" y="1593"/>
                  </a:lnTo>
                  <a:lnTo>
                    <a:pt x="962" y="1591"/>
                  </a:lnTo>
                  <a:lnTo>
                    <a:pt x="949" y="1592"/>
                  </a:lnTo>
                  <a:lnTo>
                    <a:pt x="936" y="1592"/>
                  </a:lnTo>
                  <a:lnTo>
                    <a:pt x="923" y="1593"/>
                  </a:lnTo>
                  <a:lnTo>
                    <a:pt x="909" y="1594"/>
                  </a:lnTo>
                  <a:lnTo>
                    <a:pt x="896" y="1595"/>
                  </a:lnTo>
                  <a:lnTo>
                    <a:pt x="883" y="1595"/>
                  </a:lnTo>
                  <a:lnTo>
                    <a:pt x="870" y="1596"/>
                  </a:lnTo>
                  <a:lnTo>
                    <a:pt x="858" y="1598"/>
                  </a:lnTo>
                  <a:lnTo>
                    <a:pt x="842" y="1594"/>
                  </a:lnTo>
                  <a:lnTo>
                    <a:pt x="824" y="1593"/>
                  </a:lnTo>
                  <a:lnTo>
                    <a:pt x="807" y="1593"/>
                  </a:lnTo>
                  <a:lnTo>
                    <a:pt x="789" y="1594"/>
                  </a:lnTo>
                  <a:lnTo>
                    <a:pt x="771" y="1594"/>
                  </a:lnTo>
                  <a:lnTo>
                    <a:pt x="753" y="1593"/>
                  </a:lnTo>
                  <a:lnTo>
                    <a:pt x="737" y="1591"/>
                  </a:lnTo>
                  <a:lnTo>
                    <a:pt x="721" y="1585"/>
                  </a:lnTo>
                  <a:lnTo>
                    <a:pt x="687" y="1586"/>
                  </a:lnTo>
                  <a:lnTo>
                    <a:pt x="653" y="1587"/>
                  </a:lnTo>
                  <a:lnTo>
                    <a:pt x="621" y="1587"/>
                  </a:lnTo>
                  <a:lnTo>
                    <a:pt x="587" y="1587"/>
                  </a:lnTo>
                  <a:lnTo>
                    <a:pt x="553" y="1587"/>
                  </a:lnTo>
                  <a:lnTo>
                    <a:pt x="521" y="1587"/>
                  </a:lnTo>
                  <a:lnTo>
                    <a:pt x="488" y="1587"/>
                  </a:lnTo>
                  <a:lnTo>
                    <a:pt x="455" y="1586"/>
                  </a:lnTo>
                  <a:lnTo>
                    <a:pt x="422" y="1586"/>
                  </a:lnTo>
                  <a:lnTo>
                    <a:pt x="388" y="1586"/>
                  </a:lnTo>
                  <a:lnTo>
                    <a:pt x="356" y="1586"/>
                  </a:lnTo>
                  <a:lnTo>
                    <a:pt x="322" y="1585"/>
                  </a:lnTo>
                  <a:lnTo>
                    <a:pt x="288" y="1585"/>
                  </a:lnTo>
                  <a:lnTo>
                    <a:pt x="255" y="1586"/>
                  </a:lnTo>
                  <a:lnTo>
                    <a:pt x="221" y="1586"/>
                  </a:lnTo>
                  <a:lnTo>
                    <a:pt x="187" y="1587"/>
                  </a:lnTo>
                  <a:lnTo>
                    <a:pt x="8" y="1587"/>
                  </a:lnTo>
                  <a:lnTo>
                    <a:pt x="6" y="1586"/>
                  </a:lnTo>
                  <a:lnTo>
                    <a:pt x="2" y="1584"/>
                  </a:lnTo>
                  <a:lnTo>
                    <a:pt x="1" y="1581"/>
                  </a:lnTo>
                  <a:lnTo>
                    <a:pt x="0" y="1579"/>
                  </a:lnTo>
                  <a:lnTo>
                    <a:pt x="0" y="1573"/>
                  </a:lnTo>
                  <a:lnTo>
                    <a:pt x="42" y="1574"/>
                  </a:lnTo>
                  <a:lnTo>
                    <a:pt x="83" y="1574"/>
                  </a:lnTo>
                  <a:lnTo>
                    <a:pt x="123" y="1574"/>
                  </a:lnTo>
                  <a:lnTo>
                    <a:pt x="163" y="1574"/>
                  </a:lnTo>
                  <a:lnTo>
                    <a:pt x="202" y="1573"/>
                  </a:lnTo>
                  <a:lnTo>
                    <a:pt x="243" y="1573"/>
                  </a:lnTo>
                  <a:lnTo>
                    <a:pt x="283" y="1572"/>
                  </a:lnTo>
                  <a:lnTo>
                    <a:pt x="322" y="1572"/>
                  </a:lnTo>
                  <a:lnTo>
                    <a:pt x="362" y="1571"/>
                  </a:lnTo>
                  <a:lnTo>
                    <a:pt x="401" y="1570"/>
                  </a:lnTo>
                  <a:lnTo>
                    <a:pt x="441" y="1570"/>
                  </a:lnTo>
                  <a:lnTo>
                    <a:pt x="480" y="1569"/>
                  </a:lnTo>
                  <a:lnTo>
                    <a:pt x="521" y="1567"/>
                  </a:lnTo>
                  <a:lnTo>
                    <a:pt x="562" y="1567"/>
                  </a:lnTo>
                  <a:lnTo>
                    <a:pt x="602" y="1567"/>
                  </a:lnTo>
                  <a:lnTo>
                    <a:pt x="644" y="1567"/>
                  </a:lnTo>
                  <a:lnTo>
                    <a:pt x="650" y="1566"/>
                  </a:lnTo>
                  <a:lnTo>
                    <a:pt x="656" y="1565"/>
                  </a:lnTo>
                  <a:lnTo>
                    <a:pt x="660" y="1565"/>
                  </a:lnTo>
                  <a:lnTo>
                    <a:pt x="666" y="1565"/>
                  </a:lnTo>
                  <a:lnTo>
                    <a:pt x="671" y="1565"/>
                  </a:lnTo>
                  <a:lnTo>
                    <a:pt x="677" y="1565"/>
                  </a:lnTo>
                  <a:lnTo>
                    <a:pt x="681" y="1566"/>
                  </a:lnTo>
                  <a:lnTo>
                    <a:pt x="687" y="1567"/>
                  </a:lnTo>
                  <a:lnTo>
                    <a:pt x="844" y="1562"/>
                  </a:lnTo>
                  <a:lnTo>
                    <a:pt x="860" y="1550"/>
                  </a:lnTo>
                  <a:lnTo>
                    <a:pt x="877" y="1536"/>
                  </a:lnTo>
                  <a:lnTo>
                    <a:pt x="892" y="1521"/>
                  </a:lnTo>
                  <a:lnTo>
                    <a:pt x="907" y="1506"/>
                  </a:lnTo>
                  <a:lnTo>
                    <a:pt x="921" y="1489"/>
                  </a:lnTo>
                  <a:lnTo>
                    <a:pt x="936" y="1474"/>
                  </a:lnTo>
                  <a:lnTo>
                    <a:pt x="951" y="1459"/>
                  </a:lnTo>
                  <a:lnTo>
                    <a:pt x="967" y="1445"/>
                  </a:lnTo>
                  <a:lnTo>
                    <a:pt x="982" y="1434"/>
                  </a:lnTo>
                  <a:lnTo>
                    <a:pt x="994" y="1420"/>
                  </a:lnTo>
                  <a:lnTo>
                    <a:pt x="1003" y="1405"/>
                  </a:lnTo>
                  <a:lnTo>
                    <a:pt x="1010" y="1389"/>
                  </a:lnTo>
                  <a:lnTo>
                    <a:pt x="1015" y="1372"/>
                  </a:lnTo>
                  <a:lnTo>
                    <a:pt x="1019" y="1356"/>
                  </a:lnTo>
                  <a:lnTo>
                    <a:pt x="1022" y="1338"/>
                  </a:lnTo>
                  <a:lnTo>
                    <a:pt x="1026" y="1321"/>
                  </a:lnTo>
                  <a:lnTo>
                    <a:pt x="1028" y="1289"/>
                  </a:lnTo>
                  <a:lnTo>
                    <a:pt x="1030" y="1257"/>
                  </a:lnTo>
                  <a:lnTo>
                    <a:pt x="1031" y="1224"/>
                  </a:lnTo>
                  <a:lnTo>
                    <a:pt x="1031" y="1193"/>
                  </a:lnTo>
                  <a:lnTo>
                    <a:pt x="1035" y="1191"/>
                  </a:lnTo>
                  <a:lnTo>
                    <a:pt x="1041" y="1189"/>
                  </a:lnTo>
                  <a:lnTo>
                    <a:pt x="1045" y="1189"/>
                  </a:lnTo>
                  <a:lnTo>
                    <a:pt x="1051" y="1189"/>
                  </a:lnTo>
                  <a:lnTo>
                    <a:pt x="1056" y="1188"/>
                  </a:lnTo>
                  <a:lnTo>
                    <a:pt x="1059" y="1186"/>
                  </a:lnTo>
                  <a:lnTo>
                    <a:pt x="1060" y="1182"/>
                  </a:lnTo>
                  <a:lnTo>
                    <a:pt x="1059" y="1176"/>
                  </a:lnTo>
                  <a:lnTo>
                    <a:pt x="1052" y="1172"/>
                  </a:lnTo>
                  <a:lnTo>
                    <a:pt x="1044" y="1172"/>
                  </a:lnTo>
                  <a:lnTo>
                    <a:pt x="1037" y="1173"/>
                  </a:lnTo>
                  <a:lnTo>
                    <a:pt x="1030" y="1177"/>
                  </a:lnTo>
                  <a:lnTo>
                    <a:pt x="1023" y="1180"/>
                  </a:lnTo>
                  <a:lnTo>
                    <a:pt x="1016" y="1185"/>
                  </a:lnTo>
                  <a:lnTo>
                    <a:pt x="1009" y="1188"/>
                  </a:lnTo>
                  <a:lnTo>
                    <a:pt x="1002" y="1192"/>
                  </a:lnTo>
                  <a:lnTo>
                    <a:pt x="993" y="1193"/>
                  </a:lnTo>
                  <a:lnTo>
                    <a:pt x="985" y="1195"/>
                  </a:lnTo>
                  <a:lnTo>
                    <a:pt x="977" y="1199"/>
                  </a:lnTo>
                  <a:lnTo>
                    <a:pt x="969" y="1202"/>
                  </a:lnTo>
                  <a:lnTo>
                    <a:pt x="962" y="1206"/>
                  </a:lnTo>
                  <a:lnTo>
                    <a:pt x="953" y="1209"/>
                  </a:lnTo>
                  <a:lnTo>
                    <a:pt x="945" y="1214"/>
                  </a:lnTo>
                  <a:lnTo>
                    <a:pt x="937" y="1217"/>
                  </a:lnTo>
                  <a:lnTo>
                    <a:pt x="919" y="1223"/>
                  </a:lnTo>
                  <a:lnTo>
                    <a:pt x="899" y="1229"/>
                  </a:lnTo>
                  <a:lnTo>
                    <a:pt x="879" y="1234"/>
                  </a:lnTo>
                  <a:lnTo>
                    <a:pt x="860" y="1238"/>
                  </a:lnTo>
                  <a:lnTo>
                    <a:pt x="839" y="1243"/>
                  </a:lnTo>
                  <a:lnTo>
                    <a:pt x="820" y="1246"/>
                  </a:lnTo>
                  <a:lnTo>
                    <a:pt x="800" y="1250"/>
                  </a:lnTo>
                  <a:lnTo>
                    <a:pt x="779" y="1253"/>
                  </a:lnTo>
                  <a:lnTo>
                    <a:pt x="759" y="1256"/>
                  </a:lnTo>
                  <a:lnTo>
                    <a:pt x="738" y="1258"/>
                  </a:lnTo>
                  <a:lnTo>
                    <a:pt x="717" y="1259"/>
                  </a:lnTo>
                  <a:lnTo>
                    <a:pt x="696" y="1260"/>
                  </a:lnTo>
                  <a:lnTo>
                    <a:pt x="677" y="1260"/>
                  </a:lnTo>
                  <a:lnTo>
                    <a:pt x="656" y="1260"/>
                  </a:lnTo>
                  <a:lnTo>
                    <a:pt x="635" y="1259"/>
                  </a:lnTo>
                  <a:lnTo>
                    <a:pt x="615" y="1258"/>
                  </a:lnTo>
                  <a:lnTo>
                    <a:pt x="598" y="1258"/>
                  </a:lnTo>
                  <a:lnTo>
                    <a:pt x="581" y="1257"/>
                  </a:lnTo>
                  <a:lnTo>
                    <a:pt x="565" y="1256"/>
                  </a:lnTo>
                  <a:lnTo>
                    <a:pt x="549" y="1255"/>
                  </a:lnTo>
                  <a:lnTo>
                    <a:pt x="533" y="1252"/>
                  </a:lnTo>
                  <a:lnTo>
                    <a:pt x="516" y="1249"/>
                  </a:lnTo>
                  <a:lnTo>
                    <a:pt x="500" y="1245"/>
                  </a:lnTo>
                  <a:lnTo>
                    <a:pt x="484" y="1242"/>
                  </a:lnTo>
                  <a:lnTo>
                    <a:pt x="469" y="1238"/>
                  </a:lnTo>
                  <a:lnTo>
                    <a:pt x="452" y="1234"/>
                  </a:lnTo>
                  <a:lnTo>
                    <a:pt x="436" y="1230"/>
                  </a:lnTo>
                  <a:lnTo>
                    <a:pt x="421" y="1226"/>
                  </a:lnTo>
                  <a:lnTo>
                    <a:pt x="405" y="1221"/>
                  </a:lnTo>
                  <a:lnTo>
                    <a:pt x="390" y="1217"/>
                  </a:lnTo>
                  <a:lnTo>
                    <a:pt x="373" y="1213"/>
                  </a:lnTo>
                  <a:lnTo>
                    <a:pt x="358" y="1209"/>
                  </a:lnTo>
                  <a:lnTo>
                    <a:pt x="341" y="1199"/>
                  </a:lnTo>
                  <a:lnTo>
                    <a:pt x="323" y="1191"/>
                  </a:lnTo>
                  <a:lnTo>
                    <a:pt x="306" y="1182"/>
                  </a:lnTo>
                  <a:lnTo>
                    <a:pt x="287" y="1176"/>
                  </a:lnTo>
                  <a:lnTo>
                    <a:pt x="270" y="1167"/>
                  </a:lnTo>
                  <a:lnTo>
                    <a:pt x="252" y="1158"/>
                  </a:lnTo>
                  <a:lnTo>
                    <a:pt x="236" y="1149"/>
                  </a:lnTo>
                  <a:lnTo>
                    <a:pt x="220" y="1136"/>
                  </a:lnTo>
                  <a:lnTo>
                    <a:pt x="210" y="1114"/>
                  </a:lnTo>
                  <a:lnTo>
                    <a:pt x="202" y="1089"/>
                  </a:lnTo>
                  <a:lnTo>
                    <a:pt x="200" y="1066"/>
                  </a:lnTo>
                  <a:lnTo>
                    <a:pt x="206" y="1041"/>
                  </a:lnTo>
                  <a:lnTo>
                    <a:pt x="219" y="1003"/>
                  </a:lnTo>
                  <a:lnTo>
                    <a:pt x="234" y="967"/>
                  </a:lnTo>
                  <a:lnTo>
                    <a:pt x="250" y="933"/>
                  </a:lnTo>
                  <a:lnTo>
                    <a:pt x="270" y="899"/>
                  </a:lnTo>
                  <a:lnTo>
                    <a:pt x="290" y="865"/>
                  </a:lnTo>
                  <a:lnTo>
                    <a:pt x="312" y="831"/>
                  </a:lnTo>
                  <a:lnTo>
                    <a:pt x="335" y="799"/>
                  </a:lnTo>
                  <a:lnTo>
                    <a:pt x="359" y="766"/>
                  </a:lnTo>
                  <a:lnTo>
                    <a:pt x="384" y="735"/>
                  </a:lnTo>
                  <a:lnTo>
                    <a:pt x="409" y="702"/>
                  </a:lnTo>
                  <a:lnTo>
                    <a:pt x="435" y="671"/>
                  </a:lnTo>
                  <a:lnTo>
                    <a:pt x="462" y="640"/>
                  </a:lnTo>
                  <a:lnTo>
                    <a:pt x="488" y="608"/>
                  </a:lnTo>
                  <a:lnTo>
                    <a:pt x="514" y="577"/>
                  </a:lnTo>
                  <a:lnTo>
                    <a:pt x="540" y="545"/>
                  </a:lnTo>
                  <a:lnTo>
                    <a:pt x="565" y="514"/>
                  </a:lnTo>
                  <a:lnTo>
                    <a:pt x="570" y="515"/>
                  </a:lnTo>
                  <a:lnTo>
                    <a:pt x="572" y="519"/>
                  </a:lnTo>
                  <a:lnTo>
                    <a:pt x="573" y="524"/>
                  </a:lnTo>
                  <a:lnTo>
                    <a:pt x="577" y="528"/>
                  </a:lnTo>
                  <a:lnTo>
                    <a:pt x="550" y="557"/>
                  </a:lnTo>
                  <a:lnTo>
                    <a:pt x="523" y="586"/>
                  </a:lnTo>
                  <a:lnTo>
                    <a:pt x="498" y="616"/>
                  </a:lnTo>
                  <a:lnTo>
                    <a:pt x="472" y="646"/>
                  </a:lnTo>
                  <a:lnTo>
                    <a:pt x="446" y="676"/>
                  </a:lnTo>
                  <a:lnTo>
                    <a:pt x="422" y="707"/>
                  </a:lnTo>
                  <a:lnTo>
                    <a:pt x="399" y="737"/>
                  </a:lnTo>
                  <a:lnTo>
                    <a:pt x="377" y="769"/>
                  </a:lnTo>
                  <a:lnTo>
                    <a:pt x="355" y="800"/>
                  </a:lnTo>
                  <a:lnTo>
                    <a:pt x="335" y="831"/>
                  </a:lnTo>
                  <a:lnTo>
                    <a:pt x="315" y="864"/>
                  </a:lnTo>
                  <a:lnTo>
                    <a:pt x="298" y="896"/>
                  </a:lnTo>
                  <a:lnTo>
                    <a:pt x="281" y="930"/>
                  </a:lnTo>
                  <a:lnTo>
                    <a:pt x="266" y="964"/>
                  </a:lnTo>
                  <a:lnTo>
                    <a:pt x="252" y="999"/>
                  </a:lnTo>
                  <a:lnTo>
                    <a:pt x="241" y="1034"/>
                  </a:lnTo>
                  <a:lnTo>
                    <a:pt x="236" y="1052"/>
                  </a:lnTo>
                  <a:lnTo>
                    <a:pt x="235" y="1072"/>
                  </a:lnTo>
                  <a:lnTo>
                    <a:pt x="240" y="1092"/>
                  </a:lnTo>
                  <a:lnTo>
                    <a:pt x="249" y="1108"/>
                  </a:lnTo>
                  <a:lnTo>
                    <a:pt x="255" y="1112"/>
                  </a:lnTo>
                  <a:lnTo>
                    <a:pt x="260" y="1116"/>
                  </a:lnTo>
                  <a:lnTo>
                    <a:pt x="266" y="1121"/>
                  </a:lnTo>
                  <a:lnTo>
                    <a:pt x="272" y="1127"/>
                  </a:lnTo>
                  <a:lnTo>
                    <a:pt x="278" y="1131"/>
                  </a:lnTo>
                  <a:lnTo>
                    <a:pt x="285" y="1134"/>
                  </a:lnTo>
                  <a:lnTo>
                    <a:pt x="292" y="1136"/>
                  </a:lnTo>
                  <a:lnTo>
                    <a:pt x="300" y="1136"/>
                  </a:lnTo>
                  <a:lnTo>
                    <a:pt x="307" y="1136"/>
                  </a:lnTo>
                  <a:lnTo>
                    <a:pt x="314" y="1135"/>
                  </a:lnTo>
                  <a:lnTo>
                    <a:pt x="322" y="1134"/>
                  </a:lnTo>
                  <a:lnTo>
                    <a:pt x="330" y="1131"/>
                  </a:lnTo>
                  <a:lnTo>
                    <a:pt x="337" y="1130"/>
                  </a:lnTo>
                  <a:lnTo>
                    <a:pt x="345" y="1130"/>
                  </a:lnTo>
                  <a:lnTo>
                    <a:pt x="352" y="1130"/>
                  </a:lnTo>
                  <a:lnTo>
                    <a:pt x="359" y="1132"/>
                  </a:lnTo>
                  <a:lnTo>
                    <a:pt x="394" y="1120"/>
                  </a:lnTo>
                  <a:lnTo>
                    <a:pt x="429" y="1107"/>
                  </a:lnTo>
                  <a:lnTo>
                    <a:pt x="464" y="1093"/>
                  </a:lnTo>
                  <a:lnTo>
                    <a:pt x="498" y="1078"/>
                  </a:lnTo>
                  <a:lnTo>
                    <a:pt x="531" y="1063"/>
                  </a:lnTo>
                  <a:lnTo>
                    <a:pt x="565" y="1046"/>
                  </a:lnTo>
                  <a:lnTo>
                    <a:pt x="598" y="1029"/>
                  </a:lnTo>
                  <a:lnTo>
                    <a:pt x="631" y="1010"/>
                  </a:lnTo>
                  <a:lnTo>
                    <a:pt x="663" y="992"/>
                  </a:lnTo>
                  <a:lnTo>
                    <a:pt x="695" y="973"/>
                  </a:lnTo>
                  <a:lnTo>
                    <a:pt x="727" y="952"/>
                  </a:lnTo>
                  <a:lnTo>
                    <a:pt x="758" y="931"/>
                  </a:lnTo>
                  <a:lnTo>
                    <a:pt x="789" y="909"/>
                  </a:lnTo>
                  <a:lnTo>
                    <a:pt x="820" y="886"/>
                  </a:lnTo>
                  <a:lnTo>
                    <a:pt x="850" y="862"/>
                  </a:lnTo>
                  <a:lnTo>
                    <a:pt x="879" y="837"/>
                  </a:lnTo>
                  <a:lnTo>
                    <a:pt x="908" y="813"/>
                  </a:lnTo>
                  <a:lnTo>
                    <a:pt x="936" y="787"/>
                  </a:lnTo>
                  <a:lnTo>
                    <a:pt x="964" y="762"/>
                  </a:lnTo>
                  <a:lnTo>
                    <a:pt x="992" y="735"/>
                  </a:lnTo>
                  <a:lnTo>
                    <a:pt x="1017" y="708"/>
                  </a:lnTo>
                  <a:lnTo>
                    <a:pt x="1044" y="680"/>
                  </a:lnTo>
                  <a:lnTo>
                    <a:pt x="1070" y="652"/>
                  </a:lnTo>
                  <a:lnTo>
                    <a:pt x="1094" y="624"/>
                  </a:lnTo>
                  <a:lnTo>
                    <a:pt x="1119" y="596"/>
                  </a:lnTo>
                  <a:lnTo>
                    <a:pt x="1143" y="567"/>
                  </a:lnTo>
                  <a:lnTo>
                    <a:pt x="1167" y="538"/>
                  </a:lnTo>
                  <a:lnTo>
                    <a:pt x="1191" y="509"/>
                  </a:lnTo>
                  <a:lnTo>
                    <a:pt x="1214" y="480"/>
                  </a:lnTo>
                  <a:lnTo>
                    <a:pt x="1237" y="451"/>
                  </a:lnTo>
                  <a:lnTo>
                    <a:pt x="1260" y="423"/>
                  </a:lnTo>
                  <a:lnTo>
                    <a:pt x="1284" y="394"/>
                  </a:lnTo>
                  <a:lnTo>
                    <a:pt x="1308" y="356"/>
                  </a:lnTo>
                  <a:lnTo>
                    <a:pt x="1332" y="317"/>
                  </a:lnTo>
                  <a:lnTo>
                    <a:pt x="1358" y="278"/>
                  </a:lnTo>
                  <a:lnTo>
                    <a:pt x="1380" y="240"/>
                  </a:lnTo>
                  <a:lnTo>
                    <a:pt x="1400" y="199"/>
                  </a:lnTo>
                  <a:lnTo>
                    <a:pt x="1415" y="157"/>
                  </a:lnTo>
                  <a:lnTo>
                    <a:pt x="1424" y="113"/>
                  </a:lnTo>
                  <a:lnTo>
                    <a:pt x="1427" y="65"/>
                  </a:lnTo>
                  <a:lnTo>
                    <a:pt x="1423" y="58"/>
                  </a:lnTo>
                  <a:lnTo>
                    <a:pt x="1419" y="52"/>
                  </a:lnTo>
                  <a:lnTo>
                    <a:pt x="1413" y="48"/>
                  </a:lnTo>
                  <a:lnTo>
                    <a:pt x="1407" y="44"/>
                  </a:lnTo>
                  <a:lnTo>
                    <a:pt x="1401" y="41"/>
                  </a:lnTo>
                  <a:lnTo>
                    <a:pt x="1394" y="37"/>
                  </a:lnTo>
                  <a:lnTo>
                    <a:pt x="1388" y="34"/>
                  </a:lnTo>
                  <a:lnTo>
                    <a:pt x="1382" y="29"/>
                  </a:lnTo>
                  <a:lnTo>
                    <a:pt x="1364" y="29"/>
                  </a:lnTo>
                  <a:lnTo>
                    <a:pt x="1345" y="31"/>
                  </a:lnTo>
                  <a:lnTo>
                    <a:pt x="1328" y="35"/>
                  </a:lnTo>
                  <a:lnTo>
                    <a:pt x="1310" y="38"/>
                  </a:lnTo>
                  <a:lnTo>
                    <a:pt x="1294" y="44"/>
                  </a:lnTo>
                  <a:lnTo>
                    <a:pt x="1277" y="49"/>
                  </a:lnTo>
                  <a:lnTo>
                    <a:pt x="1260" y="52"/>
                  </a:lnTo>
                  <a:lnTo>
                    <a:pt x="1243" y="56"/>
                  </a:lnTo>
                  <a:lnTo>
                    <a:pt x="1228" y="63"/>
                  </a:lnTo>
                  <a:lnTo>
                    <a:pt x="1214" y="70"/>
                  </a:lnTo>
                  <a:lnTo>
                    <a:pt x="1199" y="76"/>
                  </a:lnTo>
                  <a:lnTo>
                    <a:pt x="1185" y="83"/>
                  </a:lnTo>
                  <a:lnTo>
                    <a:pt x="1171" y="90"/>
                  </a:lnTo>
                  <a:lnTo>
                    <a:pt x="1157" y="95"/>
                  </a:lnTo>
                  <a:lnTo>
                    <a:pt x="1142" y="101"/>
                  </a:lnTo>
                  <a:lnTo>
                    <a:pt x="1128" y="107"/>
                  </a:lnTo>
                  <a:lnTo>
                    <a:pt x="1105" y="121"/>
                  </a:lnTo>
                  <a:lnTo>
                    <a:pt x="1081" y="134"/>
                  </a:lnTo>
                  <a:lnTo>
                    <a:pt x="1059" y="148"/>
                  </a:lnTo>
                  <a:lnTo>
                    <a:pt x="1036" y="162"/>
                  </a:lnTo>
                  <a:lnTo>
                    <a:pt x="1013" y="176"/>
                  </a:lnTo>
                  <a:lnTo>
                    <a:pt x="991" y="190"/>
                  </a:lnTo>
                  <a:lnTo>
                    <a:pt x="967" y="205"/>
                  </a:lnTo>
                  <a:lnTo>
                    <a:pt x="945" y="219"/>
                  </a:lnTo>
                  <a:lnTo>
                    <a:pt x="923" y="234"/>
                  </a:lnTo>
                  <a:lnTo>
                    <a:pt x="901" y="250"/>
                  </a:lnTo>
                  <a:lnTo>
                    <a:pt x="879" y="265"/>
                  </a:lnTo>
                  <a:lnTo>
                    <a:pt x="857" y="281"/>
                  </a:lnTo>
                  <a:lnTo>
                    <a:pt x="836" y="299"/>
                  </a:lnTo>
                  <a:lnTo>
                    <a:pt x="815" y="316"/>
                  </a:lnTo>
                  <a:lnTo>
                    <a:pt x="794" y="334"/>
                  </a:lnTo>
                  <a:lnTo>
                    <a:pt x="773" y="352"/>
                  </a:lnTo>
                  <a:lnTo>
                    <a:pt x="746" y="345"/>
                  </a:lnTo>
                  <a:lnTo>
                    <a:pt x="748" y="342"/>
                  </a:lnTo>
                  <a:lnTo>
                    <a:pt x="751" y="337"/>
                  </a:lnTo>
                  <a:lnTo>
                    <a:pt x="756" y="334"/>
                  </a:lnTo>
                  <a:lnTo>
                    <a:pt x="759" y="330"/>
                  </a:lnTo>
                  <a:lnTo>
                    <a:pt x="769" y="329"/>
                  </a:lnTo>
                  <a:lnTo>
                    <a:pt x="802" y="300"/>
                  </a:lnTo>
                  <a:lnTo>
                    <a:pt x="836" y="272"/>
                  </a:lnTo>
                  <a:lnTo>
                    <a:pt x="871" y="245"/>
                  </a:lnTo>
                  <a:lnTo>
                    <a:pt x="905" y="219"/>
                  </a:lnTo>
                  <a:lnTo>
                    <a:pt x="939" y="193"/>
                  </a:lnTo>
                  <a:lnTo>
                    <a:pt x="976" y="169"/>
                  </a:lnTo>
                  <a:lnTo>
                    <a:pt x="1012" y="145"/>
                  </a:lnTo>
                  <a:lnTo>
                    <a:pt x="1048" y="123"/>
                  </a:lnTo>
                  <a:lnTo>
                    <a:pt x="1084" y="102"/>
                  </a:lnTo>
                  <a:lnTo>
                    <a:pt x="1121" y="84"/>
                  </a:lnTo>
                  <a:lnTo>
                    <a:pt x="1159" y="65"/>
                  </a:lnTo>
                  <a:lnTo>
                    <a:pt x="1198" y="49"/>
                  </a:lnTo>
                  <a:lnTo>
                    <a:pt x="1237" y="34"/>
                  </a:lnTo>
                  <a:lnTo>
                    <a:pt x="1277" y="21"/>
                  </a:lnTo>
                  <a:lnTo>
                    <a:pt x="1317" y="9"/>
                  </a:lnTo>
                  <a:lnTo>
                    <a:pt x="1359" y="0"/>
                  </a:lnTo>
                  <a:lnTo>
                    <a:pt x="1374" y="1"/>
                  </a:lnTo>
                  <a:lnTo>
                    <a:pt x="1389" y="5"/>
                  </a:lnTo>
                  <a:lnTo>
                    <a:pt x="1405" y="9"/>
                  </a:lnTo>
                  <a:lnTo>
                    <a:pt x="1417" y="17"/>
                  </a:lnTo>
                  <a:lnTo>
                    <a:pt x="1430" y="26"/>
                  </a:lnTo>
                  <a:lnTo>
                    <a:pt x="1441" y="37"/>
                  </a:lnTo>
                  <a:lnTo>
                    <a:pt x="1451" y="49"/>
                  </a:lnTo>
                  <a:lnTo>
                    <a:pt x="1458"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Freeform 7"/>
            <p:cNvSpPr>
              <a:spLocks/>
            </p:cNvSpPr>
            <p:nvPr/>
          </p:nvSpPr>
          <p:spPr bwMode="auto">
            <a:xfrm>
              <a:off x="1778000" y="2889250"/>
              <a:ext cx="155575" cy="84137"/>
            </a:xfrm>
            <a:custGeom>
              <a:avLst/>
              <a:gdLst>
                <a:gd name="T0" fmla="*/ 582 w 591"/>
                <a:gd name="T1" fmla="*/ 6 h 313"/>
                <a:gd name="T2" fmla="*/ 563 w 591"/>
                <a:gd name="T3" fmla="*/ 12 h 313"/>
                <a:gd name="T4" fmla="*/ 546 w 591"/>
                <a:gd name="T5" fmla="*/ 17 h 313"/>
                <a:gd name="T6" fmla="*/ 528 w 591"/>
                <a:gd name="T7" fmla="*/ 21 h 313"/>
                <a:gd name="T8" fmla="*/ 504 w 591"/>
                <a:gd name="T9" fmla="*/ 28 h 313"/>
                <a:gd name="T10" fmla="*/ 470 w 591"/>
                <a:gd name="T11" fmla="*/ 37 h 313"/>
                <a:gd name="T12" fmla="*/ 437 w 591"/>
                <a:gd name="T13" fmla="*/ 48 h 313"/>
                <a:gd name="T14" fmla="*/ 406 w 591"/>
                <a:gd name="T15" fmla="*/ 62 h 313"/>
                <a:gd name="T16" fmla="*/ 376 w 591"/>
                <a:gd name="T17" fmla="*/ 74 h 313"/>
                <a:gd name="T18" fmla="*/ 348 w 591"/>
                <a:gd name="T19" fmla="*/ 87 h 313"/>
                <a:gd name="T20" fmla="*/ 321 w 591"/>
                <a:gd name="T21" fmla="*/ 103 h 313"/>
                <a:gd name="T22" fmla="*/ 294 w 591"/>
                <a:gd name="T23" fmla="*/ 117 h 313"/>
                <a:gd name="T24" fmla="*/ 268 w 591"/>
                <a:gd name="T25" fmla="*/ 129 h 313"/>
                <a:gd name="T26" fmla="*/ 242 w 591"/>
                <a:gd name="T27" fmla="*/ 143 h 313"/>
                <a:gd name="T28" fmla="*/ 218 w 591"/>
                <a:gd name="T29" fmla="*/ 158 h 313"/>
                <a:gd name="T30" fmla="*/ 193 w 591"/>
                <a:gd name="T31" fmla="*/ 173 h 313"/>
                <a:gd name="T32" fmla="*/ 170 w 591"/>
                <a:gd name="T33" fmla="*/ 189 h 313"/>
                <a:gd name="T34" fmla="*/ 146 w 591"/>
                <a:gd name="T35" fmla="*/ 207 h 313"/>
                <a:gd name="T36" fmla="*/ 122 w 591"/>
                <a:gd name="T37" fmla="*/ 224 h 313"/>
                <a:gd name="T38" fmla="*/ 99 w 591"/>
                <a:gd name="T39" fmla="*/ 241 h 313"/>
                <a:gd name="T40" fmla="*/ 79 w 591"/>
                <a:gd name="T41" fmla="*/ 256 h 313"/>
                <a:gd name="T42" fmla="*/ 63 w 591"/>
                <a:gd name="T43" fmla="*/ 271 h 313"/>
                <a:gd name="T44" fmla="*/ 47 w 591"/>
                <a:gd name="T45" fmla="*/ 287 h 313"/>
                <a:gd name="T46" fmla="*/ 30 w 591"/>
                <a:gd name="T47" fmla="*/ 303 h 313"/>
                <a:gd name="T48" fmla="*/ 18 w 591"/>
                <a:gd name="T49" fmla="*/ 313 h 313"/>
                <a:gd name="T50" fmla="*/ 7 w 591"/>
                <a:gd name="T51" fmla="*/ 309 h 313"/>
                <a:gd name="T52" fmla="*/ 3 w 591"/>
                <a:gd name="T53" fmla="*/ 307 h 313"/>
                <a:gd name="T54" fmla="*/ 1 w 591"/>
                <a:gd name="T55" fmla="*/ 306 h 313"/>
                <a:gd name="T56" fmla="*/ 29 w 591"/>
                <a:gd name="T57" fmla="*/ 280 h 313"/>
                <a:gd name="T58" fmla="*/ 87 w 591"/>
                <a:gd name="T59" fmla="*/ 233 h 313"/>
                <a:gd name="T60" fmla="*/ 148 w 591"/>
                <a:gd name="T61" fmla="*/ 187 h 313"/>
                <a:gd name="T62" fmla="*/ 210 w 591"/>
                <a:gd name="T63" fmla="*/ 145 h 313"/>
                <a:gd name="T64" fmla="*/ 273 w 591"/>
                <a:gd name="T65" fmla="*/ 108 h 313"/>
                <a:gd name="T66" fmla="*/ 339 w 591"/>
                <a:gd name="T67" fmla="*/ 74 h 313"/>
                <a:gd name="T68" fmla="*/ 406 w 591"/>
                <a:gd name="T69" fmla="*/ 44 h 313"/>
                <a:gd name="T70" fmla="*/ 475 w 591"/>
                <a:gd name="T71" fmla="*/ 19 h 313"/>
                <a:gd name="T72" fmla="*/ 519 w 591"/>
                <a:gd name="T73" fmla="*/ 8 h 313"/>
                <a:gd name="T74" fmla="*/ 540 w 591"/>
                <a:gd name="T75" fmla="*/ 6 h 313"/>
                <a:gd name="T76" fmla="*/ 561 w 591"/>
                <a:gd name="T77" fmla="*/ 2 h 313"/>
                <a:gd name="T78" fmla="*/ 582 w 591"/>
                <a:gd name="T79" fmla="*/ 0 h 313"/>
                <a:gd name="T80" fmla="*/ 591 w 591"/>
                <a:gd name="T81" fmla="*/ 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1" h="313">
                  <a:moveTo>
                    <a:pt x="591" y="5"/>
                  </a:moveTo>
                  <a:lnTo>
                    <a:pt x="582" y="6"/>
                  </a:lnTo>
                  <a:lnTo>
                    <a:pt x="572" y="8"/>
                  </a:lnTo>
                  <a:lnTo>
                    <a:pt x="563" y="12"/>
                  </a:lnTo>
                  <a:lnTo>
                    <a:pt x="555" y="14"/>
                  </a:lnTo>
                  <a:lnTo>
                    <a:pt x="546" y="17"/>
                  </a:lnTo>
                  <a:lnTo>
                    <a:pt x="537" y="20"/>
                  </a:lnTo>
                  <a:lnTo>
                    <a:pt x="528" y="21"/>
                  </a:lnTo>
                  <a:lnTo>
                    <a:pt x="520" y="22"/>
                  </a:lnTo>
                  <a:lnTo>
                    <a:pt x="504" y="28"/>
                  </a:lnTo>
                  <a:lnTo>
                    <a:pt x="486" y="33"/>
                  </a:lnTo>
                  <a:lnTo>
                    <a:pt x="470" y="37"/>
                  </a:lnTo>
                  <a:lnTo>
                    <a:pt x="454" y="43"/>
                  </a:lnTo>
                  <a:lnTo>
                    <a:pt x="437" y="48"/>
                  </a:lnTo>
                  <a:lnTo>
                    <a:pt x="421" y="55"/>
                  </a:lnTo>
                  <a:lnTo>
                    <a:pt x="406" y="62"/>
                  </a:lnTo>
                  <a:lnTo>
                    <a:pt x="391" y="71"/>
                  </a:lnTo>
                  <a:lnTo>
                    <a:pt x="376" y="74"/>
                  </a:lnTo>
                  <a:lnTo>
                    <a:pt x="362" y="80"/>
                  </a:lnTo>
                  <a:lnTo>
                    <a:pt x="348" y="87"/>
                  </a:lnTo>
                  <a:lnTo>
                    <a:pt x="335" y="95"/>
                  </a:lnTo>
                  <a:lnTo>
                    <a:pt x="321" y="103"/>
                  </a:lnTo>
                  <a:lnTo>
                    <a:pt x="308" y="110"/>
                  </a:lnTo>
                  <a:lnTo>
                    <a:pt x="294" y="117"/>
                  </a:lnTo>
                  <a:lnTo>
                    <a:pt x="280" y="123"/>
                  </a:lnTo>
                  <a:lnTo>
                    <a:pt x="268" y="129"/>
                  </a:lnTo>
                  <a:lnTo>
                    <a:pt x="255" y="136"/>
                  </a:lnTo>
                  <a:lnTo>
                    <a:pt x="242" y="143"/>
                  </a:lnTo>
                  <a:lnTo>
                    <a:pt x="229" y="150"/>
                  </a:lnTo>
                  <a:lnTo>
                    <a:pt x="218" y="158"/>
                  </a:lnTo>
                  <a:lnTo>
                    <a:pt x="205" y="165"/>
                  </a:lnTo>
                  <a:lnTo>
                    <a:pt x="193" y="173"/>
                  </a:lnTo>
                  <a:lnTo>
                    <a:pt x="182" y="181"/>
                  </a:lnTo>
                  <a:lnTo>
                    <a:pt x="170" y="189"/>
                  </a:lnTo>
                  <a:lnTo>
                    <a:pt x="157" y="199"/>
                  </a:lnTo>
                  <a:lnTo>
                    <a:pt x="146" y="207"/>
                  </a:lnTo>
                  <a:lnTo>
                    <a:pt x="134" y="215"/>
                  </a:lnTo>
                  <a:lnTo>
                    <a:pt x="122" y="224"/>
                  </a:lnTo>
                  <a:lnTo>
                    <a:pt x="111" y="233"/>
                  </a:lnTo>
                  <a:lnTo>
                    <a:pt x="99" y="241"/>
                  </a:lnTo>
                  <a:lnTo>
                    <a:pt x="87" y="249"/>
                  </a:lnTo>
                  <a:lnTo>
                    <a:pt x="79" y="256"/>
                  </a:lnTo>
                  <a:lnTo>
                    <a:pt x="71" y="264"/>
                  </a:lnTo>
                  <a:lnTo>
                    <a:pt x="63" y="271"/>
                  </a:lnTo>
                  <a:lnTo>
                    <a:pt x="55" y="279"/>
                  </a:lnTo>
                  <a:lnTo>
                    <a:pt x="47" y="287"/>
                  </a:lnTo>
                  <a:lnTo>
                    <a:pt x="39" y="295"/>
                  </a:lnTo>
                  <a:lnTo>
                    <a:pt x="30" y="303"/>
                  </a:lnTo>
                  <a:lnTo>
                    <a:pt x="22" y="312"/>
                  </a:lnTo>
                  <a:lnTo>
                    <a:pt x="18" y="313"/>
                  </a:lnTo>
                  <a:lnTo>
                    <a:pt x="13" y="312"/>
                  </a:lnTo>
                  <a:lnTo>
                    <a:pt x="7" y="309"/>
                  </a:lnTo>
                  <a:lnTo>
                    <a:pt x="3" y="308"/>
                  </a:lnTo>
                  <a:lnTo>
                    <a:pt x="3" y="307"/>
                  </a:lnTo>
                  <a:lnTo>
                    <a:pt x="3" y="307"/>
                  </a:lnTo>
                  <a:lnTo>
                    <a:pt x="1" y="306"/>
                  </a:lnTo>
                  <a:lnTo>
                    <a:pt x="0" y="306"/>
                  </a:lnTo>
                  <a:lnTo>
                    <a:pt x="29" y="280"/>
                  </a:lnTo>
                  <a:lnTo>
                    <a:pt x="58" y="256"/>
                  </a:lnTo>
                  <a:lnTo>
                    <a:pt x="87" y="233"/>
                  </a:lnTo>
                  <a:lnTo>
                    <a:pt x="118" y="209"/>
                  </a:lnTo>
                  <a:lnTo>
                    <a:pt x="148" y="187"/>
                  </a:lnTo>
                  <a:lnTo>
                    <a:pt x="178" y="166"/>
                  </a:lnTo>
                  <a:lnTo>
                    <a:pt x="210" y="145"/>
                  </a:lnTo>
                  <a:lnTo>
                    <a:pt x="241" y="127"/>
                  </a:lnTo>
                  <a:lnTo>
                    <a:pt x="273" y="108"/>
                  </a:lnTo>
                  <a:lnTo>
                    <a:pt x="306" y="91"/>
                  </a:lnTo>
                  <a:lnTo>
                    <a:pt x="339" y="74"/>
                  </a:lnTo>
                  <a:lnTo>
                    <a:pt x="372" y="58"/>
                  </a:lnTo>
                  <a:lnTo>
                    <a:pt x="406" y="44"/>
                  </a:lnTo>
                  <a:lnTo>
                    <a:pt x="440" y="31"/>
                  </a:lnTo>
                  <a:lnTo>
                    <a:pt x="475" y="19"/>
                  </a:lnTo>
                  <a:lnTo>
                    <a:pt x="509" y="8"/>
                  </a:lnTo>
                  <a:lnTo>
                    <a:pt x="519" y="8"/>
                  </a:lnTo>
                  <a:lnTo>
                    <a:pt x="529" y="7"/>
                  </a:lnTo>
                  <a:lnTo>
                    <a:pt x="540" y="6"/>
                  </a:lnTo>
                  <a:lnTo>
                    <a:pt x="550" y="3"/>
                  </a:lnTo>
                  <a:lnTo>
                    <a:pt x="561" y="2"/>
                  </a:lnTo>
                  <a:lnTo>
                    <a:pt x="571" y="1"/>
                  </a:lnTo>
                  <a:lnTo>
                    <a:pt x="582" y="0"/>
                  </a:lnTo>
                  <a:lnTo>
                    <a:pt x="591" y="0"/>
                  </a:lnTo>
                  <a:lnTo>
                    <a:pt x="59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8"/>
            <p:cNvSpPr>
              <a:spLocks/>
            </p:cNvSpPr>
            <p:nvPr/>
          </p:nvSpPr>
          <p:spPr bwMode="auto">
            <a:xfrm>
              <a:off x="1790700" y="2901950"/>
              <a:ext cx="138113" cy="77787"/>
            </a:xfrm>
            <a:custGeom>
              <a:avLst/>
              <a:gdLst>
                <a:gd name="T0" fmla="*/ 523 w 523"/>
                <a:gd name="T1" fmla="*/ 4 h 294"/>
                <a:gd name="T2" fmla="*/ 519 w 523"/>
                <a:gd name="T3" fmla="*/ 11 h 294"/>
                <a:gd name="T4" fmla="*/ 512 w 523"/>
                <a:gd name="T5" fmla="*/ 12 h 294"/>
                <a:gd name="T6" fmla="*/ 504 w 523"/>
                <a:gd name="T7" fmla="*/ 12 h 294"/>
                <a:gd name="T8" fmla="*/ 497 w 523"/>
                <a:gd name="T9" fmla="*/ 15 h 294"/>
                <a:gd name="T10" fmla="*/ 484 w 523"/>
                <a:gd name="T11" fmla="*/ 21 h 294"/>
                <a:gd name="T12" fmla="*/ 470 w 523"/>
                <a:gd name="T13" fmla="*/ 26 h 294"/>
                <a:gd name="T14" fmla="*/ 457 w 523"/>
                <a:gd name="T15" fmla="*/ 32 h 294"/>
                <a:gd name="T16" fmla="*/ 444 w 523"/>
                <a:gd name="T17" fmla="*/ 36 h 294"/>
                <a:gd name="T18" fmla="*/ 431 w 523"/>
                <a:gd name="T19" fmla="*/ 42 h 294"/>
                <a:gd name="T20" fmla="*/ 417 w 523"/>
                <a:gd name="T21" fmla="*/ 47 h 294"/>
                <a:gd name="T22" fmla="*/ 405 w 523"/>
                <a:gd name="T23" fmla="*/ 52 h 294"/>
                <a:gd name="T24" fmla="*/ 392 w 523"/>
                <a:gd name="T25" fmla="*/ 57 h 294"/>
                <a:gd name="T26" fmla="*/ 379 w 523"/>
                <a:gd name="T27" fmla="*/ 63 h 294"/>
                <a:gd name="T28" fmla="*/ 365 w 523"/>
                <a:gd name="T29" fmla="*/ 68 h 294"/>
                <a:gd name="T30" fmla="*/ 352 w 523"/>
                <a:gd name="T31" fmla="*/ 73 h 294"/>
                <a:gd name="T32" fmla="*/ 340 w 523"/>
                <a:gd name="T33" fmla="*/ 79 h 294"/>
                <a:gd name="T34" fmla="*/ 327 w 523"/>
                <a:gd name="T35" fmla="*/ 85 h 294"/>
                <a:gd name="T36" fmla="*/ 314 w 523"/>
                <a:gd name="T37" fmla="*/ 91 h 294"/>
                <a:gd name="T38" fmla="*/ 301 w 523"/>
                <a:gd name="T39" fmla="*/ 97 h 294"/>
                <a:gd name="T40" fmla="*/ 288 w 523"/>
                <a:gd name="T41" fmla="*/ 104 h 294"/>
                <a:gd name="T42" fmla="*/ 266 w 523"/>
                <a:gd name="T43" fmla="*/ 114 h 294"/>
                <a:gd name="T44" fmla="*/ 244 w 523"/>
                <a:gd name="T45" fmla="*/ 126 h 294"/>
                <a:gd name="T46" fmla="*/ 223 w 523"/>
                <a:gd name="T47" fmla="*/ 139 h 294"/>
                <a:gd name="T48" fmla="*/ 201 w 523"/>
                <a:gd name="T49" fmla="*/ 151 h 294"/>
                <a:gd name="T50" fmla="*/ 180 w 523"/>
                <a:gd name="T51" fmla="*/ 164 h 294"/>
                <a:gd name="T52" fmla="*/ 159 w 523"/>
                <a:gd name="T53" fmla="*/ 178 h 294"/>
                <a:gd name="T54" fmla="*/ 138 w 523"/>
                <a:gd name="T55" fmla="*/ 191 h 294"/>
                <a:gd name="T56" fmla="*/ 116 w 523"/>
                <a:gd name="T57" fmla="*/ 204 h 294"/>
                <a:gd name="T58" fmla="*/ 106 w 523"/>
                <a:gd name="T59" fmla="*/ 216 h 294"/>
                <a:gd name="T60" fmla="*/ 93 w 523"/>
                <a:gd name="T61" fmla="*/ 228 h 294"/>
                <a:gd name="T62" fmla="*/ 80 w 523"/>
                <a:gd name="T63" fmla="*/ 239 h 294"/>
                <a:gd name="T64" fmla="*/ 67 w 523"/>
                <a:gd name="T65" fmla="*/ 250 h 294"/>
                <a:gd name="T66" fmla="*/ 54 w 523"/>
                <a:gd name="T67" fmla="*/ 261 h 294"/>
                <a:gd name="T68" fmla="*/ 40 w 523"/>
                <a:gd name="T69" fmla="*/ 271 h 294"/>
                <a:gd name="T70" fmla="*/ 26 w 523"/>
                <a:gd name="T71" fmla="*/ 283 h 294"/>
                <a:gd name="T72" fmla="*/ 13 w 523"/>
                <a:gd name="T73" fmla="*/ 294 h 294"/>
                <a:gd name="T74" fmla="*/ 9 w 523"/>
                <a:gd name="T75" fmla="*/ 294 h 294"/>
                <a:gd name="T76" fmla="*/ 6 w 523"/>
                <a:gd name="T77" fmla="*/ 293 h 294"/>
                <a:gd name="T78" fmla="*/ 2 w 523"/>
                <a:gd name="T79" fmla="*/ 292 h 294"/>
                <a:gd name="T80" fmla="*/ 0 w 523"/>
                <a:gd name="T81" fmla="*/ 289 h 294"/>
                <a:gd name="T82" fmla="*/ 29 w 523"/>
                <a:gd name="T83" fmla="*/ 262 h 294"/>
                <a:gd name="T84" fmla="*/ 58 w 523"/>
                <a:gd name="T85" fmla="*/ 236 h 294"/>
                <a:gd name="T86" fmla="*/ 88 w 523"/>
                <a:gd name="T87" fmla="*/ 212 h 294"/>
                <a:gd name="T88" fmla="*/ 117 w 523"/>
                <a:gd name="T89" fmla="*/ 189 h 294"/>
                <a:gd name="T90" fmla="*/ 149 w 523"/>
                <a:gd name="T91" fmla="*/ 166 h 294"/>
                <a:gd name="T92" fmla="*/ 180 w 523"/>
                <a:gd name="T93" fmla="*/ 145 h 294"/>
                <a:gd name="T94" fmla="*/ 212 w 523"/>
                <a:gd name="T95" fmla="*/ 125 h 294"/>
                <a:gd name="T96" fmla="*/ 244 w 523"/>
                <a:gd name="T97" fmla="*/ 106 h 294"/>
                <a:gd name="T98" fmla="*/ 277 w 523"/>
                <a:gd name="T99" fmla="*/ 89 h 294"/>
                <a:gd name="T100" fmla="*/ 309 w 523"/>
                <a:gd name="T101" fmla="*/ 72 h 294"/>
                <a:gd name="T102" fmla="*/ 343 w 523"/>
                <a:gd name="T103" fmla="*/ 56 h 294"/>
                <a:gd name="T104" fmla="*/ 378 w 523"/>
                <a:gd name="T105" fmla="*/ 42 h 294"/>
                <a:gd name="T106" fmla="*/ 413 w 523"/>
                <a:gd name="T107" fmla="*/ 30 h 294"/>
                <a:gd name="T108" fmla="*/ 448 w 523"/>
                <a:gd name="T109" fmla="*/ 19 h 294"/>
                <a:gd name="T110" fmla="*/ 484 w 523"/>
                <a:gd name="T111" fmla="*/ 8 h 294"/>
                <a:gd name="T112" fmla="*/ 520 w 523"/>
                <a:gd name="T113" fmla="*/ 0 h 294"/>
                <a:gd name="T114" fmla="*/ 523 w 523"/>
                <a:gd name="T115" fmla="*/ 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3" h="294">
                  <a:moveTo>
                    <a:pt x="523" y="4"/>
                  </a:moveTo>
                  <a:lnTo>
                    <a:pt x="519" y="11"/>
                  </a:lnTo>
                  <a:lnTo>
                    <a:pt x="512" y="12"/>
                  </a:lnTo>
                  <a:lnTo>
                    <a:pt x="504" y="12"/>
                  </a:lnTo>
                  <a:lnTo>
                    <a:pt x="497" y="15"/>
                  </a:lnTo>
                  <a:lnTo>
                    <a:pt x="484" y="21"/>
                  </a:lnTo>
                  <a:lnTo>
                    <a:pt x="470" y="26"/>
                  </a:lnTo>
                  <a:lnTo>
                    <a:pt x="457" y="32"/>
                  </a:lnTo>
                  <a:lnTo>
                    <a:pt x="444" y="36"/>
                  </a:lnTo>
                  <a:lnTo>
                    <a:pt x="431" y="42"/>
                  </a:lnTo>
                  <a:lnTo>
                    <a:pt x="417" y="47"/>
                  </a:lnTo>
                  <a:lnTo>
                    <a:pt x="405" y="52"/>
                  </a:lnTo>
                  <a:lnTo>
                    <a:pt x="392" y="57"/>
                  </a:lnTo>
                  <a:lnTo>
                    <a:pt x="379" y="63"/>
                  </a:lnTo>
                  <a:lnTo>
                    <a:pt x="365" y="68"/>
                  </a:lnTo>
                  <a:lnTo>
                    <a:pt x="352" y="73"/>
                  </a:lnTo>
                  <a:lnTo>
                    <a:pt x="340" y="79"/>
                  </a:lnTo>
                  <a:lnTo>
                    <a:pt x="327" y="85"/>
                  </a:lnTo>
                  <a:lnTo>
                    <a:pt x="314" y="91"/>
                  </a:lnTo>
                  <a:lnTo>
                    <a:pt x="301" y="97"/>
                  </a:lnTo>
                  <a:lnTo>
                    <a:pt x="288" y="104"/>
                  </a:lnTo>
                  <a:lnTo>
                    <a:pt x="266" y="114"/>
                  </a:lnTo>
                  <a:lnTo>
                    <a:pt x="244" y="126"/>
                  </a:lnTo>
                  <a:lnTo>
                    <a:pt x="223" y="139"/>
                  </a:lnTo>
                  <a:lnTo>
                    <a:pt x="201" y="151"/>
                  </a:lnTo>
                  <a:lnTo>
                    <a:pt x="180" y="164"/>
                  </a:lnTo>
                  <a:lnTo>
                    <a:pt x="159" y="178"/>
                  </a:lnTo>
                  <a:lnTo>
                    <a:pt x="138" y="191"/>
                  </a:lnTo>
                  <a:lnTo>
                    <a:pt x="116" y="204"/>
                  </a:lnTo>
                  <a:lnTo>
                    <a:pt x="106" y="216"/>
                  </a:lnTo>
                  <a:lnTo>
                    <a:pt x="93" y="228"/>
                  </a:lnTo>
                  <a:lnTo>
                    <a:pt x="80" y="239"/>
                  </a:lnTo>
                  <a:lnTo>
                    <a:pt x="67" y="250"/>
                  </a:lnTo>
                  <a:lnTo>
                    <a:pt x="54" y="261"/>
                  </a:lnTo>
                  <a:lnTo>
                    <a:pt x="40" y="271"/>
                  </a:lnTo>
                  <a:lnTo>
                    <a:pt x="26" y="283"/>
                  </a:lnTo>
                  <a:lnTo>
                    <a:pt x="13" y="294"/>
                  </a:lnTo>
                  <a:lnTo>
                    <a:pt x="9" y="294"/>
                  </a:lnTo>
                  <a:lnTo>
                    <a:pt x="6" y="293"/>
                  </a:lnTo>
                  <a:lnTo>
                    <a:pt x="2" y="292"/>
                  </a:lnTo>
                  <a:lnTo>
                    <a:pt x="0" y="289"/>
                  </a:lnTo>
                  <a:lnTo>
                    <a:pt x="29" y="262"/>
                  </a:lnTo>
                  <a:lnTo>
                    <a:pt x="58" y="236"/>
                  </a:lnTo>
                  <a:lnTo>
                    <a:pt x="88" y="212"/>
                  </a:lnTo>
                  <a:lnTo>
                    <a:pt x="117" y="189"/>
                  </a:lnTo>
                  <a:lnTo>
                    <a:pt x="149" y="166"/>
                  </a:lnTo>
                  <a:lnTo>
                    <a:pt x="180" y="145"/>
                  </a:lnTo>
                  <a:lnTo>
                    <a:pt x="212" y="125"/>
                  </a:lnTo>
                  <a:lnTo>
                    <a:pt x="244" y="106"/>
                  </a:lnTo>
                  <a:lnTo>
                    <a:pt x="277" y="89"/>
                  </a:lnTo>
                  <a:lnTo>
                    <a:pt x="309" y="72"/>
                  </a:lnTo>
                  <a:lnTo>
                    <a:pt x="343" y="56"/>
                  </a:lnTo>
                  <a:lnTo>
                    <a:pt x="378" y="42"/>
                  </a:lnTo>
                  <a:lnTo>
                    <a:pt x="413" y="30"/>
                  </a:lnTo>
                  <a:lnTo>
                    <a:pt x="448" y="19"/>
                  </a:lnTo>
                  <a:lnTo>
                    <a:pt x="484" y="8"/>
                  </a:lnTo>
                  <a:lnTo>
                    <a:pt x="520" y="0"/>
                  </a:lnTo>
                  <a:lnTo>
                    <a:pt x="52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9"/>
            <p:cNvSpPr>
              <a:spLocks/>
            </p:cNvSpPr>
            <p:nvPr/>
          </p:nvSpPr>
          <p:spPr bwMode="auto">
            <a:xfrm>
              <a:off x="1806575" y="2917825"/>
              <a:ext cx="114300" cy="68262"/>
            </a:xfrm>
            <a:custGeom>
              <a:avLst/>
              <a:gdLst>
                <a:gd name="T0" fmla="*/ 425 w 433"/>
                <a:gd name="T1" fmla="*/ 8 h 255"/>
                <a:gd name="T2" fmla="*/ 408 w 433"/>
                <a:gd name="T3" fmla="*/ 14 h 255"/>
                <a:gd name="T4" fmla="*/ 392 w 433"/>
                <a:gd name="T5" fmla="*/ 19 h 255"/>
                <a:gd name="T6" fmla="*/ 376 w 433"/>
                <a:gd name="T7" fmla="*/ 28 h 255"/>
                <a:gd name="T8" fmla="*/ 355 w 433"/>
                <a:gd name="T9" fmla="*/ 38 h 255"/>
                <a:gd name="T10" fmla="*/ 326 w 433"/>
                <a:gd name="T11" fmla="*/ 50 h 255"/>
                <a:gd name="T12" fmla="*/ 298 w 433"/>
                <a:gd name="T13" fmla="*/ 61 h 255"/>
                <a:gd name="T14" fmla="*/ 270 w 433"/>
                <a:gd name="T15" fmla="*/ 74 h 255"/>
                <a:gd name="T16" fmla="*/ 242 w 433"/>
                <a:gd name="T17" fmla="*/ 87 h 255"/>
                <a:gd name="T18" fmla="*/ 215 w 433"/>
                <a:gd name="T19" fmla="*/ 102 h 255"/>
                <a:gd name="T20" fmla="*/ 189 w 433"/>
                <a:gd name="T21" fmla="*/ 117 h 255"/>
                <a:gd name="T22" fmla="*/ 162 w 433"/>
                <a:gd name="T23" fmla="*/ 133 h 255"/>
                <a:gd name="T24" fmla="*/ 156 w 433"/>
                <a:gd name="T25" fmla="*/ 147 h 255"/>
                <a:gd name="T26" fmla="*/ 116 w 433"/>
                <a:gd name="T27" fmla="*/ 169 h 255"/>
                <a:gd name="T28" fmla="*/ 80 w 433"/>
                <a:gd name="T29" fmla="*/ 197 h 255"/>
                <a:gd name="T30" fmla="*/ 44 w 433"/>
                <a:gd name="T31" fmla="*/ 228 h 255"/>
                <a:gd name="T32" fmla="*/ 8 w 433"/>
                <a:gd name="T33" fmla="*/ 255 h 255"/>
                <a:gd name="T34" fmla="*/ 5 w 433"/>
                <a:gd name="T35" fmla="*/ 254 h 255"/>
                <a:gd name="T36" fmla="*/ 0 w 433"/>
                <a:gd name="T37" fmla="*/ 253 h 255"/>
                <a:gd name="T38" fmla="*/ 7 w 433"/>
                <a:gd name="T39" fmla="*/ 243 h 255"/>
                <a:gd name="T40" fmla="*/ 16 w 433"/>
                <a:gd name="T41" fmla="*/ 233 h 255"/>
                <a:gd name="T42" fmla="*/ 27 w 433"/>
                <a:gd name="T43" fmla="*/ 224 h 255"/>
                <a:gd name="T44" fmla="*/ 39 w 433"/>
                <a:gd name="T45" fmla="*/ 217 h 255"/>
                <a:gd name="T46" fmla="*/ 78 w 433"/>
                <a:gd name="T47" fmla="*/ 187 h 255"/>
                <a:gd name="T48" fmla="*/ 116 w 433"/>
                <a:gd name="T49" fmla="*/ 152 h 255"/>
                <a:gd name="T50" fmla="*/ 156 w 433"/>
                <a:gd name="T51" fmla="*/ 121 h 255"/>
                <a:gd name="T52" fmla="*/ 199 w 433"/>
                <a:gd name="T53" fmla="*/ 95 h 255"/>
                <a:gd name="T54" fmla="*/ 225 w 433"/>
                <a:gd name="T55" fmla="*/ 81 h 255"/>
                <a:gd name="T56" fmla="*/ 250 w 433"/>
                <a:gd name="T57" fmla="*/ 68 h 255"/>
                <a:gd name="T58" fmla="*/ 276 w 433"/>
                <a:gd name="T59" fmla="*/ 55 h 255"/>
                <a:gd name="T60" fmla="*/ 303 w 433"/>
                <a:gd name="T61" fmla="*/ 43 h 255"/>
                <a:gd name="T62" fmla="*/ 329 w 433"/>
                <a:gd name="T63" fmla="*/ 31 h 255"/>
                <a:gd name="T64" fmla="*/ 356 w 433"/>
                <a:gd name="T65" fmla="*/ 21 h 255"/>
                <a:gd name="T66" fmla="*/ 383 w 433"/>
                <a:gd name="T67" fmla="*/ 10 h 255"/>
                <a:gd name="T68" fmla="*/ 411 w 433"/>
                <a:gd name="T69" fmla="*/ 0 h 255"/>
                <a:gd name="T70" fmla="*/ 422 w 433"/>
                <a:gd name="T71" fmla="*/ 0 h 255"/>
                <a:gd name="T72" fmla="*/ 433 w 433"/>
                <a:gd name="T73" fmla="*/ 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3" h="255">
                  <a:moveTo>
                    <a:pt x="433" y="3"/>
                  </a:moveTo>
                  <a:lnTo>
                    <a:pt x="425" y="8"/>
                  </a:lnTo>
                  <a:lnTo>
                    <a:pt x="416" y="10"/>
                  </a:lnTo>
                  <a:lnTo>
                    <a:pt x="408" y="14"/>
                  </a:lnTo>
                  <a:lnTo>
                    <a:pt x="400" y="16"/>
                  </a:lnTo>
                  <a:lnTo>
                    <a:pt x="392" y="19"/>
                  </a:lnTo>
                  <a:lnTo>
                    <a:pt x="384" y="23"/>
                  </a:lnTo>
                  <a:lnTo>
                    <a:pt x="376" y="28"/>
                  </a:lnTo>
                  <a:lnTo>
                    <a:pt x="369" y="33"/>
                  </a:lnTo>
                  <a:lnTo>
                    <a:pt x="355" y="38"/>
                  </a:lnTo>
                  <a:lnTo>
                    <a:pt x="340" y="44"/>
                  </a:lnTo>
                  <a:lnTo>
                    <a:pt x="326" y="50"/>
                  </a:lnTo>
                  <a:lnTo>
                    <a:pt x="312" y="55"/>
                  </a:lnTo>
                  <a:lnTo>
                    <a:pt x="298" y="61"/>
                  </a:lnTo>
                  <a:lnTo>
                    <a:pt x="284" y="67"/>
                  </a:lnTo>
                  <a:lnTo>
                    <a:pt x="270" y="74"/>
                  </a:lnTo>
                  <a:lnTo>
                    <a:pt x="256" y="80"/>
                  </a:lnTo>
                  <a:lnTo>
                    <a:pt x="242" y="87"/>
                  </a:lnTo>
                  <a:lnTo>
                    <a:pt x="229" y="94"/>
                  </a:lnTo>
                  <a:lnTo>
                    <a:pt x="215" y="102"/>
                  </a:lnTo>
                  <a:lnTo>
                    <a:pt x="203" y="109"/>
                  </a:lnTo>
                  <a:lnTo>
                    <a:pt x="189" y="117"/>
                  </a:lnTo>
                  <a:lnTo>
                    <a:pt x="176" y="125"/>
                  </a:lnTo>
                  <a:lnTo>
                    <a:pt x="162" y="133"/>
                  </a:lnTo>
                  <a:lnTo>
                    <a:pt x="149" y="141"/>
                  </a:lnTo>
                  <a:lnTo>
                    <a:pt x="156" y="147"/>
                  </a:lnTo>
                  <a:lnTo>
                    <a:pt x="136" y="158"/>
                  </a:lnTo>
                  <a:lnTo>
                    <a:pt x="116" y="169"/>
                  </a:lnTo>
                  <a:lnTo>
                    <a:pt x="98" y="183"/>
                  </a:lnTo>
                  <a:lnTo>
                    <a:pt x="80" y="197"/>
                  </a:lnTo>
                  <a:lnTo>
                    <a:pt x="62" y="214"/>
                  </a:lnTo>
                  <a:lnTo>
                    <a:pt x="44" y="228"/>
                  </a:lnTo>
                  <a:lnTo>
                    <a:pt x="27" y="243"/>
                  </a:lnTo>
                  <a:lnTo>
                    <a:pt x="8" y="255"/>
                  </a:lnTo>
                  <a:lnTo>
                    <a:pt x="6" y="255"/>
                  </a:lnTo>
                  <a:lnTo>
                    <a:pt x="5" y="254"/>
                  </a:lnTo>
                  <a:lnTo>
                    <a:pt x="3" y="253"/>
                  </a:lnTo>
                  <a:lnTo>
                    <a:pt x="0" y="253"/>
                  </a:lnTo>
                  <a:lnTo>
                    <a:pt x="3" y="247"/>
                  </a:lnTo>
                  <a:lnTo>
                    <a:pt x="7" y="243"/>
                  </a:lnTo>
                  <a:lnTo>
                    <a:pt x="11" y="238"/>
                  </a:lnTo>
                  <a:lnTo>
                    <a:pt x="16" y="233"/>
                  </a:lnTo>
                  <a:lnTo>
                    <a:pt x="22" y="229"/>
                  </a:lnTo>
                  <a:lnTo>
                    <a:pt x="27" y="224"/>
                  </a:lnTo>
                  <a:lnTo>
                    <a:pt x="33" y="221"/>
                  </a:lnTo>
                  <a:lnTo>
                    <a:pt x="39" y="217"/>
                  </a:lnTo>
                  <a:lnTo>
                    <a:pt x="58" y="203"/>
                  </a:lnTo>
                  <a:lnTo>
                    <a:pt x="78" y="187"/>
                  </a:lnTo>
                  <a:lnTo>
                    <a:pt x="97" y="169"/>
                  </a:lnTo>
                  <a:lnTo>
                    <a:pt x="116" y="152"/>
                  </a:lnTo>
                  <a:lnTo>
                    <a:pt x="135" y="136"/>
                  </a:lnTo>
                  <a:lnTo>
                    <a:pt x="156" y="121"/>
                  </a:lnTo>
                  <a:lnTo>
                    <a:pt x="177" y="107"/>
                  </a:lnTo>
                  <a:lnTo>
                    <a:pt x="199" y="95"/>
                  </a:lnTo>
                  <a:lnTo>
                    <a:pt x="212" y="88"/>
                  </a:lnTo>
                  <a:lnTo>
                    <a:pt x="225" y="81"/>
                  </a:lnTo>
                  <a:lnTo>
                    <a:pt x="237" y="74"/>
                  </a:lnTo>
                  <a:lnTo>
                    <a:pt x="250" y="68"/>
                  </a:lnTo>
                  <a:lnTo>
                    <a:pt x="263" y="61"/>
                  </a:lnTo>
                  <a:lnTo>
                    <a:pt x="276" y="55"/>
                  </a:lnTo>
                  <a:lnTo>
                    <a:pt x="290" y="48"/>
                  </a:lnTo>
                  <a:lnTo>
                    <a:pt x="303" y="43"/>
                  </a:lnTo>
                  <a:lnTo>
                    <a:pt x="316" y="37"/>
                  </a:lnTo>
                  <a:lnTo>
                    <a:pt x="329" y="31"/>
                  </a:lnTo>
                  <a:lnTo>
                    <a:pt x="343" y="25"/>
                  </a:lnTo>
                  <a:lnTo>
                    <a:pt x="356" y="21"/>
                  </a:lnTo>
                  <a:lnTo>
                    <a:pt x="370" y="15"/>
                  </a:lnTo>
                  <a:lnTo>
                    <a:pt x="383" y="10"/>
                  </a:lnTo>
                  <a:lnTo>
                    <a:pt x="397" y="4"/>
                  </a:lnTo>
                  <a:lnTo>
                    <a:pt x="411" y="0"/>
                  </a:lnTo>
                  <a:lnTo>
                    <a:pt x="416" y="0"/>
                  </a:lnTo>
                  <a:lnTo>
                    <a:pt x="422" y="0"/>
                  </a:lnTo>
                  <a:lnTo>
                    <a:pt x="427" y="1"/>
                  </a:lnTo>
                  <a:lnTo>
                    <a:pt x="43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10"/>
            <p:cNvSpPr>
              <a:spLocks/>
            </p:cNvSpPr>
            <p:nvPr/>
          </p:nvSpPr>
          <p:spPr bwMode="auto">
            <a:xfrm>
              <a:off x="1819275" y="2932113"/>
              <a:ext cx="98425" cy="58737"/>
            </a:xfrm>
            <a:custGeom>
              <a:avLst/>
              <a:gdLst>
                <a:gd name="T0" fmla="*/ 373 w 373"/>
                <a:gd name="T1" fmla="*/ 0 h 224"/>
                <a:gd name="T2" fmla="*/ 373 w 373"/>
                <a:gd name="T3" fmla="*/ 8 h 224"/>
                <a:gd name="T4" fmla="*/ 367 w 373"/>
                <a:gd name="T5" fmla="*/ 13 h 224"/>
                <a:gd name="T6" fmla="*/ 358 w 373"/>
                <a:gd name="T7" fmla="*/ 16 h 224"/>
                <a:gd name="T8" fmla="*/ 351 w 373"/>
                <a:gd name="T9" fmla="*/ 21 h 224"/>
                <a:gd name="T10" fmla="*/ 331 w 373"/>
                <a:gd name="T11" fmla="*/ 28 h 224"/>
                <a:gd name="T12" fmla="*/ 313 w 373"/>
                <a:gd name="T13" fmla="*/ 35 h 224"/>
                <a:gd name="T14" fmla="*/ 294 w 373"/>
                <a:gd name="T15" fmla="*/ 43 h 224"/>
                <a:gd name="T16" fmla="*/ 276 w 373"/>
                <a:gd name="T17" fmla="*/ 51 h 224"/>
                <a:gd name="T18" fmla="*/ 257 w 373"/>
                <a:gd name="T19" fmla="*/ 59 h 224"/>
                <a:gd name="T20" fmla="*/ 238 w 373"/>
                <a:gd name="T21" fmla="*/ 69 h 224"/>
                <a:gd name="T22" fmla="*/ 220 w 373"/>
                <a:gd name="T23" fmla="*/ 78 h 224"/>
                <a:gd name="T24" fmla="*/ 202 w 373"/>
                <a:gd name="T25" fmla="*/ 88 h 224"/>
                <a:gd name="T26" fmla="*/ 184 w 373"/>
                <a:gd name="T27" fmla="*/ 99 h 224"/>
                <a:gd name="T28" fmla="*/ 166 w 373"/>
                <a:gd name="T29" fmla="*/ 109 h 224"/>
                <a:gd name="T30" fmla="*/ 149 w 373"/>
                <a:gd name="T31" fmla="*/ 120 h 224"/>
                <a:gd name="T32" fmla="*/ 130 w 373"/>
                <a:gd name="T33" fmla="*/ 130 h 224"/>
                <a:gd name="T34" fmla="*/ 113 w 373"/>
                <a:gd name="T35" fmla="*/ 142 h 224"/>
                <a:gd name="T36" fmla="*/ 95 w 373"/>
                <a:gd name="T37" fmla="*/ 152 h 224"/>
                <a:gd name="T38" fmla="*/ 78 w 373"/>
                <a:gd name="T39" fmla="*/ 164 h 224"/>
                <a:gd name="T40" fmla="*/ 60 w 373"/>
                <a:gd name="T41" fmla="*/ 176 h 224"/>
                <a:gd name="T42" fmla="*/ 9 w 373"/>
                <a:gd name="T43" fmla="*/ 223 h 224"/>
                <a:gd name="T44" fmla="*/ 6 w 373"/>
                <a:gd name="T45" fmla="*/ 224 h 224"/>
                <a:gd name="T46" fmla="*/ 4 w 373"/>
                <a:gd name="T47" fmla="*/ 223 h 224"/>
                <a:gd name="T48" fmla="*/ 2 w 373"/>
                <a:gd name="T49" fmla="*/ 221 h 224"/>
                <a:gd name="T50" fmla="*/ 0 w 373"/>
                <a:gd name="T51" fmla="*/ 220 h 224"/>
                <a:gd name="T52" fmla="*/ 9 w 373"/>
                <a:gd name="T53" fmla="*/ 206 h 224"/>
                <a:gd name="T54" fmla="*/ 24 w 373"/>
                <a:gd name="T55" fmla="*/ 193 h 224"/>
                <a:gd name="T56" fmla="*/ 38 w 373"/>
                <a:gd name="T57" fmla="*/ 181 h 224"/>
                <a:gd name="T58" fmla="*/ 54 w 373"/>
                <a:gd name="T59" fmla="*/ 169 h 224"/>
                <a:gd name="T60" fmla="*/ 69 w 373"/>
                <a:gd name="T61" fmla="*/ 157 h 224"/>
                <a:gd name="T62" fmla="*/ 84 w 373"/>
                <a:gd name="T63" fmla="*/ 145 h 224"/>
                <a:gd name="T64" fmla="*/ 99 w 373"/>
                <a:gd name="T65" fmla="*/ 135 h 224"/>
                <a:gd name="T66" fmla="*/ 114 w 373"/>
                <a:gd name="T67" fmla="*/ 123 h 224"/>
                <a:gd name="T68" fmla="*/ 130 w 373"/>
                <a:gd name="T69" fmla="*/ 113 h 224"/>
                <a:gd name="T70" fmla="*/ 145 w 373"/>
                <a:gd name="T71" fmla="*/ 103 h 224"/>
                <a:gd name="T72" fmla="*/ 162 w 373"/>
                <a:gd name="T73" fmla="*/ 93 h 224"/>
                <a:gd name="T74" fmla="*/ 177 w 373"/>
                <a:gd name="T75" fmla="*/ 84 h 224"/>
                <a:gd name="T76" fmla="*/ 193 w 373"/>
                <a:gd name="T77" fmla="*/ 74 h 224"/>
                <a:gd name="T78" fmla="*/ 209 w 373"/>
                <a:gd name="T79" fmla="*/ 65 h 224"/>
                <a:gd name="T80" fmla="*/ 226 w 373"/>
                <a:gd name="T81" fmla="*/ 57 h 224"/>
                <a:gd name="T82" fmla="*/ 242 w 373"/>
                <a:gd name="T83" fmla="*/ 49 h 224"/>
                <a:gd name="T84" fmla="*/ 258 w 373"/>
                <a:gd name="T85" fmla="*/ 41 h 224"/>
                <a:gd name="T86" fmla="*/ 273 w 373"/>
                <a:gd name="T87" fmla="*/ 38 h 224"/>
                <a:gd name="T88" fmla="*/ 288 w 373"/>
                <a:gd name="T89" fmla="*/ 34 h 224"/>
                <a:gd name="T90" fmla="*/ 302 w 373"/>
                <a:gd name="T91" fmla="*/ 28 h 224"/>
                <a:gd name="T92" fmla="*/ 316 w 373"/>
                <a:gd name="T93" fmla="*/ 21 h 224"/>
                <a:gd name="T94" fmla="*/ 330 w 373"/>
                <a:gd name="T95" fmla="*/ 15 h 224"/>
                <a:gd name="T96" fmla="*/ 344 w 373"/>
                <a:gd name="T97" fmla="*/ 8 h 224"/>
                <a:gd name="T98" fmla="*/ 358 w 373"/>
                <a:gd name="T99" fmla="*/ 3 h 224"/>
                <a:gd name="T100" fmla="*/ 373 w 373"/>
                <a:gd name="T10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3" h="224">
                  <a:moveTo>
                    <a:pt x="373" y="0"/>
                  </a:moveTo>
                  <a:lnTo>
                    <a:pt x="373" y="8"/>
                  </a:lnTo>
                  <a:lnTo>
                    <a:pt x="367" y="13"/>
                  </a:lnTo>
                  <a:lnTo>
                    <a:pt x="358" y="16"/>
                  </a:lnTo>
                  <a:lnTo>
                    <a:pt x="351" y="21"/>
                  </a:lnTo>
                  <a:lnTo>
                    <a:pt x="331" y="28"/>
                  </a:lnTo>
                  <a:lnTo>
                    <a:pt x="313" y="35"/>
                  </a:lnTo>
                  <a:lnTo>
                    <a:pt x="294" y="43"/>
                  </a:lnTo>
                  <a:lnTo>
                    <a:pt x="276" y="51"/>
                  </a:lnTo>
                  <a:lnTo>
                    <a:pt x="257" y="59"/>
                  </a:lnTo>
                  <a:lnTo>
                    <a:pt x="238" y="69"/>
                  </a:lnTo>
                  <a:lnTo>
                    <a:pt x="220" y="78"/>
                  </a:lnTo>
                  <a:lnTo>
                    <a:pt x="202" y="88"/>
                  </a:lnTo>
                  <a:lnTo>
                    <a:pt x="184" y="99"/>
                  </a:lnTo>
                  <a:lnTo>
                    <a:pt x="166" y="109"/>
                  </a:lnTo>
                  <a:lnTo>
                    <a:pt x="149" y="120"/>
                  </a:lnTo>
                  <a:lnTo>
                    <a:pt x="130" y="130"/>
                  </a:lnTo>
                  <a:lnTo>
                    <a:pt x="113" y="142"/>
                  </a:lnTo>
                  <a:lnTo>
                    <a:pt x="95" y="152"/>
                  </a:lnTo>
                  <a:lnTo>
                    <a:pt x="78" y="164"/>
                  </a:lnTo>
                  <a:lnTo>
                    <a:pt x="60" y="176"/>
                  </a:lnTo>
                  <a:lnTo>
                    <a:pt x="9" y="223"/>
                  </a:lnTo>
                  <a:lnTo>
                    <a:pt x="6" y="224"/>
                  </a:lnTo>
                  <a:lnTo>
                    <a:pt x="4" y="223"/>
                  </a:lnTo>
                  <a:lnTo>
                    <a:pt x="2" y="221"/>
                  </a:lnTo>
                  <a:lnTo>
                    <a:pt x="0" y="220"/>
                  </a:lnTo>
                  <a:lnTo>
                    <a:pt x="9" y="206"/>
                  </a:lnTo>
                  <a:lnTo>
                    <a:pt x="24" y="193"/>
                  </a:lnTo>
                  <a:lnTo>
                    <a:pt x="38" y="181"/>
                  </a:lnTo>
                  <a:lnTo>
                    <a:pt x="54" y="169"/>
                  </a:lnTo>
                  <a:lnTo>
                    <a:pt x="69" y="157"/>
                  </a:lnTo>
                  <a:lnTo>
                    <a:pt x="84" y="145"/>
                  </a:lnTo>
                  <a:lnTo>
                    <a:pt x="99" y="135"/>
                  </a:lnTo>
                  <a:lnTo>
                    <a:pt x="114" y="123"/>
                  </a:lnTo>
                  <a:lnTo>
                    <a:pt x="130" y="113"/>
                  </a:lnTo>
                  <a:lnTo>
                    <a:pt x="145" y="103"/>
                  </a:lnTo>
                  <a:lnTo>
                    <a:pt x="162" y="93"/>
                  </a:lnTo>
                  <a:lnTo>
                    <a:pt x="177" y="84"/>
                  </a:lnTo>
                  <a:lnTo>
                    <a:pt x="193" y="74"/>
                  </a:lnTo>
                  <a:lnTo>
                    <a:pt x="209" y="65"/>
                  </a:lnTo>
                  <a:lnTo>
                    <a:pt x="226" y="57"/>
                  </a:lnTo>
                  <a:lnTo>
                    <a:pt x="242" y="49"/>
                  </a:lnTo>
                  <a:lnTo>
                    <a:pt x="258" y="41"/>
                  </a:lnTo>
                  <a:lnTo>
                    <a:pt x="273" y="38"/>
                  </a:lnTo>
                  <a:lnTo>
                    <a:pt x="288" y="34"/>
                  </a:lnTo>
                  <a:lnTo>
                    <a:pt x="302" y="28"/>
                  </a:lnTo>
                  <a:lnTo>
                    <a:pt x="316" y="21"/>
                  </a:lnTo>
                  <a:lnTo>
                    <a:pt x="330" y="15"/>
                  </a:lnTo>
                  <a:lnTo>
                    <a:pt x="344" y="8"/>
                  </a:lnTo>
                  <a:lnTo>
                    <a:pt x="358" y="3"/>
                  </a:lnTo>
                  <a:lnTo>
                    <a:pt x="3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11"/>
            <p:cNvSpPr>
              <a:spLocks/>
            </p:cNvSpPr>
            <p:nvPr/>
          </p:nvSpPr>
          <p:spPr bwMode="auto">
            <a:xfrm>
              <a:off x="1720850" y="2938463"/>
              <a:ext cx="215900" cy="223837"/>
            </a:xfrm>
            <a:custGeom>
              <a:avLst/>
              <a:gdLst>
                <a:gd name="T0" fmla="*/ 607 w 816"/>
                <a:gd name="T1" fmla="*/ 340 h 844"/>
                <a:gd name="T2" fmla="*/ 586 w 816"/>
                <a:gd name="T3" fmla="*/ 364 h 844"/>
                <a:gd name="T4" fmla="*/ 568 w 816"/>
                <a:gd name="T5" fmla="*/ 388 h 844"/>
                <a:gd name="T6" fmla="*/ 551 w 816"/>
                <a:gd name="T7" fmla="*/ 414 h 844"/>
                <a:gd name="T8" fmla="*/ 514 w 816"/>
                <a:gd name="T9" fmla="*/ 453 h 844"/>
                <a:gd name="T10" fmla="*/ 460 w 816"/>
                <a:gd name="T11" fmla="*/ 509 h 844"/>
                <a:gd name="T12" fmla="*/ 404 w 816"/>
                <a:gd name="T13" fmla="*/ 564 h 844"/>
                <a:gd name="T14" fmla="*/ 347 w 816"/>
                <a:gd name="T15" fmla="*/ 615 h 844"/>
                <a:gd name="T16" fmla="*/ 288 w 816"/>
                <a:gd name="T17" fmla="*/ 664 h 844"/>
                <a:gd name="T18" fmla="*/ 228 w 816"/>
                <a:gd name="T19" fmla="*/ 709 h 844"/>
                <a:gd name="T20" fmla="*/ 165 w 816"/>
                <a:gd name="T21" fmla="*/ 750 h 844"/>
                <a:gd name="T22" fmla="*/ 100 w 816"/>
                <a:gd name="T23" fmla="*/ 786 h 844"/>
                <a:gd name="T24" fmla="*/ 59 w 816"/>
                <a:gd name="T25" fmla="*/ 809 h 844"/>
                <a:gd name="T26" fmla="*/ 42 w 816"/>
                <a:gd name="T27" fmla="*/ 821 h 844"/>
                <a:gd name="T28" fmla="*/ 24 w 816"/>
                <a:gd name="T29" fmla="*/ 831 h 844"/>
                <a:gd name="T30" fmla="*/ 8 w 816"/>
                <a:gd name="T31" fmla="*/ 840 h 844"/>
                <a:gd name="T32" fmla="*/ 16 w 816"/>
                <a:gd name="T33" fmla="*/ 833 h 844"/>
                <a:gd name="T34" fmla="*/ 47 w 816"/>
                <a:gd name="T35" fmla="*/ 811 h 844"/>
                <a:gd name="T36" fmla="*/ 80 w 816"/>
                <a:gd name="T37" fmla="*/ 790 h 844"/>
                <a:gd name="T38" fmla="*/ 111 w 816"/>
                <a:gd name="T39" fmla="*/ 769 h 844"/>
                <a:gd name="T40" fmla="*/ 143 w 816"/>
                <a:gd name="T41" fmla="*/ 747 h 844"/>
                <a:gd name="T42" fmla="*/ 174 w 816"/>
                <a:gd name="T43" fmla="*/ 725 h 844"/>
                <a:gd name="T44" fmla="*/ 206 w 816"/>
                <a:gd name="T45" fmla="*/ 702 h 844"/>
                <a:gd name="T46" fmla="*/ 236 w 816"/>
                <a:gd name="T47" fmla="*/ 679 h 844"/>
                <a:gd name="T48" fmla="*/ 292 w 816"/>
                <a:gd name="T49" fmla="*/ 632 h 844"/>
                <a:gd name="T50" fmla="*/ 371 w 816"/>
                <a:gd name="T51" fmla="*/ 559 h 844"/>
                <a:gd name="T52" fmla="*/ 445 w 816"/>
                <a:gd name="T53" fmla="*/ 483 h 844"/>
                <a:gd name="T54" fmla="*/ 516 w 816"/>
                <a:gd name="T55" fmla="*/ 404 h 844"/>
                <a:gd name="T56" fmla="*/ 583 w 816"/>
                <a:gd name="T57" fmla="*/ 323 h 844"/>
                <a:gd name="T58" fmla="*/ 649 w 816"/>
                <a:gd name="T59" fmla="*/ 240 h 844"/>
                <a:gd name="T60" fmla="*/ 711 w 816"/>
                <a:gd name="T61" fmla="*/ 158 h 844"/>
                <a:gd name="T62" fmla="*/ 772 w 816"/>
                <a:gd name="T63" fmla="*/ 75 h 844"/>
                <a:gd name="T64" fmla="*/ 803 w 816"/>
                <a:gd name="T65" fmla="*/ 24 h 844"/>
                <a:gd name="T66" fmla="*/ 811 w 816"/>
                <a:gd name="T67" fmla="*/ 8 h 844"/>
                <a:gd name="T68" fmla="*/ 810 w 816"/>
                <a:gd name="T69" fmla="*/ 23 h 844"/>
                <a:gd name="T70" fmla="*/ 793 w 816"/>
                <a:gd name="T71" fmla="*/ 67 h 844"/>
                <a:gd name="T72" fmla="*/ 770 w 816"/>
                <a:gd name="T73" fmla="*/ 109 h 844"/>
                <a:gd name="T74" fmla="*/ 744 w 816"/>
                <a:gd name="T75" fmla="*/ 150 h 844"/>
                <a:gd name="T76" fmla="*/ 715 w 816"/>
                <a:gd name="T77" fmla="*/ 189 h 844"/>
                <a:gd name="T78" fmla="*/ 686 w 816"/>
                <a:gd name="T79" fmla="*/ 229 h 844"/>
                <a:gd name="T80" fmla="*/ 657 w 816"/>
                <a:gd name="T81" fmla="*/ 269 h 844"/>
                <a:gd name="T82" fmla="*/ 631 w 816"/>
                <a:gd name="T83" fmla="*/ 31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6" h="844">
                  <a:moveTo>
                    <a:pt x="620" y="331"/>
                  </a:moveTo>
                  <a:lnTo>
                    <a:pt x="607" y="340"/>
                  </a:lnTo>
                  <a:lnTo>
                    <a:pt x="596" y="351"/>
                  </a:lnTo>
                  <a:lnTo>
                    <a:pt x="586" y="364"/>
                  </a:lnTo>
                  <a:lnTo>
                    <a:pt x="577" y="375"/>
                  </a:lnTo>
                  <a:lnTo>
                    <a:pt x="568" y="388"/>
                  </a:lnTo>
                  <a:lnTo>
                    <a:pt x="559" y="401"/>
                  </a:lnTo>
                  <a:lnTo>
                    <a:pt x="551" y="414"/>
                  </a:lnTo>
                  <a:lnTo>
                    <a:pt x="540" y="425"/>
                  </a:lnTo>
                  <a:lnTo>
                    <a:pt x="514" y="453"/>
                  </a:lnTo>
                  <a:lnTo>
                    <a:pt x="487" y="481"/>
                  </a:lnTo>
                  <a:lnTo>
                    <a:pt x="460" y="509"/>
                  </a:lnTo>
                  <a:lnTo>
                    <a:pt x="432" y="537"/>
                  </a:lnTo>
                  <a:lnTo>
                    <a:pt x="404" y="564"/>
                  </a:lnTo>
                  <a:lnTo>
                    <a:pt x="375" y="589"/>
                  </a:lnTo>
                  <a:lnTo>
                    <a:pt x="347" y="615"/>
                  </a:lnTo>
                  <a:lnTo>
                    <a:pt x="318" y="639"/>
                  </a:lnTo>
                  <a:lnTo>
                    <a:pt x="288" y="664"/>
                  </a:lnTo>
                  <a:lnTo>
                    <a:pt x="258" y="687"/>
                  </a:lnTo>
                  <a:lnTo>
                    <a:pt x="228" y="709"/>
                  </a:lnTo>
                  <a:lnTo>
                    <a:pt x="196" y="730"/>
                  </a:lnTo>
                  <a:lnTo>
                    <a:pt x="165" y="750"/>
                  </a:lnTo>
                  <a:lnTo>
                    <a:pt x="132" y="768"/>
                  </a:lnTo>
                  <a:lnTo>
                    <a:pt x="100" y="786"/>
                  </a:lnTo>
                  <a:lnTo>
                    <a:pt x="67" y="802"/>
                  </a:lnTo>
                  <a:lnTo>
                    <a:pt x="59" y="809"/>
                  </a:lnTo>
                  <a:lnTo>
                    <a:pt x="51" y="815"/>
                  </a:lnTo>
                  <a:lnTo>
                    <a:pt x="42" y="821"/>
                  </a:lnTo>
                  <a:lnTo>
                    <a:pt x="34" y="826"/>
                  </a:lnTo>
                  <a:lnTo>
                    <a:pt x="24" y="831"/>
                  </a:lnTo>
                  <a:lnTo>
                    <a:pt x="16" y="836"/>
                  </a:lnTo>
                  <a:lnTo>
                    <a:pt x="8" y="840"/>
                  </a:lnTo>
                  <a:lnTo>
                    <a:pt x="0" y="844"/>
                  </a:lnTo>
                  <a:lnTo>
                    <a:pt x="16" y="833"/>
                  </a:lnTo>
                  <a:lnTo>
                    <a:pt x="31" y="823"/>
                  </a:lnTo>
                  <a:lnTo>
                    <a:pt x="47" y="811"/>
                  </a:lnTo>
                  <a:lnTo>
                    <a:pt x="64" y="801"/>
                  </a:lnTo>
                  <a:lnTo>
                    <a:pt x="80" y="790"/>
                  </a:lnTo>
                  <a:lnTo>
                    <a:pt x="95" y="780"/>
                  </a:lnTo>
                  <a:lnTo>
                    <a:pt x="111" y="769"/>
                  </a:lnTo>
                  <a:lnTo>
                    <a:pt x="128" y="758"/>
                  </a:lnTo>
                  <a:lnTo>
                    <a:pt x="143" y="747"/>
                  </a:lnTo>
                  <a:lnTo>
                    <a:pt x="159" y="736"/>
                  </a:lnTo>
                  <a:lnTo>
                    <a:pt x="174" y="725"/>
                  </a:lnTo>
                  <a:lnTo>
                    <a:pt x="189" y="714"/>
                  </a:lnTo>
                  <a:lnTo>
                    <a:pt x="206" y="702"/>
                  </a:lnTo>
                  <a:lnTo>
                    <a:pt x="221" y="690"/>
                  </a:lnTo>
                  <a:lnTo>
                    <a:pt x="236" y="679"/>
                  </a:lnTo>
                  <a:lnTo>
                    <a:pt x="251" y="667"/>
                  </a:lnTo>
                  <a:lnTo>
                    <a:pt x="292" y="632"/>
                  </a:lnTo>
                  <a:lnTo>
                    <a:pt x="332" y="596"/>
                  </a:lnTo>
                  <a:lnTo>
                    <a:pt x="371" y="559"/>
                  </a:lnTo>
                  <a:lnTo>
                    <a:pt x="408" y="522"/>
                  </a:lnTo>
                  <a:lnTo>
                    <a:pt x="445" y="483"/>
                  </a:lnTo>
                  <a:lnTo>
                    <a:pt x="481" y="444"/>
                  </a:lnTo>
                  <a:lnTo>
                    <a:pt x="516" y="404"/>
                  </a:lnTo>
                  <a:lnTo>
                    <a:pt x="550" y="364"/>
                  </a:lnTo>
                  <a:lnTo>
                    <a:pt x="583" y="323"/>
                  </a:lnTo>
                  <a:lnTo>
                    <a:pt x="616" y="282"/>
                  </a:lnTo>
                  <a:lnTo>
                    <a:pt x="649" y="240"/>
                  </a:lnTo>
                  <a:lnTo>
                    <a:pt x="680" y="200"/>
                  </a:lnTo>
                  <a:lnTo>
                    <a:pt x="711" y="158"/>
                  </a:lnTo>
                  <a:lnTo>
                    <a:pt x="742" y="116"/>
                  </a:lnTo>
                  <a:lnTo>
                    <a:pt x="772" y="75"/>
                  </a:lnTo>
                  <a:lnTo>
                    <a:pt x="802" y="33"/>
                  </a:lnTo>
                  <a:lnTo>
                    <a:pt x="803" y="24"/>
                  </a:lnTo>
                  <a:lnTo>
                    <a:pt x="807" y="16"/>
                  </a:lnTo>
                  <a:lnTo>
                    <a:pt x="811" y="8"/>
                  </a:lnTo>
                  <a:lnTo>
                    <a:pt x="816" y="0"/>
                  </a:lnTo>
                  <a:lnTo>
                    <a:pt x="810" y="23"/>
                  </a:lnTo>
                  <a:lnTo>
                    <a:pt x="802" y="45"/>
                  </a:lnTo>
                  <a:lnTo>
                    <a:pt x="793" y="67"/>
                  </a:lnTo>
                  <a:lnTo>
                    <a:pt x="782" y="88"/>
                  </a:lnTo>
                  <a:lnTo>
                    <a:pt x="770" y="109"/>
                  </a:lnTo>
                  <a:lnTo>
                    <a:pt x="757" y="130"/>
                  </a:lnTo>
                  <a:lnTo>
                    <a:pt x="744" y="150"/>
                  </a:lnTo>
                  <a:lnTo>
                    <a:pt x="730" y="169"/>
                  </a:lnTo>
                  <a:lnTo>
                    <a:pt x="715" y="189"/>
                  </a:lnTo>
                  <a:lnTo>
                    <a:pt x="701" y="209"/>
                  </a:lnTo>
                  <a:lnTo>
                    <a:pt x="686" y="229"/>
                  </a:lnTo>
                  <a:lnTo>
                    <a:pt x="672" y="250"/>
                  </a:lnTo>
                  <a:lnTo>
                    <a:pt x="657" y="269"/>
                  </a:lnTo>
                  <a:lnTo>
                    <a:pt x="644" y="289"/>
                  </a:lnTo>
                  <a:lnTo>
                    <a:pt x="631" y="310"/>
                  </a:lnTo>
                  <a:lnTo>
                    <a:pt x="620"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12"/>
            <p:cNvSpPr>
              <a:spLocks/>
            </p:cNvSpPr>
            <p:nvPr/>
          </p:nvSpPr>
          <p:spPr bwMode="auto">
            <a:xfrm>
              <a:off x="1697038" y="2949575"/>
              <a:ext cx="14288" cy="9525"/>
            </a:xfrm>
            <a:custGeom>
              <a:avLst/>
              <a:gdLst>
                <a:gd name="T0" fmla="*/ 53 w 53"/>
                <a:gd name="T1" fmla="*/ 12 h 39"/>
                <a:gd name="T2" fmla="*/ 48 w 53"/>
                <a:gd name="T3" fmla="*/ 17 h 39"/>
                <a:gd name="T4" fmla="*/ 43 w 53"/>
                <a:gd name="T5" fmla="*/ 21 h 39"/>
                <a:gd name="T6" fmla="*/ 38 w 53"/>
                <a:gd name="T7" fmla="*/ 27 h 39"/>
                <a:gd name="T8" fmla="*/ 32 w 53"/>
                <a:gd name="T9" fmla="*/ 33 h 39"/>
                <a:gd name="T10" fmla="*/ 26 w 53"/>
                <a:gd name="T11" fmla="*/ 36 h 39"/>
                <a:gd name="T12" fmla="*/ 19 w 53"/>
                <a:gd name="T13" fmla="*/ 39 h 39"/>
                <a:gd name="T14" fmla="*/ 12 w 53"/>
                <a:gd name="T15" fmla="*/ 36 h 39"/>
                <a:gd name="T16" fmla="*/ 5 w 53"/>
                <a:gd name="T17" fmla="*/ 32 h 39"/>
                <a:gd name="T18" fmla="*/ 0 w 53"/>
                <a:gd name="T19" fmla="*/ 27 h 39"/>
                <a:gd name="T20" fmla="*/ 0 w 53"/>
                <a:gd name="T21" fmla="*/ 20 h 39"/>
                <a:gd name="T22" fmla="*/ 2 w 53"/>
                <a:gd name="T23" fmla="*/ 14 h 39"/>
                <a:gd name="T24" fmla="*/ 4 w 53"/>
                <a:gd name="T25" fmla="*/ 9 h 39"/>
                <a:gd name="T26" fmla="*/ 8 w 53"/>
                <a:gd name="T27" fmla="*/ 6 h 39"/>
                <a:gd name="T28" fmla="*/ 12 w 53"/>
                <a:gd name="T29" fmla="*/ 4 h 39"/>
                <a:gd name="T30" fmla="*/ 17 w 53"/>
                <a:gd name="T31" fmla="*/ 2 h 39"/>
                <a:gd name="T32" fmla="*/ 22 w 53"/>
                <a:gd name="T33" fmla="*/ 0 h 39"/>
                <a:gd name="T34" fmla="*/ 26 w 53"/>
                <a:gd name="T35" fmla="*/ 0 h 39"/>
                <a:gd name="T36" fmla="*/ 31 w 53"/>
                <a:gd name="T37" fmla="*/ 0 h 39"/>
                <a:gd name="T38" fmla="*/ 37 w 53"/>
                <a:gd name="T39" fmla="*/ 0 h 39"/>
                <a:gd name="T40" fmla="*/ 41 w 53"/>
                <a:gd name="T41" fmla="*/ 3 h 39"/>
                <a:gd name="T42" fmla="*/ 44 w 53"/>
                <a:gd name="T43" fmla="*/ 6 h 39"/>
                <a:gd name="T44" fmla="*/ 47 w 53"/>
                <a:gd name="T45" fmla="*/ 7 h 39"/>
                <a:gd name="T46" fmla="*/ 51 w 53"/>
                <a:gd name="T47" fmla="*/ 9 h 39"/>
                <a:gd name="T48" fmla="*/ 53 w 53"/>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39">
                  <a:moveTo>
                    <a:pt x="53" y="12"/>
                  </a:moveTo>
                  <a:lnTo>
                    <a:pt x="48" y="17"/>
                  </a:lnTo>
                  <a:lnTo>
                    <a:pt x="43" y="21"/>
                  </a:lnTo>
                  <a:lnTo>
                    <a:pt x="38" y="27"/>
                  </a:lnTo>
                  <a:lnTo>
                    <a:pt x="32" y="33"/>
                  </a:lnTo>
                  <a:lnTo>
                    <a:pt x="26" y="36"/>
                  </a:lnTo>
                  <a:lnTo>
                    <a:pt x="19" y="39"/>
                  </a:lnTo>
                  <a:lnTo>
                    <a:pt x="12" y="36"/>
                  </a:lnTo>
                  <a:lnTo>
                    <a:pt x="5" y="32"/>
                  </a:lnTo>
                  <a:lnTo>
                    <a:pt x="0" y="27"/>
                  </a:lnTo>
                  <a:lnTo>
                    <a:pt x="0" y="20"/>
                  </a:lnTo>
                  <a:lnTo>
                    <a:pt x="2" y="14"/>
                  </a:lnTo>
                  <a:lnTo>
                    <a:pt x="4" y="9"/>
                  </a:lnTo>
                  <a:lnTo>
                    <a:pt x="8" y="6"/>
                  </a:lnTo>
                  <a:lnTo>
                    <a:pt x="12" y="4"/>
                  </a:lnTo>
                  <a:lnTo>
                    <a:pt x="17" y="2"/>
                  </a:lnTo>
                  <a:lnTo>
                    <a:pt x="22" y="0"/>
                  </a:lnTo>
                  <a:lnTo>
                    <a:pt x="26" y="0"/>
                  </a:lnTo>
                  <a:lnTo>
                    <a:pt x="31" y="0"/>
                  </a:lnTo>
                  <a:lnTo>
                    <a:pt x="37" y="0"/>
                  </a:lnTo>
                  <a:lnTo>
                    <a:pt x="41" y="3"/>
                  </a:lnTo>
                  <a:lnTo>
                    <a:pt x="44" y="6"/>
                  </a:lnTo>
                  <a:lnTo>
                    <a:pt x="47" y="7"/>
                  </a:lnTo>
                  <a:lnTo>
                    <a:pt x="51" y="9"/>
                  </a:lnTo>
                  <a:lnTo>
                    <a:pt x="5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13"/>
            <p:cNvSpPr>
              <a:spLocks/>
            </p:cNvSpPr>
            <p:nvPr/>
          </p:nvSpPr>
          <p:spPr bwMode="auto">
            <a:xfrm>
              <a:off x="1835150" y="2949575"/>
              <a:ext cx="74613" cy="44450"/>
            </a:xfrm>
            <a:custGeom>
              <a:avLst/>
              <a:gdLst>
                <a:gd name="T0" fmla="*/ 277 w 277"/>
                <a:gd name="T1" fmla="*/ 2 h 166"/>
                <a:gd name="T2" fmla="*/ 277 w 277"/>
                <a:gd name="T3" fmla="*/ 9 h 166"/>
                <a:gd name="T4" fmla="*/ 263 w 277"/>
                <a:gd name="T5" fmla="*/ 15 h 166"/>
                <a:gd name="T6" fmla="*/ 249 w 277"/>
                <a:gd name="T7" fmla="*/ 22 h 166"/>
                <a:gd name="T8" fmla="*/ 235 w 277"/>
                <a:gd name="T9" fmla="*/ 28 h 166"/>
                <a:gd name="T10" fmla="*/ 222 w 277"/>
                <a:gd name="T11" fmla="*/ 35 h 166"/>
                <a:gd name="T12" fmla="*/ 208 w 277"/>
                <a:gd name="T13" fmla="*/ 43 h 166"/>
                <a:gd name="T14" fmla="*/ 195 w 277"/>
                <a:gd name="T15" fmla="*/ 50 h 166"/>
                <a:gd name="T16" fmla="*/ 181 w 277"/>
                <a:gd name="T17" fmla="*/ 58 h 166"/>
                <a:gd name="T18" fmla="*/ 168 w 277"/>
                <a:gd name="T19" fmla="*/ 66 h 166"/>
                <a:gd name="T20" fmla="*/ 156 w 277"/>
                <a:gd name="T21" fmla="*/ 74 h 166"/>
                <a:gd name="T22" fmla="*/ 143 w 277"/>
                <a:gd name="T23" fmla="*/ 82 h 166"/>
                <a:gd name="T24" fmla="*/ 129 w 277"/>
                <a:gd name="T25" fmla="*/ 89 h 166"/>
                <a:gd name="T26" fmla="*/ 116 w 277"/>
                <a:gd name="T27" fmla="*/ 97 h 166"/>
                <a:gd name="T28" fmla="*/ 103 w 277"/>
                <a:gd name="T29" fmla="*/ 106 h 166"/>
                <a:gd name="T30" fmla="*/ 91 w 277"/>
                <a:gd name="T31" fmla="*/ 112 h 166"/>
                <a:gd name="T32" fmla="*/ 77 w 277"/>
                <a:gd name="T33" fmla="*/ 121 h 166"/>
                <a:gd name="T34" fmla="*/ 64 w 277"/>
                <a:gd name="T35" fmla="*/ 128 h 166"/>
                <a:gd name="T36" fmla="*/ 56 w 277"/>
                <a:gd name="T37" fmla="*/ 133 h 166"/>
                <a:gd name="T38" fmla="*/ 49 w 277"/>
                <a:gd name="T39" fmla="*/ 140 h 166"/>
                <a:gd name="T40" fmla="*/ 42 w 277"/>
                <a:gd name="T41" fmla="*/ 147 h 166"/>
                <a:gd name="T42" fmla="*/ 34 w 277"/>
                <a:gd name="T43" fmla="*/ 153 h 166"/>
                <a:gd name="T44" fmla="*/ 27 w 277"/>
                <a:gd name="T45" fmla="*/ 159 h 166"/>
                <a:gd name="T46" fmla="*/ 18 w 277"/>
                <a:gd name="T47" fmla="*/ 164 h 166"/>
                <a:gd name="T48" fmla="*/ 9 w 277"/>
                <a:gd name="T49" fmla="*/ 166 h 166"/>
                <a:gd name="T50" fmla="*/ 0 w 277"/>
                <a:gd name="T51" fmla="*/ 165 h 166"/>
                <a:gd name="T52" fmla="*/ 7 w 277"/>
                <a:gd name="T53" fmla="*/ 156 h 166"/>
                <a:gd name="T54" fmla="*/ 14 w 277"/>
                <a:gd name="T55" fmla="*/ 146 h 166"/>
                <a:gd name="T56" fmla="*/ 23 w 277"/>
                <a:gd name="T57" fmla="*/ 138 h 166"/>
                <a:gd name="T58" fmla="*/ 32 w 277"/>
                <a:gd name="T59" fmla="*/ 131 h 166"/>
                <a:gd name="T60" fmla="*/ 42 w 277"/>
                <a:gd name="T61" fmla="*/ 125 h 166"/>
                <a:gd name="T62" fmla="*/ 51 w 277"/>
                <a:gd name="T63" fmla="*/ 118 h 166"/>
                <a:gd name="T64" fmla="*/ 60 w 277"/>
                <a:gd name="T65" fmla="*/ 111 h 166"/>
                <a:gd name="T66" fmla="*/ 70 w 277"/>
                <a:gd name="T67" fmla="*/ 104 h 166"/>
                <a:gd name="T68" fmla="*/ 75 w 277"/>
                <a:gd name="T69" fmla="*/ 103 h 166"/>
                <a:gd name="T70" fmla="*/ 81 w 277"/>
                <a:gd name="T71" fmla="*/ 100 h 166"/>
                <a:gd name="T72" fmla="*/ 87 w 277"/>
                <a:gd name="T73" fmla="*/ 96 h 166"/>
                <a:gd name="T74" fmla="*/ 93 w 277"/>
                <a:gd name="T75" fmla="*/ 92 h 166"/>
                <a:gd name="T76" fmla="*/ 97 w 277"/>
                <a:gd name="T77" fmla="*/ 87 h 166"/>
                <a:gd name="T78" fmla="*/ 103 w 277"/>
                <a:gd name="T79" fmla="*/ 82 h 166"/>
                <a:gd name="T80" fmla="*/ 109 w 277"/>
                <a:gd name="T81" fmla="*/ 78 h 166"/>
                <a:gd name="T82" fmla="*/ 115 w 277"/>
                <a:gd name="T83" fmla="*/ 75 h 166"/>
                <a:gd name="T84" fmla="*/ 135 w 277"/>
                <a:gd name="T85" fmla="*/ 65 h 166"/>
                <a:gd name="T86" fmla="*/ 153 w 277"/>
                <a:gd name="T87" fmla="*/ 54 h 166"/>
                <a:gd name="T88" fmla="*/ 173 w 277"/>
                <a:gd name="T89" fmla="*/ 44 h 166"/>
                <a:gd name="T90" fmla="*/ 193 w 277"/>
                <a:gd name="T91" fmla="*/ 35 h 166"/>
                <a:gd name="T92" fmla="*/ 214 w 277"/>
                <a:gd name="T93" fmla="*/ 25 h 166"/>
                <a:gd name="T94" fmla="*/ 234 w 277"/>
                <a:gd name="T95" fmla="*/ 16 h 166"/>
                <a:gd name="T96" fmla="*/ 253 w 277"/>
                <a:gd name="T97" fmla="*/ 8 h 166"/>
                <a:gd name="T98" fmla="*/ 274 w 277"/>
                <a:gd name="T99" fmla="*/ 0 h 166"/>
                <a:gd name="T100" fmla="*/ 277 w 277"/>
                <a:gd name="T101" fmla="*/ 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7" h="166">
                  <a:moveTo>
                    <a:pt x="277" y="2"/>
                  </a:moveTo>
                  <a:lnTo>
                    <a:pt x="277" y="9"/>
                  </a:lnTo>
                  <a:lnTo>
                    <a:pt x="263" y="15"/>
                  </a:lnTo>
                  <a:lnTo>
                    <a:pt x="249" y="22"/>
                  </a:lnTo>
                  <a:lnTo>
                    <a:pt x="235" y="28"/>
                  </a:lnTo>
                  <a:lnTo>
                    <a:pt x="222" y="35"/>
                  </a:lnTo>
                  <a:lnTo>
                    <a:pt x="208" y="43"/>
                  </a:lnTo>
                  <a:lnTo>
                    <a:pt x="195" y="50"/>
                  </a:lnTo>
                  <a:lnTo>
                    <a:pt x="181" y="58"/>
                  </a:lnTo>
                  <a:lnTo>
                    <a:pt x="168" y="66"/>
                  </a:lnTo>
                  <a:lnTo>
                    <a:pt x="156" y="74"/>
                  </a:lnTo>
                  <a:lnTo>
                    <a:pt x="143" y="82"/>
                  </a:lnTo>
                  <a:lnTo>
                    <a:pt x="129" y="89"/>
                  </a:lnTo>
                  <a:lnTo>
                    <a:pt x="116" y="97"/>
                  </a:lnTo>
                  <a:lnTo>
                    <a:pt x="103" y="106"/>
                  </a:lnTo>
                  <a:lnTo>
                    <a:pt x="91" y="112"/>
                  </a:lnTo>
                  <a:lnTo>
                    <a:pt x="77" y="121"/>
                  </a:lnTo>
                  <a:lnTo>
                    <a:pt x="64" y="128"/>
                  </a:lnTo>
                  <a:lnTo>
                    <a:pt x="56" y="133"/>
                  </a:lnTo>
                  <a:lnTo>
                    <a:pt x="49" y="140"/>
                  </a:lnTo>
                  <a:lnTo>
                    <a:pt x="42" y="147"/>
                  </a:lnTo>
                  <a:lnTo>
                    <a:pt x="34" y="153"/>
                  </a:lnTo>
                  <a:lnTo>
                    <a:pt x="27" y="159"/>
                  </a:lnTo>
                  <a:lnTo>
                    <a:pt x="18" y="164"/>
                  </a:lnTo>
                  <a:lnTo>
                    <a:pt x="9" y="166"/>
                  </a:lnTo>
                  <a:lnTo>
                    <a:pt x="0" y="165"/>
                  </a:lnTo>
                  <a:lnTo>
                    <a:pt x="7" y="156"/>
                  </a:lnTo>
                  <a:lnTo>
                    <a:pt x="14" y="146"/>
                  </a:lnTo>
                  <a:lnTo>
                    <a:pt x="23" y="138"/>
                  </a:lnTo>
                  <a:lnTo>
                    <a:pt x="32" y="131"/>
                  </a:lnTo>
                  <a:lnTo>
                    <a:pt x="42" y="125"/>
                  </a:lnTo>
                  <a:lnTo>
                    <a:pt x="51" y="118"/>
                  </a:lnTo>
                  <a:lnTo>
                    <a:pt x="60" y="111"/>
                  </a:lnTo>
                  <a:lnTo>
                    <a:pt x="70" y="104"/>
                  </a:lnTo>
                  <a:lnTo>
                    <a:pt x="75" y="103"/>
                  </a:lnTo>
                  <a:lnTo>
                    <a:pt x="81" y="100"/>
                  </a:lnTo>
                  <a:lnTo>
                    <a:pt x="87" y="96"/>
                  </a:lnTo>
                  <a:lnTo>
                    <a:pt x="93" y="92"/>
                  </a:lnTo>
                  <a:lnTo>
                    <a:pt x="97" y="87"/>
                  </a:lnTo>
                  <a:lnTo>
                    <a:pt x="103" y="82"/>
                  </a:lnTo>
                  <a:lnTo>
                    <a:pt x="109" y="78"/>
                  </a:lnTo>
                  <a:lnTo>
                    <a:pt x="115" y="75"/>
                  </a:lnTo>
                  <a:lnTo>
                    <a:pt x="135" y="65"/>
                  </a:lnTo>
                  <a:lnTo>
                    <a:pt x="153" y="54"/>
                  </a:lnTo>
                  <a:lnTo>
                    <a:pt x="173" y="44"/>
                  </a:lnTo>
                  <a:lnTo>
                    <a:pt x="193" y="35"/>
                  </a:lnTo>
                  <a:lnTo>
                    <a:pt x="214" y="25"/>
                  </a:lnTo>
                  <a:lnTo>
                    <a:pt x="234" y="16"/>
                  </a:lnTo>
                  <a:lnTo>
                    <a:pt x="253" y="8"/>
                  </a:lnTo>
                  <a:lnTo>
                    <a:pt x="274" y="0"/>
                  </a:lnTo>
                  <a:lnTo>
                    <a:pt x="27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14"/>
            <p:cNvSpPr>
              <a:spLocks/>
            </p:cNvSpPr>
            <p:nvPr/>
          </p:nvSpPr>
          <p:spPr bwMode="auto">
            <a:xfrm>
              <a:off x="1700213" y="2949575"/>
              <a:ext cx="161925" cy="165100"/>
            </a:xfrm>
            <a:custGeom>
              <a:avLst/>
              <a:gdLst>
                <a:gd name="T0" fmla="*/ 86 w 612"/>
                <a:gd name="T1" fmla="*/ 15 h 618"/>
                <a:gd name="T2" fmla="*/ 172 w 612"/>
                <a:gd name="T3" fmla="*/ 65 h 618"/>
                <a:gd name="T4" fmla="*/ 370 w 612"/>
                <a:gd name="T5" fmla="*/ 144 h 618"/>
                <a:gd name="T6" fmla="*/ 585 w 612"/>
                <a:gd name="T7" fmla="*/ 224 h 618"/>
                <a:gd name="T8" fmla="*/ 559 w 612"/>
                <a:gd name="T9" fmla="*/ 270 h 618"/>
                <a:gd name="T10" fmla="*/ 506 w 612"/>
                <a:gd name="T11" fmla="*/ 308 h 618"/>
                <a:gd name="T12" fmla="*/ 564 w 612"/>
                <a:gd name="T13" fmla="*/ 248 h 618"/>
                <a:gd name="T14" fmla="*/ 524 w 612"/>
                <a:gd name="T15" fmla="*/ 238 h 618"/>
                <a:gd name="T16" fmla="*/ 474 w 612"/>
                <a:gd name="T17" fmla="*/ 275 h 618"/>
                <a:gd name="T18" fmla="*/ 466 w 612"/>
                <a:gd name="T19" fmla="*/ 263 h 618"/>
                <a:gd name="T20" fmla="*/ 505 w 612"/>
                <a:gd name="T21" fmla="*/ 225 h 618"/>
                <a:gd name="T22" fmla="*/ 462 w 612"/>
                <a:gd name="T23" fmla="*/ 224 h 618"/>
                <a:gd name="T24" fmla="*/ 421 w 612"/>
                <a:gd name="T25" fmla="*/ 258 h 618"/>
                <a:gd name="T26" fmla="*/ 441 w 612"/>
                <a:gd name="T27" fmla="*/ 201 h 618"/>
                <a:gd name="T28" fmla="*/ 406 w 612"/>
                <a:gd name="T29" fmla="*/ 198 h 618"/>
                <a:gd name="T30" fmla="*/ 362 w 612"/>
                <a:gd name="T31" fmla="*/ 228 h 618"/>
                <a:gd name="T32" fmla="*/ 371 w 612"/>
                <a:gd name="T33" fmla="*/ 172 h 618"/>
                <a:gd name="T34" fmla="*/ 322 w 612"/>
                <a:gd name="T35" fmla="*/ 200 h 618"/>
                <a:gd name="T36" fmla="*/ 319 w 612"/>
                <a:gd name="T37" fmla="*/ 151 h 618"/>
                <a:gd name="T38" fmla="*/ 283 w 612"/>
                <a:gd name="T39" fmla="*/ 168 h 618"/>
                <a:gd name="T40" fmla="*/ 271 w 612"/>
                <a:gd name="T41" fmla="*/ 130 h 618"/>
                <a:gd name="T42" fmla="*/ 235 w 612"/>
                <a:gd name="T43" fmla="*/ 134 h 618"/>
                <a:gd name="T44" fmla="*/ 206 w 612"/>
                <a:gd name="T45" fmla="*/ 109 h 618"/>
                <a:gd name="T46" fmla="*/ 269 w 612"/>
                <a:gd name="T47" fmla="*/ 178 h 618"/>
                <a:gd name="T48" fmla="*/ 419 w 612"/>
                <a:gd name="T49" fmla="*/ 284 h 618"/>
                <a:gd name="T50" fmla="*/ 505 w 612"/>
                <a:gd name="T51" fmla="*/ 366 h 618"/>
                <a:gd name="T52" fmla="*/ 460 w 612"/>
                <a:gd name="T53" fmla="*/ 358 h 618"/>
                <a:gd name="T54" fmla="*/ 428 w 612"/>
                <a:gd name="T55" fmla="*/ 324 h 618"/>
                <a:gd name="T56" fmla="*/ 414 w 612"/>
                <a:gd name="T57" fmla="*/ 328 h 618"/>
                <a:gd name="T58" fmla="*/ 377 w 612"/>
                <a:gd name="T59" fmla="*/ 320 h 618"/>
                <a:gd name="T60" fmla="*/ 354 w 612"/>
                <a:gd name="T61" fmla="*/ 322 h 618"/>
                <a:gd name="T62" fmla="*/ 369 w 612"/>
                <a:gd name="T63" fmla="*/ 278 h 618"/>
                <a:gd name="T64" fmla="*/ 328 w 612"/>
                <a:gd name="T65" fmla="*/ 277 h 618"/>
                <a:gd name="T66" fmla="*/ 316 w 612"/>
                <a:gd name="T67" fmla="*/ 273 h 618"/>
                <a:gd name="T68" fmla="*/ 291 w 612"/>
                <a:gd name="T69" fmla="*/ 251 h 618"/>
                <a:gd name="T70" fmla="*/ 284 w 612"/>
                <a:gd name="T71" fmla="*/ 239 h 618"/>
                <a:gd name="T72" fmla="*/ 255 w 612"/>
                <a:gd name="T73" fmla="*/ 205 h 618"/>
                <a:gd name="T74" fmla="*/ 206 w 612"/>
                <a:gd name="T75" fmla="*/ 246 h 618"/>
                <a:gd name="T76" fmla="*/ 236 w 612"/>
                <a:gd name="T77" fmla="*/ 200 h 618"/>
                <a:gd name="T78" fmla="*/ 192 w 612"/>
                <a:gd name="T79" fmla="*/ 189 h 618"/>
                <a:gd name="T80" fmla="*/ 184 w 612"/>
                <a:gd name="T81" fmla="*/ 182 h 618"/>
                <a:gd name="T82" fmla="*/ 154 w 612"/>
                <a:gd name="T83" fmla="*/ 158 h 618"/>
                <a:gd name="T84" fmla="*/ 136 w 612"/>
                <a:gd name="T85" fmla="*/ 121 h 618"/>
                <a:gd name="T86" fmla="*/ 131 w 612"/>
                <a:gd name="T87" fmla="*/ 179 h 618"/>
                <a:gd name="T88" fmla="*/ 279 w 612"/>
                <a:gd name="T89" fmla="*/ 420 h 618"/>
                <a:gd name="T90" fmla="*/ 335 w 612"/>
                <a:gd name="T91" fmla="*/ 516 h 618"/>
                <a:gd name="T92" fmla="*/ 298 w 612"/>
                <a:gd name="T93" fmla="*/ 509 h 618"/>
                <a:gd name="T94" fmla="*/ 159 w 612"/>
                <a:gd name="T95" fmla="*/ 282 h 618"/>
                <a:gd name="T96" fmla="*/ 105 w 612"/>
                <a:gd name="T97" fmla="*/ 185 h 618"/>
                <a:gd name="T98" fmla="*/ 107 w 612"/>
                <a:gd name="T99" fmla="*/ 224 h 618"/>
                <a:gd name="T100" fmla="*/ 162 w 612"/>
                <a:gd name="T101" fmla="*/ 398 h 618"/>
                <a:gd name="T102" fmla="*/ 202 w 612"/>
                <a:gd name="T103" fmla="*/ 538 h 618"/>
                <a:gd name="T104" fmla="*/ 193 w 612"/>
                <a:gd name="T105" fmla="*/ 618 h 618"/>
                <a:gd name="T106" fmla="*/ 119 w 612"/>
                <a:gd name="T107" fmla="*/ 360 h 618"/>
                <a:gd name="T108" fmla="*/ 65 w 612"/>
                <a:gd name="T109" fmla="*/ 191 h 618"/>
                <a:gd name="T110" fmla="*/ 23 w 612"/>
                <a:gd name="T111" fmla="*/ 101 h 618"/>
                <a:gd name="T112" fmla="*/ 1 w 612"/>
                <a:gd name="T113" fmla="*/ 63 h 618"/>
                <a:gd name="T114" fmla="*/ 41 w 612"/>
                <a:gd name="T115" fmla="*/ 28 h 618"/>
                <a:gd name="T116" fmla="*/ 64 w 612"/>
                <a:gd name="T117" fmla="*/ 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2" h="618">
                  <a:moveTo>
                    <a:pt x="66" y="5"/>
                  </a:moveTo>
                  <a:lnTo>
                    <a:pt x="66" y="11"/>
                  </a:lnTo>
                  <a:lnTo>
                    <a:pt x="66" y="16"/>
                  </a:lnTo>
                  <a:lnTo>
                    <a:pt x="67" y="22"/>
                  </a:lnTo>
                  <a:lnTo>
                    <a:pt x="73" y="25"/>
                  </a:lnTo>
                  <a:lnTo>
                    <a:pt x="78" y="22"/>
                  </a:lnTo>
                  <a:lnTo>
                    <a:pt x="81" y="17"/>
                  </a:lnTo>
                  <a:lnTo>
                    <a:pt x="86" y="15"/>
                  </a:lnTo>
                  <a:lnTo>
                    <a:pt x="93" y="18"/>
                  </a:lnTo>
                  <a:lnTo>
                    <a:pt x="100" y="30"/>
                  </a:lnTo>
                  <a:lnTo>
                    <a:pt x="109" y="39"/>
                  </a:lnTo>
                  <a:lnTo>
                    <a:pt x="121" y="45"/>
                  </a:lnTo>
                  <a:lnTo>
                    <a:pt x="133" y="51"/>
                  </a:lnTo>
                  <a:lnTo>
                    <a:pt x="145" y="56"/>
                  </a:lnTo>
                  <a:lnTo>
                    <a:pt x="159" y="60"/>
                  </a:lnTo>
                  <a:lnTo>
                    <a:pt x="172" y="65"/>
                  </a:lnTo>
                  <a:lnTo>
                    <a:pt x="184" y="71"/>
                  </a:lnTo>
                  <a:lnTo>
                    <a:pt x="211" y="81"/>
                  </a:lnTo>
                  <a:lnTo>
                    <a:pt x="237" y="92"/>
                  </a:lnTo>
                  <a:lnTo>
                    <a:pt x="264" y="102"/>
                  </a:lnTo>
                  <a:lnTo>
                    <a:pt x="291" y="113"/>
                  </a:lnTo>
                  <a:lnTo>
                    <a:pt x="317" y="123"/>
                  </a:lnTo>
                  <a:lnTo>
                    <a:pt x="344" y="134"/>
                  </a:lnTo>
                  <a:lnTo>
                    <a:pt x="370" y="144"/>
                  </a:lnTo>
                  <a:lnTo>
                    <a:pt x="397" y="155"/>
                  </a:lnTo>
                  <a:lnTo>
                    <a:pt x="423" y="165"/>
                  </a:lnTo>
                  <a:lnTo>
                    <a:pt x="450" y="175"/>
                  </a:lnTo>
                  <a:lnTo>
                    <a:pt x="477" y="186"/>
                  </a:lnTo>
                  <a:lnTo>
                    <a:pt x="504" y="195"/>
                  </a:lnTo>
                  <a:lnTo>
                    <a:pt x="530" y="206"/>
                  </a:lnTo>
                  <a:lnTo>
                    <a:pt x="557" y="215"/>
                  </a:lnTo>
                  <a:lnTo>
                    <a:pt x="585" y="224"/>
                  </a:lnTo>
                  <a:lnTo>
                    <a:pt x="612" y="234"/>
                  </a:lnTo>
                  <a:lnTo>
                    <a:pt x="610" y="239"/>
                  </a:lnTo>
                  <a:lnTo>
                    <a:pt x="609" y="246"/>
                  </a:lnTo>
                  <a:lnTo>
                    <a:pt x="607" y="252"/>
                  </a:lnTo>
                  <a:lnTo>
                    <a:pt x="602" y="257"/>
                  </a:lnTo>
                  <a:lnTo>
                    <a:pt x="579" y="253"/>
                  </a:lnTo>
                  <a:lnTo>
                    <a:pt x="569" y="261"/>
                  </a:lnTo>
                  <a:lnTo>
                    <a:pt x="559" y="270"/>
                  </a:lnTo>
                  <a:lnTo>
                    <a:pt x="550" y="278"/>
                  </a:lnTo>
                  <a:lnTo>
                    <a:pt x="542" y="287"/>
                  </a:lnTo>
                  <a:lnTo>
                    <a:pt x="533" y="296"/>
                  </a:lnTo>
                  <a:lnTo>
                    <a:pt x="523" y="306"/>
                  </a:lnTo>
                  <a:lnTo>
                    <a:pt x="514" y="314"/>
                  </a:lnTo>
                  <a:lnTo>
                    <a:pt x="505" y="322"/>
                  </a:lnTo>
                  <a:lnTo>
                    <a:pt x="499" y="316"/>
                  </a:lnTo>
                  <a:lnTo>
                    <a:pt x="506" y="308"/>
                  </a:lnTo>
                  <a:lnTo>
                    <a:pt x="515" y="300"/>
                  </a:lnTo>
                  <a:lnTo>
                    <a:pt x="523" y="292"/>
                  </a:lnTo>
                  <a:lnTo>
                    <a:pt x="533" y="284"/>
                  </a:lnTo>
                  <a:lnTo>
                    <a:pt x="542" y="277"/>
                  </a:lnTo>
                  <a:lnTo>
                    <a:pt x="551" y="268"/>
                  </a:lnTo>
                  <a:lnTo>
                    <a:pt x="560" y="260"/>
                  </a:lnTo>
                  <a:lnTo>
                    <a:pt x="569" y="251"/>
                  </a:lnTo>
                  <a:lnTo>
                    <a:pt x="564" y="248"/>
                  </a:lnTo>
                  <a:lnTo>
                    <a:pt x="559" y="245"/>
                  </a:lnTo>
                  <a:lnTo>
                    <a:pt x="556" y="243"/>
                  </a:lnTo>
                  <a:lnTo>
                    <a:pt x="551" y="242"/>
                  </a:lnTo>
                  <a:lnTo>
                    <a:pt x="547" y="239"/>
                  </a:lnTo>
                  <a:lnTo>
                    <a:pt x="542" y="238"/>
                  </a:lnTo>
                  <a:lnTo>
                    <a:pt x="537" y="237"/>
                  </a:lnTo>
                  <a:lnTo>
                    <a:pt x="533" y="236"/>
                  </a:lnTo>
                  <a:lnTo>
                    <a:pt x="524" y="238"/>
                  </a:lnTo>
                  <a:lnTo>
                    <a:pt x="517" y="243"/>
                  </a:lnTo>
                  <a:lnTo>
                    <a:pt x="512" y="248"/>
                  </a:lnTo>
                  <a:lnTo>
                    <a:pt x="506" y="253"/>
                  </a:lnTo>
                  <a:lnTo>
                    <a:pt x="500" y="259"/>
                  </a:lnTo>
                  <a:lnTo>
                    <a:pt x="494" y="265"/>
                  </a:lnTo>
                  <a:lnTo>
                    <a:pt x="487" y="268"/>
                  </a:lnTo>
                  <a:lnTo>
                    <a:pt x="479" y="271"/>
                  </a:lnTo>
                  <a:lnTo>
                    <a:pt x="474" y="275"/>
                  </a:lnTo>
                  <a:lnTo>
                    <a:pt x="470" y="280"/>
                  </a:lnTo>
                  <a:lnTo>
                    <a:pt x="465" y="285"/>
                  </a:lnTo>
                  <a:lnTo>
                    <a:pt x="459" y="285"/>
                  </a:lnTo>
                  <a:lnTo>
                    <a:pt x="456" y="281"/>
                  </a:lnTo>
                  <a:lnTo>
                    <a:pt x="456" y="277"/>
                  </a:lnTo>
                  <a:lnTo>
                    <a:pt x="458" y="272"/>
                  </a:lnTo>
                  <a:lnTo>
                    <a:pt x="460" y="268"/>
                  </a:lnTo>
                  <a:lnTo>
                    <a:pt x="466" y="263"/>
                  </a:lnTo>
                  <a:lnTo>
                    <a:pt x="473" y="257"/>
                  </a:lnTo>
                  <a:lnTo>
                    <a:pt x="480" y="253"/>
                  </a:lnTo>
                  <a:lnTo>
                    <a:pt x="488" y="250"/>
                  </a:lnTo>
                  <a:lnTo>
                    <a:pt x="495" y="246"/>
                  </a:lnTo>
                  <a:lnTo>
                    <a:pt x="501" y="242"/>
                  </a:lnTo>
                  <a:lnTo>
                    <a:pt x="506" y="236"/>
                  </a:lnTo>
                  <a:lnTo>
                    <a:pt x="509" y="228"/>
                  </a:lnTo>
                  <a:lnTo>
                    <a:pt x="505" y="225"/>
                  </a:lnTo>
                  <a:lnTo>
                    <a:pt x="499" y="222"/>
                  </a:lnTo>
                  <a:lnTo>
                    <a:pt x="494" y="220"/>
                  </a:lnTo>
                  <a:lnTo>
                    <a:pt x="488" y="217"/>
                  </a:lnTo>
                  <a:lnTo>
                    <a:pt x="484" y="216"/>
                  </a:lnTo>
                  <a:lnTo>
                    <a:pt x="478" y="215"/>
                  </a:lnTo>
                  <a:lnTo>
                    <a:pt x="473" y="216"/>
                  </a:lnTo>
                  <a:lnTo>
                    <a:pt x="467" y="220"/>
                  </a:lnTo>
                  <a:lnTo>
                    <a:pt x="462" y="224"/>
                  </a:lnTo>
                  <a:lnTo>
                    <a:pt x="456" y="229"/>
                  </a:lnTo>
                  <a:lnTo>
                    <a:pt x="450" y="235"/>
                  </a:lnTo>
                  <a:lnTo>
                    <a:pt x="445" y="239"/>
                  </a:lnTo>
                  <a:lnTo>
                    <a:pt x="440" y="245"/>
                  </a:lnTo>
                  <a:lnTo>
                    <a:pt x="434" y="251"/>
                  </a:lnTo>
                  <a:lnTo>
                    <a:pt x="428" y="256"/>
                  </a:lnTo>
                  <a:lnTo>
                    <a:pt x="422" y="259"/>
                  </a:lnTo>
                  <a:lnTo>
                    <a:pt x="421" y="258"/>
                  </a:lnTo>
                  <a:lnTo>
                    <a:pt x="421" y="256"/>
                  </a:lnTo>
                  <a:lnTo>
                    <a:pt x="421" y="253"/>
                  </a:lnTo>
                  <a:lnTo>
                    <a:pt x="421" y="251"/>
                  </a:lnTo>
                  <a:lnTo>
                    <a:pt x="458" y="211"/>
                  </a:lnTo>
                  <a:lnTo>
                    <a:pt x="455" y="208"/>
                  </a:lnTo>
                  <a:lnTo>
                    <a:pt x="450" y="206"/>
                  </a:lnTo>
                  <a:lnTo>
                    <a:pt x="445" y="203"/>
                  </a:lnTo>
                  <a:lnTo>
                    <a:pt x="441" y="201"/>
                  </a:lnTo>
                  <a:lnTo>
                    <a:pt x="436" y="199"/>
                  </a:lnTo>
                  <a:lnTo>
                    <a:pt x="431" y="196"/>
                  </a:lnTo>
                  <a:lnTo>
                    <a:pt x="427" y="194"/>
                  </a:lnTo>
                  <a:lnTo>
                    <a:pt x="422" y="192"/>
                  </a:lnTo>
                  <a:lnTo>
                    <a:pt x="417" y="193"/>
                  </a:lnTo>
                  <a:lnTo>
                    <a:pt x="414" y="196"/>
                  </a:lnTo>
                  <a:lnTo>
                    <a:pt x="409" y="199"/>
                  </a:lnTo>
                  <a:lnTo>
                    <a:pt x="406" y="198"/>
                  </a:lnTo>
                  <a:lnTo>
                    <a:pt x="400" y="201"/>
                  </a:lnTo>
                  <a:lnTo>
                    <a:pt x="394" y="206"/>
                  </a:lnTo>
                  <a:lnTo>
                    <a:pt x="390" y="211"/>
                  </a:lnTo>
                  <a:lnTo>
                    <a:pt x="385" y="217"/>
                  </a:lnTo>
                  <a:lnTo>
                    <a:pt x="380" y="223"/>
                  </a:lnTo>
                  <a:lnTo>
                    <a:pt x="374" y="227"/>
                  </a:lnTo>
                  <a:lnTo>
                    <a:pt x="369" y="229"/>
                  </a:lnTo>
                  <a:lnTo>
                    <a:pt x="362" y="228"/>
                  </a:lnTo>
                  <a:lnTo>
                    <a:pt x="366" y="216"/>
                  </a:lnTo>
                  <a:lnTo>
                    <a:pt x="376" y="206"/>
                  </a:lnTo>
                  <a:lnTo>
                    <a:pt x="386" y="196"/>
                  </a:lnTo>
                  <a:lnTo>
                    <a:pt x="395" y="186"/>
                  </a:lnTo>
                  <a:lnTo>
                    <a:pt x="391" y="180"/>
                  </a:lnTo>
                  <a:lnTo>
                    <a:pt x="385" y="175"/>
                  </a:lnTo>
                  <a:lnTo>
                    <a:pt x="378" y="173"/>
                  </a:lnTo>
                  <a:lnTo>
                    <a:pt x="371" y="172"/>
                  </a:lnTo>
                  <a:lnTo>
                    <a:pt x="364" y="174"/>
                  </a:lnTo>
                  <a:lnTo>
                    <a:pt x="358" y="179"/>
                  </a:lnTo>
                  <a:lnTo>
                    <a:pt x="352" y="186"/>
                  </a:lnTo>
                  <a:lnTo>
                    <a:pt x="347" y="193"/>
                  </a:lnTo>
                  <a:lnTo>
                    <a:pt x="342" y="199"/>
                  </a:lnTo>
                  <a:lnTo>
                    <a:pt x="336" y="202"/>
                  </a:lnTo>
                  <a:lnTo>
                    <a:pt x="329" y="203"/>
                  </a:lnTo>
                  <a:lnTo>
                    <a:pt x="322" y="200"/>
                  </a:lnTo>
                  <a:lnTo>
                    <a:pt x="351" y="166"/>
                  </a:lnTo>
                  <a:lnTo>
                    <a:pt x="348" y="163"/>
                  </a:lnTo>
                  <a:lnTo>
                    <a:pt x="343" y="160"/>
                  </a:lnTo>
                  <a:lnTo>
                    <a:pt x="338" y="158"/>
                  </a:lnTo>
                  <a:lnTo>
                    <a:pt x="334" y="156"/>
                  </a:lnTo>
                  <a:lnTo>
                    <a:pt x="329" y="155"/>
                  </a:lnTo>
                  <a:lnTo>
                    <a:pt x="324" y="152"/>
                  </a:lnTo>
                  <a:lnTo>
                    <a:pt x="319" y="151"/>
                  </a:lnTo>
                  <a:lnTo>
                    <a:pt x="314" y="149"/>
                  </a:lnTo>
                  <a:lnTo>
                    <a:pt x="309" y="151"/>
                  </a:lnTo>
                  <a:lnTo>
                    <a:pt x="305" y="153"/>
                  </a:lnTo>
                  <a:lnTo>
                    <a:pt x="301" y="157"/>
                  </a:lnTo>
                  <a:lnTo>
                    <a:pt x="297" y="160"/>
                  </a:lnTo>
                  <a:lnTo>
                    <a:pt x="292" y="164"/>
                  </a:lnTo>
                  <a:lnTo>
                    <a:pt x="287" y="167"/>
                  </a:lnTo>
                  <a:lnTo>
                    <a:pt x="283" y="168"/>
                  </a:lnTo>
                  <a:lnTo>
                    <a:pt x="278" y="168"/>
                  </a:lnTo>
                  <a:lnTo>
                    <a:pt x="297" y="144"/>
                  </a:lnTo>
                  <a:lnTo>
                    <a:pt x="293" y="142"/>
                  </a:lnTo>
                  <a:lnTo>
                    <a:pt x="288" y="138"/>
                  </a:lnTo>
                  <a:lnTo>
                    <a:pt x="285" y="136"/>
                  </a:lnTo>
                  <a:lnTo>
                    <a:pt x="280" y="132"/>
                  </a:lnTo>
                  <a:lnTo>
                    <a:pt x="276" y="131"/>
                  </a:lnTo>
                  <a:lnTo>
                    <a:pt x="271" y="130"/>
                  </a:lnTo>
                  <a:lnTo>
                    <a:pt x="266" y="131"/>
                  </a:lnTo>
                  <a:lnTo>
                    <a:pt x="262" y="135"/>
                  </a:lnTo>
                  <a:lnTo>
                    <a:pt x="257" y="138"/>
                  </a:lnTo>
                  <a:lnTo>
                    <a:pt x="252" y="143"/>
                  </a:lnTo>
                  <a:lnTo>
                    <a:pt x="247" y="145"/>
                  </a:lnTo>
                  <a:lnTo>
                    <a:pt x="241" y="143"/>
                  </a:lnTo>
                  <a:lnTo>
                    <a:pt x="236" y="138"/>
                  </a:lnTo>
                  <a:lnTo>
                    <a:pt x="235" y="134"/>
                  </a:lnTo>
                  <a:lnTo>
                    <a:pt x="235" y="129"/>
                  </a:lnTo>
                  <a:lnTo>
                    <a:pt x="238" y="124"/>
                  </a:lnTo>
                  <a:lnTo>
                    <a:pt x="241" y="123"/>
                  </a:lnTo>
                  <a:lnTo>
                    <a:pt x="235" y="116"/>
                  </a:lnTo>
                  <a:lnTo>
                    <a:pt x="227" y="113"/>
                  </a:lnTo>
                  <a:lnTo>
                    <a:pt x="217" y="109"/>
                  </a:lnTo>
                  <a:lnTo>
                    <a:pt x="209" y="107"/>
                  </a:lnTo>
                  <a:lnTo>
                    <a:pt x="206" y="109"/>
                  </a:lnTo>
                  <a:lnTo>
                    <a:pt x="201" y="110"/>
                  </a:lnTo>
                  <a:lnTo>
                    <a:pt x="198" y="110"/>
                  </a:lnTo>
                  <a:lnTo>
                    <a:pt x="193" y="109"/>
                  </a:lnTo>
                  <a:lnTo>
                    <a:pt x="195" y="120"/>
                  </a:lnTo>
                  <a:lnTo>
                    <a:pt x="214" y="135"/>
                  </a:lnTo>
                  <a:lnTo>
                    <a:pt x="231" y="150"/>
                  </a:lnTo>
                  <a:lnTo>
                    <a:pt x="250" y="164"/>
                  </a:lnTo>
                  <a:lnTo>
                    <a:pt x="269" y="178"/>
                  </a:lnTo>
                  <a:lnTo>
                    <a:pt x="287" y="192"/>
                  </a:lnTo>
                  <a:lnTo>
                    <a:pt x="306" y="206"/>
                  </a:lnTo>
                  <a:lnTo>
                    <a:pt x="324" y="218"/>
                  </a:lnTo>
                  <a:lnTo>
                    <a:pt x="343" y="232"/>
                  </a:lnTo>
                  <a:lnTo>
                    <a:pt x="362" y="245"/>
                  </a:lnTo>
                  <a:lnTo>
                    <a:pt x="381" y="258"/>
                  </a:lnTo>
                  <a:lnTo>
                    <a:pt x="400" y="271"/>
                  </a:lnTo>
                  <a:lnTo>
                    <a:pt x="419" y="284"/>
                  </a:lnTo>
                  <a:lnTo>
                    <a:pt x="437" y="298"/>
                  </a:lnTo>
                  <a:lnTo>
                    <a:pt x="456" y="310"/>
                  </a:lnTo>
                  <a:lnTo>
                    <a:pt x="474" y="323"/>
                  </a:lnTo>
                  <a:lnTo>
                    <a:pt x="493" y="336"/>
                  </a:lnTo>
                  <a:lnTo>
                    <a:pt x="498" y="343"/>
                  </a:lnTo>
                  <a:lnTo>
                    <a:pt x="506" y="350"/>
                  </a:lnTo>
                  <a:lnTo>
                    <a:pt x="509" y="358"/>
                  </a:lnTo>
                  <a:lnTo>
                    <a:pt x="505" y="366"/>
                  </a:lnTo>
                  <a:lnTo>
                    <a:pt x="499" y="366"/>
                  </a:lnTo>
                  <a:lnTo>
                    <a:pt x="493" y="364"/>
                  </a:lnTo>
                  <a:lnTo>
                    <a:pt x="488" y="360"/>
                  </a:lnTo>
                  <a:lnTo>
                    <a:pt x="484" y="358"/>
                  </a:lnTo>
                  <a:lnTo>
                    <a:pt x="454" y="380"/>
                  </a:lnTo>
                  <a:lnTo>
                    <a:pt x="452" y="373"/>
                  </a:lnTo>
                  <a:lnTo>
                    <a:pt x="456" y="365"/>
                  </a:lnTo>
                  <a:lnTo>
                    <a:pt x="460" y="358"/>
                  </a:lnTo>
                  <a:lnTo>
                    <a:pt x="465" y="350"/>
                  </a:lnTo>
                  <a:lnTo>
                    <a:pt x="460" y="345"/>
                  </a:lnTo>
                  <a:lnTo>
                    <a:pt x="456" y="341"/>
                  </a:lnTo>
                  <a:lnTo>
                    <a:pt x="450" y="336"/>
                  </a:lnTo>
                  <a:lnTo>
                    <a:pt x="445" y="331"/>
                  </a:lnTo>
                  <a:lnTo>
                    <a:pt x="440" y="328"/>
                  </a:lnTo>
                  <a:lnTo>
                    <a:pt x="434" y="325"/>
                  </a:lnTo>
                  <a:lnTo>
                    <a:pt x="428" y="324"/>
                  </a:lnTo>
                  <a:lnTo>
                    <a:pt x="421" y="327"/>
                  </a:lnTo>
                  <a:lnTo>
                    <a:pt x="415" y="335"/>
                  </a:lnTo>
                  <a:lnTo>
                    <a:pt x="408" y="343"/>
                  </a:lnTo>
                  <a:lnTo>
                    <a:pt x="402" y="352"/>
                  </a:lnTo>
                  <a:lnTo>
                    <a:pt x="395" y="360"/>
                  </a:lnTo>
                  <a:lnTo>
                    <a:pt x="398" y="350"/>
                  </a:lnTo>
                  <a:lnTo>
                    <a:pt x="405" y="338"/>
                  </a:lnTo>
                  <a:lnTo>
                    <a:pt x="414" y="328"/>
                  </a:lnTo>
                  <a:lnTo>
                    <a:pt x="421" y="316"/>
                  </a:lnTo>
                  <a:lnTo>
                    <a:pt x="415" y="309"/>
                  </a:lnTo>
                  <a:lnTo>
                    <a:pt x="409" y="303"/>
                  </a:lnTo>
                  <a:lnTo>
                    <a:pt x="401" y="301"/>
                  </a:lnTo>
                  <a:lnTo>
                    <a:pt x="393" y="301"/>
                  </a:lnTo>
                  <a:lnTo>
                    <a:pt x="388" y="307"/>
                  </a:lnTo>
                  <a:lnTo>
                    <a:pt x="383" y="314"/>
                  </a:lnTo>
                  <a:lnTo>
                    <a:pt x="377" y="320"/>
                  </a:lnTo>
                  <a:lnTo>
                    <a:pt x="371" y="324"/>
                  </a:lnTo>
                  <a:lnTo>
                    <a:pt x="364" y="330"/>
                  </a:lnTo>
                  <a:lnTo>
                    <a:pt x="357" y="335"/>
                  </a:lnTo>
                  <a:lnTo>
                    <a:pt x="350" y="338"/>
                  </a:lnTo>
                  <a:lnTo>
                    <a:pt x="343" y="342"/>
                  </a:lnTo>
                  <a:lnTo>
                    <a:pt x="345" y="335"/>
                  </a:lnTo>
                  <a:lnTo>
                    <a:pt x="349" y="329"/>
                  </a:lnTo>
                  <a:lnTo>
                    <a:pt x="354" y="322"/>
                  </a:lnTo>
                  <a:lnTo>
                    <a:pt x="358" y="316"/>
                  </a:lnTo>
                  <a:lnTo>
                    <a:pt x="364" y="309"/>
                  </a:lnTo>
                  <a:lnTo>
                    <a:pt x="370" y="303"/>
                  </a:lnTo>
                  <a:lnTo>
                    <a:pt x="374" y="296"/>
                  </a:lnTo>
                  <a:lnTo>
                    <a:pt x="380" y="291"/>
                  </a:lnTo>
                  <a:lnTo>
                    <a:pt x="377" y="286"/>
                  </a:lnTo>
                  <a:lnTo>
                    <a:pt x="373" y="281"/>
                  </a:lnTo>
                  <a:lnTo>
                    <a:pt x="369" y="278"/>
                  </a:lnTo>
                  <a:lnTo>
                    <a:pt x="364" y="274"/>
                  </a:lnTo>
                  <a:lnTo>
                    <a:pt x="358" y="272"/>
                  </a:lnTo>
                  <a:lnTo>
                    <a:pt x="354" y="268"/>
                  </a:lnTo>
                  <a:lnTo>
                    <a:pt x="348" y="266"/>
                  </a:lnTo>
                  <a:lnTo>
                    <a:pt x="343" y="263"/>
                  </a:lnTo>
                  <a:lnTo>
                    <a:pt x="338" y="266"/>
                  </a:lnTo>
                  <a:lnTo>
                    <a:pt x="333" y="271"/>
                  </a:lnTo>
                  <a:lnTo>
                    <a:pt x="328" y="277"/>
                  </a:lnTo>
                  <a:lnTo>
                    <a:pt x="323" y="281"/>
                  </a:lnTo>
                  <a:lnTo>
                    <a:pt x="319" y="286"/>
                  </a:lnTo>
                  <a:lnTo>
                    <a:pt x="314" y="291"/>
                  </a:lnTo>
                  <a:lnTo>
                    <a:pt x="308" y="294"/>
                  </a:lnTo>
                  <a:lnTo>
                    <a:pt x="302" y="296"/>
                  </a:lnTo>
                  <a:lnTo>
                    <a:pt x="305" y="288"/>
                  </a:lnTo>
                  <a:lnTo>
                    <a:pt x="309" y="280"/>
                  </a:lnTo>
                  <a:lnTo>
                    <a:pt x="316" y="273"/>
                  </a:lnTo>
                  <a:lnTo>
                    <a:pt x="323" y="265"/>
                  </a:lnTo>
                  <a:lnTo>
                    <a:pt x="328" y="258"/>
                  </a:lnTo>
                  <a:lnTo>
                    <a:pt x="328" y="251"/>
                  </a:lnTo>
                  <a:lnTo>
                    <a:pt x="323" y="245"/>
                  </a:lnTo>
                  <a:lnTo>
                    <a:pt x="311" y="239"/>
                  </a:lnTo>
                  <a:lnTo>
                    <a:pt x="302" y="242"/>
                  </a:lnTo>
                  <a:lnTo>
                    <a:pt x="295" y="245"/>
                  </a:lnTo>
                  <a:lnTo>
                    <a:pt x="291" y="251"/>
                  </a:lnTo>
                  <a:lnTo>
                    <a:pt x="286" y="258"/>
                  </a:lnTo>
                  <a:lnTo>
                    <a:pt x="281" y="264"/>
                  </a:lnTo>
                  <a:lnTo>
                    <a:pt x="276" y="270"/>
                  </a:lnTo>
                  <a:lnTo>
                    <a:pt x="270" y="274"/>
                  </a:lnTo>
                  <a:lnTo>
                    <a:pt x="263" y="277"/>
                  </a:lnTo>
                  <a:lnTo>
                    <a:pt x="265" y="263"/>
                  </a:lnTo>
                  <a:lnTo>
                    <a:pt x="273" y="251"/>
                  </a:lnTo>
                  <a:lnTo>
                    <a:pt x="284" y="239"/>
                  </a:lnTo>
                  <a:lnTo>
                    <a:pt x="291" y="225"/>
                  </a:lnTo>
                  <a:lnTo>
                    <a:pt x="286" y="222"/>
                  </a:lnTo>
                  <a:lnTo>
                    <a:pt x="281" y="217"/>
                  </a:lnTo>
                  <a:lnTo>
                    <a:pt x="276" y="214"/>
                  </a:lnTo>
                  <a:lnTo>
                    <a:pt x="271" y="210"/>
                  </a:lnTo>
                  <a:lnTo>
                    <a:pt x="265" y="208"/>
                  </a:lnTo>
                  <a:lnTo>
                    <a:pt x="261" y="206"/>
                  </a:lnTo>
                  <a:lnTo>
                    <a:pt x="255" y="205"/>
                  </a:lnTo>
                  <a:lnTo>
                    <a:pt x="249" y="206"/>
                  </a:lnTo>
                  <a:lnTo>
                    <a:pt x="242" y="211"/>
                  </a:lnTo>
                  <a:lnTo>
                    <a:pt x="236" y="218"/>
                  </a:lnTo>
                  <a:lnTo>
                    <a:pt x="229" y="224"/>
                  </a:lnTo>
                  <a:lnTo>
                    <a:pt x="224" y="231"/>
                  </a:lnTo>
                  <a:lnTo>
                    <a:pt x="219" y="237"/>
                  </a:lnTo>
                  <a:lnTo>
                    <a:pt x="213" y="242"/>
                  </a:lnTo>
                  <a:lnTo>
                    <a:pt x="206" y="246"/>
                  </a:lnTo>
                  <a:lnTo>
                    <a:pt x="199" y="249"/>
                  </a:lnTo>
                  <a:lnTo>
                    <a:pt x="205" y="242"/>
                  </a:lnTo>
                  <a:lnTo>
                    <a:pt x="211" y="235"/>
                  </a:lnTo>
                  <a:lnTo>
                    <a:pt x="216" y="228"/>
                  </a:lnTo>
                  <a:lnTo>
                    <a:pt x="222" y="222"/>
                  </a:lnTo>
                  <a:lnTo>
                    <a:pt x="227" y="215"/>
                  </a:lnTo>
                  <a:lnTo>
                    <a:pt x="231" y="207"/>
                  </a:lnTo>
                  <a:lnTo>
                    <a:pt x="236" y="200"/>
                  </a:lnTo>
                  <a:lnTo>
                    <a:pt x="238" y="192"/>
                  </a:lnTo>
                  <a:lnTo>
                    <a:pt x="231" y="186"/>
                  </a:lnTo>
                  <a:lnTo>
                    <a:pt x="223" y="180"/>
                  </a:lnTo>
                  <a:lnTo>
                    <a:pt x="214" y="177"/>
                  </a:lnTo>
                  <a:lnTo>
                    <a:pt x="205" y="179"/>
                  </a:lnTo>
                  <a:lnTo>
                    <a:pt x="200" y="182"/>
                  </a:lnTo>
                  <a:lnTo>
                    <a:pt x="197" y="186"/>
                  </a:lnTo>
                  <a:lnTo>
                    <a:pt x="192" y="189"/>
                  </a:lnTo>
                  <a:lnTo>
                    <a:pt x="187" y="193"/>
                  </a:lnTo>
                  <a:lnTo>
                    <a:pt x="183" y="196"/>
                  </a:lnTo>
                  <a:lnTo>
                    <a:pt x="179" y="201"/>
                  </a:lnTo>
                  <a:lnTo>
                    <a:pt x="174" y="205"/>
                  </a:lnTo>
                  <a:lnTo>
                    <a:pt x="170" y="208"/>
                  </a:lnTo>
                  <a:lnTo>
                    <a:pt x="165" y="203"/>
                  </a:lnTo>
                  <a:lnTo>
                    <a:pt x="173" y="192"/>
                  </a:lnTo>
                  <a:lnTo>
                    <a:pt x="184" y="182"/>
                  </a:lnTo>
                  <a:lnTo>
                    <a:pt x="193" y="174"/>
                  </a:lnTo>
                  <a:lnTo>
                    <a:pt x="199" y="163"/>
                  </a:lnTo>
                  <a:lnTo>
                    <a:pt x="191" y="157"/>
                  </a:lnTo>
                  <a:lnTo>
                    <a:pt x="184" y="150"/>
                  </a:lnTo>
                  <a:lnTo>
                    <a:pt x="174" y="145"/>
                  </a:lnTo>
                  <a:lnTo>
                    <a:pt x="165" y="146"/>
                  </a:lnTo>
                  <a:lnTo>
                    <a:pt x="159" y="152"/>
                  </a:lnTo>
                  <a:lnTo>
                    <a:pt x="154" y="158"/>
                  </a:lnTo>
                  <a:lnTo>
                    <a:pt x="148" y="164"/>
                  </a:lnTo>
                  <a:lnTo>
                    <a:pt x="140" y="166"/>
                  </a:lnTo>
                  <a:lnTo>
                    <a:pt x="134" y="157"/>
                  </a:lnTo>
                  <a:lnTo>
                    <a:pt x="129" y="148"/>
                  </a:lnTo>
                  <a:lnTo>
                    <a:pt x="129" y="137"/>
                  </a:lnTo>
                  <a:lnTo>
                    <a:pt x="138" y="129"/>
                  </a:lnTo>
                  <a:lnTo>
                    <a:pt x="140" y="127"/>
                  </a:lnTo>
                  <a:lnTo>
                    <a:pt x="136" y="121"/>
                  </a:lnTo>
                  <a:lnTo>
                    <a:pt x="130" y="116"/>
                  </a:lnTo>
                  <a:lnTo>
                    <a:pt x="123" y="113"/>
                  </a:lnTo>
                  <a:lnTo>
                    <a:pt x="116" y="109"/>
                  </a:lnTo>
                  <a:lnTo>
                    <a:pt x="108" y="117"/>
                  </a:lnTo>
                  <a:lnTo>
                    <a:pt x="105" y="128"/>
                  </a:lnTo>
                  <a:lnTo>
                    <a:pt x="107" y="137"/>
                  </a:lnTo>
                  <a:lnTo>
                    <a:pt x="113" y="146"/>
                  </a:lnTo>
                  <a:lnTo>
                    <a:pt x="131" y="179"/>
                  </a:lnTo>
                  <a:lnTo>
                    <a:pt x="152" y="211"/>
                  </a:lnTo>
                  <a:lnTo>
                    <a:pt x="173" y="244"/>
                  </a:lnTo>
                  <a:lnTo>
                    <a:pt x="194" y="277"/>
                  </a:lnTo>
                  <a:lnTo>
                    <a:pt x="215" y="308"/>
                  </a:lnTo>
                  <a:lnTo>
                    <a:pt x="235" y="341"/>
                  </a:lnTo>
                  <a:lnTo>
                    <a:pt x="255" y="373"/>
                  </a:lnTo>
                  <a:lnTo>
                    <a:pt x="272" y="407"/>
                  </a:lnTo>
                  <a:lnTo>
                    <a:pt x="279" y="420"/>
                  </a:lnTo>
                  <a:lnTo>
                    <a:pt x="287" y="434"/>
                  </a:lnTo>
                  <a:lnTo>
                    <a:pt x="295" y="446"/>
                  </a:lnTo>
                  <a:lnTo>
                    <a:pt x="304" y="459"/>
                  </a:lnTo>
                  <a:lnTo>
                    <a:pt x="311" y="472"/>
                  </a:lnTo>
                  <a:lnTo>
                    <a:pt x="319" y="485"/>
                  </a:lnTo>
                  <a:lnTo>
                    <a:pt x="327" y="498"/>
                  </a:lnTo>
                  <a:lnTo>
                    <a:pt x="334" y="510"/>
                  </a:lnTo>
                  <a:lnTo>
                    <a:pt x="335" y="516"/>
                  </a:lnTo>
                  <a:lnTo>
                    <a:pt x="336" y="522"/>
                  </a:lnTo>
                  <a:lnTo>
                    <a:pt x="335" y="528"/>
                  </a:lnTo>
                  <a:lnTo>
                    <a:pt x="331" y="534"/>
                  </a:lnTo>
                  <a:lnTo>
                    <a:pt x="329" y="537"/>
                  </a:lnTo>
                  <a:lnTo>
                    <a:pt x="327" y="538"/>
                  </a:lnTo>
                  <a:lnTo>
                    <a:pt x="323" y="538"/>
                  </a:lnTo>
                  <a:lnTo>
                    <a:pt x="321" y="538"/>
                  </a:lnTo>
                  <a:lnTo>
                    <a:pt x="298" y="509"/>
                  </a:lnTo>
                  <a:lnTo>
                    <a:pt x="278" y="479"/>
                  </a:lnTo>
                  <a:lnTo>
                    <a:pt x="261" y="448"/>
                  </a:lnTo>
                  <a:lnTo>
                    <a:pt x="243" y="416"/>
                  </a:lnTo>
                  <a:lnTo>
                    <a:pt x="226" y="386"/>
                  </a:lnTo>
                  <a:lnTo>
                    <a:pt x="208" y="355"/>
                  </a:lnTo>
                  <a:lnTo>
                    <a:pt x="188" y="324"/>
                  </a:lnTo>
                  <a:lnTo>
                    <a:pt x="165" y="295"/>
                  </a:lnTo>
                  <a:lnTo>
                    <a:pt x="159" y="282"/>
                  </a:lnTo>
                  <a:lnTo>
                    <a:pt x="154" y="271"/>
                  </a:lnTo>
                  <a:lnTo>
                    <a:pt x="147" y="258"/>
                  </a:lnTo>
                  <a:lnTo>
                    <a:pt x="140" y="245"/>
                  </a:lnTo>
                  <a:lnTo>
                    <a:pt x="131" y="234"/>
                  </a:lnTo>
                  <a:lnTo>
                    <a:pt x="126" y="221"/>
                  </a:lnTo>
                  <a:lnTo>
                    <a:pt x="119" y="207"/>
                  </a:lnTo>
                  <a:lnTo>
                    <a:pt x="114" y="194"/>
                  </a:lnTo>
                  <a:lnTo>
                    <a:pt x="105" y="185"/>
                  </a:lnTo>
                  <a:lnTo>
                    <a:pt x="100" y="173"/>
                  </a:lnTo>
                  <a:lnTo>
                    <a:pt x="95" y="161"/>
                  </a:lnTo>
                  <a:lnTo>
                    <a:pt x="88" y="150"/>
                  </a:lnTo>
                  <a:lnTo>
                    <a:pt x="86" y="164"/>
                  </a:lnTo>
                  <a:lnTo>
                    <a:pt x="90" y="177"/>
                  </a:lnTo>
                  <a:lnTo>
                    <a:pt x="95" y="189"/>
                  </a:lnTo>
                  <a:lnTo>
                    <a:pt x="100" y="202"/>
                  </a:lnTo>
                  <a:lnTo>
                    <a:pt x="107" y="224"/>
                  </a:lnTo>
                  <a:lnTo>
                    <a:pt x="114" y="246"/>
                  </a:lnTo>
                  <a:lnTo>
                    <a:pt x="121" y="268"/>
                  </a:lnTo>
                  <a:lnTo>
                    <a:pt x="127" y="291"/>
                  </a:lnTo>
                  <a:lnTo>
                    <a:pt x="134" y="314"/>
                  </a:lnTo>
                  <a:lnTo>
                    <a:pt x="141" y="336"/>
                  </a:lnTo>
                  <a:lnTo>
                    <a:pt x="147" y="358"/>
                  </a:lnTo>
                  <a:lnTo>
                    <a:pt x="154" y="380"/>
                  </a:lnTo>
                  <a:lnTo>
                    <a:pt x="162" y="398"/>
                  </a:lnTo>
                  <a:lnTo>
                    <a:pt x="169" y="415"/>
                  </a:lnTo>
                  <a:lnTo>
                    <a:pt x="173" y="434"/>
                  </a:lnTo>
                  <a:lnTo>
                    <a:pt x="178" y="452"/>
                  </a:lnTo>
                  <a:lnTo>
                    <a:pt x="181" y="472"/>
                  </a:lnTo>
                  <a:lnTo>
                    <a:pt x="186" y="491"/>
                  </a:lnTo>
                  <a:lnTo>
                    <a:pt x="193" y="508"/>
                  </a:lnTo>
                  <a:lnTo>
                    <a:pt x="201" y="525"/>
                  </a:lnTo>
                  <a:lnTo>
                    <a:pt x="202" y="538"/>
                  </a:lnTo>
                  <a:lnTo>
                    <a:pt x="207" y="552"/>
                  </a:lnTo>
                  <a:lnTo>
                    <a:pt x="213" y="565"/>
                  </a:lnTo>
                  <a:lnTo>
                    <a:pt x="220" y="578"/>
                  </a:lnTo>
                  <a:lnTo>
                    <a:pt x="222" y="591"/>
                  </a:lnTo>
                  <a:lnTo>
                    <a:pt x="222" y="601"/>
                  </a:lnTo>
                  <a:lnTo>
                    <a:pt x="214" y="610"/>
                  </a:lnTo>
                  <a:lnTo>
                    <a:pt x="199" y="618"/>
                  </a:lnTo>
                  <a:lnTo>
                    <a:pt x="193" y="618"/>
                  </a:lnTo>
                  <a:lnTo>
                    <a:pt x="184" y="586"/>
                  </a:lnTo>
                  <a:lnTo>
                    <a:pt x="174" y="553"/>
                  </a:lnTo>
                  <a:lnTo>
                    <a:pt x="164" y="522"/>
                  </a:lnTo>
                  <a:lnTo>
                    <a:pt x="154" y="491"/>
                  </a:lnTo>
                  <a:lnTo>
                    <a:pt x="143" y="458"/>
                  </a:lnTo>
                  <a:lnTo>
                    <a:pt x="134" y="427"/>
                  </a:lnTo>
                  <a:lnTo>
                    <a:pt x="126" y="394"/>
                  </a:lnTo>
                  <a:lnTo>
                    <a:pt x="119" y="360"/>
                  </a:lnTo>
                  <a:lnTo>
                    <a:pt x="122" y="356"/>
                  </a:lnTo>
                  <a:lnTo>
                    <a:pt x="111" y="334"/>
                  </a:lnTo>
                  <a:lnTo>
                    <a:pt x="101" y="310"/>
                  </a:lnTo>
                  <a:lnTo>
                    <a:pt x="94" y="286"/>
                  </a:lnTo>
                  <a:lnTo>
                    <a:pt x="88" y="261"/>
                  </a:lnTo>
                  <a:lnTo>
                    <a:pt x="81" y="238"/>
                  </a:lnTo>
                  <a:lnTo>
                    <a:pt x="74" y="214"/>
                  </a:lnTo>
                  <a:lnTo>
                    <a:pt x="65" y="191"/>
                  </a:lnTo>
                  <a:lnTo>
                    <a:pt x="54" y="168"/>
                  </a:lnTo>
                  <a:lnTo>
                    <a:pt x="51" y="158"/>
                  </a:lnTo>
                  <a:lnTo>
                    <a:pt x="48" y="148"/>
                  </a:lnTo>
                  <a:lnTo>
                    <a:pt x="44" y="137"/>
                  </a:lnTo>
                  <a:lnTo>
                    <a:pt x="40" y="127"/>
                  </a:lnTo>
                  <a:lnTo>
                    <a:pt x="35" y="117"/>
                  </a:lnTo>
                  <a:lnTo>
                    <a:pt x="29" y="109"/>
                  </a:lnTo>
                  <a:lnTo>
                    <a:pt x="23" y="101"/>
                  </a:lnTo>
                  <a:lnTo>
                    <a:pt x="15" y="93"/>
                  </a:lnTo>
                  <a:lnTo>
                    <a:pt x="19" y="86"/>
                  </a:lnTo>
                  <a:lnTo>
                    <a:pt x="19" y="80"/>
                  </a:lnTo>
                  <a:lnTo>
                    <a:pt x="16" y="73"/>
                  </a:lnTo>
                  <a:lnTo>
                    <a:pt x="12" y="67"/>
                  </a:lnTo>
                  <a:lnTo>
                    <a:pt x="8" y="65"/>
                  </a:lnTo>
                  <a:lnTo>
                    <a:pt x="5" y="65"/>
                  </a:lnTo>
                  <a:lnTo>
                    <a:pt x="1" y="63"/>
                  </a:lnTo>
                  <a:lnTo>
                    <a:pt x="0" y="59"/>
                  </a:lnTo>
                  <a:lnTo>
                    <a:pt x="4" y="51"/>
                  </a:lnTo>
                  <a:lnTo>
                    <a:pt x="8" y="46"/>
                  </a:lnTo>
                  <a:lnTo>
                    <a:pt x="14" y="43"/>
                  </a:lnTo>
                  <a:lnTo>
                    <a:pt x="21" y="39"/>
                  </a:lnTo>
                  <a:lnTo>
                    <a:pt x="29" y="37"/>
                  </a:lnTo>
                  <a:lnTo>
                    <a:pt x="36" y="34"/>
                  </a:lnTo>
                  <a:lnTo>
                    <a:pt x="41" y="28"/>
                  </a:lnTo>
                  <a:lnTo>
                    <a:pt x="45" y="20"/>
                  </a:lnTo>
                  <a:lnTo>
                    <a:pt x="47" y="14"/>
                  </a:lnTo>
                  <a:lnTo>
                    <a:pt x="48" y="9"/>
                  </a:lnTo>
                  <a:lnTo>
                    <a:pt x="50" y="3"/>
                  </a:lnTo>
                  <a:lnTo>
                    <a:pt x="55" y="0"/>
                  </a:lnTo>
                  <a:lnTo>
                    <a:pt x="58" y="0"/>
                  </a:lnTo>
                  <a:lnTo>
                    <a:pt x="62" y="0"/>
                  </a:lnTo>
                  <a:lnTo>
                    <a:pt x="64" y="1"/>
                  </a:lnTo>
                  <a:lnTo>
                    <a:pt x="6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Freeform 15"/>
            <p:cNvSpPr>
              <a:spLocks/>
            </p:cNvSpPr>
            <p:nvPr/>
          </p:nvSpPr>
          <p:spPr bwMode="auto">
            <a:xfrm>
              <a:off x="1731963" y="2960688"/>
              <a:ext cx="207963" cy="211137"/>
            </a:xfrm>
            <a:custGeom>
              <a:avLst/>
              <a:gdLst>
                <a:gd name="T0" fmla="*/ 775 w 785"/>
                <a:gd name="T1" fmla="*/ 19 h 799"/>
                <a:gd name="T2" fmla="*/ 754 w 785"/>
                <a:gd name="T3" fmla="*/ 57 h 799"/>
                <a:gd name="T4" fmla="*/ 732 w 785"/>
                <a:gd name="T5" fmla="*/ 96 h 799"/>
                <a:gd name="T6" fmla="*/ 709 w 785"/>
                <a:gd name="T7" fmla="*/ 133 h 799"/>
                <a:gd name="T8" fmla="*/ 685 w 785"/>
                <a:gd name="T9" fmla="*/ 170 h 799"/>
                <a:gd name="T10" fmla="*/ 659 w 785"/>
                <a:gd name="T11" fmla="*/ 207 h 799"/>
                <a:gd name="T12" fmla="*/ 635 w 785"/>
                <a:gd name="T13" fmla="*/ 244 h 799"/>
                <a:gd name="T14" fmla="*/ 610 w 785"/>
                <a:gd name="T15" fmla="*/ 282 h 799"/>
                <a:gd name="T16" fmla="*/ 588 w 785"/>
                <a:gd name="T17" fmla="*/ 317 h 799"/>
                <a:gd name="T18" fmla="*/ 565 w 785"/>
                <a:gd name="T19" fmla="*/ 348 h 799"/>
                <a:gd name="T20" fmla="*/ 539 w 785"/>
                <a:gd name="T21" fmla="*/ 379 h 799"/>
                <a:gd name="T22" fmla="*/ 511 w 785"/>
                <a:gd name="T23" fmla="*/ 408 h 799"/>
                <a:gd name="T24" fmla="*/ 484 w 785"/>
                <a:gd name="T25" fmla="*/ 439 h 799"/>
                <a:gd name="T26" fmla="*/ 454 w 785"/>
                <a:gd name="T27" fmla="*/ 468 h 799"/>
                <a:gd name="T28" fmla="*/ 427 w 785"/>
                <a:gd name="T29" fmla="*/ 497 h 799"/>
                <a:gd name="T30" fmla="*/ 399 w 785"/>
                <a:gd name="T31" fmla="*/ 526 h 799"/>
                <a:gd name="T32" fmla="*/ 372 w 785"/>
                <a:gd name="T33" fmla="*/ 551 h 799"/>
                <a:gd name="T34" fmla="*/ 345 w 785"/>
                <a:gd name="T35" fmla="*/ 572 h 799"/>
                <a:gd name="T36" fmla="*/ 318 w 785"/>
                <a:gd name="T37" fmla="*/ 593 h 799"/>
                <a:gd name="T38" fmla="*/ 292 w 785"/>
                <a:gd name="T39" fmla="*/ 614 h 799"/>
                <a:gd name="T40" fmla="*/ 264 w 785"/>
                <a:gd name="T41" fmla="*/ 635 h 799"/>
                <a:gd name="T42" fmla="*/ 236 w 785"/>
                <a:gd name="T43" fmla="*/ 655 h 799"/>
                <a:gd name="T44" fmla="*/ 208 w 785"/>
                <a:gd name="T45" fmla="*/ 676 h 799"/>
                <a:gd name="T46" fmla="*/ 180 w 785"/>
                <a:gd name="T47" fmla="*/ 696 h 799"/>
                <a:gd name="T48" fmla="*/ 153 w 785"/>
                <a:gd name="T49" fmla="*/ 712 h 799"/>
                <a:gd name="T50" fmla="*/ 130 w 785"/>
                <a:gd name="T51" fmla="*/ 726 h 799"/>
                <a:gd name="T52" fmla="*/ 106 w 785"/>
                <a:gd name="T53" fmla="*/ 742 h 799"/>
                <a:gd name="T54" fmla="*/ 82 w 785"/>
                <a:gd name="T55" fmla="*/ 756 h 799"/>
                <a:gd name="T56" fmla="*/ 61 w 785"/>
                <a:gd name="T57" fmla="*/ 768 h 799"/>
                <a:gd name="T58" fmla="*/ 44 w 785"/>
                <a:gd name="T59" fmla="*/ 778 h 799"/>
                <a:gd name="T60" fmla="*/ 28 w 785"/>
                <a:gd name="T61" fmla="*/ 787 h 799"/>
                <a:gd name="T62" fmla="*/ 9 w 785"/>
                <a:gd name="T63" fmla="*/ 796 h 799"/>
                <a:gd name="T64" fmla="*/ 21 w 785"/>
                <a:gd name="T65" fmla="*/ 785 h 799"/>
                <a:gd name="T66" fmla="*/ 61 w 785"/>
                <a:gd name="T67" fmla="*/ 757 h 799"/>
                <a:gd name="T68" fmla="*/ 103 w 785"/>
                <a:gd name="T69" fmla="*/ 729 h 799"/>
                <a:gd name="T70" fmla="*/ 144 w 785"/>
                <a:gd name="T71" fmla="*/ 701 h 799"/>
                <a:gd name="T72" fmla="*/ 185 w 785"/>
                <a:gd name="T73" fmla="*/ 671 h 799"/>
                <a:gd name="T74" fmla="*/ 224 w 785"/>
                <a:gd name="T75" fmla="*/ 641 h 799"/>
                <a:gd name="T76" fmla="*/ 263 w 785"/>
                <a:gd name="T77" fmla="*/ 608 h 799"/>
                <a:gd name="T78" fmla="*/ 301 w 785"/>
                <a:gd name="T79" fmla="*/ 575 h 799"/>
                <a:gd name="T80" fmla="*/ 336 w 785"/>
                <a:gd name="T81" fmla="*/ 540 h 799"/>
                <a:gd name="T82" fmla="*/ 370 w 785"/>
                <a:gd name="T83" fmla="*/ 506 h 799"/>
                <a:gd name="T84" fmla="*/ 404 w 785"/>
                <a:gd name="T85" fmla="*/ 472 h 799"/>
                <a:gd name="T86" fmla="*/ 438 w 785"/>
                <a:gd name="T87" fmla="*/ 440 h 799"/>
                <a:gd name="T88" fmla="*/ 471 w 785"/>
                <a:gd name="T89" fmla="*/ 405 h 799"/>
                <a:gd name="T90" fmla="*/ 503 w 785"/>
                <a:gd name="T91" fmla="*/ 370 h 799"/>
                <a:gd name="T92" fmla="*/ 534 w 785"/>
                <a:gd name="T93" fmla="*/ 334 h 799"/>
                <a:gd name="T94" fmla="*/ 560 w 785"/>
                <a:gd name="T95" fmla="*/ 297 h 799"/>
                <a:gd name="T96" fmla="*/ 586 w 785"/>
                <a:gd name="T97" fmla="*/ 262 h 799"/>
                <a:gd name="T98" fmla="*/ 611 w 785"/>
                <a:gd name="T99" fmla="*/ 233 h 799"/>
                <a:gd name="T100" fmla="*/ 636 w 785"/>
                <a:gd name="T101" fmla="*/ 204 h 799"/>
                <a:gd name="T102" fmla="*/ 660 w 785"/>
                <a:gd name="T103" fmla="*/ 175 h 799"/>
                <a:gd name="T104" fmla="*/ 682 w 785"/>
                <a:gd name="T105" fmla="*/ 144 h 799"/>
                <a:gd name="T106" fmla="*/ 704 w 785"/>
                <a:gd name="T107" fmla="*/ 115 h 799"/>
                <a:gd name="T108" fmla="*/ 727 w 785"/>
                <a:gd name="T109" fmla="*/ 85 h 799"/>
                <a:gd name="T110" fmla="*/ 749 w 785"/>
                <a:gd name="T111" fmla="*/ 55 h 799"/>
                <a:gd name="T112" fmla="*/ 766 w 785"/>
                <a:gd name="T113" fmla="*/ 29 h 799"/>
                <a:gd name="T114" fmla="*/ 777 w 785"/>
                <a:gd name="T115" fmla="*/ 7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5" h="799">
                  <a:moveTo>
                    <a:pt x="785" y="0"/>
                  </a:moveTo>
                  <a:lnTo>
                    <a:pt x="775" y="19"/>
                  </a:lnTo>
                  <a:lnTo>
                    <a:pt x="765" y="39"/>
                  </a:lnTo>
                  <a:lnTo>
                    <a:pt x="754" y="57"/>
                  </a:lnTo>
                  <a:lnTo>
                    <a:pt x="743" y="76"/>
                  </a:lnTo>
                  <a:lnTo>
                    <a:pt x="732" y="96"/>
                  </a:lnTo>
                  <a:lnTo>
                    <a:pt x="721" y="114"/>
                  </a:lnTo>
                  <a:lnTo>
                    <a:pt x="709" y="133"/>
                  </a:lnTo>
                  <a:lnTo>
                    <a:pt x="696" y="151"/>
                  </a:lnTo>
                  <a:lnTo>
                    <a:pt x="685" y="170"/>
                  </a:lnTo>
                  <a:lnTo>
                    <a:pt x="672" y="189"/>
                  </a:lnTo>
                  <a:lnTo>
                    <a:pt x="659" y="207"/>
                  </a:lnTo>
                  <a:lnTo>
                    <a:pt x="647" y="226"/>
                  </a:lnTo>
                  <a:lnTo>
                    <a:pt x="635" y="244"/>
                  </a:lnTo>
                  <a:lnTo>
                    <a:pt x="623" y="263"/>
                  </a:lnTo>
                  <a:lnTo>
                    <a:pt x="610" y="282"/>
                  </a:lnTo>
                  <a:lnTo>
                    <a:pt x="599" y="300"/>
                  </a:lnTo>
                  <a:lnTo>
                    <a:pt x="588" y="317"/>
                  </a:lnTo>
                  <a:lnTo>
                    <a:pt x="577" y="333"/>
                  </a:lnTo>
                  <a:lnTo>
                    <a:pt x="565" y="348"/>
                  </a:lnTo>
                  <a:lnTo>
                    <a:pt x="552" y="364"/>
                  </a:lnTo>
                  <a:lnTo>
                    <a:pt x="539" y="379"/>
                  </a:lnTo>
                  <a:lnTo>
                    <a:pt x="525" y="394"/>
                  </a:lnTo>
                  <a:lnTo>
                    <a:pt x="511" y="408"/>
                  </a:lnTo>
                  <a:lnTo>
                    <a:pt x="497" y="423"/>
                  </a:lnTo>
                  <a:lnTo>
                    <a:pt x="484" y="439"/>
                  </a:lnTo>
                  <a:lnTo>
                    <a:pt x="470" y="453"/>
                  </a:lnTo>
                  <a:lnTo>
                    <a:pt x="454" y="468"/>
                  </a:lnTo>
                  <a:lnTo>
                    <a:pt x="440" y="482"/>
                  </a:lnTo>
                  <a:lnTo>
                    <a:pt x="427" y="497"/>
                  </a:lnTo>
                  <a:lnTo>
                    <a:pt x="413" y="511"/>
                  </a:lnTo>
                  <a:lnTo>
                    <a:pt x="399" y="526"/>
                  </a:lnTo>
                  <a:lnTo>
                    <a:pt x="385" y="541"/>
                  </a:lnTo>
                  <a:lnTo>
                    <a:pt x="372" y="551"/>
                  </a:lnTo>
                  <a:lnTo>
                    <a:pt x="359" y="562"/>
                  </a:lnTo>
                  <a:lnTo>
                    <a:pt x="345" y="572"/>
                  </a:lnTo>
                  <a:lnTo>
                    <a:pt x="332" y="583"/>
                  </a:lnTo>
                  <a:lnTo>
                    <a:pt x="318" y="593"/>
                  </a:lnTo>
                  <a:lnTo>
                    <a:pt x="304" y="604"/>
                  </a:lnTo>
                  <a:lnTo>
                    <a:pt x="292" y="614"/>
                  </a:lnTo>
                  <a:lnTo>
                    <a:pt x="278" y="625"/>
                  </a:lnTo>
                  <a:lnTo>
                    <a:pt x="264" y="635"/>
                  </a:lnTo>
                  <a:lnTo>
                    <a:pt x="250" y="646"/>
                  </a:lnTo>
                  <a:lnTo>
                    <a:pt x="236" y="655"/>
                  </a:lnTo>
                  <a:lnTo>
                    <a:pt x="222" y="665"/>
                  </a:lnTo>
                  <a:lnTo>
                    <a:pt x="208" y="676"/>
                  </a:lnTo>
                  <a:lnTo>
                    <a:pt x="194" y="686"/>
                  </a:lnTo>
                  <a:lnTo>
                    <a:pt x="180" y="696"/>
                  </a:lnTo>
                  <a:lnTo>
                    <a:pt x="166" y="706"/>
                  </a:lnTo>
                  <a:lnTo>
                    <a:pt x="153" y="712"/>
                  </a:lnTo>
                  <a:lnTo>
                    <a:pt x="142" y="719"/>
                  </a:lnTo>
                  <a:lnTo>
                    <a:pt x="130" y="726"/>
                  </a:lnTo>
                  <a:lnTo>
                    <a:pt x="118" y="734"/>
                  </a:lnTo>
                  <a:lnTo>
                    <a:pt x="106" y="742"/>
                  </a:lnTo>
                  <a:lnTo>
                    <a:pt x="94" y="749"/>
                  </a:lnTo>
                  <a:lnTo>
                    <a:pt x="82" y="756"/>
                  </a:lnTo>
                  <a:lnTo>
                    <a:pt x="70" y="762"/>
                  </a:lnTo>
                  <a:lnTo>
                    <a:pt x="61" y="768"/>
                  </a:lnTo>
                  <a:lnTo>
                    <a:pt x="53" y="772"/>
                  </a:lnTo>
                  <a:lnTo>
                    <a:pt x="44" y="778"/>
                  </a:lnTo>
                  <a:lnTo>
                    <a:pt x="36" y="783"/>
                  </a:lnTo>
                  <a:lnTo>
                    <a:pt x="28" y="787"/>
                  </a:lnTo>
                  <a:lnTo>
                    <a:pt x="18" y="792"/>
                  </a:lnTo>
                  <a:lnTo>
                    <a:pt x="9" y="796"/>
                  </a:lnTo>
                  <a:lnTo>
                    <a:pt x="0" y="799"/>
                  </a:lnTo>
                  <a:lnTo>
                    <a:pt x="21" y="785"/>
                  </a:lnTo>
                  <a:lnTo>
                    <a:pt x="42" y="771"/>
                  </a:lnTo>
                  <a:lnTo>
                    <a:pt x="61" y="757"/>
                  </a:lnTo>
                  <a:lnTo>
                    <a:pt x="82" y="743"/>
                  </a:lnTo>
                  <a:lnTo>
                    <a:pt x="103" y="729"/>
                  </a:lnTo>
                  <a:lnTo>
                    <a:pt x="123" y="715"/>
                  </a:lnTo>
                  <a:lnTo>
                    <a:pt x="144" y="701"/>
                  </a:lnTo>
                  <a:lnTo>
                    <a:pt x="164" y="686"/>
                  </a:lnTo>
                  <a:lnTo>
                    <a:pt x="185" y="671"/>
                  </a:lnTo>
                  <a:lnTo>
                    <a:pt x="204" y="656"/>
                  </a:lnTo>
                  <a:lnTo>
                    <a:pt x="224" y="641"/>
                  </a:lnTo>
                  <a:lnTo>
                    <a:pt x="244" y="625"/>
                  </a:lnTo>
                  <a:lnTo>
                    <a:pt x="263" y="608"/>
                  </a:lnTo>
                  <a:lnTo>
                    <a:pt x="282" y="592"/>
                  </a:lnTo>
                  <a:lnTo>
                    <a:pt x="301" y="575"/>
                  </a:lnTo>
                  <a:lnTo>
                    <a:pt x="320" y="557"/>
                  </a:lnTo>
                  <a:lnTo>
                    <a:pt x="336" y="540"/>
                  </a:lnTo>
                  <a:lnTo>
                    <a:pt x="353" y="523"/>
                  </a:lnTo>
                  <a:lnTo>
                    <a:pt x="370" y="506"/>
                  </a:lnTo>
                  <a:lnTo>
                    <a:pt x="387" y="490"/>
                  </a:lnTo>
                  <a:lnTo>
                    <a:pt x="404" y="472"/>
                  </a:lnTo>
                  <a:lnTo>
                    <a:pt x="421" y="456"/>
                  </a:lnTo>
                  <a:lnTo>
                    <a:pt x="438" y="440"/>
                  </a:lnTo>
                  <a:lnTo>
                    <a:pt x="454" y="422"/>
                  </a:lnTo>
                  <a:lnTo>
                    <a:pt x="471" y="405"/>
                  </a:lnTo>
                  <a:lnTo>
                    <a:pt x="487" y="387"/>
                  </a:lnTo>
                  <a:lnTo>
                    <a:pt x="503" y="370"/>
                  </a:lnTo>
                  <a:lnTo>
                    <a:pt x="518" y="353"/>
                  </a:lnTo>
                  <a:lnTo>
                    <a:pt x="534" y="334"/>
                  </a:lnTo>
                  <a:lnTo>
                    <a:pt x="547" y="315"/>
                  </a:lnTo>
                  <a:lnTo>
                    <a:pt x="560" y="297"/>
                  </a:lnTo>
                  <a:lnTo>
                    <a:pt x="573" y="277"/>
                  </a:lnTo>
                  <a:lnTo>
                    <a:pt x="586" y="262"/>
                  </a:lnTo>
                  <a:lnTo>
                    <a:pt x="599" y="248"/>
                  </a:lnTo>
                  <a:lnTo>
                    <a:pt x="611" y="233"/>
                  </a:lnTo>
                  <a:lnTo>
                    <a:pt x="624" y="219"/>
                  </a:lnTo>
                  <a:lnTo>
                    <a:pt x="636" y="204"/>
                  </a:lnTo>
                  <a:lnTo>
                    <a:pt x="649" y="189"/>
                  </a:lnTo>
                  <a:lnTo>
                    <a:pt x="660" y="175"/>
                  </a:lnTo>
                  <a:lnTo>
                    <a:pt x="672" y="160"/>
                  </a:lnTo>
                  <a:lnTo>
                    <a:pt x="682" y="144"/>
                  </a:lnTo>
                  <a:lnTo>
                    <a:pt x="694" y="130"/>
                  </a:lnTo>
                  <a:lnTo>
                    <a:pt x="704" y="115"/>
                  </a:lnTo>
                  <a:lnTo>
                    <a:pt x="716" y="100"/>
                  </a:lnTo>
                  <a:lnTo>
                    <a:pt x="727" y="85"/>
                  </a:lnTo>
                  <a:lnTo>
                    <a:pt x="738" y="70"/>
                  </a:lnTo>
                  <a:lnTo>
                    <a:pt x="749" y="55"/>
                  </a:lnTo>
                  <a:lnTo>
                    <a:pt x="759" y="40"/>
                  </a:lnTo>
                  <a:lnTo>
                    <a:pt x="766" y="29"/>
                  </a:lnTo>
                  <a:lnTo>
                    <a:pt x="772" y="18"/>
                  </a:lnTo>
                  <a:lnTo>
                    <a:pt x="777" y="7"/>
                  </a:lnTo>
                  <a:lnTo>
                    <a:pt x="7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16"/>
            <p:cNvSpPr>
              <a:spLocks/>
            </p:cNvSpPr>
            <p:nvPr/>
          </p:nvSpPr>
          <p:spPr bwMode="auto">
            <a:xfrm>
              <a:off x="1849438" y="2971800"/>
              <a:ext cx="46038" cy="26987"/>
            </a:xfrm>
            <a:custGeom>
              <a:avLst/>
              <a:gdLst>
                <a:gd name="T0" fmla="*/ 169 w 170"/>
                <a:gd name="T1" fmla="*/ 10 h 107"/>
                <a:gd name="T2" fmla="*/ 153 w 170"/>
                <a:gd name="T3" fmla="*/ 21 h 107"/>
                <a:gd name="T4" fmla="*/ 136 w 170"/>
                <a:gd name="T5" fmla="*/ 31 h 107"/>
                <a:gd name="T6" fmla="*/ 119 w 170"/>
                <a:gd name="T7" fmla="*/ 41 h 107"/>
                <a:gd name="T8" fmla="*/ 101 w 170"/>
                <a:gd name="T9" fmla="*/ 49 h 107"/>
                <a:gd name="T10" fmla="*/ 84 w 170"/>
                <a:gd name="T11" fmla="*/ 58 h 107"/>
                <a:gd name="T12" fmla="*/ 68 w 170"/>
                <a:gd name="T13" fmla="*/ 67 h 107"/>
                <a:gd name="T14" fmla="*/ 50 w 170"/>
                <a:gd name="T15" fmla="*/ 77 h 107"/>
                <a:gd name="T16" fmla="*/ 34 w 170"/>
                <a:gd name="T17" fmla="*/ 87 h 107"/>
                <a:gd name="T18" fmla="*/ 40 w 170"/>
                <a:gd name="T19" fmla="*/ 93 h 107"/>
                <a:gd name="T20" fmla="*/ 35 w 170"/>
                <a:gd name="T21" fmla="*/ 94 h 107"/>
                <a:gd name="T22" fmla="*/ 31 w 170"/>
                <a:gd name="T23" fmla="*/ 96 h 107"/>
                <a:gd name="T24" fmla="*/ 26 w 170"/>
                <a:gd name="T25" fmla="*/ 100 h 107"/>
                <a:gd name="T26" fmla="*/ 20 w 170"/>
                <a:gd name="T27" fmla="*/ 103 h 107"/>
                <a:gd name="T28" fmla="*/ 15 w 170"/>
                <a:gd name="T29" fmla="*/ 106 h 107"/>
                <a:gd name="T30" fmla="*/ 11 w 170"/>
                <a:gd name="T31" fmla="*/ 107 h 107"/>
                <a:gd name="T32" fmla="*/ 5 w 170"/>
                <a:gd name="T33" fmla="*/ 107 h 107"/>
                <a:gd name="T34" fmla="*/ 0 w 170"/>
                <a:gd name="T35" fmla="*/ 105 h 107"/>
                <a:gd name="T36" fmla="*/ 6 w 170"/>
                <a:gd name="T37" fmla="*/ 96 h 107"/>
                <a:gd name="T38" fmla="*/ 14 w 170"/>
                <a:gd name="T39" fmla="*/ 89 h 107"/>
                <a:gd name="T40" fmla="*/ 24 w 170"/>
                <a:gd name="T41" fmla="*/ 85 h 107"/>
                <a:gd name="T42" fmla="*/ 32 w 170"/>
                <a:gd name="T43" fmla="*/ 79 h 107"/>
                <a:gd name="T44" fmla="*/ 48 w 170"/>
                <a:gd name="T45" fmla="*/ 67 h 107"/>
                <a:gd name="T46" fmla="*/ 63 w 170"/>
                <a:gd name="T47" fmla="*/ 56 h 107"/>
                <a:gd name="T48" fmla="*/ 79 w 170"/>
                <a:gd name="T49" fmla="*/ 45 h 107"/>
                <a:gd name="T50" fmla="*/ 97 w 170"/>
                <a:gd name="T51" fmla="*/ 35 h 107"/>
                <a:gd name="T52" fmla="*/ 113 w 170"/>
                <a:gd name="T53" fmla="*/ 26 h 107"/>
                <a:gd name="T54" fmla="*/ 129 w 170"/>
                <a:gd name="T55" fmla="*/ 16 h 107"/>
                <a:gd name="T56" fmla="*/ 147 w 170"/>
                <a:gd name="T57" fmla="*/ 8 h 107"/>
                <a:gd name="T58" fmla="*/ 164 w 170"/>
                <a:gd name="T59" fmla="*/ 0 h 107"/>
                <a:gd name="T60" fmla="*/ 168 w 170"/>
                <a:gd name="T61" fmla="*/ 1 h 107"/>
                <a:gd name="T62" fmla="*/ 170 w 170"/>
                <a:gd name="T63" fmla="*/ 5 h 107"/>
                <a:gd name="T64" fmla="*/ 170 w 170"/>
                <a:gd name="T65" fmla="*/ 7 h 107"/>
                <a:gd name="T66" fmla="*/ 169 w 170"/>
                <a:gd name="T67"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107">
                  <a:moveTo>
                    <a:pt x="169" y="10"/>
                  </a:moveTo>
                  <a:lnTo>
                    <a:pt x="153" y="21"/>
                  </a:lnTo>
                  <a:lnTo>
                    <a:pt x="136" y="31"/>
                  </a:lnTo>
                  <a:lnTo>
                    <a:pt x="119" y="41"/>
                  </a:lnTo>
                  <a:lnTo>
                    <a:pt x="101" y="49"/>
                  </a:lnTo>
                  <a:lnTo>
                    <a:pt x="84" y="58"/>
                  </a:lnTo>
                  <a:lnTo>
                    <a:pt x="68" y="67"/>
                  </a:lnTo>
                  <a:lnTo>
                    <a:pt x="50" y="77"/>
                  </a:lnTo>
                  <a:lnTo>
                    <a:pt x="34" y="87"/>
                  </a:lnTo>
                  <a:lnTo>
                    <a:pt x="40" y="93"/>
                  </a:lnTo>
                  <a:lnTo>
                    <a:pt x="35" y="94"/>
                  </a:lnTo>
                  <a:lnTo>
                    <a:pt x="31" y="96"/>
                  </a:lnTo>
                  <a:lnTo>
                    <a:pt x="26" y="100"/>
                  </a:lnTo>
                  <a:lnTo>
                    <a:pt x="20" y="103"/>
                  </a:lnTo>
                  <a:lnTo>
                    <a:pt x="15" y="106"/>
                  </a:lnTo>
                  <a:lnTo>
                    <a:pt x="11" y="107"/>
                  </a:lnTo>
                  <a:lnTo>
                    <a:pt x="5" y="107"/>
                  </a:lnTo>
                  <a:lnTo>
                    <a:pt x="0" y="105"/>
                  </a:lnTo>
                  <a:lnTo>
                    <a:pt x="6" y="96"/>
                  </a:lnTo>
                  <a:lnTo>
                    <a:pt x="14" y="89"/>
                  </a:lnTo>
                  <a:lnTo>
                    <a:pt x="24" y="85"/>
                  </a:lnTo>
                  <a:lnTo>
                    <a:pt x="32" y="79"/>
                  </a:lnTo>
                  <a:lnTo>
                    <a:pt x="48" y="67"/>
                  </a:lnTo>
                  <a:lnTo>
                    <a:pt x="63" y="56"/>
                  </a:lnTo>
                  <a:lnTo>
                    <a:pt x="79" y="45"/>
                  </a:lnTo>
                  <a:lnTo>
                    <a:pt x="97" y="35"/>
                  </a:lnTo>
                  <a:lnTo>
                    <a:pt x="113" y="26"/>
                  </a:lnTo>
                  <a:lnTo>
                    <a:pt x="129" y="16"/>
                  </a:lnTo>
                  <a:lnTo>
                    <a:pt x="147" y="8"/>
                  </a:lnTo>
                  <a:lnTo>
                    <a:pt x="164" y="0"/>
                  </a:lnTo>
                  <a:lnTo>
                    <a:pt x="168" y="1"/>
                  </a:lnTo>
                  <a:lnTo>
                    <a:pt x="170" y="5"/>
                  </a:lnTo>
                  <a:lnTo>
                    <a:pt x="170" y="7"/>
                  </a:lnTo>
                  <a:lnTo>
                    <a:pt x="16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Freeform 17"/>
            <p:cNvSpPr>
              <a:spLocks/>
            </p:cNvSpPr>
            <p:nvPr/>
          </p:nvSpPr>
          <p:spPr bwMode="auto">
            <a:xfrm>
              <a:off x="1741488" y="2973388"/>
              <a:ext cx="4763" cy="3175"/>
            </a:xfrm>
            <a:custGeom>
              <a:avLst/>
              <a:gdLst>
                <a:gd name="T0" fmla="*/ 19 w 19"/>
                <a:gd name="T1" fmla="*/ 5 h 7"/>
                <a:gd name="T2" fmla="*/ 15 w 19"/>
                <a:gd name="T3" fmla="*/ 7 h 7"/>
                <a:gd name="T4" fmla="*/ 10 w 19"/>
                <a:gd name="T5" fmla="*/ 7 h 7"/>
                <a:gd name="T6" fmla="*/ 4 w 19"/>
                <a:gd name="T7" fmla="*/ 5 h 7"/>
                <a:gd name="T8" fmla="*/ 0 w 19"/>
                <a:gd name="T9" fmla="*/ 0 h 7"/>
                <a:gd name="T10" fmla="*/ 19 w 19"/>
                <a:gd name="T11" fmla="*/ 5 h 7"/>
              </a:gdLst>
              <a:ahLst/>
              <a:cxnLst>
                <a:cxn ang="0">
                  <a:pos x="T0" y="T1"/>
                </a:cxn>
                <a:cxn ang="0">
                  <a:pos x="T2" y="T3"/>
                </a:cxn>
                <a:cxn ang="0">
                  <a:pos x="T4" y="T5"/>
                </a:cxn>
                <a:cxn ang="0">
                  <a:pos x="T6" y="T7"/>
                </a:cxn>
                <a:cxn ang="0">
                  <a:pos x="T8" y="T9"/>
                </a:cxn>
                <a:cxn ang="0">
                  <a:pos x="T10" y="T11"/>
                </a:cxn>
              </a:cxnLst>
              <a:rect l="0" t="0" r="r" b="b"/>
              <a:pathLst>
                <a:path w="19" h="7">
                  <a:moveTo>
                    <a:pt x="19" y="5"/>
                  </a:moveTo>
                  <a:lnTo>
                    <a:pt x="15" y="7"/>
                  </a:lnTo>
                  <a:lnTo>
                    <a:pt x="10" y="7"/>
                  </a:lnTo>
                  <a:lnTo>
                    <a:pt x="4" y="5"/>
                  </a:lnTo>
                  <a:lnTo>
                    <a:pt x="0" y="0"/>
                  </a:lnTo>
                  <a:lnTo>
                    <a:pt x="1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Freeform 18"/>
            <p:cNvSpPr>
              <a:spLocks/>
            </p:cNvSpPr>
            <p:nvPr/>
          </p:nvSpPr>
          <p:spPr bwMode="auto">
            <a:xfrm>
              <a:off x="1747838" y="2981325"/>
              <a:ext cx="192088" cy="198437"/>
            </a:xfrm>
            <a:custGeom>
              <a:avLst/>
              <a:gdLst>
                <a:gd name="T0" fmla="*/ 715 w 729"/>
                <a:gd name="T1" fmla="*/ 26 h 752"/>
                <a:gd name="T2" fmla="*/ 688 w 729"/>
                <a:gd name="T3" fmla="*/ 76 h 752"/>
                <a:gd name="T4" fmla="*/ 659 w 729"/>
                <a:gd name="T5" fmla="*/ 126 h 752"/>
                <a:gd name="T6" fmla="*/ 629 w 729"/>
                <a:gd name="T7" fmla="*/ 176 h 752"/>
                <a:gd name="T8" fmla="*/ 598 w 729"/>
                <a:gd name="T9" fmla="*/ 223 h 752"/>
                <a:gd name="T10" fmla="*/ 564 w 729"/>
                <a:gd name="T11" fmla="*/ 271 h 752"/>
                <a:gd name="T12" fmla="*/ 528 w 729"/>
                <a:gd name="T13" fmla="*/ 317 h 752"/>
                <a:gd name="T14" fmla="*/ 490 w 729"/>
                <a:gd name="T15" fmla="*/ 363 h 752"/>
                <a:gd name="T16" fmla="*/ 455 w 729"/>
                <a:gd name="T17" fmla="*/ 403 h 752"/>
                <a:gd name="T18" fmla="*/ 425 w 729"/>
                <a:gd name="T19" fmla="*/ 438 h 752"/>
                <a:gd name="T20" fmla="*/ 393 w 729"/>
                <a:gd name="T21" fmla="*/ 469 h 752"/>
                <a:gd name="T22" fmla="*/ 361 w 729"/>
                <a:gd name="T23" fmla="*/ 498 h 752"/>
                <a:gd name="T24" fmla="*/ 326 w 729"/>
                <a:gd name="T25" fmla="*/ 524 h 752"/>
                <a:gd name="T26" fmla="*/ 292 w 729"/>
                <a:gd name="T27" fmla="*/ 551 h 752"/>
                <a:gd name="T28" fmla="*/ 257 w 729"/>
                <a:gd name="T29" fmla="*/ 578 h 752"/>
                <a:gd name="T30" fmla="*/ 223 w 729"/>
                <a:gd name="T31" fmla="*/ 606 h 752"/>
                <a:gd name="T32" fmla="*/ 194 w 729"/>
                <a:gd name="T33" fmla="*/ 629 h 752"/>
                <a:gd name="T34" fmla="*/ 169 w 729"/>
                <a:gd name="T35" fmla="*/ 646 h 752"/>
                <a:gd name="T36" fmla="*/ 143 w 729"/>
                <a:gd name="T37" fmla="*/ 663 h 752"/>
                <a:gd name="T38" fmla="*/ 118 w 729"/>
                <a:gd name="T39" fmla="*/ 680 h 752"/>
                <a:gd name="T40" fmla="*/ 92 w 729"/>
                <a:gd name="T41" fmla="*/ 696 h 752"/>
                <a:gd name="T42" fmla="*/ 65 w 729"/>
                <a:gd name="T43" fmla="*/ 713 h 752"/>
                <a:gd name="T44" fmla="*/ 40 w 729"/>
                <a:gd name="T45" fmla="*/ 729 h 752"/>
                <a:gd name="T46" fmla="*/ 13 w 729"/>
                <a:gd name="T47" fmla="*/ 745 h 752"/>
                <a:gd name="T48" fmla="*/ 15 w 729"/>
                <a:gd name="T49" fmla="*/ 739 h 752"/>
                <a:gd name="T50" fmla="*/ 45 w 729"/>
                <a:gd name="T51" fmla="*/ 716 h 752"/>
                <a:gd name="T52" fmla="*/ 78 w 729"/>
                <a:gd name="T53" fmla="*/ 692 h 752"/>
                <a:gd name="T54" fmla="*/ 112 w 729"/>
                <a:gd name="T55" fmla="*/ 669 h 752"/>
                <a:gd name="T56" fmla="*/ 145 w 729"/>
                <a:gd name="T57" fmla="*/ 645 h 752"/>
                <a:gd name="T58" fmla="*/ 179 w 729"/>
                <a:gd name="T59" fmla="*/ 621 h 752"/>
                <a:gd name="T60" fmla="*/ 213 w 729"/>
                <a:gd name="T61" fmla="*/ 596 h 752"/>
                <a:gd name="T62" fmla="*/ 245 w 729"/>
                <a:gd name="T63" fmla="*/ 571 h 752"/>
                <a:gd name="T64" fmla="*/ 285 w 729"/>
                <a:gd name="T65" fmla="*/ 537 h 752"/>
                <a:gd name="T66" fmla="*/ 331 w 729"/>
                <a:gd name="T67" fmla="*/ 494 h 752"/>
                <a:gd name="T68" fmla="*/ 376 w 729"/>
                <a:gd name="T69" fmla="*/ 449 h 752"/>
                <a:gd name="T70" fmla="*/ 418 w 729"/>
                <a:gd name="T71" fmla="*/ 401 h 752"/>
                <a:gd name="T72" fmla="*/ 459 w 729"/>
                <a:gd name="T73" fmla="*/ 352 h 752"/>
                <a:gd name="T74" fmla="*/ 499 w 729"/>
                <a:gd name="T75" fmla="*/ 303 h 752"/>
                <a:gd name="T76" fmla="*/ 538 w 729"/>
                <a:gd name="T77" fmla="*/ 253 h 752"/>
                <a:gd name="T78" fmla="*/ 577 w 729"/>
                <a:gd name="T79" fmla="*/ 206 h 752"/>
                <a:gd name="T80" fmla="*/ 606 w 729"/>
                <a:gd name="T81" fmla="*/ 169 h 752"/>
                <a:gd name="T82" fmla="*/ 626 w 729"/>
                <a:gd name="T83" fmla="*/ 142 h 752"/>
                <a:gd name="T84" fmla="*/ 643 w 729"/>
                <a:gd name="T85" fmla="*/ 115 h 752"/>
                <a:gd name="T86" fmla="*/ 661 w 729"/>
                <a:gd name="T87" fmla="*/ 88 h 752"/>
                <a:gd name="T88" fmla="*/ 679 w 729"/>
                <a:gd name="T89" fmla="*/ 66 h 752"/>
                <a:gd name="T90" fmla="*/ 694 w 729"/>
                <a:gd name="T91" fmla="*/ 48 h 752"/>
                <a:gd name="T92" fmla="*/ 707 w 729"/>
                <a:gd name="T93" fmla="*/ 28 h 752"/>
                <a:gd name="T94" fmla="*/ 721 w 729"/>
                <a:gd name="T95" fmla="*/ 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9" h="752">
                  <a:moveTo>
                    <a:pt x="729" y="0"/>
                  </a:moveTo>
                  <a:lnTo>
                    <a:pt x="715" y="26"/>
                  </a:lnTo>
                  <a:lnTo>
                    <a:pt x="702" y="50"/>
                  </a:lnTo>
                  <a:lnTo>
                    <a:pt x="688" y="76"/>
                  </a:lnTo>
                  <a:lnTo>
                    <a:pt x="673" y="101"/>
                  </a:lnTo>
                  <a:lnTo>
                    <a:pt x="659" y="126"/>
                  </a:lnTo>
                  <a:lnTo>
                    <a:pt x="644" y="150"/>
                  </a:lnTo>
                  <a:lnTo>
                    <a:pt x="629" y="176"/>
                  </a:lnTo>
                  <a:lnTo>
                    <a:pt x="614" y="199"/>
                  </a:lnTo>
                  <a:lnTo>
                    <a:pt x="598" y="223"/>
                  </a:lnTo>
                  <a:lnTo>
                    <a:pt x="581" y="248"/>
                  </a:lnTo>
                  <a:lnTo>
                    <a:pt x="564" y="271"/>
                  </a:lnTo>
                  <a:lnTo>
                    <a:pt x="547" y="294"/>
                  </a:lnTo>
                  <a:lnTo>
                    <a:pt x="528" y="317"/>
                  </a:lnTo>
                  <a:lnTo>
                    <a:pt x="509" y="341"/>
                  </a:lnTo>
                  <a:lnTo>
                    <a:pt x="490" y="363"/>
                  </a:lnTo>
                  <a:lnTo>
                    <a:pt x="469" y="385"/>
                  </a:lnTo>
                  <a:lnTo>
                    <a:pt x="455" y="403"/>
                  </a:lnTo>
                  <a:lnTo>
                    <a:pt x="440" y="421"/>
                  </a:lnTo>
                  <a:lnTo>
                    <a:pt x="425" y="438"/>
                  </a:lnTo>
                  <a:lnTo>
                    <a:pt x="409" y="453"/>
                  </a:lnTo>
                  <a:lnTo>
                    <a:pt x="393" y="469"/>
                  </a:lnTo>
                  <a:lnTo>
                    <a:pt x="377" y="484"/>
                  </a:lnTo>
                  <a:lnTo>
                    <a:pt x="361" y="498"/>
                  </a:lnTo>
                  <a:lnTo>
                    <a:pt x="343" y="512"/>
                  </a:lnTo>
                  <a:lnTo>
                    <a:pt x="326" y="524"/>
                  </a:lnTo>
                  <a:lnTo>
                    <a:pt x="309" y="537"/>
                  </a:lnTo>
                  <a:lnTo>
                    <a:pt x="292" y="551"/>
                  </a:lnTo>
                  <a:lnTo>
                    <a:pt x="275" y="564"/>
                  </a:lnTo>
                  <a:lnTo>
                    <a:pt x="257" y="578"/>
                  </a:lnTo>
                  <a:lnTo>
                    <a:pt x="241" y="592"/>
                  </a:lnTo>
                  <a:lnTo>
                    <a:pt x="223" y="606"/>
                  </a:lnTo>
                  <a:lnTo>
                    <a:pt x="207" y="621"/>
                  </a:lnTo>
                  <a:lnTo>
                    <a:pt x="194" y="629"/>
                  </a:lnTo>
                  <a:lnTo>
                    <a:pt x="182" y="637"/>
                  </a:lnTo>
                  <a:lnTo>
                    <a:pt x="169" y="646"/>
                  </a:lnTo>
                  <a:lnTo>
                    <a:pt x="156" y="655"/>
                  </a:lnTo>
                  <a:lnTo>
                    <a:pt x="143" y="663"/>
                  </a:lnTo>
                  <a:lnTo>
                    <a:pt x="130" y="671"/>
                  </a:lnTo>
                  <a:lnTo>
                    <a:pt x="118" y="680"/>
                  </a:lnTo>
                  <a:lnTo>
                    <a:pt x="105" y="688"/>
                  </a:lnTo>
                  <a:lnTo>
                    <a:pt x="92" y="696"/>
                  </a:lnTo>
                  <a:lnTo>
                    <a:pt x="79" y="705"/>
                  </a:lnTo>
                  <a:lnTo>
                    <a:pt x="65" y="713"/>
                  </a:lnTo>
                  <a:lnTo>
                    <a:pt x="52" y="721"/>
                  </a:lnTo>
                  <a:lnTo>
                    <a:pt x="40" y="729"/>
                  </a:lnTo>
                  <a:lnTo>
                    <a:pt x="27" y="737"/>
                  </a:lnTo>
                  <a:lnTo>
                    <a:pt x="13" y="745"/>
                  </a:lnTo>
                  <a:lnTo>
                    <a:pt x="0" y="752"/>
                  </a:lnTo>
                  <a:lnTo>
                    <a:pt x="15" y="739"/>
                  </a:lnTo>
                  <a:lnTo>
                    <a:pt x="30" y="728"/>
                  </a:lnTo>
                  <a:lnTo>
                    <a:pt x="45" y="716"/>
                  </a:lnTo>
                  <a:lnTo>
                    <a:pt x="62" y="705"/>
                  </a:lnTo>
                  <a:lnTo>
                    <a:pt x="78" y="692"/>
                  </a:lnTo>
                  <a:lnTo>
                    <a:pt x="94" y="680"/>
                  </a:lnTo>
                  <a:lnTo>
                    <a:pt x="112" y="669"/>
                  </a:lnTo>
                  <a:lnTo>
                    <a:pt x="128" y="657"/>
                  </a:lnTo>
                  <a:lnTo>
                    <a:pt x="145" y="645"/>
                  </a:lnTo>
                  <a:lnTo>
                    <a:pt x="162" y="634"/>
                  </a:lnTo>
                  <a:lnTo>
                    <a:pt x="179" y="621"/>
                  </a:lnTo>
                  <a:lnTo>
                    <a:pt x="195" y="609"/>
                  </a:lnTo>
                  <a:lnTo>
                    <a:pt x="213" y="596"/>
                  </a:lnTo>
                  <a:lnTo>
                    <a:pt x="229" y="584"/>
                  </a:lnTo>
                  <a:lnTo>
                    <a:pt x="245" y="571"/>
                  </a:lnTo>
                  <a:lnTo>
                    <a:pt x="261" y="557"/>
                  </a:lnTo>
                  <a:lnTo>
                    <a:pt x="285" y="537"/>
                  </a:lnTo>
                  <a:lnTo>
                    <a:pt x="308" y="515"/>
                  </a:lnTo>
                  <a:lnTo>
                    <a:pt x="331" y="494"/>
                  </a:lnTo>
                  <a:lnTo>
                    <a:pt x="354" y="471"/>
                  </a:lnTo>
                  <a:lnTo>
                    <a:pt x="376" y="449"/>
                  </a:lnTo>
                  <a:lnTo>
                    <a:pt x="397" y="426"/>
                  </a:lnTo>
                  <a:lnTo>
                    <a:pt x="418" y="401"/>
                  </a:lnTo>
                  <a:lnTo>
                    <a:pt x="438" y="377"/>
                  </a:lnTo>
                  <a:lnTo>
                    <a:pt x="459" y="352"/>
                  </a:lnTo>
                  <a:lnTo>
                    <a:pt x="479" y="328"/>
                  </a:lnTo>
                  <a:lnTo>
                    <a:pt x="499" y="303"/>
                  </a:lnTo>
                  <a:lnTo>
                    <a:pt x="519" y="279"/>
                  </a:lnTo>
                  <a:lnTo>
                    <a:pt x="538" y="253"/>
                  </a:lnTo>
                  <a:lnTo>
                    <a:pt x="557" y="229"/>
                  </a:lnTo>
                  <a:lnTo>
                    <a:pt x="577" y="206"/>
                  </a:lnTo>
                  <a:lnTo>
                    <a:pt x="597" y="181"/>
                  </a:lnTo>
                  <a:lnTo>
                    <a:pt x="606" y="169"/>
                  </a:lnTo>
                  <a:lnTo>
                    <a:pt x="616" y="155"/>
                  </a:lnTo>
                  <a:lnTo>
                    <a:pt x="626" y="142"/>
                  </a:lnTo>
                  <a:lnTo>
                    <a:pt x="634" y="128"/>
                  </a:lnTo>
                  <a:lnTo>
                    <a:pt x="643" y="115"/>
                  </a:lnTo>
                  <a:lnTo>
                    <a:pt x="652" y="101"/>
                  </a:lnTo>
                  <a:lnTo>
                    <a:pt x="661" y="88"/>
                  </a:lnTo>
                  <a:lnTo>
                    <a:pt x="670" y="74"/>
                  </a:lnTo>
                  <a:lnTo>
                    <a:pt x="679" y="66"/>
                  </a:lnTo>
                  <a:lnTo>
                    <a:pt x="686" y="58"/>
                  </a:lnTo>
                  <a:lnTo>
                    <a:pt x="694" y="48"/>
                  </a:lnTo>
                  <a:lnTo>
                    <a:pt x="700" y="37"/>
                  </a:lnTo>
                  <a:lnTo>
                    <a:pt x="707" y="28"/>
                  </a:lnTo>
                  <a:lnTo>
                    <a:pt x="714" y="17"/>
                  </a:lnTo>
                  <a:lnTo>
                    <a:pt x="721" y="8"/>
                  </a:lnTo>
                  <a:lnTo>
                    <a:pt x="7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19"/>
            <p:cNvSpPr>
              <a:spLocks/>
            </p:cNvSpPr>
            <p:nvPr/>
          </p:nvSpPr>
          <p:spPr bwMode="auto">
            <a:xfrm>
              <a:off x="1863725" y="2995613"/>
              <a:ext cx="15875" cy="9525"/>
            </a:xfrm>
            <a:custGeom>
              <a:avLst/>
              <a:gdLst>
                <a:gd name="T0" fmla="*/ 56 w 56"/>
                <a:gd name="T1" fmla="*/ 2 h 41"/>
                <a:gd name="T2" fmla="*/ 52 w 56"/>
                <a:gd name="T3" fmla="*/ 9 h 41"/>
                <a:gd name="T4" fmla="*/ 46 w 56"/>
                <a:gd name="T5" fmla="*/ 14 h 41"/>
                <a:gd name="T6" fmla="*/ 40 w 56"/>
                <a:gd name="T7" fmla="*/ 19 h 41"/>
                <a:gd name="T8" fmla="*/ 35 w 56"/>
                <a:gd name="T9" fmla="*/ 23 h 41"/>
                <a:gd name="T10" fmla="*/ 28 w 56"/>
                <a:gd name="T11" fmla="*/ 26 h 41"/>
                <a:gd name="T12" fmla="*/ 21 w 56"/>
                <a:gd name="T13" fmla="*/ 31 h 41"/>
                <a:gd name="T14" fmla="*/ 15 w 56"/>
                <a:gd name="T15" fmla="*/ 35 h 41"/>
                <a:gd name="T16" fmla="*/ 9 w 56"/>
                <a:gd name="T17" fmla="*/ 41 h 41"/>
                <a:gd name="T18" fmla="*/ 6 w 56"/>
                <a:gd name="T19" fmla="*/ 41 h 41"/>
                <a:gd name="T20" fmla="*/ 3 w 56"/>
                <a:gd name="T21" fmla="*/ 41 h 41"/>
                <a:gd name="T22" fmla="*/ 2 w 56"/>
                <a:gd name="T23" fmla="*/ 40 h 41"/>
                <a:gd name="T24" fmla="*/ 0 w 56"/>
                <a:gd name="T25" fmla="*/ 38 h 41"/>
                <a:gd name="T26" fmla="*/ 6 w 56"/>
                <a:gd name="T27" fmla="*/ 32 h 41"/>
                <a:gd name="T28" fmla="*/ 11 w 56"/>
                <a:gd name="T29" fmla="*/ 26 h 41"/>
                <a:gd name="T30" fmla="*/ 17 w 56"/>
                <a:gd name="T31" fmla="*/ 20 h 41"/>
                <a:gd name="T32" fmla="*/ 24 w 56"/>
                <a:gd name="T33" fmla="*/ 16 h 41"/>
                <a:gd name="T34" fmla="*/ 31 w 56"/>
                <a:gd name="T35" fmla="*/ 11 h 41"/>
                <a:gd name="T36" fmla="*/ 38 w 56"/>
                <a:gd name="T37" fmla="*/ 7 h 41"/>
                <a:gd name="T38" fmla="*/ 46 w 56"/>
                <a:gd name="T39" fmla="*/ 4 h 41"/>
                <a:gd name="T40" fmla="*/ 53 w 56"/>
                <a:gd name="T41" fmla="*/ 0 h 41"/>
                <a:gd name="T42" fmla="*/ 56 w 56"/>
                <a:gd name="T4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41">
                  <a:moveTo>
                    <a:pt x="56" y="2"/>
                  </a:moveTo>
                  <a:lnTo>
                    <a:pt x="52" y="9"/>
                  </a:lnTo>
                  <a:lnTo>
                    <a:pt x="46" y="14"/>
                  </a:lnTo>
                  <a:lnTo>
                    <a:pt x="40" y="19"/>
                  </a:lnTo>
                  <a:lnTo>
                    <a:pt x="35" y="23"/>
                  </a:lnTo>
                  <a:lnTo>
                    <a:pt x="28" y="26"/>
                  </a:lnTo>
                  <a:lnTo>
                    <a:pt x="21" y="31"/>
                  </a:lnTo>
                  <a:lnTo>
                    <a:pt x="15" y="35"/>
                  </a:lnTo>
                  <a:lnTo>
                    <a:pt x="9" y="41"/>
                  </a:lnTo>
                  <a:lnTo>
                    <a:pt x="6" y="41"/>
                  </a:lnTo>
                  <a:lnTo>
                    <a:pt x="3" y="41"/>
                  </a:lnTo>
                  <a:lnTo>
                    <a:pt x="2" y="40"/>
                  </a:lnTo>
                  <a:lnTo>
                    <a:pt x="0" y="38"/>
                  </a:lnTo>
                  <a:lnTo>
                    <a:pt x="6" y="32"/>
                  </a:lnTo>
                  <a:lnTo>
                    <a:pt x="11" y="26"/>
                  </a:lnTo>
                  <a:lnTo>
                    <a:pt x="17" y="20"/>
                  </a:lnTo>
                  <a:lnTo>
                    <a:pt x="24" y="16"/>
                  </a:lnTo>
                  <a:lnTo>
                    <a:pt x="31" y="11"/>
                  </a:lnTo>
                  <a:lnTo>
                    <a:pt x="38" y="7"/>
                  </a:lnTo>
                  <a:lnTo>
                    <a:pt x="46" y="4"/>
                  </a:lnTo>
                  <a:lnTo>
                    <a:pt x="53" y="0"/>
                  </a:lnTo>
                  <a:lnTo>
                    <a:pt x="5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20"/>
            <p:cNvSpPr>
              <a:spLocks/>
            </p:cNvSpPr>
            <p:nvPr/>
          </p:nvSpPr>
          <p:spPr bwMode="auto">
            <a:xfrm>
              <a:off x="1765300" y="3000375"/>
              <a:ext cx="177800" cy="184150"/>
            </a:xfrm>
            <a:custGeom>
              <a:avLst/>
              <a:gdLst>
                <a:gd name="T0" fmla="*/ 657 w 670"/>
                <a:gd name="T1" fmla="*/ 33 h 694"/>
                <a:gd name="T2" fmla="*/ 623 w 670"/>
                <a:gd name="T3" fmla="*/ 93 h 694"/>
                <a:gd name="T4" fmla="*/ 585 w 670"/>
                <a:gd name="T5" fmla="*/ 151 h 694"/>
                <a:gd name="T6" fmla="*/ 546 w 670"/>
                <a:gd name="T7" fmla="*/ 208 h 694"/>
                <a:gd name="T8" fmla="*/ 513 w 670"/>
                <a:gd name="T9" fmla="*/ 257 h 694"/>
                <a:gd name="T10" fmla="*/ 481 w 670"/>
                <a:gd name="T11" fmla="*/ 296 h 694"/>
                <a:gd name="T12" fmla="*/ 449 w 670"/>
                <a:gd name="T13" fmla="*/ 333 h 694"/>
                <a:gd name="T14" fmla="*/ 416 w 670"/>
                <a:gd name="T15" fmla="*/ 370 h 694"/>
                <a:gd name="T16" fmla="*/ 382 w 670"/>
                <a:gd name="T17" fmla="*/ 406 h 694"/>
                <a:gd name="T18" fmla="*/ 348 w 670"/>
                <a:gd name="T19" fmla="*/ 441 h 694"/>
                <a:gd name="T20" fmla="*/ 310 w 670"/>
                <a:gd name="T21" fmla="*/ 475 h 694"/>
                <a:gd name="T22" fmla="*/ 272 w 670"/>
                <a:gd name="T23" fmla="*/ 506 h 694"/>
                <a:gd name="T24" fmla="*/ 238 w 670"/>
                <a:gd name="T25" fmla="*/ 533 h 694"/>
                <a:gd name="T26" fmla="*/ 210 w 670"/>
                <a:gd name="T27" fmla="*/ 556 h 694"/>
                <a:gd name="T28" fmla="*/ 184 w 670"/>
                <a:gd name="T29" fmla="*/ 578 h 694"/>
                <a:gd name="T30" fmla="*/ 156 w 670"/>
                <a:gd name="T31" fmla="*/ 600 h 694"/>
                <a:gd name="T32" fmla="*/ 128 w 670"/>
                <a:gd name="T33" fmla="*/ 621 h 694"/>
                <a:gd name="T34" fmla="*/ 99 w 670"/>
                <a:gd name="T35" fmla="*/ 641 h 694"/>
                <a:gd name="T36" fmla="*/ 68 w 670"/>
                <a:gd name="T37" fmla="*/ 658 h 694"/>
                <a:gd name="T38" fmla="*/ 38 w 670"/>
                <a:gd name="T39" fmla="*/ 675 h 694"/>
                <a:gd name="T40" fmla="*/ 16 w 670"/>
                <a:gd name="T41" fmla="*/ 683 h 694"/>
                <a:gd name="T42" fmla="*/ 6 w 670"/>
                <a:gd name="T43" fmla="*/ 692 h 694"/>
                <a:gd name="T44" fmla="*/ 15 w 670"/>
                <a:gd name="T45" fmla="*/ 682 h 694"/>
                <a:gd name="T46" fmla="*/ 45 w 670"/>
                <a:gd name="T47" fmla="*/ 658 h 694"/>
                <a:gd name="T48" fmla="*/ 77 w 670"/>
                <a:gd name="T49" fmla="*/ 637 h 694"/>
                <a:gd name="T50" fmla="*/ 108 w 670"/>
                <a:gd name="T51" fmla="*/ 618 h 694"/>
                <a:gd name="T52" fmla="*/ 137 w 670"/>
                <a:gd name="T53" fmla="*/ 596 h 694"/>
                <a:gd name="T54" fmla="*/ 163 w 670"/>
                <a:gd name="T55" fmla="*/ 572 h 694"/>
                <a:gd name="T56" fmla="*/ 189 w 670"/>
                <a:gd name="T57" fmla="*/ 550 h 694"/>
                <a:gd name="T58" fmla="*/ 216 w 670"/>
                <a:gd name="T59" fmla="*/ 528 h 694"/>
                <a:gd name="T60" fmla="*/ 243 w 670"/>
                <a:gd name="T61" fmla="*/ 506 h 694"/>
                <a:gd name="T62" fmla="*/ 270 w 670"/>
                <a:gd name="T63" fmla="*/ 484 h 694"/>
                <a:gd name="T64" fmla="*/ 294 w 670"/>
                <a:gd name="T65" fmla="*/ 461 h 694"/>
                <a:gd name="T66" fmla="*/ 317 w 670"/>
                <a:gd name="T67" fmla="*/ 435 h 694"/>
                <a:gd name="T68" fmla="*/ 351 w 670"/>
                <a:gd name="T69" fmla="*/ 403 h 694"/>
                <a:gd name="T70" fmla="*/ 389 w 670"/>
                <a:gd name="T71" fmla="*/ 360 h 694"/>
                <a:gd name="T72" fmla="*/ 424 w 670"/>
                <a:gd name="T73" fmla="*/ 314 h 694"/>
                <a:gd name="T74" fmla="*/ 460 w 670"/>
                <a:gd name="T75" fmla="*/ 269 h 694"/>
                <a:gd name="T76" fmla="*/ 488 w 670"/>
                <a:gd name="T77" fmla="*/ 234 h 694"/>
                <a:gd name="T78" fmla="*/ 509 w 670"/>
                <a:gd name="T79" fmla="*/ 210 h 694"/>
                <a:gd name="T80" fmla="*/ 531 w 670"/>
                <a:gd name="T81" fmla="*/ 186 h 694"/>
                <a:gd name="T82" fmla="*/ 549 w 670"/>
                <a:gd name="T83" fmla="*/ 161 h 694"/>
                <a:gd name="T84" fmla="*/ 568 w 670"/>
                <a:gd name="T85" fmla="*/ 128 h 694"/>
                <a:gd name="T86" fmla="*/ 598 w 670"/>
                <a:gd name="T87" fmla="*/ 92 h 694"/>
                <a:gd name="T88" fmla="*/ 627 w 670"/>
                <a:gd name="T89" fmla="*/ 56 h 694"/>
                <a:gd name="T90" fmla="*/ 653 w 670"/>
                <a:gd name="T91" fmla="*/ 20 h 694"/>
                <a:gd name="T92" fmla="*/ 670 w 670"/>
                <a:gd name="T93"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0" h="694">
                  <a:moveTo>
                    <a:pt x="670" y="0"/>
                  </a:moveTo>
                  <a:lnTo>
                    <a:pt x="657" y="33"/>
                  </a:lnTo>
                  <a:lnTo>
                    <a:pt x="641" y="63"/>
                  </a:lnTo>
                  <a:lnTo>
                    <a:pt x="623" y="93"/>
                  </a:lnTo>
                  <a:lnTo>
                    <a:pt x="604" y="122"/>
                  </a:lnTo>
                  <a:lnTo>
                    <a:pt x="585" y="151"/>
                  </a:lnTo>
                  <a:lnTo>
                    <a:pt x="565" y="179"/>
                  </a:lnTo>
                  <a:lnTo>
                    <a:pt x="546" y="208"/>
                  </a:lnTo>
                  <a:lnTo>
                    <a:pt x="529" y="239"/>
                  </a:lnTo>
                  <a:lnTo>
                    <a:pt x="513" y="257"/>
                  </a:lnTo>
                  <a:lnTo>
                    <a:pt x="498" y="277"/>
                  </a:lnTo>
                  <a:lnTo>
                    <a:pt x="481" y="296"/>
                  </a:lnTo>
                  <a:lnTo>
                    <a:pt x="465" y="314"/>
                  </a:lnTo>
                  <a:lnTo>
                    <a:pt x="449" y="333"/>
                  </a:lnTo>
                  <a:lnTo>
                    <a:pt x="432" y="351"/>
                  </a:lnTo>
                  <a:lnTo>
                    <a:pt x="416" y="370"/>
                  </a:lnTo>
                  <a:lnTo>
                    <a:pt x="400" y="389"/>
                  </a:lnTo>
                  <a:lnTo>
                    <a:pt x="382" y="406"/>
                  </a:lnTo>
                  <a:lnTo>
                    <a:pt x="365" y="425"/>
                  </a:lnTo>
                  <a:lnTo>
                    <a:pt x="348" y="441"/>
                  </a:lnTo>
                  <a:lnTo>
                    <a:pt x="329" y="458"/>
                  </a:lnTo>
                  <a:lnTo>
                    <a:pt x="310" y="475"/>
                  </a:lnTo>
                  <a:lnTo>
                    <a:pt x="292" y="491"/>
                  </a:lnTo>
                  <a:lnTo>
                    <a:pt x="272" y="506"/>
                  </a:lnTo>
                  <a:lnTo>
                    <a:pt x="251" y="521"/>
                  </a:lnTo>
                  <a:lnTo>
                    <a:pt x="238" y="533"/>
                  </a:lnTo>
                  <a:lnTo>
                    <a:pt x="224" y="544"/>
                  </a:lnTo>
                  <a:lnTo>
                    <a:pt x="210" y="556"/>
                  </a:lnTo>
                  <a:lnTo>
                    <a:pt x="198" y="568"/>
                  </a:lnTo>
                  <a:lnTo>
                    <a:pt x="184" y="578"/>
                  </a:lnTo>
                  <a:lnTo>
                    <a:pt x="170" y="590"/>
                  </a:lnTo>
                  <a:lnTo>
                    <a:pt x="156" y="600"/>
                  </a:lnTo>
                  <a:lnTo>
                    <a:pt x="142" y="611"/>
                  </a:lnTo>
                  <a:lnTo>
                    <a:pt x="128" y="621"/>
                  </a:lnTo>
                  <a:lnTo>
                    <a:pt x="113" y="630"/>
                  </a:lnTo>
                  <a:lnTo>
                    <a:pt x="99" y="641"/>
                  </a:lnTo>
                  <a:lnTo>
                    <a:pt x="84" y="650"/>
                  </a:lnTo>
                  <a:lnTo>
                    <a:pt x="68" y="658"/>
                  </a:lnTo>
                  <a:lnTo>
                    <a:pt x="53" y="666"/>
                  </a:lnTo>
                  <a:lnTo>
                    <a:pt x="38" y="675"/>
                  </a:lnTo>
                  <a:lnTo>
                    <a:pt x="23" y="683"/>
                  </a:lnTo>
                  <a:lnTo>
                    <a:pt x="16" y="683"/>
                  </a:lnTo>
                  <a:lnTo>
                    <a:pt x="12" y="686"/>
                  </a:lnTo>
                  <a:lnTo>
                    <a:pt x="6" y="692"/>
                  </a:lnTo>
                  <a:lnTo>
                    <a:pt x="0" y="694"/>
                  </a:lnTo>
                  <a:lnTo>
                    <a:pt x="15" y="682"/>
                  </a:lnTo>
                  <a:lnTo>
                    <a:pt x="30" y="670"/>
                  </a:lnTo>
                  <a:lnTo>
                    <a:pt x="45" y="658"/>
                  </a:lnTo>
                  <a:lnTo>
                    <a:pt x="60" y="648"/>
                  </a:lnTo>
                  <a:lnTo>
                    <a:pt x="77" y="637"/>
                  </a:lnTo>
                  <a:lnTo>
                    <a:pt x="93" y="628"/>
                  </a:lnTo>
                  <a:lnTo>
                    <a:pt x="108" y="618"/>
                  </a:lnTo>
                  <a:lnTo>
                    <a:pt x="124" y="607"/>
                  </a:lnTo>
                  <a:lnTo>
                    <a:pt x="137" y="596"/>
                  </a:lnTo>
                  <a:lnTo>
                    <a:pt x="150" y="583"/>
                  </a:lnTo>
                  <a:lnTo>
                    <a:pt x="163" y="572"/>
                  </a:lnTo>
                  <a:lnTo>
                    <a:pt x="177" y="561"/>
                  </a:lnTo>
                  <a:lnTo>
                    <a:pt x="189" y="550"/>
                  </a:lnTo>
                  <a:lnTo>
                    <a:pt x="203" y="539"/>
                  </a:lnTo>
                  <a:lnTo>
                    <a:pt x="216" y="528"/>
                  </a:lnTo>
                  <a:lnTo>
                    <a:pt x="230" y="518"/>
                  </a:lnTo>
                  <a:lnTo>
                    <a:pt x="243" y="506"/>
                  </a:lnTo>
                  <a:lnTo>
                    <a:pt x="256" y="496"/>
                  </a:lnTo>
                  <a:lnTo>
                    <a:pt x="270" y="484"/>
                  </a:lnTo>
                  <a:lnTo>
                    <a:pt x="281" y="472"/>
                  </a:lnTo>
                  <a:lnTo>
                    <a:pt x="294" y="461"/>
                  </a:lnTo>
                  <a:lnTo>
                    <a:pt x="306" y="448"/>
                  </a:lnTo>
                  <a:lnTo>
                    <a:pt x="317" y="435"/>
                  </a:lnTo>
                  <a:lnTo>
                    <a:pt x="329" y="421"/>
                  </a:lnTo>
                  <a:lnTo>
                    <a:pt x="351" y="403"/>
                  </a:lnTo>
                  <a:lnTo>
                    <a:pt x="371" y="382"/>
                  </a:lnTo>
                  <a:lnTo>
                    <a:pt x="389" y="360"/>
                  </a:lnTo>
                  <a:lnTo>
                    <a:pt x="408" y="337"/>
                  </a:lnTo>
                  <a:lnTo>
                    <a:pt x="424" y="314"/>
                  </a:lnTo>
                  <a:lnTo>
                    <a:pt x="442" y="291"/>
                  </a:lnTo>
                  <a:lnTo>
                    <a:pt x="460" y="269"/>
                  </a:lnTo>
                  <a:lnTo>
                    <a:pt x="479" y="247"/>
                  </a:lnTo>
                  <a:lnTo>
                    <a:pt x="488" y="234"/>
                  </a:lnTo>
                  <a:lnTo>
                    <a:pt x="499" y="222"/>
                  </a:lnTo>
                  <a:lnTo>
                    <a:pt x="509" y="210"/>
                  </a:lnTo>
                  <a:lnTo>
                    <a:pt x="521" y="198"/>
                  </a:lnTo>
                  <a:lnTo>
                    <a:pt x="531" y="186"/>
                  </a:lnTo>
                  <a:lnTo>
                    <a:pt x="541" y="173"/>
                  </a:lnTo>
                  <a:lnTo>
                    <a:pt x="549" y="161"/>
                  </a:lnTo>
                  <a:lnTo>
                    <a:pt x="554" y="147"/>
                  </a:lnTo>
                  <a:lnTo>
                    <a:pt x="568" y="128"/>
                  </a:lnTo>
                  <a:lnTo>
                    <a:pt x="584" y="110"/>
                  </a:lnTo>
                  <a:lnTo>
                    <a:pt x="598" y="92"/>
                  </a:lnTo>
                  <a:lnTo>
                    <a:pt x="613" y="75"/>
                  </a:lnTo>
                  <a:lnTo>
                    <a:pt x="627" y="56"/>
                  </a:lnTo>
                  <a:lnTo>
                    <a:pt x="639" y="39"/>
                  </a:lnTo>
                  <a:lnTo>
                    <a:pt x="653" y="20"/>
                  </a:lnTo>
                  <a:lnTo>
                    <a:pt x="665" y="0"/>
                  </a:lnTo>
                  <a:lnTo>
                    <a:pt x="6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21"/>
            <p:cNvSpPr>
              <a:spLocks/>
            </p:cNvSpPr>
            <p:nvPr/>
          </p:nvSpPr>
          <p:spPr bwMode="auto">
            <a:xfrm>
              <a:off x="1709738" y="3028950"/>
              <a:ext cx="11113" cy="17462"/>
            </a:xfrm>
            <a:custGeom>
              <a:avLst/>
              <a:gdLst>
                <a:gd name="T0" fmla="*/ 44 w 44"/>
                <a:gd name="T1" fmla="*/ 7 h 65"/>
                <a:gd name="T2" fmla="*/ 0 w 44"/>
                <a:gd name="T3" fmla="*/ 65 h 65"/>
                <a:gd name="T4" fmla="*/ 0 w 44"/>
                <a:gd name="T5" fmla="*/ 55 h 65"/>
                <a:gd name="T6" fmla="*/ 6 w 44"/>
                <a:gd name="T7" fmla="*/ 48 h 65"/>
                <a:gd name="T8" fmla="*/ 10 w 44"/>
                <a:gd name="T9" fmla="*/ 41 h 65"/>
                <a:gd name="T10" fmla="*/ 16 w 44"/>
                <a:gd name="T11" fmla="*/ 33 h 65"/>
                <a:gd name="T12" fmla="*/ 21 w 44"/>
                <a:gd name="T13" fmla="*/ 26 h 65"/>
                <a:gd name="T14" fmla="*/ 26 w 44"/>
                <a:gd name="T15" fmla="*/ 19 h 65"/>
                <a:gd name="T16" fmla="*/ 31 w 44"/>
                <a:gd name="T17" fmla="*/ 12 h 65"/>
                <a:gd name="T18" fmla="*/ 37 w 44"/>
                <a:gd name="T19" fmla="*/ 6 h 65"/>
                <a:gd name="T20" fmla="*/ 44 w 44"/>
                <a:gd name="T21" fmla="*/ 0 h 65"/>
                <a:gd name="T22" fmla="*/ 44 w 44"/>
                <a:gd name="T23"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44" y="7"/>
                  </a:moveTo>
                  <a:lnTo>
                    <a:pt x="0" y="65"/>
                  </a:lnTo>
                  <a:lnTo>
                    <a:pt x="0" y="55"/>
                  </a:lnTo>
                  <a:lnTo>
                    <a:pt x="6" y="48"/>
                  </a:lnTo>
                  <a:lnTo>
                    <a:pt x="10" y="41"/>
                  </a:lnTo>
                  <a:lnTo>
                    <a:pt x="16" y="33"/>
                  </a:lnTo>
                  <a:lnTo>
                    <a:pt x="21" y="26"/>
                  </a:lnTo>
                  <a:lnTo>
                    <a:pt x="26" y="19"/>
                  </a:lnTo>
                  <a:lnTo>
                    <a:pt x="31" y="12"/>
                  </a:lnTo>
                  <a:lnTo>
                    <a:pt x="37" y="6"/>
                  </a:lnTo>
                  <a:lnTo>
                    <a:pt x="44" y="0"/>
                  </a:lnTo>
                  <a:lnTo>
                    <a:pt x="4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22"/>
            <p:cNvSpPr>
              <a:spLocks/>
            </p:cNvSpPr>
            <p:nvPr/>
          </p:nvSpPr>
          <p:spPr bwMode="auto">
            <a:xfrm>
              <a:off x="1800225" y="3040063"/>
              <a:ext cx="136525" cy="139700"/>
            </a:xfrm>
            <a:custGeom>
              <a:avLst/>
              <a:gdLst>
                <a:gd name="T0" fmla="*/ 460 w 513"/>
                <a:gd name="T1" fmla="*/ 93 h 524"/>
                <a:gd name="T2" fmla="*/ 436 w 513"/>
                <a:gd name="T3" fmla="*/ 123 h 524"/>
                <a:gd name="T4" fmla="*/ 411 w 513"/>
                <a:gd name="T5" fmla="*/ 153 h 524"/>
                <a:gd name="T6" fmla="*/ 385 w 513"/>
                <a:gd name="T7" fmla="*/ 183 h 524"/>
                <a:gd name="T8" fmla="*/ 360 w 513"/>
                <a:gd name="T9" fmla="*/ 213 h 524"/>
                <a:gd name="T10" fmla="*/ 333 w 513"/>
                <a:gd name="T11" fmla="*/ 244 h 524"/>
                <a:gd name="T12" fmla="*/ 305 w 513"/>
                <a:gd name="T13" fmla="*/ 274 h 524"/>
                <a:gd name="T14" fmla="*/ 276 w 513"/>
                <a:gd name="T15" fmla="*/ 303 h 524"/>
                <a:gd name="T16" fmla="*/ 248 w 513"/>
                <a:gd name="T17" fmla="*/ 331 h 524"/>
                <a:gd name="T18" fmla="*/ 218 w 513"/>
                <a:gd name="T19" fmla="*/ 359 h 524"/>
                <a:gd name="T20" fmla="*/ 187 w 513"/>
                <a:gd name="T21" fmla="*/ 386 h 524"/>
                <a:gd name="T22" fmla="*/ 157 w 513"/>
                <a:gd name="T23" fmla="*/ 411 h 524"/>
                <a:gd name="T24" fmla="*/ 127 w 513"/>
                <a:gd name="T25" fmla="*/ 437 h 524"/>
                <a:gd name="T26" fmla="*/ 96 w 513"/>
                <a:gd name="T27" fmla="*/ 460 h 524"/>
                <a:gd name="T28" fmla="*/ 64 w 513"/>
                <a:gd name="T29" fmla="*/ 483 h 524"/>
                <a:gd name="T30" fmla="*/ 32 w 513"/>
                <a:gd name="T31" fmla="*/ 504 h 524"/>
                <a:gd name="T32" fmla="*/ 0 w 513"/>
                <a:gd name="T33" fmla="*/ 524 h 524"/>
                <a:gd name="T34" fmla="*/ 24 w 513"/>
                <a:gd name="T35" fmla="*/ 506 h 524"/>
                <a:gd name="T36" fmla="*/ 46 w 513"/>
                <a:gd name="T37" fmla="*/ 488 h 524"/>
                <a:gd name="T38" fmla="*/ 67 w 513"/>
                <a:gd name="T39" fmla="*/ 468 h 524"/>
                <a:gd name="T40" fmla="*/ 87 w 513"/>
                <a:gd name="T41" fmla="*/ 448 h 524"/>
                <a:gd name="T42" fmla="*/ 108 w 513"/>
                <a:gd name="T43" fmla="*/ 429 h 524"/>
                <a:gd name="T44" fmla="*/ 129 w 513"/>
                <a:gd name="T45" fmla="*/ 408 h 524"/>
                <a:gd name="T46" fmla="*/ 151 w 513"/>
                <a:gd name="T47" fmla="*/ 388 h 524"/>
                <a:gd name="T48" fmla="*/ 175 w 513"/>
                <a:gd name="T49" fmla="*/ 368 h 524"/>
                <a:gd name="T50" fmla="*/ 194 w 513"/>
                <a:gd name="T51" fmla="*/ 348 h 524"/>
                <a:gd name="T52" fmla="*/ 214 w 513"/>
                <a:gd name="T53" fmla="*/ 329 h 524"/>
                <a:gd name="T54" fmla="*/ 234 w 513"/>
                <a:gd name="T55" fmla="*/ 308 h 524"/>
                <a:gd name="T56" fmla="*/ 254 w 513"/>
                <a:gd name="T57" fmla="*/ 287 h 524"/>
                <a:gd name="T58" fmla="*/ 272 w 513"/>
                <a:gd name="T59" fmla="*/ 267 h 524"/>
                <a:gd name="T60" fmla="*/ 291 w 513"/>
                <a:gd name="T61" fmla="*/ 246 h 524"/>
                <a:gd name="T62" fmla="*/ 311 w 513"/>
                <a:gd name="T63" fmla="*/ 225 h 524"/>
                <a:gd name="T64" fmla="*/ 329 w 513"/>
                <a:gd name="T65" fmla="*/ 204 h 524"/>
                <a:gd name="T66" fmla="*/ 348 w 513"/>
                <a:gd name="T67" fmla="*/ 183 h 524"/>
                <a:gd name="T68" fmla="*/ 367 w 513"/>
                <a:gd name="T69" fmla="*/ 161 h 524"/>
                <a:gd name="T70" fmla="*/ 386 w 513"/>
                <a:gd name="T71" fmla="*/ 140 h 524"/>
                <a:gd name="T72" fmla="*/ 405 w 513"/>
                <a:gd name="T73" fmla="*/ 119 h 524"/>
                <a:gd name="T74" fmla="*/ 423 w 513"/>
                <a:gd name="T75" fmla="*/ 98 h 524"/>
                <a:gd name="T76" fmla="*/ 442 w 513"/>
                <a:gd name="T77" fmla="*/ 76 h 524"/>
                <a:gd name="T78" fmla="*/ 462 w 513"/>
                <a:gd name="T79" fmla="*/ 55 h 524"/>
                <a:gd name="T80" fmla="*/ 480 w 513"/>
                <a:gd name="T81" fmla="*/ 34 h 524"/>
                <a:gd name="T82" fmla="*/ 513 w 513"/>
                <a:gd name="T83" fmla="*/ 0 h 524"/>
                <a:gd name="T84" fmla="*/ 508 w 513"/>
                <a:gd name="T85" fmla="*/ 12 h 524"/>
                <a:gd name="T86" fmla="*/ 501 w 513"/>
                <a:gd name="T87" fmla="*/ 24 h 524"/>
                <a:gd name="T88" fmla="*/ 494 w 513"/>
                <a:gd name="T89" fmla="*/ 34 h 524"/>
                <a:gd name="T90" fmla="*/ 486 w 513"/>
                <a:gd name="T91" fmla="*/ 46 h 524"/>
                <a:gd name="T92" fmla="*/ 479 w 513"/>
                <a:gd name="T93" fmla="*/ 58 h 524"/>
                <a:gd name="T94" fmla="*/ 471 w 513"/>
                <a:gd name="T95" fmla="*/ 68 h 524"/>
                <a:gd name="T96" fmla="*/ 465 w 513"/>
                <a:gd name="T97" fmla="*/ 80 h 524"/>
                <a:gd name="T98" fmla="*/ 460 w 513"/>
                <a:gd name="T99" fmla="*/ 93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3" h="524">
                  <a:moveTo>
                    <a:pt x="460" y="93"/>
                  </a:moveTo>
                  <a:lnTo>
                    <a:pt x="436" y="123"/>
                  </a:lnTo>
                  <a:lnTo>
                    <a:pt x="411" y="153"/>
                  </a:lnTo>
                  <a:lnTo>
                    <a:pt x="385" y="183"/>
                  </a:lnTo>
                  <a:lnTo>
                    <a:pt x="360" y="213"/>
                  </a:lnTo>
                  <a:lnTo>
                    <a:pt x="333" y="244"/>
                  </a:lnTo>
                  <a:lnTo>
                    <a:pt x="305" y="274"/>
                  </a:lnTo>
                  <a:lnTo>
                    <a:pt x="276" y="303"/>
                  </a:lnTo>
                  <a:lnTo>
                    <a:pt x="248" y="331"/>
                  </a:lnTo>
                  <a:lnTo>
                    <a:pt x="218" y="359"/>
                  </a:lnTo>
                  <a:lnTo>
                    <a:pt x="187" y="386"/>
                  </a:lnTo>
                  <a:lnTo>
                    <a:pt x="157" y="411"/>
                  </a:lnTo>
                  <a:lnTo>
                    <a:pt x="127" y="437"/>
                  </a:lnTo>
                  <a:lnTo>
                    <a:pt x="96" y="460"/>
                  </a:lnTo>
                  <a:lnTo>
                    <a:pt x="64" y="483"/>
                  </a:lnTo>
                  <a:lnTo>
                    <a:pt x="32" y="504"/>
                  </a:lnTo>
                  <a:lnTo>
                    <a:pt x="0" y="524"/>
                  </a:lnTo>
                  <a:lnTo>
                    <a:pt x="24" y="506"/>
                  </a:lnTo>
                  <a:lnTo>
                    <a:pt x="46" y="488"/>
                  </a:lnTo>
                  <a:lnTo>
                    <a:pt x="67" y="468"/>
                  </a:lnTo>
                  <a:lnTo>
                    <a:pt x="87" y="448"/>
                  </a:lnTo>
                  <a:lnTo>
                    <a:pt x="108" y="429"/>
                  </a:lnTo>
                  <a:lnTo>
                    <a:pt x="129" y="408"/>
                  </a:lnTo>
                  <a:lnTo>
                    <a:pt x="151" y="388"/>
                  </a:lnTo>
                  <a:lnTo>
                    <a:pt x="175" y="368"/>
                  </a:lnTo>
                  <a:lnTo>
                    <a:pt x="194" y="348"/>
                  </a:lnTo>
                  <a:lnTo>
                    <a:pt x="214" y="329"/>
                  </a:lnTo>
                  <a:lnTo>
                    <a:pt x="234" y="308"/>
                  </a:lnTo>
                  <a:lnTo>
                    <a:pt x="254" y="287"/>
                  </a:lnTo>
                  <a:lnTo>
                    <a:pt x="272" y="267"/>
                  </a:lnTo>
                  <a:lnTo>
                    <a:pt x="291" y="246"/>
                  </a:lnTo>
                  <a:lnTo>
                    <a:pt x="311" y="225"/>
                  </a:lnTo>
                  <a:lnTo>
                    <a:pt x="329" y="204"/>
                  </a:lnTo>
                  <a:lnTo>
                    <a:pt x="348" y="183"/>
                  </a:lnTo>
                  <a:lnTo>
                    <a:pt x="367" y="161"/>
                  </a:lnTo>
                  <a:lnTo>
                    <a:pt x="386" y="140"/>
                  </a:lnTo>
                  <a:lnTo>
                    <a:pt x="405" y="119"/>
                  </a:lnTo>
                  <a:lnTo>
                    <a:pt x="423" y="98"/>
                  </a:lnTo>
                  <a:lnTo>
                    <a:pt x="442" y="76"/>
                  </a:lnTo>
                  <a:lnTo>
                    <a:pt x="462" y="55"/>
                  </a:lnTo>
                  <a:lnTo>
                    <a:pt x="480" y="34"/>
                  </a:lnTo>
                  <a:lnTo>
                    <a:pt x="513" y="0"/>
                  </a:lnTo>
                  <a:lnTo>
                    <a:pt x="508" y="12"/>
                  </a:lnTo>
                  <a:lnTo>
                    <a:pt x="501" y="24"/>
                  </a:lnTo>
                  <a:lnTo>
                    <a:pt x="494" y="34"/>
                  </a:lnTo>
                  <a:lnTo>
                    <a:pt x="486" y="46"/>
                  </a:lnTo>
                  <a:lnTo>
                    <a:pt x="479" y="58"/>
                  </a:lnTo>
                  <a:lnTo>
                    <a:pt x="471" y="68"/>
                  </a:lnTo>
                  <a:lnTo>
                    <a:pt x="465" y="80"/>
                  </a:lnTo>
                  <a:lnTo>
                    <a:pt x="460" y="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23"/>
            <p:cNvSpPr>
              <a:spLocks/>
            </p:cNvSpPr>
            <p:nvPr/>
          </p:nvSpPr>
          <p:spPr bwMode="auto">
            <a:xfrm>
              <a:off x="1835150" y="3084513"/>
              <a:ext cx="85725" cy="85725"/>
            </a:xfrm>
            <a:custGeom>
              <a:avLst/>
              <a:gdLst>
                <a:gd name="T0" fmla="*/ 327 w 327"/>
                <a:gd name="T1" fmla="*/ 0 h 325"/>
                <a:gd name="T2" fmla="*/ 312 w 327"/>
                <a:gd name="T3" fmla="*/ 25 h 325"/>
                <a:gd name="T4" fmla="*/ 295 w 327"/>
                <a:gd name="T5" fmla="*/ 49 h 325"/>
                <a:gd name="T6" fmla="*/ 279 w 327"/>
                <a:gd name="T7" fmla="*/ 73 h 325"/>
                <a:gd name="T8" fmla="*/ 260 w 327"/>
                <a:gd name="T9" fmla="*/ 96 h 325"/>
                <a:gd name="T10" fmla="*/ 243 w 327"/>
                <a:gd name="T11" fmla="*/ 118 h 325"/>
                <a:gd name="T12" fmla="*/ 223 w 327"/>
                <a:gd name="T13" fmla="*/ 140 h 325"/>
                <a:gd name="T14" fmla="*/ 203 w 327"/>
                <a:gd name="T15" fmla="*/ 161 h 325"/>
                <a:gd name="T16" fmla="*/ 184 w 327"/>
                <a:gd name="T17" fmla="*/ 182 h 325"/>
                <a:gd name="T18" fmla="*/ 163 w 327"/>
                <a:gd name="T19" fmla="*/ 202 h 325"/>
                <a:gd name="T20" fmla="*/ 141 w 327"/>
                <a:gd name="T21" fmla="*/ 221 h 325"/>
                <a:gd name="T22" fmla="*/ 119 w 327"/>
                <a:gd name="T23" fmla="*/ 240 h 325"/>
                <a:gd name="T24" fmla="*/ 95 w 327"/>
                <a:gd name="T25" fmla="*/ 259 h 325"/>
                <a:gd name="T26" fmla="*/ 72 w 327"/>
                <a:gd name="T27" fmla="*/ 276 h 325"/>
                <a:gd name="T28" fmla="*/ 49 w 327"/>
                <a:gd name="T29" fmla="*/ 293 h 325"/>
                <a:gd name="T30" fmla="*/ 24 w 327"/>
                <a:gd name="T31" fmla="*/ 310 h 325"/>
                <a:gd name="T32" fmla="*/ 0 w 327"/>
                <a:gd name="T33" fmla="*/ 325 h 325"/>
                <a:gd name="T34" fmla="*/ 17 w 327"/>
                <a:gd name="T35" fmla="*/ 306 h 325"/>
                <a:gd name="T36" fmla="*/ 35 w 327"/>
                <a:gd name="T37" fmla="*/ 289 h 325"/>
                <a:gd name="T38" fmla="*/ 53 w 327"/>
                <a:gd name="T39" fmla="*/ 271 h 325"/>
                <a:gd name="T40" fmla="*/ 73 w 327"/>
                <a:gd name="T41" fmla="*/ 253 h 325"/>
                <a:gd name="T42" fmla="*/ 92 w 327"/>
                <a:gd name="T43" fmla="*/ 235 h 325"/>
                <a:gd name="T44" fmla="*/ 112 w 327"/>
                <a:gd name="T45" fmla="*/ 219 h 325"/>
                <a:gd name="T46" fmla="*/ 131 w 327"/>
                <a:gd name="T47" fmla="*/ 202 h 325"/>
                <a:gd name="T48" fmla="*/ 151 w 327"/>
                <a:gd name="T49" fmla="*/ 184 h 325"/>
                <a:gd name="T50" fmla="*/ 171 w 327"/>
                <a:gd name="T51" fmla="*/ 167 h 325"/>
                <a:gd name="T52" fmla="*/ 191 w 327"/>
                <a:gd name="T53" fmla="*/ 148 h 325"/>
                <a:gd name="T54" fmla="*/ 209 w 327"/>
                <a:gd name="T55" fmla="*/ 131 h 325"/>
                <a:gd name="T56" fmla="*/ 228 w 327"/>
                <a:gd name="T57" fmla="*/ 112 h 325"/>
                <a:gd name="T58" fmla="*/ 245 w 327"/>
                <a:gd name="T59" fmla="*/ 94 h 325"/>
                <a:gd name="T60" fmla="*/ 262 w 327"/>
                <a:gd name="T61" fmla="*/ 75 h 325"/>
                <a:gd name="T62" fmla="*/ 278 w 327"/>
                <a:gd name="T63" fmla="*/ 55 h 325"/>
                <a:gd name="T64" fmla="*/ 293 w 327"/>
                <a:gd name="T65" fmla="*/ 34 h 325"/>
                <a:gd name="T66" fmla="*/ 300 w 327"/>
                <a:gd name="T67" fmla="*/ 25 h 325"/>
                <a:gd name="T68" fmla="*/ 308 w 327"/>
                <a:gd name="T69" fmla="*/ 16 h 325"/>
                <a:gd name="T70" fmla="*/ 316 w 327"/>
                <a:gd name="T71" fmla="*/ 6 h 325"/>
                <a:gd name="T72" fmla="*/ 327 w 327"/>
                <a:gd name="T7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25">
                  <a:moveTo>
                    <a:pt x="327" y="0"/>
                  </a:moveTo>
                  <a:lnTo>
                    <a:pt x="312" y="25"/>
                  </a:lnTo>
                  <a:lnTo>
                    <a:pt x="295" y="49"/>
                  </a:lnTo>
                  <a:lnTo>
                    <a:pt x="279" y="73"/>
                  </a:lnTo>
                  <a:lnTo>
                    <a:pt x="260" y="96"/>
                  </a:lnTo>
                  <a:lnTo>
                    <a:pt x="243" y="118"/>
                  </a:lnTo>
                  <a:lnTo>
                    <a:pt x="223" y="140"/>
                  </a:lnTo>
                  <a:lnTo>
                    <a:pt x="203" y="161"/>
                  </a:lnTo>
                  <a:lnTo>
                    <a:pt x="184" y="182"/>
                  </a:lnTo>
                  <a:lnTo>
                    <a:pt x="163" y="202"/>
                  </a:lnTo>
                  <a:lnTo>
                    <a:pt x="141" y="221"/>
                  </a:lnTo>
                  <a:lnTo>
                    <a:pt x="119" y="240"/>
                  </a:lnTo>
                  <a:lnTo>
                    <a:pt x="95" y="259"/>
                  </a:lnTo>
                  <a:lnTo>
                    <a:pt x="72" y="276"/>
                  </a:lnTo>
                  <a:lnTo>
                    <a:pt x="49" y="293"/>
                  </a:lnTo>
                  <a:lnTo>
                    <a:pt x="24" y="310"/>
                  </a:lnTo>
                  <a:lnTo>
                    <a:pt x="0" y="325"/>
                  </a:lnTo>
                  <a:lnTo>
                    <a:pt x="17" y="306"/>
                  </a:lnTo>
                  <a:lnTo>
                    <a:pt x="35" y="289"/>
                  </a:lnTo>
                  <a:lnTo>
                    <a:pt x="53" y="271"/>
                  </a:lnTo>
                  <a:lnTo>
                    <a:pt x="73" y="253"/>
                  </a:lnTo>
                  <a:lnTo>
                    <a:pt x="92" y="235"/>
                  </a:lnTo>
                  <a:lnTo>
                    <a:pt x="112" y="219"/>
                  </a:lnTo>
                  <a:lnTo>
                    <a:pt x="131" y="202"/>
                  </a:lnTo>
                  <a:lnTo>
                    <a:pt x="151" y="184"/>
                  </a:lnTo>
                  <a:lnTo>
                    <a:pt x="171" y="167"/>
                  </a:lnTo>
                  <a:lnTo>
                    <a:pt x="191" y="148"/>
                  </a:lnTo>
                  <a:lnTo>
                    <a:pt x="209" y="131"/>
                  </a:lnTo>
                  <a:lnTo>
                    <a:pt x="228" y="112"/>
                  </a:lnTo>
                  <a:lnTo>
                    <a:pt x="245" y="94"/>
                  </a:lnTo>
                  <a:lnTo>
                    <a:pt x="262" y="75"/>
                  </a:lnTo>
                  <a:lnTo>
                    <a:pt x="278" y="55"/>
                  </a:lnTo>
                  <a:lnTo>
                    <a:pt x="293" y="34"/>
                  </a:lnTo>
                  <a:lnTo>
                    <a:pt x="300" y="25"/>
                  </a:lnTo>
                  <a:lnTo>
                    <a:pt x="308" y="16"/>
                  </a:lnTo>
                  <a:lnTo>
                    <a:pt x="316" y="6"/>
                  </a:lnTo>
                  <a:lnTo>
                    <a:pt x="3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24"/>
            <p:cNvSpPr>
              <a:spLocks/>
            </p:cNvSpPr>
            <p:nvPr/>
          </p:nvSpPr>
          <p:spPr bwMode="auto">
            <a:xfrm>
              <a:off x="1635125" y="3100388"/>
              <a:ext cx="28575" cy="63500"/>
            </a:xfrm>
            <a:custGeom>
              <a:avLst/>
              <a:gdLst>
                <a:gd name="T0" fmla="*/ 108 w 108"/>
                <a:gd name="T1" fmla="*/ 2 h 244"/>
                <a:gd name="T2" fmla="*/ 91 w 108"/>
                <a:gd name="T3" fmla="*/ 28 h 244"/>
                <a:gd name="T4" fmla="*/ 77 w 108"/>
                <a:gd name="T5" fmla="*/ 53 h 244"/>
                <a:gd name="T6" fmla="*/ 64 w 108"/>
                <a:gd name="T7" fmla="*/ 81 h 244"/>
                <a:gd name="T8" fmla="*/ 54 w 108"/>
                <a:gd name="T9" fmla="*/ 108 h 244"/>
                <a:gd name="T10" fmla="*/ 44 w 108"/>
                <a:gd name="T11" fmla="*/ 137 h 244"/>
                <a:gd name="T12" fmla="*/ 34 w 108"/>
                <a:gd name="T13" fmla="*/ 164 h 244"/>
                <a:gd name="T14" fmla="*/ 22 w 108"/>
                <a:gd name="T15" fmla="*/ 192 h 244"/>
                <a:gd name="T16" fmla="*/ 10 w 108"/>
                <a:gd name="T17" fmla="*/ 219 h 244"/>
                <a:gd name="T18" fmla="*/ 10 w 108"/>
                <a:gd name="T19" fmla="*/ 243 h 244"/>
                <a:gd name="T20" fmla="*/ 8 w 108"/>
                <a:gd name="T21" fmla="*/ 243 h 244"/>
                <a:gd name="T22" fmla="*/ 7 w 108"/>
                <a:gd name="T23" fmla="*/ 243 h 244"/>
                <a:gd name="T24" fmla="*/ 6 w 108"/>
                <a:gd name="T25" fmla="*/ 244 h 244"/>
                <a:gd name="T26" fmla="*/ 6 w 108"/>
                <a:gd name="T27" fmla="*/ 244 h 244"/>
                <a:gd name="T28" fmla="*/ 0 w 108"/>
                <a:gd name="T29" fmla="*/ 219 h 244"/>
                <a:gd name="T30" fmla="*/ 3 w 108"/>
                <a:gd name="T31" fmla="*/ 193 h 244"/>
                <a:gd name="T32" fmla="*/ 11 w 108"/>
                <a:gd name="T33" fmla="*/ 167 h 244"/>
                <a:gd name="T34" fmla="*/ 19 w 108"/>
                <a:gd name="T35" fmla="*/ 144 h 244"/>
                <a:gd name="T36" fmla="*/ 29 w 108"/>
                <a:gd name="T37" fmla="*/ 126 h 244"/>
                <a:gd name="T38" fmla="*/ 39 w 108"/>
                <a:gd name="T39" fmla="*/ 107 h 244"/>
                <a:gd name="T40" fmla="*/ 48 w 108"/>
                <a:gd name="T41" fmla="*/ 88 h 244"/>
                <a:gd name="T42" fmla="*/ 58 w 108"/>
                <a:gd name="T43" fmla="*/ 70 h 244"/>
                <a:gd name="T44" fmla="*/ 69 w 108"/>
                <a:gd name="T45" fmla="*/ 51 h 244"/>
                <a:gd name="T46" fmla="*/ 80 w 108"/>
                <a:gd name="T47" fmla="*/ 34 h 244"/>
                <a:gd name="T48" fmla="*/ 93 w 108"/>
                <a:gd name="T49" fmla="*/ 16 h 244"/>
                <a:gd name="T50" fmla="*/ 106 w 108"/>
                <a:gd name="T51" fmla="*/ 0 h 244"/>
                <a:gd name="T52" fmla="*/ 108 w 108"/>
                <a:gd name="T53" fmla="*/ 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8" h="244">
                  <a:moveTo>
                    <a:pt x="108" y="2"/>
                  </a:moveTo>
                  <a:lnTo>
                    <a:pt x="91" y="28"/>
                  </a:lnTo>
                  <a:lnTo>
                    <a:pt x="77" y="53"/>
                  </a:lnTo>
                  <a:lnTo>
                    <a:pt x="64" y="81"/>
                  </a:lnTo>
                  <a:lnTo>
                    <a:pt x="54" y="108"/>
                  </a:lnTo>
                  <a:lnTo>
                    <a:pt x="44" y="137"/>
                  </a:lnTo>
                  <a:lnTo>
                    <a:pt x="34" y="164"/>
                  </a:lnTo>
                  <a:lnTo>
                    <a:pt x="22" y="192"/>
                  </a:lnTo>
                  <a:lnTo>
                    <a:pt x="10" y="219"/>
                  </a:lnTo>
                  <a:lnTo>
                    <a:pt x="10" y="243"/>
                  </a:lnTo>
                  <a:lnTo>
                    <a:pt x="8" y="243"/>
                  </a:lnTo>
                  <a:lnTo>
                    <a:pt x="7" y="243"/>
                  </a:lnTo>
                  <a:lnTo>
                    <a:pt x="6" y="244"/>
                  </a:lnTo>
                  <a:lnTo>
                    <a:pt x="6" y="244"/>
                  </a:lnTo>
                  <a:lnTo>
                    <a:pt x="0" y="219"/>
                  </a:lnTo>
                  <a:lnTo>
                    <a:pt x="3" y="193"/>
                  </a:lnTo>
                  <a:lnTo>
                    <a:pt x="11" y="167"/>
                  </a:lnTo>
                  <a:lnTo>
                    <a:pt x="19" y="144"/>
                  </a:lnTo>
                  <a:lnTo>
                    <a:pt x="29" y="126"/>
                  </a:lnTo>
                  <a:lnTo>
                    <a:pt x="39" y="107"/>
                  </a:lnTo>
                  <a:lnTo>
                    <a:pt x="48" y="88"/>
                  </a:lnTo>
                  <a:lnTo>
                    <a:pt x="58" y="70"/>
                  </a:lnTo>
                  <a:lnTo>
                    <a:pt x="69" y="51"/>
                  </a:lnTo>
                  <a:lnTo>
                    <a:pt x="80" y="34"/>
                  </a:lnTo>
                  <a:lnTo>
                    <a:pt x="93" y="16"/>
                  </a:lnTo>
                  <a:lnTo>
                    <a:pt x="106" y="0"/>
                  </a:lnTo>
                  <a:lnTo>
                    <a:pt x="10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25"/>
            <p:cNvSpPr>
              <a:spLocks/>
            </p:cNvSpPr>
            <p:nvPr/>
          </p:nvSpPr>
          <p:spPr bwMode="auto">
            <a:xfrm>
              <a:off x="1676400" y="3101975"/>
              <a:ext cx="0" cy="1587"/>
            </a:xfrm>
            <a:custGeom>
              <a:avLst/>
              <a:gdLst>
                <a:gd name="T0" fmla="*/ 6 w 6"/>
                <a:gd name="T1" fmla="*/ 0 h 7"/>
                <a:gd name="T2" fmla="*/ 6 w 6"/>
                <a:gd name="T3" fmla="*/ 2 h 7"/>
                <a:gd name="T4" fmla="*/ 5 w 6"/>
                <a:gd name="T5" fmla="*/ 3 h 7"/>
                <a:gd name="T6" fmla="*/ 4 w 6"/>
                <a:gd name="T7" fmla="*/ 6 h 7"/>
                <a:gd name="T8" fmla="*/ 1 w 6"/>
                <a:gd name="T9" fmla="*/ 7 h 7"/>
                <a:gd name="T10" fmla="*/ 0 w 6"/>
                <a:gd name="T11" fmla="*/ 5 h 7"/>
                <a:gd name="T12" fmla="*/ 1 w 6"/>
                <a:gd name="T13" fmla="*/ 2 h 7"/>
                <a:gd name="T14" fmla="*/ 2 w 6"/>
                <a:gd name="T15" fmla="*/ 0 h 7"/>
                <a:gd name="T16" fmla="*/ 6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6" y="0"/>
                  </a:moveTo>
                  <a:lnTo>
                    <a:pt x="6" y="2"/>
                  </a:lnTo>
                  <a:lnTo>
                    <a:pt x="5" y="3"/>
                  </a:lnTo>
                  <a:lnTo>
                    <a:pt x="4" y="6"/>
                  </a:lnTo>
                  <a:lnTo>
                    <a:pt x="1" y="7"/>
                  </a:lnTo>
                  <a:lnTo>
                    <a:pt x="0" y="5"/>
                  </a:lnTo>
                  <a:lnTo>
                    <a:pt x="1" y="2"/>
                  </a:lnTo>
                  <a:lnTo>
                    <a:pt x="2"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26"/>
            <p:cNvSpPr>
              <a:spLocks/>
            </p:cNvSpPr>
            <p:nvPr/>
          </p:nvSpPr>
          <p:spPr bwMode="auto">
            <a:xfrm>
              <a:off x="1647825" y="3105150"/>
              <a:ext cx="26988" cy="60325"/>
            </a:xfrm>
            <a:custGeom>
              <a:avLst/>
              <a:gdLst>
                <a:gd name="T0" fmla="*/ 102 w 102"/>
                <a:gd name="T1" fmla="*/ 0 h 226"/>
                <a:gd name="T2" fmla="*/ 95 w 102"/>
                <a:gd name="T3" fmla="*/ 16 h 226"/>
                <a:gd name="T4" fmla="*/ 88 w 102"/>
                <a:gd name="T5" fmla="*/ 32 h 226"/>
                <a:gd name="T6" fmla="*/ 79 w 102"/>
                <a:gd name="T7" fmla="*/ 47 h 226"/>
                <a:gd name="T8" fmla="*/ 71 w 102"/>
                <a:gd name="T9" fmla="*/ 63 h 226"/>
                <a:gd name="T10" fmla="*/ 62 w 102"/>
                <a:gd name="T11" fmla="*/ 78 h 226"/>
                <a:gd name="T12" fmla="*/ 55 w 102"/>
                <a:gd name="T13" fmla="*/ 93 h 226"/>
                <a:gd name="T14" fmla="*/ 48 w 102"/>
                <a:gd name="T15" fmla="*/ 109 h 226"/>
                <a:gd name="T16" fmla="*/ 43 w 102"/>
                <a:gd name="T17" fmla="*/ 125 h 226"/>
                <a:gd name="T18" fmla="*/ 38 w 102"/>
                <a:gd name="T19" fmla="*/ 138 h 226"/>
                <a:gd name="T20" fmla="*/ 34 w 102"/>
                <a:gd name="T21" fmla="*/ 150 h 226"/>
                <a:gd name="T22" fmla="*/ 28 w 102"/>
                <a:gd name="T23" fmla="*/ 163 h 226"/>
                <a:gd name="T24" fmla="*/ 22 w 102"/>
                <a:gd name="T25" fmla="*/ 174 h 226"/>
                <a:gd name="T26" fmla="*/ 18 w 102"/>
                <a:gd name="T27" fmla="*/ 187 h 226"/>
                <a:gd name="T28" fmla="*/ 14 w 102"/>
                <a:gd name="T29" fmla="*/ 200 h 226"/>
                <a:gd name="T30" fmla="*/ 13 w 102"/>
                <a:gd name="T31" fmla="*/ 212 h 226"/>
                <a:gd name="T32" fmla="*/ 14 w 102"/>
                <a:gd name="T33" fmla="*/ 226 h 226"/>
                <a:gd name="T34" fmla="*/ 9 w 102"/>
                <a:gd name="T35" fmla="*/ 226 h 226"/>
                <a:gd name="T36" fmla="*/ 5 w 102"/>
                <a:gd name="T37" fmla="*/ 225 h 226"/>
                <a:gd name="T38" fmla="*/ 1 w 102"/>
                <a:gd name="T39" fmla="*/ 222 h 226"/>
                <a:gd name="T40" fmla="*/ 0 w 102"/>
                <a:gd name="T41" fmla="*/ 218 h 226"/>
                <a:gd name="T42" fmla="*/ 2 w 102"/>
                <a:gd name="T43" fmla="*/ 187 h 226"/>
                <a:gd name="T44" fmla="*/ 11 w 102"/>
                <a:gd name="T45" fmla="*/ 158 h 226"/>
                <a:gd name="T46" fmla="*/ 22 w 102"/>
                <a:gd name="T47" fmla="*/ 131 h 226"/>
                <a:gd name="T48" fmla="*/ 36 w 102"/>
                <a:gd name="T49" fmla="*/ 104 h 226"/>
                <a:gd name="T50" fmla="*/ 51 w 102"/>
                <a:gd name="T51" fmla="*/ 79 h 226"/>
                <a:gd name="T52" fmla="*/ 69 w 102"/>
                <a:gd name="T53" fmla="*/ 53 h 226"/>
                <a:gd name="T54" fmla="*/ 84 w 102"/>
                <a:gd name="T55" fmla="*/ 26 h 226"/>
                <a:gd name="T56" fmla="*/ 99 w 102"/>
                <a:gd name="T57" fmla="*/ 0 h 226"/>
                <a:gd name="T58" fmla="*/ 102 w 102"/>
                <a:gd name="T5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 h="226">
                  <a:moveTo>
                    <a:pt x="102" y="0"/>
                  </a:moveTo>
                  <a:lnTo>
                    <a:pt x="95" y="16"/>
                  </a:lnTo>
                  <a:lnTo>
                    <a:pt x="88" y="32"/>
                  </a:lnTo>
                  <a:lnTo>
                    <a:pt x="79" y="47"/>
                  </a:lnTo>
                  <a:lnTo>
                    <a:pt x="71" y="63"/>
                  </a:lnTo>
                  <a:lnTo>
                    <a:pt x="62" y="78"/>
                  </a:lnTo>
                  <a:lnTo>
                    <a:pt x="55" y="93"/>
                  </a:lnTo>
                  <a:lnTo>
                    <a:pt x="48" y="109"/>
                  </a:lnTo>
                  <a:lnTo>
                    <a:pt x="43" y="125"/>
                  </a:lnTo>
                  <a:lnTo>
                    <a:pt x="38" y="138"/>
                  </a:lnTo>
                  <a:lnTo>
                    <a:pt x="34" y="150"/>
                  </a:lnTo>
                  <a:lnTo>
                    <a:pt x="28" y="163"/>
                  </a:lnTo>
                  <a:lnTo>
                    <a:pt x="22" y="174"/>
                  </a:lnTo>
                  <a:lnTo>
                    <a:pt x="18" y="187"/>
                  </a:lnTo>
                  <a:lnTo>
                    <a:pt x="14" y="200"/>
                  </a:lnTo>
                  <a:lnTo>
                    <a:pt x="13" y="212"/>
                  </a:lnTo>
                  <a:lnTo>
                    <a:pt x="14" y="226"/>
                  </a:lnTo>
                  <a:lnTo>
                    <a:pt x="9" y="226"/>
                  </a:lnTo>
                  <a:lnTo>
                    <a:pt x="5" y="225"/>
                  </a:lnTo>
                  <a:lnTo>
                    <a:pt x="1" y="222"/>
                  </a:lnTo>
                  <a:lnTo>
                    <a:pt x="0" y="218"/>
                  </a:lnTo>
                  <a:lnTo>
                    <a:pt x="2" y="187"/>
                  </a:lnTo>
                  <a:lnTo>
                    <a:pt x="11" y="158"/>
                  </a:lnTo>
                  <a:lnTo>
                    <a:pt x="22" y="131"/>
                  </a:lnTo>
                  <a:lnTo>
                    <a:pt x="36" y="104"/>
                  </a:lnTo>
                  <a:lnTo>
                    <a:pt x="51" y="79"/>
                  </a:lnTo>
                  <a:lnTo>
                    <a:pt x="69" y="53"/>
                  </a:lnTo>
                  <a:lnTo>
                    <a:pt x="84" y="26"/>
                  </a:lnTo>
                  <a:lnTo>
                    <a:pt x="99" y="0"/>
                  </a:lnTo>
                  <a:lnTo>
                    <a:pt x="10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27"/>
            <p:cNvSpPr>
              <a:spLocks/>
            </p:cNvSpPr>
            <p:nvPr/>
          </p:nvSpPr>
          <p:spPr bwMode="auto">
            <a:xfrm>
              <a:off x="1684338" y="3114675"/>
              <a:ext cx="19050" cy="39687"/>
            </a:xfrm>
            <a:custGeom>
              <a:avLst/>
              <a:gdLst>
                <a:gd name="T0" fmla="*/ 74 w 74"/>
                <a:gd name="T1" fmla="*/ 0 h 149"/>
                <a:gd name="T2" fmla="*/ 67 w 74"/>
                <a:gd name="T3" fmla="*/ 13 h 149"/>
                <a:gd name="T4" fmla="*/ 60 w 74"/>
                <a:gd name="T5" fmla="*/ 25 h 149"/>
                <a:gd name="T6" fmla="*/ 53 w 74"/>
                <a:gd name="T7" fmla="*/ 38 h 149"/>
                <a:gd name="T8" fmla="*/ 47 w 74"/>
                <a:gd name="T9" fmla="*/ 51 h 149"/>
                <a:gd name="T10" fmla="*/ 40 w 74"/>
                <a:gd name="T11" fmla="*/ 64 h 149"/>
                <a:gd name="T12" fmla="*/ 33 w 74"/>
                <a:gd name="T13" fmla="*/ 77 h 149"/>
                <a:gd name="T14" fmla="*/ 26 w 74"/>
                <a:gd name="T15" fmla="*/ 88 h 149"/>
                <a:gd name="T16" fmla="*/ 18 w 74"/>
                <a:gd name="T17" fmla="*/ 100 h 149"/>
                <a:gd name="T18" fmla="*/ 14 w 74"/>
                <a:gd name="T19" fmla="*/ 114 h 149"/>
                <a:gd name="T20" fmla="*/ 13 w 74"/>
                <a:gd name="T21" fmla="*/ 129 h 149"/>
                <a:gd name="T22" fmla="*/ 11 w 74"/>
                <a:gd name="T23" fmla="*/ 142 h 149"/>
                <a:gd name="T24" fmla="*/ 0 w 74"/>
                <a:gd name="T25" fmla="*/ 149 h 149"/>
                <a:gd name="T26" fmla="*/ 0 w 74"/>
                <a:gd name="T27" fmla="*/ 128 h 149"/>
                <a:gd name="T28" fmla="*/ 4 w 74"/>
                <a:gd name="T29" fmla="*/ 107 h 149"/>
                <a:gd name="T30" fmla="*/ 11 w 74"/>
                <a:gd name="T31" fmla="*/ 88 h 149"/>
                <a:gd name="T32" fmla="*/ 21 w 74"/>
                <a:gd name="T33" fmla="*/ 70 h 149"/>
                <a:gd name="T34" fmla="*/ 33 w 74"/>
                <a:gd name="T35" fmla="*/ 52 h 149"/>
                <a:gd name="T36" fmla="*/ 45 w 74"/>
                <a:gd name="T37" fmla="*/ 35 h 149"/>
                <a:gd name="T38" fmla="*/ 57 w 74"/>
                <a:gd name="T39" fmla="*/ 17 h 149"/>
                <a:gd name="T40" fmla="*/ 69 w 74"/>
                <a:gd name="T41" fmla="*/ 0 h 149"/>
                <a:gd name="T42" fmla="*/ 74 w 74"/>
                <a:gd name="T43"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149">
                  <a:moveTo>
                    <a:pt x="74" y="0"/>
                  </a:moveTo>
                  <a:lnTo>
                    <a:pt x="67" y="13"/>
                  </a:lnTo>
                  <a:lnTo>
                    <a:pt x="60" y="25"/>
                  </a:lnTo>
                  <a:lnTo>
                    <a:pt x="53" y="38"/>
                  </a:lnTo>
                  <a:lnTo>
                    <a:pt x="47" y="51"/>
                  </a:lnTo>
                  <a:lnTo>
                    <a:pt x="40" y="64"/>
                  </a:lnTo>
                  <a:lnTo>
                    <a:pt x="33" y="77"/>
                  </a:lnTo>
                  <a:lnTo>
                    <a:pt x="26" y="88"/>
                  </a:lnTo>
                  <a:lnTo>
                    <a:pt x="18" y="100"/>
                  </a:lnTo>
                  <a:lnTo>
                    <a:pt x="14" y="114"/>
                  </a:lnTo>
                  <a:lnTo>
                    <a:pt x="13" y="129"/>
                  </a:lnTo>
                  <a:lnTo>
                    <a:pt x="11" y="142"/>
                  </a:lnTo>
                  <a:lnTo>
                    <a:pt x="0" y="149"/>
                  </a:lnTo>
                  <a:lnTo>
                    <a:pt x="0" y="128"/>
                  </a:lnTo>
                  <a:lnTo>
                    <a:pt x="4" y="107"/>
                  </a:lnTo>
                  <a:lnTo>
                    <a:pt x="11" y="88"/>
                  </a:lnTo>
                  <a:lnTo>
                    <a:pt x="21" y="70"/>
                  </a:lnTo>
                  <a:lnTo>
                    <a:pt x="33" y="52"/>
                  </a:lnTo>
                  <a:lnTo>
                    <a:pt x="45" y="35"/>
                  </a:lnTo>
                  <a:lnTo>
                    <a:pt x="57" y="17"/>
                  </a:lnTo>
                  <a:lnTo>
                    <a:pt x="69" y="0"/>
                  </a:lnTo>
                  <a:lnTo>
                    <a:pt x="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28"/>
            <p:cNvSpPr>
              <a:spLocks/>
            </p:cNvSpPr>
            <p:nvPr/>
          </p:nvSpPr>
          <p:spPr bwMode="auto">
            <a:xfrm>
              <a:off x="1663700" y="3116263"/>
              <a:ext cx="20638" cy="44450"/>
            </a:xfrm>
            <a:custGeom>
              <a:avLst/>
              <a:gdLst>
                <a:gd name="T0" fmla="*/ 78 w 78"/>
                <a:gd name="T1" fmla="*/ 0 h 169"/>
                <a:gd name="T2" fmla="*/ 65 w 78"/>
                <a:gd name="T3" fmla="*/ 19 h 169"/>
                <a:gd name="T4" fmla="*/ 53 w 78"/>
                <a:gd name="T5" fmla="*/ 39 h 169"/>
                <a:gd name="T6" fmla="*/ 43 w 78"/>
                <a:gd name="T7" fmla="*/ 58 h 169"/>
                <a:gd name="T8" fmla="*/ 34 w 78"/>
                <a:gd name="T9" fmla="*/ 79 h 169"/>
                <a:gd name="T10" fmla="*/ 27 w 78"/>
                <a:gd name="T11" fmla="*/ 100 h 169"/>
                <a:gd name="T12" fmla="*/ 20 w 78"/>
                <a:gd name="T13" fmla="*/ 122 h 169"/>
                <a:gd name="T14" fmla="*/ 15 w 78"/>
                <a:gd name="T15" fmla="*/ 144 h 169"/>
                <a:gd name="T16" fmla="*/ 10 w 78"/>
                <a:gd name="T17" fmla="*/ 168 h 169"/>
                <a:gd name="T18" fmla="*/ 5 w 78"/>
                <a:gd name="T19" fmla="*/ 169 h 169"/>
                <a:gd name="T20" fmla="*/ 3 w 78"/>
                <a:gd name="T21" fmla="*/ 165 h 169"/>
                <a:gd name="T22" fmla="*/ 2 w 78"/>
                <a:gd name="T23" fmla="*/ 160 h 169"/>
                <a:gd name="T24" fmla="*/ 0 w 78"/>
                <a:gd name="T25" fmla="*/ 156 h 169"/>
                <a:gd name="T26" fmla="*/ 1 w 78"/>
                <a:gd name="T27" fmla="*/ 133 h 169"/>
                <a:gd name="T28" fmla="*/ 6 w 78"/>
                <a:gd name="T29" fmla="*/ 111 h 169"/>
                <a:gd name="T30" fmla="*/ 13 w 78"/>
                <a:gd name="T31" fmla="*/ 90 h 169"/>
                <a:gd name="T32" fmla="*/ 23 w 78"/>
                <a:gd name="T33" fmla="*/ 71 h 169"/>
                <a:gd name="T34" fmla="*/ 36 w 78"/>
                <a:gd name="T35" fmla="*/ 53 h 169"/>
                <a:gd name="T36" fmla="*/ 49 w 78"/>
                <a:gd name="T37" fmla="*/ 34 h 169"/>
                <a:gd name="T38" fmla="*/ 64 w 78"/>
                <a:gd name="T39" fmla="*/ 17 h 169"/>
                <a:gd name="T40" fmla="*/ 78 w 78"/>
                <a:gd name="T4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69">
                  <a:moveTo>
                    <a:pt x="78" y="0"/>
                  </a:moveTo>
                  <a:lnTo>
                    <a:pt x="65" y="19"/>
                  </a:lnTo>
                  <a:lnTo>
                    <a:pt x="53" y="39"/>
                  </a:lnTo>
                  <a:lnTo>
                    <a:pt x="43" y="58"/>
                  </a:lnTo>
                  <a:lnTo>
                    <a:pt x="34" y="79"/>
                  </a:lnTo>
                  <a:lnTo>
                    <a:pt x="27" y="100"/>
                  </a:lnTo>
                  <a:lnTo>
                    <a:pt x="20" y="122"/>
                  </a:lnTo>
                  <a:lnTo>
                    <a:pt x="15" y="144"/>
                  </a:lnTo>
                  <a:lnTo>
                    <a:pt x="10" y="168"/>
                  </a:lnTo>
                  <a:lnTo>
                    <a:pt x="5" y="169"/>
                  </a:lnTo>
                  <a:lnTo>
                    <a:pt x="3" y="165"/>
                  </a:lnTo>
                  <a:lnTo>
                    <a:pt x="2" y="160"/>
                  </a:lnTo>
                  <a:lnTo>
                    <a:pt x="0" y="156"/>
                  </a:lnTo>
                  <a:lnTo>
                    <a:pt x="1" y="133"/>
                  </a:lnTo>
                  <a:lnTo>
                    <a:pt x="6" y="111"/>
                  </a:lnTo>
                  <a:lnTo>
                    <a:pt x="13" y="90"/>
                  </a:lnTo>
                  <a:lnTo>
                    <a:pt x="23" y="71"/>
                  </a:lnTo>
                  <a:lnTo>
                    <a:pt x="36" y="53"/>
                  </a:lnTo>
                  <a:lnTo>
                    <a:pt x="49" y="34"/>
                  </a:lnTo>
                  <a:lnTo>
                    <a:pt x="64" y="17"/>
                  </a:lnTo>
                  <a:lnTo>
                    <a:pt x="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Freeform 29"/>
            <p:cNvSpPr>
              <a:spLocks/>
            </p:cNvSpPr>
            <p:nvPr/>
          </p:nvSpPr>
          <p:spPr bwMode="auto">
            <a:xfrm>
              <a:off x="1701800" y="3127375"/>
              <a:ext cx="9525" cy="19050"/>
            </a:xfrm>
            <a:custGeom>
              <a:avLst/>
              <a:gdLst>
                <a:gd name="T0" fmla="*/ 7 w 33"/>
                <a:gd name="T1" fmla="*/ 66 h 66"/>
                <a:gd name="T2" fmla="*/ 5 w 33"/>
                <a:gd name="T3" fmla="*/ 66 h 66"/>
                <a:gd name="T4" fmla="*/ 4 w 33"/>
                <a:gd name="T5" fmla="*/ 65 h 66"/>
                <a:gd name="T6" fmla="*/ 1 w 33"/>
                <a:gd name="T7" fmla="*/ 64 h 66"/>
                <a:gd name="T8" fmla="*/ 0 w 33"/>
                <a:gd name="T9" fmla="*/ 63 h 66"/>
                <a:gd name="T10" fmla="*/ 2 w 33"/>
                <a:gd name="T11" fmla="*/ 44 h 66"/>
                <a:gd name="T12" fmla="*/ 11 w 33"/>
                <a:gd name="T13" fmla="*/ 28 h 66"/>
                <a:gd name="T14" fmla="*/ 21 w 33"/>
                <a:gd name="T15" fmla="*/ 14 h 66"/>
                <a:gd name="T16" fmla="*/ 33 w 33"/>
                <a:gd name="T17" fmla="*/ 0 h 66"/>
                <a:gd name="T18" fmla="*/ 27 w 33"/>
                <a:gd name="T19" fmla="*/ 15 h 66"/>
                <a:gd name="T20" fmla="*/ 20 w 33"/>
                <a:gd name="T21" fmla="*/ 32 h 66"/>
                <a:gd name="T22" fmla="*/ 13 w 33"/>
                <a:gd name="T23" fmla="*/ 49 h 66"/>
                <a:gd name="T24" fmla="*/ 7 w 33"/>
                <a:gd name="T2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6">
                  <a:moveTo>
                    <a:pt x="7" y="66"/>
                  </a:moveTo>
                  <a:lnTo>
                    <a:pt x="5" y="66"/>
                  </a:lnTo>
                  <a:lnTo>
                    <a:pt x="4" y="65"/>
                  </a:lnTo>
                  <a:lnTo>
                    <a:pt x="1" y="64"/>
                  </a:lnTo>
                  <a:lnTo>
                    <a:pt x="0" y="63"/>
                  </a:lnTo>
                  <a:lnTo>
                    <a:pt x="2" y="44"/>
                  </a:lnTo>
                  <a:lnTo>
                    <a:pt x="11" y="28"/>
                  </a:lnTo>
                  <a:lnTo>
                    <a:pt x="21" y="14"/>
                  </a:lnTo>
                  <a:lnTo>
                    <a:pt x="33" y="0"/>
                  </a:lnTo>
                  <a:lnTo>
                    <a:pt x="27" y="15"/>
                  </a:lnTo>
                  <a:lnTo>
                    <a:pt x="20" y="32"/>
                  </a:lnTo>
                  <a:lnTo>
                    <a:pt x="13" y="49"/>
                  </a:lnTo>
                  <a:lnTo>
                    <a:pt x="7"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Freeform 30"/>
            <p:cNvSpPr>
              <a:spLocks/>
            </p:cNvSpPr>
            <p:nvPr/>
          </p:nvSpPr>
          <p:spPr bwMode="auto">
            <a:xfrm>
              <a:off x="1874838" y="3149600"/>
              <a:ext cx="15875" cy="15875"/>
            </a:xfrm>
            <a:custGeom>
              <a:avLst/>
              <a:gdLst>
                <a:gd name="T0" fmla="*/ 63 w 63"/>
                <a:gd name="T1" fmla="*/ 19 h 62"/>
                <a:gd name="T2" fmla="*/ 58 w 63"/>
                <a:gd name="T3" fmla="*/ 25 h 62"/>
                <a:gd name="T4" fmla="*/ 53 w 63"/>
                <a:gd name="T5" fmla="*/ 31 h 62"/>
                <a:gd name="T6" fmla="*/ 46 w 63"/>
                <a:gd name="T7" fmla="*/ 36 h 62"/>
                <a:gd name="T8" fmla="*/ 40 w 63"/>
                <a:gd name="T9" fmla="*/ 42 h 62"/>
                <a:gd name="T10" fmla="*/ 33 w 63"/>
                <a:gd name="T11" fmla="*/ 48 h 62"/>
                <a:gd name="T12" fmla="*/ 26 w 63"/>
                <a:gd name="T13" fmla="*/ 53 h 62"/>
                <a:gd name="T14" fmla="*/ 19 w 63"/>
                <a:gd name="T15" fmla="*/ 57 h 62"/>
                <a:gd name="T16" fmla="*/ 12 w 63"/>
                <a:gd name="T17" fmla="*/ 62 h 62"/>
                <a:gd name="T18" fmla="*/ 8 w 63"/>
                <a:gd name="T19" fmla="*/ 61 h 62"/>
                <a:gd name="T20" fmla="*/ 3 w 63"/>
                <a:gd name="T21" fmla="*/ 58 h 62"/>
                <a:gd name="T22" fmla="*/ 0 w 63"/>
                <a:gd name="T23" fmla="*/ 55 h 62"/>
                <a:gd name="T24" fmla="*/ 3 w 63"/>
                <a:gd name="T25" fmla="*/ 50 h 62"/>
                <a:gd name="T26" fmla="*/ 8 w 63"/>
                <a:gd name="T27" fmla="*/ 43 h 62"/>
                <a:gd name="T28" fmla="*/ 17 w 63"/>
                <a:gd name="T29" fmla="*/ 32 h 62"/>
                <a:gd name="T30" fmla="*/ 25 w 63"/>
                <a:gd name="T31" fmla="*/ 20 h 62"/>
                <a:gd name="T32" fmla="*/ 34 w 63"/>
                <a:gd name="T33" fmla="*/ 10 h 62"/>
                <a:gd name="T34" fmla="*/ 43 w 63"/>
                <a:gd name="T35" fmla="*/ 3 h 62"/>
                <a:gd name="T36" fmla="*/ 51 w 63"/>
                <a:gd name="T37" fmla="*/ 0 h 62"/>
                <a:gd name="T38" fmla="*/ 58 w 63"/>
                <a:gd name="T39" fmla="*/ 5 h 62"/>
                <a:gd name="T40" fmla="*/ 63 w 63"/>
                <a:gd name="T41" fmla="*/ 1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62">
                  <a:moveTo>
                    <a:pt x="63" y="19"/>
                  </a:moveTo>
                  <a:lnTo>
                    <a:pt x="58" y="25"/>
                  </a:lnTo>
                  <a:lnTo>
                    <a:pt x="53" y="31"/>
                  </a:lnTo>
                  <a:lnTo>
                    <a:pt x="46" y="36"/>
                  </a:lnTo>
                  <a:lnTo>
                    <a:pt x="40" y="42"/>
                  </a:lnTo>
                  <a:lnTo>
                    <a:pt x="33" y="48"/>
                  </a:lnTo>
                  <a:lnTo>
                    <a:pt x="26" y="53"/>
                  </a:lnTo>
                  <a:lnTo>
                    <a:pt x="19" y="57"/>
                  </a:lnTo>
                  <a:lnTo>
                    <a:pt x="12" y="62"/>
                  </a:lnTo>
                  <a:lnTo>
                    <a:pt x="8" y="61"/>
                  </a:lnTo>
                  <a:lnTo>
                    <a:pt x="3" y="58"/>
                  </a:lnTo>
                  <a:lnTo>
                    <a:pt x="0" y="55"/>
                  </a:lnTo>
                  <a:lnTo>
                    <a:pt x="3" y="50"/>
                  </a:lnTo>
                  <a:lnTo>
                    <a:pt x="8" y="43"/>
                  </a:lnTo>
                  <a:lnTo>
                    <a:pt x="17" y="32"/>
                  </a:lnTo>
                  <a:lnTo>
                    <a:pt x="25" y="20"/>
                  </a:lnTo>
                  <a:lnTo>
                    <a:pt x="34" y="10"/>
                  </a:lnTo>
                  <a:lnTo>
                    <a:pt x="43" y="3"/>
                  </a:lnTo>
                  <a:lnTo>
                    <a:pt x="51" y="0"/>
                  </a:lnTo>
                  <a:lnTo>
                    <a:pt x="58" y="5"/>
                  </a:lnTo>
                  <a:lnTo>
                    <a:pt x="6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31"/>
            <p:cNvSpPr>
              <a:spLocks/>
            </p:cNvSpPr>
            <p:nvPr/>
          </p:nvSpPr>
          <p:spPr bwMode="auto">
            <a:xfrm>
              <a:off x="1860550" y="3187700"/>
              <a:ext cx="4763" cy="4762"/>
            </a:xfrm>
            <a:custGeom>
              <a:avLst/>
              <a:gdLst>
                <a:gd name="T0" fmla="*/ 18 w 18"/>
                <a:gd name="T1" fmla="*/ 5 h 18"/>
                <a:gd name="T2" fmla="*/ 15 w 18"/>
                <a:gd name="T3" fmla="*/ 18 h 18"/>
                <a:gd name="T4" fmla="*/ 11 w 18"/>
                <a:gd name="T5" fmla="*/ 15 h 18"/>
                <a:gd name="T6" fmla="*/ 6 w 18"/>
                <a:gd name="T7" fmla="*/ 10 h 18"/>
                <a:gd name="T8" fmla="*/ 1 w 18"/>
                <a:gd name="T9" fmla="*/ 4 h 18"/>
                <a:gd name="T10" fmla="*/ 0 w 18"/>
                <a:gd name="T11" fmla="*/ 0 h 18"/>
                <a:gd name="T12" fmla="*/ 5 w 18"/>
                <a:gd name="T13" fmla="*/ 0 h 18"/>
                <a:gd name="T14" fmla="*/ 9 w 18"/>
                <a:gd name="T15" fmla="*/ 1 h 18"/>
                <a:gd name="T16" fmla="*/ 14 w 18"/>
                <a:gd name="T17" fmla="*/ 2 h 18"/>
                <a:gd name="T18" fmla="*/ 18 w 18"/>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18" y="5"/>
                  </a:moveTo>
                  <a:lnTo>
                    <a:pt x="15" y="18"/>
                  </a:lnTo>
                  <a:lnTo>
                    <a:pt x="11" y="15"/>
                  </a:lnTo>
                  <a:lnTo>
                    <a:pt x="6" y="10"/>
                  </a:lnTo>
                  <a:lnTo>
                    <a:pt x="1" y="4"/>
                  </a:lnTo>
                  <a:lnTo>
                    <a:pt x="0" y="0"/>
                  </a:lnTo>
                  <a:lnTo>
                    <a:pt x="5" y="0"/>
                  </a:lnTo>
                  <a:lnTo>
                    <a:pt x="9" y="1"/>
                  </a:lnTo>
                  <a:lnTo>
                    <a:pt x="14" y="2"/>
                  </a:lnTo>
                  <a:lnTo>
                    <a:pt x="1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32"/>
            <p:cNvSpPr>
              <a:spLocks/>
            </p:cNvSpPr>
            <p:nvPr/>
          </p:nvSpPr>
          <p:spPr bwMode="auto">
            <a:xfrm>
              <a:off x="1890713" y="3192463"/>
              <a:ext cx="6350" cy="3175"/>
            </a:xfrm>
            <a:custGeom>
              <a:avLst/>
              <a:gdLst>
                <a:gd name="T0" fmla="*/ 21 w 21"/>
                <a:gd name="T1" fmla="*/ 1 h 11"/>
                <a:gd name="T2" fmla="*/ 19 w 21"/>
                <a:gd name="T3" fmla="*/ 5 h 11"/>
                <a:gd name="T4" fmla="*/ 15 w 21"/>
                <a:gd name="T5" fmla="*/ 9 h 11"/>
                <a:gd name="T6" fmla="*/ 10 w 21"/>
                <a:gd name="T7" fmla="*/ 11 h 11"/>
                <a:gd name="T8" fmla="*/ 6 w 21"/>
                <a:gd name="T9" fmla="*/ 11 h 11"/>
                <a:gd name="T10" fmla="*/ 3 w 21"/>
                <a:gd name="T11" fmla="*/ 9 h 11"/>
                <a:gd name="T12" fmla="*/ 1 w 21"/>
                <a:gd name="T13" fmla="*/ 5 h 11"/>
                <a:gd name="T14" fmla="*/ 0 w 21"/>
                <a:gd name="T15" fmla="*/ 3 h 11"/>
                <a:gd name="T16" fmla="*/ 1 w 21"/>
                <a:gd name="T17" fmla="*/ 0 h 11"/>
                <a:gd name="T18" fmla="*/ 7 w 21"/>
                <a:gd name="T19" fmla="*/ 0 h 11"/>
                <a:gd name="T20" fmla="*/ 12 w 21"/>
                <a:gd name="T21" fmla="*/ 0 h 11"/>
                <a:gd name="T22" fmla="*/ 17 w 21"/>
                <a:gd name="T23" fmla="*/ 0 h 11"/>
                <a:gd name="T24" fmla="*/ 21 w 21"/>
                <a:gd name="T2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1">
                  <a:moveTo>
                    <a:pt x="21" y="1"/>
                  </a:moveTo>
                  <a:lnTo>
                    <a:pt x="19" y="5"/>
                  </a:lnTo>
                  <a:lnTo>
                    <a:pt x="15" y="9"/>
                  </a:lnTo>
                  <a:lnTo>
                    <a:pt x="10" y="11"/>
                  </a:lnTo>
                  <a:lnTo>
                    <a:pt x="6" y="11"/>
                  </a:lnTo>
                  <a:lnTo>
                    <a:pt x="3" y="9"/>
                  </a:lnTo>
                  <a:lnTo>
                    <a:pt x="1" y="5"/>
                  </a:lnTo>
                  <a:lnTo>
                    <a:pt x="0" y="3"/>
                  </a:lnTo>
                  <a:lnTo>
                    <a:pt x="1" y="0"/>
                  </a:lnTo>
                  <a:lnTo>
                    <a:pt x="7" y="0"/>
                  </a:lnTo>
                  <a:lnTo>
                    <a:pt x="12" y="0"/>
                  </a:lnTo>
                  <a:lnTo>
                    <a:pt x="17" y="0"/>
                  </a:lnTo>
                  <a:lnTo>
                    <a:pt x="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33"/>
            <p:cNvSpPr>
              <a:spLocks/>
            </p:cNvSpPr>
            <p:nvPr/>
          </p:nvSpPr>
          <p:spPr bwMode="auto">
            <a:xfrm>
              <a:off x="1881188" y="3195638"/>
              <a:ext cx="4763" cy="3175"/>
            </a:xfrm>
            <a:custGeom>
              <a:avLst/>
              <a:gdLst>
                <a:gd name="T0" fmla="*/ 16 w 16"/>
                <a:gd name="T1" fmla="*/ 10 h 10"/>
                <a:gd name="T2" fmla="*/ 0 w 16"/>
                <a:gd name="T3" fmla="*/ 10 h 10"/>
                <a:gd name="T4" fmla="*/ 2 w 16"/>
                <a:gd name="T5" fmla="*/ 0 h 10"/>
                <a:gd name="T6" fmla="*/ 6 w 16"/>
                <a:gd name="T7" fmla="*/ 1 h 10"/>
                <a:gd name="T8" fmla="*/ 9 w 16"/>
                <a:gd name="T9" fmla="*/ 3 h 10"/>
                <a:gd name="T10" fmla="*/ 13 w 16"/>
                <a:gd name="T11" fmla="*/ 7 h 10"/>
                <a:gd name="T12" fmla="*/ 16 w 1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6" h="10">
                  <a:moveTo>
                    <a:pt x="16" y="10"/>
                  </a:moveTo>
                  <a:lnTo>
                    <a:pt x="0" y="10"/>
                  </a:lnTo>
                  <a:lnTo>
                    <a:pt x="2" y="0"/>
                  </a:lnTo>
                  <a:lnTo>
                    <a:pt x="6" y="1"/>
                  </a:lnTo>
                  <a:lnTo>
                    <a:pt x="9" y="3"/>
                  </a:lnTo>
                  <a:lnTo>
                    <a:pt x="13" y="7"/>
                  </a:lnTo>
                  <a:lnTo>
                    <a:pt x="1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Freeform 34"/>
            <p:cNvSpPr>
              <a:spLocks/>
            </p:cNvSpPr>
            <p:nvPr/>
          </p:nvSpPr>
          <p:spPr bwMode="auto">
            <a:xfrm>
              <a:off x="1898650" y="3197225"/>
              <a:ext cx="6350" cy="3175"/>
            </a:xfrm>
            <a:custGeom>
              <a:avLst/>
              <a:gdLst>
                <a:gd name="T0" fmla="*/ 22 w 22"/>
                <a:gd name="T1" fmla="*/ 6 h 12"/>
                <a:gd name="T2" fmla="*/ 20 w 22"/>
                <a:gd name="T3" fmla="*/ 11 h 12"/>
                <a:gd name="T4" fmla="*/ 14 w 22"/>
                <a:gd name="T5" fmla="*/ 12 h 12"/>
                <a:gd name="T6" fmla="*/ 8 w 22"/>
                <a:gd name="T7" fmla="*/ 12 h 12"/>
                <a:gd name="T8" fmla="*/ 2 w 22"/>
                <a:gd name="T9" fmla="*/ 12 h 12"/>
                <a:gd name="T10" fmla="*/ 0 w 22"/>
                <a:gd name="T11" fmla="*/ 10 h 12"/>
                <a:gd name="T12" fmla="*/ 5 w 22"/>
                <a:gd name="T13" fmla="*/ 6 h 12"/>
                <a:gd name="T14" fmla="*/ 12 w 22"/>
                <a:gd name="T15" fmla="*/ 2 h 12"/>
                <a:gd name="T16" fmla="*/ 19 w 22"/>
                <a:gd name="T17" fmla="*/ 0 h 12"/>
                <a:gd name="T18" fmla="*/ 22 w 22"/>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6"/>
                  </a:moveTo>
                  <a:lnTo>
                    <a:pt x="20" y="11"/>
                  </a:lnTo>
                  <a:lnTo>
                    <a:pt x="14" y="12"/>
                  </a:lnTo>
                  <a:lnTo>
                    <a:pt x="8" y="12"/>
                  </a:lnTo>
                  <a:lnTo>
                    <a:pt x="2" y="12"/>
                  </a:lnTo>
                  <a:lnTo>
                    <a:pt x="0" y="10"/>
                  </a:lnTo>
                  <a:lnTo>
                    <a:pt x="5" y="6"/>
                  </a:lnTo>
                  <a:lnTo>
                    <a:pt x="12" y="2"/>
                  </a:lnTo>
                  <a:lnTo>
                    <a:pt x="19" y="0"/>
                  </a:lnTo>
                  <a:lnTo>
                    <a:pt x="2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Freeform 35"/>
            <p:cNvSpPr>
              <a:spLocks/>
            </p:cNvSpPr>
            <p:nvPr/>
          </p:nvSpPr>
          <p:spPr bwMode="auto">
            <a:xfrm>
              <a:off x="1858963" y="3205163"/>
              <a:ext cx="6350" cy="7937"/>
            </a:xfrm>
            <a:custGeom>
              <a:avLst/>
              <a:gdLst>
                <a:gd name="T0" fmla="*/ 25 w 25"/>
                <a:gd name="T1" fmla="*/ 12 h 27"/>
                <a:gd name="T2" fmla="*/ 25 w 25"/>
                <a:gd name="T3" fmla="*/ 15 h 27"/>
                <a:gd name="T4" fmla="*/ 25 w 25"/>
                <a:gd name="T5" fmla="*/ 19 h 27"/>
                <a:gd name="T6" fmla="*/ 25 w 25"/>
                <a:gd name="T7" fmla="*/ 23 h 27"/>
                <a:gd name="T8" fmla="*/ 24 w 25"/>
                <a:gd name="T9" fmla="*/ 27 h 27"/>
                <a:gd name="T10" fmla="*/ 16 w 25"/>
                <a:gd name="T11" fmla="*/ 22 h 27"/>
                <a:gd name="T12" fmla="*/ 10 w 25"/>
                <a:gd name="T13" fmla="*/ 17 h 27"/>
                <a:gd name="T14" fmla="*/ 4 w 25"/>
                <a:gd name="T15" fmla="*/ 12 h 27"/>
                <a:gd name="T16" fmla="*/ 0 w 25"/>
                <a:gd name="T17" fmla="*/ 5 h 27"/>
                <a:gd name="T18" fmla="*/ 7 w 25"/>
                <a:gd name="T19" fmla="*/ 2 h 27"/>
                <a:gd name="T20" fmla="*/ 16 w 25"/>
                <a:gd name="T21" fmla="*/ 0 h 27"/>
                <a:gd name="T22" fmla="*/ 24 w 25"/>
                <a:gd name="T23" fmla="*/ 2 h 27"/>
                <a:gd name="T24" fmla="*/ 25 w 25"/>
                <a:gd name="T2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7">
                  <a:moveTo>
                    <a:pt x="25" y="12"/>
                  </a:moveTo>
                  <a:lnTo>
                    <a:pt x="25" y="15"/>
                  </a:lnTo>
                  <a:lnTo>
                    <a:pt x="25" y="19"/>
                  </a:lnTo>
                  <a:lnTo>
                    <a:pt x="25" y="23"/>
                  </a:lnTo>
                  <a:lnTo>
                    <a:pt x="24" y="27"/>
                  </a:lnTo>
                  <a:lnTo>
                    <a:pt x="16" y="22"/>
                  </a:lnTo>
                  <a:lnTo>
                    <a:pt x="10" y="17"/>
                  </a:lnTo>
                  <a:lnTo>
                    <a:pt x="4" y="12"/>
                  </a:lnTo>
                  <a:lnTo>
                    <a:pt x="0" y="5"/>
                  </a:lnTo>
                  <a:lnTo>
                    <a:pt x="7" y="2"/>
                  </a:lnTo>
                  <a:lnTo>
                    <a:pt x="16" y="0"/>
                  </a:lnTo>
                  <a:lnTo>
                    <a:pt x="24" y="2"/>
                  </a:lnTo>
                  <a:lnTo>
                    <a:pt x="25"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Freeform 36"/>
            <p:cNvSpPr>
              <a:spLocks/>
            </p:cNvSpPr>
            <p:nvPr/>
          </p:nvSpPr>
          <p:spPr bwMode="auto">
            <a:xfrm>
              <a:off x="1885950" y="3208338"/>
              <a:ext cx="9525" cy="6350"/>
            </a:xfrm>
            <a:custGeom>
              <a:avLst/>
              <a:gdLst>
                <a:gd name="T0" fmla="*/ 36 w 36"/>
                <a:gd name="T1" fmla="*/ 2 h 20"/>
                <a:gd name="T2" fmla="*/ 31 w 36"/>
                <a:gd name="T3" fmla="*/ 8 h 20"/>
                <a:gd name="T4" fmla="*/ 25 w 36"/>
                <a:gd name="T5" fmla="*/ 14 h 20"/>
                <a:gd name="T6" fmla="*/ 19 w 36"/>
                <a:gd name="T7" fmla="*/ 18 h 20"/>
                <a:gd name="T8" fmla="*/ 11 w 36"/>
                <a:gd name="T9" fmla="*/ 20 h 20"/>
                <a:gd name="T10" fmla="*/ 8 w 36"/>
                <a:gd name="T11" fmla="*/ 16 h 20"/>
                <a:gd name="T12" fmla="*/ 4 w 36"/>
                <a:gd name="T13" fmla="*/ 12 h 20"/>
                <a:gd name="T14" fmla="*/ 1 w 36"/>
                <a:gd name="T15" fmla="*/ 8 h 20"/>
                <a:gd name="T16" fmla="*/ 0 w 36"/>
                <a:gd name="T17" fmla="*/ 2 h 20"/>
                <a:gd name="T18" fmla="*/ 4 w 36"/>
                <a:gd name="T19" fmla="*/ 1 h 20"/>
                <a:gd name="T20" fmla="*/ 9 w 36"/>
                <a:gd name="T21" fmla="*/ 1 h 20"/>
                <a:gd name="T22" fmla="*/ 14 w 36"/>
                <a:gd name="T23" fmla="*/ 1 h 20"/>
                <a:gd name="T24" fmla="*/ 18 w 36"/>
                <a:gd name="T25" fmla="*/ 0 h 20"/>
                <a:gd name="T26" fmla="*/ 23 w 36"/>
                <a:gd name="T27" fmla="*/ 1 h 20"/>
                <a:gd name="T28" fmla="*/ 28 w 36"/>
                <a:gd name="T29" fmla="*/ 1 h 20"/>
                <a:gd name="T30" fmla="*/ 32 w 36"/>
                <a:gd name="T31" fmla="*/ 1 h 20"/>
                <a:gd name="T32" fmla="*/ 36 w 36"/>
                <a:gd name="T3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0">
                  <a:moveTo>
                    <a:pt x="36" y="2"/>
                  </a:moveTo>
                  <a:lnTo>
                    <a:pt x="31" y="8"/>
                  </a:lnTo>
                  <a:lnTo>
                    <a:pt x="25" y="14"/>
                  </a:lnTo>
                  <a:lnTo>
                    <a:pt x="19" y="18"/>
                  </a:lnTo>
                  <a:lnTo>
                    <a:pt x="11" y="20"/>
                  </a:lnTo>
                  <a:lnTo>
                    <a:pt x="8" y="16"/>
                  </a:lnTo>
                  <a:lnTo>
                    <a:pt x="4" y="12"/>
                  </a:lnTo>
                  <a:lnTo>
                    <a:pt x="1" y="8"/>
                  </a:lnTo>
                  <a:lnTo>
                    <a:pt x="0" y="2"/>
                  </a:lnTo>
                  <a:lnTo>
                    <a:pt x="4" y="1"/>
                  </a:lnTo>
                  <a:lnTo>
                    <a:pt x="9" y="1"/>
                  </a:lnTo>
                  <a:lnTo>
                    <a:pt x="14" y="1"/>
                  </a:lnTo>
                  <a:lnTo>
                    <a:pt x="18" y="0"/>
                  </a:lnTo>
                  <a:lnTo>
                    <a:pt x="23" y="1"/>
                  </a:lnTo>
                  <a:lnTo>
                    <a:pt x="28" y="1"/>
                  </a:lnTo>
                  <a:lnTo>
                    <a:pt x="32" y="1"/>
                  </a:lnTo>
                  <a:lnTo>
                    <a:pt x="3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37"/>
            <p:cNvSpPr>
              <a:spLocks/>
            </p:cNvSpPr>
            <p:nvPr/>
          </p:nvSpPr>
          <p:spPr bwMode="auto">
            <a:xfrm>
              <a:off x="1852613" y="3214688"/>
              <a:ext cx="6350" cy="4762"/>
            </a:xfrm>
            <a:custGeom>
              <a:avLst/>
              <a:gdLst>
                <a:gd name="T0" fmla="*/ 24 w 24"/>
                <a:gd name="T1" fmla="*/ 18 h 21"/>
                <a:gd name="T2" fmla="*/ 17 w 24"/>
                <a:gd name="T3" fmla="*/ 21 h 21"/>
                <a:gd name="T4" fmla="*/ 12 w 24"/>
                <a:gd name="T5" fmla="*/ 21 h 21"/>
                <a:gd name="T6" fmla="*/ 5 w 24"/>
                <a:gd name="T7" fmla="*/ 18 h 21"/>
                <a:gd name="T8" fmla="*/ 0 w 24"/>
                <a:gd name="T9" fmla="*/ 14 h 21"/>
                <a:gd name="T10" fmla="*/ 5 w 24"/>
                <a:gd name="T11" fmla="*/ 0 h 21"/>
                <a:gd name="T12" fmla="*/ 10 w 24"/>
                <a:gd name="T13" fmla="*/ 3 h 21"/>
                <a:gd name="T14" fmla="*/ 15 w 24"/>
                <a:gd name="T15" fmla="*/ 8 h 21"/>
                <a:gd name="T16" fmla="*/ 20 w 24"/>
                <a:gd name="T17" fmla="*/ 12 h 21"/>
                <a:gd name="T18" fmla="*/ 24 w 24"/>
                <a:gd name="T1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24" y="18"/>
                  </a:moveTo>
                  <a:lnTo>
                    <a:pt x="17" y="21"/>
                  </a:lnTo>
                  <a:lnTo>
                    <a:pt x="12" y="21"/>
                  </a:lnTo>
                  <a:lnTo>
                    <a:pt x="5" y="18"/>
                  </a:lnTo>
                  <a:lnTo>
                    <a:pt x="0" y="14"/>
                  </a:lnTo>
                  <a:lnTo>
                    <a:pt x="5" y="0"/>
                  </a:lnTo>
                  <a:lnTo>
                    <a:pt x="10" y="3"/>
                  </a:lnTo>
                  <a:lnTo>
                    <a:pt x="15" y="8"/>
                  </a:lnTo>
                  <a:lnTo>
                    <a:pt x="20" y="12"/>
                  </a:lnTo>
                  <a:lnTo>
                    <a:pt x="2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38"/>
            <p:cNvSpPr>
              <a:spLocks/>
            </p:cNvSpPr>
            <p:nvPr/>
          </p:nvSpPr>
          <p:spPr bwMode="auto">
            <a:xfrm>
              <a:off x="1879600" y="3216275"/>
              <a:ext cx="4763" cy="4762"/>
            </a:xfrm>
            <a:custGeom>
              <a:avLst/>
              <a:gdLst>
                <a:gd name="T0" fmla="*/ 16 w 16"/>
                <a:gd name="T1" fmla="*/ 14 h 21"/>
                <a:gd name="T2" fmla="*/ 15 w 16"/>
                <a:gd name="T3" fmla="*/ 18 h 21"/>
                <a:gd name="T4" fmla="*/ 11 w 16"/>
                <a:gd name="T5" fmla="*/ 19 h 21"/>
                <a:gd name="T6" fmla="*/ 8 w 16"/>
                <a:gd name="T7" fmla="*/ 21 h 21"/>
                <a:gd name="T8" fmla="*/ 4 w 16"/>
                <a:gd name="T9" fmla="*/ 21 h 21"/>
                <a:gd name="T10" fmla="*/ 1 w 16"/>
                <a:gd name="T11" fmla="*/ 16 h 21"/>
                <a:gd name="T12" fmla="*/ 0 w 16"/>
                <a:gd name="T13" fmla="*/ 11 h 21"/>
                <a:gd name="T14" fmla="*/ 0 w 16"/>
                <a:gd name="T15" fmla="*/ 5 h 21"/>
                <a:gd name="T16" fmla="*/ 2 w 16"/>
                <a:gd name="T17" fmla="*/ 0 h 21"/>
                <a:gd name="T18" fmla="*/ 16 w 16"/>
                <a:gd name="T19"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1">
                  <a:moveTo>
                    <a:pt x="16" y="14"/>
                  </a:moveTo>
                  <a:lnTo>
                    <a:pt x="15" y="18"/>
                  </a:lnTo>
                  <a:lnTo>
                    <a:pt x="11" y="19"/>
                  </a:lnTo>
                  <a:lnTo>
                    <a:pt x="8" y="21"/>
                  </a:lnTo>
                  <a:lnTo>
                    <a:pt x="4" y="21"/>
                  </a:lnTo>
                  <a:lnTo>
                    <a:pt x="1" y="16"/>
                  </a:lnTo>
                  <a:lnTo>
                    <a:pt x="0" y="11"/>
                  </a:lnTo>
                  <a:lnTo>
                    <a:pt x="0" y="5"/>
                  </a:lnTo>
                  <a:lnTo>
                    <a:pt x="2" y="0"/>
                  </a:lnTo>
                  <a:lnTo>
                    <a:pt x="1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39"/>
            <p:cNvSpPr>
              <a:spLocks/>
            </p:cNvSpPr>
            <p:nvPr/>
          </p:nvSpPr>
          <p:spPr bwMode="auto">
            <a:xfrm>
              <a:off x="1895475" y="3216275"/>
              <a:ext cx="9525" cy="6350"/>
            </a:xfrm>
            <a:custGeom>
              <a:avLst/>
              <a:gdLst>
                <a:gd name="T0" fmla="*/ 34 w 34"/>
                <a:gd name="T1" fmla="*/ 13 h 24"/>
                <a:gd name="T2" fmla="*/ 34 w 34"/>
                <a:gd name="T3" fmla="*/ 18 h 24"/>
                <a:gd name="T4" fmla="*/ 33 w 34"/>
                <a:gd name="T5" fmla="*/ 20 h 24"/>
                <a:gd name="T6" fmla="*/ 29 w 34"/>
                <a:gd name="T7" fmla="*/ 22 h 24"/>
                <a:gd name="T8" fmla="*/ 26 w 34"/>
                <a:gd name="T9" fmla="*/ 24 h 24"/>
                <a:gd name="T10" fmla="*/ 19 w 34"/>
                <a:gd name="T11" fmla="*/ 22 h 24"/>
                <a:gd name="T12" fmla="*/ 12 w 34"/>
                <a:gd name="T13" fmla="*/ 22 h 24"/>
                <a:gd name="T14" fmla="*/ 5 w 34"/>
                <a:gd name="T15" fmla="*/ 21 h 24"/>
                <a:gd name="T16" fmla="*/ 0 w 34"/>
                <a:gd name="T17" fmla="*/ 19 h 24"/>
                <a:gd name="T18" fmla="*/ 3 w 34"/>
                <a:gd name="T19" fmla="*/ 12 h 24"/>
                <a:gd name="T20" fmla="*/ 7 w 34"/>
                <a:gd name="T21" fmla="*/ 7 h 24"/>
                <a:gd name="T22" fmla="*/ 13 w 34"/>
                <a:gd name="T23" fmla="*/ 4 h 24"/>
                <a:gd name="T24" fmla="*/ 18 w 34"/>
                <a:gd name="T25" fmla="*/ 0 h 24"/>
                <a:gd name="T26" fmla="*/ 24 w 34"/>
                <a:gd name="T27" fmla="*/ 0 h 24"/>
                <a:gd name="T28" fmla="*/ 28 w 34"/>
                <a:gd name="T29" fmla="*/ 4 h 24"/>
                <a:gd name="T30" fmla="*/ 32 w 34"/>
                <a:gd name="T31" fmla="*/ 8 h 24"/>
                <a:gd name="T32" fmla="*/ 34 w 34"/>
                <a:gd name="T33"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4">
                  <a:moveTo>
                    <a:pt x="34" y="13"/>
                  </a:moveTo>
                  <a:lnTo>
                    <a:pt x="34" y="18"/>
                  </a:lnTo>
                  <a:lnTo>
                    <a:pt x="33" y="20"/>
                  </a:lnTo>
                  <a:lnTo>
                    <a:pt x="29" y="22"/>
                  </a:lnTo>
                  <a:lnTo>
                    <a:pt x="26" y="24"/>
                  </a:lnTo>
                  <a:lnTo>
                    <a:pt x="19" y="22"/>
                  </a:lnTo>
                  <a:lnTo>
                    <a:pt x="12" y="22"/>
                  </a:lnTo>
                  <a:lnTo>
                    <a:pt x="5" y="21"/>
                  </a:lnTo>
                  <a:lnTo>
                    <a:pt x="0" y="19"/>
                  </a:lnTo>
                  <a:lnTo>
                    <a:pt x="3" y="12"/>
                  </a:lnTo>
                  <a:lnTo>
                    <a:pt x="7" y="7"/>
                  </a:lnTo>
                  <a:lnTo>
                    <a:pt x="13" y="4"/>
                  </a:lnTo>
                  <a:lnTo>
                    <a:pt x="18" y="0"/>
                  </a:lnTo>
                  <a:lnTo>
                    <a:pt x="24" y="0"/>
                  </a:lnTo>
                  <a:lnTo>
                    <a:pt x="28" y="4"/>
                  </a:lnTo>
                  <a:lnTo>
                    <a:pt x="32" y="8"/>
                  </a:lnTo>
                  <a:lnTo>
                    <a:pt x="3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Freeform 40"/>
            <p:cNvSpPr>
              <a:spLocks/>
            </p:cNvSpPr>
            <p:nvPr/>
          </p:nvSpPr>
          <p:spPr bwMode="auto">
            <a:xfrm>
              <a:off x="1860550" y="3228975"/>
              <a:ext cx="3175" cy="3175"/>
            </a:xfrm>
            <a:custGeom>
              <a:avLst/>
              <a:gdLst>
                <a:gd name="T0" fmla="*/ 12 w 12"/>
                <a:gd name="T1" fmla="*/ 5 h 11"/>
                <a:gd name="T2" fmla="*/ 12 w 12"/>
                <a:gd name="T3" fmla="*/ 11 h 11"/>
                <a:gd name="T4" fmla="*/ 8 w 12"/>
                <a:gd name="T5" fmla="*/ 11 h 11"/>
                <a:gd name="T6" fmla="*/ 5 w 12"/>
                <a:gd name="T7" fmla="*/ 8 h 11"/>
                <a:gd name="T8" fmla="*/ 2 w 12"/>
                <a:gd name="T9" fmla="*/ 5 h 11"/>
                <a:gd name="T10" fmla="*/ 0 w 12"/>
                <a:gd name="T11" fmla="*/ 2 h 11"/>
                <a:gd name="T12" fmla="*/ 2 w 12"/>
                <a:gd name="T13" fmla="*/ 0 h 11"/>
                <a:gd name="T14" fmla="*/ 6 w 12"/>
                <a:gd name="T15" fmla="*/ 0 h 11"/>
                <a:gd name="T16" fmla="*/ 9 w 12"/>
                <a:gd name="T17" fmla="*/ 2 h 11"/>
                <a:gd name="T18" fmla="*/ 12 w 12"/>
                <a:gd name="T1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1">
                  <a:moveTo>
                    <a:pt x="12" y="5"/>
                  </a:moveTo>
                  <a:lnTo>
                    <a:pt x="12" y="11"/>
                  </a:lnTo>
                  <a:lnTo>
                    <a:pt x="8" y="11"/>
                  </a:lnTo>
                  <a:lnTo>
                    <a:pt x="5" y="8"/>
                  </a:lnTo>
                  <a:lnTo>
                    <a:pt x="2" y="5"/>
                  </a:lnTo>
                  <a:lnTo>
                    <a:pt x="0" y="2"/>
                  </a:lnTo>
                  <a:lnTo>
                    <a:pt x="2" y="0"/>
                  </a:lnTo>
                  <a:lnTo>
                    <a:pt x="6" y="0"/>
                  </a:lnTo>
                  <a:lnTo>
                    <a:pt x="9" y="2"/>
                  </a:lnTo>
                  <a:lnTo>
                    <a:pt x="1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Freeform 41"/>
            <p:cNvSpPr>
              <a:spLocks/>
            </p:cNvSpPr>
            <p:nvPr/>
          </p:nvSpPr>
          <p:spPr bwMode="auto">
            <a:xfrm>
              <a:off x="1885950" y="3230563"/>
              <a:ext cx="4763" cy="1587"/>
            </a:xfrm>
            <a:custGeom>
              <a:avLst/>
              <a:gdLst>
                <a:gd name="T0" fmla="*/ 18 w 18"/>
                <a:gd name="T1" fmla="*/ 3 h 9"/>
                <a:gd name="T2" fmla="*/ 14 w 18"/>
                <a:gd name="T3" fmla="*/ 6 h 9"/>
                <a:gd name="T4" fmla="*/ 11 w 18"/>
                <a:gd name="T5" fmla="*/ 8 h 9"/>
                <a:gd name="T6" fmla="*/ 6 w 18"/>
                <a:gd name="T7" fmla="*/ 9 h 9"/>
                <a:gd name="T8" fmla="*/ 1 w 18"/>
                <a:gd name="T9" fmla="*/ 7 h 9"/>
                <a:gd name="T10" fmla="*/ 0 w 18"/>
                <a:gd name="T11" fmla="*/ 0 h 9"/>
                <a:gd name="T12" fmla="*/ 5 w 18"/>
                <a:gd name="T13" fmla="*/ 0 h 9"/>
                <a:gd name="T14" fmla="*/ 9 w 18"/>
                <a:gd name="T15" fmla="*/ 0 h 9"/>
                <a:gd name="T16" fmla="*/ 14 w 18"/>
                <a:gd name="T17" fmla="*/ 1 h 9"/>
                <a:gd name="T18" fmla="*/ 18 w 18"/>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9">
                  <a:moveTo>
                    <a:pt x="18" y="3"/>
                  </a:moveTo>
                  <a:lnTo>
                    <a:pt x="14" y="6"/>
                  </a:lnTo>
                  <a:lnTo>
                    <a:pt x="11" y="8"/>
                  </a:lnTo>
                  <a:lnTo>
                    <a:pt x="6" y="9"/>
                  </a:lnTo>
                  <a:lnTo>
                    <a:pt x="1" y="7"/>
                  </a:lnTo>
                  <a:lnTo>
                    <a:pt x="0" y="0"/>
                  </a:lnTo>
                  <a:lnTo>
                    <a:pt x="5" y="0"/>
                  </a:lnTo>
                  <a:lnTo>
                    <a:pt x="9" y="0"/>
                  </a:lnTo>
                  <a:lnTo>
                    <a:pt x="14" y="1"/>
                  </a:lnTo>
                  <a:lnTo>
                    <a:pt x="1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Freeform 42"/>
            <p:cNvSpPr>
              <a:spLocks/>
            </p:cNvSpPr>
            <p:nvPr/>
          </p:nvSpPr>
          <p:spPr bwMode="auto">
            <a:xfrm>
              <a:off x="1908175" y="3232150"/>
              <a:ext cx="9525" cy="6350"/>
            </a:xfrm>
            <a:custGeom>
              <a:avLst/>
              <a:gdLst>
                <a:gd name="T0" fmla="*/ 37 w 38"/>
                <a:gd name="T1" fmla="*/ 22 h 29"/>
                <a:gd name="T2" fmla="*/ 31 w 38"/>
                <a:gd name="T3" fmla="*/ 25 h 29"/>
                <a:gd name="T4" fmla="*/ 26 w 38"/>
                <a:gd name="T5" fmla="*/ 28 h 29"/>
                <a:gd name="T6" fmla="*/ 21 w 38"/>
                <a:gd name="T7" fmla="*/ 29 h 29"/>
                <a:gd name="T8" fmla="*/ 16 w 38"/>
                <a:gd name="T9" fmla="*/ 24 h 29"/>
                <a:gd name="T10" fmla="*/ 0 w 38"/>
                <a:gd name="T11" fmla="*/ 2 h 29"/>
                <a:gd name="T12" fmla="*/ 6 w 38"/>
                <a:gd name="T13" fmla="*/ 1 h 29"/>
                <a:gd name="T14" fmla="*/ 13 w 38"/>
                <a:gd name="T15" fmla="*/ 0 h 29"/>
                <a:gd name="T16" fmla="*/ 19 w 38"/>
                <a:gd name="T17" fmla="*/ 0 h 29"/>
                <a:gd name="T18" fmla="*/ 25 w 38"/>
                <a:gd name="T19" fmla="*/ 1 h 29"/>
                <a:gd name="T20" fmla="*/ 31 w 38"/>
                <a:gd name="T21" fmla="*/ 3 h 29"/>
                <a:gd name="T22" fmla="*/ 36 w 38"/>
                <a:gd name="T23" fmla="*/ 7 h 29"/>
                <a:gd name="T24" fmla="*/ 38 w 38"/>
                <a:gd name="T25" fmla="*/ 12 h 29"/>
                <a:gd name="T26" fmla="*/ 37 w 38"/>
                <a:gd name="T27"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9">
                  <a:moveTo>
                    <a:pt x="37" y="22"/>
                  </a:moveTo>
                  <a:lnTo>
                    <a:pt x="31" y="25"/>
                  </a:lnTo>
                  <a:lnTo>
                    <a:pt x="26" y="28"/>
                  </a:lnTo>
                  <a:lnTo>
                    <a:pt x="21" y="29"/>
                  </a:lnTo>
                  <a:lnTo>
                    <a:pt x="16" y="24"/>
                  </a:lnTo>
                  <a:lnTo>
                    <a:pt x="0" y="2"/>
                  </a:lnTo>
                  <a:lnTo>
                    <a:pt x="6" y="1"/>
                  </a:lnTo>
                  <a:lnTo>
                    <a:pt x="13" y="0"/>
                  </a:lnTo>
                  <a:lnTo>
                    <a:pt x="19" y="0"/>
                  </a:lnTo>
                  <a:lnTo>
                    <a:pt x="25" y="1"/>
                  </a:lnTo>
                  <a:lnTo>
                    <a:pt x="31" y="3"/>
                  </a:lnTo>
                  <a:lnTo>
                    <a:pt x="36" y="7"/>
                  </a:lnTo>
                  <a:lnTo>
                    <a:pt x="38" y="12"/>
                  </a:lnTo>
                  <a:lnTo>
                    <a:pt x="37"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Freeform 43"/>
            <p:cNvSpPr>
              <a:spLocks/>
            </p:cNvSpPr>
            <p:nvPr/>
          </p:nvSpPr>
          <p:spPr bwMode="auto">
            <a:xfrm>
              <a:off x="1892300" y="3235325"/>
              <a:ext cx="12700" cy="7937"/>
            </a:xfrm>
            <a:custGeom>
              <a:avLst/>
              <a:gdLst>
                <a:gd name="T0" fmla="*/ 46 w 46"/>
                <a:gd name="T1" fmla="*/ 26 h 29"/>
                <a:gd name="T2" fmla="*/ 39 w 46"/>
                <a:gd name="T3" fmla="*/ 28 h 29"/>
                <a:gd name="T4" fmla="*/ 32 w 46"/>
                <a:gd name="T5" fmla="*/ 29 h 29"/>
                <a:gd name="T6" fmla="*/ 27 w 46"/>
                <a:gd name="T7" fmla="*/ 28 h 29"/>
                <a:gd name="T8" fmla="*/ 20 w 46"/>
                <a:gd name="T9" fmla="*/ 26 h 29"/>
                <a:gd name="T10" fmla="*/ 14 w 46"/>
                <a:gd name="T11" fmla="*/ 23 h 29"/>
                <a:gd name="T12" fmla="*/ 9 w 46"/>
                <a:gd name="T13" fmla="*/ 19 h 29"/>
                <a:gd name="T14" fmla="*/ 5 w 46"/>
                <a:gd name="T15" fmla="*/ 16 h 29"/>
                <a:gd name="T16" fmla="*/ 0 w 46"/>
                <a:gd name="T17" fmla="*/ 10 h 29"/>
                <a:gd name="T18" fmla="*/ 8 w 46"/>
                <a:gd name="T19" fmla="*/ 2 h 29"/>
                <a:gd name="T20" fmla="*/ 16 w 46"/>
                <a:gd name="T21" fmla="*/ 0 h 29"/>
                <a:gd name="T22" fmla="*/ 26 w 46"/>
                <a:gd name="T23" fmla="*/ 2 h 29"/>
                <a:gd name="T24" fmla="*/ 34 w 46"/>
                <a:gd name="T25" fmla="*/ 10 h 29"/>
                <a:gd name="T26" fmla="*/ 37 w 46"/>
                <a:gd name="T27" fmla="*/ 14 h 29"/>
                <a:gd name="T28" fmla="*/ 41 w 46"/>
                <a:gd name="T29" fmla="*/ 18 h 29"/>
                <a:gd name="T30" fmla="*/ 43 w 46"/>
                <a:gd name="T31" fmla="*/ 22 h 29"/>
                <a:gd name="T32" fmla="*/ 46 w 46"/>
                <a:gd name="T33"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29">
                  <a:moveTo>
                    <a:pt x="46" y="26"/>
                  </a:moveTo>
                  <a:lnTo>
                    <a:pt x="39" y="28"/>
                  </a:lnTo>
                  <a:lnTo>
                    <a:pt x="32" y="29"/>
                  </a:lnTo>
                  <a:lnTo>
                    <a:pt x="27" y="28"/>
                  </a:lnTo>
                  <a:lnTo>
                    <a:pt x="20" y="26"/>
                  </a:lnTo>
                  <a:lnTo>
                    <a:pt x="14" y="23"/>
                  </a:lnTo>
                  <a:lnTo>
                    <a:pt x="9" y="19"/>
                  </a:lnTo>
                  <a:lnTo>
                    <a:pt x="5" y="16"/>
                  </a:lnTo>
                  <a:lnTo>
                    <a:pt x="0" y="10"/>
                  </a:lnTo>
                  <a:lnTo>
                    <a:pt x="8" y="2"/>
                  </a:lnTo>
                  <a:lnTo>
                    <a:pt x="16" y="0"/>
                  </a:lnTo>
                  <a:lnTo>
                    <a:pt x="26" y="2"/>
                  </a:lnTo>
                  <a:lnTo>
                    <a:pt x="34" y="10"/>
                  </a:lnTo>
                  <a:lnTo>
                    <a:pt x="37" y="14"/>
                  </a:lnTo>
                  <a:lnTo>
                    <a:pt x="41" y="18"/>
                  </a:lnTo>
                  <a:lnTo>
                    <a:pt x="43" y="22"/>
                  </a:lnTo>
                  <a:lnTo>
                    <a:pt x="4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Freeform 45"/>
            <p:cNvSpPr>
              <a:spLocks/>
            </p:cNvSpPr>
            <p:nvPr/>
          </p:nvSpPr>
          <p:spPr bwMode="auto">
            <a:xfrm>
              <a:off x="1849438" y="3235325"/>
              <a:ext cx="9525" cy="6350"/>
            </a:xfrm>
            <a:custGeom>
              <a:avLst/>
              <a:gdLst>
                <a:gd name="T0" fmla="*/ 39 w 39"/>
                <a:gd name="T1" fmla="*/ 20 h 24"/>
                <a:gd name="T2" fmla="*/ 34 w 39"/>
                <a:gd name="T3" fmla="*/ 22 h 24"/>
                <a:gd name="T4" fmla="*/ 29 w 39"/>
                <a:gd name="T5" fmla="*/ 23 h 24"/>
                <a:gd name="T6" fmla="*/ 23 w 39"/>
                <a:gd name="T7" fmla="*/ 23 h 24"/>
                <a:gd name="T8" fmla="*/ 18 w 39"/>
                <a:gd name="T9" fmla="*/ 24 h 24"/>
                <a:gd name="T10" fmla="*/ 14 w 39"/>
                <a:gd name="T11" fmla="*/ 24 h 24"/>
                <a:gd name="T12" fmla="*/ 9 w 39"/>
                <a:gd name="T13" fmla="*/ 24 h 24"/>
                <a:gd name="T14" fmla="*/ 4 w 39"/>
                <a:gd name="T15" fmla="*/ 24 h 24"/>
                <a:gd name="T16" fmla="*/ 0 w 39"/>
                <a:gd name="T17" fmla="*/ 24 h 24"/>
                <a:gd name="T18" fmla="*/ 1 w 39"/>
                <a:gd name="T19" fmla="*/ 16 h 24"/>
                <a:gd name="T20" fmla="*/ 7 w 39"/>
                <a:gd name="T21" fmla="*/ 10 h 24"/>
                <a:gd name="T22" fmla="*/ 11 w 39"/>
                <a:gd name="T23" fmla="*/ 4 h 24"/>
                <a:gd name="T24" fmla="*/ 16 w 39"/>
                <a:gd name="T25" fmla="*/ 0 h 24"/>
                <a:gd name="T26" fmla="*/ 39 w 39"/>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4">
                  <a:moveTo>
                    <a:pt x="39" y="20"/>
                  </a:moveTo>
                  <a:lnTo>
                    <a:pt x="34" y="22"/>
                  </a:lnTo>
                  <a:lnTo>
                    <a:pt x="29" y="23"/>
                  </a:lnTo>
                  <a:lnTo>
                    <a:pt x="23" y="23"/>
                  </a:lnTo>
                  <a:lnTo>
                    <a:pt x="18" y="24"/>
                  </a:lnTo>
                  <a:lnTo>
                    <a:pt x="14" y="24"/>
                  </a:lnTo>
                  <a:lnTo>
                    <a:pt x="9" y="24"/>
                  </a:lnTo>
                  <a:lnTo>
                    <a:pt x="4" y="24"/>
                  </a:lnTo>
                  <a:lnTo>
                    <a:pt x="0" y="24"/>
                  </a:lnTo>
                  <a:lnTo>
                    <a:pt x="1" y="16"/>
                  </a:lnTo>
                  <a:lnTo>
                    <a:pt x="7" y="10"/>
                  </a:lnTo>
                  <a:lnTo>
                    <a:pt x="11" y="4"/>
                  </a:lnTo>
                  <a:lnTo>
                    <a:pt x="16" y="0"/>
                  </a:lnTo>
                  <a:lnTo>
                    <a:pt x="39"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Freeform 46"/>
            <p:cNvSpPr>
              <a:spLocks/>
            </p:cNvSpPr>
            <p:nvPr/>
          </p:nvSpPr>
          <p:spPr bwMode="auto">
            <a:xfrm>
              <a:off x="1878013" y="3236913"/>
              <a:ext cx="1588" cy="1587"/>
            </a:xfrm>
            <a:custGeom>
              <a:avLst/>
              <a:gdLst>
                <a:gd name="T0" fmla="*/ 6 w 6"/>
                <a:gd name="T1" fmla="*/ 1 h 10"/>
                <a:gd name="T2" fmla="*/ 6 w 6"/>
                <a:gd name="T3" fmla="*/ 5 h 10"/>
                <a:gd name="T4" fmla="*/ 5 w 6"/>
                <a:gd name="T5" fmla="*/ 7 h 10"/>
                <a:gd name="T6" fmla="*/ 2 w 6"/>
                <a:gd name="T7" fmla="*/ 8 h 10"/>
                <a:gd name="T8" fmla="*/ 0 w 6"/>
                <a:gd name="T9" fmla="*/ 10 h 10"/>
                <a:gd name="T10" fmla="*/ 0 w 6"/>
                <a:gd name="T11" fmla="*/ 0 h 10"/>
                <a:gd name="T12" fmla="*/ 1 w 6"/>
                <a:gd name="T13" fmla="*/ 0 h 10"/>
                <a:gd name="T14" fmla="*/ 3 w 6"/>
                <a:gd name="T15" fmla="*/ 0 h 10"/>
                <a:gd name="T16" fmla="*/ 5 w 6"/>
                <a:gd name="T17" fmla="*/ 0 h 10"/>
                <a:gd name="T18" fmla="*/ 6 w 6"/>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
                  </a:moveTo>
                  <a:lnTo>
                    <a:pt x="6" y="5"/>
                  </a:lnTo>
                  <a:lnTo>
                    <a:pt x="5" y="7"/>
                  </a:lnTo>
                  <a:lnTo>
                    <a:pt x="2" y="8"/>
                  </a:lnTo>
                  <a:lnTo>
                    <a:pt x="0" y="10"/>
                  </a:lnTo>
                  <a:lnTo>
                    <a:pt x="0" y="0"/>
                  </a:lnTo>
                  <a:lnTo>
                    <a:pt x="1" y="0"/>
                  </a:lnTo>
                  <a:lnTo>
                    <a:pt x="3"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Freeform 51"/>
            <p:cNvSpPr>
              <a:spLocks/>
            </p:cNvSpPr>
            <p:nvPr/>
          </p:nvSpPr>
          <p:spPr bwMode="auto">
            <a:xfrm>
              <a:off x="1933575" y="3249613"/>
              <a:ext cx="39688" cy="38100"/>
            </a:xfrm>
            <a:custGeom>
              <a:avLst/>
              <a:gdLst>
                <a:gd name="T0" fmla="*/ 50 w 151"/>
                <a:gd name="T1" fmla="*/ 64 h 144"/>
                <a:gd name="T2" fmla="*/ 54 w 151"/>
                <a:gd name="T3" fmla="*/ 69 h 144"/>
                <a:gd name="T4" fmla="*/ 60 w 151"/>
                <a:gd name="T5" fmla="*/ 69 h 144"/>
                <a:gd name="T6" fmla="*/ 65 w 151"/>
                <a:gd name="T7" fmla="*/ 69 h 144"/>
                <a:gd name="T8" fmla="*/ 70 w 151"/>
                <a:gd name="T9" fmla="*/ 71 h 144"/>
                <a:gd name="T10" fmla="*/ 63 w 151"/>
                <a:gd name="T11" fmla="*/ 73 h 144"/>
                <a:gd name="T12" fmla="*/ 57 w 151"/>
                <a:gd name="T13" fmla="*/ 73 h 144"/>
                <a:gd name="T14" fmla="*/ 50 w 151"/>
                <a:gd name="T15" fmla="*/ 74 h 144"/>
                <a:gd name="T16" fmla="*/ 46 w 151"/>
                <a:gd name="T17" fmla="*/ 79 h 144"/>
                <a:gd name="T18" fmla="*/ 50 w 151"/>
                <a:gd name="T19" fmla="*/ 87 h 144"/>
                <a:gd name="T20" fmla="*/ 58 w 151"/>
                <a:gd name="T21" fmla="*/ 91 h 144"/>
                <a:gd name="T22" fmla="*/ 67 w 151"/>
                <a:gd name="T23" fmla="*/ 91 h 144"/>
                <a:gd name="T24" fmla="*/ 77 w 151"/>
                <a:gd name="T25" fmla="*/ 91 h 144"/>
                <a:gd name="T26" fmla="*/ 86 w 151"/>
                <a:gd name="T27" fmla="*/ 91 h 144"/>
                <a:gd name="T28" fmla="*/ 94 w 151"/>
                <a:gd name="T29" fmla="*/ 92 h 144"/>
                <a:gd name="T30" fmla="*/ 103 w 151"/>
                <a:gd name="T31" fmla="*/ 97 h 144"/>
                <a:gd name="T32" fmla="*/ 107 w 151"/>
                <a:gd name="T33" fmla="*/ 107 h 144"/>
                <a:gd name="T34" fmla="*/ 101 w 151"/>
                <a:gd name="T35" fmla="*/ 108 h 144"/>
                <a:gd name="T36" fmla="*/ 94 w 151"/>
                <a:gd name="T37" fmla="*/ 109 h 144"/>
                <a:gd name="T38" fmla="*/ 87 w 151"/>
                <a:gd name="T39" fmla="*/ 108 h 144"/>
                <a:gd name="T40" fmla="*/ 80 w 151"/>
                <a:gd name="T41" fmla="*/ 108 h 144"/>
                <a:gd name="T42" fmla="*/ 73 w 151"/>
                <a:gd name="T43" fmla="*/ 108 h 144"/>
                <a:gd name="T44" fmla="*/ 67 w 151"/>
                <a:gd name="T45" fmla="*/ 109 h 144"/>
                <a:gd name="T46" fmla="*/ 60 w 151"/>
                <a:gd name="T47" fmla="*/ 112 h 144"/>
                <a:gd name="T48" fmla="*/ 54 w 151"/>
                <a:gd name="T49" fmla="*/ 116 h 144"/>
                <a:gd name="T50" fmla="*/ 54 w 151"/>
                <a:gd name="T51" fmla="*/ 120 h 144"/>
                <a:gd name="T52" fmla="*/ 55 w 151"/>
                <a:gd name="T53" fmla="*/ 123 h 144"/>
                <a:gd name="T54" fmla="*/ 57 w 151"/>
                <a:gd name="T55" fmla="*/ 127 h 144"/>
                <a:gd name="T56" fmla="*/ 60 w 151"/>
                <a:gd name="T57" fmla="*/ 129 h 144"/>
                <a:gd name="T58" fmla="*/ 72 w 151"/>
                <a:gd name="T59" fmla="*/ 131 h 144"/>
                <a:gd name="T60" fmla="*/ 85 w 151"/>
                <a:gd name="T61" fmla="*/ 130 h 144"/>
                <a:gd name="T62" fmla="*/ 99 w 151"/>
                <a:gd name="T63" fmla="*/ 128 h 144"/>
                <a:gd name="T64" fmla="*/ 111 w 151"/>
                <a:gd name="T65" fmla="*/ 124 h 144"/>
                <a:gd name="T66" fmla="*/ 123 w 151"/>
                <a:gd name="T67" fmla="*/ 123 h 144"/>
                <a:gd name="T68" fmla="*/ 134 w 151"/>
                <a:gd name="T69" fmla="*/ 124 h 144"/>
                <a:gd name="T70" fmla="*/ 143 w 151"/>
                <a:gd name="T71" fmla="*/ 130 h 144"/>
                <a:gd name="T72" fmla="*/ 151 w 151"/>
                <a:gd name="T73" fmla="*/ 143 h 144"/>
                <a:gd name="T74" fmla="*/ 137 w 151"/>
                <a:gd name="T75" fmla="*/ 144 h 144"/>
                <a:gd name="T76" fmla="*/ 125 w 151"/>
                <a:gd name="T77" fmla="*/ 144 h 144"/>
                <a:gd name="T78" fmla="*/ 112 w 151"/>
                <a:gd name="T79" fmla="*/ 144 h 144"/>
                <a:gd name="T80" fmla="*/ 99 w 151"/>
                <a:gd name="T81" fmla="*/ 144 h 144"/>
                <a:gd name="T82" fmla="*/ 85 w 151"/>
                <a:gd name="T83" fmla="*/ 143 h 144"/>
                <a:gd name="T84" fmla="*/ 72 w 151"/>
                <a:gd name="T85" fmla="*/ 142 h 144"/>
                <a:gd name="T86" fmla="*/ 60 w 151"/>
                <a:gd name="T87" fmla="*/ 140 h 144"/>
                <a:gd name="T88" fmla="*/ 46 w 151"/>
                <a:gd name="T89" fmla="*/ 138 h 144"/>
                <a:gd name="T90" fmla="*/ 41 w 151"/>
                <a:gd name="T91" fmla="*/ 121 h 144"/>
                <a:gd name="T92" fmla="*/ 35 w 151"/>
                <a:gd name="T93" fmla="*/ 104 h 144"/>
                <a:gd name="T94" fmla="*/ 29 w 151"/>
                <a:gd name="T95" fmla="*/ 86 h 144"/>
                <a:gd name="T96" fmla="*/ 23 w 151"/>
                <a:gd name="T97" fmla="*/ 69 h 144"/>
                <a:gd name="T98" fmla="*/ 17 w 151"/>
                <a:gd name="T99" fmla="*/ 51 h 144"/>
                <a:gd name="T100" fmla="*/ 11 w 151"/>
                <a:gd name="T101" fmla="*/ 34 h 144"/>
                <a:gd name="T102" fmla="*/ 5 w 151"/>
                <a:gd name="T103" fmla="*/ 17 h 144"/>
                <a:gd name="T104" fmla="*/ 0 w 151"/>
                <a:gd name="T105" fmla="*/ 0 h 144"/>
                <a:gd name="T106" fmla="*/ 7 w 151"/>
                <a:gd name="T107" fmla="*/ 7 h 144"/>
                <a:gd name="T108" fmla="*/ 14 w 151"/>
                <a:gd name="T109" fmla="*/ 14 h 144"/>
                <a:gd name="T110" fmla="*/ 22 w 151"/>
                <a:gd name="T111" fmla="*/ 22 h 144"/>
                <a:gd name="T112" fmla="*/ 30 w 151"/>
                <a:gd name="T113" fmla="*/ 29 h 144"/>
                <a:gd name="T114" fmla="*/ 37 w 151"/>
                <a:gd name="T115" fmla="*/ 37 h 144"/>
                <a:gd name="T116" fmla="*/ 43 w 151"/>
                <a:gd name="T117" fmla="*/ 45 h 144"/>
                <a:gd name="T118" fmla="*/ 48 w 151"/>
                <a:gd name="T119" fmla="*/ 54 h 144"/>
                <a:gd name="T120" fmla="*/ 50 w 151"/>
                <a:gd name="T121" fmla="*/ 6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144">
                  <a:moveTo>
                    <a:pt x="50" y="64"/>
                  </a:moveTo>
                  <a:lnTo>
                    <a:pt x="54" y="69"/>
                  </a:lnTo>
                  <a:lnTo>
                    <a:pt x="60" y="69"/>
                  </a:lnTo>
                  <a:lnTo>
                    <a:pt x="65" y="69"/>
                  </a:lnTo>
                  <a:lnTo>
                    <a:pt x="70" y="71"/>
                  </a:lnTo>
                  <a:lnTo>
                    <a:pt x="63" y="73"/>
                  </a:lnTo>
                  <a:lnTo>
                    <a:pt x="57" y="73"/>
                  </a:lnTo>
                  <a:lnTo>
                    <a:pt x="50" y="74"/>
                  </a:lnTo>
                  <a:lnTo>
                    <a:pt x="46" y="79"/>
                  </a:lnTo>
                  <a:lnTo>
                    <a:pt x="50" y="87"/>
                  </a:lnTo>
                  <a:lnTo>
                    <a:pt x="58" y="91"/>
                  </a:lnTo>
                  <a:lnTo>
                    <a:pt x="67" y="91"/>
                  </a:lnTo>
                  <a:lnTo>
                    <a:pt x="77" y="91"/>
                  </a:lnTo>
                  <a:lnTo>
                    <a:pt x="86" y="91"/>
                  </a:lnTo>
                  <a:lnTo>
                    <a:pt x="94" y="92"/>
                  </a:lnTo>
                  <a:lnTo>
                    <a:pt x="103" y="97"/>
                  </a:lnTo>
                  <a:lnTo>
                    <a:pt x="107" y="107"/>
                  </a:lnTo>
                  <a:lnTo>
                    <a:pt x="101" y="108"/>
                  </a:lnTo>
                  <a:lnTo>
                    <a:pt x="94" y="109"/>
                  </a:lnTo>
                  <a:lnTo>
                    <a:pt x="87" y="108"/>
                  </a:lnTo>
                  <a:lnTo>
                    <a:pt x="80" y="108"/>
                  </a:lnTo>
                  <a:lnTo>
                    <a:pt x="73" y="108"/>
                  </a:lnTo>
                  <a:lnTo>
                    <a:pt x="67" y="109"/>
                  </a:lnTo>
                  <a:lnTo>
                    <a:pt x="60" y="112"/>
                  </a:lnTo>
                  <a:lnTo>
                    <a:pt x="54" y="116"/>
                  </a:lnTo>
                  <a:lnTo>
                    <a:pt x="54" y="120"/>
                  </a:lnTo>
                  <a:lnTo>
                    <a:pt x="55" y="123"/>
                  </a:lnTo>
                  <a:lnTo>
                    <a:pt x="57" y="127"/>
                  </a:lnTo>
                  <a:lnTo>
                    <a:pt x="60" y="129"/>
                  </a:lnTo>
                  <a:lnTo>
                    <a:pt x="72" y="131"/>
                  </a:lnTo>
                  <a:lnTo>
                    <a:pt x="85" y="130"/>
                  </a:lnTo>
                  <a:lnTo>
                    <a:pt x="99" y="128"/>
                  </a:lnTo>
                  <a:lnTo>
                    <a:pt x="111" y="124"/>
                  </a:lnTo>
                  <a:lnTo>
                    <a:pt x="123" y="123"/>
                  </a:lnTo>
                  <a:lnTo>
                    <a:pt x="134" y="124"/>
                  </a:lnTo>
                  <a:lnTo>
                    <a:pt x="143" y="130"/>
                  </a:lnTo>
                  <a:lnTo>
                    <a:pt x="151" y="143"/>
                  </a:lnTo>
                  <a:lnTo>
                    <a:pt x="137" y="144"/>
                  </a:lnTo>
                  <a:lnTo>
                    <a:pt x="125" y="144"/>
                  </a:lnTo>
                  <a:lnTo>
                    <a:pt x="112" y="144"/>
                  </a:lnTo>
                  <a:lnTo>
                    <a:pt x="99" y="144"/>
                  </a:lnTo>
                  <a:lnTo>
                    <a:pt x="85" y="143"/>
                  </a:lnTo>
                  <a:lnTo>
                    <a:pt x="72" y="142"/>
                  </a:lnTo>
                  <a:lnTo>
                    <a:pt x="60" y="140"/>
                  </a:lnTo>
                  <a:lnTo>
                    <a:pt x="46" y="138"/>
                  </a:lnTo>
                  <a:lnTo>
                    <a:pt x="41" y="121"/>
                  </a:lnTo>
                  <a:lnTo>
                    <a:pt x="35" y="104"/>
                  </a:lnTo>
                  <a:lnTo>
                    <a:pt x="29" y="86"/>
                  </a:lnTo>
                  <a:lnTo>
                    <a:pt x="23" y="69"/>
                  </a:lnTo>
                  <a:lnTo>
                    <a:pt x="17" y="51"/>
                  </a:lnTo>
                  <a:lnTo>
                    <a:pt x="11" y="34"/>
                  </a:lnTo>
                  <a:lnTo>
                    <a:pt x="5" y="17"/>
                  </a:lnTo>
                  <a:lnTo>
                    <a:pt x="0" y="0"/>
                  </a:lnTo>
                  <a:lnTo>
                    <a:pt x="7" y="7"/>
                  </a:lnTo>
                  <a:lnTo>
                    <a:pt x="14" y="14"/>
                  </a:lnTo>
                  <a:lnTo>
                    <a:pt x="22" y="22"/>
                  </a:lnTo>
                  <a:lnTo>
                    <a:pt x="30" y="29"/>
                  </a:lnTo>
                  <a:lnTo>
                    <a:pt x="37" y="37"/>
                  </a:lnTo>
                  <a:lnTo>
                    <a:pt x="43" y="45"/>
                  </a:lnTo>
                  <a:lnTo>
                    <a:pt x="48" y="54"/>
                  </a:lnTo>
                  <a:lnTo>
                    <a:pt x="5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Freeform 52"/>
            <p:cNvSpPr>
              <a:spLocks/>
            </p:cNvSpPr>
            <p:nvPr/>
          </p:nvSpPr>
          <p:spPr bwMode="auto">
            <a:xfrm>
              <a:off x="1844675" y="3252788"/>
              <a:ext cx="6350" cy="7937"/>
            </a:xfrm>
            <a:custGeom>
              <a:avLst/>
              <a:gdLst>
                <a:gd name="T0" fmla="*/ 22 w 23"/>
                <a:gd name="T1" fmla="*/ 19 h 33"/>
                <a:gd name="T2" fmla="*/ 0 w 23"/>
                <a:gd name="T3" fmla="*/ 33 h 33"/>
                <a:gd name="T4" fmla="*/ 0 w 23"/>
                <a:gd name="T5" fmla="*/ 25 h 33"/>
                <a:gd name="T6" fmla="*/ 0 w 23"/>
                <a:gd name="T7" fmla="*/ 16 h 33"/>
                <a:gd name="T8" fmla="*/ 2 w 23"/>
                <a:gd name="T9" fmla="*/ 8 h 33"/>
                <a:gd name="T10" fmla="*/ 8 w 23"/>
                <a:gd name="T11" fmla="*/ 0 h 33"/>
                <a:gd name="T12" fmla="*/ 12 w 23"/>
                <a:gd name="T13" fmla="*/ 4 h 33"/>
                <a:gd name="T14" fmla="*/ 18 w 23"/>
                <a:gd name="T15" fmla="*/ 9 h 33"/>
                <a:gd name="T16" fmla="*/ 23 w 23"/>
                <a:gd name="T17" fmla="*/ 14 h 33"/>
                <a:gd name="T18" fmla="*/ 22 w 23"/>
                <a:gd name="T19"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3">
                  <a:moveTo>
                    <a:pt x="22" y="19"/>
                  </a:moveTo>
                  <a:lnTo>
                    <a:pt x="0" y="33"/>
                  </a:lnTo>
                  <a:lnTo>
                    <a:pt x="0" y="25"/>
                  </a:lnTo>
                  <a:lnTo>
                    <a:pt x="0" y="16"/>
                  </a:lnTo>
                  <a:lnTo>
                    <a:pt x="2" y="8"/>
                  </a:lnTo>
                  <a:lnTo>
                    <a:pt x="8" y="0"/>
                  </a:lnTo>
                  <a:lnTo>
                    <a:pt x="12" y="4"/>
                  </a:lnTo>
                  <a:lnTo>
                    <a:pt x="18" y="9"/>
                  </a:lnTo>
                  <a:lnTo>
                    <a:pt x="23" y="14"/>
                  </a:lnTo>
                  <a:lnTo>
                    <a:pt x="22"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7" name="Freeform 53"/>
            <p:cNvSpPr>
              <a:spLocks/>
            </p:cNvSpPr>
            <p:nvPr/>
          </p:nvSpPr>
          <p:spPr bwMode="auto">
            <a:xfrm>
              <a:off x="1906588" y="3252788"/>
              <a:ext cx="12700" cy="7937"/>
            </a:xfrm>
            <a:custGeom>
              <a:avLst/>
              <a:gdLst>
                <a:gd name="T0" fmla="*/ 46 w 46"/>
                <a:gd name="T1" fmla="*/ 18 h 33"/>
                <a:gd name="T2" fmla="*/ 45 w 46"/>
                <a:gd name="T3" fmla="*/ 23 h 33"/>
                <a:gd name="T4" fmla="*/ 40 w 46"/>
                <a:gd name="T5" fmla="*/ 28 h 33"/>
                <a:gd name="T6" fmla="*/ 35 w 46"/>
                <a:gd name="T7" fmla="*/ 30 h 33"/>
                <a:gd name="T8" fmla="*/ 31 w 46"/>
                <a:gd name="T9" fmla="*/ 33 h 33"/>
                <a:gd name="T10" fmla="*/ 21 w 46"/>
                <a:gd name="T11" fmla="*/ 31 h 33"/>
                <a:gd name="T12" fmla="*/ 14 w 46"/>
                <a:gd name="T13" fmla="*/ 24 h 33"/>
                <a:gd name="T14" fmla="*/ 9 w 46"/>
                <a:gd name="T15" fmla="*/ 14 h 33"/>
                <a:gd name="T16" fmla="*/ 0 w 46"/>
                <a:gd name="T17" fmla="*/ 5 h 33"/>
                <a:gd name="T18" fmla="*/ 6 w 46"/>
                <a:gd name="T19" fmla="*/ 0 h 33"/>
                <a:gd name="T20" fmla="*/ 13 w 46"/>
                <a:gd name="T21" fmla="*/ 1 h 33"/>
                <a:gd name="T22" fmla="*/ 24 w 46"/>
                <a:gd name="T23" fmla="*/ 3 h 33"/>
                <a:gd name="T24" fmla="*/ 33 w 46"/>
                <a:gd name="T25" fmla="*/ 2 h 33"/>
                <a:gd name="T26" fmla="*/ 46 w 46"/>
                <a:gd name="T2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3">
                  <a:moveTo>
                    <a:pt x="46" y="18"/>
                  </a:moveTo>
                  <a:lnTo>
                    <a:pt x="45" y="23"/>
                  </a:lnTo>
                  <a:lnTo>
                    <a:pt x="40" y="28"/>
                  </a:lnTo>
                  <a:lnTo>
                    <a:pt x="35" y="30"/>
                  </a:lnTo>
                  <a:lnTo>
                    <a:pt x="31" y="33"/>
                  </a:lnTo>
                  <a:lnTo>
                    <a:pt x="21" y="31"/>
                  </a:lnTo>
                  <a:lnTo>
                    <a:pt x="14" y="24"/>
                  </a:lnTo>
                  <a:lnTo>
                    <a:pt x="9" y="14"/>
                  </a:lnTo>
                  <a:lnTo>
                    <a:pt x="0" y="5"/>
                  </a:lnTo>
                  <a:lnTo>
                    <a:pt x="6" y="0"/>
                  </a:lnTo>
                  <a:lnTo>
                    <a:pt x="13" y="1"/>
                  </a:lnTo>
                  <a:lnTo>
                    <a:pt x="24" y="3"/>
                  </a:lnTo>
                  <a:lnTo>
                    <a:pt x="33" y="2"/>
                  </a:lnTo>
                  <a:lnTo>
                    <a:pt x="4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Freeform 55"/>
            <p:cNvSpPr>
              <a:spLocks/>
            </p:cNvSpPr>
            <p:nvPr/>
          </p:nvSpPr>
          <p:spPr bwMode="auto">
            <a:xfrm>
              <a:off x="1882775" y="3252788"/>
              <a:ext cx="7938" cy="3175"/>
            </a:xfrm>
            <a:custGeom>
              <a:avLst/>
              <a:gdLst>
                <a:gd name="T0" fmla="*/ 34 w 34"/>
                <a:gd name="T1" fmla="*/ 2 h 14"/>
                <a:gd name="T2" fmla="*/ 27 w 34"/>
                <a:gd name="T3" fmla="*/ 6 h 14"/>
                <a:gd name="T4" fmla="*/ 21 w 34"/>
                <a:gd name="T5" fmla="*/ 10 h 14"/>
                <a:gd name="T6" fmla="*/ 14 w 34"/>
                <a:gd name="T7" fmla="*/ 14 h 14"/>
                <a:gd name="T8" fmla="*/ 7 w 34"/>
                <a:gd name="T9" fmla="*/ 12 h 14"/>
                <a:gd name="T10" fmla="*/ 0 w 34"/>
                <a:gd name="T11" fmla="*/ 0 h 14"/>
                <a:gd name="T12" fmla="*/ 10 w 34"/>
                <a:gd name="T13" fmla="*/ 0 h 14"/>
                <a:gd name="T14" fmla="*/ 18 w 34"/>
                <a:gd name="T15" fmla="*/ 0 h 14"/>
                <a:gd name="T16" fmla="*/ 27 w 34"/>
                <a:gd name="T17" fmla="*/ 0 h 14"/>
                <a:gd name="T18" fmla="*/ 34 w 34"/>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4">
                  <a:moveTo>
                    <a:pt x="34" y="2"/>
                  </a:moveTo>
                  <a:lnTo>
                    <a:pt x="27" y="6"/>
                  </a:lnTo>
                  <a:lnTo>
                    <a:pt x="21" y="10"/>
                  </a:lnTo>
                  <a:lnTo>
                    <a:pt x="14" y="14"/>
                  </a:lnTo>
                  <a:lnTo>
                    <a:pt x="7" y="12"/>
                  </a:lnTo>
                  <a:lnTo>
                    <a:pt x="0" y="0"/>
                  </a:lnTo>
                  <a:lnTo>
                    <a:pt x="10" y="0"/>
                  </a:lnTo>
                  <a:lnTo>
                    <a:pt x="18" y="0"/>
                  </a:lnTo>
                  <a:lnTo>
                    <a:pt x="27" y="0"/>
                  </a:lnTo>
                  <a:lnTo>
                    <a:pt x="3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9" name="Freeform 60"/>
            <p:cNvSpPr>
              <a:spLocks/>
            </p:cNvSpPr>
            <p:nvPr/>
          </p:nvSpPr>
          <p:spPr bwMode="auto">
            <a:xfrm>
              <a:off x="1890713" y="3257550"/>
              <a:ext cx="14288" cy="6350"/>
            </a:xfrm>
            <a:custGeom>
              <a:avLst/>
              <a:gdLst>
                <a:gd name="T0" fmla="*/ 55 w 55"/>
                <a:gd name="T1" fmla="*/ 20 h 25"/>
                <a:gd name="T2" fmla="*/ 50 w 55"/>
                <a:gd name="T3" fmla="*/ 24 h 25"/>
                <a:gd name="T4" fmla="*/ 44 w 55"/>
                <a:gd name="T5" fmla="*/ 25 h 25"/>
                <a:gd name="T6" fmla="*/ 37 w 55"/>
                <a:gd name="T7" fmla="*/ 25 h 25"/>
                <a:gd name="T8" fmla="*/ 31 w 55"/>
                <a:gd name="T9" fmla="*/ 24 h 25"/>
                <a:gd name="T10" fmla="*/ 25 w 55"/>
                <a:gd name="T11" fmla="*/ 23 h 25"/>
                <a:gd name="T12" fmla="*/ 19 w 55"/>
                <a:gd name="T13" fmla="*/ 23 h 25"/>
                <a:gd name="T14" fmla="*/ 14 w 55"/>
                <a:gd name="T15" fmla="*/ 21 h 25"/>
                <a:gd name="T16" fmla="*/ 8 w 55"/>
                <a:gd name="T17" fmla="*/ 23 h 25"/>
                <a:gd name="T18" fmla="*/ 5 w 55"/>
                <a:gd name="T19" fmla="*/ 20 h 25"/>
                <a:gd name="T20" fmla="*/ 2 w 55"/>
                <a:gd name="T21" fmla="*/ 20 h 25"/>
                <a:gd name="T22" fmla="*/ 0 w 55"/>
                <a:gd name="T23" fmla="*/ 18 h 25"/>
                <a:gd name="T24" fmla="*/ 0 w 55"/>
                <a:gd name="T25" fmla="*/ 14 h 25"/>
                <a:gd name="T26" fmla="*/ 5 w 55"/>
                <a:gd name="T27" fmla="*/ 11 h 25"/>
                <a:gd name="T28" fmla="*/ 12 w 55"/>
                <a:gd name="T29" fmla="*/ 7 h 25"/>
                <a:gd name="T30" fmla="*/ 18 w 55"/>
                <a:gd name="T31" fmla="*/ 4 h 25"/>
                <a:gd name="T32" fmla="*/ 25 w 55"/>
                <a:gd name="T33" fmla="*/ 2 h 25"/>
                <a:gd name="T34" fmla="*/ 31 w 55"/>
                <a:gd name="T35" fmla="*/ 0 h 25"/>
                <a:gd name="T36" fmla="*/ 37 w 55"/>
                <a:gd name="T37" fmla="*/ 2 h 25"/>
                <a:gd name="T38" fmla="*/ 43 w 55"/>
                <a:gd name="T39" fmla="*/ 5 h 25"/>
                <a:gd name="T40" fmla="*/ 48 w 55"/>
                <a:gd name="T41" fmla="*/ 13 h 25"/>
                <a:gd name="T42" fmla="*/ 55 w 55"/>
                <a:gd name="T43"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25">
                  <a:moveTo>
                    <a:pt x="55" y="20"/>
                  </a:moveTo>
                  <a:lnTo>
                    <a:pt x="50" y="24"/>
                  </a:lnTo>
                  <a:lnTo>
                    <a:pt x="44" y="25"/>
                  </a:lnTo>
                  <a:lnTo>
                    <a:pt x="37" y="25"/>
                  </a:lnTo>
                  <a:lnTo>
                    <a:pt x="31" y="24"/>
                  </a:lnTo>
                  <a:lnTo>
                    <a:pt x="25" y="23"/>
                  </a:lnTo>
                  <a:lnTo>
                    <a:pt x="19" y="23"/>
                  </a:lnTo>
                  <a:lnTo>
                    <a:pt x="14" y="21"/>
                  </a:lnTo>
                  <a:lnTo>
                    <a:pt x="8" y="23"/>
                  </a:lnTo>
                  <a:lnTo>
                    <a:pt x="5" y="20"/>
                  </a:lnTo>
                  <a:lnTo>
                    <a:pt x="2" y="20"/>
                  </a:lnTo>
                  <a:lnTo>
                    <a:pt x="0" y="18"/>
                  </a:lnTo>
                  <a:lnTo>
                    <a:pt x="0" y="14"/>
                  </a:lnTo>
                  <a:lnTo>
                    <a:pt x="5" y="11"/>
                  </a:lnTo>
                  <a:lnTo>
                    <a:pt x="12" y="7"/>
                  </a:lnTo>
                  <a:lnTo>
                    <a:pt x="18" y="4"/>
                  </a:lnTo>
                  <a:lnTo>
                    <a:pt x="25" y="2"/>
                  </a:lnTo>
                  <a:lnTo>
                    <a:pt x="31" y="0"/>
                  </a:lnTo>
                  <a:lnTo>
                    <a:pt x="37" y="2"/>
                  </a:lnTo>
                  <a:lnTo>
                    <a:pt x="43" y="5"/>
                  </a:lnTo>
                  <a:lnTo>
                    <a:pt x="48" y="13"/>
                  </a:lnTo>
                  <a:lnTo>
                    <a:pt x="5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0" name="Freeform 61"/>
            <p:cNvSpPr>
              <a:spLocks/>
            </p:cNvSpPr>
            <p:nvPr/>
          </p:nvSpPr>
          <p:spPr bwMode="auto">
            <a:xfrm>
              <a:off x="1874838" y="3257550"/>
              <a:ext cx="3175" cy="4762"/>
            </a:xfrm>
            <a:custGeom>
              <a:avLst/>
              <a:gdLst>
                <a:gd name="T0" fmla="*/ 13 w 13"/>
                <a:gd name="T1" fmla="*/ 6 h 16"/>
                <a:gd name="T2" fmla="*/ 13 w 13"/>
                <a:gd name="T3" fmla="*/ 10 h 16"/>
                <a:gd name="T4" fmla="*/ 11 w 13"/>
                <a:gd name="T5" fmla="*/ 13 h 16"/>
                <a:gd name="T6" fmla="*/ 9 w 13"/>
                <a:gd name="T7" fmla="*/ 14 h 16"/>
                <a:gd name="T8" fmla="*/ 5 w 13"/>
                <a:gd name="T9" fmla="*/ 16 h 16"/>
                <a:gd name="T10" fmla="*/ 2 w 13"/>
                <a:gd name="T11" fmla="*/ 13 h 16"/>
                <a:gd name="T12" fmla="*/ 0 w 13"/>
                <a:gd name="T13" fmla="*/ 8 h 16"/>
                <a:gd name="T14" fmla="*/ 2 w 13"/>
                <a:gd name="T15" fmla="*/ 3 h 16"/>
                <a:gd name="T16" fmla="*/ 3 w 13"/>
                <a:gd name="T17" fmla="*/ 0 h 16"/>
                <a:gd name="T18" fmla="*/ 6 w 13"/>
                <a:gd name="T19" fmla="*/ 0 h 16"/>
                <a:gd name="T20" fmla="*/ 9 w 13"/>
                <a:gd name="T21" fmla="*/ 1 h 16"/>
                <a:gd name="T22" fmla="*/ 11 w 13"/>
                <a:gd name="T23" fmla="*/ 3 h 16"/>
                <a:gd name="T24" fmla="*/ 13 w 13"/>
                <a:gd name="T2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6">
                  <a:moveTo>
                    <a:pt x="13" y="6"/>
                  </a:moveTo>
                  <a:lnTo>
                    <a:pt x="13" y="10"/>
                  </a:lnTo>
                  <a:lnTo>
                    <a:pt x="11" y="13"/>
                  </a:lnTo>
                  <a:lnTo>
                    <a:pt x="9" y="14"/>
                  </a:lnTo>
                  <a:lnTo>
                    <a:pt x="5" y="16"/>
                  </a:lnTo>
                  <a:lnTo>
                    <a:pt x="2" y="13"/>
                  </a:lnTo>
                  <a:lnTo>
                    <a:pt x="0" y="8"/>
                  </a:lnTo>
                  <a:lnTo>
                    <a:pt x="2" y="3"/>
                  </a:lnTo>
                  <a:lnTo>
                    <a:pt x="3" y="0"/>
                  </a:lnTo>
                  <a:lnTo>
                    <a:pt x="6" y="0"/>
                  </a:lnTo>
                  <a:lnTo>
                    <a:pt x="9" y="1"/>
                  </a:lnTo>
                  <a:lnTo>
                    <a:pt x="11" y="3"/>
                  </a:lnTo>
                  <a:lnTo>
                    <a:pt x="1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1" name="Freeform 65"/>
            <p:cNvSpPr>
              <a:spLocks/>
            </p:cNvSpPr>
            <p:nvPr/>
          </p:nvSpPr>
          <p:spPr bwMode="auto">
            <a:xfrm>
              <a:off x="1855788" y="3262313"/>
              <a:ext cx="1588" cy="1587"/>
            </a:xfrm>
            <a:custGeom>
              <a:avLst/>
              <a:gdLst>
                <a:gd name="T0" fmla="*/ 6 w 6"/>
                <a:gd name="T1" fmla="*/ 1 h 4"/>
                <a:gd name="T2" fmla="*/ 0 w 6"/>
                <a:gd name="T3" fmla="*/ 4 h 4"/>
                <a:gd name="T4" fmla="*/ 0 w 6"/>
                <a:gd name="T5" fmla="*/ 0 h 4"/>
                <a:gd name="T6" fmla="*/ 2 w 6"/>
                <a:gd name="T7" fmla="*/ 0 h 4"/>
                <a:gd name="T8" fmla="*/ 4 w 6"/>
                <a:gd name="T9" fmla="*/ 0 h 4"/>
                <a:gd name="T10" fmla="*/ 5 w 6"/>
                <a:gd name="T11" fmla="*/ 0 h 4"/>
                <a:gd name="T12" fmla="*/ 6 w 6"/>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1"/>
                  </a:moveTo>
                  <a:lnTo>
                    <a:pt x="0" y="4"/>
                  </a:lnTo>
                  <a:lnTo>
                    <a:pt x="0" y="0"/>
                  </a:lnTo>
                  <a:lnTo>
                    <a:pt x="2" y="0"/>
                  </a:lnTo>
                  <a:lnTo>
                    <a:pt x="4"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cxnSp>
        <p:nvCxnSpPr>
          <p:cNvPr id="102" name="直線コネクタ 101"/>
          <p:cNvCxnSpPr/>
          <p:nvPr/>
        </p:nvCxnSpPr>
        <p:spPr>
          <a:xfrm flipV="1">
            <a:off x="1555437" y="1859461"/>
            <a:ext cx="0" cy="1785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1554295" y="1861818"/>
            <a:ext cx="600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円/楕円 103"/>
          <p:cNvSpPr/>
          <p:nvPr/>
        </p:nvSpPr>
        <p:spPr>
          <a:xfrm>
            <a:off x="2118651" y="1797524"/>
            <a:ext cx="135732" cy="1357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5" name="直線コネクタ 104"/>
          <p:cNvCxnSpPr>
            <a:stCxn id="104" idx="1"/>
            <a:endCxn id="104" idx="5"/>
          </p:cNvCxnSpPr>
          <p:nvPr/>
        </p:nvCxnSpPr>
        <p:spPr>
          <a:xfrm>
            <a:off x="2138528" y="1817401"/>
            <a:ext cx="95978" cy="95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flipH="1">
            <a:off x="2137739" y="1818971"/>
            <a:ext cx="95978" cy="95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flipH="1" flipV="1">
            <a:off x="3083340" y="1858676"/>
            <a:ext cx="0" cy="1785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flipH="1" flipV="1">
            <a:off x="2561821" y="1861706"/>
            <a:ext cx="52083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flipH="1" flipV="1">
            <a:off x="2563727" y="1831069"/>
            <a:ext cx="1" cy="30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flipH="1" flipV="1">
            <a:off x="2531299" y="1832639"/>
            <a:ext cx="1" cy="30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円弧 110"/>
          <p:cNvSpPr/>
          <p:nvPr/>
        </p:nvSpPr>
        <p:spPr>
          <a:xfrm>
            <a:off x="2514177" y="1773978"/>
            <a:ext cx="68580" cy="62865"/>
          </a:xfrm>
          <a:prstGeom prst="arc">
            <a:avLst>
              <a:gd name="adj1" fmla="val 7256634"/>
              <a:gd name="adj2" fmla="val 367560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12" name="直線コネクタ 111"/>
          <p:cNvCxnSpPr/>
          <p:nvPr/>
        </p:nvCxnSpPr>
        <p:spPr>
          <a:xfrm flipH="1">
            <a:off x="2253211" y="1863513"/>
            <a:ext cx="278111" cy="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a:stCxn id="104" idx="0"/>
          </p:cNvCxnSpPr>
          <p:nvPr/>
        </p:nvCxnSpPr>
        <p:spPr>
          <a:xfrm flipV="1">
            <a:off x="2186517" y="1589193"/>
            <a:ext cx="0" cy="208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4" name="テキスト ボックス 113"/>
          <p:cNvSpPr txBox="1"/>
          <p:nvPr/>
        </p:nvSpPr>
        <p:spPr>
          <a:xfrm>
            <a:off x="1775037" y="1366308"/>
            <a:ext cx="884922" cy="276999"/>
          </a:xfrm>
          <a:prstGeom prst="rect">
            <a:avLst/>
          </a:prstGeom>
          <a:noFill/>
        </p:spPr>
        <p:txBody>
          <a:bodyPr wrap="none" rtlCol="0">
            <a:spAutoFit/>
          </a:bodyPr>
          <a:lstStyle/>
          <a:p>
            <a:r>
              <a:rPr kumimoji="1" lang="en-US" altLang="ja-JP" sz="1200" dirty="0" smtClean="0"/>
              <a:t>Correlation</a:t>
            </a:r>
            <a:endParaRPr kumimoji="1" lang="ja-JP" altLang="en-US" sz="1200" dirty="0"/>
          </a:p>
        </p:txBody>
      </p:sp>
      <p:sp>
        <p:nvSpPr>
          <p:cNvPr id="115" name="テキスト ボックス 114"/>
          <p:cNvSpPr txBox="1"/>
          <p:nvPr/>
        </p:nvSpPr>
        <p:spPr>
          <a:xfrm>
            <a:off x="2333202" y="1817793"/>
            <a:ext cx="492443" cy="261610"/>
          </a:xfrm>
          <a:prstGeom prst="rect">
            <a:avLst/>
          </a:prstGeom>
          <a:noFill/>
        </p:spPr>
        <p:txBody>
          <a:bodyPr wrap="none" rtlCol="0">
            <a:spAutoFit/>
          </a:bodyPr>
          <a:lstStyle/>
          <a:p>
            <a:r>
              <a:rPr kumimoji="1" lang="en-US" altLang="ja-JP" sz="1100" dirty="0" smtClean="0"/>
              <a:t>delay</a:t>
            </a:r>
            <a:endParaRPr kumimoji="1" lang="ja-JP" altLang="en-US" sz="1100" dirty="0"/>
          </a:p>
        </p:txBody>
      </p:sp>
      <p:cxnSp>
        <p:nvCxnSpPr>
          <p:cNvPr id="117" name="直線矢印コネクタ 116"/>
          <p:cNvCxnSpPr/>
          <p:nvPr/>
        </p:nvCxnSpPr>
        <p:spPr>
          <a:xfrm>
            <a:off x="618067" y="4568018"/>
            <a:ext cx="3826933" cy="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9" name="円弧 118"/>
          <p:cNvSpPr/>
          <p:nvPr/>
        </p:nvSpPr>
        <p:spPr>
          <a:xfrm>
            <a:off x="1778371" y="3553387"/>
            <a:ext cx="1025338" cy="1015253"/>
          </a:xfrm>
          <a:prstGeom prst="arc">
            <a:avLst>
              <a:gd name="adj1" fmla="val 13978494"/>
              <a:gd name="adj2" fmla="val 1837394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18" name="直線矢印コネクタ 117"/>
          <p:cNvCxnSpPr/>
          <p:nvPr/>
        </p:nvCxnSpPr>
        <p:spPr>
          <a:xfrm rot="16200000">
            <a:off x="377142" y="4185901"/>
            <a:ext cx="3826933" cy="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テキスト ボックス 119"/>
          <p:cNvSpPr txBox="1"/>
          <p:nvPr/>
        </p:nvSpPr>
        <p:spPr>
          <a:xfrm>
            <a:off x="1973358" y="3355047"/>
            <a:ext cx="264816" cy="276999"/>
          </a:xfrm>
          <a:prstGeom prst="rect">
            <a:avLst/>
          </a:prstGeom>
          <a:noFill/>
        </p:spPr>
        <p:txBody>
          <a:bodyPr wrap="none" rtlCol="0">
            <a:spAutoFit/>
          </a:bodyPr>
          <a:lstStyle/>
          <a:p>
            <a:r>
              <a:rPr kumimoji="1" lang="en-US" altLang="ja-JP" sz="1200" i="1" dirty="0" smtClean="0">
                <a:latin typeface="Symbol" panose="05050102010706020507" pitchFamily="18" charset="2"/>
              </a:rPr>
              <a:t>q</a:t>
            </a:r>
            <a:endParaRPr kumimoji="1" lang="ja-JP" altLang="en-US" sz="1200" i="1" dirty="0">
              <a:latin typeface="Symbol" panose="05050102010706020507" pitchFamily="18" charset="2"/>
            </a:endParaRPr>
          </a:p>
        </p:txBody>
      </p:sp>
      <p:sp>
        <p:nvSpPr>
          <p:cNvPr id="121" name="テキスト ボックス 120"/>
          <p:cNvSpPr txBox="1"/>
          <p:nvPr/>
        </p:nvSpPr>
        <p:spPr>
          <a:xfrm>
            <a:off x="2320743" y="3352806"/>
            <a:ext cx="264816" cy="276999"/>
          </a:xfrm>
          <a:prstGeom prst="rect">
            <a:avLst/>
          </a:prstGeom>
          <a:noFill/>
        </p:spPr>
        <p:txBody>
          <a:bodyPr wrap="none" rtlCol="0">
            <a:spAutoFit/>
          </a:bodyPr>
          <a:lstStyle/>
          <a:p>
            <a:r>
              <a:rPr kumimoji="1" lang="en-US" altLang="ja-JP" sz="1200" i="1" dirty="0" smtClean="0">
                <a:latin typeface="Symbol" panose="05050102010706020507" pitchFamily="18" charset="2"/>
              </a:rPr>
              <a:t>q</a:t>
            </a:r>
            <a:endParaRPr kumimoji="1" lang="ja-JP" altLang="en-US" sz="1200" i="1" dirty="0">
              <a:latin typeface="Symbol" panose="05050102010706020507" pitchFamily="18" charset="2"/>
            </a:endParaRPr>
          </a:p>
        </p:txBody>
      </p:sp>
      <p:sp>
        <p:nvSpPr>
          <p:cNvPr id="122" name="円/楕円 121"/>
          <p:cNvSpPr>
            <a:spLocks noChangeAspect="1"/>
          </p:cNvSpPr>
          <p:nvPr/>
        </p:nvSpPr>
        <p:spPr>
          <a:xfrm>
            <a:off x="6875960" y="4170459"/>
            <a:ext cx="72000" cy="72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テキスト ボックス 122"/>
          <p:cNvSpPr txBox="1"/>
          <p:nvPr/>
        </p:nvSpPr>
        <p:spPr>
          <a:xfrm>
            <a:off x="6987877" y="4080121"/>
            <a:ext cx="610424" cy="276999"/>
          </a:xfrm>
          <a:prstGeom prst="rect">
            <a:avLst/>
          </a:prstGeom>
          <a:noFill/>
        </p:spPr>
        <p:txBody>
          <a:bodyPr wrap="none" rtlCol="0">
            <a:spAutoFit/>
          </a:bodyPr>
          <a:lstStyle/>
          <a:p>
            <a:r>
              <a:rPr kumimoji="1" lang="en-US" altLang="ja-JP" sz="1200" dirty="0" smtClean="0"/>
              <a:t>Source</a:t>
            </a:r>
            <a:endParaRPr kumimoji="1" lang="ja-JP" altLang="en-US" sz="1200" dirty="0"/>
          </a:p>
        </p:txBody>
      </p:sp>
      <p:cxnSp>
        <p:nvCxnSpPr>
          <p:cNvPr id="124" name="直線矢印コネクタ 123"/>
          <p:cNvCxnSpPr/>
          <p:nvPr/>
        </p:nvCxnSpPr>
        <p:spPr>
          <a:xfrm flipH="1" flipV="1">
            <a:off x="5835264" y="2303327"/>
            <a:ext cx="764383" cy="2264569"/>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5" name="グループ化 124"/>
          <p:cNvGrpSpPr/>
          <p:nvPr/>
        </p:nvGrpSpPr>
        <p:grpSpPr>
          <a:xfrm rot="13923427">
            <a:off x="5714223" y="2112711"/>
            <a:ext cx="250197" cy="166663"/>
            <a:chOff x="1562100" y="2874963"/>
            <a:chExt cx="584200" cy="423862"/>
          </a:xfrm>
        </p:grpSpPr>
        <p:sp>
          <p:nvSpPr>
            <p:cNvPr id="126" name="Freeform 6"/>
            <p:cNvSpPr>
              <a:spLocks/>
            </p:cNvSpPr>
            <p:nvPr/>
          </p:nvSpPr>
          <p:spPr bwMode="auto">
            <a:xfrm>
              <a:off x="1562100" y="2874963"/>
              <a:ext cx="584200" cy="423862"/>
            </a:xfrm>
            <a:custGeom>
              <a:avLst/>
              <a:gdLst>
                <a:gd name="T0" fmla="*/ 1514 w 2208"/>
                <a:gd name="T1" fmla="*/ 377 h 1603"/>
                <a:gd name="T2" fmla="*/ 1382 w 2208"/>
                <a:gd name="T3" fmla="*/ 824 h 1603"/>
                <a:gd name="T4" fmla="*/ 1265 w 2208"/>
                <a:gd name="T5" fmla="*/ 988 h 1603"/>
                <a:gd name="T6" fmla="*/ 1298 w 2208"/>
                <a:gd name="T7" fmla="*/ 1053 h 1603"/>
                <a:gd name="T8" fmla="*/ 1281 w 2208"/>
                <a:gd name="T9" fmla="*/ 1146 h 1603"/>
                <a:gd name="T10" fmla="*/ 1244 w 2208"/>
                <a:gd name="T11" fmla="*/ 1119 h 1603"/>
                <a:gd name="T12" fmla="*/ 1221 w 2208"/>
                <a:gd name="T13" fmla="*/ 1142 h 1603"/>
                <a:gd name="T14" fmla="*/ 1200 w 2208"/>
                <a:gd name="T15" fmla="*/ 1155 h 1603"/>
                <a:gd name="T16" fmla="*/ 1357 w 2208"/>
                <a:gd name="T17" fmla="*/ 1205 h 1603"/>
                <a:gd name="T18" fmla="*/ 1435 w 2208"/>
                <a:gd name="T19" fmla="*/ 1399 h 1603"/>
                <a:gd name="T20" fmla="*/ 1557 w 2208"/>
                <a:gd name="T21" fmla="*/ 1521 h 1603"/>
                <a:gd name="T22" fmla="*/ 1794 w 2208"/>
                <a:gd name="T23" fmla="*/ 1562 h 1603"/>
                <a:gd name="T24" fmla="*/ 2093 w 2208"/>
                <a:gd name="T25" fmla="*/ 1564 h 1603"/>
                <a:gd name="T26" fmla="*/ 2124 w 2208"/>
                <a:gd name="T27" fmla="*/ 1574 h 1603"/>
                <a:gd name="T28" fmla="*/ 1975 w 2208"/>
                <a:gd name="T29" fmla="*/ 1579 h 1603"/>
                <a:gd name="T30" fmla="*/ 1800 w 2208"/>
                <a:gd name="T31" fmla="*/ 1586 h 1603"/>
                <a:gd name="T32" fmla="*/ 1592 w 2208"/>
                <a:gd name="T33" fmla="*/ 1594 h 1603"/>
                <a:gd name="T34" fmla="*/ 1377 w 2208"/>
                <a:gd name="T35" fmla="*/ 1600 h 1603"/>
                <a:gd name="T36" fmla="*/ 1119 w 2208"/>
                <a:gd name="T37" fmla="*/ 1599 h 1603"/>
                <a:gd name="T38" fmla="*/ 923 w 2208"/>
                <a:gd name="T39" fmla="*/ 1593 h 1603"/>
                <a:gd name="T40" fmla="*/ 807 w 2208"/>
                <a:gd name="T41" fmla="*/ 1593 h 1603"/>
                <a:gd name="T42" fmla="*/ 621 w 2208"/>
                <a:gd name="T43" fmla="*/ 1587 h 1603"/>
                <a:gd name="T44" fmla="*/ 356 w 2208"/>
                <a:gd name="T45" fmla="*/ 1586 h 1603"/>
                <a:gd name="T46" fmla="*/ 2 w 2208"/>
                <a:gd name="T47" fmla="*/ 1584 h 1603"/>
                <a:gd name="T48" fmla="*/ 202 w 2208"/>
                <a:gd name="T49" fmla="*/ 1573 h 1603"/>
                <a:gd name="T50" fmla="*/ 521 w 2208"/>
                <a:gd name="T51" fmla="*/ 1567 h 1603"/>
                <a:gd name="T52" fmla="*/ 671 w 2208"/>
                <a:gd name="T53" fmla="*/ 1565 h 1603"/>
                <a:gd name="T54" fmla="*/ 907 w 2208"/>
                <a:gd name="T55" fmla="*/ 1506 h 1603"/>
                <a:gd name="T56" fmla="*/ 1010 w 2208"/>
                <a:gd name="T57" fmla="*/ 1389 h 1603"/>
                <a:gd name="T58" fmla="*/ 1031 w 2208"/>
                <a:gd name="T59" fmla="*/ 1193 h 1603"/>
                <a:gd name="T60" fmla="*/ 1059 w 2208"/>
                <a:gd name="T61" fmla="*/ 1176 h 1603"/>
                <a:gd name="T62" fmla="*/ 1002 w 2208"/>
                <a:gd name="T63" fmla="*/ 1192 h 1603"/>
                <a:gd name="T64" fmla="*/ 937 w 2208"/>
                <a:gd name="T65" fmla="*/ 1217 h 1603"/>
                <a:gd name="T66" fmla="*/ 779 w 2208"/>
                <a:gd name="T67" fmla="*/ 1253 h 1603"/>
                <a:gd name="T68" fmla="*/ 615 w 2208"/>
                <a:gd name="T69" fmla="*/ 1258 h 1603"/>
                <a:gd name="T70" fmla="*/ 484 w 2208"/>
                <a:gd name="T71" fmla="*/ 1242 h 1603"/>
                <a:gd name="T72" fmla="*/ 358 w 2208"/>
                <a:gd name="T73" fmla="*/ 1209 h 1603"/>
                <a:gd name="T74" fmla="*/ 220 w 2208"/>
                <a:gd name="T75" fmla="*/ 1136 h 1603"/>
                <a:gd name="T76" fmla="*/ 270 w 2208"/>
                <a:gd name="T77" fmla="*/ 899 h 1603"/>
                <a:gd name="T78" fmla="*/ 462 w 2208"/>
                <a:gd name="T79" fmla="*/ 640 h 1603"/>
                <a:gd name="T80" fmla="*/ 577 w 2208"/>
                <a:gd name="T81" fmla="*/ 528 h 1603"/>
                <a:gd name="T82" fmla="*/ 377 w 2208"/>
                <a:gd name="T83" fmla="*/ 769 h 1603"/>
                <a:gd name="T84" fmla="*/ 241 w 2208"/>
                <a:gd name="T85" fmla="*/ 1034 h 1603"/>
                <a:gd name="T86" fmla="*/ 272 w 2208"/>
                <a:gd name="T87" fmla="*/ 1127 h 1603"/>
                <a:gd name="T88" fmla="*/ 330 w 2208"/>
                <a:gd name="T89" fmla="*/ 1131 h 1603"/>
                <a:gd name="T90" fmla="*/ 498 w 2208"/>
                <a:gd name="T91" fmla="*/ 1078 h 1603"/>
                <a:gd name="T92" fmla="*/ 758 w 2208"/>
                <a:gd name="T93" fmla="*/ 931 h 1603"/>
                <a:gd name="T94" fmla="*/ 992 w 2208"/>
                <a:gd name="T95" fmla="*/ 735 h 1603"/>
                <a:gd name="T96" fmla="*/ 1191 w 2208"/>
                <a:gd name="T97" fmla="*/ 509 h 1603"/>
                <a:gd name="T98" fmla="*/ 1380 w 2208"/>
                <a:gd name="T99" fmla="*/ 240 h 1603"/>
                <a:gd name="T100" fmla="*/ 1407 w 2208"/>
                <a:gd name="T101" fmla="*/ 44 h 1603"/>
                <a:gd name="T102" fmla="*/ 1310 w 2208"/>
                <a:gd name="T103" fmla="*/ 38 h 1603"/>
                <a:gd name="T104" fmla="*/ 1185 w 2208"/>
                <a:gd name="T105" fmla="*/ 83 h 1603"/>
                <a:gd name="T106" fmla="*/ 1036 w 2208"/>
                <a:gd name="T107" fmla="*/ 162 h 1603"/>
                <a:gd name="T108" fmla="*/ 857 w 2208"/>
                <a:gd name="T109" fmla="*/ 281 h 1603"/>
                <a:gd name="T110" fmla="*/ 756 w 2208"/>
                <a:gd name="T111" fmla="*/ 334 h 1603"/>
                <a:gd name="T112" fmla="*/ 976 w 2208"/>
                <a:gd name="T113" fmla="*/ 169 h 1603"/>
                <a:gd name="T114" fmla="*/ 1277 w 2208"/>
                <a:gd name="T115" fmla="*/ 21 h 1603"/>
                <a:gd name="T116" fmla="*/ 1441 w 2208"/>
                <a:gd name="T117" fmla="*/ 37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08" h="1603">
                  <a:moveTo>
                    <a:pt x="1458" y="63"/>
                  </a:moveTo>
                  <a:lnTo>
                    <a:pt x="1479" y="102"/>
                  </a:lnTo>
                  <a:lnTo>
                    <a:pt x="1494" y="145"/>
                  </a:lnTo>
                  <a:lnTo>
                    <a:pt x="1505" y="190"/>
                  </a:lnTo>
                  <a:lnTo>
                    <a:pt x="1512" y="235"/>
                  </a:lnTo>
                  <a:lnTo>
                    <a:pt x="1515" y="281"/>
                  </a:lnTo>
                  <a:lnTo>
                    <a:pt x="1515" y="329"/>
                  </a:lnTo>
                  <a:lnTo>
                    <a:pt x="1514" y="377"/>
                  </a:lnTo>
                  <a:lnTo>
                    <a:pt x="1512" y="424"/>
                  </a:lnTo>
                  <a:lnTo>
                    <a:pt x="1505" y="486"/>
                  </a:lnTo>
                  <a:lnTo>
                    <a:pt x="1492" y="546"/>
                  </a:lnTo>
                  <a:lnTo>
                    <a:pt x="1475" y="605"/>
                  </a:lnTo>
                  <a:lnTo>
                    <a:pt x="1456" y="662"/>
                  </a:lnTo>
                  <a:lnTo>
                    <a:pt x="1434" y="716"/>
                  </a:lnTo>
                  <a:lnTo>
                    <a:pt x="1409" y="771"/>
                  </a:lnTo>
                  <a:lnTo>
                    <a:pt x="1382" y="824"/>
                  </a:lnTo>
                  <a:lnTo>
                    <a:pt x="1356" y="878"/>
                  </a:lnTo>
                  <a:lnTo>
                    <a:pt x="1344" y="895"/>
                  </a:lnTo>
                  <a:lnTo>
                    <a:pt x="1331" y="910"/>
                  </a:lnTo>
                  <a:lnTo>
                    <a:pt x="1317" y="926"/>
                  </a:lnTo>
                  <a:lnTo>
                    <a:pt x="1303" y="941"/>
                  </a:lnTo>
                  <a:lnTo>
                    <a:pt x="1288" y="956"/>
                  </a:lnTo>
                  <a:lnTo>
                    <a:pt x="1276" y="971"/>
                  </a:lnTo>
                  <a:lnTo>
                    <a:pt x="1265" y="988"/>
                  </a:lnTo>
                  <a:lnTo>
                    <a:pt x="1257" y="1006"/>
                  </a:lnTo>
                  <a:lnTo>
                    <a:pt x="1259" y="1015"/>
                  </a:lnTo>
                  <a:lnTo>
                    <a:pt x="1264" y="1023"/>
                  </a:lnTo>
                  <a:lnTo>
                    <a:pt x="1270" y="1029"/>
                  </a:lnTo>
                  <a:lnTo>
                    <a:pt x="1277" y="1036"/>
                  </a:lnTo>
                  <a:lnTo>
                    <a:pt x="1284" y="1042"/>
                  </a:lnTo>
                  <a:lnTo>
                    <a:pt x="1292" y="1048"/>
                  </a:lnTo>
                  <a:lnTo>
                    <a:pt x="1298" y="1053"/>
                  </a:lnTo>
                  <a:lnTo>
                    <a:pt x="1302" y="1060"/>
                  </a:lnTo>
                  <a:lnTo>
                    <a:pt x="1305" y="1081"/>
                  </a:lnTo>
                  <a:lnTo>
                    <a:pt x="1309" y="1102"/>
                  </a:lnTo>
                  <a:lnTo>
                    <a:pt x="1312" y="1123"/>
                  </a:lnTo>
                  <a:lnTo>
                    <a:pt x="1306" y="1144"/>
                  </a:lnTo>
                  <a:lnTo>
                    <a:pt x="1299" y="1145"/>
                  </a:lnTo>
                  <a:lnTo>
                    <a:pt x="1291" y="1145"/>
                  </a:lnTo>
                  <a:lnTo>
                    <a:pt x="1281" y="1146"/>
                  </a:lnTo>
                  <a:lnTo>
                    <a:pt x="1273" y="1146"/>
                  </a:lnTo>
                  <a:lnTo>
                    <a:pt x="1265" y="1144"/>
                  </a:lnTo>
                  <a:lnTo>
                    <a:pt x="1259" y="1142"/>
                  </a:lnTo>
                  <a:lnTo>
                    <a:pt x="1255" y="1136"/>
                  </a:lnTo>
                  <a:lnTo>
                    <a:pt x="1252" y="1128"/>
                  </a:lnTo>
                  <a:lnTo>
                    <a:pt x="1255" y="1120"/>
                  </a:lnTo>
                  <a:lnTo>
                    <a:pt x="1250" y="1119"/>
                  </a:lnTo>
                  <a:lnTo>
                    <a:pt x="1244" y="1119"/>
                  </a:lnTo>
                  <a:lnTo>
                    <a:pt x="1239" y="1121"/>
                  </a:lnTo>
                  <a:lnTo>
                    <a:pt x="1237" y="1126"/>
                  </a:lnTo>
                  <a:lnTo>
                    <a:pt x="1237" y="1129"/>
                  </a:lnTo>
                  <a:lnTo>
                    <a:pt x="1238" y="1132"/>
                  </a:lnTo>
                  <a:lnTo>
                    <a:pt x="1239" y="1136"/>
                  </a:lnTo>
                  <a:lnTo>
                    <a:pt x="1238" y="1139"/>
                  </a:lnTo>
                  <a:lnTo>
                    <a:pt x="1230" y="1141"/>
                  </a:lnTo>
                  <a:lnTo>
                    <a:pt x="1221" y="1142"/>
                  </a:lnTo>
                  <a:lnTo>
                    <a:pt x="1213" y="1142"/>
                  </a:lnTo>
                  <a:lnTo>
                    <a:pt x="1205" y="1142"/>
                  </a:lnTo>
                  <a:lnTo>
                    <a:pt x="1195" y="1142"/>
                  </a:lnTo>
                  <a:lnTo>
                    <a:pt x="1187" y="1142"/>
                  </a:lnTo>
                  <a:lnTo>
                    <a:pt x="1178" y="1143"/>
                  </a:lnTo>
                  <a:lnTo>
                    <a:pt x="1170" y="1145"/>
                  </a:lnTo>
                  <a:lnTo>
                    <a:pt x="1178" y="1153"/>
                  </a:lnTo>
                  <a:lnTo>
                    <a:pt x="1200" y="1155"/>
                  </a:lnTo>
                  <a:lnTo>
                    <a:pt x="1223" y="1155"/>
                  </a:lnTo>
                  <a:lnTo>
                    <a:pt x="1246" y="1156"/>
                  </a:lnTo>
                  <a:lnTo>
                    <a:pt x="1270" y="1158"/>
                  </a:lnTo>
                  <a:lnTo>
                    <a:pt x="1293" y="1159"/>
                  </a:lnTo>
                  <a:lnTo>
                    <a:pt x="1316" y="1162"/>
                  </a:lnTo>
                  <a:lnTo>
                    <a:pt x="1338" y="1165"/>
                  </a:lnTo>
                  <a:lnTo>
                    <a:pt x="1362" y="1167"/>
                  </a:lnTo>
                  <a:lnTo>
                    <a:pt x="1357" y="1205"/>
                  </a:lnTo>
                  <a:lnTo>
                    <a:pt x="1358" y="1242"/>
                  </a:lnTo>
                  <a:lnTo>
                    <a:pt x="1362" y="1280"/>
                  </a:lnTo>
                  <a:lnTo>
                    <a:pt x="1365" y="1317"/>
                  </a:lnTo>
                  <a:lnTo>
                    <a:pt x="1379" y="1334"/>
                  </a:lnTo>
                  <a:lnTo>
                    <a:pt x="1393" y="1350"/>
                  </a:lnTo>
                  <a:lnTo>
                    <a:pt x="1407" y="1367"/>
                  </a:lnTo>
                  <a:lnTo>
                    <a:pt x="1421" y="1384"/>
                  </a:lnTo>
                  <a:lnTo>
                    <a:pt x="1435" y="1399"/>
                  </a:lnTo>
                  <a:lnTo>
                    <a:pt x="1450" y="1415"/>
                  </a:lnTo>
                  <a:lnTo>
                    <a:pt x="1465" y="1431"/>
                  </a:lnTo>
                  <a:lnTo>
                    <a:pt x="1480" y="1446"/>
                  </a:lnTo>
                  <a:lnTo>
                    <a:pt x="1495" y="1463"/>
                  </a:lnTo>
                  <a:lnTo>
                    <a:pt x="1510" y="1478"/>
                  </a:lnTo>
                  <a:lnTo>
                    <a:pt x="1525" y="1492"/>
                  </a:lnTo>
                  <a:lnTo>
                    <a:pt x="1542" y="1507"/>
                  </a:lnTo>
                  <a:lnTo>
                    <a:pt x="1557" y="1521"/>
                  </a:lnTo>
                  <a:lnTo>
                    <a:pt x="1573" y="1535"/>
                  </a:lnTo>
                  <a:lnTo>
                    <a:pt x="1589" y="1549"/>
                  </a:lnTo>
                  <a:lnTo>
                    <a:pt x="1606" y="1562"/>
                  </a:lnTo>
                  <a:lnTo>
                    <a:pt x="1644" y="1562"/>
                  </a:lnTo>
                  <a:lnTo>
                    <a:pt x="1681" y="1562"/>
                  </a:lnTo>
                  <a:lnTo>
                    <a:pt x="1720" y="1562"/>
                  </a:lnTo>
                  <a:lnTo>
                    <a:pt x="1757" y="1562"/>
                  </a:lnTo>
                  <a:lnTo>
                    <a:pt x="1794" y="1562"/>
                  </a:lnTo>
                  <a:lnTo>
                    <a:pt x="1831" y="1562"/>
                  </a:lnTo>
                  <a:lnTo>
                    <a:pt x="1868" y="1563"/>
                  </a:lnTo>
                  <a:lnTo>
                    <a:pt x="1906" y="1563"/>
                  </a:lnTo>
                  <a:lnTo>
                    <a:pt x="1943" y="1563"/>
                  </a:lnTo>
                  <a:lnTo>
                    <a:pt x="1980" y="1564"/>
                  </a:lnTo>
                  <a:lnTo>
                    <a:pt x="2017" y="1564"/>
                  </a:lnTo>
                  <a:lnTo>
                    <a:pt x="2056" y="1564"/>
                  </a:lnTo>
                  <a:lnTo>
                    <a:pt x="2093" y="1564"/>
                  </a:lnTo>
                  <a:lnTo>
                    <a:pt x="2131" y="1564"/>
                  </a:lnTo>
                  <a:lnTo>
                    <a:pt x="2170" y="1564"/>
                  </a:lnTo>
                  <a:lnTo>
                    <a:pt x="2208" y="1564"/>
                  </a:lnTo>
                  <a:lnTo>
                    <a:pt x="2198" y="1570"/>
                  </a:lnTo>
                  <a:lnTo>
                    <a:pt x="2180" y="1572"/>
                  </a:lnTo>
                  <a:lnTo>
                    <a:pt x="2161" y="1573"/>
                  </a:lnTo>
                  <a:lnTo>
                    <a:pt x="2143" y="1574"/>
                  </a:lnTo>
                  <a:lnTo>
                    <a:pt x="2124" y="1574"/>
                  </a:lnTo>
                  <a:lnTo>
                    <a:pt x="2106" y="1575"/>
                  </a:lnTo>
                  <a:lnTo>
                    <a:pt x="2087" y="1575"/>
                  </a:lnTo>
                  <a:lnTo>
                    <a:pt x="2068" y="1575"/>
                  </a:lnTo>
                  <a:lnTo>
                    <a:pt x="2050" y="1575"/>
                  </a:lnTo>
                  <a:lnTo>
                    <a:pt x="2031" y="1575"/>
                  </a:lnTo>
                  <a:lnTo>
                    <a:pt x="2013" y="1577"/>
                  </a:lnTo>
                  <a:lnTo>
                    <a:pt x="1994" y="1578"/>
                  </a:lnTo>
                  <a:lnTo>
                    <a:pt x="1975" y="1579"/>
                  </a:lnTo>
                  <a:lnTo>
                    <a:pt x="1957" y="1580"/>
                  </a:lnTo>
                  <a:lnTo>
                    <a:pt x="1938" y="1582"/>
                  </a:lnTo>
                  <a:lnTo>
                    <a:pt x="1920" y="1586"/>
                  </a:lnTo>
                  <a:lnTo>
                    <a:pt x="1902" y="1589"/>
                  </a:lnTo>
                  <a:lnTo>
                    <a:pt x="1877" y="1587"/>
                  </a:lnTo>
                  <a:lnTo>
                    <a:pt x="1852" y="1587"/>
                  </a:lnTo>
                  <a:lnTo>
                    <a:pt x="1827" y="1586"/>
                  </a:lnTo>
                  <a:lnTo>
                    <a:pt x="1800" y="1586"/>
                  </a:lnTo>
                  <a:lnTo>
                    <a:pt x="1774" y="1587"/>
                  </a:lnTo>
                  <a:lnTo>
                    <a:pt x="1749" y="1588"/>
                  </a:lnTo>
                  <a:lnTo>
                    <a:pt x="1722" y="1588"/>
                  </a:lnTo>
                  <a:lnTo>
                    <a:pt x="1696" y="1589"/>
                  </a:lnTo>
                  <a:lnTo>
                    <a:pt x="1670" y="1592"/>
                  </a:lnTo>
                  <a:lnTo>
                    <a:pt x="1643" y="1592"/>
                  </a:lnTo>
                  <a:lnTo>
                    <a:pt x="1617" y="1593"/>
                  </a:lnTo>
                  <a:lnTo>
                    <a:pt x="1592" y="1594"/>
                  </a:lnTo>
                  <a:lnTo>
                    <a:pt x="1565" y="1594"/>
                  </a:lnTo>
                  <a:lnTo>
                    <a:pt x="1539" y="1593"/>
                  </a:lnTo>
                  <a:lnTo>
                    <a:pt x="1515" y="1593"/>
                  </a:lnTo>
                  <a:lnTo>
                    <a:pt x="1489" y="1591"/>
                  </a:lnTo>
                  <a:lnTo>
                    <a:pt x="1472" y="1603"/>
                  </a:lnTo>
                  <a:lnTo>
                    <a:pt x="1441" y="1602"/>
                  </a:lnTo>
                  <a:lnTo>
                    <a:pt x="1409" y="1601"/>
                  </a:lnTo>
                  <a:lnTo>
                    <a:pt x="1377" y="1600"/>
                  </a:lnTo>
                  <a:lnTo>
                    <a:pt x="1345" y="1599"/>
                  </a:lnTo>
                  <a:lnTo>
                    <a:pt x="1313" y="1599"/>
                  </a:lnTo>
                  <a:lnTo>
                    <a:pt x="1280" y="1599"/>
                  </a:lnTo>
                  <a:lnTo>
                    <a:pt x="1248" y="1599"/>
                  </a:lnTo>
                  <a:lnTo>
                    <a:pt x="1215" y="1599"/>
                  </a:lnTo>
                  <a:lnTo>
                    <a:pt x="1182" y="1599"/>
                  </a:lnTo>
                  <a:lnTo>
                    <a:pt x="1150" y="1599"/>
                  </a:lnTo>
                  <a:lnTo>
                    <a:pt x="1119" y="1599"/>
                  </a:lnTo>
                  <a:lnTo>
                    <a:pt x="1086" y="1598"/>
                  </a:lnTo>
                  <a:lnTo>
                    <a:pt x="1055" y="1596"/>
                  </a:lnTo>
                  <a:lnTo>
                    <a:pt x="1023" y="1595"/>
                  </a:lnTo>
                  <a:lnTo>
                    <a:pt x="992" y="1593"/>
                  </a:lnTo>
                  <a:lnTo>
                    <a:pt x="962" y="1591"/>
                  </a:lnTo>
                  <a:lnTo>
                    <a:pt x="949" y="1592"/>
                  </a:lnTo>
                  <a:lnTo>
                    <a:pt x="936" y="1592"/>
                  </a:lnTo>
                  <a:lnTo>
                    <a:pt x="923" y="1593"/>
                  </a:lnTo>
                  <a:lnTo>
                    <a:pt x="909" y="1594"/>
                  </a:lnTo>
                  <a:lnTo>
                    <a:pt x="896" y="1595"/>
                  </a:lnTo>
                  <a:lnTo>
                    <a:pt x="883" y="1595"/>
                  </a:lnTo>
                  <a:lnTo>
                    <a:pt x="870" y="1596"/>
                  </a:lnTo>
                  <a:lnTo>
                    <a:pt x="858" y="1598"/>
                  </a:lnTo>
                  <a:lnTo>
                    <a:pt x="842" y="1594"/>
                  </a:lnTo>
                  <a:lnTo>
                    <a:pt x="824" y="1593"/>
                  </a:lnTo>
                  <a:lnTo>
                    <a:pt x="807" y="1593"/>
                  </a:lnTo>
                  <a:lnTo>
                    <a:pt x="789" y="1594"/>
                  </a:lnTo>
                  <a:lnTo>
                    <a:pt x="771" y="1594"/>
                  </a:lnTo>
                  <a:lnTo>
                    <a:pt x="753" y="1593"/>
                  </a:lnTo>
                  <a:lnTo>
                    <a:pt x="737" y="1591"/>
                  </a:lnTo>
                  <a:lnTo>
                    <a:pt x="721" y="1585"/>
                  </a:lnTo>
                  <a:lnTo>
                    <a:pt x="687" y="1586"/>
                  </a:lnTo>
                  <a:lnTo>
                    <a:pt x="653" y="1587"/>
                  </a:lnTo>
                  <a:lnTo>
                    <a:pt x="621" y="1587"/>
                  </a:lnTo>
                  <a:lnTo>
                    <a:pt x="587" y="1587"/>
                  </a:lnTo>
                  <a:lnTo>
                    <a:pt x="553" y="1587"/>
                  </a:lnTo>
                  <a:lnTo>
                    <a:pt x="521" y="1587"/>
                  </a:lnTo>
                  <a:lnTo>
                    <a:pt x="488" y="1587"/>
                  </a:lnTo>
                  <a:lnTo>
                    <a:pt x="455" y="1586"/>
                  </a:lnTo>
                  <a:lnTo>
                    <a:pt x="422" y="1586"/>
                  </a:lnTo>
                  <a:lnTo>
                    <a:pt x="388" y="1586"/>
                  </a:lnTo>
                  <a:lnTo>
                    <a:pt x="356" y="1586"/>
                  </a:lnTo>
                  <a:lnTo>
                    <a:pt x="322" y="1585"/>
                  </a:lnTo>
                  <a:lnTo>
                    <a:pt x="288" y="1585"/>
                  </a:lnTo>
                  <a:lnTo>
                    <a:pt x="255" y="1586"/>
                  </a:lnTo>
                  <a:lnTo>
                    <a:pt x="221" y="1586"/>
                  </a:lnTo>
                  <a:lnTo>
                    <a:pt x="187" y="1587"/>
                  </a:lnTo>
                  <a:lnTo>
                    <a:pt x="8" y="1587"/>
                  </a:lnTo>
                  <a:lnTo>
                    <a:pt x="6" y="1586"/>
                  </a:lnTo>
                  <a:lnTo>
                    <a:pt x="2" y="1584"/>
                  </a:lnTo>
                  <a:lnTo>
                    <a:pt x="1" y="1581"/>
                  </a:lnTo>
                  <a:lnTo>
                    <a:pt x="0" y="1579"/>
                  </a:lnTo>
                  <a:lnTo>
                    <a:pt x="0" y="1573"/>
                  </a:lnTo>
                  <a:lnTo>
                    <a:pt x="42" y="1574"/>
                  </a:lnTo>
                  <a:lnTo>
                    <a:pt x="83" y="1574"/>
                  </a:lnTo>
                  <a:lnTo>
                    <a:pt x="123" y="1574"/>
                  </a:lnTo>
                  <a:lnTo>
                    <a:pt x="163" y="1574"/>
                  </a:lnTo>
                  <a:lnTo>
                    <a:pt x="202" y="1573"/>
                  </a:lnTo>
                  <a:lnTo>
                    <a:pt x="243" y="1573"/>
                  </a:lnTo>
                  <a:lnTo>
                    <a:pt x="283" y="1572"/>
                  </a:lnTo>
                  <a:lnTo>
                    <a:pt x="322" y="1572"/>
                  </a:lnTo>
                  <a:lnTo>
                    <a:pt x="362" y="1571"/>
                  </a:lnTo>
                  <a:lnTo>
                    <a:pt x="401" y="1570"/>
                  </a:lnTo>
                  <a:lnTo>
                    <a:pt x="441" y="1570"/>
                  </a:lnTo>
                  <a:lnTo>
                    <a:pt x="480" y="1569"/>
                  </a:lnTo>
                  <a:lnTo>
                    <a:pt x="521" y="1567"/>
                  </a:lnTo>
                  <a:lnTo>
                    <a:pt x="562" y="1567"/>
                  </a:lnTo>
                  <a:lnTo>
                    <a:pt x="602" y="1567"/>
                  </a:lnTo>
                  <a:lnTo>
                    <a:pt x="644" y="1567"/>
                  </a:lnTo>
                  <a:lnTo>
                    <a:pt x="650" y="1566"/>
                  </a:lnTo>
                  <a:lnTo>
                    <a:pt x="656" y="1565"/>
                  </a:lnTo>
                  <a:lnTo>
                    <a:pt x="660" y="1565"/>
                  </a:lnTo>
                  <a:lnTo>
                    <a:pt x="666" y="1565"/>
                  </a:lnTo>
                  <a:lnTo>
                    <a:pt x="671" y="1565"/>
                  </a:lnTo>
                  <a:lnTo>
                    <a:pt x="677" y="1565"/>
                  </a:lnTo>
                  <a:lnTo>
                    <a:pt x="681" y="1566"/>
                  </a:lnTo>
                  <a:lnTo>
                    <a:pt x="687" y="1567"/>
                  </a:lnTo>
                  <a:lnTo>
                    <a:pt x="844" y="1562"/>
                  </a:lnTo>
                  <a:lnTo>
                    <a:pt x="860" y="1550"/>
                  </a:lnTo>
                  <a:lnTo>
                    <a:pt x="877" y="1536"/>
                  </a:lnTo>
                  <a:lnTo>
                    <a:pt x="892" y="1521"/>
                  </a:lnTo>
                  <a:lnTo>
                    <a:pt x="907" y="1506"/>
                  </a:lnTo>
                  <a:lnTo>
                    <a:pt x="921" y="1489"/>
                  </a:lnTo>
                  <a:lnTo>
                    <a:pt x="936" y="1474"/>
                  </a:lnTo>
                  <a:lnTo>
                    <a:pt x="951" y="1459"/>
                  </a:lnTo>
                  <a:lnTo>
                    <a:pt x="967" y="1445"/>
                  </a:lnTo>
                  <a:lnTo>
                    <a:pt x="982" y="1434"/>
                  </a:lnTo>
                  <a:lnTo>
                    <a:pt x="994" y="1420"/>
                  </a:lnTo>
                  <a:lnTo>
                    <a:pt x="1003" y="1405"/>
                  </a:lnTo>
                  <a:lnTo>
                    <a:pt x="1010" y="1389"/>
                  </a:lnTo>
                  <a:lnTo>
                    <a:pt x="1015" y="1372"/>
                  </a:lnTo>
                  <a:lnTo>
                    <a:pt x="1019" y="1356"/>
                  </a:lnTo>
                  <a:lnTo>
                    <a:pt x="1022" y="1338"/>
                  </a:lnTo>
                  <a:lnTo>
                    <a:pt x="1026" y="1321"/>
                  </a:lnTo>
                  <a:lnTo>
                    <a:pt x="1028" y="1289"/>
                  </a:lnTo>
                  <a:lnTo>
                    <a:pt x="1030" y="1257"/>
                  </a:lnTo>
                  <a:lnTo>
                    <a:pt x="1031" y="1224"/>
                  </a:lnTo>
                  <a:lnTo>
                    <a:pt x="1031" y="1193"/>
                  </a:lnTo>
                  <a:lnTo>
                    <a:pt x="1035" y="1191"/>
                  </a:lnTo>
                  <a:lnTo>
                    <a:pt x="1041" y="1189"/>
                  </a:lnTo>
                  <a:lnTo>
                    <a:pt x="1045" y="1189"/>
                  </a:lnTo>
                  <a:lnTo>
                    <a:pt x="1051" y="1189"/>
                  </a:lnTo>
                  <a:lnTo>
                    <a:pt x="1056" y="1188"/>
                  </a:lnTo>
                  <a:lnTo>
                    <a:pt x="1059" y="1186"/>
                  </a:lnTo>
                  <a:lnTo>
                    <a:pt x="1060" y="1182"/>
                  </a:lnTo>
                  <a:lnTo>
                    <a:pt x="1059" y="1176"/>
                  </a:lnTo>
                  <a:lnTo>
                    <a:pt x="1052" y="1172"/>
                  </a:lnTo>
                  <a:lnTo>
                    <a:pt x="1044" y="1172"/>
                  </a:lnTo>
                  <a:lnTo>
                    <a:pt x="1037" y="1173"/>
                  </a:lnTo>
                  <a:lnTo>
                    <a:pt x="1030" y="1177"/>
                  </a:lnTo>
                  <a:lnTo>
                    <a:pt x="1023" y="1180"/>
                  </a:lnTo>
                  <a:lnTo>
                    <a:pt x="1016" y="1185"/>
                  </a:lnTo>
                  <a:lnTo>
                    <a:pt x="1009" y="1188"/>
                  </a:lnTo>
                  <a:lnTo>
                    <a:pt x="1002" y="1192"/>
                  </a:lnTo>
                  <a:lnTo>
                    <a:pt x="993" y="1193"/>
                  </a:lnTo>
                  <a:lnTo>
                    <a:pt x="985" y="1195"/>
                  </a:lnTo>
                  <a:lnTo>
                    <a:pt x="977" y="1199"/>
                  </a:lnTo>
                  <a:lnTo>
                    <a:pt x="969" y="1202"/>
                  </a:lnTo>
                  <a:lnTo>
                    <a:pt x="962" y="1206"/>
                  </a:lnTo>
                  <a:lnTo>
                    <a:pt x="953" y="1209"/>
                  </a:lnTo>
                  <a:lnTo>
                    <a:pt x="945" y="1214"/>
                  </a:lnTo>
                  <a:lnTo>
                    <a:pt x="937" y="1217"/>
                  </a:lnTo>
                  <a:lnTo>
                    <a:pt x="919" y="1223"/>
                  </a:lnTo>
                  <a:lnTo>
                    <a:pt x="899" y="1229"/>
                  </a:lnTo>
                  <a:lnTo>
                    <a:pt x="879" y="1234"/>
                  </a:lnTo>
                  <a:lnTo>
                    <a:pt x="860" y="1238"/>
                  </a:lnTo>
                  <a:lnTo>
                    <a:pt x="839" y="1243"/>
                  </a:lnTo>
                  <a:lnTo>
                    <a:pt x="820" y="1246"/>
                  </a:lnTo>
                  <a:lnTo>
                    <a:pt x="800" y="1250"/>
                  </a:lnTo>
                  <a:lnTo>
                    <a:pt x="779" y="1253"/>
                  </a:lnTo>
                  <a:lnTo>
                    <a:pt x="759" y="1256"/>
                  </a:lnTo>
                  <a:lnTo>
                    <a:pt x="738" y="1258"/>
                  </a:lnTo>
                  <a:lnTo>
                    <a:pt x="717" y="1259"/>
                  </a:lnTo>
                  <a:lnTo>
                    <a:pt x="696" y="1260"/>
                  </a:lnTo>
                  <a:lnTo>
                    <a:pt x="677" y="1260"/>
                  </a:lnTo>
                  <a:lnTo>
                    <a:pt x="656" y="1260"/>
                  </a:lnTo>
                  <a:lnTo>
                    <a:pt x="635" y="1259"/>
                  </a:lnTo>
                  <a:lnTo>
                    <a:pt x="615" y="1258"/>
                  </a:lnTo>
                  <a:lnTo>
                    <a:pt x="598" y="1258"/>
                  </a:lnTo>
                  <a:lnTo>
                    <a:pt x="581" y="1257"/>
                  </a:lnTo>
                  <a:lnTo>
                    <a:pt x="565" y="1256"/>
                  </a:lnTo>
                  <a:lnTo>
                    <a:pt x="549" y="1255"/>
                  </a:lnTo>
                  <a:lnTo>
                    <a:pt x="533" y="1252"/>
                  </a:lnTo>
                  <a:lnTo>
                    <a:pt x="516" y="1249"/>
                  </a:lnTo>
                  <a:lnTo>
                    <a:pt x="500" y="1245"/>
                  </a:lnTo>
                  <a:lnTo>
                    <a:pt x="484" y="1242"/>
                  </a:lnTo>
                  <a:lnTo>
                    <a:pt x="469" y="1238"/>
                  </a:lnTo>
                  <a:lnTo>
                    <a:pt x="452" y="1234"/>
                  </a:lnTo>
                  <a:lnTo>
                    <a:pt x="436" y="1230"/>
                  </a:lnTo>
                  <a:lnTo>
                    <a:pt x="421" y="1226"/>
                  </a:lnTo>
                  <a:lnTo>
                    <a:pt x="405" y="1221"/>
                  </a:lnTo>
                  <a:lnTo>
                    <a:pt x="390" y="1217"/>
                  </a:lnTo>
                  <a:lnTo>
                    <a:pt x="373" y="1213"/>
                  </a:lnTo>
                  <a:lnTo>
                    <a:pt x="358" y="1209"/>
                  </a:lnTo>
                  <a:lnTo>
                    <a:pt x="341" y="1199"/>
                  </a:lnTo>
                  <a:lnTo>
                    <a:pt x="323" y="1191"/>
                  </a:lnTo>
                  <a:lnTo>
                    <a:pt x="306" y="1182"/>
                  </a:lnTo>
                  <a:lnTo>
                    <a:pt x="287" y="1176"/>
                  </a:lnTo>
                  <a:lnTo>
                    <a:pt x="270" y="1167"/>
                  </a:lnTo>
                  <a:lnTo>
                    <a:pt x="252" y="1158"/>
                  </a:lnTo>
                  <a:lnTo>
                    <a:pt x="236" y="1149"/>
                  </a:lnTo>
                  <a:lnTo>
                    <a:pt x="220" y="1136"/>
                  </a:lnTo>
                  <a:lnTo>
                    <a:pt x="210" y="1114"/>
                  </a:lnTo>
                  <a:lnTo>
                    <a:pt x="202" y="1089"/>
                  </a:lnTo>
                  <a:lnTo>
                    <a:pt x="200" y="1066"/>
                  </a:lnTo>
                  <a:lnTo>
                    <a:pt x="206" y="1041"/>
                  </a:lnTo>
                  <a:lnTo>
                    <a:pt x="219" y="1003"/>
                  </a:lnTo>
                  <a:lnTo>
                    <a:pt x="234" y="967"/>
                  </a:lnTo>
                  <a:lnTo>
                    <a:pt x="250" y="933"/>
                  </a:lnTo>
                  <a:lnTo>
                    <a:pt x="270" y="899"/>
                  </a:lnTo>
                  <a:lnTo>
                    <a:pt x="290" y="865"/>
                  </a:lnTo>
                  <a:lnTo>
                    <a:pt x="312" y="831"/>
                  </a:lnTo>
                  <a:lnTo>
                    <a:pt x="335" y="799"/>
                  </a:lnTo>
                  <a:lnTo>
                    <a:pt x="359" y="766"/>
                  </a:lnTo>
                  <a:lnTo>
                    <a:pt x="384" y="735"/>
                  </a:lnTo>
                  <a:lnTo>
                    <a:pt x="409" y="702"/>
                  </a:lnTo>
                  <a:lnTo>
                    <a:pt x="435" y="671"/>
                  </a:lnTo>
                  <a:lnTo>
                    <a:pt x="462" y="640"/>
                  </a:lnTo>
                  <a:lnTo>
                    <a:pt x="488" y="608"/>
                  </a:lnTo>
                  <a:lnTo>
                    <a:pt x="514" y="577"/>
                  </a:lnTo>
                  <a:lnTo>
                    <a:pt x="540" y="545"/>
                  </a:lnTo>
                  <a:lnTo>
                    <a:pt x="565" y="514"/>
                  </a:lnTo>
                  <a:lnTo>
                    <a:pt x="570" y="515"/>
                  </a:lnTo>
                  <a:lnTo>
                    <a:pt x="572" y="519"/>
                  </a:lnTo>
                  <a:lnTo>
                    <a:pt x="573" y="524"/>
                  </a:lnTo>
                  <a:lnTo>
                    <a:pt x="577" y="528"/>
                  </a:lnTo>
                  <a:lnTo>
                    <a:pt x="550" y="557"/>
                  </a:lnTo>
                  <a:lnTo>
                    <a:pt x="523" y="586"/>
                  </a:lnTo>
                  <a:lnTo>
                    <a:pt x="498" y="616"/>
                  </a:lnTo>
                  <a:lnTo>
                    <a:pt x="472" y="646"/>
                  </a:lnTo>
                  <a:lnTo>
                    <a:pt x="446" y="676"/>
                  </a:lnTo>
                  <a:lnTo>
                    <a:pt x="422" y="707"/>
                  </a:lnTo>
                  <a:lnTo>
                    <a:pt x="399" y="737"/>
                  </a:lnTo>
                  <a:lnTo>
                    <a:pt x="377" y="769"/>
                  </a:lnTo>
                  <a:lnTo>
                    <a:pt x="355" y="800"/>
                  </a:lnTo>
                  <a:lnTo>
                    <a:pt x="335" y="831"/>
                  </a:lnTo>
                  <a:lnTo>
                    <a:pt x="315" y="864"/>
                  </a:lnTo>
                  <a:lnTo>
                    <a:pt x="298" y="896"/>
                  </a:lnTo>
                  <a:lnTo>
                    <a:pt x="281" y="930"/>
                  </a:lnTo>
                  <a:lnTo>
                    <a:pt x="266" y="964"/>
                  </a:lnTo>
                  <a:lnTo>
                    <a:pt x="252" y="999"/>
                  </a:lnTo>
                  <a:lnTo>
                    <a:pt x="241" y="1034"/>
                  </a:lnTo>
                  <a:lnTo>
                    <a:pt x="236" y="1052"/>
                  </a:lnTo>
                  <a:lnTo>
                    <a:pt x="235" y="1072"/>
                  </a:lnTo>
                  <a:lnTo>
                    <a:pt x="240" y="1092"/>
                  </a:lnTo>
                  <a:lnTo>
                    <a:pt x="249" y="1108"/>
                  </a:lnTo>
                  <a:lnTo>
                    <a:pt x="255" y="1112"/>
                  </a:lnTo>
                  <a:lnTo>
                    <a:pt x="260" y="1116"/>
                  </a:lnTo>
                  <a:lnTo>
                    <a:pt x="266" y="1121"/>
                  </a:lnTo>
                  <a:lnTo>
                    <a:pt x="272" y="1127"/>
                  </a:lnTo>
                  <a:lnTo>
                    <a:pt x="278" y="1131"/>
                  </a:lnTo>
                  <a:lnTo>
                    <a:pt x="285" y="1134"/>
                  </a:lnTo>
                  <a:lnTo>
                    <a:pt x="292" y="1136"/>
                  </a:lnTo>
                  <a:lnTo>
                    <a:pt x="300" y="1136"/>
                  </a:lnTo>
                  <a:lnTo>
                    <a:pt x="307" y="1136"/>
                  </a:lnTo>
                  <a:lnTo>
                    <a:pt x="314" y="1135"/>
                  </a:lnTo>
                  <a:lnTo>
                    <a:pt x="322" y="1134"/>
                  </a:lnTo>
                  <a:lnTo>
                    <a:pt x="330" y="1131"/>
                  </a:lnTo>
                  <a:lnTo>
                    <a:pt x="337" y="1130"/>
                  </a:lnTo>
                  <a:lnTo>
                    <a:pt x="345" y="1130"/>
                  </a:lnTo>
                  <a:lnTo>
                    <a:pt x="352" y="1130"/>
                  </a:lnTo>
                  <a:lnTo>
                    <a:pt x="359" y="1132"/>
                  </a:lnTo>
                  <a:lnTo>
                    <a:pt x="394" y="1120"/>
                  </a:lnTo>
                  <a:lnTo>
                    <a:pt x="429" y="1107"/>
                  </a:lnTo>
                  <a:lnTo>
                    <a:pt x="464" y="1093"/>
                  </a:lnTo>
                  <a:lnTo>
                    <a:pt x="498" y="1078"/>
                  </a:lnTo>
                  <a:lnTo>
                    <a:pt x="531" y="1063"/>
                  </a:lnTo>
                  <a:lnTo>
                    <a:pt x="565" y="1046"/>
                  </a:lnTo>
                  <a:lnTo>
                    <a:pt x="598" y="1029"/>
                  </a:lnTo>
                  <a:lnTo>
                    <a:pt x="631" y="1010"/>
                  </a:lnTo>
                  <a:lnTo>
                    <a:pt x="663" y="992"/>
                  </a:lnTo>
                  <a:lnTo>
                    <a:pt x="695" y="973"/>
                  </a:lnTo>
                  <a:lnTo>
                    <a:pt x="727" y="952"/>
                  </a:lnTo>
                  <a:lnTo>
                    <a:pt x="758" y="931"/>
                  </a:lnTo>
                  <a:lnTo>
                    <a:pt x="789" y="909"/>
                  </a:lnTo>
                  <a:lnTo>
                    <a:pt x="820" y="886"/>
                  </a:lnTo>
                  <a:lnTo>
                    <a:pt x="850" y="862"/>
                  </a:lnTo>
                  <a:lnTo>
                    <a:pt x="879" y="837"/>
                  </a:lnTo>
                  <a:lnTo>
                    <a:pt x="908" y="813"/>
                  </a:lnTo>
                  <a:lnTo>
                    <a:pt x="936" y="787"/>
                  </a:lnTo>
                  <a:lnTo>
                    <a:pt x="964" y="762"/>
                  </a:lnTo>
                  <a:lnTo>
                    <a:pt x="992" y="735"/>
                  </a:lnTo>
                  <a:lnTo>
                    <a:pt x="1017" y="708"/>
                  </a:lnTo>
                  <a:lnTo>
                    <a:pt x="1044" y="680"/>
                  </a:lnTo>
                  <a:lnTo>
                    <a:pt x="1070" y="652"/>
                  </a:lnTo>
                  <a:lnTo>
                    <a:pt x="1094" y="624"/>
                  </a:lnTo>
                  <a:lnTo>
                    <a:pt x="1119" y="596"/>
                  </a:lnTo>
                  <a:lnTo>
                    <a:pt x="1143" y="567"/>
                  </a:lnTo>
                  <a:lnTo>
                    <a:pt x="1167" y="538"/>
                  </a:lnTo>
                  <a:lnTo>
                    <a:pt x="1191" y="509"/>
                  </a:lnTo>
                  <a:lnTo>
                    <a:pt x="1214" y="480"/>
                  </a:lnTo>
                  <a:lnTo>
                    <a:pt x="1237" y="451"/>
                  </a:lnTo>
                  <a:lnTo>
                    <a:pt x="1260" y="423"/>
                  </a:lnTo>
                  <a:lnTo>
                    <a:pt x="1284" y="394"/>
                  </a:lnTo>
                  <a:lnTo>
                    <a:pt x="1308" y="356"/>
                  </a:lnTo>
                  <a:lnTo>
                    <a:pt x="1332" y="317"/>
                  </a:lnTo>
                  <a:lnTo>
                    <a:pt x="1358" y="278"/>
                  </a:lnTo>
                  <a:lnTo>
                    <a:pt x="1380" y="240"/>
                  </a:lnTo>
                  <a:lnTo>
                    <a:pt x="1400" y="199"/>
                  </a:lnTo>
                  <a:lnTo>
                    <a:pt x="1415" y="157"/>
                  </a:lnTo>
                  <a:lnTo>
                    <a:pt x="1424" y="113"/>
                  </a:lnTo>
                  <a:lnTo>
                    <a:pt x="1427" y="65"/>
                  </a:lnTo>
                  <a:lnTo>
                    <a:pt x="1423" y="58"/>
                  </a:lnTo>
                  <a:lnTo>
                    <a:pt x="1419" y="52"/>
                  </a:lnTo>
                  <a:lnTo>
                    <a:pt x="1413" y="48"/>
                  </a:lnTo>
                  <a:lnTo>
                    <a:pt x="1407" y="44"/>
                  </a:lnTo>
                  <a:lnTo>
                    <a:pt x="1401" y="41"/>
                  </a:lnTo>
                  <a:lnTo>
                    <a:pt x="1394" y="37"/>
                  </a:lnTo>
                  <a:lnTo>
                    <a:pt x="1388" y="34"/>
                  </a:lnTo>
                  <a:lnTo>
                    <a:pt x="1382" y="29"/>
                  </a:lnTo>
                  <a:lnTo>
                    <a:pt x="1364" y="29"/>
                  </a:lnTo>
                  <a:lnTo>
                    <a:pt x="1345" y="31"/>
                  </a:lnTo>
                  <a:lnTo>
                    <a:pt x="1328" y="35"/>
                  </a:lnTo>
                  <a:lnTo>
                    <a:pt x="1310" y="38"/>
                  </a:lnTo>
                  <a:lnTo>
                    <a:pt x="1294" y="44"/>
                  </a:lnTo>
                  <a:lnTo>
                    <a:pt x="1277" y="49"/>
                  </a:lnTo>
                  <a:lnTo>
                    <a:pt x="1260" y="52"/>
                  </a:lnTo>
                  <a:lnTo>
                    <a:pt x="1243" y="56"/>
                  </a:lnTo>
                  <a:lnTo>
                    <a:pt x="1228" y="63"/>
                  </a:lnTo>
                  <a:lnTo>
                    <a:pt x="1214" y="70"/>
                  </a:lnTo>
                  <a:lnTo>
                    <a:pt x="1199" y="76"/>
                  </a:lnTo>
                  <a:lnTo>
                    <a:pt x="1185" y="83"/>
                  </a:lnTo>
                  <a:lnTo>
                    <a:pt x="1171" y="90"/>
                  </a:lnTo>
                  <a:lnTo>
                    <a:pt x="1157" y="95"/>
                  </a:lnTo>
                  <a:lnTo>
                    <a:pt x="1142" y="101"/>
                  </a:lnTo>
                  <a:lnTo>
                    <a:pt x="1128" y="107"/>
                  </a:lnTo>
                  <a:lnTo>
                    <a:pt x="1105" y="121"/>
                  </a:lnTo>
                  <a:lnTo>
                    <a:pt x="1081" y="134"/>
                  </a:lnTo>
                  <a:lnTo>
                    <a:pt x="1059" y="148"/>
                  </a:lnTo>
                  <a:lnTo>
                    <a:pt x="1036" y="162"/>
                  </a:lnTo>
                  <a:lnTo>
                    <a:pt x="1013" y="176"/>
                  </a:lnTo>
                  <a:lnTo>
                    <a:pt x="991" y="190"/>
                  </a:lnTo>
                  <a:lnTo>
                    <a:pt x="967" y="205"/>
                  </a:lnTo>
                  <a:lnTo>
                    <a:pt x="945" y="219"/>
                  </a:lnTo>
                  <a:lnTo>
                    <a:pt x="923" y="234"/>
                  </a:lnTo>
                  <a:lnTo>
                    <a:pt x="901" y="250"/>
                  </a:lnTo>
                  <a:lnTo>
                    <a:pt x="879" y="265"/>
                  </a:lnTo>
                  <a:lnTo>
                    <a:pt x="857" y="281"/>
                  </a:lnTo>
                  <a:lnTo>
                    <a:pt x="836" y="299"/>
                  </a:lnTo>
                  <a:lnTo>
                    <a:pt x="815" y="316"/>
                  </a:lnTo>
                  <a:lnTo>
                    <a:pt x="794" y="334"/>
                  </a:lnTo>
                  <a:lnTo>
                    <a:pt x="773" y="352"/>
                  </a:lnTo>
                  <a:lnTo>
                    <a:pt x="746" y="345"/>
                  </a:lnTo>
                  <a:lnTo>
                    <a:pt x="748" y="342"/>
                  </a:lnTo>
                  <a:lnTo>
                    <a:pt x="751" y="337"/>
                  </a:lnTo>
                  <a:lnTo>
                    <a:pt x="756" y="334"/>
                  </a:lnTo>
                  <a:lnTo>
                    <a:pt x="759" y="330"/>
                  </a:lnTo>
                  <a:lnTo>
                    <a:pt x="769" y="329"/>
                  </a:lnTo>
                  <a:lnTo>
                    <a:pt x="802" y="300"/>
                  </a:lnTo>
                  <a:lnTo>
                    <a:pt x="836" y="272"/>
                  </a:lnTo>
                  <a:lnTo>
                    <a:pt x="871" y="245"/>
                  </a:lnTo>
                  <a:lnTo>
                    <a:pt x="905" y="219"/>
                  </a:lnTo>
                  <a:lnTo>
                    <a:pt x="939" y="193"/>
                  </a:lnTo>
                  <a:lnTo>
                    <a:pt x="976" y="169"/>
                  </a:lnTo>
                  <a:lnTo>
                    <a:pt x="1012" y="145"/>
                  </a:lnTo>
                  <a:lnTo>
                    <a:pt x="1048" y="123"/>
                  </a:lnTo>
                  <a:lnTo>
                    <a:pt x="1084" y="102"/>
                  </a:lnTo>
                  <a:lnTo>
                    <a:pt x="1121" y="84"/>
                  </a:lnTo>
                  <a:lnTo>
                    <a:pt x="1159" y="65"/>
                  </a:lnTo>
                  <a:lnTo>
                    <a:pt x="1198" y="49"/>
                  </a:lnTo>
                  <a:lnTo>
                    <a:pt x="1237" y="34"/>
                  </a:lnTo>
                  <a:lnTo>
                    <a:pt x="1277" y="21"/>
                  </a:lnTo>
                  <a:lnTo>
                    <a:pt x="1317" y="9"/>
                  </a:lnTo>
                  <a:lnTo>
                    <a:pt x="1359" y="0"/>
                  </a:lnTo>
                  <a:lnTo>
                    <a:pt x="1374" y="1"/>
                  </a:lnTo>
                  <a:lnTo>
                    <a:pt x="1389" y="5"/>
                  </a:lnTo>
                  <a:lnTo>
                    <a:pt x="1405" y="9"/>
                  </a:lnTo>
                  <a:lnTo>
                    <a:pt x="1417" y="17"/>
                  </a:lnTo>
                  <a:lnTo>
                    <a:pt x="1430" y="26"/>
                  </a:lnTo>
                  <a:lnTo>
                    <a:pt x="1441" y="37"/>
                  </a:lnTo>
                  <a:lnTo>
                    <a:pt x="1451" y="49"/>
                  </a:lnTo>
                  <a:lnTo>
                    <a:pt x="1458"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7" name="Freeform 7"/>
            <p:cNvSpPr>
              <a:spLocks/>
            </p:cNvSpPr>
            <p:nvPr/>
          </p:nvSpPr>
          <p:spPr bwMode="auto">
            <a:xfrm>
              <a:off x="1778000" y="2889250"/>
              <a:ext cx="155575" cy="84137"/>
            </a:xfrm>
            <a:custGeom>
              <a:avLst/>
              <a:gdLst>
                <a:gd name="T0" fmla="*/ 582 w 591"/>
                <a:gd name="T1" fmla="*/ 6 h 313"/>
                <a:gd name="T2" fmla="*/ 563 w 591"/>
                <a:gd name="T3" fmla="*/ 12 h 313"/>
                <a:gd name="T4" fmla="*/ 546 w 591"/>
                <a:gd name="T5" fmla="*/ 17 h 313"/>
                <a:gd name="T6" fmla="*/ 528 w 591"/>
                <a:gd name="T7" fmla="*/ 21 h 313"/>
                <a:gd name="T8" fmla="*/ 504 w 591"/>
                <a:gd name="T9" fmla="*/ 28 h 313"/>
                <a:gd name="T10" fmla="*/ 470 w 591"/>
                <a:gd name="T11" fmla="*/ 37 h 313"/>
                <a:gd name="T12" fmla="*/ 437 w 591"/>
                <a:gd name="T13" fmla="*/ 48 h 313"/>
                <a:gd name="T14" fmla="*/ 406 w 591"/>
                <a:gd name="T15" fmla="*/ 62 h 313"/>
                <a:gd name="T16" fmla="*/ 376 w 591"/>
                <a:gd name="T17" fmla="*/ 74 h 313"/>
                <a:gd name="T18" fmla="*/ 348 w 591"/>
                <a:gd name="T19" fmla="*/ 87 h 313"/>
                <a:gd name="T20" fmla="*/ 321 w 591"/>
                <a:gd name="T21" fmla="*/ 103 h 313"/>
                <a:gd name="T22" fmla="*/ 294 w 591"/>
                <a:gd name="T23" fmla="*/ 117 h 313"/>
                <a:gd name="T24" fmla="*/ 268 w 591"/>
                <a:gd name="T25" fmla="*/ 129 h 313"/>
                <a:gd name="T26" fmla="*/ 242 w 591"/>
                <a:gd name="T27" fmla="*/ 143 h 313"/>
                <a:gd name="T28" fmla="*/ 218 w 591"/>
                <a:gd name="T29" fmla="*/ 158 h 313"/>
                <a:gd name="T30" fmla="*/ 193 w 591"/>
                <a:gd name="T31" fmla="*/ 173 h 313"/>
                <a:gd name="T32" fmla="*/ 170 w 591"/>
                <a:gd name="T33" fmla="*/ 189 h 313"/>
                <a:gd name="T34" fmla="*/ 146 w 591"/>
                <a:gd name="T35" fmla="*/ 207 h 313"/>
                <a:gd name="T36" fmla="*/ 122 w 591"/>
                <a:gd name="T37" fmla="*/ 224 h 313"/>
                <a:gd name="T38" fmla="*/ 99 w 591"/>
                <a:gd name="T39" fmla="*/ 241 h 313"/>
                <a:gd name="T40" fmla="*/ 79 w 591"/>
                <a:gd name="T41" fmla="*/ 256 h 313"/>
                <a:gd name="T42" fmla="*/ 63 w 591"/>
                <a:gd name="T43" fmla="*/ 271 h 313"/>
                <a:gd name="T44" fmla="*/ 47 w 591"/>
                <a:gd name="T45" fmla="*/ 287 h 313"/>
                <a:gd name="T46" fmla="*/ 30 w 591"/>
                <a:gd name="T47" fmla="*/ 303 h 313"/>
                <a:gd name="T48" fmla="*/ 18 w 591"/>
                <a:gd name="T49" fmla="*/ 313 h 313"/>
                <a:gd name="T50" fmla="*/ 7 w 591"/>
                <a:gd name="T51" fmla="*/ 309 h 313"/>
                <a:gd name="T52" fmla="*/ 3 w 591"/>
                <a:gd name="T53" fmla="*/ 307 h 313"/>
                <a:gd name="T54" fmla="*/ 1 w 591"/>
                <a:gd name="T55" fmla="*/ 306 h 313"/>
                <a:gd name="T56" fmla="*/ 29 w 591"/>
                <a:gd name="T57" fmla="*/ 280 h 313"/>
                <a:gd name="T58" fmla="*/ 87 w 591"/>
                <a:gd name="T59" fmla="*/ 233 h 313"/>
                <a:gd name="T60" fmla="*/ 148 w 591"/>
                <a:gd name="T61" fmla="*/ 187 h 313"/>
                <a:gd name="T62" fmla="*/ 210 w 591"/>
                <a:gd name="T63" fmla="*/ 145 h 313"/>
                <a:gd name="T64" fmla="*/ 273 w 591"/>
                <a:gd name="T65" fmla="*/ 108 h 313"/>
                <a:gd name="T66" fmla="*/ 339 w 591"/>
                <a:gd name="T67" fmla="*/ 74 h 313"/>
                <a:gd name="T68" fmla="*/ 406 w 591"/>
                <a:gd name="T69" fmla="*/ 44 h 313"/>
                <a:gd name="T70" fmla="*/ 475 w 591"/>
                <a:gd name="T71" fmla="*/ 19 h 313"/>
                <a:gd name="T72" fmla="*/ 519 w 591"/>
                <a:gd name="T73" fmla="*/ 8 h 313"/>
                <a:gd name="T74" fmla="*/ 540 w 591"/>
                <a:gd name="T75" fmla="*/ 6 h 313"/>
                <a:gd name="T76" fmla="*/ 561 w 591"/>
                <a:gd name="T77" fmla="*/ 2 h 313"/>
                <a:gd name="T78" fmla="*/ 582 w 591"/>
                <a:gd name="T79" fmla="*/ 0 h 313"/>
                <a:gd name="T80" fmla="*/ 591 w 591"/>
                <a:gd name="T81" fmla="*/ 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1" h="313">
                  <a:moveTo>
                    <a:pt x="591" y="5"/>
                  </a:moveTo>
                  <a:lnTo>
                    <a:pt x="582" y="6"/>
                  </a:lnTo>
                  <a:lnTo>
                    <a:pt x="572" y="8"/>
                  </a:lnTo>
                  <a:lnTo>
                    <a:pt x="563" y="12"/>
                  </a:lnTo>
                  <a:lnTo>
                    <a:pt x="555" y="14"/>
                  </a:lnTo>
                  <a:lnTo>
                    <a:pt x="546" y="17"/>
                  </a:lnTo>
                  <a:lnTo>
                    <a:pt x="537" y="20"/>
                  </a:lnTo>
                  <a:lnTo>
                    <a:pt x="528" y="21"/>
                  </a:lnTo>
                  <a:lnTo>
                    <a:pt x="520" y="22"/>
                  </a:lnTo>
                  <a:lnTo>
                    <a:pt x="504" y="28"/>
                  </a:lnTo>
                  <a:lnTo>
                    <a:pt x="486" y="33"/>
                  </a:lnTo>
                  <a:lnTo>
                    <a:pt x="470" y="37"/>
                  </a:lnTo>
                  <a:lnTo>
                    <a:pt x="454" y="43"/>
                  </a:lnTo>
                  <a:lnTo>
                    <a:pt x="437" y="48"/>
                  </a:lnTo>
                  <a:lnTo>
                    <a:pt x="421" y="55"/>
                  </a:lnTo>
                  <a:lnTo>
                    <a:pt x="406" y="62"/>
                  </a:lnTo>
                  <a:lnTo>
                    <a:pt x="391" y="71"/>
                  </a:lnTo>
                  <a:lnTo>
                    <a:pt x="376" y="74"/>
                  </a:lnTo>
                  <a:lnTo>
                    <a:pt x="362" y="80"/>
                  </a:lnTo>
                  <a:lnTo>
                    <a:pt x="348" y="87"/>
                  </a:lnTo>
                  <a:lnTo>
                    <a:pt x="335" y="95"/>
                  </a:lnTo>
                  <a:lnTo>
                    <a:pt x="321" y="103"/>
                  </a:lnTo>
                  <a:lnTo>
                    <a:pt x="308" y="110"/>
                  </a:lnTo>
                  <a:lnTo>
                    <a:pt x="294" y="117"/>
                  </a:lnTo>
                  <a:lnTo>
                    <a:pt x="280" y="123"/>
                  </a:lnTo>
                  <a:lnTo>
                    <a:pt x="268" y="129"/>
                  </a:lnTo>
                  <a:lnTo>
                    <a:pt x="255" y="136"/>
                  </a:lnTo>
                  <a:lnTo>
                    <a:pt x="242" y="143"/>
                  </a:lnTo>
                  <a:lnTo>
                    <a:pt x="229" y="150"/>
                  </a:lnTo>
                  <a:lnTo>
                    <a:pt x="218" y="158"/>
                  </a:lnTo>
                  <a:lnTo>
                    <a:pt x="205" y="165"/>
                  </a:lnTo>
                  <a:lnTo>
                    <a:pt x="193" y="173"/>
                  </a:lnTo>
                  <a:lnTo>
                    <a:pt x="182" y="181"/>
                  </a:lnTo>
                  <a:lnTo>
                    <a:pt x="170" y="189"/>
                  </a:lnTo>
                  <a:lnTo>
                    <a:pt x="157" y="199"/>
                  </a:lnTo>
                  <a:lnTo>
                    <a:pt x="146" y="207"/>
                  </a:lnTo>
                  <a:lnTo>
                    <a:pt x="134" y="215"/>
                  </a:lnTo>
                  <a:lnTo>
                    <a:pt x="122" y="224"/>
                  </a:lnTo>
                  <a:lnTo>
                    <a:pt x="111" y="233"/>
                  </a:lnTo>
                  <a:lnTo>
                    <a:pt x="99" y="241"/>
                  </a:lnTo>
                  <a:lnTo>
                    <a:pt x="87" y="249"/>
                  </a:lnTo>
                  <a:lnTo>
                    <a:pt x="79" y="256"/>
                  </a:lnTo>
                  <a:lnTo>
                    <a:pt x="71" y="264"/>
                  </a:lnTo>
                  <a:lnTo>
                    <a:pt x="63" y="271"/>
                  </a:lnTo>
                  <a:lnTo>
                    <a:pt x="55" y="279"/>
                  </a:lnTo>
                  <a:lnTo>
                    <a:pt x="47" y="287"/>
                  </a:lnTo>
                  <a:lnTo>
                    <a:pt x="39" y="295"/>
                  </a:lnTo>
                  <a:lnTo>
                    <a:pt x="30" y="303"/>
                  </a:lnTo>
                  <a:lnTo>
                    <a:pt x="22" y="312"/>
                  </a:lnTo>
                  <a:lnTo>
                    <a:pt x="18" y="313"/>
                  </a:lnTo>
                  <a:lnTo>
                    <a:pt x="13" y="312"/>
                  </a:lnTo>
                  <a:lnTo>
                    <a:pt x="7" y="309"/>
                  </a:lnTo>
                  <a:lnTo>
                    <a:pt x="3" y="308"/>
                  </a:lnTo>
                  <a:lnTo>
                    <a:pt x="3" y="307"/>
                  </a:lnTo>
                  <a:lnTo>
                    <a:pt x="3" y="307"/>
                  </a:lnTo>
                  <a:lnTo>
                    <a:pt x="1" y="306"/>
                  </a:lnTo>
                  <a:lnTo>
                    <a:pt x="0" y="306"/>
                  </a:lnTo>
                  <a:lnTo>
                    <a:pt x="29" y="280"/>
                  </a:lnTo>
                  <a:lnTo>
                    <a:pt x="58" y="256"/>
                  </a:lnTo>
                  <a:lnTo>
                    <a:pt x="87" y="233"/>
                  </a:lnTo>
                  <a:lnTo>
                    <a:pt x="118" y="209"/>
                  </a:lnTo>
                  <a:lnTo>
                    <a:pt x="148" y="187"/>
                  </a:lnTo>
                  <a:lnTo>
                    <a:pt x="178" y="166"/>
                  </a:lnTo>
                  <a:lnTo>
                    <a:pt x="210" y="145"/>
                  </a:lnTo>
                  <a:lnTo>
                    <a:pt x="241" y="127"/>
                  </a:lnTo>
                  <a:lnTo>
                    <a:pt x="273" y="108"/>
                  </a:lnTo>
                  <a:lnTo>
                    <a:pt x="306" y="91"/>
                  </a:lnTo>
                  <a:lnTo>
                    <a:pt x="339" y="74"/>
                  </a:lnTo>
                  <a:lnTo>
                    <a:pt x="372" y="58"/>
                  </a:lnTo>
                  <a:lnTo>
                    <a:pt x="406" y="44"/>
                  </a:lnTo>
                  <a:lnTo>
                    <a:pt x="440" y="31"/>
                  </a:lnTo>
                  <a:lnTo>
                    <a:pt x="475" y="19"/>
                  </a:lnTo>
                  <a:lnTo>
                    <a:pt x="509" y="8"/>
                  </a:lnTo>
                  <a:lnTo>
                    <a:pt x="519" y="8"/>
                  </a:lnTo>
                  <a:lnTo>
                    <a:pt x="529" y="7"/>
                  </a:lnTo>
                  <a:lnTo>
                    <a:pt x="540" y="6"/>
                  </a:lnTo>
                  <a:lnTo>
                    <a:pt x="550" y="3"/>
                  </a:lnTo>
                  <a:lnTo>
                    <a:pt x="561" y="2"/>
                  </a:lnTo>
                  <a:lnTo>
                    <a:pt x="571" y="1"/>
                  </a:lnTo>
                  <a:lnTo>
                    <a:pt x="582" y="0"/>
                  </a:lnTo>
                  <a:lnTo>
                    <a:pt x="591" y="0"/>
                  </a:lnTo>
                  <a:lnTo>
                    <a:pt x="59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8" name="Freeform 8"/>
            <p:cNvSpPr>
              <a:spLocks/>
            </p:cNvSpPr>
            <p:nvPr/>
          </p:nvSpPr>
          <p:spPr bwMode="auto">
            <a:xfrm>
              <a:off x="1790700" y="2901950"/>
              <a:ext cx="138113" cy="77787"/>
            </a:xfrm>
            <a:custGeom>
              <a:avLst/>
              <a:gdLst>
                <a:gd name="T0" fmla="*/ 523 w 523"/>
                <a:gd name="T1" fmla="*/ 4 h 294"/>
                <a:gd name="T2" fmla="*/ 519 w 523"/>
                <a:gd name="T3" fmla="*/ 11 h 294"/>
                <a:gd name="T4" fmla="*/ 512 w 523"/>
                <a:gd name="T5" fmla="*/ 12 h 294"/>
                <a:gd name="T6" fmla="*/ 504 w 523"/>
                <a:gd name="T7" fmla="*/ 12 h 294"/>
                <a:gd name="T8" fmla="*/ 497 w 523"/>
                <a:gd name="T9" fmla="*/ 15 h 294"/>
                <a:gd name="T10" fmla="*/ 484 w 523"/>
                <a:gd name="T11" fmla="*/ 21 h 294"/>
                <a:gd name="T12" fmla="*/ 470 w 523"/>
                <a:gd name="T13" fmla="*/ 26 h 294"/>
                <a:gd name="T14" fmla="*/ 457 w 523"/>
                <a:gd name="T15" fmla="*/ 32 h 294"/>
                <a:gd name="T16" fmla="*/ 444 w 523"/>
                <a:gd name="T17" fmla="*/ 36 h 294"/>
                <a:gd name="T18" fmla="*/ 431 w 523"/>
                <a:gd name="T19" fmla="*/ 42 h 294"/>
                <a:gd name="T20" fmla="*/ 417 w 523"/>
                <a:gd name="T21" fmla="*/ 47 h 294"/>
                <a:gd name="T22" fmla="*/ 405 w 523"/>
                <a:gd name="T23" fmla="*/ 52 h 294"/>
                <a:gd name="T24" fmla="*/ 392 w 523"/>
                <a:gd name="T25" fmla="*/ 57 h 294"/>
                <a:gd name="T26" fmla="*/ 379 w 523"/>
                <a:gd name="T27" fmla="*/ 63 h 294"/>
                <a:gd name="T28" fmla="*/ 365 w 523"/>
                <a:gd name="T29" fmla="*/ 68 h 294"/>
                <a:gd name="T30" fmla="*/ 352 w 523"/>
                <a:gd name="T31" fmla="*/ 73 h 294"/>
                <a:gd name="T32" fmla="*/ 340 w 523"/>
                <a:gd name="T33" fmla="*/ 79 h 294"/>
                <a:gd name="T34" fmla="*/ 327 w 523"/>
                <a:gd name="T35" fmla="*/ 85 h 294"/>
                <a:gd name="T36" fmla="*/ 314 w 523"/>
                <a:gd name="T37" fmla="*/ 91 h 294"/>
                <a:gd name="T38" fmla="*/ 301 w 523"/>
                <a:gd name="T39" fmla="*/ 97 h 294"/>
                <a:gd name="T40" fmla="*/ 288 w 523"/>
                <a:gd name="T41" fmla="*/ 104 h 294"/>
                <a:gd name="T42" fmla="*/ 266 w 523"/>
                <a:gd name="T43" fmla="*/ 114 h 294"/>
                <a:gd name="T44" fmla="*/ 244 w 523"/>
                <a:gd name="T45" fmla="*/ 126 h 294"/>
                <a:gd name="T46" fmla="*/ 223 w 523"/>
                <a:gd name="T47" fmla="*/ 139 h 294"/>
                <a:gd name="T48" fmla="*/ 201 w 523"/>
                <a:gd name="T49" fmla="*/ 151 h 294"/>
                <a:gd name="T50" fmla="*/ 180 w 523"/>
                <a:gd name="T51" fmla="*/ 164 h 294"/>
                <a:gd name="T52" fmla="*/ 159 w 523"/>
                <a:gd name="T53" fmla="*/ 178 h 294"/>
                <a:gd name="T54" fmla="*/ 138 w 523"/>
                <a:gd name="T55" fmla="*/ 191 h 294"/>
                <a:gd name="T56" fmla="*/ 116 w 523"/>
                <a:gd name="T57" fmla="*/ 204 h 294"/>
                <a:gd name="T58" fmla="*/ 106 w 523"/>
                <a:gd name="T59" fmla="*/ 216 h 294"/>
                <a:gd name="T60" fmla="*/ 93 w 523"/>
                <a:gd name="T61" fmla="*/ 228 h 294"/>
                <a:gd name="T62" fmla="*/ 80 w 523"/>
                <a:gd name="T63" fmla="*/ 239 h 294"/>
                <a:gd name="T64" fmla="*/ 67 w 523"/>
                <a:gd name="T65" fmla="*/ 250 h 294"/>
                <a:gd name="T66" fmla="*/ 54 w 523"/>
                <a:gd name="T67" fmla="*/ 261 h 294"/>
                <a:gd name="T68" fmla="*/ 40 w 523"/>
                <a:gd name="T69" fmla="*/ 271 h 294"/>
                <a:gd name="T70" fmla="*/ 26 w 523"/>
                <a:gd name="T71" fmla="*/ 283 h 294"/>
                <a:gd name="T72" fmla="*/ 13 w 523"/>
                <a:gd name="T73" fmla="*/ 294 h 294"/>
                <a:gd name="T74" fmla="*/ 9 w 523"/>
                <a:gd name="T75" fmla="*/ 294 h 294"/>
                <a:gd name="T76" fmla="*/ 6 w 523"/>
                <a:gd name="T77" fmla="*/ 293 h 294"/>
                <a:gd name="T78" fmla="*/ 2 w 523"/>
                <a:gd name="T79" fmla="*/ 292 h 294"/>
                <a:gd name="T80" fmla="*/ 0 w 523"/>
                <a:gd name="T81" fmla="*/ 289 h 294"/>
                <a:gd name="T82" fmla="*/ 29 w 523"/>
                <a:gd name="T83" fmla="*/ 262 h 294"/>
                <a:gd name="T84" fmla="*/ 58 w 523"/>
                <a:gd name="T85" fmla="*/ 236 h 294"/>
                <a:gd name="T86" fmla="*/ 88 w 523"/>
                <a:gd name="T87" fmla="*/ 212 h 294"/>
                <a:gd name="T88" fmla="*/ 117 w 523"/>
                <a:gd name="T89" fmla="*/ 189 h 294"/>
                <a:gd name="T90" fmla="*/ 149 w 523"/>
                <a:gd name="T91" fmla="*/ 166 h 294"/>
                <a:gd name="T92" fmla="*/ 180 w 523"/>
                <a:gd name="T93" fmla="*/ 145 h 294"/>
                <a:gd name="T94" fmla="*/ 212 w 523"/>
                <a:gd name="T95" fmla="*/ 125 h 294"/>
                <a:gd name="T96" fmla="*/ 244 w 523"/>
                <a:gd name="T97" fmla="*/ 106 h 294"/>
                <a:gd name="T98" fmla="*/ 277 w 523"/>
                <a:gd name="T99" fmla="*/ 89 h 294"/>
                <a:gd name="T100" fmla="*/ 309 w 523"/>
                <a:gd name="T101" fmla="*/ 72 h 294"/>
                <a:gd name="T102" fmla="*/ 343 w 523"/>
                <a:gd name="T103" fmla="*/ 56 h 294"/>
                <a:gd name="T104" fmla="*/ 378 w 523"/>
                <a:gd name="T105" fmla="*/ 42 h 294"/>
                <a:gd name="T106" fmla="*/ 413 w 523"/>
                <a:gd name="T107" fmla="*/ 30 h 294"/>
                <a:gd name="T108" fmla="*/ 448 w 523"/>
                <a:gd name="T109" fmla="*/ 19 h 294"/>
                <a:gd name="T110" fmla="*/ 484 w 523"/>
                <a:gd name="T111" fmla="*/ 8 h 294"/>
                <a:gd name="T112" fmla="*/ 520 w 523"/>
                <a:gd name="T113" fmla="*/ 0 h 294"/>
                <a:gd name="T114" fmla="*/ 523 w 523"/>
                <a:gd name="T115" fmla="*/ 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3" h="294">
                  <a:moveTo>
                    <a:pt x="523" y="4"/>
                  </a:moveTo>
                  <a:lnTo>
                    <a:pt x="519" y="11"/>
                  </a:lnTo>
                  <a:lnTo>
                    <a:pt x="512" y="12"/>
                  </a:lnTo>
                  <a:lnTo>
                    <a:pt x="504" y="12"/>
                  </a:lnTo>
                  <a:lnTo>
                    <a:pt x="497" y="15"/>
                  </a:lnTo>
                  <a:lnTo>
                    <a:pt x="484" y="21"/>
                  </a:lnTo>
                  <a:lnTo>
                    <a:pt x="470" y="26"/>
                  </a:lnTo>
                  <a:lnTo>
                    <a:pt x="457" y="32"/>
                  </a:lnTo>
                  <a:lnTo>
                    <a:pt x="444" y="36"/>
                  </a:lnTo>
                  <a:lnTo>
                    <a:pt x="431" y="42"/>
                  </a:lnTo>
                  <a:lnTo>
                    <a:pt x="417" y="47"/>
                  </a:lnTo>
                  <a:lnTo>
                    <a:pt x="405" y="52"/>
                  </a:lnTo>
                  <a:lnTo>
                    <a:pt x="392" y="57"/>
                  </a:lnTo>
                  <a:lnTo>
                    <a:pt x="379" y="63"/>
                  </a:lnTo>
                  <a:lnTo>
                    <a:pt x="365" y="68"/>
                  </a:lnTo>
                  <a:lnTo>
                    <a:pt x="352" y="73"/>
                  </a:lnTo>
                  <a:lnTo>
                    <a:pt x="340" y="79"/>
                  </a:lnTo>
                  <a:lnTo>
                    <a:pt x="327" y="85"/>
                  </a:lnTo>
                  <a:lnTo>
                    <a:pt x="314" y="91"/>
                  </a:lnTo>
                  <a:lnTo>
                    <a:pt x="301" y="97"/>
                  </a:lnTo>
                  <a:lnTo>
                    <a:pt x="288" y="104"/>
                  </a:lnTo>
                  <a:lnTo>
                    <a:pt x="266" y="114"/>
                  </a:lnTo>
                  <a:lnTo>
                    <a:pt x="244" y="126"/>
                  </a:lnTo>
                  <a:lnTo>
                    <a:pt x="223" y="139"/>
                  </a:lnTo>
                  <a:lnTo>
                    <a:pt x="201" y="151"/>
                  </a:lnTo>
                  <a:lnTo>
                    <a:pt x="180" y="164"/>
                  </a:lnTo>
                  <a:lnTo>
                    <a:pt x="159" y="178"/>
                  </a:lnTo>
                  <a:lnTo>
                    <a:pt x="138" y="191"/>
                  </a:lnTo>
                  <a:lnTo>
                    <a:pt x="116" y="204"/>
                  </a:lnTo>
                  <a:lnTo>
                    <a:pt x="106" y="216"/>
                  </a:lnTo>
                  <a:lnTo>
                    <a:pt x="93" y="228"/>
                  </a:lnTo>
                  <a:lnTo>
                    <a:pt x="80" y="239"/>
                  </a:lnTo>
                  <a:lnTo>
                    <a:pt x="67" y="250"/>
                  </a:lnTo>
                  <a:lnTo>
                    <a:pt x="54" y="261"/>
                  </a:lnTo>
                  <a:lnTo>
                    <a:pt x="40" y="271"/>
                  </a:lnTo>
                  <a:lnTo>
                    <a:pt x="26" y="283"/>
                  </a:lnTo>
                  <a:lnTo>
                    <a:pt x="13" y="294"/>
                  </a:lnTo>
                  <a:lnTo>
                    <a:pt x="9" y="294"/>
                  </a:lnTo>
                  <a:lnTo>
                    <a:pt x="6" y="293"/>
                  </a:lnTo>
                  <a:lnTo>
                    <a:pt x="2" y="292"/>
                  </a:lnTo>
                  <a:lnTo>
                    <a:pt x="0" y="289"/>
                  </a:lnTo>
                  <a:lnTo>
                    <a:pt x="29" y="262"/>
                  </a:lnTo>
                  <a:lnTo>
                    <a:pt x="58" y="236"/>
                  </a:lnTo>
                  <a:lnTo>
                    <a:pt x="88" y="212"/>
                  </a:lnTo>
                  <a:lnTo>
                    <a:pt x="117" y="189"/>
                  </a:lnTo>
                  <a:lnTo>
                    <a:pt x="149" y="166"/>
                  </a:lnTo>
                  <a:lnTo>
                    <a:pt x="180" y="145"/>
                  </a:lnTo>
                  <a:lnTo>
                    <a:pt x="212" y="125"/>
                  </a:lnTo>
                  <a:lnTo>
                    <a:pt x="244" y="106"/>
                  </a:lnTo>
                  <a:lnTo>
                    <a:pt x="277" y="89"/>
                  </a:lnTo>
                  <a:lnTo>
                    <a:pt x="309" y="72"/>
                  </a:lnTo>
                  <a:lnTo>
                    <a:pt x="343" y="56"/>
                  </a:lnTo>
                  <a:lnTo>
                    <a:pt x="378" y="42"/>
                  </a:lnTo>
                  <a:lnTo>
                    <a:pt x="413" y="30"/>
                  </a:lnTo>
                  <a:lnTo>
                    <a:pt x="448" y="19"/>
                  </a:lnTo>
                  <a:lnTo>
                    <a:pt x="484" y="8"/>
                  </a:lnTo>
                  <a:lnTo>
                    <a:pt x="520" y="0"/>
                  </a:lnTo>
                  <a:lnTo>
                    <a:pt x="52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9" name="Freeform 9"/>
            <p:cNvSpPr>
              <a:spLocks/>
            </p:cNvSpPr>
            <p:nvPr/>
          </p:nvSpPr>
          <p:spPr bwMode="auto">
            <a:xfrm>
              <a:off x="1806575" y="2917825"/>
              <a:ext cx="114300" cy="68262"/>
            </a:xfrm>
            <a:custGeom>
              <a:avLst/>
              <a:gdLst>
                <a:gd name="T0" fmla="*/ 425 w 433"/>
                <a:gd name="T1" fmla="*/ 8 h 255"/>
                <a:gd name="T2" fmla="*/ 408 w 433"/>
                <a:gd name="T3" fmla="*/ 14 h 255"/>
                <a:gd name="T4" fmla="*/ 392 w 433"/>
                <a:gd name="T5" fmla="*/ 19 h 255"/>
                <a:gd name="T6" fmla="*/ 376 w 433"/>
                <a:gd name="T7" fmla="*/ 28 h 255"/>
                <a:gd name="T8" fmla="*/ 355 w 433"/>
                <a:gd name="T9" fmla="*/ 38 h 255"/>
                <a:gd name="T10" fmla="*/ 326 w 433"/>
                <a:gd name="T11" fmla="*/ 50 h 255"/>
                <a:gd name="T12" fmla="*/ 298 w 433"/>
                <a:gd name="T13" fmla="*/ 61 h 255"/>
                <a:gd name="T14" fmla="*/ 270 w 433"/>
                <a:gd name="T15" fmla="*/ 74 h 255"/>
                <a:gd name="T16" fmla="*/ 242 w 433"/>
                <a:gd name="T17" fmla="*/ 87 h 255"/>
                <a:gd name="T18" fmla="*/ 215 w 433"/>
                <a:gd name="T19" fmla="*/ 102 h 255"/>
                <a:gd name="T20" fmla="*/ 189 w 433"/>
                <a:gd name="T21" fmla="*/ 117 h 255"/>
                <a:gd name="T22" fmla="*/ 162 w 433"/>
                <a:gd name="T23" fmla="*/ 133 h 255"/>
                <a:gd name="T24" fmla="*/ 156 w 433"/>
                <a:gd name="T25" fmla="*/ 147 h 255"/>
                <a:gd name="T26" fmla="*/ 116 w 433"/>
                <a:gd name="T27" fmla="*/ 169 h 255"/>
                <a:gd name="T28" fmla="*/ 80 w 433"/>
                <a:gd name="T29" fmla="*/ 197 h 255"/>
                <a:gd name="T30" fmla="*/ 44 w 433"/>
                <a:gd name="T31" fmla="*/ 228 h 255"/>
                <a:gd name="T32" fmla="*/ 8 w 433"/>
                <a:gd name="T33" fmla="*/ 255 h 255"/>
                <a:gd name="T34" fmla="*/ 5 w 433"/>
                <a:gd name="T35" fmla="*/ 254 h 255"/>
                <a:gd name="T36" fmla="*/ 0 w 433"/>
                <a:gd name="T37" fmla="*/ 253 h 255"/>
                <a:gd name="T38" fmla="*/ 7 w 433"/>
                <a:gd name="T39" fmla="*/ 243 h 255"/>
                <a:gd name="T40" fmla="*/ 16 w 433"/>
                <a:gd name="T41" fmla="*/ 233 h 255"/>
                <a:gd name="T42" fmla="*/ 27 w 433"/>
                <a:gd name="T43" fmla="*/ 224 h 255"/>
                <a:gd name="T44" fmla="*/ 39 w 433"/>
                <a:gd name="T45" fmla="*/ 217 h 255"/>
                <a:gd name="T46" fmla="*/ 78 w 433"/>
                <a:gd name="T47" fmla="*/ 187 h 255"/>
                <a:gd name="T48" fmla="*/ 116 w 433"/>
                <a:gd name="T49" fmla="*/ 152 h 255"/>
                <a:gd name="T50" fmla="*/ 156 w 433"/>
                <a:gd name="T51" fmla="*/ 121 h 255"/>
                <a:gd name="T52" fmla="*/ 199 w 433"/>
                <a:gd name="T53" fmla="*/ 95 h 255"/>
                <a:gd name="T54" fmla="*/ 225 w 433"/>
                <a:gd name="T55" fmla="*/ 81 h 255"/>
                <a:gd name="T56" fmla="*/ 250 w 433"/>
                <a:gd name="T57" fmla="*/ 68 h 255"/>
                <a:gd name="T58" fmla="*/ 276 w 433"/>
                <a:gd name="T59" fmla="*/ 55 h 255"/>
                <a:gd name="T60" fmla="*/ 303 w 433"/>
                <a:gd name="T61" fmla="*/ 43 h 255"/>
                <a:gd name="T62" fmla="*/ 329 w 433"/>
                <a:gd name="T63" fmla="*/ 31 h 255"/>
                <a:gd name="T64" fmla="*/ 356 w 433"/>
                <a:gd name="T65" fmla="*/ 21 h 255"/>
                <a:gd name="T66" fmla="*/ 383 w 433"/>
                <a:gd name="T67" fmla="*/ 10 h 255"/>
                <a:gd name="T68" fmla="*/ 411 w 433"/>
                <a:gd name="T69" fmla="*/ 0 h 255"/>
                <a:gd name="T70" fmla="*/ 422 w 433"/>
                <a:gd name="T71" fmla="*/ 0 h 255"/>
                <a:gd name="T72" fmla="*/ 433 w 433"/>
                <a:gd name="T73" fmla="*/ 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3" h="255">
                  <a:moveTo>
                    <a:pt x="433" y="3"/>
                  </a:moveTo>
                  <a:lnTo>
                    <a:pt x="425" y="8"/>
                  </a:lnTo>
                  <a:lnTo>
                    <a:pt x="416" y="10"/>
                  </a:lnTo>
                  <a:lnTo>
                    <a:pt x="408" y="14"/>
                  </a:lnTo>
                  <a:lnTo>
                    <a:pt x="400" y="16"/>
                  </a:lnTo>
                  <a:lnTo>
                    <a:pt x="392" y="19"/>
                  </a:lnTo>
                  <a:lnTo>
                    <a:pt x="384" y="23"/>
                  </a:lnTo>
                  <a:lnTo>
                    <a:pt x="376" y="28"/>
                  </a:lnTo>
                  <a:lnTo>
                    <a:pt x="369" y="33"/>
                  </a:lnTo>
                  <a:lnTo>
                    <a:pt x="355" y="38"/>
                  </a:lnTo>
                  <a:lnTo>
                    <a:pt x="340" y="44"/>
                  </a:lnTo>
                  <a:lnTo>
                    <a:pt x="326" y="50"/>
                  </a:lnTo>
                  <a:lnTo>
                    <a:pt x="312" y="55"/>
                  </a:lnTo>
                  <a:lnTo>
                    <a:pt x="298" y="61"/>
                  </a:lnTo>
                  <a:lnTo>
                    <a:pt x="284" y="67"/>
                  </a:lnTo>
                  <a:lnTo>
                    <a:pt x="270" y="74"/>
                  </a:lnTo>
                  <a:lnTo>
                    <a:pt x="256" y="80"/>
                  </a:lnTo>
                  <a:lnTo>
                    <a:pt x="242" y="87"/>
                  </a:lnTo>
                  <a:lnTo>
                    <a:pt x="229" y="94"/>
                  </a:lnTo>
                  <a:lnTo>
                    <a:pt x="215" y="102"/>
                  </a:lnTo>
                  <a:lnTo>
                    <a:pt x="203" y="109"/>
                  </a:lnTo>
                  <a:lnTo>
                    <a:pt x="189" y="117"/>
                  </a:lnTo>
                  <a:lnTo>
                    <a:pt x="176" y="125"/>
                  </a:lnTo>
                  <a:lnTo>
                    <a:pt x="162" y="133"/>
                  </a:lnTo>
                  <a:lnTo>
                    <a:pt x="149" y="141"/>
                  </a:lnTo>
                  <a:lnTo>
                    <a:pt x="156" y="147"/>
                  </a:lnTo>
                  <a:lnTo>
                    <a:pt x="136" y="158"/>
                  </a:lnTo>
                  <a:lnTo>
                    <a:pt x="116" y="169"/>
                  </a:lnTo>
                  <a:lnTo>
                    <a:pt x="98" y="183"/>
                  </a:lnTo>
                  <a:lnTo>
                    <a:pt x="80" y="197"/>
                  </a:lnTo>
                  <a:lnTo>
                    <a:pt x="62" y="214"/>
                  </a:lnTo>
                  <a:lnTo>
                    <a:pt x="44" y="228"/>
                  </a:lnTo>
                  <a:lnTo>
                    <a:pt x="27" y="243"/>
                  </a:lnTo>
                  <a:lnTo>
                    <a:pt x="8" y="255"/>
                  </a:lnTo>
                  <a:lnTo>
                    <a:pt x="6" y="255"/>
                  </a:lnTo>
                  <a:lnTo>
                    <a:pt x="5" y="254"/>
                  </a:lnTo>
                  <a:lnTo>
                    <a:pt x="3" y="253"/>
                  </a:lnTo>
                  <a:lnTo>
                    <a:pt x="0" y="253"/>
                  </a:lnTo>
                  <a:lnTo>
                    <a:pt x="3" y="247"/>
                  </a:lnTo>
                  <a:lnTo>
                    <a:pt x="7" y="243"/>
                  </a:lnTo>
                  <a:lnTo>
                    <a:pt x="11" y="238"/>
                  </a:lnTo>
                  <a:lnTo>
                    <a:pt x="16" y="233"/>
                  </a:lnTo>
                  <a:lnTo>
                    <a:pt x="22" y="229"/>
                  </a:lnTo>
                  <a:lnTo>
                    <a:pt x="27" y="224"/>
                  </a:lnTo>
                  <a:lnTo>
                    <a:pt x="33" y="221"/>
                  </a:lnTo>
                  <a:lnTo>
                    <a:pt x="39" y="217"/>
                  </a:lnTo>
                  <a:lnTo>
                    <a:pt x="58" y="203"/>
                  </a:lnTo>
                  <a:lnTo>
                    <a:pt x="78" y="187"/>
                  </a:lnTo>
                  <a:lnTo>
                    <a:pt x="97" y="169"/>
                  </a:lnTo>
                  <a:lnTo>
                    <a:pt x="116" y="152"/>
                  </a:lnTo>
                  <a:lnTo>
                    <a:pt x="135" y="136"/>
                  </a:lnTo>
                  <a:lnTo>
                    <a:pt x="156" y="121"/>
                  </a:lnTo>
                  <a:lnTo>
                    <a:pt x="177" y="107"/>
                  </a:lnTo>
                  <a:lnTo>
                    <a:pt x="199" y="95"/>
                  </a:lnTo>
                  <a:lnTo>
                    <a:pt x="212" y="88"/>
                  </a:lnTo>
                  <a:lnTo>
                    <a:pt x="225" y="81"/>
                  </a:lnTo>
                  <a:lnTo>
                    <a:pt x="237" y="74"/>
                  </a:lnTo>
                  <a:lnTo>
                    <a:pt x="250" y="68"/>
                  </a:lnTo>
                  <a:lnTo>
                    <a:pt x="263" y="61"/>
                  </a:lnTo>
                  <a:lnTo>
                    <a:pt x="276" y="55"/>
                  </a:lnTo>
                  <a:lnTo>
                    <a:pt x="290" y="48"/>
                  </a:lnTo>
                  <a:lnTo>
                    <a:pt x="303" y="43"/>
                  </a:lnTo>
                  <a:lnTo>
                    <a:pt x="316" y="37"/>
                  </a:lnTo>
                  <a:lnTo>
                    <a:pt x="329" y="31"/>
                  </a:lnTo>
                  <a:lnTo>
                    <a:pt x="343" y="25"/>
                  </a:lnTo>
                  <a:lnTo>
                    <a:pt x="356" y="21"/>
                  </a:lnTo>
                  <a:lnTo>
                    <a:pt x="370" y="15"/>
                  </a:lnTo>
                  <a:lnTo>
                    <a:pt x="383" y="10"/>
                  </a:lnTo>
                  <a:lnTo>
                    <a:pt x="397" y="4"/>
                  </a:lnTo>
                  <a:lnTo>
                    <a:pt x="411" y="0"/>
                  </a:lnTo>
                  <a:lnTo>
                    <a:pt x="416" y="0"/>
                  </a:lnTo>
                  <a:lnTo>
                    <a:pt x="422" y="0"/>
                  </a:lnTo>
                  <a:lnTo>
                    <a:pt x="427" y="1"/>
                  </a:lnTo>
                  <a:lnTo>
                    <a:pt x="43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0" name="Freeform 10"/>
            <p:cNvSpPr>
              <a:spLocks/>
            </p:cNvSpPr>
            <p:nvPr/>
          </p:nvSpPr>
          <p:spPr bwMode="auto">
            <a:xfrm>
              <a:off x="1819275" y="2932113"/>
              <a:ext cx="98425" cy="58737"/>
            </a:xfrm>
            <a:custGeom>
              <a:avLst/>
              <a:gdLst>
                <a:gd name="T0" fmla="*/ 373 w 373"/>
                <a:gd name="T1" fmla="*/ 0 h 224"/>
                <a:gd name="T2" fmla="*/ 373 w 373"/>
                <a:gd name="T3" fmla="*/ 8 h 224"/>
                <a:gd name="T4" fmla="*/ 367 w 373"/>
                <a:gd name="T5" fmla="*/ 13 h 224"/>
                <a:gd name="T6" fmla="*/ 358 w 373"/>
                <a:gd name="T7" fmla="*/ 16 h 224"/>
                <a:gd name="T8" fmla="*/ 351 w 373"/>
                <a:gd name="T9" fmla="*/ 21 h 224"/>
                <a:gd name="T10" fmla="*/ 331 w 373"/>
                <a:gd name="T11" fmla="*/ 28 h 224"/>
                <a:gd name="T12" fmla="*/ 313 w 373"/>
                <a:gd name="T13" fmla="*/ 35 h 224"/>
                <a:gd name="T14" fmla="*/ 294 w 373"/>
                <a:gd name="T15" fmla="*/ 43 h 224"/>
                <a:gd name="T16" fmla="*/ 276 w 373"/>
                <a:gd name="T17" fmla="*/ 51 h 224"/>
                <a:gd name="T18" fmla="*/ 257 w 373"/>
                <a:gd name="T19" fmla="*/ 59 h 224"/>
                <a:gd name="T20" fmla="*/ 238 w 373"/>
                <a:gd name="T21" fmla="*/ 69 h 224"/>
                <a:gd name="T22" fmla="*/ 220 w 373"/>
                <a:gd name="T23" fmla="*/ 78 h 224"/>
                <a:gd name="T24" fmla="*/ 202 w 373"/>
                <a:gd name="T25" fmla="*/ 88 h 224"/>
                <a:gd name="T26" fmla="*/ 184 w 373"/>
                <a:gd name="T27" fmla="*/ 99 h 224"/>
                <a:gd name="T28" fmla="*/ 166 w 373"/>
                <a:gd name="T29" fmla="*/ 109 h 224"/>
                <a:gd name="T30" fmla="*/ 149 w 373"/>
                <a:gd name="T31" fmla="*/ 120 h 224"/>
                <a:gd name="T32" fmla="*/ 130 w 373"/>
                <a:gd name="T33" fmla="*/ 130 h 224"/>
                <a:gd name="T34" fmla="*/ 113 w 373"/>
                <a:gd name="T35" fmla="*/ 142 h 224"/>
                <a:gd name="T36" fmla="*/ 95 w 373"/>
                <a:gd name="T37" fmla="*/ 152 h 224"/>
                <a:gd name="T38" fmla="*/ 78 w 373"/>
                <a:gd name="T39" fmla="*/ 164 h 224"/>
                <a:gd name="T40" fmla="*/ 60 w 373"/>
                <a:gd name="T41" fmla="*/ 176 h 224"/>
                <a:gd name="T42" fmla="*/ 9 w 373"/>
                <a:gd name="T43" fmla="*/ 223 h 224"/>
                <a:gd name="T44" fmla="*/ 6 w 373"/>
                <a:gd name="T45" fmla="*/ 224 h 224"/>
                <a:gd name="T46" fmla="*/ 4 w 373"/>
                <a:gd name="T47" fmla="*/ 223 h 224"/>
                <a:gd name="T48" fmla="*/ 2 w 373"/>
                <a:gd name="T49" fmla="*/ 221 h 224"/>
                <a:gd name="T50" fmla="*/ 0 w 373"/>
                <a:gd name="T51" fmla="*/ 220 h 224"/>
                <a:gd name="T52" fmla="*/ 9 w 373"/>
                <a:gd name="T53" fmla="*/ 206 h 224"/>
                <a:gd name="T54" fmla="*/ 24 w 373"/>
                <a:gd name="T55" fmla="*/ 193 h 224"/>
                <a:gd name="T56" fmla="*/ 38 w 373"/>
                <a:gd name="T57" fmla="*/ 181 h 224"/>
                <a:gd name="T58" fmla="*/ 54 w 373"/>
                <a:gd name="T59" fmla="*/ 169 h 224"/>
                <a:gd name="T60" fmla="*/ 69 w 373"/>
                <a:gd name="T61" fmla="*/ 157 h 224"/>
                <a:gd name="T62" fmla="*/ 84 w 373"/>
                <a:gd name="T63" fmla="*/ 145 h 224"/>
                <a:gd name="T64" fmla="*/ 99 w 373"/>
                <a:gd name="T65" fmla="*/ 135 h 224"/>
                <a:gd name="T66" fmla="*/ 114 w 373"/>
                <a:gd name="T67" fmla="*/ 123 h 224"/>
                <a:gd name="T68" fmla="*/ 130 w 373"/>
                <a:gd name="T69" fmla="*/ 113 h 224"/>
                <a:gd name="T70" fmla="*/ 145 w 373"/>
                <a:gd name="T71" fmla="*/ 103 h 224"/>
                <a:gd name="T72" fmla="*/ 162 w 373"/>
                <a:gd name="T73" fmla="*/ 93 h 224"/>
                <a:gd name="T74" fmla="*/ 177 w 373"/>
                <a:gd name="T75" fmla="*/ 84 h 224"/>
                <a:gd name="T76" fmla="*/ 193 w 373"/>
                <a:gd name="T77" fmla="*/ 74 h 224"/>
                <a:gd name="T78" fmla="*/ 209 w 373"/>
                <a:gd name="T79" fmla="*/ 65 h 224"/>
                <a:gd name="T80" fmla="*/ 226 w 373"/>
                <a:gd name="T81" fmla="*/ 57 h 224"/>
                <a:gd name="T82" fmla="*/ 242 w 373"/>
                <a:gd name="T83" fmla="*/ 49 h 224"/>
                <a:gd name="T84" fmla="*/ 258 w 373"/>
                <a:gd name="T85" fmla="*/ 41 h 224"/>
                <a:gd name="T86" fmla="*/ 273 w 373"/>
                <a:gd name="T87" fmla="*/ 38 h 224"/>
                <a:gd name="T88" fmla="*/ 288 w 373"/>
                <a:gd name="T89" fmla="*/ 34 h 224"/>
                <a:gd name="T90" fmla="*/ 302 w 373"/>
                <a:gd name="T91" fmla="*/ 28 h 224"/>
                <a:gd name="T92" fmla="*/ 316 w 373"/>
                <a:gd name="T93" fmla="*/ 21 h 224"/>
                <a:gd name="T94" fmla="*/ 330 w 373"/>
                <a:gd name="T95" fmla="*/ 15 h 224"/>
                <a:gd name="T96" fmla="*/ 344 w 373"/>
                <a:gd name="T97" fmla="*/ 8 h 224"/>
                <a:gd name="T98" fmla="*/ 358 w 373"/>
                <a:gd name="T99" fmla="*/ 3 h 224"/>
                <a:gd name="T100" fmla="*/ 373 w 373"/>
                <a:gd name="T10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3" h="224">
                  <a:moveTo>
                    <a:pt x="373" y="0"/>
                  </a:moveTo>
                  <a:lnTo>
                    <a:pt x="373" y="8"/>
                  </a:lnTo>
                  <a:lnTo>
                    <a:pt x="367" y="13"/>
                  </a:lnTo>
                  <a:lnTo>
                    <a:pt x="358" y="16"/>
                  </a:lnTo>
                  <a:lnTo>
                    <a:pt x="351" y="21"/>
                  </a:lnTo>
                  <a:lnTo>
                    <a:pt x="331" y="28"/>
                  </a:lnTo>
                  <a:lnTo>
                    <a:pt x="313" y="35"/>
                  </a:lnTo>
                  <a:lnTo>
                    <a:pt x="294" y="43"/>
                  </a:lnTo>
                  <a:lnTo>
                    <a:pt x="276" y="51"/>
                  </a:lnTo>
                  <a:lnTo>
                    <a:pt x="257" y="59"/>
                  </a:lnTo>
                  <a:lnTo>
                    <a:pt x="238" y="69"/>
                  </a:lnTo>
                  <a:lnTo>
                    <a:pt x="220" y="78"/>
                  </a:lnTo>
                  <a:lnTo>
                    <a:pt x="202" y="88"/>
                  </a:lnTo>
                  <a:lnTo>
                    <a:pt x="184" y="99"/>
                  </a:lnTo>
                  <a:lnTo>
                    <a:pt x="166" y="109"/>
                  </a:lnTo>
                  <a:lnTo>
                    <a:pt x="149" y="120"/>
                  </a:lnTo>
                  <a:lnTo>
                    <a:pt x="130" y="130"/>
                  </a:lnTo>
                  <a:lnTo>
                    <a:pt x="113" y="142"/>
                  </a:lnTo>
                  <a:lnTo>
                    <a:pt x="95" y="152"/>
                  </a:lnTo>
                  <a:lnTo>
                    <a:pt x="78" y="164"/>
                  </a:lnTo>
                  <a:lnTo>
                    <a:pt x="60" y="176"/>
                  </a:lnTo>
                  <a:lnTo>
                    <a:pt x="9" y="223"/>
                  </a:lnTo>
                  <a:lnTo>
                    <a:pt x="6" y="224"/>
                  </a:lnTo>
                  <a:lnTo>
                    <a:pt x="4" y="223"/>
                  </a:lnTo>
                  <a:lnTo>
                    <a:pt x="2" y="221"/>
                  </a:lnTo>
                  <a:lnTo>
                    <a:pt x="0" y="220"/>
                  </a:lnTo>
                  <a:lnTo>
                    <a:pt x="9" y="206"/>
                  </a:lnTo>
                  <a:lnTo>
                    <a:pt x="24" y="193"/>
                  </a:lnTo>
                  <a:lnTo>
                    <a:pt x="38" y="181"/>
                  </a:lnTo>
                  <a:lnTo>
                    <a:pt x="54" y="169"/>
                  </a:lnTo>
                  <a:lnTo>
                    <a:pt x="69" y="157"/>
                  </a:lnTo>
                  <a:lnTo>
                    <a:pt x="84" y="145"/>
                  </a:lnTo>
                  <a:lnTo>
                    <a:pt x="99" y="135"/>
                  </a:lnTo>
                  <a:lnTo>
                    <a:pt x="114" y="123"/>
                  </a:lnTo>
                  <a:lnTo>
                    <a:pt x="130" y="113"/>
                  </a:lnTo>
                  <a:lnTo>
                    <a:pt x="145" y="103"/>
                  </a:lnTo>
                  <a:lnTo>
                    <a:pt x="162" y="93"/>
                  </a:lnTo>
                  <a:lnTo>
                    <a:pt x="177" y="84"/>
                  </a:lnTo>
                  <a:lnTo>
                    <a:pt x="193" y="74"/>
                  </a:lnTo>
                  <a:lnTo>
                    <a:pt x="209" y="65"/>
                  </a:lnTo>
                  <a:lnTo>
                    <a:pt x="226" y="57"/>
                  </a:lnTo>
                  <a:lnTo>
                    <a:pt x="242" y="49"/>
                  </a:lnTo>
                  <a:lnTo>
                    <a:pt x="258" y="41"/>
                  </a:lnTo>
                  <a:lnTo>
                    <a:pt x="273" y="38"/>
                  </a:lnTo>
                  <a:lnTo>
                    <a:pt x="288" y="34"/>
                  </a:lnTo>
                  <a:lnTo>
                    <a:pt x="302" y="28"/>
                  </a:lnTo>
                  <a:lnTo>
                    <a:pt x="316" y="21"/>
                  </a:lnTo>
                  <a:lnTo>
                    <a:pt x="330" y="15"/>
                  </a:lnTo>
                  <a:lnTo>
                    <a:pt x="344" y="8"/>
                  </a:lnTo>
                  <a:lnTo>
                    <a:pt x="358" y="3"/>
                  </a:lnTo>
                  <a:lnTo>
                    <a:pt x="3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1" name="Freeform 11"/>
            <p:cNvSpPr>
              <a:spLocks/>
            </p:cNvSpPr>
            <p:nvPr/>
          </p:nvSpPr>
          <p:spPr bwMode="auto">
            <a:xfrm>
              <a:off x="1720850" y="2938463"/>
              <a:ext cx="215900" cy="223837"/>
            </a:xfrm>
            <a:custGeom>
              <a:avLst/>
              <a:gdLst>
                <a:gd name="T0" fmla="*/ 607 w 816"/>
                <a:gd name="T1" fmla="*/ 340 h 844"/>
                <a:gd name="T2" fmla="*/ 586 w 816"/>
                <a:gd name="T3" fmla="*/ 364 h 844"/>
                <a:gd name="T4" fmla="*/ 568 w 816"/>
                <a:gd name="T5" fmla="*/ 388 h 844"/>
                <a:gd name="T6" fmla="*/ 551 w 816"/>
                <a:gd name="T7" fmla="*/ 414 h 844"/>
                <a:gd name="T8" fmla="*/ 514 w 816"/>
                <a:gd name="T9" fmla="*/ 453 h 844"/>
                <a:gd name="T10" fmla="*/ 460 w 816"/>
                <a:gd name="T11" fmla="*/ 509 h 844"/>
                <a:gd name="T12" fmla="*/ 404 w 816"/>
                <a:gd name="T13" fmla="*/ 564 h 844"/>
                <a:gd name="T14" fmla="*/ 347 w 816"/>
                <a:gd name="T15" fmla="*/ 615 h 844"/>
                <a:gd name="T16" fmla="*/ 288 w 816"/>
                <a:gd name="T17" fmla="*/ 664 h 844"/>
                <a:gd name="T18" fmla="*/ 228 w 816"/>
                <a:gd name="T19" fmla="*/ 709 h 844"/>
                <a:gd name="T20" fmla="*/ 165 w 816"/>
                <a:gd name="T21" fmla="*/ 750 h 844"/>
                <a:gd name="T22" fmla="*/ 100 w 816"/>
                <a:gd name="T23" fmla="*/ 786 h 844"/>
                <a:gd name="T24" fmla="*/ 59 w 816"/>
                <a:gd name="T25" fmla="*/ 809 h 844"/>
                <a:gd name="T26" fmla="*/ 42 w 816"/>
                <a:gd name="T27" fmla="*/ 821 h 844"/>
                <a:gd name="T28" fmla="*/ 24 w 816"/>
                <a:gd name="T29" fmla="*/ 831 h 844"/>
                <a:gd name="T30" fmla="*/ 8 w 816"/>
                <a:gd name="T31" fmla="*/ 840 h 844"/>
                <a:gd name="T32" fmla="*/ 16 w 816"/>
                <a:gd name="T33" fmla="*/ 833 h 844"/>
                <a:gd name="T34" fmla="*/ 47 w 816"/>
                <a:gd name="T35" fmla="*/ 811 h 844"/>
                <a:gd name="T36" fmla="*/ 80 w 816"/>
                <a:gd name="T37" fmla="*/ 790 h 844"/>
                <a:gd name="T38" fmla="*/ 111 w 816"/>
                <a:gd name="T39" fmla="*/ 769 h 844"/>
                <a:gd name="T40" fmla="*/ 143 w 816"/>
                <a:gd name="T41" fmla="*/ 747 h 844"/>
                <a:gd name="T42" fmla="*/ 174 w 816"/>
                <a:gd name="T43" fmla="*/ 725 h 844"/>
                <a:gd name="T44" fmla="*/ 206 w 816"/>
                <a:gd name="T45" fmla="*/ 702 h 844"/>
                <a:gd name="T46" fmla="*/ 236 w 816"/>
                <a:gd name="T47" fmla="*/ 679 h 844"/>
                <a:gd name="T48" fmla="*/ 292 w 816"/>
                <a:gd name="T49" fmla="*/ 632 h 844"/>
                <a:gd name="T50" fmla="*/ 371 w 816"/>
                <a:gd name="T51" fmla="*/ 559 h 844"/>
                <a:gd name="T52" fmla="*/ 445 w 816"/>
                <a:gd name="T53" fmla="*/ 483 h 844"/>
                <a:gd name="T54" fmla="*/ 516 w 816"/>
                <a:gd name="T55" fmla="*/ 404 h 844"/>
                <a:gd name="T56" fmla="*/ 583 w 816"/>
                <a:gd name="T57" fmla="*/ 323 h 844"/>
                <a:gd name="T58" fmla="*/ 649 w 816"/>
                <a:gd name="T59" fmla="*/ 240 h 844"/>
                <a:gd name="T60" fmla="*/ 711 w 816"/>
                <a:gd name="T61" fmla="*/ 158 h 844"/>
                <a:gd name="T62" fmla="*/ 772 w 816"/>
                <a:gd name="T63" fmla="*/ 75 h 844"/>
                <a:gd name="T64" fmla="*/ 803 w 816"/>
                <a:gd name="T65" fmla="*/ 24 h 844"/>
                <a:gd name="T66" fmla="*/ 811 w 816"/>
                <a:gd name="T67" fmla="*/ 8 h 844"/>
                <a:gd name="T68" fmla="*/ 810 w 816"/>
                <a:gd name="T69" fmla="*/ 23 h 844"/>
                <a:gd name="T70" fmla="*/ 793 w 816"/>
                <a:gd name="T71" fmla="*/ 67 h 844"/>
                <a:gd name="T72" fmla="*/ 770 w 816"/>
                <a:gd name="T73" fmla="*/ 109 h 844"/>
                <a:gd name="T74" fmla="*/ 744 w 816"/>
                <a:gd name="T75" fmla="*/ 150 h 844"/>
                <a:gd name="T76" fmla="*/ 715 w 816"/>
                <a:gd name="T77" fmla="*/ 189 h 844"/>
                <a:gd name="T78" fmla="*/ 686 w 816"/>
                <a:gd name="T79" fmla="*/ 229 h 844"/>
                <a:gd name="T80" fmla="*/ 657 w 816"/>
                <a:gd name="T81" fmla="*/ 269 h 844"/>
                <a:gd name="T82" fmla="*/ 631 w 816"/>
                <a:gd name="T83" fmla="*/ 31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6" h="844">
                  <a:moveTo>
                    <a:pt x="620" y="331"/>
                  </a:moveTo>
                  <a:lnTo>
                    <a:pt x="607" y="340"/>
                  </a:lnTo>
                  <a:lnTo>
                    <a:pt x="596" y="351"/>
                  </a:lnTo>
                  <a:lnTo>
                    <a:pt x="586" y="364"/>
                  </a:lnTo>
                  <a:lnTo>
                    <a:pt x="577" y="375"/>
                  </a:lnTo>
                  <a:lnTo>
                    <a:pt x="568" y="388"/>
                  </a:lnTo>
                  <a:lnTo>
                    <a:pt x="559" y="401"/>
                  </a:lnTo>
                  <a:lnTo>
                    <a:pt x="551" y="414"/>
                  </a:lnTo>
                  <a:lnTo>
                    <a:pt x="540" y="425"/>
                  </a:lnTo>
                  <a:lnTo>
                    <a:pt x="514" y="453"/>
                  </a:lnTo>
                  <a:lnTo>
                    <a:pt x="487" y="481"/>
                  </a:lnTo>
                  <a:lnTo>
                    <a:pt x="460" y="509"/>
                  </a:lnTo>
                  <a:lnTo>
                    <a:pt x="432" y="537"/>
                  </a:lnTo>
                  <a:lnTo>
                    <a:pt x="404" y="564"/>
                  </a:lnTo>
                  <a:lnTo>
                    <a:pt x="375" y="589"/>
                  </a:lnTo>
                  <a:lnTo>
                    <a:pt x="347" y="615"/>
                  </a:lnTo>
                  <a:lnTo>
                    <a:pt x="318" y="639"/>
                  </a:lnTo>
                  <a:lnTo>
                    <a:pt x="288" y="664"/>
                  </a:lnTo>
                  <a:lnTo>
                    <a:pt x="258" y="687"/>
                  </a:lnTo>
                  <a:lnTo>
                    <a:pt x="228" y="709"/>
                  </a:lnTo>
                  <a:lnTo>
                    <a:pt x="196" y="730"/>
                  </a:lnTo>
                  <a:lnTo>
                    <a:pt x="165" y="750"/>
                  </a:lnTo>
                  <a:lnTo>
                    <a:pt x="132" y="768"/>
                  </a:lnTo>
                  <a:lnTo>
                    <a:pt x="100" y="786"/>
                  </a:lnTo>
                  <a:lnTo>
                    <a:pt x="67" y="802"/>
                  </a:lnTo>
                  <a:lnTo>
                    <a:pt x="59" y="809"/>
                  </a:lnTo>
                  <a:lnTo>
                    <a:pt x="51" y="815"/>
                  </a:lnTo>
                  <a:lnTo>
                    <a:pt x="42" y="821"/>
                  </a:lnTo>
                  <a:lnTo>
                    <a:pt x="34" y="826"/>
                  </a:lnTo>
                  <a:lnTo>
                    <a:pt x="24" y="831"/>
                  </a:lnTo>
                  <a:lnTo>
                    <a:pt x="16" y="836"/>
                  </a:lnTo>
                  <a:lnTo>
                    <a:pt x="8" y="840"/>
                  </a:lnTo>
                  <a:lnTo>
                    <a:pt x="0" y="844"/>
                  </a:lnTo>
                  <a:lnTo>
                    <a:pt x="16" y="833"/>
                  </a:lnTo>
                  <a:lnTo>
                    <a:pt x="31" y="823"/>
                  </a:lnTo>
                  <a:lnTo>
                    <a:pt x="47" y="811"/>
                  </a:lnTo>
                  <a:lnTo>
                    <a:pt x="64" y="801"/>
                  </a:lnTo>
                  <a:lnTo>
                    <a:pt x="80" y="790"/>
                  </a:lnTo>
                  <a:lnTo>
                    <a:pt x="95" y="780"/>
                  </a:lnTo>
                  <a:lnTo>
                    <a:pt x="111" y="769"/>
                  </a:lnTo>
                  <a:lnTo>
                    <a:pt x="128" y="758"/>
                  </a:lnTo>
                  <a:lnTo>
                    <a:pt x="143" y="747"/>
                  </a:lnTo>
                  <a:lnTo>
                    <a:pt x="159" y="736"/>
                  </a:lnTo>
                  <a:lnTo>
                    <a:pt x="174" y="725"/>
                  </a:lnTo>
                  <a:lnTo>
                    <a:pt x="189" y="714"/>
                  </a:lnTo>
                  <a:lnTo>
                    <a:pt x="206" y="702"/>
                  </a:lnTo>
                  <a:lnTo>
                    <a:pt x="221" y="690"/>
                  </a:lnTo>
                  <a:lnTo>
                    <a:pt x="236" y="679"/>
                  </a:lnTo>
                  <a:lnTo>
                    <a:pt x="251" y="667"/>
                  </a:lnTo>
                  <a:lnTo>
                    <a:pt x="292" y="632"/>
                  </a:lnTo>
                  <a:lnTo>
                    <a:pt x="332" y="596"/>
                  </a:lnTo>
                  <a:lnTo>
                    <a:pt x="371" y="559"/>
                  </a:lnTo>
                  <a:lnTo>
                    <a:pt x="408" y="522"/>
                  </a:lnTo>
                  <a:lnTo>
                    <a:pt x="445" y="483"/>
                  </a:lnTo>
                  <a:lnTo>
                    <a:pt x="481" y="444"/>
                  </a:lnTo>
                  <a:lnTo>
                    <a:pt x="516" y="404"/>
                  </a:lnTo>
                  <a:lnTo>
                    <a:pt x="550" y="364"/>
                  </a:lnTo>
                  <a:lnTo>
                    <a:pt x="583" y="323"/>
                  </a:lnTo>
                  <a:lnTo>
                    <a:pt x="616" y="282"/>
                  </a:lnTo>
                  <a:lnTo>
                    <a:pt x="649" y="240"/>
                  </a:lnTo>
                  <a:lnTo>
                    <a:pt x="680" y="200"/>
                  </a:lnTo>
                  <a:lnTo>
                    <a:pt x="711" y="158"/>
                  </a:lnTo>
                  <a:lnTo>
                    <a:pt x="742" y="116"/>
                  </a:lnTo>
                  <a:lnTo>
                    <a:pt x="772" y="75"/>
                  </a:lnTo>
                  <a:lnTo>
                    <a:pt x="802" y="33"/>
                  </a:lnTo>
                  <a:lnTo>
                    <a:pt x="803" y="24"/>
                  </a:lnTo>
                  <a:lnTo>
                    <a:pt x="807" y="16"/>
                  </a:lnTo>
                  <a:lnTo>
                    <a:pt x="811" y="8"/>
                  </a:lnTo>
                  <a:lnTo>
                    <a:pt x="816" y="0"/>
                  </a:lnTo>
                  <a:lnTo>
                    <a:pt x="810" y="23"/>
                  </a:lnTo>
                  <a:lnTo>
                    <a:pt x="802" y="45"/>
                  </a:lnTo>
                  <a:lnTo>
                    <a:pt x="793" y="67"/>
                  </a:lnTo>
                  <a:lnTo>
                    <a:pt x="782" y="88"/>
                  </a:lnTo>
                  <a:lnTo>
                    <a:pt x="770" y="109"/>
                  </a:lnTo>
                  <a:lnTo>
                    <a:pt x="757" y="130"/>
                  </a:lnTo>
                  <a:lnTo>
                    <a:pt x="744" y="150"/>
                  </a:lnTo>
                  <a:lnTo>
                    <a:pt x="730" y="169"/>
                  </a:lnTo>
                  <a:lnTo>
                    <a:pt x="715" y="189"/>
                  </a:lnTo>
                  <a:lnTo>
                    <a:pt x="701" y="209"/>
                  </a:lnTo>
                  <a:lnTo>
                    <a:pt x="686" y="229"/>
                  </a:lnTo>
                  <a:lnTo>
                    <a:pt x="672" y="250"/>
                  </a:lnTo>
                  <a:lnTo>
                    <a:pt x="657" y="269"/>
                  </a:lnTo>
                  <a:lnTo>
                    <a:pt x="644" y="289"/>
                  </a:lnTo>
                  <a:lnTo>
                    <a:pt x="631" y="310"/>
                  </a:lnTo>
                  <a:lnTo>
                    <a:pt x="620"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2" name="Freeform 12"/>
            <p:cNvSpPr>
              <a:spLocks/>
            </p:cNvSpPr>
            <p:nvPr/>
          </p:nvSpPr>
          <p:spPr bwMode="auto">
            <a:xfrm>
              <a:off x="1697038" y="2949575"/>
              <a:ext cx="14288" cy="9525"/>
            </a:xfrm>
            <a:custGeom>
              <a:avLst/>
              <a:gdLst>
                <a:gd name="T0" fmla="*/ 53 w 53"/>
                <a:gd name="T1" fmla="*/ 12 h 39"/>
                <a:gd name="T2" fmla="*/ 48 w 53"/>
                <a:gd name="T3" fmla="*/ 17 h 39"/>
                <a:gd name="T4" fmla="*/ 43 w 53"/>
                <a:gd name="T5" fmla="*/ 21 h 39"/>
                <a:gd name="T6" fmla="*/ 38 w 53"/>
                <a:gd name="T7" fmla="*/ 27 h 39"/>
                <a:gd name="T8" fmla="*/ 32 w 53"/>
                <a:gd name="T9" fmla="*/ 33 h 39"/>
                <a:gd name="T10" fmla="*/ 26 w 53"/>
                <a:gd name="T11" fmla="*/ 36 h 39"/>
                <a:gd name="T12" fmla="*/ 19 w 53"/>
                <a:gd name="T13" fmla="*/ 39 h 39"/>
                <a:gd name="T14" fmla="*/ 12 w 53"/>
                <a:gd name="T15" fmla="*/ 36 h 39"/>
                <a:gd name="T16" fmla="*/ 5 w 53"/>
                <a:gd name="T17" fmla="*/ 32 h 39"/>
                <a:gd name="T18" fmla="*/ 0 w 53"/>
                <a:gd name="T19" fmla="*/ 27 h 39"/>
                <a:gd name="T20" fmla="*/ 0 w 53"/>
                <a:gd name="T21" fmla="*/ 20 h 39"/>
                <a:gd name="T22" fmla="*/ 2 w 53"/>
                <a:gd name="T23" fmla="*/ 14 h 39"/>
                <a:gd name="T24" fmla="*/ 4 w 53"/>
                <a:gd name="T25" fmla="*/ 9 h 39"/>
                <a:gd name="T26" fmla="*/ 8 w 53"/>
                <a:gd name="T27" fmla="*/ 6 h 39"/>
                <a:gd name="T28" fmla="*/ 12 w 53"/>
                <a:gd name="T29" fmla="*/ 4 h 39"/>
                <a:gd name="T30" fmla="*/ 17 w 53"/>
                <a:gd name="T31" fmla="*/ 2 h 39"/>
                <a:gd name="T32" fmla="*/ 22 w 53"/>
                <a:gd name="T33" fmla="*/ 0 h 39"/>
                <a:gd name="T34" fmla="*/ 26 w 53"/>
                <a:gd name="T35" fmla="*/ 0 h 39"/>
                <a:gd name="T36" fmla="*/ 31 w 53"/>
                <a:gd name="T37" fmla="*/ 0 h 39"/>
                <a:gd name="T38" fmla="*/ 37 w 53"/>
                <a:gd name="T39" fmla="*/ 0 h 39"/>
                <a:gd name="T40" fmla="*/ 41 w 53"/>
                <a:gd name="T41" fmla="*/ 3 h 39"/>
                <a:gd name="T42" fmla="*/ 44 w 53"/>
                <a:gd name="T43" fmla="*/ 6 h 39"/>
                <a:gd name="T44" fmla="*/ 47 w 53"/>
                <a:gd name="T45" fmla="*/ 7 h 39"/>
                <a:gd name="T46" fmla="*/ 51 w 53"/>
                <a:gd name="T47" fmla="*/ 9 h 39"/>
                <a:gd name="T48" fmla="*/ 53 w 53"/>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39">
                  <a:moveTo>
                    <a:pt x="53" y="12"/>
                  </a:moveTo>
                  <a:lnTo>
                    <a:pt x="48" y="17"/>
                  </a:lnTo>
                  <a:lnTo>
                    <a:pt x="43" y="21"/>
                  </a:lnTo>
                  <a:lnTo>
                    <a:pt x="38" y="27"/>
                  </a:lnTo>
                  <a:lnTo>
                    <a:pt x="32" y="33"/>
                  </a:lnTo>
                  <a:lnTo>
                    <a:pt x="26" y="36"/>
                  </a:lnTo>
                  <a:lnTo>
                    <a:pt x="19" y="39"/>
                  </a:lnTo>
                  <a:lnTo>
                    <a:pt x="12" y="36"/>
                  </a:lnTo>
                  <a:lnTo>
                    <a:pt x="5" y="32"/>
                  </a:lnTo>
                  <a:lnTo>
                    <a:pt x="0" y="27"/>
                  </a:lnTo>
                  <a:lnTo>
                    <a:pt x="0" y="20"/>
                  </a:lnTo>
                  <a:lnTo>
                    <a:pt x="2" y="14"/>
                  </a:lnTo>
                  <a:lnTo>
                    <a:pt x="4" y="9"/>
                  </a:lnTo>
                  <a:lnTo>
                    <a:pt x="8" y="6"/>
                  </a:lnTo>
                  <a:lnTo>
                    <a:pt x="12" y="4"/>
                  </a:lnTo>
                  <a:lnTo>
                    <a:pt x="17" y="2"/>
                  </a:lnTo>
                  <a:lnTo>
                    <a:pt x="22" y="0"/>
                  </a:lnTo>
                  <a:lnTo>
                    <a:pt x="26" y="0"/>
                  </a:lnTo>
                  <a:lnTo>
                    <a:pt x="31" y="0"/>
                  </a:lnTo>
                  <a:lnTo>
                    <a:pt x="37" y="0"/>
                  </a:lnTo>
                  <a:lnTo>
                    <a:pt x="41" y="3"/>
                  </a:lnTo>
                  <a:lnTo>
                    <a:pt x="44" y="6"/>
                  </a:lnTo>
                  <a:lnTo>
                    <a:pt x="47" y="7"/>
                  </a:lnTo>
                  <a:lnTo>
                    <a:pt x="51" y="9"/>
                  </a:lnTo>
                  <a:lnTo>
                    <a:pt x="5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3" name="Freeform 13"/>
            <p:cNvSpPr>
              <a:spLocks/>
            </p:cNvSpPr>
            <p:nvPr/>
          </p:nvSpPr>
          <p:spPr bwMode="auto">
            <a:xfrm>
              <a:off x="1835150" y="2949575"/>
              <a:ext cx="74613" cy="44450"/>
            </a:xfrm>
            <a:custGeom>
              <a:avLst/>
              <a:gdLst>
                <a:gd name="T0" fmla="*/ 277 w 277"/>
                <a:gd name="T1" fmla="*/ 2 h 166"/>
                <a:gd name="T2" fmla="*/ 277 w 277"/>
                <a:gd name="T3" fmla="*/ 9 h 166"/>
                <a:gd name="T4" fmla="*/ 263 w 277"/>
                <a:gd name="T5" fmla="*/ 15 h 166"/>
                <a:gd name="T6" fmla="*/ 249 w 277"/>
                <a:gd name="T7" fmla="*/ 22 h 166"/>
                <a:gd name="T8" fmla="*/ 235 w 277"/>
                <a:gd name="T9" fmla="*/ 28 h 166"/>
                <a:gd name="T10" fmla="*/ 222 w 277"/>
                <a:gd name="T11" fmla="*/ 35 h 166"/>
                <a:gd name="T12" fmla="*/ 208 w 277"/>
                <a:gd name="T13" fmla="*/ 43 h 166"/>
                <a:gd name="T14" fmla="*/ 195 w 277"/>
                <a:gd name="T15" fmla="*/ 50 h 166"/>
                <a:gd name="T16" fmla="*/ 181 w 277"/>
                <a:gd name="T17" fmla="*/ 58 h 166"/>
                <a:gd name="T18" fmla="*/ 168 w 277"/>
                <a:gd name="T19" fmla="*/ 66 h 166"/>
                <a:gd name="T20" fmla="*/ 156 w 277"/>
                <a:gd name="T21" fmla="*/ 74 h 166"/>
                <a:gd name="T22" fmla="*/ 143 w 277"/>
                <a:gd name="T23" fmla="*/ 82 h 166"/>
                <a:gd name="T24" fmla="*/ 129 w 277"/>
                <a:gd name="T25" fmla="*/ 89 h 166"/>
                <a:gd name="T26" fmla="*/ 116 w 277"/>
                <a:gd name="T27" fmla="*/ 97 h 166"/>
                <a:gd name="T28" fmla="*/ 103 w 277"/>
                <a:gd name="T29" fmla="*/ 106 h 166"/>
                <a:gd name="T30" fmla="*/ 91 w 277"/>
                <a:gd name="T31" fmla="*/ 112 h 166"/>
                <a:gd name="T32" fmla="*/ 77 w 277"/>
                <a:gd name="T33" fmla="*/ 121 h 166"/>
                <a:gd name="T34" fmla="*/ 64 w 277"/>
                <a:gd name="T35" fmla="*/ 128 h 166"/>
                <a:gd name="T36" fmla="*/ 56 w 277"/>
                <a:gd name="T37" fmla="*/ 133 h 166"/>
                <a:gd name="T38" fmla="*/ 49 w 277"/>
                <a:gd name="T39" fmla="*/ 140 h 166"/>
                <a:gd name="T40" fmla="*/ 42 w 277"/>
                <a:gd name="T41" fmla="*/ 147 h 166"/>
                <a:gd name="T42" fmla="*/ 34 w 277"/>
                <a:gd name="T43" fmla="*/ 153 h 166"/>
                <a:gd name="T44" fmla="*/ 27 w 277"/>
                <a:gd name="T45" fmla="*/ 159 h 166"/>
                <a:gd name="T46" fmla="*/ 18 w 277"/>
                <a:gd name="T47" fmla="*/ 164 h 166"/>
                <a:gd name="T48" fmla="*/ 9 w 277"/>
                <a:gd name="T49" fmla="*/ 166 h 166"/>
                <a:gd name="T50" fmla="*/ 0 w 277"/>
                <a:gd name="T51" fmla="*/ 165 h 166"/>
                <a:gd name="T52" fmla="*/ 7 w 277"/>
                <a:gd name="T53" fmla="*/ 156 h 166"/>
                <a:gd name="T54" fmla="*/ 14 w 277"/>
                <a:gd name="T55" fmla="*/ 146 h 166"/>
                <a:gd name="T56" fmla="*/ 23 w 277"/>
                <a:gd name="T57" fmla="*/ 138 h 166"/>
                <a:gd name="T58" fmla="*/ 32 w 277"/>
                <a:gd name="T59" fmla="*/ 131 h 166"/>
                <a:gd name="T60" fmla="*/ 42 w 277"/>
                <a:gd name="T61" fmla="*/ 125 h 166"/>
                <a:gd name="T62" fmla="*/ 51 w 277"/>
                <a:gd name="T63" fmla="*/ 118 h 166"/>
                <a:gd name="T64" fmla="*/ 60 w 277"/>
                <a:gd name="T65" fmla="*/ 111 h 166"/>
                <a:gd name="T66" fmla="*/ 70 w 277"/>
                <a:gd name="T67" fmla="*/ 104 h 166"/>
                <a:gd name="T68" fmla="*/ 75 w 277"/>
                <a:gd name="T69" fmla="*/ 103 h 166"/>
                <a:gd name="T70" fmla="*/ 81 w 277"/>
                <a:gd name="T71" fmla="*/ 100 h 166"/>
                <a:gd name="T72" fmla="*/ 87 w 277"/>
                <a:gd name="T73" fmla="*/ 96 h 166"/>
                <a:gd name="T74" fmla="*/ 93 w 277"/>
                <a:gd name="T75" fmla="*/ 92 h 166"/>
                <a:gd name="T76" fmla="*/ 97 w 277"/>
                <a:gd name="T77" fmla="*/ 87 h 166"/>
                <a:gd name="T78" fmla="*/ 103 w 277"/>
                <a:gd name="T79" fmla="*/ 82 h 166"/>
                <a:gd name="T80" fmla="*/ 109 w 277"/>
                <a:gd name="T81" fmla="*/ 78 h 166"/>
                <a:gd name="T82" fmla="*/ 115 w 277"/>
                <a:gd name="T83" fmla="*/ 75 h 166"/>
                <a:gd name="T84" fmla="*/ 135 w 277"/>
                <a:gd name="T85" fmla="*/ 65 h 166"/>
                <a:gd name="T86" fmla="*/ 153 w 277"/>
                <a:gd name="T87" fmla="*/ 54 h 166"/>
                <a:gd name="T88" fmla="*/ 173 w 277"/>
                <a:gd name="T89" fmla="*/ 44 h 166"/>
                <a:gd name="T90" fmla="*/ 193 w 277"/>
                <a:gd name="T91" fmla="*/ 35 h 166"/>
                <a:gd name="T92" fmla="*/ 214 w 277"/>
                <a:gd name="T93" fmla="*/ 25 h 166"/>
                <a:gd name="T94" fmla="*/ 234 w 277"/>
                <a:gd name="T95" fmla="*/ 16 h 166"/>
                <a:gd name="T96" fmla="*/ 253 w 277"/>
                <a:gd name="T97" fmla="*/ 8 h 166"/>
                <a:gd name="T98" fmla="*/ 274 w 277"/>
                <a:gd name="T99" fmla="*/ 0 h 166"/>
                <a:gd name="T100" fmla="*/ 277 w 277"/>
                <a:gd name="T101" fmla="*/ 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7" h="166">
                  <a:moveTo>
                    <a:pt x="277" y="2"/>
                  </a:moveTo>
                  <a:lnTo>
                    <a:pt x="277" y="9"/>
                  </a:lnTo>
                  <a:lnTo>
                    <a:pt x="263" y="15"/>
                  </a:lnTo>
                  <a:lnTo>
                    <a:pt x="249" y="22"/>
                  </a:lnTo>
                  <a:lnTo>
                    <a:pt x="235" y="28"/>
                  </a:lnTo>
                  <a:lnTo>
                    <a:pt x="222" y="35"/>
                  </a:lnTo>
                  <a:lnTo>
                    <a:pt x="208" y="43"/>
                  </a:lnTo>
                  <a:lnTo>
                    <a:pt x="195" y="50"/>
                  </a:lnTo>
                  <a:lnTo>
                    <a:pt x="181" y="58"/>
                  </a:lnTo>
                  <a:lnTo>
                    <a:pt x="168" y="66"/>
                  </a:lnTo>
                  <a:lnTo>
                    <a:pt x="156" y="74"/>
                  </a:lnTo>
                  <a:lnTo>
                    <a:pt x="143" y="82"/>
                  </a:lnTo>
                  <a:lnTo>
                    <a:pt x="129" y="89"/>
                  </a:lnTo>
                  <a:lnTo>
                    <a:pt x="116" y="97"/>
                  </a:lnTo>
                  <a:lnTo>
                    <a:pt x="103" y="106"/>
                  </a:lnTo>
                  <a:lnTo>
                    <a:pt x="91" y="112"/>
                  </a:lnTo>
                  <a:lnTo>
                    <a:pt x="77" y="121"/>
                  </a:lnTo>
                  <a:lnTo>
                    <a:pt x="64" y="128"/>
                  </a:lnTo>
                  <a:lnTo>
                    <a:pt x="56" y="133"/>
                  </a:lnTo>
                  <a:lnTo>
                    <a:pt x="49" y="140"/>
                  </a:lnTo>
                  <a:lnTo>
                    <a:pt x="42" y="147"/>
                  </a:lnTo>
                  <a:lnTo>
                    <a:pt x="34" y="153"/>
                  </a:lnTo>
                  <a:lnTo>
                    <a:pt x="27" y="159"/>
                  </a:lnTo>
                  <a:lnTo>
                    <a:pt x="18" y="164"/>
                  </a:lnTo>
                  <a:lnTo>
                    <a:pt x="9" y="166"/>
                  </a:lnTo>
                  <a:lnTo>
                    <a:pt x="0" y="165"/>
                  </a:lnTo>
                  <a:lnTo>
                    <a:pt x="7" y="156"/>
                  </a:lnTo>
                  <a:lnTo>
                    <a:pt x="14" y="146"/>
                  </a:lnTo>
                  <a:lnTo>
                    <a:pt x="23" y="138"/>
                  </a:lnTo>
                  <a:lnTo>
                    <a:pt x="32" y="131"/>
                  </a:lnTo>
                  <a:lnTo>
                    <a:pt x="42" y="125"/>
                  </a:lnTo>
                  <a:lnTo>
                    <a:pt x="51" y="118"/>
                  </a:lnTo>
                  <a:lnTo>
                    <a:pt x="60" y="111"/>
                  </a:lnTo>
                  <a:lnTo>
                    <a:pt x="70" y="104"/>
                  </a:lnTo>
                  <a:lnTo>
                    <a:pt x="75" y="103"/>
                  </a:lnTo>
                  <a:lnTo>
                    <a:pt x="81" y="100"/>
                  </a:lnTo>
                  <a:lnTo>
                    <a:pt x="87" y="96"/>
                  </a:lnTo>
                  <a:lnTo>
                    <a:pt x="93" y="92"/>
                  </a:lnTo>
                  <a:lnTo>
                    <a:pt x="97" y="87"/>
                  </a:lnTo>
                  <a:lnTo>
                    <a:pt x="103" y="82"/>
                  </a:lnTo>
                  <a:lnTo>
                    <a:pt x="109" y="78"/>
                  </a:lnTo>
                  <a:lnTo>
                    <a:pt x="115" y="75"/>
                  </a:lnTo>
                  <a:lnTo>
                    <a:pt x="135" y="65"/>
                  </a:lnTo>
                  <a:lnTo>
                    <a:pt x="153" y="54"/>
                  </a:lnTo>
                  <a:lnTo>
                    <a:pt x="173" y="44"/>
                  </a:lnTo>
                  <a:lnTo>
                    <a:pt x="193" y="35"/>
                  </a:lnTo>
                  <a:lnTo>
                    <a:pt x="214" y="25"/>
                  </a:lnTo>
                  <a:lnTo>
                    <a:pt x="234" y="16"/>
                  </a:lnTo>
                  <a:lnTo>
                    <a:pt x="253" y="8"/>
                  </a:lnTo>
                  <a:lnTo>
                    <a:pt x="274" y="0"/>
                  </a:lnTo>
                  <a:lnTo>
                    <a:pt x="27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4" name="Freeform 14"/>
            <p:cNvSpPr>
              <a:spLocks/>
            </p:cNvSpPr>
            <p:nvPr/>
          </p:nvSpPr>
          <p:spPr bwMode="auto">
            <a:xfrm>
              <a:off x="1700213" y="2949575"/>
              <a:ext cx="161925" cy="165100"/>
            </a:xfrm>
            <a:custGeom>
              <a:avLst/>
              <a:gdLst>
                <a:gd name="T0" fmla="*/ 86 w 612"/>
                <a:gd name="T1" fmla="*/ 15 h 618"/>
                <a:gd name="T2" fmla="*/ 172 w 612"/>
                <a:gd name="T3" fmla="*/ 65 h 618"/>
                <a:gd name="T4" fmla="*/ 370 w 612"/>
                <a:gd name="T5" fmla="*/ 144 h 618"/>
                <a:gd name="T6" fmla="*/ 585 w 612"/>
                <a:gd name="T7" fmla="*/ 224 h 618"/>
                <a:gd name="T8" fmla="*/ 559 w 612"/>
                <a:gd name="T9" fmla="*/ 270 h 618"/>
                <a:gd name="T10" fmla="*/ 506 w 612"/>
                <a:gd name="T11" fmla="*/ 308 h 618"/>
                <a:gd name="T12" fmla="*/ 564 w 612"/>
                <a:gd name="T13" fmla="*/ 248 h 618"/>
                <a:gd name="T14" fmla="*/ 524 w 612"/>
                <a:gd name="T15" fmla="*/ 238 h 618"/>
                <a:gd name="T16" fmla="*/ 474 w 612"/>
                <a:gd name="T17" fmla="*/ 275 h 618"/>
                <a:gd name="T18" fmla="*/ 466 w 612"/>
                <a:gd name="T19" fmla="*/ 263 h 618"/>
                <a:gd name="T20" fmla="*/ 505 w 612"/>
                <a:gd name="T21" fmla="*/ 225 h 618"/>
                <a:gd name="T22" fmla="*/ 462 w 612"/>
                <a:gd name="T23" fmla="*/ 224 h 618"/>
                <a:gd name="T24" fmla="*/ 421 w 612"/>
                <a:gd name="T25" fmla="*/ 258 h 618"/>
                <a:gd name="T26" fmla="*/ 441 w 612"/>
                <a:gd name="T27" fmla="*/ 201 h 618"/>
                <a:gd name="T28" fmla="*/ 406 w 612"/>
                <a:gd name="T29" fmla="*/ 198 h 618"/>
                <a:gd name="T30" fmla="*/ 362 w 612"/>
                <a:gd name="T31" fmla="*/ 228 h 618"/>
                <a:gd name="T32" fmla="*/ 371 w 612"/>
                <a:gd name="T33" fmla="*/ 172 h 618"/>
                <a:gd name="T34" fmla="*/ 322 w 612"/>
                <a:gd name="T35" fmla="*/ 200 h 618"/>
                <a:gd name="T36" fmla="*/ 319 w 612"/>
                <a:gd name="T37" fmla="*/ 151 h 618"/>
                <a:gd name="T38" fmla="*/ 283 w 612"/>
                <a:gd name="T39" fmla="*/ 168 h 618"/>
                <a:gd name="T40" fmla="*/ 271 w 612"/>
                <a:gd name="T41" fmla="*/ 130 h 618"/>
                <a:gd name="T42" fmla="*/ 235 w 612"/>
                <a:gd name="T43" fmla="*/ 134 h 618"/>
                <a:gd name="T44" fmla="*/ 206 w 612"/>
                <a:gd name="T45" fmla="*/ 109 h 618"/>
                <a:gd name="T46" fmla="*/ 269 w 612"/>
                <a:gd name="T47" fmla="*/ 178 h 618"/>
                <a:gd name="T48" fmla="*/ 419 w 612"/>
                <a:gd name="T49" fmla="*/ 284 h 618"/>
                <a:gd name="T50" fmla="*/ 505 w 612"/>
                <a:gd name="T51" fmla="*/ 366 h 618"/>
                <a:gd name="T52" fmla="*/ 460 w 612"/>
                <a:gd name="T53" fmla="*/ 358 h 618"/>
                <a:gd name="T54" fmla="*/ 428 w 612"/>
                <a:gd name="T55" fmla="*/ 324 h 618"/>
                <a:gd name="T56" fmla="*/ 414 w 612"/>
                <a:gd name="T57" fmla="*/ 328 h 618"/>
                <a:gd name="T58" fmla="*/ 377 w 612"/>
                <a:gd name="T59" fmla="*/ 320 h 618"/>
                <a:gd name="T60" fmla="*/ 354 w 612"/>
                <a:gd name="T61" fmla="*/ 322 h 618"/>
                <a:gd name="T62" fmla="*/ 369 w 612"/>
                <a:gd name="T63" fmla="*/ 278 h 618"/>
                <a:gd name="T64" fmla="*/ 328 w 612"/>
                <a:gd name="T65" fmla="*/ 277 h 618"/>
                <a:gd name="T66" fmla="*/ 316 w 612"/>
                <a:gd name="T67" fmla="*/ 273 h 618"/>
                <a:gd name="T68" fmla="*/ 291 w 612"/>
                <a:gd name="T69" fmla="*/ 251 h 618"/>
                <a:gd name="T70" fmla="*/ 284 w 612"/>
                <a:gd name="T71" fmla="*/ 239 h 618"/>
                <a:gd name="T72" fmla="*/ 255 w 612"/>
                <a:gd name="T73" fmla="*/ 205 h 618"/>
                <a:gd name="T74" fmla="*/ 206 w 612"/>
                <a:gd name="T75" fmla="*/ 246 h 618"/>
                <a:gd name="T76" fmla="*/ 236 w 612"/>
                <a:gd name="T77" fmla="*/ 200 h 618"/>
                <a:gd name="T78" fmla="*/ 192 w 612"/>
                <a:gd name="T79" fmla="*/ 189 h 618"/>
                <a:gd name="T80" fmla="*/ 184 w 612"/>
                <a:gd name="T81" fmla="*/ 182 h 618"/>
                <a:gd name="T82" fmla="*/ 154 w 612"/>
                <a:gd name="T83" fmla="*/ 158 h 618"/>
                <a:gd name="T84" fmla="*/ 136 w 612"/>
                <a:gd name="T85" fmla="*/ 121 h 618"/>
                <a:gd name="T86" fmla="*/ 131 w 612"/>
                <a:gd name="T87" fmla="*/ 179 h 618"/>
                <a:gd name="T88" fmla="*/ 279 w 612"/>
                <a:gd name="T89" fmla="*/ 420 h 618"/>
                <a:gd name="T90" fmla="*/ 335 w 612"/>
                <a:gd name="T91" fmla="*/ 516 h 618"/>
                <a:gd name="T92" fmla="*/ 298 w 612"/>
                <a:gd name="T93" fmla="*/ 509 h 618"/>
                <a:gd name="T94" fmla="*/ 159 w 612"/>
                <a:gd name="T95" fmla="*/ 282 h 618"/>
                <a:gd name="T96" fmla="*/ 105 w 612"/>
                <a:gd name="T97" fmla="*/ 185 h 618"/>
                <a:gd name="T98" fmla="*/ 107 w 612"/>
                <a:gd name="T99" fmla="*/ 224 h 618"/>
                <a:gd name="T100" fmla="*/ 162 w 612"/>
                <a:gd name="T101" fmla="*/ 398 h 618"/>
                <a:gd name="T102" fmla="*/ 202 w 612"/>
                <a:gd name="T103" fmla="*/ 538 h 618"/>
                <a:gd name="T104" fmla="*/ 193 w 612"/>
                <a:gd name="T105" fmla="*/ 618 h 618"/>
                <a:gd name="T106" fmla="*/ 119 w 612"/>
                <a:gd name="T107" fmla="*/ 360 h 618"/>
                <a:gd name="T108" fmla="*/ 65 w 612"/>
                <a:gd name="T109" fmla="*/ 191 h 618"/>
                <a:gd name="T110" fmla="*/ 23 w 612"/>
                <a:gd name="T111" fmla="*/ 101 h 618"/>
                <a:gd name="T112" fmla="*/ 1 w 612"/>
                <a:gd name="T113" fmla="*/ 63 h 618"/>
                <a:gd name="T114" fmla="*/ 41 w 612"/>
                <a:gd name="T115" fmla="*/ 28 h 618"/>
                <a:gd name="T116" fmla="*/ 64 w 612"/>
                <a:gd name="T117" fmla="*/ 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2" h="618">
                  <a:moveTo>
                    <a:pt x="66" y="5"/>
                  </a:moveTo>
                  <a:lnTo>
                    <a:pt x="66" y="11"/>
                  </a:lnTo>
                  <a:lnTo>
                    <a:pt x="66" y="16"/>
                  </a:lnTo>
                  <a:lnTo>
                    <a:pt x="67" y="22"/>
                  </a:lnTo>
                  <a:lnTo>
                    <a:pt x="73" y="25"/>
                  </a:lnTo>
                  <a:lnTo>
                    <a:pt x="78" y="22"/>
                  </a:lnTo>
                  <a:lnTo>
                    <a:pt x="81" y="17"/>
                  </a:lnTo>
                  <a:lnTo>
                    <a:pt x="86" y="15"/>
                  </a:lnTo>
                  <a:lnTo>
                    <a:pt x="93" y="18"/>
                  </a:lnTo>
                  <a:lnTo>
                    <a:pt x="100" y="30"/>
                  </a:lnTo>
                  <a:lnTo>
                    <a:pt x="109" y="39"/>
                  </a:lnTo>
                  <a:lnTo>
                    <a:pt x="121" y="45"/>
                  </a:lnTo>
                  <a:lnTo>
                    <a:pt x="133" y="51"/>
                  </a:lnTo>
                  <a:lnTo>
                    <a:pt x="145" y="56"/>
                  </a:lnTo>
                  <a:lnTo>
                    <a:pt x="159" y="60"/>
                  </a:lnTo>
                  <a:lnTo>
                    <a:pt x="172" y="65"/>
                  </a:lnTo>
                  <a:lnTo>
                    <a:pt x="184" y="71"/>
                  </a:lnTo>
                  <a:lnTo>
                    <a:pt x="211" y="81"/>
                  </a:lnTo>
                  <a:lnTo>
                    <a:pt x="237" y="92"/>
                  </a:lnTo>
                  <a:lnTo>
                    <a:pt x="264" y="102"/>
                  </a:lnTo>
                  <a:lnTo>
                    <a:pt x="291" y="113"/>
                  </a:lnTo>
                  <a:lnTo>
                    <a:pt x="317" y="123"/>
                  </a:lnTo>
                  <a:lnTo>
                    <a:pt x="344" y="134"/>
                  </a:lnTo>
                  <a:lnTo>
                    <a:pt x="370" y="144"/>
                  </a:lnTo>
                  <a:lnTo>
                    <a:pt x="397" y="155"/>
                  </a:lnTo>
                  <a:lnTo>
                    <a:pt x="423" y="165"/>
                  </a:lnTo>
                  <a:lnTo>
                    <a:pt x="450" y="175"/>
                  </a:lnTo>
                  <a:lnTo>
                    <a:pt x="477" y="186"/>
                  </a:lnTo>
                  <a:lnTo>
                    <a:pt x="504" y="195"/>
                  </a:lnTo>
                  <a:lnTo>
                    <a:pt x="530" y="206"/>
                  </a:lnTo>
                  <a:lnTo>
                    <a:pt x="557" y="215"/>
                  </a:lnTo>
                  <a:lnTo>
                    <a:pt x="585" y="224"/>
                  </a:lnTo>
                  <a:lnTo>
                    <a:pt x="612" y="234"/>
                  </a:lnTo>
                  <a:lnTo>
                    <a:pt x="610" y="239"/>
                  </a:lnTo>
                  <a:lnTo>
                    <a:pt x="609" y="246"/>
                  </a:lnTo>
                  <a:lnTo>
                    <a:pt x="607" y="252"/>
                  </a:lnTo>
                  <a:lnTo>
                    <a:pt x="602" y="257"/>
                  </a:lnTo>
                  <a:lnTo>
                    <a:pt x="579" y="253"/>
                  </a:lnTo>
                  <a:lnTo>
                    <a:pt x="569" y="261"/>
                  </a:lnTo>
                  <a:lnTo>
                    <a:pt x="559" y="270"/>
                  </a:lnTo>
                  <a:lnTo>
                    <a:pt x="550" y="278"/>
                  </a:lnTo>
                  <a:lnTo>
                    <a:pt x="542" y="287"/>
                  </a:lnTo>
                  <a:lnTo>
                    <a:pt x="533" y="296"/>
                  </a:lnTo>
                  <a:lnTo>
                    <a:pt x="523" y="306"/>
                  </a:lnTo>
                  <a:lnTo>
                    <a:pt x="514" y="314"/>
                  </a:lnTo>
                  <a:lnTo>
                    <a:pt x="505" y="322"/>
                  </a:lnTo>
                  <a:lnTo>
                    <a:pt x="499" y="316"/>
                  </a:lnTo>
                  <a:lnTo>
                    <a:pt x="506" y="308"/>
                  </a:lnTo>
                  <a:lnTo>
                    <a:pt x="515" y="300"/>
                  </a:lnTo>
                  <a:lnTo>
                    <a:pt x="523" y="292"/>
                  </a:lnTo>
                  <a:lnTo>
                    <a:pt x="533" y="284"/>
                  </a:lnTo>
                  <a:lnTo>
                    <a:pt x="542" y="277"/>
                  </a:lnTo>
                  <a:lnTo>
                    <a:pt x="551" y="268"/>
                  </a:lnTo>
                  <a:lnTo>
                    <a:pt x="560" y="260"/>
                  </a:lnTo>
                  <a:lnTo>
                    <a:pt x="569" y="251"/>
                  </a:lnTo>
                  <a:lnTo>
                    <a:pt x="564" y="248"/>
                  </a:lnTo>
                  <a:lnTo>
                    <a:pt x="559" y="245"/>
                  </a:lnTo>
                  <a:lnTo>
                    <a:pt x="556" y="243"/>
                  </a:lnTo>
                  <a:lnTo>
                    <a:pt x="551" y="242"/>
                  </a:lnTo>
                  <a:lnTo>
                    <a:pt x="547" y="239"/>
                  </a:lnTo>
                  <a:lnTo>
                    <a:pt x="542" y="238"/>
                  </a:lnTo>
                  <a:lnTo>
                    <a:pt x="537" y="237"/>
                  </a:lnTo>
                  <a:lnTo>
                    <a:pt x="533" y="236"/>
                  </a:lnTo>
                  <a:lnTo>
                    <a:pt x="524" y="238"/>
                  </a:lnTo>
                  <a:lnTo>
                    <a:pt x="517" y="243"/>
                  </a:lnTo>
                  <a:lnTo>
                    <a:pt x="512" y="248"/>
                  </a:lnTo>
                  <a:lnTo>
                    <a:pt x="506" y="253"/>
                  </a:lnTo>
                  <a:lnTo>
                    <a:pt x="500" y="259"/>
                  </a:lnTo>
                  <a:lnTo>
                    <a:pt x="494" y="265"/>
                  </a:lnTo>
                  <a:lnTo>
                    <a:pt x="487" y="268"/>
                  </a:lnTo>
                  <a:lnTo>
                    <a:pt x="479" y="271"/>
                  </a:lnTo>
                  <a:lnTo>
                    <a:pt x="474" y="275"/>
                  </a:lnTo>
                  <a:lnTo>
                    <a:pt x="470" y="280"/>
                  </a:lnTo>
                  <a:lnTo>
                    <a:pt x="465" y="285"/>
                  </a:lnTo>
                  <a:lnTo>
                    <a:pt x="459" y="285"/>
                  </a:lnTo>
                  <a:lnTo>
                    <a:pt x="456" y="281"/>
                  </a:lnTo>
                  <a:lnTo>
                    <a:pt x="456" y="277"/>
                  </a:lnTo>
                  <a:lnTo>
                    <a:pt x="458" y="272"/>
                  </a:lnTo>
                  <a:lnTo>
                    <a:pt x="460" y="268"/>
                  </a:lnTo>
                  <a:lnTo>
                    <a:pt x="466" y="263"/>
                  </a:lnTo>
                  <a:lnTo>
                    <a:pt x="473" y="257"/>
                  </a:lnTo>
                  <a:lnTo>
                    <a:pt x="480" y="253"/>
                  </a:lnTo>
                  <a:lnTo>
                    <a:pt x="488" y="250"/>
                  </a:lnTo>
                  <a:lnTo>
                    <a:pt x="495" y="246"/>
                  </a:lnTo>
                  <a:lnTo>
                    <a:pt x="501" y="242"/>
                  </a:lnTo>
                  <a:lnTo>
                    <a:pt x="506" y="236"/>
                  </a:lnTo>
                  <a:lnTo>
                    <a:pt x="509" y="228"/>
                  </a:lnTo>
                  <a:lnTo>
                    <a:pt x="505" y="225"/>
                  </a:lnTo>
                  <a:lnTo>
                    <a:pt x="499" y="222"/>
                  </a:lnTo>
                  <a:lnTo>
                    <a:pt x="494" y="220"/>
                  </a:lnTo>
                  <a:lnTo>
                    <a:pt x="488" y="217"/>
                  </a:lnTo>
                  <a:lnTo>
                    <a:pt x="484" y="216"/>
                  </a:lnTo>
                  <a:lnTo>
                    <a:pt x="478" y="215"/>
                  </a:lnTo>
                  <a:lnTo>
                    <a:pt x="473" y="216"/>
                  </a:lnTo>
                  <a:lnTo>
                    <a:pt x="467" y="220"/>
                  </a:lnTo>
                  <a:lnTo>
                    <a:pt x="462" y="224"/>
                  </a:lnTo>
                  <a:lnTo>
                    <a:pt x="456" y="229"/>
                  </a:lnTo>
                  <a:lnTo>
                    <a:pt x="450" y="235"/>
                  </a:lnTo>
                  <a:lnTo>
                    <a:pt x="445" y="239"/>
                  </a:lnTo>
                  <a:lnTo>
                    <a:pt x="440" y="245"/>
                  </a:lnTo>
                  <a:lnTo>
                    <a:pt x="434" y="251"/>
                  </a:lnTo>
                  <a:lnTo>
                    <a:pt x="428" y="256"/>
                  </a:lnTo>
                  <a:lnTo>
                    <a:pt x="422" y="259"/>
                  </a:lnTo>
                  <a:lnTo>
                    <a:pt x="421" y="258"/>
                  </a:lnTo>
                  <a:lnTo>
                    <a:pt x="421" y="256"/>
                  </a:lnTo>
                  <a:lnTo>
                    <a:pt x="421" y="253"/>
                  </a:lnTo>
                  <a:lnTo>
                    <a:pt x="421" y="251"/>
                  </a:lnTo>
                  <a:lnTo>
                    <a:pt x="458" y="211"/>
                  </a:lnTo>
                  <a:lnTo>
                    <a:pt x="455" y="208"/>
                  </a:lnTo>
                  <a:lnTo>
                    <a:pt x="450" y="206"/>
                  </a:lnTo>
                  <a:lnTo>
                    <a:pt x="445" y="203"/>
                  </a:lnTo>
                  <a:lnTo>
                    <a:pt x="441" y="201"/>
                  </a:lnTo>
                  <a:lnTo>
                    <a:pt x="436" y="199"/>
                  </a:lnTo>
                  <a:lnTo>
                    <a:pt x="431" y="196"/>
                  </a:lnTo>
                  <a:lnTo>
                    <a:pt x="427" y="194"/>
                  </a:lnTo>
                  <a:lnTo>
                    <a:pt x="422" y="192"/>
                  </a:lnTo>
                  <a:lnTo>
                    <a:pt x="417" y="193"/>
                  </a:lnTo>
                  <a:lnTo>
                    <a:pt x="414" y="196"/>
                  </a:lnTo>
                  <a:lnTo>
                    <a:pt x="409" y="199"/>
                  </a:lnTo>
                  <a:lnTo>
                    <a:pt x="406" y="198"/>
                  </a:lnTo>
                  <a:lnTo>
                    <a:pt x="400" y="201"/>
                  </a:lnTo>
                  <a:lnTo>
                    <a:pt x="394" y="206"/>
                  </a:lnTo>
                  <a:lnTo>
                    <a:pt x="390" y="211"/>
                  </a:lnTo>
                  <a:lnTo>
                    <a:pt x="385" y="217"/>
                  </a:lnTo>
                  <a:lnTo>
                    <a:pt x="380" y="223"/>
                  </a:lnTo>
                  <a:lnTo>
                    <a:pt x="374" y="227"/>
                  </a:lnTo>
                  <a:lnTo>
                    <a:pt x="369" y="229"/>
                  </a:lnTo>
                  <a:lnTo>
                    <a:pt x="362" y="228"/>
                  </a:lnTo>
                  <a:lnTo>
                    <a:pt x="366" y="216"/>
                  </a:lnTo>
                  <a:lnTo>
                    <a:pt x="376" y="206"/>
                  </a:lnTo>
                  <a:lnTo>
                    <a:pt x="386" y="196"/>
                  </a:lnTo>
                  <a:lnTo>
                    <a:pt x="395" y="186"/>
                  </a:lnTo>
                  <a:lnTo>
                    <a:pt x="391" y="180"/>
                  </a:lnTo>
                  <a:lnTo>
                    <a:pt x="385" y="175"/>
                  </a:lnTo>
                  <a:lnTo>
                    <a:pt x="378" y="173"/>
                  </a:lnTo>
                  <a:lnTo>
                    <a:pt x="371" y="172"/>
                  </a:lnTo>
                  <a:lnTo>
                    <a:pt x="364" y="174"/>
                  </a:lnTo>
                  <a:lnTo>
                    <a:pt x="358" y="179"/>
                  </a:lnTo>
                  <a:lnTo>
                    <a:pt x="352" y="186"/>
                  </a:lnTo>
                  <a:lnTo>
                    <a:pt x="347" y="193"/>
                  </a:lnTo>
                  <a:lnTo>
                    <a:pt x="342" y="199"/>
                  </a:lnTo>
                  <a:lnTo>
                    <a:pt x="336" y="202"/>
                  </a:lnTo>
                  <a:lnTo>
                    <a:pt x="329" y="203"/>
                  </a:lnTo>
                  <a:lnTo>
                    <a:pt x="322" y="200"/>
                  </a:lnTo>
                  <a:lnTo>
                    <a:pt x="351" y="166"/>
                  </a:lnTo>
                  <a:lnTo>
                    <a:pt x="348" y="163"/>
                  </a:lnTo>
                  <a:lnTo>
                    <a:pt x="343" y="160"/>
                  </a:lnTo>
                  <a:lnTo>
                    <a:pt x="338" y="158"/>
                  </a:lnTo>
                  <a:lnTo>
                    <a:pt x="334" y="156"/>
                  </a:lnTo>
                  <a:lnTo>
                    <a:pt x="329" y="155"/>
                  </a:lnTo>
                  <a:lnTo>
                    <a:pt x="324" y="152"/>
                  </a:lnTo>
                  <a:lnTo>
                    <a:pt x="319" y="151"/>
                  </a:lnTo>
                  <a:lnTo>
                    <a:pt x="314" y="149"/>
                  </a:lnTo>
                  <a:lnTo>
                    <a:pt x="309" y="151"/>
                  </a:lnTo>
                  <a:lnTo>
                    <a:pt x="305" y="153"/>
                  </a:lnTo>
                  <a:lnTo>
                    <a:pt x="301" y="157"/>
                  </a:lnTo>
                  <a:lnTo>
                    <a:pt x="297" y="160"/>
                  </a:lnTo>
                  <a:lnTo>
                    <a:pt x="292" y="164"/>
                  </a:lnTo>
                  <a:lnTo>
                    <a:pt x="287" y="167"/>
                  </a:lnTo>
                  <a:lnTo>
                    <a:pt x="283" y="168"/>
                  </a:lnTo>
                  <a:lnTo>
                    <a:pt x="278" y="168"/>
                  </a:lnTo>
                  <a:lnTo>
                    <a:pt x="297" y="144"/>
                  </a:lnTo>
                  <a:lnTo>
                    <a:pt x="293" y="142"/>
                  </a:lnTo>
                  <a:lnTo>
                    <a:pt x="288" y="138"/>
                  </a:lnTo>
                  <a:lnTo>
                    <a:pt x="285" y="136"/>
                  </a:lnTo>
                  <a:lnTo>
                    <a:pt x="280" y="132"/>
                  </a:lnTo>
                  <a:lnTo>
                    <a:pt x="276" y="131"/>
                  </a:lnTo>
                  <a:lnTo>
                    <a:pt x="271" y="130"/>
                  </a:lnTo>
                  <a:lnTo>
                    <a:pt x="266" y="131"/>
                  </a:lnTo>
                  <a:lnTo>
                    <a:pt x="262" y="135"/>
                  </a:lnTo>
                  <a:lnTo>
                    <a:pt x="257" y="138"/>
                  </a:lnTo>
                  <a:lnTo>
                    <a:pt x="252" y="143"/>
                  </a:lnTo>
                  <a:lnTo>
                    <a:pt x="247" y="145"/>
                  </a:lnTo>
                  <a:lnTo>
                    <a:pt x="241" y="143"/>
                  </a:lnTo>
                  <a:lnTo>
                    <a:pt x="236" y="138"/>
                  </a:lnTo>
                  <a:lnTo>
                    <a:pt x="235" y="134"/>
                  </a:lnTo>
                  <a:lnTo>
                    <a:pt x="235" y="129"/>
                  </a:lnTo>
                  <a:lnTo>
                    <a:pt x="238" y="124"/>
                  </a:lnTo>
                  <a:lnTo>
                    <a:pt x="241" y="123"/>
                  </a:lnTo>
                  <a:lnTo>
                    <a:pt x="235" y="116"/>
                  </a:lnTo>
                  <a:lnTo>
                    <a:pt x="227" y="113"/>
                  </a:lnTo>
                  <a:lnTo>
                    <a:pt x="217" y="109"/>
                  </a:lnTo>
                  <a:lnTo>
                    <a:pt x="209" y="107"/>
                  </a:lnTo>
                  <a:lnTo>
                    <a:pt x="206" y="109"/>
                  </a:lnTo>
                  <a:lnTo>
                    <a:pt x="201" y="110"/>
                  </a:lnTo>
                  <a:lnTo>
                    <a:pt x="198" y="110"/>
                  </a:lnTo>
                  <a:lnTo>
                    <a:pt x="193" y="109"/>
                  </a:lnTo>
                  <a:lnTo>
                    <a:pt x="195" y="120"/>
                  </a:lnTo>
                  <a:lnTo>
                    <a:pt x="214" y="135"/>
                  </a:lnTo>
                  <a:lnTo>
                    <a:pt x="231" y="150"/>
                  </a:lnTo>
                  <a:lnTo>
                    <a:pt x="250" y="164"/>
                  </a:lnTo>
                  <a:lnTo>
                    <a:pt x="269" y="178"/>
                  </a:lnTo>
                  <a:lnTo>
                    <a:pt x="287" y="192"/>
                  </a:lnTo>
                  <a:lnTo>
                    <a:pt x="306" y="206"/>
                  </a:lnTo>
                  <a:lnTo>
                    <a:pt x="324" y="218"/>
                  </a:lnTo>
                  <a:lnTo>
                    <a:pt x="343" y="232"/>
                  </a:lnTo>
                  <a:lnTo>
                    <a:pt x="362" y="245"/>
                  </a:lnTo>
                  <a:lnTo>
                    <a:pt x="381" y="258"/>
                  </a:lnTo>
                  <a:lnTo>
                    <a:pt x="400" y="271"/>
                  </a:lnTo>
                  <a:lnTo>
                    <a:pt x="419" y="284"/>
                  </a:lnTo>
                  <a:lnTo>
                    <a:pt x="437" y="298"/>
                  </a:lnTo>
                  <a:lnTo>
                    <a:pt x="456" y="310"/>
                  </a:lnTo>
                  <a:lnTo>
                    <a:pt x="474" y="323"/>
                  </a:lnTo>
                  <a:lnTo>
                    <a:pt x="493" y="336"/>
                  </a:lnTo>
                  <a:lnTo>
                    <a:pt x="498" y="343"/>
                  </a:lnTo>
                  <a:lnTo>
                    <a:pt x="506" y="350"/>
                  </a:lnTo>
                  <a:lnTo>
                    <a:pt x="509" y="358"/>
                  </a:lnTo>
                  <a:lnTo>
                    <a:pt x="505" y="366"/>
                  </a:lnTo>
                  <a:lnTo>
                    <a:pt x="499" y="366"/>
                  </a:lnTo>
                  <a:lnTo>
                    <a:pt x="493" y="364"/>
                  </a:lnTo>
                  <a:lnTo>
                    <a:pt x="488" y="360"/>
                  </a:lnTo>
                  <a:lnTo>
                    <a:pt x="484" y="358"/>
                  </a:lnTo>
                  <a:lnTo>
                    <a:pt x="454" y="380"/>
                  </a:lnTo>
                  <a:lnTo>
                    <a:pt x="452" y="373"/>
                  </a:lnTo>
                  <a:lnTo>
                    <a:pt x="456" y="365"/>
                  </a:lnTo>
                  <a:lnTo>
                    <a:pt x="460" y="358"/>
                  </a:lnTo>
                  <a:lnTo>
                    <a:pt x="465" y="350"/>
                  </a:lnTo>
                  <a:lnTo>
                    <a:pt x="460" y="345"/>
                  </a:lnTo>
                  <a:lnTo>
                    <a:pt x="456" y="341"/>
                  </a:lnTo>
                  <a:lnTo>
                    <a:pt x="450" y="336"/>
                  </a:lnTo>
                  <a:lnTo>
                    <a:pt x="445" y="331"/>
                  </a:lnTo>
                  <a:lnTo>
                    <a:pt x="440" y="328"/>
                  </a:lnTo>
                  <a:lnTo>
                    <a:pt x="434" y="325"/>
                  </a:lnTo>
                  <a:lnTo>
                    <a:pt x="428" y="324"/>
                  </a:lnTo>
                  <a:lnTo>
                    <a:pt x="421" y="327"/>
                  </a:lnTo>
                  <a:lnTo>
                    <a:pt x="415" y="335"/>
                  </a:lnTo>
                  <a:lnTo>
                    <a:pt x="408" y="343"/>
                  </a:lnTo>
                  <a:lnTo>
                    <a:pt x="402" y="352"/>
                  </a:lnTo>
                  <a:lnTo>
                    <a:pt x="395" y="360"/>
                  </a:lnTo>
                  <a:lnTo>
                    <a:pt x="398" y="350"/>
                  </a:lnTo>
                  <a:lnTo>
                    <a:pt x="405" y="338"/>
                  </a:lnTo>
                  <a:lnTo>
                    <a:pt x="414" y="328"/>
                  </a:lnTo>
                  <a:lnTo>
                    <a:pt x="421" y="316"/>
                  </a:lnTo>
                  <a:lnTo>
                    <a:pt x="415" y="309"/>
                  </a:lnTo>
                  <a:lnTo>
                    <a:pt x="409" y="303"/>
                  </a:lnTo>
                  <a:lnTo>
                    <a:pt x="401" y="301"/>
                  </a:lnTo>
                  <a:lnTo>
                    <a:pt x="393" y="301"/>
                  </a:lnTo>
                  <a:lnTo>
                    <a:pt x="388" y="307"/>
                  </a:lnTo>
                  <a:lnTo>
                    <a:pt x="383" y="314"/>
                  </a:lnTo>
                  <a:lnTo>
                    <a:pt x="377" y="320"/>
                  </a:lnTo>
                  <a:lnTo>
                    <a:pt x="371" y="324"/>
                  </a:lnTo>
                  <a:lnTo>
                    <a:pt x="364" y="330"/>
                  </a:lnTo>
                  <a:lnTo>
                    <a:pt x="357" y="335"/>
                  </a:lnTo>
                  <a:lnTo>
                    <a:pt x="350" y="338"/>
                  </a:lnTo>
                  <a:lnTo>
                    <a:pt x="343" y="342"/>
                  </a:lnTo>
                  <a:lnTo>
                    <a:pt x="345" y="335"/>
                  </a:lnTo>
                  <a:lnTo>
                    <a:pt x="349" y="329"/>
                  </a:lnTo>
                  <a:lnTo>
                    <a:pt x="354" y="322"/>
                  </a:lnTo>
                  <a:lnTo>
                    <a:pt x="358" y="316"/>
                  </a:lnTo>
                  <a:lnTo>
                    <a:pt x="364" y="309"/>
                  </a:lnTo>
                  <a:lnTo>
                    <a:pt x="370" y="303"/>
                  </a:lnTo>
                  <a:lnTo>
                    <a:pt x="374" y="296"/>
                  </a:lnTo>
                  <a:lnTo>
                    <a:pt x="380" y="291"/>
                  </a:lnTo>
                  <a:lnTo>
                    <a:pt x="377" y="286"/>
                  </a:lnTo>
                  <a:lnTo>
                    <a:pt x="373" y="281"/>
                  </a:lnTo>
                  <a:lnTo>
                    <a:pt x="369" y="278"/>
                  </a:lnTo>
                  <a:lnTo>
                    <a:pt x="364" y="274"/>
                  </a:lnTo>
                  <a:lnTo>
                    <a:pt x="358" y="272"/>
                  </a:lnTo>
                  <a:lnTo>
                    <a:pt x="354" y="268"/>
                  </a:lnTo>
                  <a:lnTo>
                    <a:pt x="348" y="266"/>
                  </a:lnTo>
                  <a:lnTo>
                    <a:pt x="343" y="263"/>
                  </a:lnTo>
                  <a:lnTo>
                    <a:pt x="338" y="266"/>
                  </a:lnTo>
                  <a:lnTo>
                    <a:pt x="333" y="271"/>
                  </a:lnTo>
                  <a:lnTo>
                    <a:pt x="328" y="277"/>
                  </a:lnTo>
                  <a:lnTo>
                    <a:pt x="323" y="281"/>
                  </a:lnTo>
                  <a:lnTo>
                    <a:pt x="319" y="286"/>
                  </a:lnTo>
                  <a:lnTo>
                    <a:pt x="314" y="291"/>
                  </a:lnTo>
                  <a:lnTo>
                    <a:pt x="308" y="294"/>
                  </a:lnTo>
                  <a:lnTo>
                    <a:pt x="302" y="296"/>
                  </a:lnTo>
                  <a:lnTo>
                    <a:pt x="305" y="288"/>
                  </a:lnTo>
                  <a:lnTo>
                    <a:pt x="309" y="280"/>
                  </a:lnTo>
                  <a:lnTo>
                    <a:pt x="316" y="273"/>
                  </a:lnTo>
                  <a:lnTo>
                    <a:pt x="323" y="265"/>
                  </a:lnTo>
                  <a:lnTo>
                    <a:pt x="328" y="258"/>
                  </a:lnTo>
                  <a:lnTo>
                    <a:pt x="328" y="251"/>
                  </a:lnTo>
                  <a:lnTo>
                    <a:pt x="323" y="245"/>
                  </a:lnTo>
                  <a:lnTo>
                    <a:pt x="311" y="239"/>
                  </a:lnTo>
                  <a:lnTo>
                    <a:pt x="302" y="242"/>
                  </a:lnTo>
                  <a:lnTo>
                    <a:pt x="295" y="245"/>
                  </a:lnTo>
                  <a:lnTo>
                    <a:pt x="291" y="251"/>
                  </a:lnTo>
                  <a:lnTo>
                    <a:pt x="286" y="258"/>
                  </a:lnTo>
                  <a:lnTo>
                    <a:pt x="281" y="264"/>
                  </a:lnTo>
                  <a:lnTo>
                    <a:pt x="276" y="270"/>
                  </a:lnTo>
                  <a:lnTo>
                    <a:pt x="270" y="274"/>
                  </a:lnTo>
                  <a:lnTo>
                    <a:pt x="263" y="277"/>
                  </a:lnTo>
                  <a:lnTo>
                    <a:pt x="265" y="263"/>
                  </a:lnTo>
                  <a:lnTo>
                    <a:pt x="273" y="251"/>
                  </a:lnTo>
                  <a:lnTo>
                    <a:pt x="284" y="239"/>
                  </a:lnTo>
                  <a:lnTo>
                    <a:pt x="291" y="225"/>
                  </a:lnTo>
                  <a:lnTo>
                    <a:pt x="286" y="222"/>
                  </a:lnTo>
                  <a:lnTo>
                    <a:pt x="281" y="217"/>
                  </a:lnTo>
                  <a:lnTo>
                    <a:pt x="276" y="214"/>
                  </a:lnTo>
                  <a:lnTo>
                    <a:pt x="271" y="210"/>
                  </a:lnTo>
                  <a:lnTo>
                    <a:pt x="265" y="208"/>
                  </a:lnTo>
                  <a:lnTo>
                    <a:pt x="261" y="206"/>
                  </a:lnTo>
                  <a:lnTo>
                    <a:pt x="255" y="205"/>
                  </a:lnTo>
                  <a:lnTo>
                    <a:pt x="249" y="206"/>
                  </a:lnTo>
                  <a:lnTo>
                    <a:pt x="242" y="211"/>
                  </a:lnTo>
                  <a:lnTo>
                    <a:pt x="236" y="218"/>
                  </a:lnTo>
                  <a:lnTo>
                    <a:pt x="229" y="224"/>
                  </a:lnTo>
                  <a:lnTo>
                    <a:pt x="224" y="231"/>
                  </a:lnTo>
                  <a:lnTo>
                    <a:pt x="219" y="237"/>
                  </a:lnTo>
                  <a:lnTo>
                    <a:pt x="213" y="242"/>
                  </a:lnTo>
                  <a:lnTo>
                    <a:pt x="206" y="246"/>
                  </a:lnTo>
                  <a:lnTo>
                    <a:pt x="199" y="249"/>
                  </a:lnTo>
                  <a:lnTo>
                    <a:pt x="205" y="242"/>
                  </a:lnTo>
                  <a:lnTo>
                    <a:pt x="211" y="235"/>
                  </a:lnTo>
                  <a:lnTo>
                    <a:pt x="216" y="228"/>
                  </a:lnTo>
                  <a:lnTo>
                    <a:pt x="222" y="222"/>
                  </a:lnTo>
                  <a:lnTo>
                    <a:pt x="227" y="215"/>
                  </a:lnTo>
                  <a:lnTo>
                    <a:pt x="231" y="207"/>
                  </a:lnTo>
                  <a:lnTo>
                    <a:pt x="236" y="200"/>
                  </a:lnTo>
                  <a:lnTo>
                    <a:pt x="238" y="192"/>
                  </a:lnTo>
                  <a:lnTo>
                    <a:pt x="231" y="186"/>
                  </a:lnTo>
                  <a:lnTo>
                    <a:pt x="223" y="180"/>
                  </a:lnTo>
                  <a:lnTo>
                    <a:pt x="214" y="177"/>
                  </a:lnTo>
                  <a:lnTo>
                    <a:pt x="205" y="179"/>
                  </a:lnTo>
                  <a:lnTo>
                    <a:pt x="200" y="182"/>
                  </a:lnTo>
                  <a:lnTo>
                    <a:pt x="197" y="186"/>
                  </a:lnTo>
                  <a:lnTo>
                    <a:pt x="192" y="189"/>
                  </a:lnTo>
                  <a:lnTo>
                    <a:pt x="187" y="193"/>
                  </a:lnTo>
                  <a:lnTo>
                    <a:pt x="183" y="196"/>
                  </a:lnTo>
                  <a:lnTo>
                    <a:pt x="179" y="201"/>
                  </a:lnTo>
                  <a:lnTo>
                    <a:pt x="174" y="205"/>
                  </a:lnTo>
                  <a:lnTo>
                    <a:pt x="170" y="208"/>
                  </a:lnTo>
                  <a:lnTo>
                    <a:pt x="165" y="203"/>
                  </a:lnTo>
                  <a:lnTo>
                    <a:pt x="173" y="192"/>
                  </a:lnTo>
                  <a:lnTo>
                    <a:pt x="184" y="182"/>
                  </a:lnTo>
                  <a:lnTo>
                    <a:pt x="193" y="174"/>
                  </a:lnTo>
                  <a:lnTo>
                    <a:pt x="199" y="163"/>
                  </a:lnTo>
                  <a:lnTo>
                    <a:pt x="191" y="157"/>
                  </a:lnTo>
                  <a:lnTo>
                    <a:pt x="184" y="150"/>
                  </a:lnTo>
                  <a:lnTo>
                    <a:pt x="174" y="145"/>
                  </a:lnTo>
                  <a:lnTo>
                    <a:pt x="165" y="146"/>
                  </a:lnTo>
                  <a:lnTo>
                    <a:pt x="159" y="152"/>
                  </a:lnTo>
                  <a:lnTo>
                    <a:pt x="154" y="158"/>
                  </a:lnTo>
                  <a:lnTo>
                    <a:pt x="148" y="164"/>
                  </a:lnTo>
                  <a:lnTo>
                    <a:pt x="140" y="166"/>
                  </a:lnTo>
                  <a:lnTo>
                    <a:pt x="134" y="157"/>
                  </a:lnTo>
                  <a:lnTo>
                    <a:pt x="129" y="148"/>
                  </a:lnTo>
                  <a:lnTo>
                    <a:pt x="129" y="137"/>
                  </a:lnTo>
                  <a:lnTo>
                    <a:pt x="138" y="129"/>
                  </a:lnTo>
                  <a:lnTo>
                    <a:pt x="140" y="127"/>
                  </a:lnTo>
                  <a:lnTo>
                    <a:pt x="136" y="121"/>
                  </a:lnTo>
                  <a:lnTo>
                    <a:pt x="130" y="116"/>
                  </a:lnTo>
                  <a:lnTo>
                    <a:pt x="123" y="113"/>
                  </a:lnTo>
                  <a:lnTo>
                    <a:pt x="116" y="109"/>
                  </a:lnTo>
                  <a:lnTo>
                    <a:pt x="108" y="117"/>
                  </a:lnTo>
                  <a:lnTo>
                    <a:pt x="105" y="128"/>
                  </a:lnTo>
                  <a:lnTo>
                    <a:pt x="107" y="137"/>
                  </a:lnTo>
                  <a:lnTo>
                    <a:pt x="113" y="146"/>
                  </a:lnTo>
                  <a:lnTo>
                    <a:pt x="131" y="179"/>
                  </a:lnTo>
                  <a:lnTo>
                    <a:pt x="152" y="211"/>
                  </a:lnTo>
                  <a:lnTo>
                    <a:pt x="173" y="244"/>
                  </a:lnTo>
                  <a:lnTo>
                    <a:pt x="194" y="277"/>
                  </a:lnTo>
                  <a:lnTo>
                    <a:pt x="215" y="308"/>
                  </a:lnTo>
                  <a:lnTo>
                    <a:pt x="235" y="341"/>
                  </a:lnTo>
                  <a:lnTo>
                    <a:pt x="255" y="373"/>
                  </a:lnTo>
                  <a:lnTo>
                    <a:pt x="272" y="407"/>
                  </a:lnTo>
                  <a:lnTo>
                    <a:pt x="279" y="420"/>
                  </a:lnTo>
                  <a:lnTo>
                    <a:pt x="287" y="434"/>
                  </a:lnTo>
                  <a:lnTo>
                    <a:pt x="295" y="446"/>
                  </a:lnTo>
                  <a:lnTo>
                    <a:pt x="304" y="459"/>
                  </a:lnTo>
                  <a:lnTo>
                    <a:pt x="311" y="472"/>
                  </a:lnTo>
                  <a:lnTo>
                    <a:pt x="319" y="485"/>
                  </a:lnTo>
                  <a:lnTo>
                    <a:pt x="327" y="498"/>
                  </a:lnTo>
                  <a:lnTo>
                    <a:pt x="334" y="510"/>
                  </a:lnTo>
                  <a:lnTo>
                    <a:pt x="335" y="516"/>
                  </a:lnTo>
                  <a:lnTo>
                    <a:pt x="336" y="522"/>
                  </a:lnTo>
                  <a:lnTo>
                    <a:pt x="335" y="528"/>
                  </a:lnTo>
                  <a:lnTo>
                    <a:pt x="331" y="534"/>
                  </a:lnTo>
                  <a:lnTo>
                    <a:pt x="329" y="537"/>
                  </a:lnTo>
                  <a:lnTo>
                    <a:pt x="327" y="538"/>
                  </a:lnTo>
                  <a:lnTo>
                    <a:pt x="323" y="538"/>
                  </a:lnTo>
                  <a:lnTo>
                    <a:pt x="321" y="538"/>
                  </a:lnTo>
                  <a:lnTo>
                    <a:pt x="298" y="509"/>
                  </a:lnTo>
                  <a:lnTo>
                    <a:pt x="278" y="479"/>
                  </a:lnTo>
                  <a:lnTo>
                    <a:pt x="261" y="448"/>
                  </a:lnTo>
                  <a:lnTo>
                    <a:pt x="243" y="416"/>
                  </a:lnTo>
                  <a:lnTo>
                    <a:pt x="226" y="386"/>
                  </a:lnTo>
                  <a:lnTo>
                    <a:pt x="208" y="355"/>
                  </a:lnTo>
                  <a:lnTo>
                    <a:pt x="188" y="324"/>
                  </a:lnTo>
                  <a:lnTo>
                    <a:pt x="165" y="295"/>
                  </a:lnTo>
                  <a:lnTo>
                    <a:pt x="159" y="282"/>
                  </a:lnTo>
                  <a:lnTo>
                    <a:pt x="154" y="271"/>
                  </a:lnTo>
                  <a:lnTo>
                    <a:pt x="147" y="258"/>
                  </a:lnTo>
                  <a:lnTo>
                    <a:pt x="140" y="245"/>
                  </a:lnTo>
                  <a:lnTo>
                    <a:pt x="131" y="234"/>
                  </a:lnTo>
                  <a:lnTo>
                    <a:pt x="126" y="221"/>
                  </a:lnTo>
                  <a:lnTo>
                    <a:pt x="119" y="207"/>
                  </a:lnTo>
                  <a:lnTo>
                    <a:pt x="114" y="194"/>
                  </a:lnTo>
                  <a:lnTo>
                    <a:pt x="105" y="185"/>
                  </a:lnTo>
                  <a:lnTo>
                    <a:pt x="100" y="173"/>
                  </a:lnTo>
                  <a:lnTo>
                    <a:pt x="95" y="161"/>
                  </a:lnTo>
                  <a:lnTo>
                    <a:pt x="88" y="150"/>
                  </a:lnTo>
                  <a:lnTo>
                    <a:pt x="86" y="164"/>
                  </a:lnTo>
                  <a:lnTo>
                    <a:pt x="90" y="177"/>
                  </a:lnTo>
                  <a:lnTo>
                    <a:pt x="95" y="189"/>
                  </a:lnTo>
                  <a:lnTo>
                    <a:pt x="100" y="202"/>
                  </a:lnTo>
                  <a:lnTo>
                    <a:pt x="107" y="224"/>
                  </a:lnTo>
                  <a:lnTo>
                    <a:pt x="114" y="246"/>
                  </a:lnTo>
                  <a:lnTo>
                    <a:pt x="121" y="268"/>
                  </a:lnTo>
                  <a:lnTo>
                    <a:pt x="127" y="291"/>
                  </a:lnTo>
                  <a:lnTo>
                    <a:pt x="134" y="314"/>
                  </a:lnTo>
                  <a:lnTo>
                    <a:pt x="141" y="336"/>
                  </a:lnTo>
                  <a:lnTo>
                    <a:pt x="147" y="358"/>
                  </a:lnTo>
                  <a:lnTo>
                    <a:pt x="154" y="380"/>
                  </a:lnTo>
                  <a:lnTo>
                    <a:pt x="162" y="398"/>
                  </a:lnTo>
                  <a:lnTo>
                    <a:pt x="169" y="415"/>
                  </a:lnTo>
                  <a:lnTo>
                    <a:pt x="173" y="434"/>
                  </a:lnTo>
                  <a:lnTo>
                    <a:pt x="178" y="452"/>
                  </a:lnTo>
                  <a:lnTo>
                    <a:pt x="181" y="472"/>
                  </a:lnTo>
                  <a:lnTo>
                    <a:pt x="186" y="491"/>
                  </a:lnTo>
                  <a:lnTo>
                    <a:pt x="193" y="508"/>
                  </a:lnTo>
                  <a:lnTo>
                    <a:pt x="201" y="525"/>
                  </a:lnTo>
                  <a:lnTo>
                    <a:pt x="202" y="538"/>
                  </a:lnTo>
                  <a:lnTo>
                    <a:pt x="207" y="552"/>
                  </a:lnTo>
                  <a:lnTo>
                    <a:pt x="213" y="565"/>
                  </a:lnTo>
                  <a:lnTo>
                    <a:pt x="220" y="578"/>
                  </a:lnTo>
                  <a:lnTo>
                    <a:pt x="222" y="591"/>
                  </a:lnTo>
                  <a:lnTo>
                    <a:pt x="222" y="601"/>
                  </a:lnTo>
                  <a:lnTo>
                    <a:pt x="214" y="610"/>
                  </a:lnTo>
                  <a:lnTo>
                    <a:pt x="199" y="618"/>
                  </a:lnTo>
                  <a:lnTo>
                    <a:pt x="193" y="618"/>
                  </a:lnTo>
                  <a:lnTo>
                    <a:pt x="184" y="586"/>
                  </a:lnTo>
                  <a:lnTo>
                    <a:pt x="174" y="553"/>
                  </a:lnTo>
                  <a:lnTo>
                    <a:pt x="164" y="522"/>
                  </a:lnTo>
                  <a:lnTo>
                    <a:pt x="154" y="491"/>
                  </a:lnTo>
                  <a:lnTo>
                    <a:pt x="143" y="458"/>
                  </a:lnTo>
                  <a:lnTo>
                    <a:pt x="134" y="427"/>
                  </a:lnTo>
                  <a:lnTo>
                    <a:pt x="126" y="394"/>
                  </a:lnTo>
                  <a:lnTo>
                    <a:pt x="119" y="360"/>
                  </a:lnTo>
                  <a:lnTo>
                    <a:pt x="122" y="356"/>
                  </a:lnTo>
                  <a:lnTo>
                    <a:pt x="111" y="334"/>
                  </a:lnTo>
                  <a:lnTo>
                    <a:pt x="101" y="310"/>
                  </a:lnTo>
                  <a:lnTo>
                    <a:pt x="94" y="286"/>
                  </a:lnTo>
                  <a:lnTo>
                    <a:pt x="88" y="261"/>
                  </a:lnTo>
                  <a:lnTo>
                    <a:pt x="81" y="238"/>
                  </a:lnTo>
                  <a:lnTo>
                    <a:pt x="74" y="214"/>
                  </a:lnTo>
                  <a:lnTo>
                    <a:pt x="65" y="191"/>
                  </a:lnTo>
                  <a:lnTo>
                    <a:pt x="54" y="168"/>
                  </a:lnTo>
                  <a:lnTo>
                    <a:pt x="51" y="158"/>
                  </a:lnTo>
                  <a:lnTo>
                    <a:pt x="48" y="148"/>
                  </a:lnTo>
                  <a:lnTo>
                    <a:pt x="44" y="137"/>
                  </a:lnTo>
                  <a:lnTo>
                    <a:pt x="40" y="127"/>
                  </a:lnTo>
                  <a:lnTo>
                    <a:pt x="35" y="117"/>
                  </a:lnTo>
                  <a:lnTo>
                    <a:pt x="29" y="109"/>
                  </a:lnTo>
                  <a:lnTo>
                    <a:pt x="23" y="101"/>
                  </a:lnTo>
                  <a:lnTo>
                    <a:pt x="15" y="93"/>
                  </a:lnTo>
                  <a:lnTo>
                    <a:pt x="19" y="86"/>
                  </a:lnTo>
                  <a:lnTo>
                    <a:pt x="19" y="80"/>
                  </a:lnTo>
                  <a:lnTo>
                    <a:pt x="16" y="73"/>
                  </a:lnTo>
                  <a:lnTo>
                    <a:pt x="12" y="67"/>
                  </a:lnTo>
                  <a:lnTo>
                    <a:pt x="8" y="65"/>
                  </a:lnTo>
                  <a:lnTo>
                    <a:pt x="5" y="65"/>
                  </a:lnTo>
                  <a:lnTo>
                    <a:pt x="1" y="63"/>
                  </a:lnTo>
                  <a:lnTo>
                    <a:pt x="0" y="59"/>
                  </a:lnTo>
                  <a:lnTo>
                    <a:pt x="4" y="51"/>
                  </a:lnTo>
                  <a:lnTo>
                    <a:pt x="8" y="46"/>
                  </a:lnTo>
                  <a:lnTo>
                    <a:pt x="14" y="43"/>
                  </a:lnTo>
                  <a:lnTo>
                    <a:pt x="21" y="39"/>
                  </a:lnTo>
                  <a:lnTo>
                    <a:pt x="29" y="37"/>
                  </a:lnTo>
                  <a:lnTo>
                    <a:pt x="36" y="34"/>
                  </a:lnTo>
                  <a:lnTo>
                    <a:pt x="41" y="28"/>
                  </a:lnTo>
                  <a:lnTo>
                    <a:pt x="45" y="20"/>
                  </a:lnTo>
                  <a:lnTo>
                    <a:pt x="47" y="14"/>
                  </a:lnTo>
                  <a:lnTo>
                    <a:pt x="48" y="9"/>
                  </a:lnTo>
                  <a:lnTo>
                    <a:pt x="50" y="3"/>
                  </a:lnTo>
                  <a:lnTo>
                    <a:pt x="55" y="0"/>
                  </a:lnTo>
                  <a:lnTo>
                    <a:pt x="58" y="0"/>
                  </a:lnTo>
                  <a:lnTo>
                    <a:pt x="62" y="0"/>
                  </a:lnTo>
                  <a:lnTo>
                    <a:pt x="64" y="1"/>
                  </a:lnTo>
                  <a:lnTo>
                    <a:pt x="6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5" name="Freeform 15"/>
            <p:cNvSpPr>
              <a:spLocks/>
            </p:cNvSpPr>
            <p:nvPr/>
          </p:nvSpPr>
          <p:spPr bwMode="auto">
            <a:xfrm>
              <a:off x="1731963" y="2960688"/>
              <a:ext cx="207963" cy="211137"/>
            </a:xfrm>
            <a:custGeom>
              <a:avLst/>
              <a:gdLst>
                <a:gd name="T0" fmla="*/ 775 w 785"/>
                <a:gd name="T1" fmla="*/ 19 h 799"/>
                <a:gd name="T2" fmla="*/ 754 w 785"/>
                <a:gd name="T3" fmla="*/ 57 h 799"/>
                <a:gd name="T4" fmla="*/ 732 w 785"/>
                <a:gd name="T5" fmla="*/ 96 h 799"/>
                <a:gd name="T6" fmla="*/ 709 w 785"/>
                <a:gd name="T7" fmla="*/ 133 h 799"/>
                <a:gd name="T8" fmla="*/ 685 w 785"/>
                <a:gd name="T9" fmla="*/ 170 h 799"/>
                <a:gd name="T10" fmla="*/ 659 w 785"/>
                <a:gd name="T11" fmla="*/ 207 h 799"/>
                <a:gd name="T12" fmla="*/ 635 w 785"/>
                <a:gd name="T13" fmla="*/ 244 h 799"/>
                <a:gd name="T14" fmla="*/ 610 w 785"/>
                <a:gd name="T15" fmla="*/ 282 h 799"/>
                <a:gd name="T16" fmla="*/ 588 w 785"/>
                <a:gd name="T17" fmla="*/ 317 h 799"/>
                <a:gd name="T18" fmla="*/ 565 w 785"/>
                <a:gd name="T19" fmla="*/ 348 h 799"/>
                <a:gd name="T20" fmla="*/ 539 w 785"/>
                <a:gd name="T21" fmla="*/ 379 h 799"/>
                <a:gd name="T22" fmla="*/ 511 w 785"/>
                <a:gd name="T23" fmla="*/ 408 h 799"/>
                <a:gd name="T24" fmla="*/ 484 w 785"/>
                <a:gd name="T25" fmla="*/ 439 h 799"/>
                <a:gd name="T26" fmla="*/ 454 w 785"/>
                <a:gd name="T27" fmla="*/ 468 h 799"/>
                <a:gd name="T28" fmla="*/ 427 w 785"/>
                <a:gd name="T29" fmla="*/ 497 h 799"/>
                <a:gd name="T30" fmla="*/ 399 w 785"/>
                <a:gd name="T31" fmla="*/ 526 h 799"/>
                <a:gd name="T32" fmla="*/ 372 w 785"/>
                <a:gd name="T33" fmla="*/ 551 h 799"/>
                <a:gd name="T34" fmla="*/ 345 w 785"/>
                <a:gd name="T35" fmla="*/ 572 h 799"/>
                <a:gd name="T36" fmla="*/ 318 w 785"/>
                <a:gd name="T37" fmla="*/ 593 h 799"/>
                <a:gd name="T38" fmla="*/ 292 w 785"/>
                <a:gd name="T39" fmla="*/ 614 h 799"/>
                <a:gd name="T40" fmla="*/ 264 w 785"/>
                <a:gd name="T41" fmla="*/ 635 h 799"/>
                <a:gd name="T42" fmla="*/ 236 w 785"/>
                <a:gd name="T43" fmla="*/ 655 h 799"/>
                <a:gd name="T44" fmla="*/ 208 w 785"/>
                <a:gd name="T45" fmla="*/ 676 h 799"/>
                <a:gd name="T46" fmla="*/ 180 w 785"/>
                <a:gd name="T47" fmla="*/ 696 h 799"/>
                <a:gd name="T48" fmla="*/ 153 w 785"/>
                <a:gd name="T49" fmla="*/ 712 h 799"/>
                <a:gd name="T50" fmla="*/ 130 w 785"/>
                <a:gd name="T51" fmla="*/ 726 h 799"/>
                <a:gd name="T52" fmla="*/ 106 w 785"/>
                <a:gd name="T53" fmla="*/ 742 h 799"/>
                <a:gd name="T54" fmla="*/ 82 w 785"/>
                <a:gd name="T55" fmla="*/ 756 h 799"/>
                <a:gd name="T56" fmla="*/ 61 w 785"/>
                <a:gd name="T57" fmla="*/ 768 h 799"/>
                <a:gd name="T58" fmla="*/ 44 w 785"/>
                <a:gd name="T59" fmla="*/ 778 h 799"/>
                <a:gd name="T60" fmla="*/ 28 w 785"/>
                <a:gd name="T61" fmla="*/ 787 h 799"/>
                <a:gd name="T62" fmla="*/ 9 w 785"/>
                <a:gd name="T63" fmla="*/ 796 h 799"/>
                <a:gd name="T64" fmla="*/ 21 w 785"/>
                <a:gd name="T65" fmla="*/ 785 h 799"/>
                <a:gd name="T66" fmla="*/ 61 w 785"/>
                <a:gd name="T67" fmla="*/ 757 h 799"/>
                <a:gd name="T68" fmla="*/ 103 w 785"/>
                <a:gd name="T69" fmla="*/ 729 h 799"/>
                <a:gd name="T70" fmla="*/ 144 w 785"/>
                <a:gd name="T71" fmla="*/ 701 h 799"/>
                <a:gd name="T72" fmla="*/ 185 w 785"/>
                <a:gd name="T73" fmla="*/ 671 h 799"/>
                <a:gd name="T74" fmla="*/ 224 w 785"/>
                <a:gd name="T75" fmla="*/ 641 h 799"/>
                <a:gd name="T76" fmla="*/ 263 w 785"/>
                <a:gd name="T77" fmla="*/ 608 h 799"/>
                <a:gd name="T78" fmla="*/ 301 w 785"/>
                <a:gd name="T79" fmla="*/ 575 h 799"/>
                <a:gd name="T80" fmla="*/ 336 w 785"/>
                <a:gd name="T81" fmla="*/ 540 h 799"/>
                <a:gd name="T82" fmla="*/ 370 w 785"/>
                <a:gd name="T83" fmla="*/ 506 h 799"/>
                <a:gd name="T84" fmla="*/ 404 w 785"/>
                <a:gd name="T85" fmla="*/ 472 h 799"/>
                <a:gd name="T86" fmla="*/ 438 w 785"/>
                <a:gd name="T87" fmla="*/ 440 h 799"/>
                <a:gd name="T88" fmla="*/ 471 w 785"/>
                <a:gd name="T89" fmla="*/ 405 h 799"/>
                <a:gd name="T90" fmla="*/ 503 w 785"/>
                <a:gd name="T91" fmla="*/ 370 h 799"/>
                <a:gd name="T92" fmla="*/ 534 w 785"/>
                <a:gd name="T93" fmla="*/ 334 h 799"/>
                <a:gd name="T94" fmla="*/ 560 w 785"/>
                <a:gd name="T95" fmla="*/ 297 h 799"/>
                <a:gd name="T96" fmla="*/ 586 w 785"/>
                <a:gd name="T97" fmla="*/ 262 h 799"/>
                <a:gd name="T98" fmla="*/ 611 w 785"/>
                <a:gd name="T99" fmla="*/ 233 h 799"/>
                <a:gd name="T100" fmla="*/ 636 w 785"/>
                <a:gd name="T101" fmla="*/ 204 h 799"/>
                <a:gd name="T102" fmla="*/ 660 w 785"/>
                <a:gd name="T103" fmla="*/ 175 h 799"/>
                <a:gd name="T104" fmla="*/ 682 w 785"/>
                <a:gd name="T105" fmla="*/ 144 h 799"/>
                <a:gd name="T106" fmla="*/ 704 w 785"/>
                <a:gd name="T107" fmla="*/ 115 h 799"/>
                <a:gd name="T108" fmla="*/ 727 w 785"/>
                <a:gd name="T109" fmla="*/ 85 h 799"/>
                <a:gd name="T110" fmla="*/ 749 w 785"/>
                <a:gd name="T111" fmla="*/ 55 h 799"/>
                <a:gd name="T112" fmla="*/ 766 w 785"/>
                <a:gd name="T113" fmla="*/ 29 h 799"/>
                <a:gd name="T114" fmla="*/ 777 w 785"/>
                <a:gd name="T115" fmla="*/ 7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5" h="799">
                  <a:moveTo>
                    <a:pt x="785" y="0"/>
                  </a:moveTo>
                  <a:lnTo>
                    <a:pt x="775" y="19"/>
                  </a:lnTo>
                  <a:lnTo>
                    <a:pt x="765" y="39"/>
                  </a:lnTo>
                  <a:lnTo>
                    <a:pt x="754" y="57"/>
                  </a:lnTo>
                  <a:lnTo>
                    <a:pt x="743" y="76"/>
                  </a:lnTo>
                  <a:lnTo>
                    <a:pt x="732" y="96"/>
                  </a:lnTo>
                  <a:lnTo>
                    <a:pt x="721" y="114"/>
                  </a:lnTo>
                  <a:lnTo>
                    <a:pt x="709" y="133"/>
                  </a:lnTo>
                  <a:lnTo>
                    <a:pt x="696" y="151"/>
                  </a:lnTo>
                  <a:lnTo>
                    <a:pt x="685" y="170"/>
                  </a:lnTo>
                  <a:lnTo>
                    <a:pt x="672" y="189"/>
                  </a:lnTo>
                  <a:lnTo>
                    <a:pt x="659" y="207"/>
                  </a:lnTo>
                  <a:lnTo>
                    <a:pt x="647" y="226"/>
                  </a:lnTo>
                  <a:lnTo>
                    <a:pt x="635" y="244"/>
                  </a:lnTo>
                  <a:lnTo>
                    <a:pt x="623" y="263"/>
                  </a:lnTo>
                  <a:lnTo>
                    <a:pt x="610" y="282"/>
                  </a:lnTo>
                  <a:lnTo>
                    <a:pt x="599" y="300"/>
                  </a:lnTo>
                  <a:lnTo>
                    <a:pt x="588" y="317"/>
                  </a:lnTo>
                  <a:lnTo>
                    <a:pt x="577" y="333"/>
                  </a:lnTo>
                  <a:lnTo>
                    <a:pt x="565" y="348"/>
                  </a:lnTo>
                  <a:lnTo>
                    <a:pt x="552" y="364"/>
                  </a:lnTo>
                  <a:lnTo>
                    <a:pt x="539" y="379"/>
                  </a:lnTo>
                  <a:lnTo>
                    <a:pt x="525" y="394"/>
                  </a:lnTo>
                  <a:lnTo>
                    <a:pt x="511" y="408"/>
                  </a:lnTo>
                  <a:lnTo>
                    <a:pt x="497" y="423"/>
                  </a:lnTo>
                  <a:lnTo>
                    <a:pt x="484" y="439"/>
                  </a:lnTo>
                  <a:lnTo>
                    <a:pt x="470" y="453"/>
                  </a:lnTo>
                  <a:lnTo>
                    <a:pt x="454" y="468"/>
                  </a:lnTo>
                  <a:lnTo>
                    <a:pt x="440" y="482"/>
                  </a:lnTo>
                  <a:lnTo>
                    <a:pt x="427" y="497"/>
                  </a:lnTo>
                  <a:lnTo>
                    <a:pt x="413" y="511"/>
                  </a:lnTo>
                  <a:lnTo>
                    <a:pt x="399" y="526"/>
                  </a:lnTo>
                  <a:lnTo>
                    <a:pt x="385" y="541"/>
                  </a:lnTo>
                  <a:lnTo>
                    <a:pt x="372" y="551"/>
                  </a:lnTo>
                  <a:lnTo>
                    <a:pt x="359" y="562"/>
                  </a:lnTo>
                  <a:lnTo>
                    <a:pt x="345" y="572"/>
                  </a:lnTo>
                  <a:lnTo>
                    <a:pt x="332" y="583"/>
                  </a:lnTo>
                  <a:lnTo>
                    <a:pt x="318" y="593"/>
                  </a:lnTo>
                  <a:lnTo>
                    <a:pt x="304" y="604"/>
                  </a:lnTo>
                  <a:lnTo>
                    <a:pt x="292" y="614"/>
                  </a:lnTo>
                  <a:lnTo>
                    <a:pt x="278" y="625"/>
                  </a:lnTo>
                  <a:lnTo>
                    <a:pt x="264" y="635"/>
                  </a:lnTo>
                  <a:lnTo>
                    <a:pt x="250" y="646"/>
                  </a:lnTo>
                  <a:lnTo>
                    <a:pt x="236" y="655"/>
                  </a:lnTo>
                  <a:lnTo>
                    <a:pt x="222" y="665"/>
                  </a:lnTo>
                  <a:lnTo>
                    <a:pt x="208" y="676"/>
                  </a:lnTo>
                  <a:lnTo>
                    <a:pt x="194" y="686"/>
                  </a:lnTo>
                  <a:lnTo>
                    <a:pt x="180" y="696"/>
                  </a:lnTo>
                  <a:lnTo>
                    <a:pt x="166" y="706"/>
                  </a:lnTo>
                  <a:lnTo>
                    <a:pt x="153" y="712"/>
                  </a:lnTo>
                  <a:lnTo>
                    <a:pt x="142" y="719"/>
                  </a:lnTo>
                  <a:lnTo>
                    <a:pt x="130" y="726"/>
                  </a:lnTo>
                  <a:lnTo>
                    <a:pt x="118" y="734"/>
                  </a:lnTo>
                  <a:lnTo>
                    <a:pt x="106" y="742"/>
                  </a:lnTo>
                  <a:lnTo>
                    <a:pt x="94" y="749"/>
                  </a:lnTo>
                  <a:lnTo>
                    <a:pt x="82" y="756"/>
                  </a:lnTo>
                  <a:lnTo>
                    <a:pt x="70" y="762"/>
                  </a:lnTo>
                  <a:lnTo>
                    <a:pt x="61" y="768"/>
                  </a:lnTo>
                  <a:lnTo>
                    <a:pt x="53" y="772"/>
                  </a:lnTo>
                  <a:lnTo>
                    <a:pt x="44" y="778"/>
                  </a:lnTo>
                  <a:lnTo>
                    <a:pt x="36" y="783"/>
                  </a:lnTo>
                  <a:lnTo>
                    <a:pt x="28" y="787"/>
                  </a:lnTo>
                  <a:lnTo>
                    <a:pt x="18" y="792"/>
                  </a:lnTo>
                  <a:lnTo>
                    <a:pt x="9" y="796"/>
                  </a:lnTo>
                  <a:lnTo>
                    <a:pt x="0" y="799"/>
                  </a:lnTo>
                  <a:lnTo>
                    <a:pt x="21" y="785"/>
                  </a:lnTo>
                  <a:lnTo>
                    <a:pt x="42" y="771"/>
                  </a:lnTo>
                  <a:lnTo>
                    <a:pt x="61" y="757"/>
                  </a:lnTo>
                  <a:lnTo>
                    <a:pt x="82" y="743"/>
                  </a:lnTo>
                  <a:lnTo>
                    <a:pt x="103" y="729"/>
                  </a:lnTo>
                  <a:lnTo>
                    <a:pt x="123" y="715"/>
                  </a:lnTo>
                  <a:lnTo>
                    <a:pt x="144" y="701"/>
                  </a:lnTo>
                  <a:lnTo>
                    <a:pt x="164" y="686"/>
                  </a:lnTo>
                  <a:lnTo>
                    <a:pt x="185" y="671"/>
                  </a:lnTo>
                  <a:lnTo>
                    <a:pt x="204" y="656"/>
                  </a:lnTo>
                  <a:lnTo>
                    <a:pt x="224" y="641"/>
                  </a:lnTo>
                  <a:lnTo>
                    <a:pt x="244" y="625"/>
                  </a:lnTo>
                  <a:lnTo>
                    <a:pt x="263" y="608"/>
                  </a:lnTo>
                  <a:lnTo>
                    <a:pt x="282" y="592"/>
                  </a:lnTo>
                  <a:lnTo>
                    <a:pt x="301" y="575"/>
                  </a:lnTo>
                  <a:lnTo>
                    <a:pt x="320" y="557"/>
                  </a:lnTo>
                  <a:lnTo>
                    <a:pt x="336" y="540"/>
                  </a:lnTo>
                  <a:lnTo>
                    <a:pt x="353" y="523"/>
                  </a:lnTo>
                  <a:lnTo>
                    <a:pt x="370" y="506"/>
                  </a:lnTo>
                  <a:lnTo>
                    <a:pt x="387" y="490"/>
                  </a:lnTo>
                  <a:lnTo>
                    <a:pt x="404" y="472"/>
                  </a:lnTo>
                  <a:lnTo>
                    <a:pt x="421" y="456"/>
                  </a:lnTo>
                  <a:lnTo>
                    <a:pt x="438" y="440"/>
                  </a:lnTo>
                  <a:lnTo>
                    <a:pt x="454" y="422"/>
                  </a:lnTo>
                  <a:lnTo>
                    <a:pt x="471" y="405"/>
                  </a:lnTo>
                  <a:lnTo>
                    <a:pt x="487" y="387"/>
                  </a:lnTo>
                  <a:lnTo>
                    <a:pt x="503" y="370"/>
                  </a:lnTo>
                  <a:lnTo>
                    <a:pt x="518" y="353"/>
                  </a:lnTo>
                  <a:lnTo>
                    <a:pt x="534" y="334"/>
                  </a:lnTo>
                  <a:lnTo>
                    <a:pt x="547" y="315"/>
                  </a:lnTo>
                  <a:lnTo>
                    <a:pt x="560" y="297"/>
                  </a:lnTo>
                  <a:lnTo>
                    <a:pt x="573" y="277"/>
                  </a:lnTo>
                  <a:lnTo>
                    <a:pt x="586" y="262"/>
                  </a:lnTo>
                  <a:lnTo>
                    <a:pt x="599" y="248"/>
                  </a:lnTo>
                  <a:lnTo>
                    <a:pt x="611" y="233"/>
                  </a:lnTo>
                  <a:lnTo>
                    <a:pt x="624" y="219"/>
                  </a:lnTo>
                  <a:lnTo>
                    <a:pt x="636" y="204"/>
                  </a:lnTo>
                  <a:lnTo>
                    <a:pt x="649" y="189"/>
                  </a:lnTo>
                  <a:lnTo>
                    <a:pt x="660" y="175"/>
                  </a:lnTo>
                  <a:lnTo>
                    <a:pt x="672" y="160"/>
                  </a:lnTo>
                  <a:lnTo>
                    <a:pt x="682" y="144"/>
                  </a:lnTo>
                  <a:lnTo>
                    <a:pt x="694" y="130"/>
                  </a:lnTo>
                  <a:lnTo>
                    <a:pt x="704" y="115"/>
                  </a:lnTo>
                  <a:lnTo>
                    <a:pt x="716" y="100"/>
                  </a:lnTo>
                  <a:lnTo>
                    <a:pt x="727" y="85"/>
                  </a:lnTo>
                  <a:lnTo>
                    <a:pt x="738" y="70"/>
                  </a:lnTo>
                  <a:lnTo>
                    <a:pt x="749" y="55"/>
                  </a:lnTo>
                  <a:lnTo>
                    <a:pt x="759" y="40"/>
                  </a:lnTo>
                  <a:lnTo>
                    <a:pt x="766" y="29"/>
                  </a:lnTo>
                  <a:lnTo>
                    <a:pt x="772" y="18"/>
                  </a:lnTo>
                  <a:lnTo>
                    <a:pt x="777" y="7"/>
                  </a:lnTo>
                  <a:lnTo>
                    <a:pt x="7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6" name="Freeform 16"/>
            <p:cNvSpPr>
              <a:spLocks/>
            </p:cNvSpPr>
            <p:nvPr/>
          </p:nvSpPr>
          <p:spPr bwMode="auto">
            <a:xfrm>
              <a:off x="1849438" y="2971800"/>
              <a:ext cx="46038" cy="26987"/>
            </a:xfrm>
            <a:custGeom>
              <a:avLst/>
              <a:gdLst>
                <a:gd name="T0" fmla="*/ 169 w 170"/>
                <a:gd name="T1" fmla="*/ 10 h 107"/>
                <a:gd name="T2" fmla="*/ 153 w 170"/>
                <a:gd name="T3" fmla="*/ 21 h 107"/>
                <a:gd name="T4" fmla="*/ 136 w 170"/>
                <a:gd name="T5" fmla="*/ 31 h 107"/>
                <a:gd name="T6" fmla="*/ 119 w 170"/>
                <a:gd name="T7" fmla="*/ 41 h 107"/>
                <a:gd name="T8" fmla="*/ 101 w 170"/>
                <a:gd name="T9" fmla="*/ 49 h 107"/>
                <a:gd name="T10" fmla="*/ 84 w 170"/>
                <a:gd name="T11" fmla="*/ 58 h 107"/>
                <a:gd name="T12" fmla="*/ 68 w 170"/>
                <a:gd name="T13" fmla="*/ 67 h 107"/>
                <a:gd name="T14" fmla="*/ 50 w 170"/>
                <a:gd name="T15" fmla="*/ 77 h 107"/>
                <a:gd name="T16" fmla="*/ 34 w 170"/>
                <a:gd name="T17" fmla="*/ 87 h 107"/>
                <a:gd name="T18" fmla="*/ 40 w 170"/>
                <a:gd name="T19" fmla="*/ 93 h 107"/>
                <a:gd name="T20" fmla="*/ 35 w 170"/>
                <a:gd name="T21" fmla="*/ 94 h 107"/>
                <a:gd name="T22" fmla="*/ 31 w 170"/>
                <a:gd name="T23" fmla="*/ 96 h 107"/>
                <a:gd name="T24" fmla="*/ 26 w 170"/>
                <a:gd name="T25" fmla="*/ 100 h 107"/>
                <a:gd name="T26" fmla="*/ 20 w 170"/>
                <a:gd name="T27" fmla="*/ 103 h 107"/>
                <a:gd name="T28" fmla="*/ 15 w 170"/>
                <a:gd name="T29" fmla="*/ 106 h 107"/>
                <a:gd name="T30" fmla="*/ 11 w 170"/>
                <a:gd name="T31" fmla="*/ 107 h 107"/>
                <a:gd name="T32" fmla="*/ 5 w 170"/>
                <a:gd name="T33" fmla="*/ 107 h 107"/>
                <a:gd name="T34" fmla="*/ 0 w 170"/>
                <a:gd name="T35" fmla="*/ 105 h 107"/>
                <a:gd name="T36" fmla="*/ 6 w 170"/>
                <a:gd name="T37" fmla="*/ 96 h 107"/>
                <a:gd name="T38" fmla="*/ 14 w 170"/>
                <a:gd name="T39" fmla="*/ 89 h 107"/>
                <a:gd name="T40" fmla="*/ 24 w 170"/>
                <a:gd name="T41" fmla="*/ 85 h 107"/>
                <a:gd name="T42" fmla="*/ 32 w 170"/>
                <a:gd name="T43" fmla="*/ 79 h 107"/>
                <a:gd name="T44" fmla="*/ 48 w 170"/>
                <a:gd name="T45" fmla="*/ 67 h 107"/>
                <a:gd name="T46" fmla="*/ 63 w 170"/>
                <a:gd name="T47" fmla="*/ 56 h 107"/>
                <a:gd name="T48" fmla="*/ 79 w 170"/>
                <a:gd name="T49" fmla="*/ 45 h 107"/>
                <a:gd name="T50" fmla="*/ 97 w 170"/>
                <a:gd name="T51" fmla="*/ 35 h 107"/>
                <a:gd name="T52" fmla="*/ 113 w 170"/>
                <a:gd name="T53" fmla="*/ 26 h 107"/>
                <a:gd name="T54" fmla="*/ 129 w 170"/>
                <a:gd name="T55" fmla="*/ 16 h 107"/>
                <a:gd name="T56" fmla="*/ 147 w 170"/>
                <a:gd name="T57" fmla="*/ 8 h 107"/>
                <a:gd name="T58" fmla="*/ 164 w 170"/>
                <a:gd name="T59" fmla="*/ 0 h 107"/>
                <a:gd name="T60" fmla="*/ 168 w 170"/>
                <a:gd name="T61" fmla="*/ 1 h 107"/>
                <a:gd name="T62" fmla="*/ 170 w 170"/>
                <a:gd name="T63" fmla="*/ 5 h 107"/>
                <a:gd name="T64" fmla="*/ 170 w 170"/>
                <a:gd name="T65" fmla="*/ 7 h 107"/>
                <a:gd name="T66" fmla="*/ 169 w 170"/>
                <a:gd name="T67"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107">
                  <a:moveTo>
                    <a:pt x="169" y="10"/>
                  </a:moveTo>
                  <a:lnTo>
                    <a:pt x="153" y="21"/>
                  </a:lnTo>
                  <a:lnTo>
                    <a:pt x="136" y="31"/>
                  </a:lnTo>
                  <a:lnTo>
                    <a:pt x="119" y="41"/>
                  </a:lnTo>
                  <a:lnTo>
                    <a:pt x="101" y="49"/>
                  </a:lnTo>
                  <a:lnTo>
                    <a:pt x="84" y="58"/>
                  </a:lnTo>
                  <a:lnTo>
                    <a:pt x="68" y="67"/>
                  </a:lnTo>
                  <a:lnTo>
                    <a:pt x="50" y="77"/>
                  </a:lnTo>
                  <a:lnTo>
                    <a:pt x="34" y="87"/>
                  </a:lnTo>
                  <a:lnTo>
                    <a:pt x="40" y="93"/>
                  </a:lnTo>
                  <a:lnTo>
                    <a:pt x="35" y="94"/>
                  </a:lnTo>
                  <a:lnTo>
                    <a:pt x="31" y="96"/>
                  </a:lnTo>
                  <a:lnTo>
                    <a:pt x="26" y="100"/>
                  </a:lnTo>
                  <a:lnTo>
                    <a:pt x="20" y="103"/>
                  </a:lnTo>
                  <a:lnTo>
                    <a:pt x="15" y="106"/>
                  </a:lnTo>
                  <a:lnTo>
                    <a:pt x="11" y="107"/>
                  </a:lnTo>
                  <a:lnTo>
                    <a:pt x="5" y="107"/>
                  </a:lnTo>
                  <a:lnTo>
                    <a:pt x="0" y="105"/>
                  </a:lnTo>
                  <a:lnTo>
                    <a:pt x="6" y="96"/>
                  </a:lnTo>
                  <a:lnTo>
                    <a:pt x="14" y="89"/>
                  </a:lnTo>
                  <a:lnTo>
                    <a:pt x="24" y="85"/>
                  </a:lnTo>
                  <a:lnTo>
                    <a:pt x="32" y="79"/>
                  </a:lnTo>
                  <a:lnTo>
                    <a:pt x="48" y="67"/>
                  </a:lnTo>
                  <a:lnTo>
                    <a:pt x="63" y="56"/>
                  </a:lnTo>
                  <a:lnTo>
                    <a:pt x="79" y="45"/>
                  </a:lnTo>
                  <a:lnTo>
                    <a:pt x="97" y="35"/>
                  </a:lnTo>
                  <a:lnTo>
                    <a:pt x="113" y="26"/>
                  </a:lnTo>
                  <a:lnTo>
                    <a:pt x="129" y="16"/>
                  </a:lnTo>
                  <a:lnTo>
                    <a:pt x="147" y="8"/>
                  </a:lnTo>
                  <a:lnTo>
                    <a:pt x="164" y="0"/>
                  </a:lnTo>
                  <a:lnTo>
                    <a:pt x="168" y="1"/>
                  </a:lnTo>
                  <a:lnTo>
                    <a:pt x="170" y="5"/>
                  </a:lnTo>
                  <a:lnTo>
                    <a:pt x="170" y="7"/>
                  </a:lnTo>
                  <a:lnTo>
                    <a:pt x="16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7" name="Freeform 17"/>
            <p:cNvSpPr>
              <a:spLocks/>
            </p:cNvSpPr>
            <p:nvPr/>
          </p:nvSpPr>
          <p:spPr bwMode="auto">
            <a:xfrm>
              <a:off x="1741488" y="2973388"/>
              <a:ext cx="4763" cy="3175"/>
            </a:xfrm>
            <a:custGeom>
              <a:avLst/>
              <a:gdLst>
                <a:gd name="T0" fmla="*/ 19 w 19"/>
                <a:gd name="T1" fmla="*/ 5 h 7"/>
                <a:gd name="T2" fmla="*/ 15 w 19"/>
                <a:gd name="T3" fmla="*/ 7 h 7"/>
                <a:gd name="T4" fmla="*/ 10 w 19"/>
                <a:gd name="T5" fmla="*/ 7 h 7"/>
                <a:gd name="T6" fmla="*/ 4 w 19"/>
                <a:gd name="T7" fmla="*/ 5 h 7"/>
                <a:gd name="T8" fmla="*/ 0 w 19"/>
                <a:gd name="T9" fmla="*/ 0 h 7"/>
                <a:gd name="T10" fmla="*/ 19 w 19"/>
                <a:gd name="T11" fmla="*/ 5 h 7"/>
              </a:gdLst>
              <a:ahLst/>
              <a:cxnLst>
                <a:cxn ang="0">
                  <a:pos x="T0" y="T1"/>
                </a:cxn>
                <a:cxn ang="0">
                  <a:pos x="T2" y="T3"/>
                </a:cxn>
                <a:cxn ang="0">
                  <a:pos x="T4" y="T5"/>
                </a:cxn>
                <a:cxn ang="0">
                  <a:pos x="T6" y="T7"/>
                </a:cxn>
                <a:cxn ang="0">
                  <a:pos x="T8" y="T9"/>
                </a:cxn>
                <a:cxn ang="0">
                  <a:pos x="T10" y="T11"/>
                </a:cxn>
              </a:cxnLst>
              <a:rect l="0" t="0" r="r" b="b"/>
              <a:pathLst>
                <a:path w="19" h="7">
                  <a:moveTo>
                    <a:pt x="19" y="5"/>
                  </a:moveTo>
                  <a:lnTo>
                    <a:pt x="15" y="7"/>
                  </a:lnTo>
                  <a:lnTo>
                    <a:pt x="10" y="7"/>
                  </a:lnTo>
                  <a:lnTo>
                    <a:pt x="4" y="5"/>
                  </a:lnTo>
                  <a:lnTo>
                    <a:pt x="0" y="0"/>
                  </a:lnTo>
                  <a:lnTo>
                    <a:pt x="1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8" name="Freeform 18"/>
            <p:cNvSpPr>
              <a:spLocks/>
            </p:cNvSpPr>
            <p:nvPr/>
          </p:nvSpPr>
          <p:spPr bwMode="auto">
            <a:xfrm>
              <a:off x="1747838" y="2981325"/>
              <a:ext cx="192088" cy="198437"/>
            </a:xfrm>
            <a:custGeom>
              <a:avLst/>
              <a:gdLst>
                <a:gd name="T0" fmla="*/ 715 w 729"/>
                <a:gd name="T1" fmla="*/ 26 h 752"/>
                <a:gd name="T2" fmla="*/ 688 w 729"/>
                <a:gd name="T3" fmla="*/ 76 h 752"/>
                <a:gd name="T4" fmla="*/ 659 w 729"/>
                <a:gd name="T5" fmla="*/ 126 h 752"/>
                <a:gd name="T6" fmla="*/ 629 w 729"/>
                <a:gd name="T7" fmla="*/ 176 h 752"/>
                <a:gd name="T8" fmla="*/ 598 w 729"/>
                <a:gd name="T9" fmla="*/ 223 h 752"/>
                <a:gd name="T10" fmla="*/ 564 w 729"/>
                <a:gd name="T11" fmla="*/ 271 h 752"/>
                <a:gd name="T12" fmla="*/ 528 w 729"/>
                <a:gd name="T13" fmla="*/ 317 h 752"/>
                <a:gd name="T14" fmla="*/ 490 w 729"/>
                <a:gd name="T15" fmla="*/ 363 h 752"/>
                <a:gd name="T16" fmla="*/ 455 w 729"/>
                <a:gd name="T17" fmla="*/ 403 h 752"/>
                <a:gd name="T18" fmla="*/ 425 w 729"/>
                <a:gd name="T19" fmla="*/ 438 h 752"/>
                <a:gd name="T20" fmla="*/ 393 w 729"/>
                <a:gd name="T21" fmla="*/ 469 h 752"/>
                <a:gd name="T22" fmla="*/ 361 w 729"/>
                <a:gd name="T23" fmla="*/ 498 h 752"/>
                <a:gd name="T24" fmla="*/ 326 w 729"/>
                <a:gd name="T25" fmla="*/ 524 h 752"/>
                <a:gd name="T26" fmla="*/ 292 w 729"/>
                <a:gd name="T27" fmla="*/ 551 h 752"/>
                <a:gd name="T28" fmla="*/ 257 w 729"/>
                <a:gd name="T29" fmla="*/ 578 h 752"/>
                <a:gd name="T30" fmla="*/ 223 w 729"/>
                <a:gd name="T31" fmla="*/ 606 h 752"/>
                <a:gd name="T32" fmla="*/ 194 w 729"/>
                <a:gd name="T33" fmla="*/ 629 h 752"/>
                <a:gd name="T34" fmla="*/ 169 w 729"/>
                <a:gd name="T35" fmla="*/ 646 h 752"/>
                <a:gd name="T36" fmla="*/ 143 w 729"/>
                <a:gd name="T37" fmla="*/ 663 h 752"/>
                <a:gd name="T38" fmla="*/ 118 w 729"/>
                <a:gd name="T39" fmla="*/ 680 h 752"/>
                <a:gd name="T40" fmla="*/ 92 w 729"/>
                <a:gd name="T41" fmla="*/ 696 h 752"/>
                <a:gd name="T42" fmla="*/ 65 w 729"/>
                <a:gd name="T43" fmla="*/ 713 h 752"/>
                <a:gd name="T44" fmla="*/ 40 w 729"/>
                <a:gd name="T45" fmla="*/ 729 h 752"/>
                <a:gd name="T46" fmla="*/ 13 w 729"/>
                <a:gd name="T47" fmla="*/ 745 h 752"/>
                <a:gd name="T48" fmla="*/ 15 w 729"/>
                <a:gd name="T49" fmla="*/ 739 h 752"/>
                <a:gd name="T50" fmla="*/ 45 w 729"/>
                <a:gd name="T51" fmla="*/ 716 h 752"/>
                <a:gd name="T52" fmla="*/ 78 w 729"/>
                <a:gd name="T53" fmla="*/ 692 h 752"/>
                <a:gd name="T54" fmla="*/ 112 w 729"/>
                <a:gd name="T55" fmla="*/ 669 h 752"/>
                <a:gd name="T56" fmla="*/ 145 w 729"/>
                <a:gd name="T57" fmla="*/ 645 h 752"/>
                <a:gd name="T58" fmla="*/ 179 w 729"/>
                <a:gd name="T59" fmla="*/ 621 h 752"/>
                <a:gd name="T60" fmla="*/ 213 w 729"/>
                <a:gd name="T61" fmla="*/ 596 h 752"/>
                <a:gd name="T62" fmla="*/ 245 w 729"/>
                <a:gd name="T63" fmla="*/ 571 h 752"/>
                <a:gd name="T64" fmla="*/ 285 w 729"/>
                <a:gd name="T65" fmla="*/ 537 h 752"/>
                <a:gd name="T66" fmla="*/ 331 w 729"/>
                <a:gd name="T67" fmla="*/ 494 h 752"/>
                <a:gd name="T68" fmla="*/ 376 w 729"/>
                <a:gd name="T69" fmla="*/ 449 h 752"/>
                <a:gd name="T70" fmla="*/ 418 w 729"/>
                <a:gd name="T71" fmla="*/ 401 h 752"/>
                <a:gd name="T72" fmla="*/ 459 w 729"/>
                <a:gd name="T73" fmla="*/ 352 h 752"/>
                <a:gd name="T74" fmla="*/ 499 w 729"/>
                <a:gd name="T75" fmla="*/ 303 h 752"/>
                <a:gd name="T76" fmla="*/ 538 w 729"/>
                <a:gd name="T77" fmla="*/ 253 h 752"/>
                <a:gd name="T78" fmla="*/ 577 w 729"/>
                <a:gd name="T79" fmla="*/ 206 h 752"/>
                <a:gd name="T80" fmla="*/ 606 w 729"/>
                <a:gd name="T81" fmla="*/ 169 h 752"/>
                <a:gd name="T82" fmla="*/ 626 w 729"/>
                <a:gd name="T83" fmla="*/ 142 h 752"/>
                <a:gd name="T84" fmla="*/ 643 w 729"/>
                <a:gd name="T85" fmla="*/ 115 h 752"/>
                <a:gd name="T86" fmla="*/ 661 w 729"/>
                <a:gd name="T87" fmla="*/ 88 h 752"/>
                <a:gd name="T88" fmla="*/ 679 w 729"/>
                <a:gd name="T89" fmla="*/ 66 h 752"/>
                <a:gd name="T90" fmla="*/ 694 w 729"/>
                <a:gd name="T91" fmla="*/ 48 h 752"/>
                <a:gd name="T92" fmla="*/ 707 w 729"/>
                <a:gd name="T93" fmla="*/ 28 h 752"/>
                <a:gd name="T94" fmla="*/ 721 w 729"/>
                <a:gd name="T95" fmla="*/ 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9" h="752">
                  <a:moveTo>
                    <a:pt x="729" y="0"/>
                  </a:moveTo>
                  <a:lnTo>
                    <a:pt x="715" y="26"/>
                  </a:lnTo>
                  <a:lnTo>
                    <a:pt x="702" y="50"/>
                  </a:lnTo>
                  <a:lnTo>
                    <a:pt x="688" y="76"/>
                  </a:lnTo>
                  <a:lnTo>
                    <a:pt x="673" y="101"/>
                  </a:lnTo>
                  <a:lnTo>
                    <a:pt x="659" y="126"/>
                  </a:lnTo>
                  <a:lnTo>
                    <a:pt x="644" y="150"/>
                  </a:lnTo>
                  <a:lnTo>
                    <a:pt x="629" y="176"/>
                  </a:lnTo>
                  <a:lnTo>
                    <a:pt x="614" y="199"/>
                  </a:lnTo>
                  <a:lnTo>
                    <a:pt x="598" y="223"/>
                  </a:lnTo>
                  <a:lnTo>
                    <a:pt x="581" y="248"/>
                  </a:lnTo>
                  <a:lnTo>
                    <a:pt x="564" y="271"/>
                  </a:lnTo>
                  <a:lnTo>
                    <a:pt x="547" y="294"/>
                  </a:lnTo>
                  <a:lnTo>
                    <a:pt x="528" y="317"/>
                  </a:lnTo>
                  <a:lnTo>
                    <a:pt x="509" y="341"/>
                  </a:lnTo>
                  <a:lnTo>
                    <a:pt x="490" y="363"/>
                  </a:lnTo>
                  <a:lnTo>
                    <a:pt x="469" y="385"/>
                  </a:lnTo>
                  <a:lnTo>
                    <a:pt x="455" y="403"/>
                  </a:lnTo>
                  <a:lnTo>
                    <a:pt x="440" y="421"/>
                  </a:lnTo>
                  <a:lnTo>
                    <a:pt x="425" y="438"/>
                  </a:lnTo>
                  <a:lnTo>
                    <a:pt x="409" y="453"/>
                  </a:lnTo>
                  <a:lnTo>
                    <a:pt x="393" y="469"/>
                  </a:lnTo>
                  <a:lnTo>
                    <a:pt x="377" y="484"/>
                  </a:lnTo>
                  <a:lnTo>
                    <a:pt x="361" y="498"/>
                  </a:lnTo>
                  <a:lnTo>
                    <a:pt x="343" y="512"/>
                  </a:lnTo>
                  <a:lnTo>
                    <a:pt x="326" y="524"/>
                  </a:lnTo>
                  <a:lnTo>
                    <a:pt x="309" y="537"/>
                  </a:lnTo>
                  <a:lnTo>
                    <a:pt x="292" y="551"/>
                  </a:lnTo>
                  <a:lnTo>
                    <a:pt x="275" y="564"/>
                  </a:lnTo>
                  <a:lnTo>
                    <a:pt x="257" y="578"/>
                  </a:lnTo>
                  <a:lnTo>
                    <a:pt x="241" y="592"/>
                  </a:lnTo>
                  <a:lnTo>
                    <a:pt x="223" y="606"/>
                  </a:lnTo>
                  <a:lnTo>
                    <a:pt x="207" y="621"/>
                  </a:lnTo>
                  <a:lnTo>
                    <a:pt x="194" y="629"/>
                  </a:lnTo>
                  <a:lnTo>
                    <a:pt x="182" y="637"/>
                  </a:lnTo>
                  <a:lnTo>
                    <a:pt x="169" y="646"/>
                  </a:lnTo>
                  <a:lnTo>
                    <a:pt x="156" y="655"/>
                  </a:lnTo>
                  <a:lnTo>
                    <a:pt x="143" y="663"/>
                  </a:lnTo>
                  <a:lnTo>
                    <a:pt x="130" y="671"/>
                  </a:lnTo>
                  <a:lnTo>
                    <a:pt x="118" y="680"/>
                  </a:lnTo>
                  <a:lnTo>
                    <a:pt x="105" y="688"/>
                  </a:lnTo>
                  <a:lnTo>
                    <a:pt x="92" y="696"/>
                  </a:lnTo>
                  <a:lnTo>
                    <a:pt x="79" y="705"/>
                  </a:lnTo>
                  <a:lnTo>
                    <a:pt x="65" y="713"/>
                  </a:lnTo>
                  <a:lnTo>
                    <a:pt x="52" y="721"/>
                  </a:lnTo>
                  <a:lnTo>
                    <a:pt x="40" y="729"/>
                  </a:lnTo>
                  <a:lnTo>
                    <a:pt x="27" y="737"/>
                  </a:lnTo>
                  <a:lnTo>
                    <a:pt x="13" y="745"/>
                  </a:lnTo>
                  <a:lnTo>
                    <a:pt x="0" y="752"/>
                  </a:lnTo>
                  <a:lnTo>
                    <a:pt x="15" y="739"/>
                  </a:lnTo>
                  <a:lnTo>
                    <a:pt x="30" y="728"/>
                  </a:lnTo>
                  <a:lnTo>
                    <a:pt x="45" y="716"/>
                  </a:lnTo>
                  <a:lnTo>
                    <a:pt x="62" y="705"/>
                  </a:lnTo>
                  <a:lnTo>
                    <a:pt x="78" y="692"/>
                  </a:lnTo>
                  <a:lnTo>
                    <a:pt x="94" y="680"/>
                  </a:lnTo>
                  <a:lnTo>
                    <a:pt x="112" y="669"/>
                  </a:lnTo>
                  <a:lnTo>
                    <a:pt x="128" y="657"/>
                  </a:lnTo>
                  <a:lnTo>
                    <a:pt x="145" y="645"/>
                  </a:lnTo>
                  <a:lnTo>
                    <a:pt x="162" y="634"/>
                  </a:lnTo>
                  <a:lnTo>
                    <a:pt x="179" y="621"/>
                  </a:lnTo>
                  <a:lnTo>
                    <a:pt x="195" y="609"/>
                  </a:lnTo>
                  <a:lnTo>
                    <a:pt x="213" y="596"/>
                  </a:lnTo>
                  <a:lnTo>
                    <a:pt x="229" y="584"/>
                  </a:lnTo>
                  <a:lnTo>
                    <a:pt x="245" y="571"/>
                  </a:lnTo>
                  <a:lnTo>
                    <a:pt x="261" y="557"/>
                  </a:lnTo>
                  <a:lnTo>
                    <a:pt x="285" y="537"/>
                  </a:lnTo>
                  <a:lnTo>
                    <a:pt x="308" y="515"/>
                  </a:lnTo>
                  <a:lnTo>
                    <a:pt x="331" y="494"/>
                  </a:lnTo>
                  <a:lnTo>
                    <a:pt x="354" y="471"/>
                  </a:lnTo>
                  <a:lnTo>
                    <a:pt x="376" y="449"/>
                  </a:lnTo>
                  <a:lnTo>
                    <a:pt x="397" y="426"/>
                  </a:lnTo>
                  <a:lnTo>
                    <a:pt x="418" y="401"/>
                  </a:lnTo>
                  <a:lnTo>
                    <a:pt x="438" y="377"/>
                  </a:lnTo>
                  <a:lnTo>
                    <a:pt x="459" y="352"/>
                  </a:lnTo>
                  <a:lnTo>
                    <a:pt x="479" y="328"/>
                  </a:lnTo>
                  <a:lnTo>
                    <a:pt x="499" y="303"/>
                  </a:lnTo>
                  <a:lnTo>
                    <a:pt x="519" y="279"/>
                  </a:lnTo>
                  <a:lnTo>
                    <a:pt x="538" y="253"/>
                  </a:lnTo>
                  <a:lnTo>
                    <a:pt x="557" y="229"/>
                  </a:lnTo>
                  <a:lnTo>
                    <a:pt x="577" y="206"/>
                  </a:lnTo>
                  <a:lnTo>
                    <a:pt x="597" y="181"/>
                  </a:lnTo>
                  <a:lnTo>
                    <a:pt x="606" y="169"/>
                  </a:lnTo>
                  <a:lnTo>
                    <a:pt x="616" y="155"/>
                  </a:lnTo>
                  <a:lnTo>
                    <a:pt x="626" y="142"/>
                  </a:lnTo>
                  <a:lnTo>
                    <a:pt x="634" y="128"/>
                  </a:lnTo>
                  <a:lnTo>
                    <a:pt x="643" y="115"/>
                  </a:lnTo>
                  <a:lnTo>
                    <a:pt x="652" y="101"/>
                  </a:lnTo>
                  <a:lnTo>
                    <a:pt x="661" y="88"/>
                  </a:lnTo>
                  <a:lnTo>
                    <a:pt x="670" y="74"/>
                  </a:lnTo>
                  <a:lnTo>
                    <a:pt x="679" y="66"/>
                  </a:lnTo>
                  <a:lnTo>
                    <a:pt x="686" y="58"/>
                  </a:lnTo>
                  <a:lnTo>
                    <a:pt x="694" y="48"/>
                  </a:lnTo>
                  <a:lnTo>
                    <a:pt x="700" y="37"/>
                  </a:lnTo>
                  <a:lnTo>
                    <a:pt x="707" y="28"/>
                  </a:lnTo>
                  <a:lnTo>
                    <a:pt x="714" y="17"/>
                  </a:lnTo>
                  <a:lnTo>
                    <a:pt x="721" y="8"/>
                  </a:lnTo>
                  <a:lnTo>
                    <a:pt x="7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9" name="Freeform 19"/>
            <p:cNvSpPr>
              <a:spLocks/>
            </p:cNvSpPr>
            <p:nvPr/>
          </p:nvSpPr>
          <p:spPr bwMode="auto">
            <a:xfrm>
              <a:off x="1863725" y="2995613"/>
              <a:ext cx="15875" cy="9525"/>
            </a:xfrm>
            <a:custGeom>
              <a:avLst/>
              <a:gdLst>
                <a:gd name="T0" fmla="*/ 56 w 56"/>
                <a:gd name="T1" fmla="*/ 2 h 41"/>
                <a:gd name="T2" fmla="*/ 52 w 56"/>
                <a:gd name="T3" fmla="*/ 9 h 41"/>
                <a:gd name="T4" fmla="*/ 46 w 56"/>
                <a:gd name="T5" fmla="*/ 14 h 41"/>
                <a:gd name="T6" fmla="*/ 40 w 56"/>
                <a:gd name="T7" fmla="*/ 19 h 41"/>
                <a:gd name="T8" fmla="*/ 35 w 56"/>
                <a:gd name="T9" fmla="*/ 23 h 41"/>
                <a:gd name="T10" fmla="*/ 28 w 56"/>
                <a:gd name="T11" fmla="*/ 26 h 41"/>
                <a:gd name="T12" fmla="*/ 21 w 56"/>
                <a:gd name="T13" fmla="*/ 31 h 41"/>
                <a:gd name="T14" fmla="*/ 15 w 56"/>
                <a:gd name="T15" fmla="*/ 35 h 41"/>
                <a:gd name="T16" fmla="*/ 9 w 56"/>
                <a:gd name="T17" fmla="*/ 41 h 41"/>
                <a:gd name="T18" fmla="*/ 6 w 56"/>
                <a:gd name="T19" fmla="*/ 41 h 41"/>
                <a:gd name="T20" fmla="*/ 3 w 56"/>
                <a:gd name="T21" fmla="*/ 41 h 41"/>
                <a:gd name="T22" fmla="*/ 2 w 56"/>
                <a:gd name="T23" fmla="*/ 40 h 41"/>
                <a:gd name="T24" fmla="*/ 0 w 56"/>
                <a:gd name="T25" fmla="*/ 38 h 41"/>
                <a:gd name="T26" fmla="*/ 6 w 56"/>
                <a:gd name="T27" fmla="*/ 32 h 41"/>
                <a:gd name="T28" fmla="*/ 11 w 56"/>
                <a:gd name="T29" fmla="*/ 26 h 41"/>
                <a:gd name="T30" fmla="*/ 17 w 56"/>
                <a:gd name="T31" fmla="*/ 20 h 41"/>
                <a:gd name="T32" fmla="*/ 24 w 56"/>
                <a:gd name="T33" fmla="*/ 16 h 41"/>
                <a:gd name="T34" fmla="*/ 31 w 56"/>
                <a:gd name="T35" fmla="*/ 11 h 41"/>
                <a:gd name="T36" fmla="*/ 38 w 56"/>
                <a:gd name="T37" fmla="*/ 7 h 41"/>
                <a:gd name="T38" fmla="*/ 46 w 56"/>
                <a:gd name="T39" fmla="*/ 4 h 41"/>
                <a:gd name="T40" fmla="*/ 53 w 56"/>
                <a:gd name="T41" fmla="*/ 0 h 41"/>
                <a:gd name="T42" fmla="*/ 56 w 56"/>
                <a:gd name="T4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41">
                  <a:moveTo>
                    <a:pt x="56" y="2"/>
                  </a:moveTo>
                  <a:lnTo>
                    <a:pt x="52" y="9"/>
                  </a:lnTo>
                  <a:lnTo>
                    <a:pt x="46" y="14"/>
                  </a:lnTo>
                  <a:lnTo>
                    <a:pt x="40" y="19"/>
                  </a:lnTo>
                  <a:lnTo>
                    <a:pt x="35" y="23"/>
                  </a:lnTo>
                  <a:lnTo>
                    <a:pt x="28" y="26"/>
                  </a:lnTo>
                  <a:lnTo>
                    <a:pt x="21" y="31"/>
                  </a:lnTo>
                  <a:lnTo>
                    <a:pt x="15" y="35"/>
                  </a:lnTo>
                  <a:lnTo>
                    <a:pt x="9" y="41"/>
                  </a:lnTo>
                  <a:lnTo>
                    <a:pt x="6" y="41"/>
                  </a:lnTo>
                  <a:lnTo>
                    <a:pt x="3" y="41"/>
                  </a:lnTo>
                  <a:lnTo>
                    <a:pt x="2" y="40"/>
                  </a:lnTo>
                  <a:lnTo>
                    <a:pt x="0" y="38"/>
                  </a:lnTo>
                  <a:lnTo>
                    <a:pt x="6" y="32"/>
                  </a:lnTo>
                  <a:lnTo>
                    <a:pt x="11" y="26"/>
                  </a:lnTo>
                  <a:lnTo>
                    <a:pt x="17" y="20"/>
                  </a:lnTo>
                  <a:lnTo>
                    <a:pt x="24" y="16"/>
                  </a:lnTo>
                  <a:lnTo>
                    <a:pt x="31" y="11"/>
                  </a:lnTo>
                  <a:lnTo>
                    <a:pt x="38" y="7"/>
                  </a:lnTo>
                  <a:lnTo>
                    <a:pt x="46" y="4"/>
                  </a:lnTo>
                  <a:lnTo>
                    <a:pt x="53" y="0"/>
                  </a:lnTo>
                  <a:lnTo>
                    <a:pt x="5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0" name="Freeform 20"/>
            <p:cNvSpPr>
              <a:spLocks/>
            </p:cNvSpPr>
            <p:nvPr/>
          </p:nvSpPr>
          <p:spPr bwMode="auto">
            <a:xfrm>
              <a:off x="1765300" y="3000375"/>
              <a:ext cx="177800" cy="184150"/>
            </a:xfrm>
            <a:custGeom>
              <a:avLst/>
              <a:gdLst>
                <a:gd name="T0" fmla="*/ 657 w 670"/>
                <a:gd name="T1" fmla="*/ 33 h 694"/>
                <a:gd name="T2" fmla="*/ 623 w 670"/>
                <a:gd name="T3" fmla="*/ 93 h 694"/>
                <a:gd name="T4" fmla="*/ 585 w 670"/>
                <a:gd name="T5" fmla="*/ 151 h 694"/>
                <a:gd name="T6" fmla="*/ 546 w 670"/>
                <a:gd name="T7" fmla="*/ 208 h 694"/>
                <a:gd name="T8" fmla="*/ 513 w 670"/>
                <a:gd name="T9" fmla="*/ 257 h 694"/>
                <a:gd name="T10" fmla="*/ 481 w 670"/>
                <a:gd name="T11" fmla="*/ 296 h 694"/>
                <a:gd name="T12" fmla="*/ 449 w 670"/>
                <a:gd name="T13" fmla="*/ 333 h 694"/>
                <a:gd name="T14" fmla="*/ 416 w 670"/>
                <a:gd name="T15" fmla="*/ 370 h 694"/>
                <a:gd name="T16" fmla="*/ 382 w 670"/>
                <a:gd name="T17" fmla="*/ 406 h 694"/>
                <a:gd name="T18" fmla="*/ 348 w 670"/>
                <a:gd name="T19" fmla="*/ 441 h 694"/>
                <a:gd name="T20" fmla="*/ 310 w 670"/>
                <a:gd name="T21" fmla="*/ 475 h 694"/>
                <a:gd name="T22" fmla="*/ 272 w 670"/>
                <a:gd name="T23" fmla="*/ 506 h 694"/>
                <a:gd name="T24" fmla="*/ 238 w 670"/>
                <a:gd name="T25" fmla="*/ 533 h 694"/>
                <a:gd name="T26" fmla="*/ 210 w 670"/>
                <a:gd name="T27" fmla="*/ 556 h 694"/>
                <a:gd name="T28" fmla="*/ 184 w 670"/>
                <a:gd name="T29" fmla="*/ 578 h 694"/>
                <a:gd name="T30" fmla="*/ 156 w 670"/>
                <a:gd name="T31" fmla="*/ 600 h 694"/>
                <a:gd name="T32" fmla="*/ 128 w 670"/>
                <a:gd name="T33" fmla="*/ 621 h 694"/>
                <a:gd name="T34" fmla="*/ 99 w 670"/>
                <a:gd name="T35" fmla="*/ 641 h 694"/>
                <a:gd name="T36" fmla="*/ 68 w 670"/>
                <a:gd name="T37" fmla="*/ 658 h 694"/>
                <a:gd name="T38" fmla="*/ 38 w 670"/>
                <a:gd name="T39" fmla="*/ 675 h 694"/>
                <a:gd name="T40" fmla="*/ 16 w 670"/>
                <a:gd name="T41" fmla="*/ 683 h 694"/>
                <a:gd name="T42" fmla="*/ 6 w 670"/>
                <a:gd name="T43" fmla="*/ 692 h 694"/>
                <a:gd name="T44" fmla="*/ 15 w 670"/>
                <a:gd name="T45" fmla="*/ 682 h 694"/>
                <a:gd name="T46" fmla="*/ 45 w 670"/>
                <a:gd name="T47" fmla="*/ 658 h 694"/>
                <a:gd name="T48" fmla="*/ 77 w 670"/>
                <a:gd name="T49" fmla="*/ 637 h 694"/>
                <a:gd name="T50" fmla="*/ 108 w 670"/>
                <a:gd name="T51" fmla="*/ 618 h 694"/>
                <a:gd name="T52" fmla="*/ 137 w 670"/>
                <a:gd name="T53" fmla="*/ 596 h 694"/>
                <a:gd name="T54" fmla="*/ 163 w 670"/>
                <a:gd name="T55" fmla="*/ 572 h 694"/>
                <a:gd name="T56" fmla="*/ 189 w 670"/>
                <a:gd name="T57" fmla="*/ 550 h 694"/>
                <a:gd name="T58" fmla="*/ 216 w 670"/>
                <a:gd name="T59" fmla="*/ 528 h 694"/>
                <a:gd name="T60" fmla="*/ 243 w 670"/>
                <a:gd name="T61" fmla="*/ 506 h 694"/>
                <a:gd name="T62" fmla="*/ 270 w 670"/>
                <a:gd name="T63" fmla="*/ 484 h 694"/>
                <a:gd name="T64" fmla="*/ 294 w 670"/>
                <a:gd name="T65" fmla="*/ 461 h 694"/>
                <a:gd name="T66" fmla="*/ 317 w 670"/>
                <a:gd name="T67" fmla="*/ 435 h 694"/>
                <a:gd name="T68" fmla="*/ 351 w 670"/>
                <a:gd name="T69" fmla="*/ 403 h 694"/>
                <a:gd name="T70" fmla="*/ 389 w 670"/>
                <a:gd name="T71" fmla="*/ 360 h 694"/>
                <a:gd name="T72" fmla="*/ 424 w 670"/>
                <a:gd name="T73" fmla="*/ 314 h 694"/>
                <a:gd name="T74" fmla="*/ 460 w 670"/>
                <a:gd name="T75" fmla="*/ 269 h 694"/>
                <a:gd name="T76" fmla="*/ 488 w 670"/>
                <a:gd name="T77" fmla="*/ 234 h 694"/>
                <a:gd name="T78" fmla="*/ 509 w 670"/>
                <a:gd name="T79" fmla="*/ 210 h 694"/>
                <a:gd name="T80" fmla="*/ 531 w 670"/>
                <a:gd name="T81" fmla="*/ 186 h 694"/>
                <a:gd name="T82" fmla="*/ 549 w 670"/>
                <a:gd name="T83" fmla="*/ 161 h 694"/>
                <a:gd name="T84" fmla="*/ 568 w 670"/>
                <a:gd name="T85" fmla="*/ 128 h 694"/>
                <a:gd name="T86" fmla="*/ 598 w 670"/>
                <a:gd name="T87" fmla="*/ 92 h 694"/>
                <a:gd name="T88" fmla="*/ 627 w 670"/>
                <a:gd name="T89" fmla="*/ 56 h 694"/>
                <a:gd name="T90" fmla="*/ 653 w 670"/>
                <a:gd name="T91" fmla="*/ 20 h 694"/>
                <a:gd name="T92" fmla="*/ 670 w 670"/>
                <a:gd name="T93"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0" h="694">
                  <a:moveTo>
                    <a:pt x="670" y="0"/>
                  </a:moveTo>
                  <a:lnTo>
                    <a:pt x="657" y="33"/>
                  </a:lnTo>
                  <a:lnTo>
                    <a:pt x="641" y="63"/>
                  </a:lnTo>
                  <a:lnTo>
                    <a:pt x="623" y="93"/>
                  </a:lnTo>
                  <a:lnTo>
                    <a:pt x="604" y="122"/>
                  </a:lnTo>
                  <a:lnTo>
                    <a:pt x="585" y="151"/>
                  </a:lnTo>
                  <a:lnTo>
                    <a:pt x="565" y="179"/>
                  </a:lnTo>
                  <a:lnTo>
                    <a:pt x="546" y="208"/>
                  </a:lnTo>
                  <a:lnTo>
                    <a:pt x="529" y="239"/>
                  </a:lnTo>
                  <a:lnTo>
                    <a:pt x="513" y="257"/>
                  </a:lnTo>
                  <a:lnTo>
                    <a:pt x="498" y="277"/>
                  </a:lnTo>
                  <a:lnTo>
                    <a:pt x="481" y="296"/>
                  </a:lnTo>
                  <a:lnTo>
                    <a:pt x="465" y="314"/>
                  </a:lnTo>
                  <a:lnTo>
                    <a:pt x="449" y="333"/>
                  </a:lnTo>
                  <a:lnTo>
                    <a:pt x="432" y="351"/>
                  </a:lnTo>
                  <a:lnTo>
                    <a:pt x="416" y="370"/>
                  </a:lnTo>
                  <a:lnTo>
                    <a:pt x="400" y="389"/>
                  </a:lnTo>
                  <a:lnTo>
                    <a:pt x="382" y="406"/>
                  </a:lnTo>
                  <a:lnTo>
                    <a:pt x="365" y="425"/>
                  </a:lnTo>
                  <a:lnTo>
                    <a:pt x="348" y="441"/>
                  </a:lnTo>
                  <a:lnTo>
                    <a:pt x="329" y="458"/>
                  </a:lnTo>
                  <a:lnTo>
                    <a:pt x="310" y="475"/>
                  </a:lnTo>
                  <a:lnTo>
                    <a:pt x="292" y="491"/>
                  </a:lnTo>
                  <a:lnTo>
                    <a:pt x="272" y="506"/>
                  </a:lnTo>
                  <a:lnTo>
                    <a:pt x="251" y="521"/>
                  </a:lnTo>
                  <a:lnTo>
                    <a:pt x="238" y="533"/>
                  </a:lnTo>
                  <a:lnTo>
                    <a:pt x="224" y="544"/>
                  </a:lnTo>
                  <a:lnTo>
                    <a:pt x="210" y="556"/>
                  </a:lnTo>
                  <a:lnTo>
                    <a:pt x="198" y="568"/>
                  </a:lnTo>
                  <a:lnTo>
                    <a:pt x="184" y="578"/>
                  </a:lnTo>
                  <a:lnTo>
                    <a:pt x="170" y="590"/>
                  </a:lnTo>
                  <a:lnTo>
                    <a:pt x="156" y="600"/>
                  </a:lnTo>
                  <a:lnTo>
                    <a:pt x="142" y="611"/>
                  </a:lnTo>
                  <a:lnTo>
                    <a:pt x="128" y="621"/>
                  </a:lnTo>
                  <a:lnTo>
                    <a:pt x="113" y="630"/>
                  </a:lnTo>
                  <a:lnTo>
                    <a:pt x="99" y="641"/>
                  </a:lnTo>
                  <a:lnTo>
                    <a:pt x="84" y="650"/>
                  </a:lnTo>
                  <a:lnTo>
                    <a:pt x="68" y="658"/>
                  </a:lnTo>
                  <a:lnTo>
                    <a:pt x="53" y="666"/>
                  </a:lnTo>
                  <a:lnTo>
                    <a:pt x="38" y="675"/>
                  </a:lnTo>
                  <a:lnTo>
                    <a:pt x="23" y="683"/>
                  </a:lnTo>
                  <a:lnTo>
                    <a:pt x="16" y="683"/>
                  </a:lnTo>
                  <a:lnTo>
                    <a:pt x="12" y="686"/>
                  </a:lnTo>
                  <a:lnTo>
                    <a:pt x="6" y="692"/>
                  </a:lnTo>
                  <a:lnTo>
                    <a:pt x="0" y="694"/>
                  </a:lnTo>
                  <a:lnTo>
                    <a:pt x="15" y="682"/>
                  </a:lnTo>
                  <a:lnTo>
                    <a:pt x="30" y="670"/>
                  </a:lnTo>
                  <a:lnTo>
                    <a:pt x="45" y="658"/>
                  </a:lnTo>
                  <a:lnTo>
                    <a:pt x="60" y="648"/>
                  </a:lnTo>
                  <a:lnTo>
                    <a:pt x="77" y="637"/>
                  </a:lnTo>
                  <a:lnTo>
                    <a:pt x="93" y="628"/>
                  </a:lnTo>
                  <a:lnTo>
                    <a:pt x="108" y="618"/>
                  </a:lnTo>
                  <a:lnTo>
                    <a:pt x="124" y="607"/>
                  </a:lnTo>
                  <a:lnTo>
                    <a:pt x="137" y="596"/>
                  </a:lnTo>
                  <a:lnTo>
                    <a:pt x="150" y="583"/>
                  </a:lnTo>
                  <a:lnTo>
                    <a:pt x="163" y="572"/>
                  </a:lnTo>
                  <a:lnTo>
                    <a:pt x="177" y="561"/>
                  </a:lnTo>
                  <a:lnTo>
                    <a:pt x="189" y="550"/>
                  </a:lnTo>
                  <a:lnTo>
                    <a:pt x="203" y="539"/>
                  </a:lnTo>
                  <a:lnTo>
                    <a:pt x="216" y="528"/>
                  </a:lnTo>
                  <a:lnTo>
                    <a:pt x="230" y="518"/>
                  </a:lnTo>
                  <a:lnTo>
                    <a:pt x="243" y="506"/>
                  </a:lnTo>
                  <a:lnTo>
                    <a:pt x="256" y="496"/>
                  </a:lnTo>
                  <a:lnTo>
                    <a:pt x="270" y="484"/>
                  </a:lnTo>
                  <a:lnTo>
                    <a:pt x="281" y="472"/>
                  </a:lnTo>
                  <a:lnTo>
                    <a:pt x="294" y="461"/>
                  </a:lnTo>
                  <a:lnTo>
                    <a:pt x="306" y="448"/>
                  </a:lnTo>
                  <a:lnTo>
                    <a:pt x="317" y="435"/>
                  </a:lnTo>
                  <a:lnTo>
                    <a:pt x="329" y="421"/>
                  </a:lnTo>
                  <a:lnTo>
                    <a:pt x="351" y="403"/>
                  </a:lnTo>
                  <a:lnTo>
                    <a:pt x="371" y="382"/>
                  </a:lnTo>
                  <a:lnTo>
                    <a:pt x="389" y="360"/>
                  </a:lnTo>
                  <a:lnTo>
                    <a:pt x="408" y="337"/>
                  </a:lnTo>
                  <a:lnTo>
                    <a:pt x="424" y="314"/>
                  </a:lnTo>
                  <a:lnTo>
                    <a:pt x="442" y="291"/>
                  </a:lnTo>
                  <a:lnTo>
                    <a:pt x="460" y="269"/>
                  </a:lnTo>
                  <a:lnTo>
                    <a:pt x="479" y="247"/>
                  </a:lnTo>
                  <a:lnTo>
                    <a:pt x="488" y="234"/>
                  </a:lnTo>
                  <a:lnTo>
                    <a:pt x="499" y="222"/>
                  </a:lnTo>
                  <a:lnTo>
                    <a:pt x="509" y="210"/>
                  </a:lnTo>
                  <a:lnTo>
                    <a:pt x="521" y="198"/>
                  </a:lnTo>
                  <a:lnTo>
                    <a:pt x="531" y="186"/>
                  </a:lnTo>
                  <a:lnTo>
                    <a:pt x="541" y="173"/>
                  </a:lnTo>
                  <a:lnTo>
                    <a:pt x="549" y="161"/>
                  </a:lnTo>
                  <a:lnTo>
                    <a:pt x="554" y="147"/>
                  </a:lnTo>
                  <a:lnTo>
                    <a:pt x="568" y="128"/>
                  </a:lnTo>
                  <a:lnTo>
                    <a:pt x="584" y="110"/>
                  </a:lnTo>
                  <a:lnTo>
                    <a:pt x="598" y="92"/>
                  </a:lnTo>
                  <a:lnTo>
                    <a:pt x="613" y="75"/>
                  </a:lnTo>
                  <a:lnTo>
                    <a:pt x="627" y="56"/>
                  </a:lnTo>
                  <a:lnTo>
                    <a:pt x="639" y="39"/>
                  </a:lnTo>
                  <a:lnTo>
                    <a:pt x="653" y="20"/>
                  </a:lnTo>
                  <a:lnTo>
                    <a:pt x="665" y="0"/>
                  </a:lnTo>
                  <a:lnTo>
                    <a:pt x="6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1" name="Freeform 21"/>
            <p:cNvSpPr>
              <a:spLocks/>
            </p:cNvSpPr>
            <p:nvPr/>
          </p:nvSpPr>
          <p:spPr bwMode="auto">
            <a:xfrm>
              <a:off x="1709738" y="3028950"/>
              <a:ext cx="11113" cy="17462"/>
            </a:xfrm>
            <a:custGeom>
              <a:avLst/>
              <a:gdLst>
                <a:gd name="T0" fmla="*/ 44 w 44"/>
                <a:gd name="T1" fmla="*/ 7 h 65"/>
                <a:gd name="T2" fmla="*/ 0 w 44"/>
                <a:gd name="T3" fmla="*/ 65 h 65"/>
                <a:gd name="T4" fmla="*/ 0 w 44"/>
                <a:gd name="T5" fmla="*/ 55 h 65"/>
                <a:gd name="T6" fmla="*/ 6 w 44"/>
                <a:gd name="T7" fmla="*/ 48 h 65"/>
                <a:gd name="T8" fmla="*/ 10 w 44"/>
                <a:gd name="T9" fmla="*/ 41 h 65"/>
                <a:gd name="T10" fmla="*/ 16 w 44"/>
                <a:gd name="T11" fmla="*/ 33 h 65"/>
                <a:gd name="T12" fmla="*/ 21 w 44"/>
                <a:gd name="T13" fmla="*/ 26 h 65"/>
                <a:gd name="T14" fmla="*/ 26 w 44"/>
                <a:gd name="T15" fmla="*/ 19 h 65"/>
                <a:gd name="T16" fmla="*/ 31 w 44"/>
                <a:gd name="T17" fmla="*/ 12 h 65"/>
                <a:gd name="T18" fmla="*/ 37 w 44"/>
                <a:gd name="T19" fmla="*/ 6 h 65"/>
                <a:gd name="T20" fmla="*/ 44 w 44"/>
                <a:gd name="T21" fmla="*/ 0 h 65"/>
                <a:gd name="T22" fmla="*/ 44 w 44"/>
                <a:gd name="T23"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44" y="7"/>
                  </a:moveTo>
                  <a:lnTo>
                    <a:pt x="0" y="65"/>
                  </a:lnTo>
                  <a:lnTo>
                    <a:pt x="0" y="55"/>
                  </a:lnTo>
                  <a:lnTo>
                    <a:pt x="6" y="48"/>
                  </a:lnTo>
                  <a:lnTo>
                    <a:pt x="10" y="41"/>
                  </a:lnTo>
                  <a:lnTo>
                    <a:pt x="16" y="33"/>
                  </a:lnTo>
                  <a:lnTo>
                    <a:pt x="21" y="26"/>
                  </a:lnTo>
                  <a:lnTo>
                    <a:pt x="26" y="19"/>
                  </a:lnTo>
                  <a:lnTo>
                    <a:pt x="31" y="12"/>
                  </a:lnTo>
                  <a:lnTo>
                    <a:pt x="37" y="6"/>
                  </a:lnTo>
                  <a:lnTo>
                    <a:pt x="44" y="0"/>
                  </a:lnTo>
                  <a:lnTo>
                    <a:pt x="4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2" name="Freeform 22"/>
            <p:cNvSpPr>
              <a:spLocks/>
            </p:cNvSpPr>
            <p:nvPr/>
          </p:nvSpPr>
          <p:spPr bwMode="auto">
            <a:xfrm>
              <a:off x="1800225" y="3040063"/>
              <a:ext cx="136525" cy="139700"/>
            </a:xfrm>
            <a:custGeom>
              <a:avLst/>
              <a:gdLst>
                <a:gd name="T0" fmla="*/ 460 w 513"/>
                <a:gd name="T1" fmla="*/ 93 h 524"/>
                <a:gd name="T2" fmla="*/ 436 w 513"/>
                <a:gd name="T3" fmla="*/ 123 h 524"/>
                <a:gd name="T4" fmla="*/ 411 w 513"/>
                <a:gd name="T5" fmla="*/ 153 h 524"/>
                <a:gd name="T6" fmla="*/ 385 w 513"/>
                <a:gd name="T7" fmla="*/ 183 h 524"/>
                <a:gd name="T8" fmla="*/ 360 w 513"/>
                <a:gd name="T9" fmla="*/ 213 h 524"/>
                <a:gd name="T10" fmla="*/ 333 w 513"/>
                <a:gd name="T11" fmla="*/ 244 h 524"/>
                <a:gd name="T12" fmla="*/ 305 w 513"/>
                <a:gd name="T13" fmla="*/ 274 h 524"/>
                <a:gd name="T14" fmla="*/ 276 w 513"/>
                <a:gd name="T15" fmla="*/ 303 h 524"/>
                <a:gd name="T16" fmla="*/ 248 w 513"/>
                <a:gd name="T17" fmla="*/ 331 h 524"/>
                <a:gd name="T18" fmla="*/ 218 w 513"/>
                <a:gd name="T19" fmla="*/ 359 h 524"/>
                <a:gd name="T20" fmla="*/ 187 w 513"/>
                <a:gd name="T21" fmla="*/ 386 h 524"/>
                <a:gd name="T22" fmla="*/ 157 w 513"/>
                <a:gd name="T23" fmla="*/ 411 h 524"/>
                <a:gd name="T24" fmla="*/ 127 w 513"/>
                <a:gd name="T25" fmla="*/ 437 h 524"/>
                <a:gd name="T26" fmla="*/ 96 w 513"/>
                <a:gd name="T27" fmla="*/ 460 h 524"/>
                <a:gd name="T28" fmla="*/ 64 w 513"/>
                <a:gd name="T29" fmla="*/ 483 h 524"/>
                <a:gd name="T30" fmla="*/ 32 w 513"/>
                <a:gd name="T31" fmla="*/ 504 h 524"/>
                <a:gd name="T32" fmla="*/ 0 w 513"/>
                <a:gd name="T33" fmla="*/ 524 h 524"/>
                <a:gd name="T34" fmla="*/ 24 w 513"/>
                <a:gd name="T35" fmla="*/ 506 h 524"/>
                <a:gd name="T36" fmla="*/ 46 w 513"/>
                <a:gd name="T37" fmla="*/ 488 h 524"/>
                <a:gd name="T38" fmla="*/ 67 w 513"/>
                <a:gd name="T39" fmla="*/ 468 h 524"/>
                <a:gd name="T40" fmla="*/ 87 w 513"/>
                <a:gd name="T41" fmla="*/ 448 h 524"/>
                <a:gd name="T42" fmla="*/ 108 w 513"/>
                <a:gd name="T43" fmla="*/ 429 h 524"/>
                <a:gd name="T44" fmla="*/ 129 w 513"/>
                <a:gd name="T45" fmla="*/ 408 h 524"/>
                <a:gd name="T46" fmla="*/ 151 w 513"/>
                <a:gd name="T47" fmla="*/ 388 h 524"/>
                <a:gd name="T48" fmla="*/ 175 w 513"/>
                <a:gd name="T49" fmla="*/ 368 h 524"/>
                <a:gd name="T50" fmla="*/ 194 w 513"/>
                <a:gd name="T51" fmla="*/ 348 h 524"/>
                <a:gd name="T52" fmla="*/ 214 w 513"/>
                <a:gd name="T53" fmla="*/ 329 h 524"/>
                <a:gd name="T54" fmla="*/ 234 w 513"/>
                <a:gd name="T55" fmla="*/ 308 h 524"/>
                <a:gd name="T56" fmla="*/ 254 w 513"/>
                <a:gd name="T57" fmla="*/ 287 h 524"/>
                <a:gd name="T58" fmla="*/ 272 w 513"/>
                <a:gd name="T59" fmla="*/ 267 h 524"/>
                <a:gd name="T60" fmla="*/ 291 w 513"/>
                <a:gd name="T61" fmla="*/ 246 h 524"/>
                <a:gd name="T62" fmla="*/ 311 w 513"/>
                <a:gd name="T63" fmla="*/ 225 h 524"/>
                <a:gd name="T64" fmla="*/ 329 w 513"/>
                <a:gd name="T65" fmla="*/ 204 h 524"/>
                <a:gd name="T66" fmla="*/ 348 w 513"/>
                <a:gd name="T67" fmla="*/ 183 h 524"/>
                <a:gd name="T68" fmla="*/ 367 w 513"/>
                <a:gd name="T69" fmla="*/ 161 h 524"/>
                <a:gd name="T70" fmla="*/ 386 w 513"/>
                <a:gd name="T71" fmla="*/ 140 h 524"/>
                <a:gd name="T72" fmla="*/ 405 w 513"/>
                <a:gd name="T73" fmla="*/ 119 h 524"/>
                <a:gd name="T74" fmla="*/ 423 w 513"/>
                <a:gd name="T75" fmla="*/ 98 h 524"/>
                <a:gd name="T76" fmla="*/ 442 w 513"/>
                <a:gd name="T77" fmla="*/ 76 h 524"/>
                <a:gd name="T78" fmla="*/ 462 w 513"/>
                <a:gd name="T79" fmla="*/ 55 h 524"/>
                <a:gd name="T80" fmla="*/ 480 w 513"/>
                <a:gd name="T81" fmla="*/ 34 h 524"/>
                <a:gd name="T82" fmla="*/ 513 w 513"/>
                <a:gd name="T83" fmla="*/ 0 h 524"/>
                <a:gd name="T84" fmla="*/ 508 w 513"/>
                <a:gd name="T85" fmla="*/ 12 h 524"/>
                <a:gd name="T86" fmla="*/ 501 w 513"/>
                <a:gd name="T87" fmla="*/ 24 h 524"/>
                <a:gd name="T88" fmla="*/ 494 w 513"/>
                <a:gd name="T89" fmla="*/ 34 h 524"/>
                <a:gd name="T90" fmla="*/ 486 w 513"/>
                <a:gd name="T91" fmla="*/ 46 h 524"/>
                <a:gd name="T92" fmla="*/ 479 w 513"/>
                <a:gd name="T93" fmla="*/ 58 h 524"/>
                <a:gd name="T94" fmla="*/ 471 w 513"/>
                <a:gd name="T95" fmla="*/ 68 h 524"/>
                <a:gd name="T96" fmla="*/ 465 w 513"/>
                <a:gd name="T97" fmla="*/ 80 h 524"/>
                <a:gd name="T98" fmla="*/ 460 w 513"/>
                <a:gd name="T99" fmla="*/ 93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3" h="524">
                  <a:moveTo>
                    <a:pt x="460" y="93"/>
                  </a:moveTo>
                  <a:lnTo>
                    <a:pt x="436" y="123"/>
                  </a:lnTo>
                  <a:lnTo>
                    <a:pt x="411" y="153"/>
                  </a:lnTo>
                  <a:lnTo>
                    <a:pt x="385" y="183"/>
                  </a:lnTo>
                  <a:lnTo>
                    <a:pt x="360" y="213"/>
                  </a:lnTo>
                  <a:lnTo>
                    <a:pt x="333" y="244"/>
                  </a:lnTo>
                  <a:lnTo>
                    <a:pt x="305" y="274"/>
                  </a:lnTo>
                  <a:lnTo>
                    <a:pt x="276" y="303"/>
                  </a:lnTo>
                  <a:lnTo>
                    <a:pt x="248" y="331"/>
                  </a:lnTo>
                  <a:lnTo>
                    <a:pt x="218" y="359"/>
                  </a:lnTo>
                  <a:lnTo>
                    <a:pt x="187" y="386"/>
                  </a:lnTo>
                  <a:lnTo>
                    <a:pt x="157" y="411"/>
                  </a:lnTo>
                  <a:lnTo>
                    <a:pt x="127" y="437"/>
                  </a:lnTo>
                  <a:lnTo>
                    <a:pt x="96" y="460"/>
                  </a:lnTo>
                  <a:lnTo>
                    <a:pt x="64" y="483"/>
                  </a:lnTo>
                  <a:lnTo>
                    <a:pt x="32" y="504"/>
                  </a:lnTo>
                  <a:lnTo>
                    <a:pt x="0" y="524"/>
                  </a:lnTo>
                  <a:lnTo>
                    <a:pt x="24" y="506"/>
                  </a:lnTo>
                  <a:lnTo>
                    <a:pt x="46" y="488"/>
                  </a:lnTo>
                  <a:lnTo>
                    <a:pt x="67" y="468"/>
                  </a:lnTo>
                  <a:lnTo>
                    <a:pt x="87" y="448"/>
                  </a:lnTo>
                  <a:lnTo>
                    <a:pt x="108" y="429"/>
                  </a:lnTo>
                  <a:lnTo>
                    <a:pt x="129" y="408"/>
                  </a:lnTo>
                  <a:lnTo>
                    <a:pt x="151" y="388"/>
                  </a:lnTo>
                  <a:lnTo>
                    <a:pt x="175" y="368"/>
                  </a:lnTo>
                  <a:lnTo>
                    <a:pt x="194" y="348"/>
                  </a:lnTo>
                  <a:lnTo>
                    <a:pt x="214" y="329"/>
                  </a:lnTo>
                  <a:lnTo>
                    <a:pt x="234" y="308"/>
                  </a:lnTo>
                  <a:lnTo>
                    <a:pt x="254" y="287"/>
                  </a:lnTo>
                  <a:lnTo>
                    <a:pt x="272" y="267"/>
                  </a:lnTo>
                  <a:lnTo>
                    <a:pt x="291" y="246"/>
                  </a:lnTo>
                  <a:lnTo>
                    <a:pt x="311" y="225"/>
                  </a:lnTo>
                  <a:lnTo>
                    <a:pt x="329" y="204"/>
                  </a:lnTo>
                  <a:lnTo>
                    <a:pt x="348" y="183"/>
                  </a:lnTo>
                  <a:lnTo>
                    <a:pt x="367" y="161"/>
                  </a:lnTo>
                  <a:lnTo>
                    <a:pt x="386" y="140"/>
                  </a:lnTo>
                  <a:lnTo>
                    <a:pt x="405" y="119"/>
                  </a:lnTo>
                  <a:lnTo>
                    <a:pt x="423" y="98"/>
                  </a:lnTo>
                  <a:lnTo>
                    <a:pt x="442" y="76"/>
                  </a:lnTo>
                  <a:lnTo>
                    <a:pt x="462" y="55"/>
                  </a:lnTo>
                  <a:lnTo>
                    <a:pt x="480" y="34"/>
                  </a:lnTo>
                  <a:lnTo>
                    <a:pt x="513" y="0"/>
                  </a:lnTo>
                  <a:lnTo>
                    <a:pt x="508" y="12"/>
                  </a:lnTo>
                  <a:lnTo>
                    <a:pt x="501" y="24"/>
                  </a:lnTo>
                  <a:lnTo>
                    <a:pt x="494" y="34"/>
                  </a:lnTo>
                  <a:lnTo>
                    <a:pt x="486" y="46"/>
                  </a:lnTo>
                  <a:lnTo>
                    <a:pt x="479" y="58"/>
                  </a:lnTo>
                  <a:lnTo>
                    <a:pt x="471" y="68"/>
                  </a:lnTo>
                  <a:lnTo>
                    <a:pt x="465" y="80"/>
                  </a:lnTo>
                  <a:lnTo>
                    <a:pt x="460" y="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3" name="Freeform 23"/>
            <p:cNvSpPr>
              <a:spLocks/>
            </p:cNvSpPr>
            <p:nvPr/>
          </p:nvSpPr>
          <p:spPr bwMode="auto">
            <a:xfrm>
              <a:off x="1835150" y="3084513"/>
              <a:ext cx="85725" cy="85725"/>
            </a:xfrm>
            <a:custGeom>
              <a:avLst/>
              <a:gdLst>
                <a:gd name="T0" fmla="*/ 327 w 327"/>
                <a:gd name="T1" fmla="*/ 0 h 325"/>
                <a:gd name="T2" fmla="*/ 312 w 327"/>
                <a:gd name="T3" fmla="*/ 25 h 325"/>
                <a:gd name="T4" fmla="*/ 295 w 327"/>
                <a:gd name="T5" fmla="*/ 49 h 325"/>
                <a:gd name="T6" fmla="*/ 279 w 327"/>
                <a:gd name="T7" fmla="*/ 73 h 325"/>
                <a:gd name="T8" fmla="*/ 260 w 327"/>
                <a:gd name="T9" fmla="*/ 96 h 325"/>
                <a:gd name="T10" fmla="*/ 243 w 327"/>
                <a:gd name="T11" fmla="*/ 118 h 325"/>
                <a:gd name="T12" fmla="*/ 223 w 327"/>
                <a:gd name="T13" fmla="*/ 140 h 325"/>
                <a:gd name="T14" fmla="*/ 203 w 327"/>
                <a:gd name="T15" fmla="*/ 161 h 325"/>
                <a:gd name="T16" fmla="*/ 184 w 327"/>
                <a:gd name="T17" fmla="*/ 182 h 325"/>
                <a:gd name="T18" fmla="*/ 163 w 327"/>
                <a:gd name="T19" fmla="*/ 202 h 325"/>
                <a:gd name="T20" fmla="*/ 141 w 327"/>
                <a:gd name="T21" fmla="*/ 221 h 325"/>
                <a:gd name="T22" fmla="*/ 119 w 327"/>
                <a:gd name="T23" fmla="*/ 240 h 325"/>
                <a:gd name="T24" fmla="*/ 95 w 327"/>
                <a:gd name="T25" fmla="*/ 259 h 325"/>
                <a:gd name="T26" fmla="*/ 72 w 327"/>
                <a:gd name="T27" fmla="*/ 276 h 325"/>
                <a:gd name="T28" fmla="*/ 49 w 327"/>
                <a:gd name="T29" fmla="*/ 293 h 325"/>
                <a:gd name="T30" fmla="*/ 24 w 327"/>
                <a:gd name="T31" fmla="*/ 310 h 325"/>
                <a:gd name="T32" fmla="*/ 0 w 327"/>
                <a:gd name="T33" fmla="*/ 325 h 325"/>
                <a:gd name="T34" fmla="*/ 17 w 327"/>
                <a:gd name="T35" fmla="*/ 306 h 325"/>
                <a:gd name="T36" fmla="*/ 35 w 327"/>
                <a:gd name="T37" fmla="*/ 289 h 325"/>
                <a:gd name="T38" fmla="*/ 53 w 327"/>
                <a:gd name="T39" fmla="*/ 271 h 325"/>
                <a:gd name="T40" fmla="*/ 73 w 327"/>
                <a:gd name="T41" fmla="*/ 253 h 325"/>
                <a:gd name="T42" fmla="*/ 92 w 327"/>
                <a:gd name="T43" fmla="*/ 235 h 325"/>
                <a:gd name="T44" fmla="*/ 112 w 327"/>
                <a:gd name="T45" fmla="*/ 219 h 325"/>
                <a:gd name="T46" fmla="*/ 131 w 327"/>
                <a:gd name="T47" fmla="*/ 202 h 325"/>
                <a:gd name="T48" fmla="*/ 151 w 327"/>
                <a:gd name="T49" fmla="*/ 184 h 325"/>
                <a:gd name="T50" fmla="*/ 171 w 327"/>
                <a:gd name="T51" fmla="*/ 167 h 325"/>
                <a:gd name="T52" fmla="*/ 191 w 327"/>
                <a:gd name="T53" fmla="*/ 148 h 325"/>
                <a:gd name="T54" fmla="*/ 209 w 327"/>
                <a:gd name="T55" fmla="*/ 131 h 325"/>
                <a:gd name="T56" fmla="*/ 228 w 327"/>
                <a:gd name="T57" fmla="*/ 112 h 325"/>
                <a:gd name="T58" fmla="*/ 245 w 327"/>
                <a:gd name="T59" fmla="*/ 94 h 325"/>
                <a:gd name="T60" fmla="*/ 262 w 327"/>
                <a:gd name="T61" fmla="*/ 75 h 325"/>
                <a:gd name="T62" fmla="*/ 278 w 327"/>
                <a:gd name="T63" fmla="*/ 55 h 325"/>
                <a:gd name="T64" fmla="*/ 293 w 327"/>
                <a:gd name="T65" fmla="*/ 34 h 325"/>
                <a:gd name="T66" fmla="*/ 300 w 327"/>
                <a:gd name="T67" fmla="*/ 25 h 325"/>
                <a:gd name="T68" fmla="*/ 308 w 327"/>
                <a:gd name="T69" fmla="*/ 16 h 325"/>
                <a:gd name="T70" fmla="*/ 316 w 327"/>
                <a:gd name="T71" fmla="*/ 6 h 325"/>
                <a:gd name="T72" fmla="*/ 327 w 327"/>
                <a:gd name="T7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25">
                  <a:moveTo>
                    <a:pt x="327" y="0"/>
                  </a:moveTo>
                  <a:lnTo>
                    <a:pt x="312" y="25"/>
                  </a:lnTo>
                  <a:lnTo>
                    <a:pt x="295" y="49"/>
                  </a:lnTo>
                  <a:lnTo>
                    <a:pt x="279" y="73"/>
                  </a:lnTo>
                  <a:lnTo>
                    <a:pt x="260" y="96"/>
                  </a:lnTo>
                  <a:lnTo>
                    <a:pt x="243" y="118"/>
                  </a:lnTo>
                  <a:lnTo>
                    <a:pt x="223" y="140"/>
                  </a:lnTo>
                  <a:lnTo>
                    <a:pt x="203" y="161"/>
                  </a:lnTo>
                  <a:lnTo>
                    <a:pt x="184" y="182"/>
                  </a:lnTo>
                  <a:lnTo>
                    <a:pt x="163" y="202"/>
                  </a:lnTo>
                  <a:lnTo>
                    <a:pt x="141" y="221"/>
                  </a:lnTo>
                  <a:lnTo>
                    <a:pt x="119" y="240"/>
                  </a:lnTo>
                  <a:lnTo>
                    <a:pt x="95" y="259"/>
                  </a:lnTo>
                  <a:lnTo>
                    <a:pt x="72" y="276"/>
                  </a:lnTo>
                  <a:lnTo>
                    <a:pt x="49" y="293"/>
                  </a:lnTo>
                  <a:lnTo>
                    <a:pt x="24" y="310"/>
                  </a:lnTo>
                  <a:lnTo>
                    <a:pt x="0" y="325"/>
                  </a:lnTo>
                  <a:lnTo>
                    <a:pt x="17" y="306"/>
                  </a:lnTo>
                  <a:lnTo>
                    <a:pt x="35" y="289"/>
                  </a:lnTo>
                  <a:lnTo>
                    <a:pt x="53" y="271"/>
                  </a:lnTo>
                  <a:lnTo>
                    <a:pt x="73" y="253"/>
                  </a:lnTo>
                  <a:lnTo>
                    <a:pt x="92" y="235"/>
                  </a:lnTo>
                  <a:lnTo>
                    <a:pt x="112" y="219"/>
                  </a:lnTo>
                  <a:lnTo>
                    <a:pt x="131" y="202"/>
                  </a:lnTo>
                  <a:lnTo>
                    <a:pt x="151" y="184"/>
                  </a:lnTo>
                  <a:lnTo>
                    <a:pt x="171" y="167"/>
                  </a:lnTo>
                  <a:lnTo>
                    <a:pt x="191" y="148"/>
                  </a:lnTo>
                  <a:lnTo>
                    <a:pt x="209" y="131"/>
                  </a:lnTo>
                  <a:lnTo>
                    <a:pt x="228" y="112"/>
                  </a:lnTo>
                  <a:lnTo>
                    <a:pt x="245" y="94"/>
                  </a:lnTo>
                  <a:lnTo>
                    <a:pt x="262" y="75"/>
                  </a:lnTo>
                  <a:lnTo>
                    <a:pt x="278" y="55"/>
                  </a:lnTo>
                  <a:lnTo>
                    <a:pt x="293" y="34"/>
                  </a:lnTo>
                  <a:lnTo>
                    <a:pt x="300" y="25"/>
                  </a:lnTo>
                  <a:lnTo>
                    <a:pt x="308" y="16"/>
                  </a:lnTo>
                  <a:lnTo>
                    <a:pt x="316" y="6"/>
                  </a:lnTo>
                  <a:lnTo>
                    <a:pt x="3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 name="Freeform 24"/>
            <p:cNvSpPr>
              <a:spLocks/>
            </p:cNvSpPr>
            <p:nvPr/>
          </p:nvSpPr>
          <p:spPr bwMode="auto">
            <a:xfrm>
              <a:off x="1635125" y="3100388"/>
              <a:ext cx="28575" cy="63500"/>
            </a:xfrm>
            <a:custGeom>
              <a:avLst/>
              <a:gdLst>
                <a:gd name="T0" fmla="*/ 108 w 108"/>
                <a:gd name="T1" fmla="*/ 2 h 244"/>
                <a:gd name="T2" fmla="*/ 91 w 108"/>
                <a:gd name="T3" fmla="*/ 28 h 244"/>
                <a:gd name="T4" fmla="*/ 77 w 108"/>
                <a:gd name="T5" fmla="*/ 53 h 244"/>
                <a:gd name="T6" fmla="*/ 64 w 108"/>
                <a:gd name="T7" fmla="*/ 81 h 244"/>
                <a:gd name="T8" fmla="*/ 54 w 108"/>
                <a:gd name="T9" fmla="*/ 108 h 244"/>
                <a:gd name="T10" fmla="*/ 44 w 108"/>
                <a:gd name="T11" fmla="*/ 137 h 244"/>
                <a:gd name="T12" fmla="*/ 34 w 108"/>
                <a:gd name="T13" fmla="*/ 164 h 244"/>
                <a:gd name="T14" fmla="*/ 22 w 108"/>
                <a:gd name="T15" fmla="*/ 192 h 244"/>
                <a:gd name="T16" fmla="*/ 10 w 108"/>
                <a:gd name="T17" fmla="*/ 219 h 244"/>
                <a:gd name="T18" fmla="*/ 10 w 108"/>
                <a:gd name="T19" fmla="*/ 243 h 244"/>
                <a:gd name="T20" fmla="*/ 8 w 108"/>
                <a:gd name="T21" fmla="*/ 243 h 244"/>
                <a:gd name="T22" fmla="*/ 7 w 108"/>
                <a:gd name="T23" fmla="*/ 243 h 244"/>
                <a:gd name="T24" fmla="*/ 6 w 108"/>
                <a:gd name="T25" fmla="*/ 244 h 244"/>
                <a:gd name="T26" fmla="*/ 6 w 108"/>
                <a:gd name="T27" fmla="*/ 244 h 244"/>
                <a:gd name="T28" fmla="*/ 0 w 108"/>
                <a:gd name="T29" fmla="*/ 219 h 244"/>
                <a:gd name="T30" fmla="*/ 3 w 108"/>
                <a:gd name="T31" fmla="*/ 193 h 244"/>
                <a:gd name="T32" fmla="*/ 11 w 108"/>
                <a:gd name="T33" fmla="*/ 167 h 244"/>
                <a:gd name="T34" fmla="*/ 19 w 108"/>
                <a:gd name="T35" fmla="*/ 144 h 244"/>
                <a:gd name="T36" fmla="*/ 29 w 108"/>
                <a:gd name="T37" fmla="*/ 126 h 244"/>
                <a:gd name="T38" fmla="*/ 39 w 108"/>
                <a:gd name="T39" fmla="*/ 107 h 244"/>
                <a:gd name="T40" fmla="*/ 48 w 108"/>
                <a:gd name="T41" fmla="*/ 88 h 244"/>
                <a:gd name="T42" fmla="*/ 58 w 108"/>
                <a:gd name="T43" fmla="*/ 70 h 244"/>
                <a:gd name="T44" fmla="*/ 69 w 108"/>
                <a:gd name="T45" fmla="*/ 51 h 244"/>
                <a:gd name="T46" fmla="*/ 80 w 108"/>
                <a:gd name="T47" fmla="*/ 34 h 244"/>
                <a:gd name="T48" fmla="*/ 93 w 108"/>
                <a:gd name="T49" fmla="*/ 16 h 244"/>
                <a:gd name="T50" fmla="*/ 106 w 108"/>
                <a:gd name="T51" fmla="*/ 0 h 244"/>
                <a:gd name="T52" fmla="*/ 108 w 108"/>
                <a:gd name="T53" fmla="*/ 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8" h="244">
                  <a:moveTo>
                    <a:pt x="108" y="2"/>
                  </a:moveTo>
                  <a:lnTo>
                    <a:pt x="91" y="28"/>
                  </a:lnTo>
                  <a:lnTo>
                    <a:pt x="77" y="53"/>
                  </a:lnTo>
                  <a:lnTo>
                    <a:pt x="64" y="81"/>
                  </a:lnTo>
                  <a:lnTo>
                    <a:pt x="54" y="108"/>
                  </a:lnTo>
                  <a:lnTo>
                    <a:pt x="44" y="137"/>
                  </a:lnTo>
                  <a:lnTo>
                    <a:pt x="34" y="164"/>
                  </a:lnTo>
                  <a:lnTo>
                    <a:pt x="22" y="192"/>
                  </a:lnTo>
                  <a:lnTo>
                    <a:pt x="10" y="219"/>
                  </a:lnTo>
                  <a:lnTo>
                    <a:pt x="10" y="243"/>
                  </a:lnTo>
                  <a:lnTo>
                    <a:pt x="8" y="243"/>
                  </a:lnTo>
                  <a:lnTo>
                    <a:pt x="7" y="243"/>
                  </a:lnTo>
                  <a:lnTo>
                    <a:pt x="6" y="244"/>
                  </a:lnTo>
                  <a:lnTo>
                    <a:pt x="6" y="244"/>
                  </a:lnTo>
                  <a:lnTo>
                    <a:pt x="0" y="219"/>
                  </a:lnTo>
                  <a:lnTo>
                    <a:pt x="3" y="193"/>
                  </a:lnTo>
                  <a:lnTo>
                    <a:pt x="11" y="167"/>
                  </a:lnTo>
                  <a:lnTo>
                    <a:pt x="19" y="144"/>
                  </a:lnTo>
                  <a:lnTo>
                    <a:pt x="29" y="126"/>
                  </a:lnTo>
                  <a:lnTo>
                    <a:pt x="39" y="107"/>
                  </a:lnTo>
                  <a:lnTo>
                    <a:pt x="48" y="88"/>
                  </a:lnTo>
                  <a:lnTo>
                    <a:pt x="58" y="70"/>
                  </a:lnTo>
                  <a:lnTo>
                    <a:pt x="69" y="51"/>
                  </a:lnTo>
                  <a:lnTo>
                    <a:pt x="80" y="34"/>
                  </a:lnTo>
                  <a:lnTo>
                    <a:pt x="93" y="16"/>
                  </a:lnTo>
                  <a:lnTo>
                    <a:pt x="106" y="0"/>
                  </a:lnTo>
                  <a:lnTo>
                    <a:pt x="10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5" name="Freeform 25"/>
            <p:cNvSpPr>
              <a:spLocks/>
            </p:cNvSpPr>
            <p:nvPr/>
          </p:nvSpPr>
          <p:spPr bwMode="auto">
            <a:xfrm>
              <a:off x="1676400" y="3101975"/>
              <a:ext cx="0" cy="1587"/>
            </a:xfrm>
            <a:custGeom>
              <a:avLst/>
              <a:gdLst>
                <a:gd name="T0" fmla="*/ 6 w 6"/>
                <a:gd name="T1" fmla="*/ 0 h 7"/>
                <a:gd name="T2" fmla="*/ 6 w 6"/>
                <a:gd name="T3" fmla="*/ 2 h 7"/>
                <a:gd name="T4" fmla="*/ 5 w 6"/>
                <a:gd name="T5" fmla="*/ 3 h 7"/>
                <a:gd name="T6" fmla="*/ 4 w 6"/>
                <a:gd name="T7" fmla="*/ 6 h 7"/>
                <a:gd name="T8" fmla="*/ 1 w 6"/>
                <a:gd name="T9" fmla="*/ 7 h 7"/>
                <a:gd name="T10" fmla="*/ 0 w 6"/>
                <a:gd name="T11" fmla="*/ 5 h 7"/>
                <a:gd name="T12" fmla="*/ 1 w 6"/>
                <a:gd name="T13" fmla="*/ 2 h 7"/>
                <a:gd name="T14" fmla="*/ 2 w 6"/>
                <a:gd name="T15" fmla="*/ 0 h 7"/>
                <a:gd name="T16" fmla="*/ 6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6" y="0"/>
                  </a:moveTo>
                  <a:lnTo>
                    <a:pt x="6" y="2"/>
                  </a:lnTo>
                  <a:lnTo>
                    <a:pt x="5" y="3"/>
                  </a:lnTo>
                  <a:lnTo>
                    <a:pt x="4" y="6"/>
                  </a:lnTo>
                  <a:lnTo>
                    <a:pt x="1" y="7"/>
                  </a:lnTo>
                  <a:lnTo>
                    <a:pt x="0" y="5"/>
                  </a:lnTo>
                  <a:lnTo>
                    <a:pt x="1" y="2"/>
                  </a:lnTo>
                  <a:lnTo>
                    <a:pt x="2"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6" name="Freeform 26"/>
            <p:cNvSpPr>
              <a:spLocks/>
            </p:cNvSpPr>
            <p:nvPr/>
          </p:nvSpPr>
          <p:spPr bwMode="auto">
            <a:xfrm>
              <a:off x="1647825" y="3105150"/>
              <a:ext cx="26988" cy="60325"/>
            </a:xfrm>
            <a:custGeom>
              <a:avLst/>
              <a:gdLst>
                <a:gd name="T0" fmla="*/ 102 w 102"/>
                <a:gd name="T1" fmla="*/ 0 h 226"/>
                <a:gd name="T2" fmla="*/ 95 w 102"/>
                <a:gd name="T3" fmla="*/ 16 h 226"/>
                <a:gd name="T4" fmla="*/ 88 w 102"/>
                <a:gd name="T5" fmla="*/ 32 h 226"/>
                <a:gd name="T6" fmla="*/ 79 w 102"/>
                <a:gd name="T7" fmla="*/ 47 h 226"/>
                <a:gd name="T8" fmla="*/ 71 w 102"/>
                <a:gd name="T9" fmla="*/ 63 h 226"/>
                <a:gd name="T10" fmla="*/ 62 w 102"/>
                <a:gd name="T11" fmla="*/ 78 h 226"/>
                <a:gd name="T12" fmla="*/ 55 w 102"/>
                <a:gd name="T13" fmla="*/ 93 h 226"/>
                <a:gd name="T14" fmla="*/ 48 w 102"/>
                <a:gd name="T15" fmla="*/ 109 h 226"/>
                <a:gd name="T16" fmla="*/ 43 w 102"/>
                <a:gd name="T17" fmla="*/ 125 h 226"/>
                <a:gd name="T18" fmla="*/ 38 w 102"/>
                <a:gd name="T19" fmla="*/ 138 h 226"/>
                <a:gd name="T20" fmla="*/ 34 w 102"/>
                <a:gd name="T21" fmla="*/ 150 h 226"/>
                <a:gd name="T22" fmla="*/ 28 w 102"/>
                <a:gd name="T23" fmla="*/ 163 h 226"/>
                <a:gd name="T24" fmla="*/ 22 w 102"/>
                <a:gd name="T25" fmla="*/ 174 h 226"/>
                <a:gd name="T26" fmla="*/ 18 w 102"/>
                <a:gd name="T27" fmla="*/ 187 h 226"/>
                <a:gd name="T28" fmla="*/ 14 w 102"/>
                <a:gd name="T29" fmla="*/ 200 h 226"/>
                <a:gd name="T30" fmla="*/ 13 w 102"/>
                <a:gd name="T31" fmla="*/ 212 h 226"/>
                <a:gd name="T32" fmla="*/ 14 w 102"/>
                <a:gd name="T33" fmla="*/ 226 h 226"/>
                <a:gd name="T34" fmla="*/ 9 w 102"/>
                <a:gd name="T35" fmla="*/ 226 h 226"/>
                <a:gd name="T36" fmla="*/ 5 w 102"/>
                <a:gd name="T37" fmla="*/ 225 h 226"/>
                <a:gd name="T38" fmla="*/ 1 w 102"/>
                <a:gd name="T39" fmla="*/ 222 h 226"/>
                <a:gd name="T40" fmla="*/ 0 w 102"/>
                <a:gd name="T41" fmla="*/ 218 h 226"/>
                <a:gd name="T42" fmla="*/ 2 w 102"/>
                <a:gd name="T43" fmla="*/ 187 h 226"/>
                <a:gd name="T44" fmla="*/ 11 w 102"/>
                <a:gd name="T45" fmla="*/ 158 h 226"/>
                <a:gd name="T46" fmla="*/ 22 w 102"/>
                <a:gd name="T47" fmla="*/ 131 h 226"/>
                <a:gd name="T48" fmla="*/ 36 w 102"/>
                <a:gd name="T49" fmla="*/ 104 h 226"/>
                <a:gd name="T50" fmla="*/ 51 w 102"/>
                <a:gd name="T51" fmla="*/ 79 h 226"/>
                <a:gd name="T52" fmla="*/ 69 w 102"/>
                <a:gd name="T53" fmla="*/ 53 h 226"/>
                <a:gd name="T54" fmla="*/ 84 w 102"/>
                <a:gd name="T55" fmla="*/ 26 h 226"/>
                <a:gd name="T56" fmla="*/ 99 w 102"/>
                <a:gd name="T57" fmla="*/ 0 h 226"/>
                <a:gd name="T58" fmla="*/ 102 w 102"/>
                <a:gd name="T5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 h="226">
                  <a:moveTo>
                    <a:pt x="102" y="0"/>
                  </a:moveTo>
                  <a:lnTo>
                    <a:pt x="95" y="16"/>
                  </a:lnTo>
                  <a:lnTo>
                    <a:pt x="88" y="32"/>
                  </a:lnTo>
                  <a:lnTo>
                    <a:pt x="79" y="47"/>
                  </a:lnTo>
                  <a:lnTo>
                    <a:pt x="71" y="63"/>
                  </a:lnTo>
                  <a:lnTo>
                    <a:pt x="62" y="78"/>
                  </a:lnTo>
                  <a:lnTo>
                    <a:pt x="55" y="93"/>
                  </a:lnTo>
                  <a:lnTo>
                    <a:pt x="48" y="109"/>
                  </a:lnTo>
                  <a:lnTo>
                    <a:pt x="43" y="125"/>
                  </a:lnTo>
                  <a:lnTo>
                    <a:pt x="38" y="138"/>
                  </a:lnTo>
                  <a:lnTo>
                    <a:pt x="34" y="150"/>
                  </a:lnTo>
                  <a:lnTo>
                    <a:pt x="28" y="163"/>
                  </a:lnTo>
                  <a:lnTo>
                    <a:pt x="22" y="174"/>
                  </a:lnTo>
                  <a:lnTo>
                    <a:pt x="18" y="187"/>
                  </a:lnTo>
                  <a:lnTo>
                    <a:pt x="14" y="200"/>
                  </a:lnTo>
                  <a:lnTo>
                    <a:pt x="13" y="212"/>
                  </a:lnTo>
                  <a:lnTo>
                    <a:pt x="14" y="226"/>
                  </a:lnTo>
                  <a:lnTo>
                    <a:pt x="9" y="226"/>
                  </a:lnTo>
                  <a:lnTo>
                    <a:pt x="5" y="225"/>
                  </a:lnTo>
                  <a:lnTo>
                    <a:pt x="1" y="222"/>
                  </a:lnTo>
                  <a:lnTo>
                    <a:pt x="0" y="218"/>
                  </a:lnTo>
                  <a:lnTo>
                    <a:pt x="2" y="187"/>
                  </a:lnTo>
                  <a:lnTo>
                    <a:pt x="11" y="158"/>
                  </a:lnTo>
                  <a:lnTo>
                    <a:pt x="22" y="131"/>
                  </a:lnTo>
                  <a:lnTo>
                    <a:pt x="36" y="104"/>
                  </a:lnTo>
                  <a:lnTo>
                    <a:pt x="51" y="79"/>
                  </a:lnTo>
                  <a:lnTo>
                    <a:pt x="69" y="53"/>
                  </a:lnTo>
                  <a:lnTo>
                    <a:pt x="84" y="26"/>
                  </a:lnTo>
                  <a:lnTo>
                    <a:pt x="99" y="0"/>
                  </a:lnTo>
                  <a:lnTo>
                    <a:pt x="10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7" name="Freeform 27"/>
            <p:cNvSpPr>
              <a:spLocks/>
            </p:cNvSpPr>
            <p:nvPr/>
          </p:nvSpPr>
          <p:spPr bwMode="auto">
            <a:xfrm>
              <a:off x="1684338" y="3114675"/>
              <a:ext cx="19050" cy="39687"/>
            </a:xfrm>
            <a:custGeom>
              <a:avLst/>
              <a:gdLst>
                <a:gd name="T0" fmla="*/ 74 w 74"/>
                <a:gd name="T1" fmla="*/ 0 h 149"/>
                <a:gd name="T2" fmla="*/ 67 w 74"/>
                <a:gd name="T3" fmla="*/ 13 h 149"/>
                <a:gd name="T4" fmla="*/ 60 w 74"/>
                <a:gd name="T5" fmla="*/ 25 h 149"/>
                <a:gd name="T6" fmla="*/ 53 w 74"/>
                <a:gd name="T7" fmla="*/ 38 h 149"/>
                <a:gd name="T8" fmla="*/ 47 w 74"/>
                <a:gd name="T9" fmla="*/ 51 h 149"/>
                <a:gd name="T10" fmla="*/ 40 w 74"/>
                <a:gd name="T11" fmla="*/ 64 h 149"/>
                <a:gd name="T12" fmla="*/ 33 w 74"/>
                <a:gd name="T13" fmla="*/ 77 h 149"/>
                <a:gd name="T14" fmla="*/ 26 w 74"/>
                <a:gd name="T15" fmla="*/ 88 h 149"/>
                <a:gd name="T16" fmla="*/ 18 w 74"/>
                <a:gd name="T17" fmla="*/ 100 h 149"/>
                <a:gd name="T18" fmla="*/ 14 w 74"/>
                <a:gd name="T19" fmla="*/ 114 h 149"/>
                <a:gd name="T20" fmla="*/ 13 w 74"/>
                <a:gd name="T21" fmla="*/ 129 h 149"/>
                <a:gd name="T22" fmla="*/ 11 w 74"/>
                <a:gd name="T23" fmla="*/ 142 h 149"/>
                <a:gd name="T24" fmla="*/ 0 w 74"/>
                <a:gd name="T25" fmla="*/ 149 h 149"/>
                <a:gd name="T26" fmla="*/ 0 w 74"/>
                <a:gd name="T27" fmla="*/ 128 h 149"/>
                <a:gd name="T28" fmla="*/ 4 w 74"/>
                <a:gd name="T29" fmla="*/ 107 h 149"/>
                <a:gd name="T30" fmla="*/ 11 w 74"/>
                <a:gd name="T31" fmla="*/ 88 h 149"/>
                <a:gd name="T32" fmla="*/ 21 w 74"/>
                <a:gd name="T33" fmla="*/ 70 h 149"/>
                <a:gd name="T34" fmla="*/ 33 w 74"/>
                <a:gd name="T35" fmla="*/ 52 h 149"/>
                <a:gd name="T36" fmla="*/ 45 w 74"/>
                <a:gd name="T37" fmla="*/ 35 h 149"/>
                <a:gd name="T38" fmla="*/ 57 w 74"/>
                <a:gd name="T39" fmla="*/ 17 h 149"/>
                <a:gd name="T40" fmla="*/ 69 w 74"/>
                <a:gd name="T41" fmla="*/ 0 h 149"/>
                <a:gd name="T42" fmla="*/ 74 w 74"/>
                <a:gd name="T43"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149">
                  <a:moveTo>
                    <a:pt x="74" y="0"/>
                  </a:moveTo>
                  <a:lnTo>
                    <a:pt x="67" y="13"/>
                  </a:lnTo>
                  <a:lnTo>
                    <a:pt x="60" y="25"/>
                  </a:lnTo>
                  <a:lnTo>
                    <a:pt x="53" y="38"/>
                  </a:lnTo>
                  <a:lnTo>
                    <a:pt x="47" y="51"/>
                  </a:lnTo>
                  <a:lnTo>
                    <a:pt x="40" y="64"/>
                  </a:lnTo>
                  <a:lnTo>
                    <a:pt x="33" y="77"/>
                  </a:lnTo>
                  <a:lnTo>
                    <a:pt x="26" y="88"/>
                  </a:lnTo>
                  <a:lnTo>
                    <a:pt x="18" y="100"/>
                  </a:lnTo>
                  <a:lnTo>
                    <a:pt x="14" y="114"/>
                  </a:lnTo>
                  <a:lnTo>
                    <a:pt x="13" y="129"/>
                  </a:lnTo>
                  <a:lnTo>
                    <a:pt x="11" y="142"/>
                  </a:lnTo>
                  <a:lnTo>
                    <a:pt x="0" y="149"/>
                  </a:lnTo>
                  <a:lnTo>
                    <a:pt x="0" y="128"/>
                  </a:lnTo>
                  <a:lnTo>
                    <a:pt x="4" y="107"/>
                  </a:lnTo>
                  <a:lnTo>
                    <a:pt x="11" y="88"/>
                  </a:lnTo>
                  <a:lnTo>
                    <a:pt x="21" y="70"/>
                  </a:lnTo>
                  <a:lnTo>
                    <a:pt x="33" y="52"/>
                  </a:lnTo>
                  <a:lnTo>
                    <a:pt x="45" y="35"/>
                  </a:lnTo>
                  <a:lnTo>
                    <a:pt x="57" y="17"/>
                  </a:lnTo>
                  <a:lnTo>
                    <a:pt x="69" y="0"/>
                  </a:lnTo>
                  <a:lnTo>
                    <a:pt x="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 name="Freeform 28"/>
            <p:cNvSpPr>
              <a:spLocks/>
            </p:cNvSpPr>
            <p:nvPr/>
          </p:nvSpPr>
          <p:spPr bwMode="auto">
            <a:xfrm>
              <a:off x="1663700" y="3116263"/>
              <a:ext cx="20638" cy="44450"/>
            </a:xfrm>
            <a:custGeom>
              <a:avLst/>
              <a:gdLst>
                <a:gd name="T0" fmla="*/ 78 w 78"/>
                <a:gd name="T1" fmla="*/ 0 h 169"/>
                <a:gd name="T2" fmla="*/ 65 w 78"/>
                <a:gd name="T3" fmla="*/ 19 h 169"/>
                <a:gd name="T4" fmla="*/ 53 w 78"/>
                <a:gd name="T5" fmla="*/ 39 h 169"/>
                <a:gd name="T6" fmla="*/ 43 w 78"/>
                <a:gd name="T7" fmla="*/ 58 h 169"/>
                <a:gd name="T8" fmla="*/ 34 w 78"/>
                <a:gd name="T9" fmla="*/ 79 h 169"/>
                <a:gd name="T10" fmla="*/ 27 w 78"/>
                <a:gd name="T11" fmla="*/ 100 h 169"/>
                <a:gd name="T12" fmla="*/ 20 w 78"/>
                <a:gd name="T13" fmla="*/ 122 h 169"/>
                <a:gd name="T14" fmla="*/ 15 w 78"/>
                <a:gd name="T15" fmla="*/ 144 h 169"/>
                <a:gd name="T16" fmla="*/ 10 w 78"/>
                <a:gd name="T17" fmla="*/ 168 h 169"/>
                <a:gd name="T18" fmla="*/ 5 w 78"/>
                <a:gd name="T19" fmla="*/ 169 h 169"/>
                <a:gd name="T20" fmla="*/ 3 w 78"/>
                <a:gd name="T21" fmla="*/ 165 h 169"/>
                <a:gd name="T22" fmla="*/ 2 w 78"/>
                <a:gd name="T23" fmla="*/ 160 h 169"/>
                <a:gd name="T24" fmla="*/ 0 w 78"/>
                <a:gd name="T25" fmla="*/ 156 h 169"/>
                <a:gd name="T26" fmla="*/ 1 w 78"/>
                <a:gd name="T27" fmla="*/ 133 h 169"/>
                <a:gd name="T28" fmla="*/ 6 w 78"/>
                <a:gd name="T29" fmla="*/ 111 h 169"/>
                <a:gd name="T30" fmla="*/ 13 w 78"/>
                <a:gd name="T31" fmla="*/ 90 h 169"/>
                <a:gd name="T32" fmla="*/ 23 w 78"/>
                <a:gd name="T33" fmla="*/ 71 h 169"/>
                <a:gd name="T34" fmla="*/ 36 w 78"/>
                <a:gd name="T35" fmla="*/ 53 h 169"/>
                <a:gd name="T36" fmla="*/ 49 w 78"/>
                <a:gd name="T37" fmla="*/ 34 h 169"/>
                <a:gd name="T38" fmla="*/ 64 w 78"/>
                <a:gd name="T39" fmla="*/ 17 h 169"/>
                <a:gd name="T40" fmla="*/ 78 w 78"/>
                <a:gd name="T4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69">
                  <a:moveTo>
                    <a:pt x="78" y="0"/>
                  </a:moveTo>
                  <a:lnTo>
                    <a:pt x="65" y="19"/>
                  </a:lnTo>
                  <a:lnTo>
                    <a:pt x="53" y="39"/>
                  </a:lnTo>
                  <a:lnTo>
                    <a:pt x="43" y="58"/>
                  </a:lnTo>
                  <a:lnTo>
                    <a:pt x="34" y="79"/>
                  </a:lnTo>
                  <a:lnTo>
                    <a:pt x="27" y="100"/>
                  </a:lnTo>
                  <a:lnTo>
                    <a:pt x="20" y="122"/>
                  </a:lnTo>
                  <a:lnTo>
                    <a:pt x="15" y="144"/>
                  </a:lnTo>
                  <a:lnTo>
                    <a:pt x="10" y="168"/>
                  </a:lnTo>
                  <a:lnTo>
                    <a:pt x="5" y="169"/>
                  </a:lnTo>
                  <a:lnTo>
                    <a:pt x="3" y="165"/>
                  </a:lnTo>
                  <a:lnTo>
                    <a:pt x="2" y="160"/>
                  </a:lnTo>
                  <a:lnTo>
                    <a:pt x="0" y="156"/>
                  </a:lnTo>
                  <a:lnTo>
                    <a:pt x="1" y="133"/>
                  </a:lnTo>
                  <a:lnTo>
                    <a:pt x="6" y="111"/>
                  </a:lnTo>
                  <a:lnTo>
                    <a:pt x="13" y="90"/>
                  </a:lnTo>
                  <a:lnTo>
                    <a:pt x="23" y="71"/>
                  </a:lnTo>
                  <a:lnTo>
                    <a:pt x="36" y="53"/>
                  </a:lnTo>
                  <a:lnTo>
                    <a:pt x="49" y="34"/>
                  </a:lnTo>
                  <a:lnTo>
                    <a:pt x="64" y="17"/>
                  </a:lnTo>
                  <a:lnTo>
                    <a:pt x="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 name="Freeform 29"/>
            <p:cNvSpPr>
              <a:spLocks/>
            </p:cNvSpPr>
            <p:nvPr/>
          </p:nvSpPr>
          <p:spPr bwMode="auto">
            <a:xfrm>
              <a:off x="1701800" y="3127375"/>
              <a:ext cx="9525" cy="19050"/>
            </a:xfrm>
            <a:custGeom>
              <a:avLst/>
              <a:gdLst>
                <a:gd name="T0" fmla="*/ 7 w 33"/>
                <a:gd name="T1" fmla="*/ 66 h 66"/>
                <a:gd name="T2" fmla="*/ 5 w 33"/>
                <a:gd name="T3" fmla="*/ 66 h 66"/>
                <a:gd name="T4" fmla="*/ 4 w 33"/>
                <a:gd name="T5" fmla="*/ 65 h 66"/>
                <a:gd name="T6" fmla="*/ 1 w 33"/>
                <a:gd name="T7" fmla="*/ 64 h 66"/>
                <a:gd name="T8" fmla="*/ 0 w 33"/>
                <a:gd name="T9" fmla="*/ 63 h 66"/>
                <a:gd name="T10" fmla="*/ 2 w 33"/>
                <a:gd name="T11" fmla="*/ 44 h 66"/>
                <a:gd name="T12" fmla="*/ 11 w 33"/>
                <a:gd name="T13" fmla="*/ 28 h 66"/>
                <a:gd name="T14" fmla="*/ 21 w 33"/>
                <a:gd name="T15" fmla="*/ 14 h 66"/>
                <a:gd name="T16" fmla="*/ 33 w 33"/>
                <a:gd name="T17" fmla="*/ 0 h 66"/>
                <a:gd name="T18" fmla="*/ 27 w 33"/>
                <a:gd name="T19" fmla="*/ 15 h 66"/>
                <a:gd name="T20" fmla="*/ 20 w 33"/>
                <a:gd name="T21" fmla="*/ 32 h 66"/>
                <a:gd name="T22" fmla="*/ 13 w 33"/>
                <a:gd name="T23" fmla="*/ 49 h 66"/>
                <a:gd name="T24" fmla="*/ 7 w 33"/>
                <a:gd name="T2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6">
                  <a:moveTo>
                    <a:pt x="7" y="66"/>
                  </a:moveTo>
                  <a:lnTo>
                    <a:pt x="5" y="66"/>
                  </a:lnTo>
                  <a:lnTo>
                    <a:pt x="4" y="65"/>
                  </a:lnTo>
                  <a:lnTo>
                    <a:pt x="1" y="64"/>
                  </a:lnTo>
                  <a:lnTo>
                    <a:pt x="0" y="63"/>
                  </a:lnTo>
                  <a:lnTo>
                    <a:pt x="2" y="44"/>
                  </a:lnTo>
                  <a:lnTo>
                    <a:pt x="11" y="28"/>
                  </a:lnTo>
                  <a:lnTo>
                    <a:pt x="21" y="14"/>
                  </a:lnTo>
                  <a:lnTo>
                    <a:pt x="33" y="0"/>
                  </a:lnTo>
                  <a:lnTo>
                    <a:pt x="27" y="15"/>
                  </a:lnTo>
                  <a:lnTo>
                    <a:pt x="20" y="32"/>
                  </a:lnTo>
                  <a:lnTo>
                    <a:pt x="13" y="49"/>
                  </a:lnTo>
                  <a:lnTo>
                    <a:pt x="7"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 name="Freeform 30"/>
            <p:cNvSpPr>
              <a:spLocks/>
            </p:cNvSpPr>
            <p:nvPr/>
          </p:nvSpPr>
          <p:spPr bwMode="auto">
            <a:xfrm>
              <a:off x="1874838" y="3149600"/>
              <a:ext cx="15875" cy="15875"/>
            </a:xfrm>
            <a:custGeom>
              <a:avLst/>
              <a:gdLst>
                <a:gd name="T0" fmla="*/ 63 w 63"/>
                <a:gd name="T1" fmla="*/ 19 h 62"/>
                <a:gd name="T2" fmla="*/ 58 w 63"/>
                <a:gd name="T3" fmla="*/ 25 h 62"/>
                <a:gd name="T4" fmla="*/ 53 w 63"/>
                <a:gd name="T5" fmla="*/ 31 h 62"/>
                <a:gd name="T6" fmla="*/ 46 w 63"/>
                <a:gd name="T7" fmla="*/ 36 h 62"/>
                <a:gd name="T8" fmla="*/ 40 w 63"/>
                <a:gd name="T9" fmla="*/ 42 h 62"/>
                <a:gd name="T10" fmla="*/ 33 w 63"/>
                <a:gd name="T11" fmla="*/ 48 h 62"/>
                <a:gd name="T12" fmla="*/ 26 w 63"/>
                <a:gd name="T13" fmla="*/ 53 h 62"/>
                <a:gd name="T14" fmla="*/ 19 w 63"/>
                <a:gd name="T15" fmla="*/ 57 h 62"/>
                <a:gd name="T16" fmla="*/ 12 w 63"/>
                <a:gd name="T17" fmla="*/ 62 h 62"/>
                <a:gd name="T18" fmla="*/ 8 w 63"/>
                <a:gd name="T19" fmla="*/ 61 h 62"/>
                <a:gd name="T20" fmla="*/ 3 w 63"/>
                <a:gd name="T21" fmla="*/ 58 h 62"/>
                <a:gd name="T22" fmla="*/ 0 w 63"/>
                <a:gd name="T23" fmla="*/ 55 h 62"/>
                <a:gd name="T24" fmla="*/ 3 w 63"/>
                <a:gd name="T25" fmla="*/ 50 h 62"/>
                <a:gd name="T26" fmla="*/ 8 w 63"/>
                <a:gd name="T27" fmla="*/ 43 h 62"/>
                <a:gd name="T28" fmla="*/ 17 w 63"/>
                <a:gd name="T29" fmla="*/ 32 h 62"/>
                <a:gd name="T30" fmla="*/ 25 w 63"/>
                <a:gd name="T31" fmla="*/ 20 h 62"/>
                <a:gd name="T32" fmla="*/ 34 w 63"/>
                <a:gd name="T33" fmla="*/ 10 h 62"/>
                <a:gd name="T34" fmla="*/ 43 w 63"/>
                <a:gd name="T35" fmla="*/ 3 h 62"/>
                <a:gd name="T36" fmla="*/ 51 w 63"/>
                <a:gd name="T37" fmla="*/ 0 h 62"/>
                <a:gd name="T38" fmla="*/ 58 w 63"/>
                <a:gd name="T39" fmla="*/ 5 h 62"/>
                <a:gd name="T40" fmla="*/ 63 w 63"/>
                <a:gd name="T41" fmla="*/ 1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62">
                  <a:moveTo>
                    <a:pt x="63" y="19"/>
                  </a:moveTo>
                  <a:lnTo>
                    <a:pt x="58" y="25"/>
                  </a:lnTo>
                  <a:lnTo>
                    <a:pt x="53" y="31"/>
                  </a:lnTo>
                  <a:lnTo>
                    <a:pt x="46" y="36"/>
                  </a:lnTo>
                  <a:lnTo>
                    <a:pt x="40" y="42"/>
                  </a:lnTo>
                  <a:lnTo>
                    <a:pt x="33" y="48"/>
                  </a:lnTo>
                  <a:lnTo>
                    <a:pt x="26" y="53"/>
                  </a:lnTo>
                  <a:lnTo>
                    <a:pt x="19" y="57"/>
                  </a:lnTo>
                  <a:lnTo>
                    <a:pt x="12" y="62"/>
                  </a:lnTo>
                  <a:lnTo>
                    <a:pt x="8" y="61"/>
                  </a:lnTo>
                  <a:lnTo>
                    <a:pt x="3" y="58"/>
                  </a:lnTo>
                  <a:lnTo>
                    <a:pt x="0" y="55"/>
                  </a:lnTo>
                  <a:lnTo>
                    <a:pt x="3" y="50"/>
                  </a:lnTo>
                  <a:lnTo>
                    <a:pt x="8" y="43"/>
                  </a:lnTo>
                  <a:lnTo>
                    <a:pt x="17" y="32"/>
                  </a:lnTo>
                  <a:lnTo>
                    <a:pt x="25" y="20"/>
                  </a:lnTo>
                  <a:lnTo>
                    <a:pt x="34" y="10"/>
                  </a:lnTo>
                  <a:lnTo>
                    <a:pt x="43" y="3"/>
                  </a:lnTo>
                  <a:lnTo>
                    <a:pt x="51" y="0"/>
                  </a:lnTo>
                  <a:lnTo>
                    <a:pt x="58" y="5"/>
                  </a:lnTo>
                  <a:lnTo>
                    <a:pt x="6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 name="Freeform 31"/>
            <p:cNvSpPr>
              <a:spLocks/>
            </p:cNvSpPr>
            <p:nvPr/>
          </p:nvSpPr>
          <p:spPr bwMode="auto">
            <a:xfrm>
              <a:off x="1860550" y="3187700"/>
              <a:ext cx="4763" cy="4762"/>
            </a:xfrm>
            <a:custGeom>
              <a:avLst/>
              <a:gdLst>
                <a:gd name="T0" fmla="*/ 18 w 18"/>
                <a:gd name="T1" fmla="*/ 5 h 18"/>
                <a:gd name="T2" fmla="*/ 15 w 18"/>
                <a:gd name="T3" fmla="*/ 18 h 18"/>
                <a:gd name="T4" fmla="*/ 11 w 18"/>
                <a:gd name="T5" fmla="*/ 15 h 18"/>
                <a:gd name="T6" fmla="*/ 6 w 18"/>
                <a:gd name="T7" fmla="*/ 10 h 18"/>
                <a:gd name="T8" fmla="*/ 1 w 18"/>
                <a:gd name="T9" fmla="*/ 4 h 18"/>
                <a:gd name="T10" fmla="*/ 0 w 18"/>
                <a:gd name="T11" fmla="*/ 0 h 18"/>
                <a:gd name="T12" fmla="*/ 5 w 18"/>
                <a:gd name="T13" fmla="*/ 0 h 18"/>
                <a:gd name="T14" fmla="*/ 9 w 18"/>
                <a:gd name="T15" fmla="*/ 1 h 18"/>
                <a:gd name="T16" fmla="*/ 14 w 18"/>
                <a:gd name="T17" fmla="*/ 2 h 18"/>
                <a:gd name="T18" fmla="*/ 18 w 18"/>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18" y="5"/>
                  </a:moveTo>
                  <a:lnTo>
                    <a:pt x="15" y="18"/>
                  </a:lnTo>
                  <a:lnTo>
                    <a:pt x="11" y="15"/>
                  </a:lnTo>
                  <a:lnTo>
                    <a:pt x="6" y="10"/>
                  </a:lnTo>
                  <a:lnTo>
                    <a:pt x="1" y="4"/>
                  </a:lnTo>
                  <a:lnTo>
                    <a:pt x="0" y="0"/>
                  </a:lnTo>
                  <a:lnTo>
                    <a:pt x="5" y="0"/>
                  </a:lnTo>
                  <a:lnTo>
                    <a:pt x="9" y="1"/>
                  </a:lnTo>
                  <a:lnTo>
                    <a:pt x="14" y="2"/>
                  </a:lnTo>
                  <a:lnTo>
                    <a:pt x="1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2" name="Freeform 32"/>
            <p:cNvSpPr>
              <a:spLocks/>
            </p:cNvSpPr>
            <p:nvPr/>
          </p:nvSpPr>
          <p:spPr bwMode="auto">
            <a:xfrm>
              <a:off x="1890713" y="3192463"/>
              <a:ext cx="6350" cy="3175"/>
            </a:xfrm>
            <a:custGeom>
              <a:avLst/>
              <a:gdLst>
                <a:gd name="T0" fmla="*/ 21 w 21"/>
                <a:gd name="T1" fmla="*/ 1 h 11"/>
                <a:gd name="T2" fmla="*/ 19 w 21"/>
                <a:gd name="T3" fmla="*/ 5 h 11"/>
                <a:gd name="T4" fmla="*/ 15 w 21"/>
                <a:gd name="T5" fmla="*/ 9 h 11"/>
                <a:gd name="T6" fmla="*/ 10 w 21"/>
                <a:gd name="T7" fmla="*/ 11 h 11"/>
                <a:gd name="T8" fmla="*/ 6 w 21"/>
                <a:gd name="T9" fmla="*/ 11 h 11"/>
                <a:gd name="T10" fmla="*/ 3 w 21"/>
                <a:gd name="T11" fmla="*/ 9 h 11"/>
                <a:gd name="T12" fmla="*/ 1 w 21"/>
                <a:gd name="T13" fmla="*/ 5 h 11"/>
                <a:gd name="T14" fmla="*/ 0 w 21"/>
                <a:gd name="T15" fmla="*/ 3 h 11"/>
                <a:gd name="T16" fmla="*/ 1 w 21"/>
                <a:gd name="T17" fmla="*/ 0 h 11"/>
                <a:gd name="T18" fmla="*/ 7 w 21"/>
                <a:gd name="T19" fmla="*/ 0 h 11"/>
                <a:gd name="T20" fmla="*/ 12 w 21"/>
                <a:gd name="T21" fmla="*/ 0 h 11"/>
                <a:gd name="T22" fmla="*/ 17 w 21"/>
                <a:gd name="T23" fmla="*/ 0 h 11"/>
                <a:gd name="T24" fmla="*/ 21 w 21"/>
                <a:gd name="T2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1">
                  <a:moveTo>
                    <a:pt x="21" y="1"/>
                  </a:moveTo>
                  <a:lnTo>
                    <a:pt x="19" y="5"/>
                  </a:lnTo>
                  <a:lnTo>
                    <a:pt x="15" y="9"/>
                  </a:lnTo>
                  <a:lnTo>
                    <a:pt x="10" y="11"/>
                  </a:lnTo>
                  <a:lnTo>
                    <a:pt x="6" y="11"/>
                  </a:lnTo>
                  <a:lnTo>
                    <a:pt x="3" y="9"/>
                  </a:lnTo>
                  <a:lnTo>
                    <a:pt x="1" y="5"/>
                  </a:lnTo>
                  <a:lnTo>
                    <a:pt x="0" y="3"/>
                  </a:lnTo>
                  <a:lnTo>
                    <a:pt x="1" y="0"/>
                  </a:lnTo>
                  <a:lnTo>
                    <a:pt x="7" y="0"/>
                  </a:lnTo>
                  <a:lnTo>
                    <a:pt x="12" y="0"/>
                  </a:lnTo>
                  <a:lnTo>
                    <a:pt x="17" y="0"/>
                  </a:lnTo>
                  <a:lnTo>
                    <a:pt x="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3" name="Freeform 33"/>
            <p:cNvSpPr>
              <a:spLocks/>
            </p:cNvSpPr>
            <p:nvPr/>
          </p:nvSpPr>
          <p:spPr bwMode="auto">
            <a:xfrm>
              <a:off x="1881188" y="3195638"/>
              <a:ext cx="4763" cy="3175"/>
            </a:xfrm>
            <a:custGeom>
              <a:avLst/>
              <a:gdLst>
                <a:gd name="T0" fmla="*/ 16 w 16"/>
                <a:gd name="T1" fmla="*/ 10 h 10"/>
                <a:gd name="T2" fmla="*/ 0 w 16"/>
                <a:gd name="T3" fmla="*/ 10 h 10"/>
                <a:gd name="T4" fmla="*/ 2 w 16"/>
                <a:gd name="T5" fmla="*/ 0 h 10"/>
                <a:gd name="T6" fmla="*/ 6 w 16"/>
                <a:gd name="T7" fmla="*/ 1 h 10"/>
                <a:gd name="T8" fmla="*/ 9 w 16"/>
                <a:gd name="T9" fmla="*/ 3 h 10"/>
                <a:gd name="T10" fmla="*/ 13 w 16"/>
                <a:gd name="T11" fmla="*/ 7 h 10"/>
                <a:gd name="T12" fmla="*/ 16 w 1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6" h="10">
                  <a:moveTo>
                    <a:pt x="16" y="10"/>
                  </a:moveTo>
                  <a:lnTo>
                    <a:pt x="0" y="10"/>
                  </a:lnTo>
                  <a:lnTo>
                    <a:pt x="2" y="0"/>
                  </a:lnTo>
                  <a:lnTo>
                    <a:pt x="6" y="1"/>
                  </a:lnTo>
                  <a:lnTo>
                    <a:pt x="9" y="3"/>
                  </a:lnTo>
                  <a:lnTo>
                    <a:pt x="13" y="7"/>
                  </a:lnTo>
                  <a:lnTo>
                    <a:pt x="1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 name="Freeform 34"/>
            <p:cNvSpPr>
              <a:spLocks/>
            </p:cNvSpPr>
            <p:nvPr/>
          </p:nvSpPr>
          <p:spPr bwMode="auto">
            <a:xfrm>
              <a:off x="1898650" y="3197225"/>
              <a:ext cx="6350" cy="3175"/>
            </a:xfrm>
            <a:custGeom>
              <a:avLst/>
              <a:gdLst>
                <a:gd name="T0" fmla="*/ 22 w 22"/>
                <a:gd name="T1" fmla="*/ 6 h 12"/>
                <a:gd name="T2" fmla="*/ 20 w 22"/>
                <a:gd name="T3" fmla="*/ 11 h 12"/>
                <a:gd name="T4" fmla="*/ 14 w 22"/>
                <a:gd name="T5" fmla="*/ 12 h 12"/>
                <a:gd name="T6" fmla="*/ 8 w 22"/>
                <a:gd name="T7" fmla="*/ 12 h 12"/>
                <a:gd name="T8" fmla="*/ 2 w 22"/>
                <a:gd name="T9" fmla="*/ 12 h 12"/>
                <a:gd name="T10" fmla="*/ 0 w 22"/>
                <a:gd name="T11" fmla="*/ 10 h 12"/>
                <a:gd name="T12" fmla="*/ 5 w 22"/>
                <a:gd name="T13" fmla="*/ 6 h 12"/>
                <a:gd name="T14" fmla="*/ 12 w 22"/>
                <a:gd name="T15" fmla="*/ 2 h 12"/>
                <a:gd name="T16" fmla="*/ 19 w 22"/>
                <a:gd name="T17" fmla="*/ 0 h 12"/>
                <a:gd name="T18" fmla="*/ 22 w 22"/>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6"/>
                  </a:moveTo>
                  <a:lnTo>
                    <a:pt x="20" y="11"/>
                  </a:lnTo>
                  <a:lnTo>
                    <a:pt x="14" y="12"/>
                  </a:lnTo>
                  <a:lnTo>
                    <a:pt x="8" y="12"/>
                  </a:lnTo>
                  <a:lnTo>
                    <a:pt x="2" y="12"/>
                  </a:lnTo>
                  <a:lnTo>
                    <a:pt x="0" y="10"/>
                  </a:lnTo>
                  <a:lnTo>
                    <a:pt x="5" y="6"/>
                  </a:lnTo>
                  <a:lnTo>
                    <a:pt x="12" y="2"/>
                  </a:lnTo>
                  <a:lnTo>
                    <a:pt x="19" y="0"/>
                  </a:lnTo>
                  <a:lnTo>
                    <a:pt x="2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 name="Freeform 35"/>
            <p:cNvSpPr>
              <a:spLocks/>
            </p:cNvSpPr>
            <p:nvPr/>
          </p:nvSpPr>
          <p:spPr bwMode="auto">
            <a:xfrm>
              <a:off x="1858963" y="3205163"/>
              <a:ext cx="6350" cy="7937"/>
            </a:xfrm>
            <a:custGeom>
              <a:avLst/>
              <a:gdLst>
                <a:gd name="T0" fmla="*/ 25 w 25"/>
                <a:gd name="T1" fmla="*/ 12 h 27"/>
                <a:gd name="T2" fmla="*/ 25 w 25"/>
                <a:gd name="T3" fmla="*/ 15 h 27"/>
                <a:gd name="T4" fmla="*/ 25 w 25"/>
                <a:gd name="T5" fmla="*/ 19 h 27"/>
                <a:gd name="T6" fmla="*/ 25 w 25"/>
                <a:gd name="T7" fmla="*/ 23 h 27"/>
                <a:gd name="T8" fmla="*/ 24 w 25"/>
                <a:gd name="T9" fmla="*/ 27 h 27"/>
                <a:gd name="T10" fmla="*/ 16 w 25"/>
                <a:gd name="T11" fmla="*/ 22 h 27"/>
                <a:gd name="T12" fmla="*/ 10 w 25"/>
                <a:gd name="T13" fmla="*/ 17 h 27"/>
                <a:gd name="T14" fmla="*/ 4 w 25"/>
                <a:gd name="T15" fmla="*/ 12 h 27"/>
                <a:gd name="T16" fmla="*/ 0 w 25"/>
                <a:gd name="T17" fmla="*/ 5 h 27"/>
                <a:gd name="T18" fmla="*/ 7 w 25"/>
                <a:gd name="T19" fmla="*/ 2 h 27"/>
                <a:gd name="T20" fmla="*/ 16 w 25"/>
                <a:gd name="T21" fmla="*/ 0 h 27"/>
                <a:gd name="T22" fmla="*/ 24 w 25"/>
                <a:gd name="T23" fmla="*/ 2 h 27"/>
                <a:gd name="T24" fmla="*/ 25 w 25"/>
                <a:gd name="T2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7">
                  <a:moveTo>
                    <a:pt x="25" y="12"/>
                  </a:moveTo>
                  <a:lnTo>
                    <a:pt x="25" y="15"/>
                  </a:lnTo>
                  <a:lnTo>
                    <a:pt x="25" y="19"/>
                  </a:lnTo>
                  <a:lnTo>
                    <a:pt x="25" y="23"/>
                  </a:lnTo>
                  <a:lnTo>
                    <a:pt x="24" y="27"/>
                  </a:lnTo>
                  <a:lnTo>
                    <a:pt x="16" y="22"/>
                  </a:lnTo>
                  <a:lnTo>
                    <a:pt x="10" y="17"/>
                  </a:lnTo>
                  <a:lnTo>
                    <a:pt x="4" y="12"/>
                  </a:lnTo>
                  <a:lnTo>
                    <a:pt x="0" y="5"/>
                  </a:lnTo>
                  <a:lnTo>
                    <a:pt x="7" y="2"/>
                  </a:lnTo>
                  <a:lnTo>
                    <a:pt x="16" y="0"/>
                  </a:lnTo>
                  <a:lnTo>
                    <a:pt x="24" y="2"/>
                  </a:lnTo>
                  <a:lnTo>
                    <a:pt x="25"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 name="Freeform 36"/>
            <p:cNvSpPr>
              <a:spLocks/>
            </p:cNvSpPr>
            <p:nvPr/>
          </p:nvSpPr>
          <p:spPr bwMode="auto">
            <a:xfrm>
              <a:off x="1885950" y="3208338"/>
              <a:ext cx="9525" cy="6350"/>
            </a:xfrm>
            <a:custGeom>
              <a:avLst/>
              <a:gdLst>
                <a:gd name="T0" fmla="*/ 36 w 36"/>
                <a:gd name="T1" fmla="*/ 2 h 20"/>
                <a:gd name="T2" fmla="*/ 31 w 36"/>
                <a:gd name="T3" fmla="*/ 8 h 20"/>
                <a:gd name="T4" fmla="*/ 25 w 36"/>
                <a:gd name="T5" fmla="*/ 14 h 20"/>
                <a:gd name="T6" fmla="*/ 19 w 36"/>
                <a:gd name="T7" fmla="*/ 18 h 20"/>
                <a:gd name="T8" fmla="*/ 11 w 36"/>
                <a:gd name="T9" fmla="*/ 20 h 20"/>
                <a:gd name="T10" fmla="*/ 8 w 36"/>
                <a:gd name="T11" fmla="*/ 16 h 20"/>
                <a:gd name="T12" fmla="*/ 4 w 36"/>
                <a:gd name="T13" fmla="*/ 12 h 20"/>
                <a:gd name="T14" fmla="*/ 1 w 36"/>
                <a:gd name="T15" fmla="*/ 8 h 20"/>
                <a:gd name="T16" fmla="*/ 0 w 36"/>
                <a:gd name="T17" fmla="*/ 2 h 20"/>
                <a:gd name="T18" fmla="*/ 4 w 36"/>
                <a:gd name="T19" fmla="*/ 1 h 20"/>
                <a:gd name="T20" fmla="*/ 9 w 36"/>
                <a:gd name="T21" fmla="*/ 1 h 20"/>
                <a:gd name="T22" fmla="*/ 14 w 36"/>
                <a:gd name="T23" fmla="*/ 1 h 20"/>
                <a:gd name="T24" fmla="*/ 18 w 36"/>
                <a:gd name="T25" fmla="*/ 0 h 20"/>
                <a:gd name="T26" fmla="*/ 23 w 36"/>
                <a:gd name="T27" fmla="*/ 1 h 20"/>
                <a:gd name="T28" fmla="*/ 28 w 36"/>
                <a:gd name="T29" fmla="*/ 1 h 20"/>
                <a:gd name="T30" fmla="*/ 32 w 36"/>
                <a:gd name="T31" fmla="*/ 1 h 20"/>
                <a:gd name="T32" fmla="*/ 36 w 36"/>
                <a:gd name="T3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0">
                  <a:moveTo>
                    <a:pt x="36" y="2"/>
                  </a:moveTo>
                  <a:lnTo>
                    <a:pt x="31" y="8"/>
                  </a:lnTo>
                  <a:lnTo>
                    <a:pt x="25" y="14"/>
                  </a:lnTo>
                  <a:lnTo>
                    <a:pt x="19" y="18"/>
                  </a:lnTo>
                  <a:lnTo>
                    <a:pt x="11" y="20"/>
                  </a:lnTo>
                  <a:lnTo>
                    <a:pt x="8" y="16"/>
                  </a:lnTo>
                  <a:lnTo>
                    <a:pt x="4" y="12"/>
                  </a:lnTo>
                  <a:lnTo>
                    <a:pt x="1" y="8"/>
                  </a:lnTo>
                  <a:lnTo>
                    <a:pt x="0" y="2"/>
                  </a:lnTo>
                  <a:lnTo>
                    <a:pt x="4" y="1"/>
                  </a:lnTo>
                  <a:lnTo>
                    <a:pt x="9" y="1"/>
                  </a:lnTo>
                  <a:lnTo>
                    <a:pt x="14" y="1"/>
                  </a:lnTo>
                  <a:lnTo>
                    <a:pt x="18" y="0"/>
                  </a:lnTo>
                  <a:lnTo>
                    <a:pt x="23" y="1"/>
                  </a:lnTo>
                  <a:lnTo>
                    <a:pt x="28" y="1"/>
                  </a:lnTo>
                  <a:lnTo>
                    <a:pt x="32" y="1"/>
                  </a:lnTo>
                  <a:lnTo>
                    <a:pt x="3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 name="Freeform 37"/>
            <p:cNvSpPr>
              <a:spLocks/>
            </p:cNvSpPr>
            <p:nvPr/>
          </p:nvSpPr>
          <p:spPr bwMode="auto">
            <a:xfrm>
              <a:off x="1852613" y="3214688"/>
              <a:ext cx="6350" cy="4762"/>
            </a:xfrm>
            <a:custGeom>
              <a:avLst/>
              <a:gdLst>
                <a:gd name="T0" fmla="*/ 24 w 24"/>
                <a:gd name="T1" fmla="*/ 18 h 21"/>
                <a:gd name="T2" fmla="*/ 17 w 24"/>
                <a:gd name="T3" fmla="*/ 21 h 21"/>
                <a:gd name="T4" fmla="*/ 12 w 24"/>
                <a:gd name="T5" fmla="*/ 21 h 21"/>
                <a:gd name="T6" fmla="*/ 5 w 24"/>
                <a:gd name="T7" fmla="*/ 18 h 21"/>
                <a:gd name="T8" fmla="*/ 0 w 24"/>
                <a:gd name="T9" fmla="*/ 14 h 21"/>
                <a:gd name="T10" fmla="*/ 5 w 24"/>
                <a:gd name="T11" fmla="*/ 0 h 21"/>
                <a:gd name="T12" fmla="*/ 10 w 24"/>
                <a:gd name="T13" fmla="*/ 3 h 21"/>
                <a:gd name="T14" fmla="*/ 15 w 24"/>
                <a:gd name="T15" fmla="*/ 8 h 21"/>
                <a:gd name="T16" fmla="*/ 20 w 24"/>
                <a:gd name="T17" fmla="*/ 12 h 21"/>
                <a:gd name="T18" fmla="*/ 24 w 24"/>
                <a:gd name="T1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24" y="18"/>
                  </a:moveTo>
                  <a:lnTo>
                    <a:pt x="17" y="21"/>
                  </a:lnTo>
                  <a:lnTo>
                    <a:pt x="12" y="21"/>
                  </a:lnTo>
                  <a:lnTo>
                    <a:pt x="5" y="18"/>
                  </a:lnTo>
                  <a:lnTo>
                    <a:pt x="0" y="14"/>
                  </a:lnTo>
                  <a:lnTo>
                    <a:pt x="5" y="0"/>
                  </a:lnTo>
                  <a:lnTo>
                    <a:pt x="10" y="3"/>
                  </a:lnTo>
                  <a:lnTo>
                    <a:pt x="15" y="8"/>
                  </a:lnTo>
                  <a:lnTo>
                    <a:pt x="20" y="12"/>
                  </a:lnTo>
                  <a:lnTo>
                    <a:pt x="2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 name="Freeform 38"/>
            <p:cNvSpPr>
              <a:spLocks/>
            </p:cNvSpPr>
            <p:nvPr/>
          </p:nvSpPr>
          <p:spPr bwMode="auto">
            <a:xfrm>
              <a:off x="1879600" y="3216275"/>
              <a:ext cx="4763" cy="4762"/>
            </a:xfrm>
            <a:custGeom>
              <a:avLst/>
              <a:gdLst>
                <a:gd name="T0" fmla="*/ 16 w 16"/>
                <a:gd name="T1" fmla="*/ 14 h 21"/>
                <a:gd name="T2" fmla="*/ 15 w 16"/>
                <a:gd name="T3" fmla="*/ 18 h 21"/>
                <a:gd name="T4" fmla="*/ 11 w 16"/>
                <a:gd name="T5" fmla="*/ 19 h 21"/>
                <a:gd name="T6" fmla="*/ 8 w 16"/>
                <a:gd name="T7" fmla="*/ 21 h 21"/>
                <a:gd name="T8" fmla="*/ 4 w 16"/>
                <a:gd name="T9" fmla="*/ 21 h 21"/>
                <a:gd name="T10" fmla="*/ 1 w 16"/>
                <a:gd name="T11" fmla="*/ 16 h 21"/>
                <a:gd name="T12" fmla="*/ 0 w 16"/>
                <a:gd name="T13" fmla="*/ 11 h 21"/>
                <a:gd name="T14" fmla="*/ 0 w 16"/>
                <a:gd name="T15" fmla="*/ 5 h 21"/>
                <a:gd name="T16" fmla="*/ 2 w 16"/>
                <a:gd name="T17" fmla="*/ 0 h 21"/>
                <a:gd name="T18" fmla="*/ 16 w 16"/>
                <a:gd name="T19"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1">
                  <a:moveTo>
                    <a:pt x="16" y="14"/>
                  </a:moveTo>
                  <a:lnTo>
                    <a:pt x="15" y="18"/>
                  </a:lnTo>
                  <a:lnTo>
                    <a:pt x="11" y="19"/>
                  </a:lnTo>
                  <a:lnTo>
                    <a:pt x="8" y="21"/>
                  </a:lnTo>
                  <a:lnTo>
                    <a:pt x="4" y="21"/>
                  </a:lnTo>
                  <a:lnTo>
                    <a:pt x="1" y="16"/>
                  </a:lnTo>
                  <a:lnTo>
                    <a:pt x="0" y="11"/>
                  </a:lnTo>
                  <a:lnTo>
                    <a:pt x="0" y="5"/>
                  </a:lnTo>
                  <a:lnTo>
                    <a:pt x="2" y="0"/>
                  </a:lnTo>
                  <a:lnTo>
                    <a:pt x="1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9" name="Freeform 39"/>
            <p:cNvSpPr>
              <a:spLocks/>
            </p:cNvSpPr>
            <p:nvPr/>
          </p:nvSpPr>
          <p:spPr bwMode="auto">
            <a:xfrm>
              <a:off x="1895475" y="3216275"/>
              <a:ext cx="9525" cy="6350"/>
            </a:xfrm>
            <a:custGeom>
              <a:avLst/>
              <a:gdLst>
                <a:gd name="T0" fmla="*/ 34 w 34"/>
                <a:gd name="T1" fmla="*/ 13 h 24"/>
                <a:gd name="T2" fmla="*/ 34 w 34"/>
                <a:gd name="T3" fmla="*/ 18 h 24"/>
                <a:gd name="T4" fmla="*/ 33 w 34"/>
                <a:gd name="T5" fmla="*/ 20 h 24"/>
                <a:gd name="T6" fmla="*/ 29 w 34"/>
                <a:gd name="T7" fmla="*/ 22 h 24"/>
                <a:gd name="T8" fmla="*/ 26 w 34"/>
                <a:gd name="T9" fmla="*/ 24 h 24"/>
                <a:gd name="T10" fmla="*/ 19 w 34"/>
                <a:gd name="T11" fmla="*/ 22 h 24"/>
                <a:gd name="T12" fmla="*/ 12 w 34"/>
                <a:gd name="T13" fmla="*/ 22 h 24"/>
                <a:gd name="T14" fmla="*/ 5 w 34"/>
                <a:gd name="T15" fmla="*/ 21 h 24"/>
                <a:gd name="T16" fmla="*/ 0 w 34"/>
                <a:gd name="T17" fmla="*/ 19 h 24"/>
                <a:gd name="T18" fmla="*/ 3 w 34"/>
                <a:gd name="T19" fmla="*/ 12 h 24"/>
                <a:gd name="T20" fmla="*/ 7 w 34"/>
                <a:gd name="T21" fmla="*/ 7 h 24"/>
                <a:gd name="T22" fmla="*/ 13 w 34"/>
                <a:gd name="T23" fmla="*/ 4 h 24"/>
                <a:gd name="T24" fmla="*/ 18 w 34"/>
                <a:gd name="T25" fmla="*/ 0 h 24"/>
                <a:gd name="T26" fmla="*/ 24 w 34"/>
                <a:gd name="T27" fmla="*/ 0 h 24"/>
                <a:gd name="T28" fmla="*/ 28 w 34"/>
                <a:gd name="T29" fmla="*/ 4 h 24"/>
                <a:gd name="T30" fmla="*/ 32 w 34"/>
                <a:gd name="T31" fmla="*/ 8 h 24"/>
                <a:gd name="T32" fmla="*/ 34 w 34"/>
                <a:gd name="T33"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4">
                  <a:moveTo>
                    <a:pt x="34" y="13"/>
                  </a:moveTo>
                  <a:lnTo>
                    <a:pt x="34" y="18"/>
                  </a:lnTo>
                  <a:lnTo>
                    <a:pt x="33" y="20"/>
                  </a:lnTo>
                  <a:lnTo>
                    <a:pt x="29" y="22"/>
                  </a:lnTo>
                  <a:lnTo>
                    <a:pt x="26" y="24"/>
                  </a:lnTo>
                  <a:lnTo>
                    <a:pt x="19" y="22"/>
                  </a:lnTo>
                  <a:lnTo>
                    <a:pt x="12" y="22"/>
                  </a:lnTo>
                  <a:lnTo>
                    <a:pt x="5" y="21"/>
                  </a:lnTo>
                  <a:lnTo>
                    <a:pt x="0" y="19"/>
                  </a:lnTo>
                  <a:lnTo>
                    <a:pt x="3" y="12"/>
                  </a:lnTo>
                  <a:lnTo>
                    <a:pt x="7" y="7"/>
                  </a:lnTo>
                  <a:lnTo>
                    <a:pt x="13" y="4"/>
                  </a:lnTo>
                  <a:lnTo>
                    <a:pt x="18" y="0"/>
                  </a:lnTo>
                  <a:lnTo>
                    <a:pt x="24" y="0"/>
                  </a:lnTo>
                  <a:lnTo>
                    <a:pt x="28" y="4"/>
                  </a:lnTo>
                  <a:lnTo>
                    <a:pt x="32" y="8"/>
                  </a:lnTo>
                  <a:lnTo>
                    <a:pt x="3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0" name="Freeform 40"/>
            <p:cNvSpPr>
              <a:spLocks/>
            </p:cNvSpPr>
            <p:nvPr/>
          </p:nvSpPr>
          <p:spPr bwMode="auto">
            <a:xfrm>
              <a:off x="1860550" y="3228975"/>
              <a:ext cx="3175" cy="3175"/>
            </a:xfrm>
            <a:custGeom>
              <a:avLst/>
              <a:gdLst>
                <a:gd name="T0" fmla="*/ 12 w 12"/>
                <a:gd name="T1" fmla="*/ 5 h 11"/>
                <a:gd name="T2" fmla="*/ 12 w 12"/>
                <a:gd name="T3" fmla="*/ 11 h 11"/>
                <a:gd name="T4" fmla="*/ 8 w 12"/>
                <a:gd name="T5" fmla="*/ 11 h 11"/>
                <a:gd name="T6" fmla="*/ 5 w 12"/>
                <a:gd name="T7" fmla="*/ 8 h 11"/>
                <a:gd name="T8" fmla="*/ 2 w 12"/>
                <a:gd name="T9" fmla="*/ 5 h 11"/>
                <a:gd name="T10" fmla="*/ 0 w 12"/>
                <a:gd name="T11" fmla="*/ 2 h 11"/>
                <a:gd name="T12" fmla="*/ 2 w 12"/>
                <a:gd name="T13" fmla="*/ 0 h 11"/>
                <a:gd name="T14" fmla="*/ 6 w 12"/>
                <a:gd name="T15" fmla="*/ 0 h 11"/>
                <a:gd name="T16" fmla="*/ 9 w 12"/>
                <a:gd name="T17" fmla="*/ 2 h 11"/>
                <a:gd name="T18" fmla="*/ 12 w 12"/>
                <a:gd name="T1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1">
                  <a:moveTo>
                    <a:pt x="12" y="5"/>
                  </a:moveTo>
                  <a:lnTo>
                    <a:pt x="12" y="11"/>
                  </a:lnTo>
                  <a:lnTo>
                    <a:pt x="8" y="11"/>
                  </a:lnTo>
                  <a:lnTo>
                    <a:pt x="5" y="8"/>
                  </a:lnTo>
                  <a:lnTo>
                    <a:pt x="2" y="5"/>
                  </a:lnTo>
                  <a:lnTo>
                    <a:pt x="0" y="2"/>
                  </a:lnTo>
                  <a:lnTo>
                    <a:pt x="2" y="0"/>
                  </a:lnTo>
                  <a:lnTo>
                    <a:pt x="6" y="0"/>
                  </a:lnTo>
                  <a:lnTo>
                    <a:pt x="9" y="2"/>
                  </a:lnTo>
                  <a:lnTo>
                    <a:pt x="1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1" name="Freeform 41"/>
            <p:cNvSpPr>
              <a:spLocks/>
            </p:cNvSpPr>
            <p:nvPr/>
          </p:nvSpPr>
          <p:spPr bwMode="auto">
            <a:xfrm>
              <a:off x="1885950" y="3230563"/>
              <a:ext cx="4763" cy="1587"/>
            </a:xfrm>
            <a:custGeom>
              <a:avLst/>
              <a:gdLst>
                <a:gd name="T0" fmla="*/ 18 w 18"/>
                <a:gd name="T1" fmla="*/ 3 h 9"/>
                <a:gd name="T2" fmla="*/ 14 w 18"/>
                <a:gd name="T3" fmla="*/ 6 h 9"/>
                <a:gd name="T4" fmla="*/ 11 w 18"/>
                <a:gd name="T5" fmla="*/ 8 h 9"/>
                <a:gd name="T6" fmla="*/ 6 w 18"/>
                <a:gd name="T7" fmla="*/ 9 h 9"/>
                <a:gd name="T8" fmla="*/ 1 w 18"/>
                <a:gd name="T9" fmla="*/ 7 h 9"/>
                <a:gd name="T10" fmla="*/ 0 w 18"/>
                <a:gd name="T11" fmla="*/ 0 h 9"/>
                <a:gd name="T12" fmla="*/ 5 w 18"/>
                <a:gd name="T13" fmla="*/ 0 h 9"/>
                <a:gd name="T14" fmla="*/ 9 w 18"/>
                <a:gd name="T15" fmla="*/ 0 h 9"/>
                <a:gd name="T16" fmla="*/ 14 w 18"/>
                <a:gd name="T17" fmla="*/ 1 h 9"/>
                <a:gd name="T18" fmla="*/ 18 w 18"/>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9">
                  <a:moveTo>
                    <a:pt x="18" y="3"/>
                  </a:moveTo>
                  <a:lnTo>
                    <a:pt x="14" y="6"/>
                  </a:lnTo>
                  <a:lnTo>
                    <a:pt x="11" y="8"/>
                  </a:lnTo>
                  <a:lnTo>
                    <a:pt x="6" y="9"/>
                  </a:lnTo>
                  <a:lnTo>
                    <a:pt x="1" y="7"/>
                  </a:lnTo>
                  <a:lnTo>
                    <a:pt x="0" y="0"/>
                  </a:lnTo>
                  <a:lnTo>
                    <a:pt x="5" y="0"/>
                  </a:lnTo>
                  <a:lnTo>
                    <a:pt x="9" y="0"/>
                  </a:lnTo>
                  <a:lnTo>
                    <a:pt x="14" y="1"/>
                  </a:lnTo>
                  <a:lnTo>
                    <a:pt x="1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2" name="Freeform 42"/>
            <p:cNvSpPr>
              <a:spLocks/>
            </p:cNvSpPr>
            <p:nvPr/>
          </p:nvSpPr>
          <p:spPr bwMode="auto">
            <a:xfrm>
              <a:off x="1908175" y="3232150"/>
              <a:ext cx="9525" cy="6350"/>
            </a:xfrm>
            <a:custGeom>
              <a:avLst/>
              <a:gdLst>
                <a:gd name="T0" fmla="*/ 37 w 38"/>
                <a:gd name="T1" fmla="*/ 22 h 29"/>
                <a:gd name="T2" fmla="*/ 31 w 38"/>
                <a:gd name="T3" fmla="*/ 25 h 29"/>
                <a:gd name="T4" fmla="*/ 26 w 38"/>
                <a:gd name="T5" fmla="*/ 28 h 29"/>
                <a:gd name="T6" fmla="*/ 21 w 38"/>
                <a:gd name="T7" fmla="*/ 29 h 29"/>
                <a:gd name="T8" fmla="*/ 16 w 38"/>
                <a:gd name="T9" fmla="*/ 24 h 29"/>
                <a:gd name="T10" fmla="*/ 0 w 38"/>
                <a:gd name="T11" fmla="*/ 2 h 29"/>
                <a:gd name="T12" fmla="*/ 6 w 38"/>
                <a:gd name="T13" fmla="*/ 1 h 29"/>
                <a:gd name="T14" fmla="*/ 13 w 38"/>
                <a:gd name="T15" fmla="*/ 0 h 29"/>
                <a:gd name="T16" fmla="*/ 19 w 38"/>
                <a:gd name="T17" fmla="*/ 0 h 29"/>
                <a:gd name="T18" fmla="*/ 25 w 38"/>
                <a:gd name="T19" fmla="*/ 1 h 29"/>
                <a:gd name="T20" fmla="*/ 31 w 38"/>
                <a:gd name="T21" fmla="*/ 3 h 29"/>
                <a:gd name="T22" fmla="*/ 36 w 38"/>
                <a:gd name="T23" fmla="*/ 7 h 29"/>
                <a:gd name="T24" fmla="*/ 38 w 38"/>
                <a:gd name="T25" fmla="*/ 12 h 29"/>
                <a:gd name="T26" fmla="*/ 37 w 38"/>
                <a:gd name="T27"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9">
                  <a:moveTo>
                    <a:pt x="37" y="22"/>
                  </a:moveTo>
                  <a:lnTo>
                    <a:pt x="31" y="25"/>
                  </a:lnTo>
                  <a:lnTo>
                    <a:pt x="26" y="28"/>
                  </a:lnTo>
                  <a:lnTo>
                    <a:pt x="21" y="29"/>
                  </a:lnTo>
                  <a:lnTo>
                    <a:pt x="16" y="24"/>
                  </a:lnTo>
                  <a:lnTo>
                    <a:pt x="0" y="2"/>
                  </a:lnTo>
                  <a:lnTo>
                    <a:pt x="6" y="1"/>
                  </a:lnTo>
                  <a:lnTo>
                    <a:pt x="13" y="0"/>
                  </a:lnTo>
                  <a:lnTo>
                    <a:pt x="19" y="0"/>
                  </a:lnTo>
                  <a:lnTo>
                    <a:pt x="25" y="1"/>
                  </a:lnTo>
                  <a:lnTo>
                    <a:pt x="31" y="3"/>
                  </a:lnTo>
                  <a:lnTo>
                    <a:pt x="36" y="7"/>
                  </a:lnTo>
                  <a:lnTo>
                    <a:pt x="38" y="12"/>
                  </a:lnTo>
                  <a:lnTo>
                    <a:pt x="37"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3" name="Freeform 43"/>
            <p:cNvSpPr>
              <a:spLocks/>
            </p:cNvSpPr>
            <p:nvPr/>
          </p:nvSpPr>
          <p:spPr bwMode="auto">
            <a:xfrm>
              <a:off x="1892300" y="3235325"/>
              <a:ext cx="12700" cy="7937"/>
            </a:xfrm>
            <a:custGeom>
              <a:avLst/>
              <a:gdLst>
                <a:gd name="T0" fmla="*/ 46 w 46"/>
                <a:gd name="T1" fmla="*/ 26 h 29"/>
                <a:gd name="T2" fmla="*/ 39 w 46"/>
                <a:gd name="T3" fmla="*/ 28 h 29"/>
                <a:gd name="T4" fmla="*/ 32 w 46"/>
                <a:gd name="T5" fmla="*/ 29 h 29"/>
                <a:gd name="T6" fmla="*/ 27 w 46"/>
                <a:gd name="T7" fmla="*/ 28 h 29"/>
                <a:gd name="T8" fmla="*/ 20 w 46"/>
                <a:gd name="T9" fmla="*/ 26 h 29"/>
                <a:gd name="T10" fmla="*/ 14 w 46"/>
                <a:gd name="T11" fmla="*/ 23 h 29"/>
                <a:gd name="T12" fmla="*/ 9 w 46"/>
                <a:gd name="T13" fmla="*/ 19 h 29"/>
                <a:gd name="T14" fmla="*/ 5 w 46"/>
                <a:gd name="T15" fmla="*/ 16 h 29"/>
                <a:gd name="T16" fmla="*/ 0 w 46"/>
                <a:gd name="T17" fmla="*/ 10 h 29"/>
                <a:gd name="T18" fmla="*/ 8 w 46"/>
                <a:gd name="T19" fmla="*/ 2 h 29"/>
                <a:gd name="T20" fmla="*/ 16 w 46"/>
                <a:gd name="T21" fmla="*/ 0 h 29"/>
                <a:gd name="T22" fmla="*/ 26 w 46"/>
                <a:gd name="T23" fmla="*/ 2 h 29"/>
                <a:gd name="T24" fmla="*/ 34 w 46"/>
                <a:gd name="T25" fmla="*/ 10 h 29"/>
                <a:gd name="T26" fmla="*/ 37 w 46"/>
                <a:gd name="T27" fmla="*/ 14 h 29"/>
                <a:gd name="T28" fmla="*/ 41 w 46"/>
                <a:gd name="T29" fmla="*/ 18 h 29"/>
                <a:gd name="T30" fmla="*/ 43 w 46"/>
                <a:gd name="T31" fmla="*/ 22 h 29"/>
                <a:gd name="T32" fmla="*/ 46 w 46"/>
                <a:gd name="T33"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29">
                  <a:moveTo>
                    <a:pt x="46" y="26"/>
                  </a:moveTo>
                  <a:lnTo>
                    <a:pt x="39" y="28"/>
                  </a:lnTo>
                  <a:lnTo>
                    <a:pt x="32" y="29"/>
                  </a:lnTo>
                  <a:lnTo>
                    <a:pt x="27" y="28"/>
                  </a:lnTo>
                  <a:lnTo>
                    <a:pt x="20" y="26"/>
                  </a:lnTo>
                  <a:lnTo>
                    <a:pt x="14" y="23"/>
                  </a:lnTo>
                  <a:lnTo>
                    <a:pt x="9" y="19"/>
                  </a:lnTo>
                  <a:lnTo>
                    <a:pt x="5" y="16"/>
                  </a:lnTo>
                  <a:lnTo>
                    <a:pt x="0" y="10"/>
                  </a:lnTo>
                  <a:lnTo>
                    <a:pt x="8" y="2"/>
                  </a:lnTo>
                  <a:lnTo>
                    <a:pt x="16" y="0"/>
                  </a:lnTo>
                  <a:lnTo>
                    <a:pt x="26" y="2"/>
                  </a:lnTo>
                  <a:lnTo>
                    <a:pt x="34" y="10"/>
                  </a:lnTo>
                  <a:lnTo>
                    <a:pt x="37" y="14"/>
                  </a:lnTo>
                  <a:lnTo>
                    <a:pt x="41" y="18"/>
                  </a:lnTo>
                  <a:lnTo>
                    <a:pt x="43" y="22"/>
                  </a:lnTo>
                  <a:lnTo>
                    <a:pt x="4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4" name="Freeform 45"/>
            <p:cNvSpPr>
              <a:spLocks/>
            </p:cNvSpPr>
            <p:nvPr/>
          </p:nvSpPr>
          <p:spPr bwMode="auto">
            <a:xfrm>
              <a:off x="1849438" y="3235325"/>
              <a:ext cx="9525" cy="6350"/>
            </a:xfrm>
            <a:custGeom>
              <a:avLst/>
              <a:gdLst>
                <a:gd name="T0" fmla="*/ 39 w 39"/>
                <a:gd name="T1" fmla="*/ 20 h 24"/>
                <a:gd name="T2" fmla="*/ 34 w 39"/>
                <a:gd name="T3" fmla="*/ 22 h 24"/>
                <a:gd name="T4" fmla="*/ 29 w 39"/>
                <a:gd name="T5" fmla="*/ 23 h 24"/>
                <a:gd name="T6" fmla="*/ 23 w 39"/>
                <a:gd name="T7" fmla="*/ 23 h 24"/>
                <a:gd name="T8" fmla="*/ 18 w 39"/>
                <a:gd name="T9" fmla="*/ 24 h 24"/>
                <a:gd name="T10" fmla="*/ 14 w 39"/>
                <a:gd name="T11" fmla="*/ 24 h 24"/>
                <a:gd name="T12" fmla="*/ 9 w 39"/>
                <a:gd name="T13" fmla="*/ 24 h 24"/>
                <a:gd name="T14" fmla="*/ 4 w 39"/>
                <a:gd name="T15" fmla="*/ 24 h 24"/>
                <a:gd name="T16" fmla="*/ 0 w 39"/>
                <a:gd name="T17" fmla="*/ 24 h 24"/>
                <a:gd name="T18" fmla="*/ 1 w 39"/>
                <a:gd name="T19" fmla="*/ 16 h 24"/>
                <a:gd name="T20" fmla="*/ 7 w 39"/>
                <a:gd name="T21" fmla="*/ 10 h 24"/>
                <a:gd name="T22" fmla="*/ 11 w 39"/>
                <a:gd name="T23" fmla="*/ 4 h 24"/>
                <a:gd name="T24" fmla="*/ 16 w 39"/>
                <a:gd name="T25" fmla="*/ 0 h 24"/>
                <a:gd name="T26" fmla="*/ 39 w 39"/>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4">
                  <a:moveTo>
                    <a:pt x="39" y="20"/>
                  </a:moveTo>
                  <a:lnTo>
                    <a:pt x="34" y="22"/>
                  </a:lnTo>
                  <a:lnTo>
                    <a:pt x="29" y="23"/>
                  </a:lnTo>
                  <a:lnTo>
                    <a:pt x="23" y="23"/>
                  </a:lnTo>
                  <a:lnTo>
                    <a:pt x="18" y="24"/>
                  </a:lnTo>
                  <a:lnTo>
                    <a:pt x="14" y="24"/>
                  </a:lnTo>
                  <a:lnTo>
                    <a:pt x="9" y="24"/>
                  </a:lnTo>
                  <a:lnTo>
                    <a:pt x="4" y="24"/>
                  </a:lnTo>
                  <a:lnTo>
                    <a:pt x="0" y="24"/>
                  </a:lnTo>
                  <a:lnTo>
                    <a:pt x="1" y="16"/>
                  </a:lnTo>
                  <a:lnTo>
                    <a:pt x="7" y="10"/>
                  </a:lnTo>
                  <a:lnTo>
                    <a:pt x="11" y="4"/>
                  </a:lnTo>
                  <a:lnTo>
                    <a:pt x="16" y="0"/>
                  </a:lnTo>
                  <a:lnTo>
                    <a:pt x="39"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5" name="Freeform 46"/>
            <p:cNvSpPr>
              <a:spLocks/>
            </p:cNvSpPr>
            <p:nvPr/>
          </p:nvSpPr>
          <p:spPr bwMode="auto">
            <a:xfrm>
              <a:off x="1878013" y="3236913"/>
              <a:ext cx="1588" cy="1587"/>
            </a:xfrm>
            <a:custGeom>
              <a:avLst/>
              <a:gdLst>
                <a:gd name="T0" fmla="*/ 6 w 6"/>
                <a:gd name="T1" fmla="*/ 1 h 10"/>
                <a:gd name="T2" fmla="*/ 6 w 6"/>
                <a:gd name="T3" fmla="*/ 5 h 10"/>
                <a:gd name="T4" fmla="*/ 5 w 6"/>
                <a:gd name="T5" fmla="*/ 7 h 10"/>
                <a:gd name="T6" fmla="*/ 2 w 6"/>
                <a:gd name="T7" fmla="*/ 8 h 10"/>
                <a:gd name="T8" fmla="*/ 0 w 6"/>
                <a:gd name="T9" fmla="*/ 10 h 10"/>
                <a:gd name="T10" fmla="*/ 0 w 6"/>
                <a:gd name="T11" fmla="*/ 0 h 10"/>
                <a:gd name="T12" fmla="*/ 1 w 6"/>
                <a:gd name="T13" fmla="*/ 0 h 10"/>
                <a:gd name="T14" fmla="*/ 3 w 6"/>
                <a:gd name="T15" fmla="*/ 0 h 10"/>
                <a:gd name="T16" fmla="*/ 5 w 6"/>
                <a:gd name="T17" fmla="*/ 0 h 10"/>
                <a:gd name="T18" fmla="*/ 6 w 6"/>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
                  </a:moveTo>
                  <a:lnTo>
                    <a:pt x="6" y="5"/>
                  </a:lnTo>
                  <a:lnTo>
                    <a:pt x="5" y="7"/>
                  </a:lnTo>
                  <a:lnTo>
                    <a:pt x="2" y="8"/>
                  </a:lnTo>
                  <a:lnTo>
                    <a:pt x="0" y="10"/>
                  </a:lnTo>
                  <a:lnTo>
                    <a:pt x="0" y="0"/>
                  </a:lnTo>
                  <a:lnTo>
                    <a:pt x="1" y="0"/>
                  </a:lnTo>
                  <a:lnTo>
                    <a:pt x="3"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6" name="Freeform 51"/>
            <p:cNvSpPr>
              <a:spLocks/>
            </p:cNvSpPr>
            <p:nvPr/>
          </p:nvSpPr>
          <p:spPr bwMode="auto">
            <a:xfrm>
              <a:off x="1933575" y="3249613"/>
              <a:ext cx="39688" cy="38100"/>
            </a:xfrm>
            <a:custGeom>
              <a:avLst/>
              <a:gdLst>
                <a:gd name="T0" fmla="*/ 50 w 151"/>
                <a:gd name="T1" fmla="*/ 64 h 144"/>
                <a:gd name="T2" fmla="*/ 54 w 151"/>
                <a:gd name="T3" fmla="*/ 69 h 144"/>
                <a:gd name="T4" fmla="*/ 60 w 151"/>
                <a:gd name="T5" fmla="*/ 69 h 144"/>
                <a:gd name="T6" fmla="*/ 65 w 151"/>
                <a:gd name="T7" fmla="*/ 69 h 144"/>
                <a:gd name="T8" fmla="*/ 70 w 151"/>
                <a:gd name="T9" fmla="*/ 71 h 144"/>
                <a:gd name="T10" fmla="*/ 63 w 151"/>
                <a:gd name="T11" fmla="*/ 73 h 144"/>
                <a:gd name="T12" fmla="*/ 57 w 151"/>
                <a:gd name="T13" fmla="*/ 73 h 144"/>
                <a:gd name="T14" fmla="*/ 50 w 151"/>
                <a:gd name="T15" fmla="*/ 74 h 144"/>
                <a:gd name="T16" fmla="*/ 46 w 151"/>
                <a:gd name="T17" fmla="*/ 79 h 144"/>
                <a:gd name="T18" fmla="*/ 50 w 151"/>
                <a:gd name="T19" fmla="*/ 87 h 144"/>
                <a:gd name="T20" fmla="*/ 58 w 151"/>
                <a:gd name="T21" fmla="*/ 91 h 144"/>
                <a:gd name="T22" fmla="*/ 67 w 151"/>
                <a:gd name="T23" fmla="*/ 91 h 144"/>
                <a:gd name="T24" fmla="*/ 77 w 151"/>
                <a:gd name="T25" fmla="*/ 91 h 144"/>
                <a:gd name="T26" fmla="*/ 86 w 151"/>
                <a:gd name="T27" fmla="*/ 91 h 144"/>
                <a:gd name="T28" fmla="*/ 94 w 151"/>
                <a:gd name="T29" fmla="*/ 92 h 144"/>
                <a:gd name="T30" fmla="*/ 103 w 151"/>
                <a:gd name="T31" fmla="*/ 97 h 144"/>
                <a:gd name="T32" fmla="*/ 107 w 151"/>
                <a:gd name="T33" fmla="*/ 107 h 144"/>
                <a:gd name="T34" fmla="*/ 101 w 151"/>
                <a:gd name="T35" fmla="*/ 108 h 144"/>
                <a:gd name="T36" fmla="*/ 94 w 151"/>
                <a:gd name="T37" fmla="*/ 109 h 144"/>
                <a:gd name="T38" fmla="*/ 87 w 151"/>
                <a:gd name="T39" fmla="*/ 108 h 144"/>
                <a:gd name="T40" fmla="*/ 80 w 151"/>
                <a:gd name="T41" fmla="*/ 108 h 144"/>
                <a:gd name="T42" fmla="*/ 73 w 151"/>
                <a:gd name="T43" fmla="*/ 108 h 144"/>
                <a:gd name="T44" fmla="*/ 67 w 151"/>
                <a:gd name="T45" fmla="*/ 109 h 144"/>
                <a:gd name="T46" fmla="*/ 60 w 151"/>
                <a:gd name="T47" fmla="*/ 112 h 144"/>
                <a:gd name="T48" fmla="*/ 54 w 151"/>
                <a:gd name="T49" fmla="*/ 116 h 144"/>
                <a:gd name="T50" fmla="*/ 54 w 151"/>
                <a:gd name="T51" fmla="*/ 120 h 144"/>
                <a:gd name="T52" fmla="*/ 55 w 151"/>
                <a:gd name="T53" fmla="*/ 123 h 144"/>
                <a:gd name="T54" fmla="*/ 57 w 151"/>
                <a:gd name="T55" fmla="*/ 127 h 144"/>
                <a:gd name="T56" fmla="*/ 60 w 151"/>
                <a:gd name="T57" fmla="*/ 129 h 144"/>
                <a:gd name="T58" fmla="*/ 72 w 151"/>
                <a:gd name="T59" fmla="*/ 131 h 144"/>
                <a:gd name="T60" fmla="*/ 85 w 151"/>
                <a:gd name="T61" fmla="*/ 130 h 144"/>
                <a:gd name="T62" fmla="*/ 99 w 151"/>
                <a:gd name="T63" fmla="*/ 128 h 144"/>
                <a:gd name="T64" fmla="*/ 111 w 151"/>
                <a:gd name="T65" fmla="*/ 124 h 144"/>
                <a:gd name="T66" fmla="*/ 123 w 151"/>
                <a:gd name="T67" fmla="*/ 123 h 144"/>
                <a:gd name="T68" fmla="*/ 134 w 151"/>
                <a:gd name="T69" fmla="*/ 124 h 144"/>
                <a:gd name="T70" fmla="*/ 143 w 151"/>
                <a:gd name="T71" fmla="*/ 130 h 144"/>
                <a:gd name="T72" fmla="*/ 151 w 151"/>
                <a:gd name="T73" fmla="*/ 143 h 144"/>
                <a:gd name="T74" fmla="*/ 137 w 151"/>
                <a:gd name="T75" fmla="*/ 144 h 144"/>
                <a:gd name="T76" fmla="*/ 125 w 151"/>
                <a:gd name="T77" fmla="*/ 144 h 144"/>
                <a:gd name="T78" fmla="*/ 112 w 151"/>
                <a:gd name="T79" fmla="*/ 144 h 144"/>
                <a:gd name="T80" fmla="*/ 99 w 151"/>
                <a:gd name="T81" fmla="*/ 144 h 144"/>
                <a:gd name="T82" fmla="*/ 85 w 151"/>
                <a:gd name="T83" fmla="*/ 143 h 144"/>
                <a:gd name="T84" fmla="*/ 72 w 151"/>
                <a:gd name="T85" fmla="*/ 142 h 144"/>
                <a:gd name="T86" fmla="*/ 60 w 151"/>
                <a:gd name="T87" fmla="*/ 140 h 144"/>
                <a:gd name="T88" fmla="*/ 46 w 151"/>
                <a:gd name="T89" fmla="*/ 138 h 144"/>
                <a:gd name="T90" fmla="*/ 41 w 151"/>
                <a:gd name="T91" fmla="*/ 121 h 144"/>
                <a:gd name="T92" fmla="*/ 35 w 151"/>
                <a:gd name="T93" fmla="*/ 104 h 144"/>
                <a:gd name="T94" fmla="*/ 29 w 151"/>
                <a:gd name="T95" fmla="*/ 86 h 144"/>
                <a:gd name="T96" fmla="*/ 23 w 151"/>
                <a:gd name="T97" fmla="*/ 69 h 144"/>
                <a:gd name="T98" fmla="*/ 17 w 151"/>
                <a:gd name="T99" fmla="*/ 51 h 144"/>
                <a:gd name="T100" fmla="*/ 11 w 151"/>
                <a:gd name="T101" fmla="*/ 34 h 144"/>
                <a:gd name="T102" fmla="*/ 5 w 151"/>
                <a:gd name="T103" fmla="*/ 17 h 144"/>
                <a:gd name="T104" fmla="*/ 0 w 151"/>
                <a:gd name="T105" fmla="*/ 0 h 144"/>
                <a:gd name="T106" fmla="*/ 7 w 151"/>
                <a:gd name="T107" fmla="*/ 7 h 144"/>
                <a:gd name="T108" fmla="*/ 14 w 151"/>
                <a:gd name="T109" fmla="*/ 14 h 144"/>
                <a:gd name="T110" fmla="*/ 22 w 151"/>
                <a:gd name="T111" fmla="*/ 22 h 144"/>
                <a:gd name="T112" fmla="*/ 30 w 151"/>
                <a:gd name="T113" fmla="*/ 29 h 144"/>
                <a:gd name="T114" fmla="*/ 37 w 151"/>
                <a:gd name="T115" fmla="*/ 37 h 144"/>
                <a:gd name="T116" fmla="*/ 43 w 151"/>
                <a:gd name="T117" fmla="*/ 45 h 144"/>
                <a:gd name="T118" fmla="*/ 48 w 151"/>
                <a:gd name="T119" fmla="*/ 54 h 144"/>
                <a:gd name="T120" fmla="*/ 50 w 151"/>
                <a:gd name="T121" fmla="*/ 6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144">
                  <a:moveTo>
                    <a:pt x="50" y="64"/>
                  </a:moveTo>
                  <a:lnTo>
                    <a:pt x="54" y="69"/>
                  </a:lnTo>
                  <a:lnTo>
                    <a:pt x="60" y="69"/>
                  </a:lnTo>
                  <a:lnTo>
                    <a:pt x="65" y="69"/>
                  </a:lnTo>
                  <a:lnTo>
                    <a:pt x="70" y="71"/>
                  </a:lnTo>
                  <a:lnTo>
                    <a:pt x="63" y="73"/>
                  </a:lnTo>
                  <a:lnTo>
                    <a:pt x="57" y="73"/>
                  </a:lnTo>
                  <a:lnTo>
                    <a:pt x="50" y="74"/>
                  </a:lnTo>
                  <a:lnTo>
                    <a:pt x="46" y="79"/>
                  </a:lnTo>
                  <a:lnTo>
                    <a:pt x="50" y="87"/>
                  </a:lnTo>
                  <a:lnTo>
                    <a:pt x="58" y="91"/>
                  </a:lnTo>
                  <a:lnTo>
                    <a:pt x="67" y="91"/>
                  </a:lnTo>
                  <a:lnTo>
                    <a:pt x="77" y="91"/>
                  </a:lnTo>
                  <a:lnTo>
                    <a:pt x="86" y="91"/>
                  </a:lnTo>
                  <a:lnTo>
                    <a:pt x="94" y="92"/>
                  </a:lnTo>
                  <a:lnTo>
                    <a:pt x="103" y="97"/>
                  </a:lnTo>
                  <a:lnTo>
                    <a:pt x="107" y="107"/>
                  </a:lnTo>
                  <a:lnTo>
                    <a:pt x="101" y="108"/>
                  </a:lnTo>
                  <a:lnTo>
                    <a:pt x="94" y="109"/>
                  </a:lnTo>
                  <a:lnTo>
                    <a:pt x="87" y="108"/>
                  </a:lnTo>
                  <a:lnTo>
                    <a:pt x="80" y="108"/>
                  </a:lnTo>
                  <a:lnTo>
                    <a:pt x="73" y="108"/>
                  </a:lnTo>
                  <a:lnTo>
                    <a:pt x="67" y="109"/>
                  </a:lnTo>
                  <a:lnTo>
                    <a:pt x="60" y="112"/>
                  </a:lnTo>
                  <a:lnTo>
                    <a:pt x="54" y="116"/>
                  </a:lnTo>
                  <a:lnTo>
                    <a:pt x="54" y="120"/>
                  </a:lnTo>
                  <a:lnTo>
                    <a:pt x="55" y="123"/>
                  </a:lnTo>
                  <a:lnTo>
                    <a:pt x="57" y="127"/>
                  </a:lnTo>
                  <a:lnTo>
                    <a:pt x="60" y="129"/>
                  </a:lnTo>
                  <a:lnTo>
                    <a:pt x="72" y="131"/>
                  </a:lnTo>
                  <a:lnTo>
                    <a:pt x="85" y="130"/>
                  </a:lnTo>
                  <a:lnTo>
                    <a:pt x="99" y="128"/>
                  </a:lnTo>
                  <a:lnTo>
                    <a:pt x="111" y="124"/>
                  </a:lnTo>
                  <a:lnTo>
                    <a:pt x="123" y="123"/>
                  </a:lnTo>
                  <a:lnTo>
                    <a:pt x="134" y="124"/>
                  </a:lnTo>
                  <a:lnTo>
                    <a:pt x="143" y="130"/>
                  </a:lnTo>
                  <a:lnTo>
                    <a:pt x="151" y="143"/>
                  </a:lnTo>
                  <a:lnTo>
                    <a:pt x="137" y="144"/>
                  </a:lnTo>
                  <a:lnTo>
                    <a:pt x="125" y="144"/>
                  </a:lnTo>
                  <a:lnTo>
                    <a:pt x="112" y="144"/>
                  </a:lnTo>
                  <a:lnTo>
                    <a:pt x="99" y="144"/>
                  </a:lnTo>
                  <a:lnTo>
                    <a:pt x="85" y="143"/>
                  </a:lnTo>
                  <a:lnTo>
                    <a:pt x="72" y="142"/>
                  </a:lnTo>
                  <a:lnTo>
                    <a:pt x="60" y="140"/>
                  </a:lnTo>
                  <a:lnTo>
                    <a:pt x="46" y="138"/>
                  </a:lnTo>
                  <a:lnTo>
                    <a:pt x="41" y="121"/>
                  </a:lnTo>
                  <a:lnTo>
                    <a:pt x="35" y="104"/>
                  </a:lnTo>
                  <a:lnTo>
                    <a:pt x="29" y="86"/>
                  </a:lnTo>
                  <a:lnTo>
                    <a:pt x="23" y="69"/>
                  </a:lnTo>
                  <a:lnTo>
                    <a:pt x="17" y="51"/>
                  </a:lnTo>
                  <a:lnTo>
                    <a:pt x="11" y="34"/>
                  </a:lnTo>
                  <a:lnTo>
                    <a:pt x="5" y="17"/>
                  </a:lnTo>
                  <a:lnTo>
                    <a:pt x="0" y="0"/>
                  </a:lnTo>
                  <a:lnTo>
                    <a:pt x="7" y="7"/>
                  </a:lnTo>
                  <a:lnTo>
                    <a:pt x="14" y="14"/>
                  </a:lnTo>
                  <a:lnTo>
                    <a:pt x="22" y="22"/>
                  </a:lnTo>
                  <a:lnTo>
                    <a:pt x="30" y="29"/>
                  </a:lnTo>
                  <a:lnTo>
                    <a:pt x="37" y="37"/>
                  </a:lnTo>
                  <a:lnTo>
                    <a:pt x="43" y="45"/>
                  </a:lnTo>
                  <a:lnTo>
                    <a:pt x="48" y="54"/>
                  </a:lnTo>
                  <a:lnTo>
                    <a:pt x="5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7" name="Freeform 52"/>
            <p:cNvSpPr>
              <a:spLocks/>
            </p:cNvSpPr>
            <p:nvPr/>
          </p:nvSpPr>
          <p:spPr bwMode="auto">
            <a:xfrm>
              <a:off x="1844675" y="3252788"/>
              <a:ext cx="6350" cy="7937"/>
            </a:xfrm>
            <a:custGeom>
              <a:avLst/>
              <a:gdLst>
                <a:gd name="T0" fmla="*/ 22 w 23"/>
                <a:gd name="T1" fmla="*/ 19 h 33"/>
                <a:gd name="T2" fmla="*/ 0 w 23"/>
                <a:gd name="T3" fmla="*/ 33 h 33"/>
                <a:gd name="T4" fmla="*/ 0 w 23"/>
                <a:gd name="T5" fmla="*/ 25 h 33"/>
                <a:gd name="T6" fmla="*/ 0 w 23"/>
                <a:gd name="T7" fmla="*/ 16 h 33"/>
                <a:gd name="T8" fmla="*/ 2 w 23"/>
                <a:gd name="T9" fmla="*/ 8 h 33"/>
                <a:gd name="T10" fmla="*/ 8 w 23"/>
                <a:gd name="T11" fmla="*/ 0 h 33"/>
                <a:gd name="T12" fmla="*/ 12 w 23"/>
                <a:gd name="T13" fmla="*/ 4 h 33"/>
                <a:gd name="T14" fmla="*/ 18 w 23"/>
                <a:gd name="T15" fmla="*/ 9 h 33"/>
                <a:gd name="T16" fmla="*/ 23 w 23"/>
                <a:gd name="T17" fmla="*/ 14 h 33"/>
                <a:gd name="T18" fmla="*/ 22 w 23"/>
                <a:gd name="T19"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3">
                  <a:moveTo>
                    <a:pt x="22" y="19"/>
                  </a:moveTo>
                  <a:lnTo>
                    <a:pt x="0" y="33"/>
                  </a:lnTo>
                  <a:lnTo>
                    <a:pt x="0" y="25"/>
                  </a:lnTo>
                  <a:lnTo>
                    <a:pt x="0" y="16"/>
                  </a:lnTo>
                  <a:lnTo>
                    <a:pt x="2" y="8"/>
                  </a:lnTo>
                  <a:lnTo>
                    <a:pt x="8" y="0"/>
                  </a:lnTo>
                  <a:lnTo>
                    <a:pt x="12" y="4"/>
                  </a:lnTo>
                  <a:lnTo>
                    <a:pt x="18" y="9"/>
                  </a:lnTo>
                  <a:lnTo>
                    <a:pt x="23" y="14"/>
                  </a:lnTo>
                  <a:lnTo>
                    <a:pt x="22"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8" name="Freeform 53"/>
            <p:cNvSpPr>
              <a:spLocks/>
            </p:cNvSpPr>
            <p:nvPr/>
          </p:nvSpPr>
          <p:spPr bwMode="auto">
            <a:xfrm>
              <a:off x="1906588" y="3252788"/>
              <a:ext cx="12700" cy="7937"/>
            </a:xfrm>
            <a:custGeom>
              <a:avLst/>
              <a:gdLst>
                <a:gd name="T0" fmla="*/ 46 w 46"/>
                <a:gd name="T1" fmla="*/ 18 h 33"/>
                <a:gd name="T2" fmla="*/ 45 w 46"/>
                <a:gd name="T3" fmla="*/ 23 h 33"/>
                <a:gd name="T4" fmla="*/ 40 w 46"/>
                <a:gd name="T5" fmla="*/ 28 h 33"/>
                <a:gd name="T6" fmla="*/ 35 w 46"/>
                <a:gd name="T7" fmla="*/ 30 h 33"/>
                <a:gd name="T8" fmla="*/ 31 w 46"/>
                <a:gd name="T9" fmla="*/ 33 h 33"/>
                <a:gd name="T10" fmla="*/ 21 w 46"/>
                <a:gd name="T11" fmla="*/ 31 h 33"/>
                <a:gd name="T12" fmla="*/ 14 w 46"/>
                <a:gd name="T13" fmla="*/ 24 h 33"/>
                <a:gd name="T14" fmla="*/ 9 w 46"/>
                <a:gd name="T15" fmla="*/ 14 h 33"/>
                <a:gd name="T16" fmla="*/ 0 w 46"/>
                <a:gd name="T17" fmla="*/ 5 h 33"/>
                <a:gd name="T18" fmla="*/ 6 w 46"/>
                <a:gd name="T19" fmla="*/ 0 h 33"/>
                <a:gd name="T20" fmla="*/ 13 w 46"/>
                <a:gd name="T21" fmla="*/ 1 h 33"/>
                <a:gd name="T22" fmla="*/ 24 w 46"/>
                <a:gd name="T23" fmla="*/ 3 h 33"/>
                <a:gd name="T24" fmla="*/ 33 w 46"/>
                <a:gd name="T25" fmla="*/ 2 h 33"/>
                <a:gd name="T26" fmla="*/ 46 w 46"/>
                <a:gd name="T2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3">
                  <a:moveTo>
                    <a:pt x="46" y="18"/>
                  </a:moveTo>
                  <a:lnTo>
                    <a:pt x="45" y="23"/>
                  </a:lnTo>
                  <a:lnTo>
                    <a:pt x="40" y="28"/>
                  </a:lnTo>
                  <a:lnTo>
                    <a:pt x="35" y="30"/>
                  </a:lnTo>
                  <a:lnTo>
                    <a:pt x="31" y="33"/>
                  </a:lnTo>
                  <a:lnTo>
                    <a:pt x="21" y="31"/>
                  </a:lnTo>
                  <a:lnTo>
                    <a:pt x="14" y="24"/>
                  </a:lnTo>
                  <a:lnTo>
                    <a:pt x="9" y="14"/>
                  </a:lnTo>
                  <a:lnTo>
                    <a:pt x="0" y="5"/>
                  </a:lnTo>
                  <a:lnTo>
                    <a:pt x="6" y="0"/>
                  </a:lnTo>
                  <a:lnTo>
                    <a:pt x="13" y="1"/>
                  </a:lnTo>
                  <a:lnTo>
                    <a:pt x="24" y="3"/>
                  </a:lnTo>
                  <a:lnTo>
                    <a:pt x="33" y="2"/>
                  </a:lnTo>
                  <a:lnTo>
                    <a:pt x="4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9" name="Freeform 55"/>
            <p:cNvSpPr>
              <a:spLocks/>
            </p:cNvSpPr>
            <p:nvPr/>
          </p:nvSpPr>
          <p:spPr bwMode="auto">
            <a:xfrm>
              <a:off x="1882775" y="3252788"/>
              <a:ext cx="7938" cy="3175"/>
            </a:xfrm>
            <a:custGeom>
              <a:avLst/>
              <a:gdLst>
                <a:gd name="T0" fmla="*/ 34 w 34"/>
                <a:gd name="T1" fmla="*/ 2 h 14"/>
                <a:gd name="T2" fmla="*/ 27 w 34"/>
                <a:gd name="T3" fmla="*/ 6 h 14"/>
                <a:gd name="T4" fmla="*/ 21 w 34"/>
                <a:gd name="T5" fmla="*/ 10 h 14"/>
                <a:gd name="T6" fmla="*/ 14 w 34"/>
                <a:gd name="T7" fmla="*/ 14 h 14"/>
                <a:gd name="T8" fmla="*/ 7 w 34"/>
                <a:gd name="T9" fmla="*/ 12 h 14"/>
                <a:gd name="T10" fmla="*/ 0 w 34"/>
                <a:gd name="T11" fmla="*/ 0 h 14"/>
                <a:gd name="T12" fmla="*/ 10 w 34"/>
                <a:gd name="T13" fmla="*/ 0 h 14"/>
                <a:gd name="T14" fmla="*/ 18 w 34"/>
                <a:gd name="T15" fmla="*/ 0 h 14"/>
                <a:gd name="T16" fmla="*/ 27 w 34"/>
                <a:gd name="T17" fmla="*/ 0 h 14"/>
                <a:gd name="T18" fmla="*/ 34 w 34"/>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4">
                  <a:moveTo>
                    <a:pt x="34" y="2"/>
                  </a:moveTo>
                  <a:lnTo>
                    <a:pt x="27" y="6"/>
                  </a:lnTo>
                  <a:lnTo>
                    <a:pt x="21" y="10"/>
                  </a:lnTo>
                  <a:lnTo>
                    <a:pt x="14" y="14"/>
                  </a:lnTo>
                  <a:lnTo>
                    <a:pt x="7" y="12"/>
                  </a:lnTo>
                  <a:lnTo>
                    <a:pt x="0" y="0"/>
                  </a:lnTo>
                  <a:lnTo>
                    <a:pt x="10" y="0"/>
                  </a:lnTo>
                  <a:lnTo>
                    <a:pt x="18" y="0"/>
                  </a:lnTo>
                  <a:lnTo>
                    <a:pt x="27" y="0"/>
                  </a:lnTo>
                  <a:lnTo>
                    <a:pt x="3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0" name="Freeform 60"/>
            <p:cNvSpPr>
              <a:spLocks/>
            </p:cNvSpPr>
            <p:nvPr/>
          </p:nvSpPr>
          <p:spPr bwMode="auto">
            <a:xfrm>
              <a:off x="1890713" y="3257550"/>
              <a:ext cx="14288" cy="6350"/>
            </a:xfrm>
            <a:custGeom>
              <a:avLst/>
              <a:gdLst>
                <a:gd name="T0" fmla="*/ 55 w 55"/>
                <a:gd name="T1" fmla="*/ 20 h 25"/>
                <a:gd name="T2" fmla="*/ 50 w 55"/>
                <a:gd name="T3" fmla="*/ 24 h 25"/>
                <a:gd name="T4" fmla="*/ 44 w 55"/>
                <a:gd name="T5" fmla="*/ 25 h 25"/>
                <a:gd name="T6" fmla="*/ 37 w 55"/>
                <a:gd name="T7" fmla="*/ 25 h 25"/>
                <a:gd name="T8" fmla="*/ 31 w 55"/>
                <a:gd name="T9" fmla="*/ 24 h 25"/>
                <a:gd name="T10" fmla="*/ 25 w 55"/>
                <a:gd name="T11" fmla="*/ 23 h 25"/>
                <a:gd name="T12" fmla="*/ 19 w 55"/>
                <a:gd name="T13" fmla="*/ 23 h 25"/>
                <a:gd name="T14" fmla="*/ 14 w 55"/>
                <a:gd name="T15" fmla="*/ 21 h 25"/>
                <a:gd name="T16" fmla="*/ 8 w 55"/>
                <a:gd name="T17" fmla="*/ 23 h 25"/>
                <a:gd name="T18" fmla="*/ 5 w 55"/>
                <a:gd name="T19" fmla="*/ 20 h 25"/>
                <a:gd name="T20" fmla="*/ 2 w 55"/>
                <a:gd name="T21" fmla="*/ 20 h 25"/>
                <a:gd name="T22" fmla="*/ 0 w 55"/>
                <a:gd name="T23" fmla="*/ 18 h 25"/>
                <a:gd name="T24" fmla="*/ 0 w 55"/>
                <a:gd name="T25" fmla="*/ 14 h 25"/>
                <a:gd name="T26" fmla="*/ 5 w 55"/>
                <a:gd name="T27" fmla="*/ 11 h 25"/>
                <a:gd name="T28" fmla="*/ 12 w 55"/>
                <a:gd name="T29" fmla="*/ 7 h 25"/>
                <a:gd name="T30" fmla="*/ 18 w 55"/>
                <a:gd name="T31" fmla="*/ 4 h 25"/>
                <a:gd name="T32" fmla="*/ 25 w 55"/>
                <a:gd name="T33" fmla="*/ 2 h 25"/>
                <a:gd name="T34" fmla="*/ 31 w 55"/>
                <a:gd name="T35" fmla="*/ 0 h 25"/>
                <a:gd name="T36" fmla="*/ 37 w 55"/>
                <a:gd name="T37" fmla="*/ 2 h 25"/>
                <a:gd name="T38" fmla="*/ 43 w 55"/>
                <a:gd name="T39" fmla="*/ 5 h 25"/>
                <a:gd name="T40" fmla="*/ 48 w 55"/>
                <a:gd name="T41" fmla="*/ 13 h 25"/>
                <a:gd name="T42" fmla="*/ 55 w 55"/>
                <a:gd name="T43"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25">
                  <a:moveTo>
                    <a:pt x="55" y="20"/>
                  </a:moveTo>
                  <a:lnTo>
                    <a:pt x="50" y="24"/>
                  </a:lnTo>
                  <a:lnTo>
                    <a:pt x="44" y="25"/>
                  </a:lnTo>
                  <a:lnTo>
                    <a:pt x="37" y="25"/>
                  </a:lnTo>
                  <a:lnTo>
                    <a:pt x="31" y="24"/>
                  </a:lnTo>
                  <a:lnTo>
                    <a:pt x="25" y="23"/>
                  </a:lnTo>
                  <a:lnTo>
                    <a:pt x="19" y="23"/>
                  </a:lnTo>
                  <a:lnTo>
                    <a:pt x="14" y="21"/>
                  </a:lnTo>
                  <a:lnTo>
                    <a:pt x="8" y="23"/>
                  </a:lnTo>
                  <a:lnTo>
                    <a:pt x="5" y="20"/>
                  </a:lnTo>
                  <a:lnTo>
                    <a:pt x="2" y="20"/>
                  </a:lnTo>
                  <a:lnTo>
                    <a:pt x="0" y="18"/>
                  </a:lnTo>
                  <a:lnTo>
                    <a:pt x="0" y="14"/>
                  </a:lnTo>
                  <a:lnTo>
                    <a:pt x="5" y="11"/>
                  </a:lnTo>
                  <a:lnTo>
                    <a:pt x="12" y="7"/>
                  </a:lnTo>
                  <a:lnTo>
                    <a:pt x="18" y="4"/>
                  </a:lnTo>
                  <a:lnTo>
                    <a:pt x="25" y="2"/>
                  </a:lnTo>
                  <a:lnTo>
                    <a:pt x="31" y="0"/>
                  </a:lnTo>
                  <a:lnTo>
                    <a:pt x="37" y="2"/>
                  </a:lnTo>
                  <a:lnTo>
                    <a:pt x="43" y="5"/>
                  </a:lnTo>
                  <a:lnTo>
                    <a:pt x="48" y="13"/>
                  </a:lnTo>
                  <a:lnTo>
                    <a:pt x="5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1" name="Freeform 61"/>
            <p:cNvSpPr>
              <a:spLocks/>
            </p:cNvSpPr>
            <p:nvPr/>
          </p:nvSpPr>
          <p:spPr bwMode="auto">
            <a:xfrm>
              <a:off x="1874838" y="3257550"/>
              <a:ext cx="3175" cy="4762"/>
            </a:xfrm>
            <a:custGeom>
              <a:avLst/>
              <a:gdLst>
                <a:gd name="T0" fmla="*/ 13 w 13"/>
                <a:gd name="T1" fmla="*/ 6 h 16"/>
                <a:gd name="T2" fmla="*/ 13 w 13"/>
                <a:gd name="T3" fmla="*/ 10 h 16"/>
                <a:gd name="T4" fmla="*/ 11 w 13"/>
                <a:gd name="T5" fmla="*/ 13 h 16"/>
                <a:gd name="T6" fmla="*/ 9 w 13"/>
                <a:gd name="T7" fmla="*/ 14 h 16"/>
                <a:gd name="T8" fmla="*/ 5 w 13"/>
                <a:gd name="T9" fmla="*/ 16 h 16"/>
                <a:gd name="T10" fmla="*/ 2 w 13"/>
                <a:gd name="T11" fmla="*/ 13 h 16"/>
                <a:gd name="T12" fmla="*/ 0 w 13"/>
                <a:gd name="T13" fmla="*/ 8 h 16"/>
                <a:gd name="T14" fmla="*/ 2 w 13"/>
                <a:gd name="T15" fmla="*/ 3 h 16"/>
                <a:gd name="T16" fmla="*/ 3 w 13"/>
                <a:gd name="T17" fmla="*/ 0 h 16"/>
                <a:gd name="T18" fmla="*/ 6 w 13"/>
                <a:gd name="T19" fmla="*/ 0 h 16"/>
                <a:gd name="T20" fmla="*/ 9 w 13"/>
                <a:gd name="T21" fmla="*/ 1 h 16"/>
                <a:gd name="T22" fmla="*/ 11 w 13"/>
                <a:gd name="T23" fmla="*/ 3 h 16"/>
                <a:gd name="T24" fmla="*/ 13 w 13"/>
                <a:gd name="T2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6">
                  <a:moveTo>
                    <a:pt x="13" y="6"/>
                  </a:moveTo>
                  <a:lnTo>
                    <a:pt x="13" y="10"/>
                  </a:lnTo>
                  <a:lnTo>
                    <a:pt x="11" y="13"/>
                  </a:lnTo>
                  <a:lnTo>
                    <a:pt x="9" y="14"/>
                  </a:lnTo>
                  <a:lnTo>
                    <a:pt x="5" y="16"/>
                  </a:lnTo>
                  <a:lnTo>
                    <a:pt x="2" y="13"/>
                  </a:lnTo>
                  <a:lnTo>
                    <a:pt x="0" y="8"/>
                  </a:lnTo>
                  <a:lnTo>
                    <a:pt x="2" y="3"/>
                  </a:lnTo>
                  <a:lnTo>
                    <a:pt x="3" y="0"/>
                  </a:lnTo>
                  <a:lnTo>
                    <a:pt x="6" y="0"/>
                  </a:lnTo>
                  <a:lnTo>
                    <a:pt x="9" y="1"/>
                  </a:lnTo>
                  <a:lnTo>
                    <a:pt x="11" y="3"/>
                  </a:lnTo>
                  <a:lnTo>
                    <a:pt x="1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2" name="Freeform 65"/>
            <p:cNvSpPr>
              <a:spLocks/>
            </p:cNvSpPr>
            <p:nvPr/>
          </p:nvSpPr>
          <p:spPr bwMode="auto">
            <a:xfrm>
              <a:off x="1855788" y="3262313"/>
              <a:ext cx="1588" cy="1587"/>
            </a:xfrm>
            <a:custGeom>
              <a:avLst/>
              <a:gdLst>
                <a:gd name="T0" fmla="*/ 6 w 6"/>
                <a:gd name="T1" fmla="*/ 1 h 4"/>
                <a:gd name="T2" fmla="*/ 0 w 6"/>
                <a:gd name="T3" fmla="*/ 4 h 4"/>
                <a:gd name="T4" fmla="*/ 0 w 6"/>
                <a:gd name="T5" fmla="*/ 0 h 4"/>
                <a:gd name="T6" fmla="*/ 2 w 6"/>
                <a:gd name="T7" fmla="*/ 0 h 4"/>
                <a:gd name="T8" fmla="*/ 4 w 6"/>
                <a:gd name="T9" fmla="*/ 0 h 4"/>
                <a:gd name="T10" fmla="*/ 5 w 6"/>
                <a:gd name="T11" fmla="*/ 0 h 4"/>
                <a:gd name="T12" fmla="*/ 6 w 6"/>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1"/>
                  </a:moveTo>
                  <a:lnTo>
                    <a:pt x="0" y="4"/>
                  </a:lnTo>
                  <a:lnTo>
                    <a:pt x="0" y="0"/>
                  </a:lnTo>
                  <a:lnTo>
                    <a:pt x="2" y="0"/>
                  </a:lnTo>
                  <a:lnTo>
                    <a:pt x="4"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cxnSp>
        <p:nvCxnSpPr>
          <p:cNvPr id="173" name="直線矢印コネクタ 172"/>
          <p:cNvCxnSpPr/>
          <p:nvPr/>
        </p:nvCxnSpPr>
        <p:spPr>
          <a:xfrm flipV="1">
            <a:off x="6598455" y="2298565"/>
            <a:ext cx="764383" cy="2264569"/>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4" name="グループ化 173"/>
          <p:cNvGrpSpPr/>
          <p:nvPr/>
        </p:nvGrpSpPr>
        <p:grpSpPr>
          <a:xfrm rot="13923427">
            <a:off x="7241805" y="2118663"/>
            <a:ext cx="250197" cy="166663"/>
            <a:chOff x="1562100" y="2874963"/>
            <a:chExt cx="584200" cy="423862"/>
          </a:xfrm>
        </p:grpSpPr>
        <p:sp>
          <p:nvSpPr>
            <p:cNvPr id="175" name="Freeform 6"/>
            <p:cNvSpPr>
              <a:spLocks/>
            </p:cNvSpPr>
            <p:nvPr/>
          </p:nvSpPr>
          <p:spPr bwMode="auto">
            <a:xfrm>
              <a:off x="1562100" y="2874963"/>
              <a:ext cx="584200" cy="423862"/>
            </a:xfrm>
            <a:custGeom>
              <a:avLst/>
              <a:gdLst>
                <a:gd name="T0" fmla="*/ 1514 w 2208"/>
                <a:gd name="T1" fmla="*/ 377 h 1603"/>
                <a:gd name="T2" fmla="*/ 1382 w 2208"/>
                <a:gd name="T3" fmla="*/ 824 h 1603"/>
                <a:gd name="T4" fmla="*/ 1265 w 2208"/>
                <a:gd name="T5" fmla="*/ 988 h 1603"/>
                <a:gd name="T6" fmla="*/ 1298 w 2208"/>
                <a:gd name="T7" fmla="*/ 1053 h 1603"/>
                <a:gd name="T8" fmla="*/ 1281 w 2208"/>
                <a:gd name="T9" fmla="*/ 1146 h 1603"/>
                <a:gd name="T10" fmla="*/ 1244 w 2208"/>
                <a:gd name="T11" fmla="*/ 1119 h 1603"/>
                <a:gd name="T12" fmla="*/ 1221 w 2208"/>
                <a:gd name="T13" fmla="*/ 1142 h 1603"/>
                <a:gd name="T14" fmla="*/ 1200 w 2208"/>
                <a:gd name="T15" fmla="*/ 1155 h 1603"/>
                <a:gd name="T16" fmla="*/ 1357 w 2208"/>
                <a:gd name="T17" fmla="*/ 1205 h 1603"/>
                <a:gd name="T18" fmla="*/ 1435 w 2208"/>
                <a:gd name="T19" fmla="*/ 1399 h 1603"/>
                <a:gd name="T20" fmla="*/ 1557 w 2208"/>
                <a:gd name="T21" fmla="*/ 1521 h 1603"/>
                <a:gd name="T22" fmla="*/ 1794 w 2208"/>
                <a:gd name="T23" fmla="*/ 1562 h 1603"/>
                <a:gd name="T24" fmla="*/ 2093 w 2208"/>
                <a:gd name="T25" fmla="*/ 1564 h 1603"/>
                <a:gd name="T26" fmla="*/ 2124 w 2208"/>
                <a:gd name="T27" fmla="*/ 1574 h 1603"/>
                <a:gd name="T28" fmla="*/ 1975 w 2208"/>
                <a:gd name="T29" fmla="*/ 1579 h 1603"/>
                <a:gd name="T30" fmla="*/ 1800 w 2208"/>
                <a:gd name="T31" fmla="*/ 1586 h 1603"/>
                <a:gd name="T32" fmla="*/ 1592 w 2208"/>
                <a:gd name="T33" fmla="*/ 1594 h 1603"/>
                <a:gd name="T34" fmla="*/ 1377 w 2208"/>
                <a:gd name="T35" fmla="*/ 1600 h 1603"/>
                <a:gd name="T36" fmla="*/ 1119 w 2208"/>
                <a:gd name="T37" fmla="*/ 1599 h 1603"/>
                <a:gd name="T38" fmla="*/ 923 w 2208"/>
                <a:gd name="T39" fmla="*/ 1593 h 1603"/>
                <a:gd name="T40" fmla="*/ 807 w 2208"/>
                <a:gd name="T41" fmla="*/ 1593 h 1603"/>
                <a:gd name="T42" fmla="*/ 621 w 2208"/>
                <a:gd name="T43" fmla="*/ 1587 h 1603"/>
                <a:gd name="T44" fmla="*/ 356 w 2208"/>
                <a:gd name="T45" fmla="*/ 1586 h 1603"/>
                <a:gd name="T46" fmla="*/ 2 w 2208"/>
                <a:gd name="T47" fmla="*/ 1584 h 1603"/>
                <a:gd name="T48" fmla="*/ 202 w 2208"/>
                <a:gd name="T49" fmla="*/ 1573 h 1603"/>
                <a:gd name="T50" fmla="*/ 521 w 2208"/>
                <a:gd name="T51" fmla="*/ 1567 h 1603"/>
                <a:gd name="T52" fmla="*/ 671 w 2208"/>
                <a:gd name="T53" fmla="*/ 1565 h 1603"/>
                <a:gd name="T54" fmla="*/ 907 w 2208"/>
                <a:gd name="T55" fmla="*/ 1506 h 1603"/>
                <a:gd name="T56" fmla="*/ 1010 w 2208"/>
                <a:gd name="T57" fmla="*/ 1389 h 1603"/>
                <a:gd name="T58" fmla="*/ 1031 w 2208"/>
                <a:gd name="T59" fmla="*/ 1193 h 1603"/>
                <a:gd name="T60" fmla="*/ 1059 w 2208"/>
                <a:gd name="T61" fmla="*/ 1176 h 1603"/>
                <a:gd name="T62" fmla="*/ 1002 w 2208"/>
                <a:gd name="T63" fmla="*/ 1192 h 1603"/>
                <a:gd name="T64" fmla="*/ 937 w 2208"/>
                <a:gd name="T65" fmla="*/ 1217 h 1603"/>
                <a:gd name="T66" fmla="*/ 779 w 2208"/>
                <a:gd name="T67" fmla="*/ 1253 h 1603"/>
                <a:gd name="T68" fmla="*/ 615 w 2208"/>
                <a:gd name="T69" fmla="*/ 1258 h 1603"/>
                <a:gd name="T70" fmla="*/ 484 w 2208"/>
                <a:gd name="T71" fmla="*/ 1242 h 1603"/>
                <a:gd name="T72" fmla="*/ 358 w 2208"/>
                <a:gd name="T73" fmla="*/ 1209 h 1603"/>
                <a:gd name="T74" fmla="*/ 220 w 2208"/>
                <a:gd name="T75" fmla="*/ 1136 h 1603"/>
                <a:gd name="T76" fmla="*/ 270 w 2208"/>
                <a:gd name="T77" fmla="*/ 899 h 1603"/>
                <a:gd name="T78" fmla="*/ 462 w 2208"/>
                <a:gd name="T79" fmla="*/ 640 h 1603"/>
                <a:gd name="T80" fmla="*/ 577 w 2208"/>
                <a:gd name="T81" fmla="*/ 528 h 1603"/>
                <a:gd name="T82" fmla="*/ 377 w 2208"/>
                <a:gd name="T83" fmla="*/ 769 h 1603"/>
                <a:gd name="T84" fmla="*/ 241 w 2208"/>
                <a:gd name="T85" fmla="*/ 1034 h 1603"/>
                <a:gd name="T86" fmla="*/ 272 w 2208"/>
                <a:gd name="T87" fmla="*/ 1127 h 1603"/>
                <a:gd name="T88" fmla="*/ 330 w 2208"/>
                <a:gd name="T89" fmla="*/ 1131 h 1603"/>
                <a:gd name="T90" fmla="*/ 498 w 2208"/>
                <a:gd name="T91" fmla="*/ 1078 h 1603"/>
                <a:gd name="T92" fmla="*/ 758 w 2208"/>
                <a:gd name="T93" fmla="*/ 931 h 1603"/>
                <a:gd name="T94" fmla="*/ 992 w 2208"/>
                <a:gd name="T95" fmla="*/ 735 h 1603"/>
                <a:gd name="T96" fmla="*/ 1191 w 2208"/>
                <a:gd name="T97" fmla="*/ 509 h 1603"/>
                <a:gd name="T98" fmla="*/ 1380 w 2208"/>
                <a:gd name="T99" fmla="*/ 240 h 1603"/>
                <a:gd name="T100" fmla="*/ 1407 w 2208"/>
                <a:gd name="T101" fmla="*/ 44 h 1603"/>
                <a:gd name="T102" fmla="*/ 1310 w 2208"/>
                <a:gd name="T103" fmla="*/ 38 h 1603"/>
                <a:gd name="T104" fmla="*/ 1185 w 2208"/>
                <a:gd name="T105" fmla="*/ 83 h 1603"/>
                <a:gd name="T106" fmla="*/ 1036 w 2208"/>
                <a:gd name="T107" fmla="*/ 162 h 1603"/>
                <a:gd name="T108" fmla="*/ 857 w 2208"/>
                <a:gd name="T109" fmla="*/ 281 h 1603"/>
                <a:gd name="T110" fmla="*/ 756 w 2208"/>
                <a:gd name="T111" fmla="*/ 334 h 1603"/>
                <a:gd name="T112" fmla="*/ 976 w 2208"/>
                <a:gd name="T113" fmla="*/ 169 h 1603"/>
                <a:gd name="T114" fmla="*/ 1277 w 2208"/>
                <a:gd name="T115" fmla="*/ 21 h 1603"/>
                <a:gd name="T116" fmla="*/ 1441 w 2208"/>
                <a:gd name="T117" fmla="*/ 37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08" h="1603">
                  <a:moveTo>
                    <a:pt x="1458" y="63"/>
                  </a:moveTo>
                  <a:lnTo>
                    <a:pt x="1479" y="102"/>
                  </a:lnTo>
                  <a:lnTo>
                    <a:pt x="1494" y="145"/>
                  </a:lnTo>
                  <a:lnTo>
                    <a:pt x="1505" y="190"/>
                  </a:lnTo>
                  <a:lnTo>
                    <a:pt x="1512" y="235"/>
                  </a:lnTo>
                  <a:lnTo>
                    <a:pt x="1515" y="281"/>
                  </a:lnTo>
                  <a:lnTo>
                    <a:pt x="1515" y="329"/>
                  </a:lnTo>
                  <a:lnTo>
                    <a:pt x="1514" y="377"/>
                  </a:lnTo>
                  <a:lnTo>
                    <a:pt x="1512" y="424"/>
                  </a:lnTo>
                  <a:lnTo>
                    <a:pt x="1505" y="486"/>
                  </a:lnTo>
                  <a:lnTo>
                    <a:pt x="1492" y="546"/>
                  </a:lnTo>
                  <a:lnTo>
                    <a:pt x="1475" y="605"/>
                  </a:lnTo>
                  <a:lnTo>
                    <a:pt x="1456" y="662"/>
                  </a:lnTo>
                  <a:lnTo>
                    <a:pt x="1434" y="716"/>
                  </a:lnTo>
                  <a:lnTo>
                    <a:pt x="1409" y="771"/>
                  </a:lnTo>
                  <a:lnTo>
                    <a:pt x="1382" y="824"/>
                  </a:lnTo>
                  <a:lnTo>
                    <a:pt x="1356" y="878"/>
                  </a:lnTo>
                  <a:lnTo>
                    <a:pt x="1344" y="895"/>
                  </a:lnTo>
                  <a:lnTo>
                    <a:pt x="1331" y="910"/>
                  </a:lnTo>
                  <a:lnTo>
                    <a:pt x="1317" y="926"/>
                  </a:lnTo>
                  <a:lnTo>
                    <a:pt x="1303" y="941"/>
                  </a:lnTo>
                  <a:lnTo>
                    <a:pt x="1288" y="956"/>
                  </a:lnTo>
                  <a:lnTo>
                    <a:pt x="1276" y="971"/>
                  </a:lnTo>
                  <a:lnTo>
                    <a:pt x="1265" y="988"/>
                  </a:lnTo>
                  <a:lnTo>
                    <a:pt x="1257" y="1006"/>
                  </a:lnTo>
                  <a:lnTo>
                    <a:pt x="1259" y="1015"/>
                  </a:lnTo>
                  <a:lnTo>
                    <a:pt x="1264" y="1023"/>
                  </a:lnTo>
                  <a:lnTo>
                    <a:pt x="1270" y="1029"/>
                  </a:lnTo>
                  <a:lnTo>
                    <a:pt x="1277" y="1036"/>
                  </a:lnTo>
                  <a:lnTo>
                    <a:pt x="1284" y="1042"/>
                  </a:lnTo>
                  <a:lnTo>
                    <a:pt x="1292" y="1048"/>
                  </a:lnTo>
                  <a:lnTo>
                    <a:pt x="1298" y="1053"/>
                  </a:lnTo>
                  <a:lnTo>
                    <a:pt x="1302" y="1060"/>
                  </a:lnTo>
                  <a:lnTo>
                    <a:pt x="1305" y="1081"/>
                  </a:lnTo>
                  <a:lnTo>
                    <a:pt x="1309" y="1102"/>
                  </a:lnTo>
                  <a:lnTo>
                    <a:pt x="1312" y="1123"/>
                  </a:lnTo>
                  <a:lnTo>
                    <a:pt x="1306" y="1144"/>
                  </a:lnTo>
                  <a:lnTo>
                    <a:pt x="1299" y="1145"/>
                  </a:lnTo>
                  <a:lnTo>
                    <a:pt x="1291" y="1145"/>
                  </a:lnTo>
                  <a:lnTo>
                    <a:pt x="1281" y="1146"/>
                  </a:lnTo>
                  <a:lnTo>
                    <a:pt x="1273" y="1146"/>
                  </a:lnTo>
                  <a:lnTo>
                    <a:pt x="1265" y="1144"/>
                  </a:lnTo>
                  <a:lnTo>
                    <a:pt x="1259" y="1142"/>
                  </a:lnTo>
                  <a:lnTo>
                    <a:pt x="1255" y="1136"/>
                  </a:lnTo>
                  <a:lnTo>
                    <a:pt x="1252" y="1128"/>
                  </a:lnTo>
                  <a:lnTo>
                    <a:pt x="1255" y="1120"/>
                  </a:lnTo>
                  <a:lnTo>
                    <a:pt x="1250" y="1119"/>
                  </a:lnTo>
                  <a:lnTo>
                    <a:pt x="1244" y="1119"/>
                  </a:lnTo>
                  <a:lnTo>
                    <a:pt x="1239" y="1121"/>
                  </a:lnTo>
                  <a:lnTo>
                    <a:pt x="1237" y="1126"/>
                  </a:lnTo>
                  <a:lnTo>
                    <a:pt x="1237" y="1129"/>
                  </a:lnTo>
                  <a:lnTo>
                    <a:pt x="1238" y="1132"/>
                  </a:lnTo>
                  <a:lnTo>
                    <a:pt x="1239" y="1136"/>
                  </a:lnTo>
                  <a:lnTo>
                    <a:pt x="1238" y="1139"/>
                  </a:lnTo>
                  <a:lnTo>
                    <a:pt x="1230" y="1141"/>
                  </a:lnTo>
                  <a:lnTo>
                    <a:pt x="1221" y="1142"/>
                  </a:lnTo>
                  <a:lnTo>
                    <a:pt x="1213" y="1142"/>
                  </a:lnTo>
                  <a:lnTo>
                    <a:pt x="1205" y="1142"/>
                  </a:lnTo>
                  <a:lnTo>
                    <a:pt x="1195" y="1142"/>
                  </a:lnTo>
                  <a:lnTo>
                    <a:pt x="1187" y="1142"/>
                  </a:lnTo>
                  <a:lnTo>
                    <a:pt x="1178" y="1143"/>
                  </a:lnTo>
                  <a:lnTo>
                    <a:pt x="1170" y="1145"/>
                  </a:lnTo>
                  <a:lnTo>
                    <a:pt x="1178" y="1153"/>
                  </a:lnTo>
                  <a:lnTo>
                    <a:pt x="1200" y="1155"/>
                  </a:lnTo>
                  <a:lnTo>
                    <a:pt x="1223" y="1155"/>
                  </a:lnTo>
                  <a:lnTo>
                    <a:pt x="1246" y="1156"/>
                  </a:lnTo>
                  <a:lnTo>
                    <a:pt x="1270" y="1158"/>
                  </a:lnTo>
                  <a:lnTo>
                    <a:pt x="1293" y="1159"/>
                  </a:lnTo>
                  <a:lnTo>
                    <a:pt x="1316" y="1162"/>
                  </a:lnTo>
                  <a:lnTo>
                    <a:pt x="1338" y="1165"/>
                  </a:lnTo>
                  <a:lnTo>
                    <a:pt x="1362" y="1167"/>
                  </a:lnTo>
                  <a:lnTo>
                    <a:pt x="1357" y="1205"/>
                  </a:lnTo>
                  <a:lnTo>
                    <a:pt x="1358" y="1242"/>
                  </a:lnTo>
                  <a:lnTo>
                    <a:pt x="1362" y="1280"/>
                  </a:lnTo>
                  <a:lnTo>
                    <a:pt x="1365" y="1317"/>
                  </a:lnTo>
                  <a:lnTo>
                    <a:pt x="1379" y="1334"/>
                  </a:lnTo>
                  <a:lnTo>
                    <a:pt x="1393" y="1350"/>
                  </a:lnTo>
                  <a:lnTo>
                    <a:pt x="1407" y="1367"/>
                  </a:lnTo>
                  <a:lnTo>
                    <a:pt x="1421" y="1384"/>
                  </a:lnTo>
                  <a:lnTo>
                    <a:pt x="1435" y="1399"/>
                  </a:lnTo>
                  <a:lnTo>
                    <a:pt x="1450" y="1415"/>
                  </a:lnTo>
                  <a:lnTo>
                    <a:pt x="1465" y="1431"/>
                  </a:lnTo>
                  <a:lnTo>
                    <a:pt x="1480" y="1446"/>
                  </a:lnTo>
                  <a:lnTo>
                    <a:pt x="1495" y="1463"/>
                  </a:lnTo>
                  <a:lnTo>
                    <a:pt x="1510" y="1478"/>
                  </a:lnTo>
                  <a:lnTo>
                    <a:pt x="1525" y="1492"/>
                  </a:lnTo>
                  <a:lnTo>
                    <a:pt x="1542" y="1507"/>
                  </a:lnTo>
                  <a:lnTo>
                    <a:pt x="1557" y="1521"/>
                  </a:lnTo>
                  <a:lnTo>
                    <a:pt x="1573" y="1535"/>
                  </a:lnTo>
                  <a:lnTo>
                    <a:pt x="1589" y="1549"/>
                  </a:lnTo>
                  <a:lnTo>
                    <a:pt x="1606" y="1562"/>
                  </a:lnTo>
                  <a:lnTo>
                    <a:pt x="1644" y="1562"/>
                  </a:lnTo>
                  <a:lnTo>
                    <a:pt x="1681" y="1562"/>
                  </a:lnTo>
                  <a:lnTo>
                    <a:pt x="1720" y="1562"/>
                  </a:lnTo>
                  <a:lnTo>
                    <a:pt x="1757" y="1562"/>
                  </a:lnTo>
                  <a:lnTo>
                    <a:pt x="1794" y="1562"/>
                  </a:lnTo>
                  <a:lnTo>
                    <a:pt x="1831" y="1562"/>
                  </a:lnTo>
                  <a:lnTo>
                    <a:pt x="1868" y="1563"/>
                  </a:lnTo>
                  <a:lnTo>
                    <a:pt x="1906" y="1563"/>
                  </a:lnTo>
                  <a:lnTo>
                    <a:pt x="1943" y="1563"/>
                  </a:lnTo>
                  <a:lnTo>
                    <a:pt x="1980" y="1564"/>
                  </a:lnTo>
                  <a:lnTo>
                    <a:pt x="2017" y="1564"/>
                  </a:lnTo>
                  <a:lnTo>
                    <a:pt x="2056" y="1564"/>
                  </a:lnTo>
                  <a:lnTo>
                    <a:pt x="2093" y="1564"/>
                  </a:lnTo>
                  <a:lnTo>
                    <a:pt x="2131" y="1564"/>
                  </a:lnTo>
                  <a:lnTo>
                    <a:pt x="2170" y="1564"/>
                  </a:lnTo>
                  <a:lnTo>
                    <a:pt x="2208" y="1564"/>
                  </a:lnTo>
                  <a:lnTo>
                    <a:pt x="2198" y="1570"/>
                  </a:lnTo>
                  <a:lnTo>
                    <a:pt x="2180" y="1572"/>
                  </a:lnTo>
                  <a:lnTo>
                    <a:pt x="2161" y="1573"/>
                  </a:lnTo>
                  <a:lnTo>
                    <a:pt x="2143" y="1574"/>
                  </a:lnTo>
                  <a:lnTo>
                    <a:pt x="2124" y="1574"/>
                  </a:lnTo>
                  <a:lnTo>
                    <a:pt x="2106" y="1575"/>
                  </a:lnTo>
                  <a:lnTo>
                    <a:pt x="2087" y="1575"/>
                  </a:lnTo>
                  <a:lnTo>
                    <a:pt x="2068" y="1575"/>
                  </a:lnTo>
                  <a:lnTo>
                    <a:pt x="2050" y="1575"/>
                  </a:lnTo>
                  <a:lnTo>
                    <a:pt x="2031" y="1575"/>
                  </a:lnTo>
                  <a:lnTo>
                    <a:pt x="2013" y="1577"/>
                  </a:lnTo>
                  <a:lnTo>
                    <a:pt x="1994" y="1578"/>
                  </a:lnTo>
                  <a:lnTo>
                    <a:pt x="1975" y="1579"/>
                  </a:lnTo>
                  <a:lnTo>
                    <a:pt x="1957" y="1580"/>
                  </a:lnTo>
                  <a:lnTo>
                    <a:pt x="1938" y="1582"/>
                  </a:lnTo>
                  <a:lnTo>
                    <a:pt x="1920" y="1586"/>
                  </a:lnTo>
                  <a:lnTo>
                    <a:pt x="1902" y="1589"/>
                  </a:lnTo>
                  <a:lnTo>
                    <a:pt x="1877" y="1587"/>
                  </a:lnTo>
                  <a:lnTo>
                    <a:pt x="1852" y="1587"/>
                  </a:lnTo>
                  <a:lnTo>
                    <a:pt x="1827" y="1586"/>
                  </a:lnTo>
                  <a:lnTo>
                    <a:pt x="1800" y="1586"/>
                  </a:lnTo>
                  <a:lnTo>
                    <a:pt x="1774" y="1587"/>
                  </a:lnTo>
                  <a:lnTo>
                    <a:pt x="1749" y="1588"/>
                  </a:lnTo>
                  <a:lnTo>
                    <a:pt x="1722" y="1588"/>
                  </a:lnTo>
                  <a:lnTo>
                    <a:pt x="1696" y="1589"/>
                  </a:lnTo>
                  <a:lnTo>
                    <a:pt x="1670" y="1592"/>
                  </a:lnTo>
                  <a:lnTo>
                    <a:pt x="1643" y="1592"/>
                  </a:lnTo>
                  <a:lnTo>
                    <a:pt x="1617" y="1593"/>
                  </a:lnTo>
                  <a:lnTo>
                    <a:pt x="1592" y="1594"/>
                  </a:lnTo>
                  <a:lnTo>
                    <a:pt x="1565" y="1594"/>
                  </a:lnTo>
                  <a:lnTo>
                    <a:pt x="1539" y="1593"/>
                  </a:lnTo>
                  <a:lnTo>
                    <a:pt x="1515" y="1593"/>
                  </a:lnTo>
                  <a:lnTo>
                    <a:pt x="1489" y="1591"/>
                  </a:lnTo>
                  <a:lnTo>
                    <a:pt x="1472" y="1603"/>
                  </a:lnTo>
                  <a:lnTo>
                    <a:pt x="1441" y="1602"/>
                  </a:lnTo>
                  <a:lnTo>
                    <a:pt x="1409" y="1601"/>
                  </a:lnTo>
                  <a:lnTo>
                    <a:pt x="1377" y="1600"/>
                  </a:lnTo>
                  <a:lnTo>
                    <a:pt x="1345" y="1599"/>
                  </a:lnTo>
                  <a:lnTo>
                    <a:pt x="1313" y="1599"/>
                  </a:lnTo>
                  <a:lnTo>
                    <a:pt x="1280" y="1599"/>
                  </a:lnTo>
                  <a:lnTo>
                    <a:pt x="1248" y="1599"/>
                  </a:lnTo>
                  <a:lnTo>
                    <a:pt x="1215" y="1599"/>
                  </a:lnTo>
                  <a:lnTo>
                    <a:pt x="1182" y="1599"/>
                  </a:lnTo>
                  <a:lnTo>
                    <a:pt x="1150" y="1599"/>
                  </a:lnTo>
                  <a:lnTo>
                    <a:pt x="1119" y="1599"/>
                  </a:lnTo>
                  <a:lnTo>
                    <a:pt x="1086" y="1598"/>
                  </a:lnTo>
                  <a:lnTo>
                    <a:pt x="1055" y="1596"/>
                  </a:lnTo>
                  <a:lnTo>
                    <a:pt x="1023" y="1595"/>
                  </a:lnTo>
                  <a:lnTo>
                    <a:pt x="992" y="1593"/>
                  </a:lnTo>
                  <a:lnTo>
                    <a:pt x="962" y="1591"/>
                  </a:lnTo>
                  <a:lnTo>
                    <a:pt x="949" y="1592"/>
                  </a:lnTo>
                  <a:lnTo>
                    <a:pt x="936" y="1592"/>
                  </a:lnTo>
                  <a:lnTo>
                    <a:pt x="923" y="1593"/>
                  </a:lnTo>
                  <a:lnTo>
                    <a:pt x="909" y="1594"/>
                  </a:lnTo>
                  <a:lnTo>
                    <a:pt x="896" y="1595"/>
                  </a:lnTo>
                  <a:lnTo>
                    <a:pt x="883" y="1595"/>
                  </a:lnTo>
                  <a:lnTo>
                    <a:pt x="870" y="1596"/>
                  </a:lnTo>
                  <a:lnTo>
                    <a:pt x="858" y="1598"/>
                  </a:lnTo>
                  <a:lnTo>
                    <a:pt x="842" y="1594"/>
                  </a:lnTo>
                  <a:lnTo>
                    <a:pt x="824" y="1593"/>
                  </a:lnTo>
                  <a:lnTo>
                    <a:pt x="807" y="1593"/>
                  </a:lnTo>
                  <a:lnTo>
                    <a:pt x="789" y="1594"/>
                  </a:lnTo>
                  <a:lnTo>
                    <a:pt x="771" y="1594"/>
                  </a:lnTo>
                  <a:lnTo>
                    <a:pt x="753" y="1593"/>
                  </a:lnTo>
                  <a:lnTo>
                    <a:pt x="737" y="1591"/>
                  </a:lnTo>
                  <a:lnTo>
                    <a:pt x="721" y="1585"/>
                  </a:lnTo>
                  <a:lnTo>
                    <a:pt x="687" y="1586"/>
                  </a:lnTo>
                  <a:lnTo>
                    <a:pt x="653" y="1587"/>
                  </a:lnTo>
                  <a:lnTo>
                    <a:pt x="621" y="1587"/>
                  </a:lnTo>
                  <a:lnTo>
                    <a:pt x="587" y="1587"/>
                  </a:lnTo>
                  <a:lnTo>
                    <a:pt x="553" y="1587"/>
                  </a:lnTo>
                  <a:lnTo>
                    <a:pt x="521" y="1587"/>
                  </a:lnTo>
                  <a:lnTo>
                    <a:pt x="488" y="1587"/>
                  </a:lnTo>
                  <a:lnTo>
                    <a:pt x="455" y="1586"/>
                  </a:lnTo>
                  <a:lnTo>
                    <a:pt x="422" y="1586"/>
                  </a:lnTo>
                  <a:lnTo>
                    <a:pt x="388" y="1586"/>
                  </a:lnTo>
                  <a:lnTo>
                    <a:pt x="356" y="1586"/>
                  </a:lnTo>
                  <a:lnTo>
                    <a:pt x="322" y="1585"/>
                  </a:lnTo>
                  <a:lnTo>
                    <a:pt x="288" y="1585"/>
                  </a:lnTo>
                  <a:lnTo>
                    <a:pt x="255" y="1586"/>
                  </a:lnTo>
                  <a:lnTo>
                    <a:pt x="221" y="1586"/>
                  </a:lnTo>
                  <a:lnTo>
                    <a:pt x="187" y="1587"/>
                  </a:lnTo>
                  <a:lnTo>
                    <a:pt x="8" y="1587"/>
                  </a:lnTo>
                  <a:lnTo>
                    <a:pt x="6" y="1586"/>
                  </a:lnTo>
                  <a:lnTo>
                    <a:pt x="2" y="1584"/>
                  </a:lnTo>
                  <a:lnTo>
                    <a:pt x="1" y="1581"/>
                  </a:lnTo>
                  <a:lnTo>
                    <a:pt x="0" y="1579"/>
                  </a:lnTo>
                  <a:lnTo>
                    <a:pt x="0" y="1573"/>
                  </a:lnTo>
                  <a:lnTo>
                    <a:pt x="42" y="1574"/>
                  </a:lnTo>
                  <a:lnTo>
                    <a:pt x="83" y="1574"/>
                  </a:lnTo>
                  <a:lnTo>
                    <a:pt x="123" y="1574"/>
                  </a:lnTo>
                  <a:lnTo>
                    <a:pt x="163" y="1574"/>
                  </a:lnTo>
                  <a:lnTo>
                    <a:pt x="202" y="1573"/>
                  </a:lnTo>
                  <a:lnTo>
                    <a:pt x="243" y="1573"/>
                  </a:lnTo>
                  <a:lnTo>
                    <a:pt x="283" y="1572"/>
                  </a:lnTo>
                  <a:lnTo>
                    <a:pt x="322" y="1572"/>
                  </a:lnTo>
                  <a:lnTo>
                    <a:pt x="362" y="1571"/>
                  </a:lnTo>
                  <a:lnTo>
                    <a:pt x="401" y="1570"/>
                  </a:lnTo>
                  <a:lnTo>
                    <a:pt x="441" y="1570"/>
                  </a:lnTo>
                  <a:lnTo>
                    <a:pt x="480" y="1569"/>
                  </a:lnTo>
                  <a:lnTo>
                    <a:pt x="521" y="1567"/>
                  </a:lnTo>
                  <a:lnTo>
                    <a:pt x="562" y="1567"/>
                  </a:lnTo>
                  <a:lnTo>
                    <a:pt x="602" y="1567"/>
                  </a:lnTo>
                  <a:lnTo>
                    <a:pt x="644" y="1567"/>
                  </a:lnTo>
                  <a:lnTo>
                    <a:pt x="650" y="1566"/>
                  </a:lnTo>
                  <a:lnTo>
                    <a:pt x="656" y="1565"/>
                  </a:lnTo>
                  <a:lnTo>
                    <a:pt x="660" y="1565"/>
                  </a:lnTo>
                  <a:lnTo>
                    <a:pt x="666" y="1565"/>
                  </a:lnTo>
                  <a:lnTo>
                    <a:pt x="671" y="1565"/>
                  </a:lnTo>
                  <a:lnTo>
                    <a:pt x="677" y="1565"/>
                  </a:lnTo>
                  <a:lnTo>
                    <a:pt x="681" y="1566"/>
                  </a:lnTo>
                  <a:lnTo>
                    <a:pt x="687" y="1567"/>
                  </a:lnTo>
                  <a:lnTo>
                    <a:pt x="844" y="1562"/>
                  </a:lnTo>
                  <a:lnTo>
                    <a:pt x="860" y="1550"/>
                  </a:lnTo>
                  <a:lnTo>
                    <a:pt x="877" y="1536"/>
                  </a:lnTo>
                  <a:lnTo>
                    <a:pt x="892" y="1521"/>
                  </a:lnTo>
                  <a:lnTo>
                    <a:pt x="907" y="1506"/>
                  </a:lnTo>
                  <a:lnTo>
                    <a:pt x="921" y="1489"/>
                  </a:lnTo>
                  <a:lnTo>
                    <a:pt x="936" y="1474"/>
                  </a:lnTo>
                  <a:lnTo>
                    <a:pt x="951" y="1459"/>
                  </a:lnTo>
                  <a:lnTo>
                    <a:pt x="967" y="1445"/>
                  </a:lnTo>
                  <a:lnTo>
                    <a:pt x="982" y="1434"/>
                  </a:lnTo>
                  <a:lnTo>
                    <a:pt x="994" y="1420"/>
                  </a:lnTo>
                  <a:lnTo>
                    <a:pt x="1003" y="1405"/>
                  </a:lnTo>
                  <a:lnTo>
                    <a:pt x="1010" y="1389"/>
                  </a:lnTo>
                  <a:lnTo>
                    <a:pt x="1015" y="1372"/>
                  </a:lnTo>
                  <a:lnTo>
                    <a:pt x="1019" y="1356"/>
                  </a:lnTo>
                  <a:lnTo>
                    <a:pt x="1022" y="1338"/>
                  </a:lnTo>
                  <a:lnTo>
                    <a:pt x="1026" y="1321"/>
                  </a:lnTo>
                  <a:lnTo>
                    <a:pt x="1028" y="1289"/>
                  </a:lnTo>
                  <a:lnTo>
                    <a:pt x="1030" y="1257"/>
                  </a:lnTo>
                  <a:lnTo>
                    <a:pt x="1031" y="1224"/>
                  </a:lnTo>
                  <a:lnTo>
                    <a:pt x="1031" y="1193"/>
                  </a:lnTo>
                  <a:lnTo>
                    <a:pt x="1035" y="1191"/>
                  </a:lnTo>
                  <a:lnTo>
                    <a:pt x="1041" y="1189"/>
                  </a:lnTo>
                  <a:lnTo>
                    <a:pt x="1045" y="1189"/>
                  </a:lnTo>
                  <a:lnTo>
                    <a:pt x="1051" y="1189"/>
                  </a:lnTo>
                  <a:lnTo>
                    <a:pt x="1056" y="1188"/>
                  </a:lnTo>
                  <a:lnTo>
                    <a:pt x="1059" y="1186"/>
                  </a:lnTo>
                  <a:lnTo>
                    <a:pt x="1060" y="1182"/>
                  </a:lnTo>
                  <a:lnTo>
                    <a:pt x="1059" y="1176"/>
                  </a:lnTo>
                  <a:lnTo>
                    <a:pt x="1052" y="1172"/>
                  </a:lnTo>
                  <a:lnTo>
                    <a:pt x="1044" y="1172"/>
                  </a:lnTo>
                  <a:lnTo>
                    <a:pt x="1037" y="1173"/>
                  </a:lnTo>
                  <a:lnTo>
                    <a:pt x="1030" y="1177"/>
                  </a:lnTo>
                  <a:lnTo>
                    <a:pt x="1023" y="1180"/>
                  </a:lnTo>
                  <a:lnTo>
                    <a:pt x="1016" y="1185"/>
                  </a:lnTo>
                  <a:lnTo>
                    <a:pt x="1009" y="1188"/>
                  </a:lnTo>
                  <a:lnTo>
                    <a:pt x="1002" y="1192"/>
                  </a:lnTo>
                  <a:lnTo>
                    <a:pt x="993" y="1193"/>
                  </a:lnTo>
                  <a:lnTo>
                    <a:pt x="985" y="1195"/>
                  </a:lnTo>
                  <a:lnTo>
                    <a:pt x="977" y="1199"/>
                  </a:lnTo>
                  <a:lnTo>
                    <a:pt x="969" y="1202"/>
                  </a:lnTo>
                  <a:lnTo>
                    <a:pt x="962" y="1206"/>
                  </a:lnTo>
                  <a:lnTo>
                    <a:pt x="953" y="1209"/>
                  </a:lnTo>
                  <a:lnTo>
                    <a:pt x="945" y="1214"/>
                  </a:lnTo>
                  <a:lnTo>
                    <a:pt x="937" y="1217"/>
                  </a:lnTo>
                  <a:lnTo>
                    <a:pt x="919" y="1223"/>
                  </a:lnTo>
                  <a:lnTo>
                    <a:pt x="899" y="1229"/>
                  </a:lnTo>
                  <a:lnTo>
                    <a:pt x="879" y="1234"/>
                  </a:lnTo>
                  <a:lnTo>
                    <a:pt x="860" y="1238"/>
                  </a:lnTo>
                  <a:lnTo>
                    <a:pt x="839" y="1243"/>
                  </a:lnTo>
                  <a:lnTo>
                    <a:pt x="820" y="1246"/>
                  </a:lnTo>
                  <a:lnTo>
                    <a:pt x="800" y="1250"/>
                  </a:lnTo>
                  <a:lnTo>
                    <a:pt x="779" y="1253"/>
                  </a:lnTo>
                  <a:lnTo>
                    <a:pt x="759" y="1256"/>
                  </a:lnTo>
                  <a:lnTo>
                    <a:pt x="738" y="1258"/>
                  </a:lnTo>
                  <a:lnTo>
                    <a:pt x="717" y="1259"/>
                  </a:lnTo>
                  <a:lnTo>
                    <a:pt x="696" y="1260"/>
                  </a:lnTo>
                  <a:lnTo>
                    <a:pt x="677" y="1260"/>
                  </a:lnTo>
                  <a:lnTo>
                    <a:pt x="656" y="1260"/>
                  </a:lnTo>
                  <a:lnTo>
                    <a:pt x="635" y="1259"/>
                  </a:lnTo>
                  <a:lnTo>
                    <a:pt x="615" y="1258"/>
                  </a:lnTo>
                  <a:lnTo>
                    <a:pt x="598" y="1258"/>
                  </a:lnTo>
                  <a:lnTo>
                    <a:pt x="581" y="1257"/>
                  </a:lnTo>
                  <a:lnTo>
                    <a:pt x="565" y="1256"/>
                  </a:lnTo>
                  <a:lnTo>
                    <a:pt x="549" y="1255"/>
                  </a:lnTo>
                  <a:lnTo>
                    <a:pt x="533" y="1252"/>
                  </a:lnTo>
                  <a:lnTo>
                    <a:pt x="516" y="1249"/>
                  </a:lnTo>
                  <a:lnTo>
                    <a:pt x="500" y="1245"/>
                  </a:lnTo>
                  <a:lnTo>
                    <a:pt x="484" y="1242"/>
                  </a:lnTo>
                  <a:lnTo>
                    <a:pt x="469" y="1238"/>
                  </a:lnTo>
                  <a:lnTo>
                    <a:pt x="452" y="1234"/>
                  </a:lnTo>
                  <a:lnTo>
                    <a:pt x="436" y="1230"/>
                  </a:lnTo>
                  <a:lnTo>
                    <a:pt x="421" y="1226"/>
                  </a:lnTo>
                  <a:lnTo>
                    <a:pt x="405" y="1221"/>
                  </a:lnTo>
                  <a:lnTo>
                    <a:pt x="390" y="1217"/>
                  </a:lnTo>
                  <a:lnTo>
                    <a:pt x="373" y="1213"/>
                  </a:lnTo>
                  <a:lnTo>
                    <a:pt x="358" y="1209"/>
                  </a:lnTo>
                  <a:lnTo>
                    <a:pt x="341" y="1199"/>
                  </a:lnTo>
                  <a:lnTo>
                    <a:pt x="323" y="1191"/>
                  </a:lnTo>
                  <a:lnTo>
                    <a:pt x="306" y="1182"/>
                  </a:lnTo>
                  <a:lnTo>
                    <a:pt x="287" y="1176"/>
                  </a:lnTo>
                  <a:lnTo>
                    <a:pt x="270" y="1167"/>
                  </a:lnTo>
                  <a:lnTo>
                    <a:pt x="252" y="1158"/>
                  </a:lnTo>
                  <a:lnTo>
                    <a:pt x="236" y="1149"/>
                  </a:lnTo>
                  <a:lnTo>
                    <a:pt x="220" y="1136"/>
                  </a:lnTo>
                  <a:lnTo>
                    <a:pt x="210" y="1114"/>
                  </a:lnTo>
                  <a:lnTo>
                    <a:pt x="202" y="1089"/>
                  </a:lnTo>
                  <a:lnTo>
                    <a:pt x="200" y="1066"/>
                  </a:lnTo>
                  <a:lnTo>
                    <a:pt x="206" y="1041"/>
                  </a:lnTo>
                  <a:lnTo>
                    <a:pt x="219" y="1003"/>
                  </a:lnTo>
                  <a:lnTo>
                    <a:pt x="234" y="967"/>
                  </a:lnTo>
                  <a:lnTo>
                    <a:pt x="250" y="933"/>
                  </a:lnTo>
                  <a:lnTo>
                    <a:pt x="270" y="899"/>
                  </a:lnTo>
                  <a:lnTo>
                    <a:pt x="290" y="865"/>
                  </a:lnTo>
                  <a:lnTo>
                    <a:pt x="312" y="831"/>
                  </a:lnTo>
                  <a:lnTo>
                    <a:pt x="335" y="799"/>
                  </a:lnTo>
                  <a:lnTo>
                    <a:pt x="359" y="766"/>
                  </a:lnTo>
                  <a:lnTo>
                    <a:pt x="384" y="735"/>
                  </a:lnTo>
                  <a:lnTo>
                    <a:pt x="409" y="702"/>
                  </a:lnTo>
                  <a:lnTo>
                    <a:pt x="435" y="671"/>
                  </a:lnTo>
                  <a:lnTo>
                    <a:pt x="462" y="640"/>
                  </a:lnTo>
                  <a:lnTo>
                    <a:pt x="488" y="608"/>
                  </a:lnTo>
                  <a:lnTo>
                    <a:pt x="514" y="577"/>
                  </a:lnTo>
                  <a:lnTo>
                    <a:pt x="540" y="545"/>
                  </a:lnTo>
                  <a:lnTo>
                    <a:pt x="565" y="514"/>
                  </a:lnTo>
                  <a:lnTo>
                    <a:pt x="570" y="515"/>
                  </a:lnTo>
                  <a:lnTo>
                    <a:pt x="572" y="519"/>
                  </a:lnTo>
                  <a:lnTo>
                    <a:pt x="573" y="524"/>
                  </a:lnTo>
                  <a:lnTo>
                    <a:pt x="577" y="528"/>
                  </a:lnTo>
                  <a:lnTo>
                    <a:pt x="550" y="557"/>
                  </a:lnTo>
                  <a:lnTo>
                    <a:pt x="523" y="586"/>
                  </a:lnTo>
                  <a:lnTo>
                    <a:pt x="498" y="616"/>
                  </a:lnTo>
                  <a:lnTo>
                    <a:pt x="472" y="646"/>
                  </a:lnTo>
                  <a:lnTo>
                    <a:pt x="446" y="676"/>
                  </a:lnTo>
                  <a:lnTo>
                    <a:pt x="422" y="707"/>
                  </a:lnTo>
                  <a:lnTo>
                    <a:pt x="399" y="737"/>
                  </a:lnTo>
                  <a:lnTo>
                    <a:pt x="377" y="769"/>
                  </a:lnTo>
                  <a:lnTo>
                    <a:pt x="355" y="800"/>
                  </a:lnTo>
                  <a:lnTo>
                    <a:pt x="335" y="831"/>
                  </a:lnTo>
                  <a:lnTo>
                    <a:pt x="315" y="864"/>
                  </a:lnTo>
                  <a:lnTo>
                    <a:pt x="298" y="896"/>
                  </a:lnTo>
                  <a:lnTo>
                    <a:pt x="281" y="930"/>
                  </a:lnTo>
                  <a:lnTo>
                    <a:pt x="266" y="964"/>
                  </a:lnTo>
                  <a:lnTo>
                    <a:pt x="252" y="999"/>
                  </a:lnTo>
                  <a:lnTo>
                    <a:pt x="241" y="1034"/>
                  </a:lnTo>
                  <a:lnTo>
                    <a:pt x="236" y="1052"/>
                  </a:lnTo>
                  <a:lnTo>
                    <a:pt x="235" y="1072"/>
                  </a:lnTo>
                  <a:lnTo>
                    <a:pt x="240" y="1092"/>
                  </a:lnTo>
                  <a:lnTo>
                    <a:pt x="249" y="1108"/>
                  </a:lnTo>
                  <a:lnTo>
                    <a:pt x="255" y="1112"/>
                  </a:lnTo>
                  <a:lnTo>
                    <a:pt x="260" y="1116"/>
                  </a:lnTo>
                  <a:lnTo>
                    <a:pt x="266" y="1121"/>
                  </a:lnTo>
                  <a:lnTo>
                    <a:pt x="272" y="1127"/>
                  </a:lnTo>
                  <a:lnTo>
                    <a:pt x="278" y="1131"/>
                  </a:lnTo>
                  <a:lnTo>
                    <a:pt x="285" y="1134"/>
                  </a:lnTo>
                  <a:lnTo>
                    <a:pt x="292" y="1136"/>
                  </a:lnTo>
                  <a:lnTo>
                    <a:pt x="300" y="1136"/>
                  </a:lnTo>
                  <a:lnTo>
                    <a:pt x="307" y="1136"/>
                  </a:lnTo>
                  <a:lnTo>
                    <a:pt x="314" y="1135"/>
                  </a:lnTo>
                  <a:lnTo>
                    <a:pt x="322" y="1134"/>
                  </a:lnTo>
                  <a:lnTo>
                    <a:pt x="330" y="1131"/>
                  </a:lnTo>
                  <a:lnTo>
                    <a:pt x="337" y="1130"/>
                  </a:lnTo>
                  <a:lnTo>
                    <a:pt x="345" y="1130"/>
                  </a:lnTo>
                  <a:lnTo>
                    <a:pt x="352" y="1130"/>
                  </a:lnTo>
                  <a:lnTo>
                    <a:pt x="359" y="1132"/>
                  </a:lnTo>
                  <a:lnTo>
                    <a:pt x="394" y="1120"/>
                  </a:lnTo>
                  <a:lnTo>
                    <a:pt x="429" y="1107"/>
                  </a:lnTo>
                  <a:lnTo>
                    <a:pt x="464" y="1093"/>
                  </a:lnTo>
                  <a:lnTo>
                    <a:pt x="498" y="1078"/>
                  </a:lnTo>
                  <a:lnTo>
                    <a:pt x="531" y="1063"/>
                  </a:lnTo>
                  <a:lnTo>
                    <a:pt x="565" y="1046"/>
                  </a:lnTo>
                  <a:lnTo>
                    <a:pt x="598" y="1029"/>
                  </a:lnTo>
                  <a:lnTo>
                    <a:pt x="631" y="1010"/>
                  </a:lnTo>
                  <a:lnTo>
                    <a:pt x="663" y="992"/>
                  </a:lnTo>
                  <a:lnTo>
                    <a:pt x="695" y="973"/>
                  </a:lnTo>
                  <a:lnTo>
                    <a:pt x="727" y="952"/>
                  </a:lnTo>
                  <a:lnTo>
                    <a:pt x="758" y="931"/>
                  </a:lnTo>
                  <a:lnTo>
                    <a:pt x="789" y="909"/>
                  </a:lnTo>
                  <a:lnTo>
                    <a:pt x="820" y="886"/>
                  </a:lnTo>
                  <a:lnTo>
                    <a:pt x="850" y="862"/>
                  </a:lnTo>
                  <a:lnTo>
                    <a:pt x="879" y="837"/>
                  </a:lnTo>
                  <a:lnTo>
                    <a:pt x="908" y="813"/>
                  </a:lnTo>
                  <a:lnTo>
                    <a:pt x="936" y="787"/>
                  </a:lnTo>
                  <a:lnTo>
                    <a:pt x="964" y="762"/>
                  </a:lnTo>
                  <a:lnTo>
                    <a:pt x="992" y="735"/>
                  </a:lnTo>
                  <a:lnTo>
                    <a:pt x="1017" y="708"/>
                  </a:lnTo>
                  <a:lnTo>
                    <a:pt x="1044" y="680"/>
                  </a:lnTo>
                  <a:lnTo>
                    <a:pt x="1070" y="652"/>
                  </a:lnTo>
                  <a:lnTo>
                    <a:pt x="1094" y="624"/>
                  </a:lnTo>
                  <a:lnTo>
                    <a:pt x="1119" y="596"/>
                  </a:lnTo>
                  <a:lnTo>
                    <a:pt x="1143" y="567"/>
                  </a:lnTo>
                  <a:lnTo>
                    <a:pt x="1167" y="538"/>
                  </a:lnTo>
                  <a:lnTo>
                    <a:pt x="1191" y="509"/>
                  </a:lnTo>
                  <a:lnTo>
                    <a:pt x="1214" y="480"/>
                  </a:lnTo>
                  <a:lnTo>
                    <a:pt x="1237" y="451"/>
                  </a:lnTo>
                  <a:lnTo>
                    <a:pt x="1260" y="423"/>
                  </a:lnTo>
                  <a:lnTo>
                    <a:pt x="1284" y="394"/>
                  </a:lnTo>
                  <a:lnTo>
                    <a:pt x="1308" y="356"/>
                  </a:lnTo>
                  <a:lnTo>
                    <a:pt x="1332" y="317"/>
                  </a:lnTo>
                  <a:lnTo>
                    <a:pt x="1358" y="278"/>
                  </a:lnTo>
                  <a:lnTo>
                    <a:pt x="1380" y="240"/>
                  </a:lnTo>
                  <a:lnTo>
                    <a:pt x="1400" y="199"/>
                  </a:lnTo>
                  <a:lnTo>
                    <a:pt x="1415" y="157"/>
                  </a:lnTo>
                  <a:lnTo>
                    <a:pt x="1424" y="113"/>
                  </a:lnTo>
                  <a:lnTo>
                    <a:pt x="1427" y="65"/>
                  </a:lnTo>
                  <a:lnTo>
                    <a:pt x="1423" y="58"/>
                  </a:lnTo>
                  <a:lnTo>
                    <a:pt x="1419" y="52"/>
                  </a:lnTo>
                  <a:lnTo>
                    <a:pt x="1413" y="48"/>
                  </a:lnTo>
                  <a:lnTo>
                    <a:pt x="1407" y="44"/>
                  </a:lnTo>
                  <a:lnTo>
                    <a:pt x="1401" y="41"/>
                  </a:lnTo>
                  <a:lnTo>
                    <a:pt x="1394" y="37"/>
                  </a:lnTo>
                  <a:lnTo>
                    <a:pt x="1388" y="34"/>
                  </a:lnTo>
                  <a:lnTo>
                    <a:pt x="1382" y="29"/>
                  </a:lnTo>
                  <a:lnTo>
                    <a:pt x="1364" y="29"/>
                  </a:lnTo>
                  <a:lnTo>
                    <a:pt x="1345" y="31"/>
                  </a:lnTo>
                  <a:lnTo>
                    <a:pt x="1328" y="35"/>
                  </a:lnTo>
                  <a:lnTo>
                    <a:pt x="1310" y="38"/>
                  </a:lnTo>
                  <a:lnTo>
                    <a:pt x="1294" y="44"/>
                  </a:lnTo>
                  <a:lnTo>
                    <a:pt x="1277" y="49"/>
                  </a:lnTo>
                  <a:lnTo>
                    <a:pt x="1260" y="52"/>
                  </a:lnTo>
                  <a:lnTo>
                    <a:pt x="1243" y="56"/>
                  </a:lnTo>
                  <a:lnTo>
                    <a:pt x="1228" y="63"/>
                  </a:lnTo>
                  <a:lnTo>
                    <a:pt x="1214" y="70"/>
                  </a:lnTo>
                  <a:lnTo>
                    <a:pt x="1199" y="76"/>
                  </a:lnTo>
                  <a:lnTo>
                    <a:pt x="1185" y="83"/>
                  </a:lnTo>
                  <a:lnTo>
                    <a:pt x="1171" y="90"/>
                  </a:lnTo>
                  <a:lnTo>
                    <a:pt x="1157" y="95"/>
                  </a:lnTo>
                  <a:lnTo>
                    <a:pt x="1142" y="101"/>
                  </a:lnTo>
                  <a:lnTo>
                    <a:pt x="1128" y="107"/>
                  </a:lnTo>
                  <a:lnTo>
                    <a:pt x="1105" y="121"/>
                  </a:lnTo>
                  <a:lnTo>
                    <a:pt x="1081" y="134"/>
                  </a:lnTo>
                  <a:lnTo>
                    <a:pt x="1059" y="148"/>
                  </a:lnTo>
                  <a:lnTo>
                    <a:pt x="1036" y="162"/>
                  </a:lnTo>
                  <a:lnTo>
                    <a:pt x="1013" y="176"/>
                  </a:lnTo>
                  <a:lnTo>
                    <a:pt x="991" y="190"/>
                  </a:lnTo>
                  <a:lnTo>
                    <a:pt x="967" y="205"/>
                  </a:lnTo>
                  <a:lnTo>
                    <a:pt x="945" y="219"/>
                  </a:lnTo>
                  <a:lnTo>
                    <a:pt x="923" y="234"/>
                  </a:lnTo>
                  <a:lnTo>
                    <a:pt x="901" y="250"/>
                  </a:lnTo>
                  <a:lnTo>
                    <a:pt x="879" y="265"/>
                  </a:lnTo>
                  <a:lnTo>
                    <a:pt x="857" y="281"/>
                  </a:lnTo>
                  <a:lnTo>
                    <a:pt x="836" y="299"/>
                  </a:lnTo>
                  <a:lnTo>
                    <a:pt x="815" y="316"/>
                  </a:lnTo>
                  <a:lnTo>
                    <a:pt x="794" y="334"/>
                  </a:lnTo>
                  <a:lnTo>
                    <a:pt x="773" y="352"/>
                  </a:lnTo>
                  <a:lnTo>
                    <a:pt x="746" y="345"/>
                  </a:lnTo>
                  <a:lnTo>
                    <a:pt x="748" y="342"/>
                  </a:lnTo>
                  <a:lnTo>
                    <a:pt x="751" y="337"/>
                  </a:lnTo>
                  <a:lnTo>
                    <a:pt x="756" y="334"/>
                  </a:lnTo>
                  <a:lnTo>
                    <a:pt x="759" y="330"/>
                  </a:lnTo>
                  <a:lnTo>
                    <a:pt x="769" y="329"/>
                  </a:lnTo>
                  <a:lnTo>
                    <a:pt x="802" y="300"/>
                  </a:lnTo>
                  <a:lnTo>
                    <a:pt x="836" y="272"/>
                  </a:lnTo>
                  <a:lnTo>
                    <a:pt x="871" y="245"/>
                  </a:lnTo>
                  <a:lnTo>
                    <a:pt x="905" y="219"/>
                  </a:lnTo>
                  <a:lnTo>
                    <a:pt x="939" y="193"/>
                  </a:lnTo>
                  <a:lnTo>
                    <a:pt x="976" y="169"/>
                  </a:lnTo>
                  <a:lnTo>
                    <a:pt x="1012" y="145"/>
                  </a:lnTo>
                  <a:lnTo>
                    <a:pt x="1048" y="123"/>
                  </a:lnTo>
                  <a:lnTo>
                    <a:pt x="1084" y="102"/>
                  </a:lnTo>
                  <a:lnTo>
                    <a:pt x="1121" y="84"/>
                  </a:lnTo>
                  <a:lnTo>
                    <a:pt x="1159" y="65"/>
                  </a:lnTo>
                  <a:lnTo>
                    <a:pt x="1198" y="49"/>
                  </a:lnTo>
                  <a:lnTo>
                    <a:pt x="1237" y="34"/>
                  </a:lnTo>
                  <a:lnTo>
                    <a:pt x="1277" y="21"/>
                  </a:lnTo>
                  <a:lnTo>
                    <a:pt x="1317" y="9"/>
                  </a:lnTo>
                  <a:lnTo>
                    <a:pt x="1359" y="0"/>
                  </a:lnTo>
                  <a:lnTo>
                    <a:pt x="1374" y="1"/>
                  </a:lnTo>
                  <a:lnTo>
                    <a:pt x="1389" y="5"/>
                  </a:lnTo>
                  <a:lnTo>
                    <a:pt x="1405" y="9"/>
                  </a:lnTo>
                  <a:lnTo>
                    <a:pt x="1417" y="17"/>
                  </a:lnTo>
                  <a:lnTo>
                    <a:pt x="1430" y="26"/>
                  </a:lnTo>
                  <a:lnTo>
                    <a:pt x="1441" y="37"/>
                  </a:lnTo>
                  <a:lnTo>
                    <a:pt x="1451" y="49"/>
                  </a:lnTo>
                  <a:lnTo>
                    <a:pt x="1458"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6" name="Freeform 7"/>
            <p:cNvSpPr>
              <a:spLocks/>
            </p:cNvSpPr>
            <p:nvPr/>
          </p:nvSpPr>
          <p:spPr bwMode="auto">
            <a:xfrm>
              <a:off x="1778000" y="2889250"/>
              <a:ext cx="155575" cy="84137"/>
            </a:xfrm>
            <a:custGeom>
              <a:avLst/>
              <a:gdLst>
                <a:gd name="T0" fmla="*/ 582 w 591"/>
                <a:gd name="T1" fmla="*/ 6 h 313"/>
                <a:gd name="T2" fmla="*/ 563 w 591"/>
                <a:gd name="T3" fmla="*/ 12 h 313"/>
                <a:gd name="T4" fmla="*/ 546 w 591"/>
                <a:gd name="T5" fmla="*/ 17 h 313"/>
                <a:gd name="T6" fmla="*/ 528 w 591"/>
                <a:gd name="T7" fmla="*/ 21 h 313"/>
                <a:gd name="T8" fmla="*/ 504 w 591"/>
                <a:gd name="T9" fmla="*/ 28 h 313"/>
                <a:gd name="T10" fmla="*/ 470 w 591"/>
                <a:gd name="T11" fmla="*/ 37 h 313"/>
                <a:gd name="T12" fmla="*/ 437 w 591"/>
                <a:gd name="T13" fmla="*/ 48 h 313"/>
                <a:gd name="T14" fmla="*/ 406 w 591"/>
                <a:gd name="T15" fmla="*/ 62 h 313"/>
                <a:gd name="T16" fmla="*/ 376 w 591"/>
                <a:gd name="T17" fmla="*/ 74 h 313"/>
                <a:gd name="T18" fmla="*/ 348 w 591"/>
                <a:gd name="T19" fmla="*/ 87 h 313"/>
                <a:gd name="T20" fmla="*/ 321 w 591"/>
                <a:gd name="T21" fmla="*/ 103 h 313"/>
                <a:gd name="T22" fmla="*/ 294 w 591"/>
                <a:gd name="T23" fmla="*/ 117 h 313"/>
                <a:gd name="T24" fmla="*/ 268 w 591"/>
                <a:gd name="T25" fmla="*/ 129 h 313"/>
                <a:gd name="T26" fmla="*/ 242 w 591"/>
                <a:gd name="T27" fmla="*/ 143 h 313"/>
                <a:gd name="T28" fmla="*/ 218 w 591"/>
                <a:gd name="T29" fmla="*/ 158 h 313"/>
                <a:gd name="T30" fmla="*/ 193 w 591"/>
                <a:gd name="T31" fmla="*/ 173 h 313"/>
                <a:gd name="T32" fmla="*/ 170 w 591"/>
                <a:gd name="T33" fmla="*/ 189 h 313"/>
                <a:gd name="T34" fmla="*/ 146 w 591"/>
                <a:gd name="T35" fmla="*/ 207 h 313"/>
                <a:gd name="T36" fmla="*/ 122 w 591"/>
                <a:gd name="T37" fmla="*/ 224 h 313"/>
                <a:gd name="T38" fmla="*/ 99 w 591"/>
                <a:gd name="T39" fmla="*/ 241 h 313"/>
                <a:gd name="T40" fmla="*/ 79 w 591"/>
                <a:gd name="T41" fmla="*/ 256 h 313"/>
                <a:gd name="T42" fmla="*/ 63 w 591"/>
                <a:gd name="T43" fmla="*/ 271 h 313"/>
                <a:gd name="T44" fmla="*/ 47 w 591"/>
                <a:gd name="T45" fmla="*/ 287 h 313"/>
                <a:gd name="T46" fmla="*/ 30 w 591"/>
                <a:gd name="T47" fmla="*/ 303 h 313"/>
                <a:gd name="T48" fmla="*/ 18 w 591"/>
                <a:gd name="T49" fmla="*/ 313 h 313"/>
                <a:gd name="T50" fmla="*/ 7 w 591"/>
                <a:gd name="T51" fmla="*/ 309 h 313"/>
                <a:gd name="T52" fmla="*/ 3 w 591"/>
                <a:gd name="T53" fmla="*/ 307 h 313"/>
                <a:gd name="T54" fmla="*/ 1 w 591"/>
                <a:gd name="T55" fmla="*/ 306 h 313"/>
                <a:gd name="T56" fmla="*/ 29 w 591"/>
                <a:gd name="T57" fmla="*/ 280 h 313"/>
                <a:gd name="T58" fmla="*/ 87 w 591"/>
                <a:gd name="T59" fmla="*/ 233 h 313"/>
                <a:gd name="T60" fmla="*/ 148 w 591"/>
                <a:gd name="T61" fmla="*/ 187 h 313"/>
                <a:gd name="T62" fmla="*/ 210 w 591"/>
                <a:gd name="T63" fmla="*/ 145 h 313"/>
                <a:gd name="T64" fmla="*/ 273 w 591"/>
                <a:gd name="T65" fmla="*/ 108 h 313"/>
                <a:gd name="T66" fmla="*/ 339 w 591"/>
                <a:gd name="T67" fmla="*/ 74 h 313"/>
                <a:gd name="T68" fmla="*/ 406 w 591"/>
                <a:gd name="T69" fmla="*/ 44 h 313"/>
                <a:gd name="T70" fmla="*/ 475 w 591"/>
                <a:gd name="T71" fmla="*/ 19 h 313"/>
                <a:gd name="T72" fmla="*/ 519 w 591"/>
                <a:gd name="T73" fmla="*/ 8 h 313"/>
                <a:gd name="T74" fmla="*/ 540 w 591"/>
                <a:gd name="T75" fmla="*/ 6 h 313"/>
                <a:gd name="T76" fmla="*/ 561 w 591"/>
                <a:gd name="T77" fmla="*/ 2 h 313"/>
                <a:gd name="T78" fmla="*/ 582 w 591"/>
                <a:gd name="T79" fmla="*/ 0 h 313"/>
                <a:gd name="T80" fmla="*/ 591 w 591"/>
                <a:gd name="T81" fmla="*/ 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1" h="313">
                  <a:moveTo>
                    <a:pt x="591" y="5"/>
                  </a:moveTo>
                  <a:lnTo>
                    <a:pt x="582" y="6"/>
                  </a:lnTo>
                  <a:lnTo>
                    <a:pt x="572" y="8"/>
                  </a:lnTo>
                  <a:lnTo>
                    <a:pt x="563" y="12"/>
                  </a:lnTo>
                  <a:lnTo>
                    <a:pt x="555" y="14"/>
                  </a:lnTo>
                  <a:lnTo>
                    <a:pt x="546" y="17"/>
                  </a:lnTo>
                  <a:lnTo>
                    <a:pt x="537" y="20"/>
                  </a:lnTo>
                  <a:lnTo>
                    <a:pt x="528" y="21"/>
                  </a:lnTo>
                  <a:lnTo>
                    <a:pt x="520" y="22"/>
                  </a:lnTo>
                  <a:lnTo>
                    <a:pt x="504" y="28"/>
                  </a:lnTo>
                  <a:lnTo>
                    <a:pt x="486" y="33"/>
                  </a:lnTo>
                  <a:lnTo>
                    <a:pt x="470" y="37"/>
                  </a:lnTo>
                  <a:lnTo>
                    <a:pt x="454" y="43"/>
                  </a:lnTo>
                  <a:lnTo>
                    <a:pt x="437" y="48"/>
                  </a:lnTo>
                  <a:lnTo>
                    <a:pt x="421" y="55"/>
                  </a:lnTo>
                  <a:lnTo>
                    <a:pt x="406" y="62"/>
                  </a:lnTo>
                  <a:lnTo>
                    <a:pt x="391" y="71"/>
                  </a:lnTo>
                  <a:lnTo>
                    <a:pt x="376" y="74"/>
                  </a:lnTo>
                  <a:lnTo>
                    <a:pt x="362" y="80"/>
                  </a:lnTo>
                  <a:lnTo>
                    <a:pt x="348" y="87"/>
                  </a:lnTo>
                  <a:lnTo>
                    <a:pt x="335" y="95"/>
                  </a:lnTo>
                  <a:lnTo>
                    <a:pt x="321" y="103"/>
                  </a:lnTo>
                  <a:lnTo>
                    <a:pt x="308" y="110"/>
                  </a:lnTo>
                  <a:lnTo>
                    <a:pt x="294" y="117"/>
                  </a:lnTo>
                  <a:lnTo>
                    <a:pt x="280" y="123"/>
                  </a:lnTo>
                  <a:lnTo>
                    <a:pt x="268" y="129"/>
                  </a:lnTo>
                  <a:lnTo>
                    <a:pt x="255" y="136"/>
                  </a:lnTo>
                  <a:lnTo>
                    <a:pt x="242" y="143"/>
                  </a:lnTo>
                  <a:lnTo>
                    <a:pt x="229" y="150"/>
                  </a:lnTo>
                  <a:lnTo>
                    <a:pt x="218" y="158"/>
                  </a:lnTo>
                  <a:lnTo>
                    <a:pt x="205" y="165"/>
                  </a:lnTo>
                  <a:lnTo>
                    <a:pt x="193" y="173"/>
                  </a:lnTo>
                  <a:lnTo>
                    <a:pt x="182" y="181"/>
                  </a:lnTo>
                  <a:lnTo>
                    <a:pt x="170" y="189"/>
                  </a:lnTo>
                  <a:lnTo>
                    <a:pt x="157" y="199"/>
                  </a:lnTo>
                  <a:lnTo>
                    <a:pt x="146" y="207"/>
                  </a:lnTo>
                  <a:lnTo>
                    <a:pt x="134" y="215"/>
                  </a:lnTo>
                  <a:lnTo>
                    <a:pt x="122" y="224"/>
                  </a:lnTo>
                  <a:lnTo>
                    <a:pt x="111" y="233"/>
                  </a:lnTo>
                  <a:lnTo>
                    <a:pt x="99" y="241"/>
                  </a:lnTo>
                  <a:lnTo>
                    <a:pt x="87" y="249"/>
                  </a:lnTo>
                  <a:lnTo>
                    <a:pt x="79" y="256"/>
                  </a:lnTo>
                  <a:lnTo>
                    <a:pt x="71" y="264"/>
                  </a:lnTo>
                  <a:lnTo>
                    <a:pt x="63" y="271"/>
                  </a:lnTo>
                  <a:lnTo>
                    <a:pt x="55" y="279"/>
                  </a:lnTo>
                  <a:lnTo>
                    <a:pt x="47" y="287"/>
                  </a:lnTo>
                  <a:lnTo>
                    <a:pt x="39" y="295"/>
                  </a:lnTo>
                  <a:lnTo>
                    <a:pt x="30" y="303"/>
                  </a:lnTo>
                  <a:lnTo>
                    <a:pt x="22" y="312"/>
                  </a:lnTo>
                  <a:lnTo>
                    <a:pt x="18" y="313"/>
                  </a:lnTo>
                  <a:lnTo>
                    <a:pt x="13" y="312"/>
                  </a:lnTo>
                  <a:lnTo>
                    <a:pt x="7" y="309"/>
                  </a:lnTo>
                  <a:lnTo>
                    <a:pt x="3" y="308"/>
                  </a:lnTo>
                  <a:lnTo>
                    <a:pt x="3" y="307"/>
                  </a:lnTo>
                  <a:lnTo>
                    <a:pt x="3" y="307"/>
                  </a:lnTo>
                  <a:lnTo>
                    <a:pt x="1" y="306"/>
                  </a:lnTo>
                  <a:lnTo>
                    <a:pt x="0" y="306"/>
                  </a:lnTo>
                  <a:lnTo>
                    <a:pt x="29" y="280"/>
                  </a:lnTo>
                  <a:lnTo>
                    <a:pt x="58" y="256"/>
                  </a:lnTo>
                  <a:lnTo>
                    <a:pt x="87" y="233"/>
                  </a:lnTo>
                  <a:lnTo>
                    <a:pt x="118" y="209"/>
                  </a:lnTo>
                  <a:lnTo>
                    <a:pt x="148" y="187"/>
                  </a:lnTo>
                  <a:lnTo>
                    <a:pt x="178" y="166"/>
                  </a:lnTo>
                  <a:lnTo>
                    <a:pt x="210" y="145"/>
                  </a:lnTo>
                  <a:lnTo>
                    <a:pt x="241" y="127"/>
                  </a:lnTo>
                  <a:lnTo>
                    <a:pt x="273" y="108"/>
                  </a:lnTo>
                  <a:lnTo>
                    <a:pt x="306" y="91"/>
                  </a:lnTo>
                  <a:lnTo>
                    <a:pt x="339" y="74"/>
                  </a:lnTo>
                  <a:lnTo>
                    <a:pt x="372" y="58"/>
                  </a:lnTo>
                  <a:lnTo>
                    <a:pt x="406" y="44"/>
                  </a:lnTo>
                  <a:lnTo>
                    <a:pt x="440" y="31"/>
                  </a:lnTo>
                  <a:lnTo>
                    <a:pt x="475" y="19"/>
                  </a:lnTo>
                  <a:lnTo>
                    <a:pt x="509" y="8"/>
                  </a:lnTo>
                  <a:lnTo>
                    <a:pt x="519" y="8"/>
                  </a:lnTo>
                  <a:lnTo>
                    <a:pt x="529" y="7"/>
                  </a:lnTo>
                  <a:lnTo>
                    <a:pt x="540" y="6"/>
                  </a:lnTo>
                  <a:lnTo>
                    <a:pt x="550" y="3"/>
                  </a:lnTo>
                  <a:lnTo>
                    <a:pt x="561" y="2"/>
                  </a:lnTo>
                  <a:lnTo>
                    <a:pt x="571" y="1"/>
                  </a:lnTo>
                  <a:lnTo>
                    <a:pt x="582" y="0"/>
                  </a:lnTo>
                  <a:lnTo>
                    <a:pt x="591" y="0"/>
                  </a:lnTo>
                  <a:lnTo>
                    <a:pt x="59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7" name="Freeform 8"/>
            <p:cNvSpPr>
              <a:spLocks/>
            </p:cNvSpPr>
            <p:nvPr/>
          </p:nvSpPr>
          <p:spPr bwMode="auto">
            <a:xfrm>
              <a:off x="1790700" y="2901950"/>
              <a:ext cx="138113" cy="77787"/>
            </a:xfrm>
            <a:custGeom>
              <a:avLst/>
              <a:gdLst>
                <a:gd name="T0" fmla="*/ 523 w 523"/>
                <a:gd name="T1" fmla="*/ 4 h 294"/>
                <a:gd name="T2" fmla="*/ 519 w 523"/>
                <a:gd name="T3" fmla="*/ 11 h 294"/>
                <a:gd name="T4" fmla="*/ 512 w 523"/>
                <a:gd name="T5" fmla="*/ 12 h 294"/>
                <a:gd name="T6" fmla="*/ 504 w 523"/>
                <a:gd name="T7" fmla="*/ 12 h 294"/>
                <a:gd name="T8" fmla="*/ 497 w 523"/>
                <a:gd name="T9" fmla="*/ 15 h 294"/>
                <a:gd name="T10" fmla="*/ 484 w 523"/>
                <a:gd name="T11" fmla="*/ 21 h 294"/>
                <a:gd name="T12" fmla="*/ 470 w 523"/>
                <a:gd name="T13" fmla="*/ 26 h 294"/>
                <a:gd name="T14" fmla="*/ 457 w 523"/>
                <a:gd name="T15" fmla="*/ 32 h 294"/>
                <a:gd name="T16" fmla="*/ 444 w 523"/>
                <a:gd name="T17" fmla="*/ 36 h 294"/>
                <a:gd name="T18" fmla="*/ 431 w 523"/>
                <a:gd name="T19" fmla="*/ 42 h 294"/>
                <a:gd name="T20" fmla="*/ 417 w 523"/>
                <a:gd name="T21" fmla="*/ 47 h 294"/>
                <a:gd name="T22" fmla="*/ 405 w 523"/>
                <a:gd name="T23" fmla="*/ 52 h 294"/>
                <a:gd name="T24" fmla="*/ 392 w 523"/>
                <a:gd name="T25" fmla="*/ 57 h 294"/>
                <a:gd name="T26" fmla="*/ 379 w 523"/>
                <a:gd name="T27" fmla="*/ 63 h 294"/>
                <a:gd name="T28" fmla="*/ 365 w 523"/>
                <a:gd name="T29" fmla="*/ 68 h 294"/>
                <a:gd name="T30" fmla="*/ 352 w 523"/>
                <a:gd name="T31" fmla="*/ 73 h 294"/>
                <a:gd name="T32" fmla="*/ 340 w 523"/>
                <a:gd name="T33" fmla="*/ 79 h 294"/>
                <a:gd name="T34" fmla="*/ 327 w 523"/>
                <a:gd name="T35" fmla="*/ 85 h 294"/>
                <a:gd name="T36" fmla="*/ 314 w 523"/>
                <a:gd name="T37" fmla="*/ 91 h 294"/>
                <a:gd name="T38" fmla="*/ 301 w 523"/>
                <a:gd name="T39" fmla="*/ 97 h 294"/>
                <a:gd name="T40" fmla="*/ 288 w 523"/>
                <a:gd name="T41" fmla="*/ 104 h 294"/>
                <a:gd name="T42" fmla="*/ 266 w 523"/>
                <a:gd name="T43" fmla="*/ 114 h 294"/>
                <a:gd name="T44" fmla="*/ 244 w 523"/>
                <a:gd name="T45" fmla="*/ 126 h 294"/>
                <a:gd name="T46" fmla="*/ 223 w 523"/>
                <a:gd name="T47" fmla="*/ 139 h 294"/>
                <a:gd name="T48" fmla="*/ 201 w 523"/>
                <a:gd name="T49" fmla="*/ 151 h 294"/>
                <a:gd name="T50" fmla="*/ 180 w 523"/>
                <a:gd name="T51" fmla="*/ 164 h 294"/>
                <a:gd name="T52" fmla="*/ 159 w 523"/>
                <a:gd name="T53" fmla="*/ 178 h 294"/>
                <a:gd name="T54" fmla="*/ 138 w 523"/>
                <a:gd name="T55" fmla="*/ 191 h 294"/>
                <a:gd name="T56" fmla="*/ 116 w 523"/>
                <a:gd name="T57" fmla="*/ 204 h 294"/>
                <a:gd name="T58" fmla="*/ 106 w 523"/>
                <a:gd name="T59" fmla="*/ 216 h 294"/>
                <a:gd name="T60" fmla="*/ 93 w 523"/>
                <a:gd name="T61" fmla="*/ 228 h 294"/>
                <a:gd name="T62" fmla="*/ 80 w 523"/>
                <a:gd name="T63" fmla="*/ 239 h 294"/>
                <a:gd name="T64" fmla="*/ 67 w 523"/>
                <a:gd name="T65" fmla="*/ 250 h 294"/>
                <a:gd name="T66" fmla="*/ 54 w 523"/>
                <a:gd name="T67" fmla="*/ 261 h 294"/>
                <a:gd name="T68" fmla="*/ 40 w 523"/>
                <a:gd name="T69" fmla="*/ 271 h 294"/>
                <a:gd name="T70" fmla="*/ 26 w 523"/>
                <a:gd name="T71" fmla="*/ 283 h 294"/>
                <a:gd name="T72" fmla="*/ 13 w 523"/>
                <a:gd name="T73" fmla="*/ 294 h 294"/>
                <a:gd name="T74" fmla="*/ 9 w 523"/>
                <a:gd name="T75" fmla="*/ 294 h 294"/>
                <a:gd name="T76" fmla="*/ 6 w 523"/>
                <a:gd name="T77" fmla="*/ 293 h 294"/>
                <a:gd name="T78" fmla="*/ 2 w 523"/>
                <a:gd name="T79" fmla="*/ 292 h 294"/>
                <a:gd name="T80" fmla="*/ 0 w 523"/>
                <a:gd name="T81" fmla="*/ 289 h 294"/>
                <a:gd name="T82" fmla="*/ 29 w 523"/>
                <a:gd name="T83" fmla="*/ 262 h 294"/>
                <a:gd name="T84" fmla="*/ 58 w 523"/>
                <a:gd name="T85" fmla="*/ 236 h 294"/>
                <a:gd name="T86" fmla="*/ 88 w 523"/>
                <a:gd name="T87" fmla="*/ 212 h 294"/>
                <a:gd name="T88" fmla="*/ 117 w 523"/>
                <a:gd name="T89" fmla="*/ 189 h 294"/>
                <a:gd name="T90" fmla="*/ 149 w 523"/>
                <a:gd name="T91" fmla="*/ 166 h 294"/>
                <a:gd name="T92" fmla="*/ 180 w 523"/>
                <a:gd name="T93" fmla="*/ 145 h 294"/>
                <a:gd name="T94" fmla="*/ 212 w 523"/>
                <a:gd name="T95" fmla="*/ 125 h 294"/>
                <a:gd name="T96" fmla="*/ 244 w 523"/>
                <a:gd name="T97" fmla="*/ 106 h 294"/>
                <a:gd name="T98" fmla="*/ 277 w 523"/>
                <a:gd name="T99" fmla="*/ 89 h 294"/>
                <a:gd name="T100" fmla="*/ 309 w 523"/>
                <a:gd name="T101" fmla="*/ 72 h 294"/>
                <a:gd name="T102" fmla="*/ 343 w 523"/>
                <a:gd name="T103" fmla="*/ 56 h 294"/>
                <a:gd name="T104" fmla="*/ 378 w 523"/>
                <a:gd name="T105" fmla="*/ 42 h 294"/>
                <a:gd name="T106" fmla="*/ 413 w 523"/>
                <a:gd name="T107" fmla="*/ 30 h 294"/>
                <a:gd name="T108" fmla="*/ 448 w 523"/>
                <a:gd name="T109" fmla="*/ 19 h 294"/>
                <a:gd name="T110" fmla="*/ 484 w 523"/>
                <a:gd name="T111" fmla="*/ 8 h 294"/>
                <a:gd name="T112" fmla="*/ 520 w 523"/>
                <a:gd name="T113" fmla="*/ 0 h 294"/>
                <a:gd name="T114" fmla="*/ 523 w 523"/>
                <a:gd name="T115" fmla="*/ 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3" h="294">
                  <a:moveTo>
                    <a:pt x="523" y="4"/>
                  </a:moveTo>
                  <a:lnTo>
                    <a:pt x="519" y="11"/>
                  </a:lnTo>
                  <a:lnTo>
                    <a:pt x="512" y="12"/>
                  </a:lnTo>
                  <a:lnTo>
                    <a:pt x="504" y="12"/>
                  </a:lnTo>
                  <a:lnTo>
                    <a:pt x="497" y="15"/>
                  </a:lnTo>
                  <a:lnTo>
                    <a:pt x="484" y="21"/>
                  </a:lnTo>
                  <a:lnTo>
                    <a:pt x="470" y="26"/>
                  </a:lnTo>
                  <a:lnTo>
                    <a:pt x="457" y="32"/>
                  </a:lnTo>
                  <a:lnTo>
                    <a:pt x="444" y="36"/>
                  </a:lnTo>
                  <a:lnTo>
                    <a:pt x="431" y="42"/>
                  </a:lnTo>
                  <a:lnTo>
                    <a:pt x="417" y="47"/>
                  </a:lnTo>
                  <a:lnTo>
                    <a:pt x="405" y="52"/>
                  </a:lnTo>
                  <a:lnTo>
                    <a:pt x="392" y="57"/>
                  </a:lnTo>
                  <a:lnTo>
                    <a:pt x="379" y="63"/>
                  </a:lnTo>
                  <a:lnTo>
                    <a:pt x="365" y="68"/>
                  </a:lnTo>
                  <a:lnTo>
                    <a:pt x="352" y="73"/>
                  </a:lnTo>
                  <a:lnTo>
                    <a:pt x="340" y="79"/>
                  </a:lnTo>
                  <a:lnTo>
                    <a:pt x="327" y="85"/>
                  </a:lnTo>
                  <a:lnTo>
                    <a:pt x="314" y="91"/>
                  </a:lnTo>
                  <a:lnTo>
                    <a:pt x="301" y="97"/>
                  </a:lnTo>
                  <a:lnTo>
                    <a:pt x="288" y="104"/>
                  </a:lnTo>
                  <a:lnTo>
                    <a:pt x="266" y="114"/>
                  </a:lnTo>
                  <a:lnTo>
                    <a:pt x="244" y="126"/>
                  </a:lnTo>
                  <a:lnTo>
                    <a:pt x="223" y="139"/>
                  </a:lnTo>
                  <a:lnTo>
                    <a:pt x="201" y="151"/>
                  </a:lnTo>
                  <a:lnTo>
                    <a:pt x="180" y="164"/>
                  </a:lnTo>
                  <a:lnTo>
                    <a:pt x="159" y="178"/>
                  </a:lnTo>
                  <a:lnTo>
                    <a:pt x="138" y="191"/>
                  </a:lnTo>
                  <a:lnTo>
                    <a:pt x="116" y="204"/>
                  </a:lnTo>
                  <a:lnTo>
                    <a:pt x="106" y="216"/>
                  </a:lnTo>
                  <a:lnTo>
                    <a:pt x="93" y="228"/>
                  </a:lnTo>
                  <a:lnTo>
                    <a:pt x="80" y="239"/>
                  </a:lnTo>
                  <a:lnTo>
                    <a:pt x="67" y="250"/>
                  </a:lnTo>
                  <a:lnTo>
                    <a:pt x="54" y="261"/>
                  </a:lnTo>
                  <a:lnTo>
                    <a:pt x="40" y="271"/>
                  </a:lnTo>
                  <a:lnTo>
                    <a:pt x="26" y="283"/>
                  </a:lnTo>
                  <a:lnTo>
                    <a:pt x="13" y="294"/>
                  </a:lnTo>
                  <a:lnTo>
                    <a:pt x="9" y="294"/>
                  </a:lnTo>
                  <a:lnTo>
                    <a:pt x="6" y="293"/>
                  </a:lnTo>
                  <a:lnTo>
                    <a:pt x="2" y="292"/>
                  </a:lnTo>
                  <a:lnTo>
                    <a:pt x="0" y="289"/>
                  </a:lnTo>
                  <a:lnTo>
                    <a:pt x="29" y="262"/>
                  </a:lnTo>
                  <a:lnTo>
                    <a:pt x="58" y="236"/>
                  </a:lnTo>
                  <a:lnTo>
                    <a:pt x="88" y="212"/>
                  </a:lnTo>
                  <a:lnTo>
                    <a:pt x="117" y="189"/>
                  </a:lnTo>
                  <a:lnTo>
                    <a:pt x="149" y="166"/>
                  </a:lnTo>
                  <a:lnTo>
                    <a:pt x="180" y="145"/>
                  </a:lnTo>
                  <a:lnTo>
                    <a:pt x="212" y="125"/>
                  </a:lnTo>
                  <a:lnTo>
                    <a:pt x="244" y="106"/>
                  </a:lnTo>
                  <a:lnTo>
                    <a:pt x="277" y="89"/>
                  </a:lnTo>
                  <a:lnTo>
                    <a:pt x="309" y="72"/>
                  </a:lnTo>
                  <a:lnTo>
                    <a:pt x="343" y="56"/>
                  </a:lnTo>
                  <a:lnTo>
                    <a:pt x="378" y="42"/>
                  </a:lnTo>
                  <a:lnTo>
                    <a:pt x="413" y="30"/>
                  </a:lnTo>
                  <a:lnTo>
                    <a:pt x="448" y="19"/>
                  </a:lnTo>
                  <a:lnTo>
                    <a:pt x="484" y="8"/>
                  </a:lnTo>
                  <a:lnTo>
                    <a:pt x="520" y="0"/>
                  </a:lnTo>
                  <a:lnTo>
                    <a:pt x="52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8" name="Freeform 9"/>
            <p:cNvSpPr>
              <a:spLocks/>
            </p:cNvSpPr>
            <p:nvPr/>
          </p:nvSpPr>
          <p:spPr bwMode="auto">
            <a:xfrm>
              <a:off x="1806575" y="2917825"/>
              <a:ext cx="114300" cy="68262"/>
            </a:xfrm>
            <a:custGeom>
              <a:avLst/>
              <a:gdLst>
                <a:gd name="T0" fmla="*/ 425 w 433"/>
                <a:gd name="T1" fmla="*/ 8 h 255"/>
                <a:gd name="T2" fmla="*/ 408 w 433"/>
                <a:gd name="T3" fmla="*/ 14 h 255"/>
                <a:gd name="T4" fmla="*/ 392 w 433"/>
                <a:gd name="T5" fmla="*/ 19 h 255"/>
                <a:gd name="T6" fmla="*/ 376 w 433"/>
                <a:gd name="T7" fmla="*/ 28 h 255"/>
                <a:gd name="T8" fmla="*/ 355 w 433"/>
                <a:gd name="T9" fmla="*/ 38 h 255"/>
                <a:gd name="T10" fmla="*/ 326 w 433"/>
                <a:gd name="T11" fmla="*/ 50 h 255"/>
                <a:gd name="T12" fmla="*/ 298 w 433"/>
                <a:gd name="T13" fmla="*/ 61 h 255"/>
                <a:gd name="T14" fmla="*/ 270 w 433"/>
                <a:gd name="T15" fmla="*/ 74 h 255"/>
                <a:gd name="T16" fmla="*/ 242 w 433"/>
                <a:gd name="T17" fmla="*/ 87 h 255"/>
                <a:gd name="T18" fmla="*/ 215 w 433"/>
                <a:gd name="T19" fmla="*/ 102 h 255"/>
                <a:gd name="T20" fmla="*/ 189 w 433"/>
                <a:gd name="T21" fmla="*/ 117 h 255"/>
                <a:gd name="T22" fmla="*/ 162 w 433"/>
                <a:gd name="T23" fmla="*/ 133 h 255"/>
                <a:gd name="T24" fmla="*/ 156 w 433"/>
                <a:gd name="T25" fmla="*/ 147 h 255"/>
                <a:gd name="T26" fmla="*/ 116 w 433"/>
                <a:gd name="T27" fmla="*/ 169 h 255"/>
                <a:gd name="T28" fmla="*/ 80 w 433"/>
                <a:gd name="T29" fmla="*/ 197 h 255"/>
                <a:gd name="T30" fmla="*/ 44 w 433"/>
                <a:gd name="T31" fmla="*/ 228 h 255"/>
                <a:gd name="T32" fmla="*/ 8 w 433"/>
                <a:gd name="T33" fmla="*/ 255 h 255"/>
                <a:gd name="T34" fmla="*/ 5 w 433"/>
                <a:gd name="T35" fmla="*/ 254 h 255"/>
                <a:gd name="T36" fmla="*/ 0 w 433"/>
                <a:gd name="T37" fmla="*/ 253 h 255"/>
                <a:gd name="T38" fmla="*/ 7 w 433"/>
                <a:gd name="T39" fmla="*/ 243 h 255"/>
                <a:gd name="T40" fmla="*/ 16 w 433"/>
                <a:gd name="T41" fmla="*/ 233 h 255"/>
                <a:gd name="T42" fmla="*/ 27 w 433"/>
                <a:gd name="T43" fmla="*/ 224 h 255"/>
                <a:gd name="T44" fmla="*/ 39 w 433"/>
                <a:gd name="T45" fmla="*/ 217 h 255"/>
                <a:gd name="T46" fmla="*/ 78 w 433"/>
                <a:gd name="T47" fmla="*/ 187 h 255"/>
                <a:gd name="T48" fmla="*/ 116 w 433"/>
                <a:gd name="T49" fmla="*/ 152 h 255"/>
                <a:gd name="T50" fmla="*/ 156 w 433"/>
                <a:gd name="T51" fmla="*/ 121 h 255"/>
                <a:gd name="T52" fmla="*/ 199 w 433"/>
                <a:gd name="T53" fmla="*/ 95 h 255"/>
                <a:gd name="T54" fmla="*/ 225 w 433"/>
                <a:gd name="T55" fmla="*/ 81 h 255"/>
                <a:gd name="T56" fmla="*/ 250 w 433"/>
                <a:gd name="T57" fmla="*/ 68 h 255"/>
                <a:gd name="T58" fmla="*/ 276 w 433"/>
                <a:gd name="T59" fmla="*/ 55 h 255"/>
                <a:gd name="T60" fmla="*/ 303 w 433"/>
                <a:gd name="T61" fmla="*/ 43 h 255"/>
                <a:gd name="T62" fmla="*/ 329 w 433"/>
                <a:gd name="T63" fmla="*/ 31 h 255"/>
                <a:gd name="T64" fmla="*/ 356 w 433"/>
                <a:gd name="T65" fmla="*/ 21 h 255"/>
                <a:gd name="T66" fmla="*/ 383 w 433"/>
                <a:gd name="T67" fmla="*/ 10 h 255"/>
                <a:gd name="T68" fmla="*/ 411 w 433"/>
                <a:gd name="T69" fmla="*/ 0 h 255"/>
                <a:gd name="T70" fmla="*/ 422 w 433"/>
                <a:gd name="T71" fmla="*/ 0 h 255"/>
                <a:gd name="T72" fmla="*/ 433 w 433"/>
                <a:gd name="T73" fmla="*/ 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3" h="255">
                  <a:moveTo>
                    <a:pt x="433" y="3"/>
                  </a:moveTo>
                  <a:lnTo>
                    <a:pt x="425" y="8"/>
                  </a:lnTo>
                  <a:lnTo>
                    <a:pt x="416" y="10"/>
                  </a:lnTo>
                  <a:lnTo>
                    <a:pt x="408" y="14"/>
                  </a:lnTo>
                  <a:lnTo>
                    <a:pt x="400" y="16"/>
                  </a:lnTo>
                  <a:lnTo>
                    <a:pt x="392" y="19"/>
                  </a:lnTo>
                  <a:lnTo>
                    <a:pt x="384" y="23"/>
                  </a:lnTo>
                  <a:lnTo>
                    <a:pt x="376" y="28"/>
                  </a:lnTo>
                  <a:lnTo>
                    <a:pt x="369" y="33"/>
                  </a:lnTo>
                  <a:lnTo>
                    <a:pt x="355" y="38"/>
                  </a:lnTo>
                  <a:lnTo>
                    <a:pt x="340" y="44"/>
                  </a:lnTo>
                  <a:lnTo>
                    <a:pt x="326" y="50"/>
                  </a:lnTo>
                  <a:lnTo>
                    <a:pt x="312" y="55"/>
                  </a:lnTo>
                  <a:lnTo>
                    <a:pt x="298" y="61"/>
                  </a:lnTo>
                  <a:lnTo>
                    <a:pt x="284" y="67"/>
                  </a:lnTo>
                  <a:lnTo>
                    <a:pt x="270" y="74"/>
                  </a:lnTo>
                  <a:lnTo>
                    <a:pt x="256" y="80"/>
                  </a:lnTo>
                  <a:lnTo>
                    <a:pt x="242" y="87"/>
                  </a:lnTo>
                  <a:lnTo>
                    <a:pt x="229" y="94"/>
                  </a:lnTo>
                  <a:lnTo>
                    <a:pt x="215" y="102"/>
                  </a:lnTo>
                  <a:lnTo>
                    <a:pt x="203" y="109"/>
                  </a:lnTo>
                  <a:lnTo>
                    <a:pt x="189" y="117"/>
                  </a:lnTo>
                  <a:lnTo>
                    <a:pt x="176" y="125"/>
                  </a:lnTo>
                  <a:lnTo>
                    <a:pt x="162" y="133"/>
                  </a:lnTo>
                  <a:lnTo>
                    <a:pt x="149" y="141"/>
                  </a:lnTo>
                  <a:lnTo>
                    <a:pt x="156" y="147"/>
                  </a:lnTo>
                  <a:lnTo>
                    <a:pt x="136" y="158"/>
                  </a:lnTo>
                  <a:lnTo>
                    <a:pt x="116" y="169"/>
                  </a:lnTo>
                  <a:lnTo>
                    <a:pt x="98" y="183"/>
                  </a:lnTo>
                  <a:lnTo>
                    <a:pt x="80" y="197"/>
                  </a:lnTo>
                  <a:lnTo>
                    <a:pt x="62" y="214"/>
                  </a:lnTo>
                  <a:lnTo>
                    <a:pt x="44" y="228"/>
                  </a:lnTo>
                  <a:lnTo>
                    <a:pt x="27" y="243"/>
                  </a:lnTo>
                  <a:lnTo>
                    <a:pt x="8" y="255"/>
                  </a:lnTo>
                  <a:lnTo>
                    <a:pt x="6" y="255"/>
                  </a:lnTo>
                  <a:lnTo>
                    <a:pt x="5" y="254"/>
                  </a:lnTo>
                  <a:lnTo>
                    <a:pt x="3" y="253"/>
                  </a:lnTo>
                  <a:lnTo>
                    <a:pt x="0" y="253"/>
                  </a:lnTo>
                  <a:lnTo>
                    <a:pt x="3" y="247"/>
                  </a:lnTo>
                  <a:lnTo>
                    <a:pt x="7" y="243"/>
                  </a:lnTo>
                  <a:lnTo>
                    <a:pt x="11" y="238"/>
                  </a:lnTo>
                  <a:lnTo>
                    <a:pt x="16" y="233"/>
                  </a:lnTo>
                  <a:lnTo>
                    <a:pt x="22" y="229"/>
                  </a:lnTo>
                  <a:lnTo>
                    <a:pt x="27" y="224"/>
                  </a:lnTo>
                  <a:lnTo>
                    <a:pt x="33" y="221"/>
                  </a:lnTo>
                  <a:lnTo>
                    <a:pt x="39" y="217"/>
                  </a:lnTo>
                  <a:lnTo>
                    <a:pt x="58" y="203"/>
                  </a:lnTo>
                  <a:lnTo>
                    <a:pt x="78" y="187"/>
                  </a:lnTo>
                  <a:lnTo>
                    <a:pt x="97" y="169"/>
                  </a:lnTo>
                  <a:lnTo>
                    <a:pt x="116" y="152"/>
                  </a:lnTo>
                  <a:lnTo>
                    <a:pt x="135" y="136"/>
                  </a:lnTo>
                  <a:lnTo>
                    <a:pt x="156" y="121"/>
                  </a:lnTo>
                  <a:lnTo>
                    <a:pt x="177" y="107"/>
                  </a:lnTo>
                  <a:lnTo>
                    <a:pt x="199" y="95"/>
                  </a:lnTo>
                  <a:lnTo>
                    <a:pt x="212" y="88"/>
                  </a:lnTo>
                  <a:lnTo>
                    <a:pt x="225" y="81"/>
                  </a:lnTo>
                  <a:lnTo>
                    <a:pt x="237" y="74"/>
                  </a:lnTo>
                  <a:lnTo>
                    <a:pt x="250" y="68"/>
                  </a:lnTo>
                  <a:lnTo>
                    <a:pt x="263" y="61"/>
                  </a:lnTo>
                  <a:lnTo>
                    <a:pt x="276" y="55"/>
                  </a:lnTo>
                  <a:lnTo>
                    <a:pt x="290" y="48"/>
                  </a:lnTo>
                  <a:lnTo>
                    <a:pt x="303" y="43"/>
                  </a:lnTo>
                  <a:lnTo>
                    <a:pt x="316" y="37"/>
                  </a:lnTo>
                  <a:lnTo>
                    <a:pt x="329" y="31"/>
                  </a:lnTo>
                  <a:lnTo>
                    <a:pt x="343" y="25"/>
                  </a:lnTo>
                  <a:lnTo>
                    <a:pt x="356" y="21"/>
                  </a:lnTo>
                  <a:lnTo>
                    <a:pt x="370" y="15"/>
                  </a:lnTo>
                  <a:lnTo>
                    <a:pt x="383" y="10"/>
                  </a:lnTo>
                  <a:lnTo>
                    <a:pt x="397" y="4"/>
                  </a:lnTo>
                  <a:lnTo>
                    <a:pt x="411" y="0"/>
                  </a:lnTo>
                  <a:lnTo>
                    <a:pt x="416" y="0"/>
                  </a:lnTo>
                  <a:lnTo>
                    <a:pt x="422" y="0"/>
                  </a:lnTo>
                  <a:lnTo>
                    <a:pt x="427" y="1"/>
                  </a:lnTo>
                  <a:lnTo>
                    <a:pt x="43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9" name="Freeform 10"/>
            <p:cNvSpPr>
              <a:spLocks/>
            </p:cNvSpPr>
            <p:nvPr/>
          </p:nvSpPr>
          <p:spPr bwMode="auto">
            <a:xfrm>
              <a:off x="1819275" y="2932113"/>
              <a:ext cx="98425" cy="58737"/>
            </a:xfrm>
            <a:custGeom>
              <a:avLst/>
              <a:gdLst>
                <a:gd name="T0" fmla="*/ 373 w 373"/>
                <a:gd name="T1" fmla="*/ 0 h 224"/>
                <a:gd name="T2" fmla="*/ 373 w 373"/>
                <a:gd name="T3" fmla="*/ 8 h 224"/>
                <a:gd name="T4" fmla="*/ 367 w 373"/>
                <a:gd name="T5" fmla="*/ 13 h 224"/>
                <a:gd name="T6" fmla="*/ 358 w 373"/>
                <a:gd name="T7" fmla="*/ 16 h 224"/>
                <a:gd name="T8" fmla="*/ 351 w 373"/>
                <a:gd name="T9" fmla="*/ 21 h 224"/>
                <a:gd name="T10" fmla="*/ 331 w 373"/>
                <a:gd name="T11" fmla="*/ 28 h 224"/>
                <a:gd name="T12" fmla="*/ 313 w 373"/>
                <a:gd name="T13" fmla="*/ 35 h 224"/>
                <a:gd name="T14" fmla="*/ 294 w 373"/>
                <a:gd name="T15" fmla="*/ 43 h 224"/>
                <a:gd name="T16" fmla="*/ 276 w 373"/>
                <a:gd name="T17" fmla="*/ 51 h 224"/>
                <a:gd name="T18" fmla="*/ 257 w 373"/>
                <a:gd name="T19" fmla="*/ 59 h 224"/>
                <a:gd name="T20" fmla="*/ 238 w 373"/>
                <a:gd name="T21" fmla="*/ 69 h 224"/>
                <a:gd name="T22" fmla="*/ 220 w 373"/>
                <a:gd name="T23" fmla="*/ 78 h 224"/>
                <a:gd name="T24" fmla="*/ 202 w 373"/>
                <a:gd name="T25" fmla="*/ 88 h 224"/>
                <a:gd name="T26" fmla="*/ 184 w 373"/>
                <a:gd name="T27" fmla="*/ 99 h 224"/>
                <a:gd name="T28" fmla="*/ 166 w 373"/>
                <a:gd name="T29" fmla="*/ 109 h 224"/>
                <a:gd name="T30" fmla="*/ 149 w 373"/>
                <a:gd name="T31" fmla="*/ 120 h 224"/>
                <a:gd name="T32" fmla="*/ 130 w 373"/>
                <a:gd name="T33" fmla="*/ 130 h 224"/>
                <a:gd name="T34" fmla="*/ 113 w 373"/>
                <a:gd name="T35" fmla="*/ 142 h 224"/>
                <a:gd name="T36" fmla="*/ 95 w 373"/>
                <a:gd name="T37" fmla="*/ 152 h 224"/>
                <a:gd name="T38" fmla="*/ 78 w 373"/>
                <a:gd name="T39" fmla="*/ 164 h 224"/>
                <a:gd name="T40" fmla="*/ 60 w 373"/>
                <a:gd name="T41" fmla="*/ 176 h 224"/>
                <a:gd name="T42" fmla="*/ 9 w 373"/>
                <a:gd name="T43" fmla="*/ 223 h 224"/>
                <a:gd name="T44" fmla="*/ 6 w 373"/>
                <a:gd name="T45" fmla="*/ 224 h 224"/>
                <a:gd name="T46" fmla="*/ 4 w 373"/>
                <a:gd name="T47" fmla="*/ 223 h 224"/>
                <a:gd name="T48" fmla="*/ 2 w 373"/>
                <a:gd name="T49" fmla="*/ 221 h 224"/>
                <a:gd name="T50" fmla="*/ 0 w 373"/>
                <a:gd name="T51" fmla="*/ 220 h 224"/>
                <a:gd name="T52" fmla="*/ 9 w 373"/>
                <a:gd name="T53" fmla="*/ 206 h 224"/>
                <a:gd name="T54" fmla="*/ 24 w 373"/>
                <a:gd name="T55" fmla="*/ 193 h 224"/>
                <a:gd name="T56" fmla="*/ 38 w 373"/>
                <a:gd name="T57" fmla="*/ 181 h 224"/>
                <a:gd name="T58" fmla="*/ 54 w 373"/>
                <a:gd name="T59" fmla="*/ 169 h 224"/>
                <a:gd name="T60" fmla="*/ 69 w 373"/>
                <a:gd name="T61" fmla="*/ 157 h 224"/>
                <a:gd name="T62" fmla="*/ 84 w 373"/>
                <a:gd name="T63" fmla="*/ 145 h 224"/>
                <a:gd name="T64" fmla="*/ 99 w 373"/>
                <a:gd name="T65" fmla="*/ 135 h 224"/>
                <a:gd name="T66" fmla="*/ 114 w 373"/>
                <a:gd name="T67" fmla="*/ 123 h 224"/>
                <a:gd name="T68" fmla="*/ 130 w 373"/>
                <a:gd name="T69" fmla="*/ 113 h 224"/>
                <a:gd name="T70" fmla="*/ 145 w 373"/>
                <a:gd name="T71" fmla="*/ 103 h 224"/>
                <a:gd name="T72" fmla="*/ 162 w 373"/>
                <a:gd name="T73" fmla="*/ 93 h 224"/>
                <a:gd name="T74" fmla="*/ 177 w 373"/>
                <a:gd name="T75" fmla="*/ 84 h 224"/>
                <a:gd name="T76" fmla="*/ 193 w 373"/>
                <a:gd name="T77" fmla="*/ 74 h 224"/>
                <a:gd name="T78" fmla="*/ 209 w 373"/>
                <a:gd name="T79" fmla="*/ 65 h 224"/>
                <a:gd name="T80" fmla="*/ 226 w 373"/>
                <a:gd name="T81" fmla="*/ 57 h 224"/>
                <a:gd name="T82" fmla="*/ 242 w 373"/>
                <a:gd name="T83" fmla="*/ 49 h 224"/>
                <a:gd name="T84" fmla="*/ 258 w 373"/>
                <a:gd name="T85" fmla="*/ 41 h 224"/>
                <a:gd name="T86" fmla="*/ 273 w 373"/>
                <a:gd name="T87" fmla="*/ 38 h 224"/>
                <a:gd name="T88" fmla="*/ 288 w 373"/>
                <a:gd name="T89" fmla="*/ 34 h 224"/>
                <a:gd name="T90" fmla="*/ 302 w 373"/>
                <a:gd name="T91" fmla="*/ 28 h 224"/>
                <a:gd name="T92" fmla="*/ 316 w 373"/>
                <a:gd name="T93" fmla="*/ 21 h 224"/>
                <a:gd name="T94" fmla="*/ 330 w 373"/>
                <a:gd name="T95" fmla="*/ 15 h 224"/>
                <a:gd name="T96" fmla="*/ 344 w 373"/>
                <a:gd name="T97" fmla="*/ 8 h 224"/>
                <a:gd name="T98" fmla="*/ 358 w 373"/>
                <a:gd name="T99" fmla="*/ 3 h 224"/>
                <a:gd name="T100" fmla="*/ 373 w 373"/>
                <a:gd name="T10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3" h="224">
                  <a:moveTo>
                    <a:pt x="373" y="0"/>
                  </a:moveTo>
                  <a:lnTo>
                    <a:pt x="373" y="8"/>
                  </a:lnTo>
                  <a:lnTo>
                    <a:pt x="367" y="13"/>
                  </a:lnTo>
                  <a:lnTo>
                    <a:pt x="358" y="16"/>
                  </a:lnTo>
                  <a:lnTo>
                    <a:pt x="351" y="21"/>
                  </a:lnTo>
                  <a:lnTo>
                    <a:pt x="331" y="28"/>
                  </a:lnTo>
                  <a:lnTo>
                    <a:pt x="313" y="35"/>
                  </a:lnTo>
                  <a:lnTo>
                    <a:pt x="294" y="43"/>
                  </a:lnTo>
                  <a:lnTo>
                    <a:pt x="276" y="51"/>
                  </a:lnTo>
                  <a:lnTo>
                    <a:pt x="257" y="59"/>
                  </a:lnTo>
                  <a:lnTo>
                    <a:pt x="238" y="69"/>
                  </a:lnTo>
                  <a:lnTo>
                    <a:pt x="220" y="78"/>
                  </a:lnTo>
                  <a:lnTo>
                    <a:pt x="202" y="88"/>
                  </a:lnTo>
                  <a:lnTo>
                    <a:pt x="184" y="99"/>
                  </a:lnTo>
                  <a:lnTo>
                    <a:pt x="166" y="109"/>
                  </a:lnTo>
                  <a:lnTo>
                    <a:pt x="149" y="120"/>
                  </a:lnTo>
                  <a:lnTo>
                    <a:pt x="130" y="130"/>
                  </a:lnTo>
                  <a:lnTo>
                    <a:pt x="113" y="142"/>
                  </a:lnTo>
                  <a:lnTo>
                    <a:pt x="95" y="152"/>
                  </a:lnTo>
                  <a:lnTo>
                    <a:pt x="78" y="164"/>
                  </a:lnTo>
                  <a:lnTo>
                    <a:pt x="60" y="176"/>
                  </a:lnTo>
                  <a:lnTo>
                    <a:pt x="9" y="223"/>
                  </a:lnTo>
                  <a:lnTo>
                    <a:pt x="6" y="224"/>
                  </a:lnTo>
                  <a:lnTo>
                    <a:pt x="4" y="223"/>
                  </a:lnTo>
                  <a:lnTo>
                    <a:pt x="2" y="221"/>
                  </a:lnTo>
                  <a:lnTo>
                    <a:pt x="0" y="220"/>
                  </a:lnTo>
                  <a:lnTo>
                    <a:pt x="9" y="206"/>
                  </a:lnTo>
                  <a:lnTo>
                    <a:pt x="24" y="193"/>
                  </a:lnTo>
                  <a:lnTo>
                    <a:pt x="38" y="181"/>
                  </a:lnTo>
                  <a:lnTo>
                    <a:pt x="54" y="169"/>
                  </a:lnTo>
                  <a:lnTo>
                    <a:pt x="69" y="157"/>
                  </a:lnTo>
                  <a:lnTo>
                    <a:pt x="84" y="145"/>
                  </a:lnTo>
                  <a:lnTo>
                    <a:pt x="99" y="135"/>
                  </a:lnTo>
                  <a:lnTo>
                    <a:pt x="114" y="123"/>
                  </a:lnTo>
                  <a:lnTo>
                    <a:pt x="130" y="113"/>
                  </a:lnTo>
                  <a:lnTo>
                    <a:pt x="145" y="103"/>
                  </a:lnTo>
                  <a:lnTo>
                    <a:pt x="162" y="93"/>
                  </a:lnTo>
                  <a:lnTo>
                    <a:pt x="177" y="84"/>
                  </a:lnTo>
                  <a:lnTo>
                    <a:pt x="193" y="74"/>
                  </a:lnTo>
                  <a:lnTo>
                    <a:pt x="209" y="65"/>
                  </a:lnTo>
                  <a:lnTo>
                    <a:pt x="226" y="57"/>
                  </a:lnTo>
                  <a:lnTo>
                    <a:pt x="242" y="49"/>
                  </a:lnTo>
                  <a:lnTo>
                    <a:pt x="258" y="41"/>
                  </a:lnTo>
                  <a:lnTo>
                    <a:pt x="273" y="38"/>
                  </a:lnTo>
                  <a:lnTo>
                    <a:pt x="288" y="34"/>
                  </a:lnTo>
                  <a:lnTo>
                    <a:pt x="302" y="28"/>
                  </a:lnTo>
                  <a:lnTo>
                    <a:pt x="316" y="21"/>
                  </a:lnTo>
                  <a:lnTo>
                    <a:pt x="330" y="15"/>
                  </a:lnTo>
                  <a:lnTo>
                    <a:pt x="344" y="8"/>
                  </a:lnTo>
                  <a:lnTo>
                    <a:pt x="358" y="3"/>
                  </a:lnTo>
                  <a:lnTo>
                    <a:pt x="3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0" name="Freeform 11"/>
            <p:cNvSpPr>
              <a:spLocks/>
            </p:cNvSpPr>
            <p:nvPr/>
          </p:nvSpPr>
          <p:spPr bwMode="auto">
            <a:xfrm>
              <a:off x="1720850" y="2938463"/>
              <a:ext cx="215900" cy="223837"/>
            </a:xfrm>
            <a:custGeom>
              <a:avLst/>
              <a:gdLst>
                <a:gd name="T0" fmla="*/ 607 w 816"/>
                <a:gd name="T1" fmla="*/ 340 h 844"/>
                <a:gd name="T2" fmla="*/ 586 w 816"/>
                <a:gd name="T3" fmla="*/ 364 h 844"/>
                <a:gd name="T4" fmla="*/ 568 w 816"/>
                <a:gd name="T5" fmla="*/ 388 h 844"/>
                <a:gd name="T6" fmla="*/ 551 w 816"/>
                <a:gd name="T7" fmla="*/ 414 h 844"/>
                <a:gd name="T8" fmla="*/ 514 w 816"/>
                <a:gd name="T9" fmla="*/ 453 h 844"/>
                <a:gd name="T10" fmla="*/ 460 w 816"/>
                <a:gd name="T11" fmla="*/ 509 h 844"/>
                <a:gd name="T12" fmla="*/ 404 w 816"/>
                <a:gd name="T13" fmla="*/ 564 h 844"/>
                <a:gd name="T14" fmla="*/ 347 w 816"/>
                <a:gd name="T15" fmla="*/ 615 h 844"/>
                <a:gd name="T16" fmla="*/ 288 w 816"/>
                <a:gd name="T17" fmla="*/ 664 h 844"/>
                <a:gd name="T18" fmla="*/ 228 w 816"/>
                <a:gd name="T19" fmla="*/ 709 h 844"/>
                <a:gd name="T20" fmla="*/ 165 w 816"/>
                <a:gd name="T21" fmla="*/ 750 h 844"/>
                <a:gd name="T22" fmla="*/ 100 w 816"/>
                <a:gd name="T23" fmla="*/ 786 h 844"/>
                <a:gd name="T24" fmla="*/ 59 w 816"/>
                <a:gd name="T25" fmla="*/ 809 h 844"/>
                <a:gd name="T26" fmla="*/ 42 w 816"/>
                <a:gd name="T27" fmla="*/ 821 h 844"/>
                <a:gd name="T28" fmla="*/ 24 w 816"/>
                <a:gd name="T29" fmla="*/ 831 h 844"/>
                <a:gd name="T30" fmla="*/ 8 w 816"/>
                <a:gd name="T31" fmla="*/ 840 h 844"/>
                <a:gd name="T32" fmla="*/ 16 w 816"/>
                <a:gd name="T33" fmla="*/ 833 h 844"/>
                <a:gd name="T34" fmla="*/ 47 w 816"/>
                <a:gd name="T35" fmla="*/ 811 h 844"/>
                <a:gd name="T36" fmla="*/ 80 w 816"/>
                <a:gd name="T37" fmla="*/ 790 h 844"/>
                <a:gd name="T38" fmla="*/ 111 w 816"/>
                <a:gd name="T39" fmla="*/ 769 h 844"/>
                <a:gd name="T40" fmla="*/ 143 w 816"/>
                <a:gd name="T41" fmla="*/ 747 h 844"/>
                <a:gd name="T42" fmla="*/ 174 w 816"/>
                <a:gd name="T43" fmla="*/ 725 h 844"/>
                <a:gd name="T44" fmla="*/ 206 w 816"/>
                <a:gd name="T45" fmla="*/ 702 h 844"/>
                <a:gd name="T46" fmla="*/ 236 w 816"/>
                <a:gd name="T47" fmla="*/ 679 h 844"/>
                <a:gd name="T48" fmla="*/ 292 w 816"/>
                <a:gd name="T49" fmla="*/ 632 h 844"/>
                <a:gd name="T50" fmla="*/ 371 w 816"/>
                <a:gd name="T51" fmla="*/ 559 h 844"/>
                <a:gd name="T52" fmla="*/ 445 w 816"/>
                <a:gd name="T53" fmla="*/ 483 h 844"/>
                <a:gd name="T54" fmla="*/ 516 w 816"/>
                <a:gd name="T55" fmla="*/ 404 h 844"/>
                <a:gd name="T56" fmla="*/ 583 w 816"/>
                <a:gd name="T57" fmla="*/ 323 h 844"/>
                <a:gd name="T58" fmla="*/ 649 w 816"/>
                <a:gd name="T59" fmla="*/ 240 h 844"/>
                <a:gd name="T60" fmla="*/ 711 w 816"/>
                <a:gd name="T61" fmla="*/ 158 h 844"/>
                <a:gd name="T62" fmla="*/ 772 w 816"/>
                <a:gd name="T63" fmla="*/ 75 h 844"/>
                <a:gd name="T64" fmla="*/ 803 w 816"/>
                <a:gd name="T65" fmla="*/ 24 h 844"/>
                <a:gd name="T66" fmla="*/ 811 w 816"/>
                <a:gd name="T67" fmla="*/ 8 h 844"/>
                <a:gd name="T68" fmla="*/ 810 w 816"/>
                <a:gd name="T69" fmla="*/ 23 h 844"/>
                <a:gd name="T70" fmla="*/ 793 w 816"/>
                <a:gd name="T71" fmla="*/ 67 h 844"/>
                <a:gd name="T72" fmla="*/ 770 w 816"/>
                <a:gd name="T73" fmla="*/ 109 h 844"/>
                <a:gd name="T74" fmla="*/ 744 w 816"/>
                <a:gd name="T75" fmla="*/ 150 h 844"/>
                <a:gd name="T76" fmla="*/ 715 w 816"/>
                <a:gd name="T77" fmla="*/ 189 h 844"/>
                <a:gd name="T78" fmla="*/ 686 w 816"/>
                <a:gd name="T79" fmla="*/ 229 h 844"/>
                <a:gd name="T80" fmla="*/ 657 w 816"/>
                <a:gd name="T81" fmla="*/ 269 h 844"/>
                <a:gd name="T82" fmla="*/ 631 w 816"/>
                <a:gd name="T83" fmla="*/ 31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6" h="844">
                  <a:moveTo>
                    <a:pt x="620" y="331"/>
                  </a:moveTo>
                  <a:lnTo>
                    <a:pt x="607" y="340"/>
                  </a:lnTo>
                  <a:lnTo>
                    <a:pt x="596" y="351"/>
                  </a:lnTo>
                  <a:lnTo>
                    <a:pt x="586" y="364"/>
                  </a:lnTo>
                  <a:lnTo>
                    <a:pt x="577" y="375"/>
                  </a:lnTo>
                  <a:lnTo>
                    <a:pt x="568" y="388"/>
                  </a:lnTo>
                  <a:lnTo>
                    <a:pt x="559" y="401"/>
                  </a:lnTo>
                  <a:lnTo>
                    <a:pt x="551" y="414"/>
                  </a:lnTo>
                  <a:lnTo>
                    <a:pt x="540" y="425"/>
                  </a:lnTo>
                  <a:lnTo>
                    <a:pt x="514" y="453"/>
                  </a:lnTo>
                  <a:lnTo>
                    <a:pt x="487" y="481"/>
                  </a:lnTo>
                  <a:lnTo>
                    <a:pt x="460" y="509"/>
                  </a:lnTo>
                  <a:lnTo>
                    <a:pt x="432" y="537"/>
                  </a:lnTo>
                  <a:lnTo>
                    <a:pt x="404" y="564"/>
                  </a:lnTo>
                  <a:lnTo>
                    <a:pt x="375" y="589"/>
                  </a:lnTo>
                  <a:lnTo>
                    <a:pt x="347" y="615"/>
                  </a:lnTo>
                  <a:lnTo>
                    <a:pt x="318" y="639"/>
                  </a:lnTo>
                  <a:lnTo>
                    <a:pt x="288" y="664"/>
                  </a:lnTo>
                  <a:lnTo>
                    <a:pt x="258" y="687"/>
                  </a:lnTo>
                  <a:lnTo>
                    <a:pt x="228" y="709"/>
                  </a:lnTo>
                  <a:lnTo>
                    <a:pt x="196" y="730"/>
                  </a:lnTo>
                  <a:lnTo>
                    <a:pt x="165" y="750"/>
                  </a:lnTo>
                  <a:lnTo>
                    <a:pt x="132" y="768"/>
                  </a:lnTo>
                  <a:lnTo>
                    <a:pt x="100" y="786"/>
                  </a:lnTo>
                  <a:lnTo>
                    <a:pt x="67" y="802"/>
                  </a:lnTo>
                  <a:lnTo>
                    <a:pt x="59" y="809"/>
                  </a:lnTo>
                  <a:lnTo>
                    <a:pt x="51" y="815"/>
                  </a:lnTo>
                  <a:lnTo>
                    <a:pt x="42" y="821"/>
                  </a:lnTo>
                  <a:lnTo>
                    <a:pt x="34" y="826"/>
                  </a:lnTo>
                  <a:lnTo>
                    <a:pt x="24" y="831"/>
                  </a:lnTo>
                  <a:lnTo>
                    <a:pt x="16" y="836"/>
                  </a:lnTo>
                  <a:lnTo>
                    <a:pt x="8" y="840"/>
                  </a:lnTo>
                  <a:lnTo>
                    <a:pt x="0" y="844"/>
                  </a:lnTo>
                  <a:lnTo>
                    <a:pt x="16" y="833"/>
                  </a:lnTo>
                  <a:lnTo>
                    <a:pt x="31" y="823"/>
                  </a:lnTo>
                  <a:lnTo>
                    <a:pt x="47" y="811"/>
                  </a:lnTo>
                  <a:lnTo>
                    <a:pt x="64" y="801"/>
                  </a:lnTo>
                  <a:lnTo>
                    <a:pt x="80" y="790"/>
                  </a:lnTo>
                  <a:lnTo>
                    <a:pt x="95" y="780"/>
                  </a:lnTo>
                  <a:lnTo>
                    <a:pt x="111" y="769"/>
                  </a:lnTo>
                  <a:lnTo>
                    <a:pt x="128" y="758"/>
                  </a:lnTo>
                  <a:lnTo>
                    <a:pt x="143" y="747"/>
                  </a:lnTo>
                  <a:lnTo>
                    <a:pt x="159" y="736"/>
                  </a:lnTo>
                  <a:lnTo>
                    <a:pt x="174" y="725"/>
                  </a:lnTo>
                  <a:lnTo>
                    <a:pt x="189" y="714"/>
                  </a:lnTo>
                  <a:lnTo>
                    <a:pt x="206" y="702"/>
                  </a:lnTo>
                  <a:lnTo>
                    <a:pt x="221" y="690"/>
                  </a:lnTo>
                  <a:lnTo>
                    <a:pt x="236" y="679"/>
                  </a:lnTo>
                  <a:lnTo>
                    <a:pt x="251" y="667"/>
                  </a:lnTo>
                  <a:lnTo>
                    <a:pt x="292" y="632"/>
                  </a:lnTo>
                  <a:lnTo>
                    <a:pt x="332" y="596"/>
                  </a:lnTo>
                  <a:lnTo>
                    <a:pt x="371" y="559"/>
                  </a:lnTo>
                  <a:lnTo>
                    <a:pt x="408" y="522"/>
                  </a:lnTo>
                  <a:lnTo>
                    <a:pt x="445" y="483"/>
                  </a:lnTo>
                  <a:lnTo>
                    <a:pt x="481" y="444"/>
                  </a:lnTo>
                  <a:lnTo>
                    <a:pt x="516" y="404"/>
                  </a:lnTo>
                  <a:lnTo>
                    <a:pt x="550" y="364"/>
                  </a:lnTo>
                  <a:lnTo>
                    <a:pt x="583" y="323"/>
                  </a:lnTo>
                  <a:lnTo>
                    <a:pt x="616" y="282"/>
                  </a:lnTo>
                  <a:lnTo>
                    <a:pt x="649" y="240"/>
                  </a:lnTo>
                  <a:lnTo>
                    <a:pt x="680" y="200"/>
                  </a:lnTo>
                  <a:lnTo>
                    <a:pt x="711" y="158"/>
                  </a:lnTo>
                  <a:lnTo>
                    <a:pt x="742" y="116"/>
                  </a:lnTo>
                  <a:lnTo>
                    <a:pt x="772" y="75"/>
                  </a:lnTo>
                  <a:lnTo>
                    <a:pt x="802" y="33"/>
                  </a:lnTo>
                  <a:lnTo>
                    <a:pt x="803" y="24"/>
                  </a:lnTo>
                  <a:lnTo>
                    <a:pt x="807" y="16"/>
                  </a:lnTo>
                  <a:lnTo>
                    <a:pt x="811" y="8"/>
                  </a:lnTo>
                  <a:lnTo>
                    <a:pt x="816" y="0"/>
                  </a:lnTo>
                  <a:lnTo>
                    <a:pt x="810" y="23"/>
                  </a:lnTo>
                  <a:lnTo>
                    <a:pt x="802" y="45"/>
                  </a:lnTo>
                  <a:lnTo>
                    <a:pt x="793" y="67"/>
                  </a:lnTo>
                  <a:lnTo>
                    <a:pt x="782" y="88"/>
                  </a:lnTo>
                  <a:lnTo>
                    <a:pt x="770" y="109"/>
                  </a:lnTo>
                  <a:lnTo>
                    <a:pt x="757" y="130"/>
                  </a:lnTo>
                  <a:lnTo>
                    <a:pt x="744" y="150"/>
                  </a:lnTo>
                  <a:lnTo>
                    <a:pt x="730" y="169"/>
                  </a:lnTo>
                  <a:lnTo>
                    <a:pt x="715" y="189"/>
                  </a:lnTo>
                  <a:lnTo>
                    <a:pt x="701" y="209"/>
                  </a:lnTo>
                  <a:lnTo>
                    <a:pt x="686" y="229"/>
                  </a:lnTo>
                  <a:lnTo>
                    <a:pt x="672" y="250"/>
                  </a:lnTo>
                  <a:lnTo>
                    <a:pt x="657" y="269"/>
                  </a:lnTo>
                  <a:lnTo>
                    <a:pt x="644" y="289"/>
                  </a:lnTo>
                  <a:lnTo>
                    <a:pt x="631" y="310"/>
                  </a:lnTo>
                  <a:lnTo>
                    <a:pt x="620"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1" name="Freeform 12"/>
            <p:cNvSpPr>
              <a:spLocks/>
            </p:cNvSpPr>
            <p:nvPr/>
          </p:nvSpPr>
          <p:spPr bwMode="auto">
            <a:xfrm>
              <a:off x="1697038" y="2949575"/>
              <a:ext cx="14288" cy="9525"/>
            </a:xfrm>
            <a:custGeom>
              <a:avLst/>
              <a:gdLst>
                <a:gd name="T0" fmla="*/ 53 w 53"/>
                <a:gd name="T1" fmla="*/ 12 h 39"/>
                <a:gd name="T2" fmla="*/ 48 w 53"/>
                <a:gd name="T3" fmla="*/ 17 h 39"/>
                <a:gd name="T4" fmla="*/ 43 w 53"/>
                <a:gd name="T5" fmla="*/ 21 h 39"/>
                <a:gd name="T6" fmla="*/ 38 w 53"/>
                <a:gd name="T7" fmla="*/ 27 h 39"/>
                <a:gd name="T8" fmla="*/ 32 w 53"/>
                <a:gd name="T9" fmla="*/ 33 h 39"/>
                <a:gd name="T10" fmla="*/ 26 w 53"/>
                <a:gd name="T11" fmla="*/ 36 h 39"/>
                <a:gd name="T12" fmla="*/ 19 w 53"/>
                <a:gd name="T13" fmla="*/ 39 h 39"/>
                <a:gd name="T14" fmla="*/ 12 w 53"/>
                <a:gd name="T15" fmla="*/ 36 h 39"/>
                <a:gd name="T16" fmla="*/ 5 w 53"/>
                <a:gd name="T17" fmla="*/ 32 h 39"/>
                <a:gd name="T18" fmla="*/ 0 w 53"/>
                <a:gd name="T19" fmla="*/ 27 h 39"/>
                <a:gd name="T20" fmla="*/ 0 w 53"/>
                <a:gd name="T21" fmla="*/ 20 h 39"/>
                <a:gd name="T22" fmla="*/ 2 w 53"/>
                <a:gd name="T23" fmla="*/ 14 h 39"/>
                <a:gd name="T24" fmla="*/ 4 w 53"/>
                <a:gd name="T25" fmla="*/ 9 h 39"/>
                <a:gd name="T26" fmla="*/ 8 w 53"/>
                <a:gd name="T27" fmla="*/ 6 h 39"/>
                <a:gd name="T28" fmla="*/ 12 w 53"/>
                <a:gd name="T29" fmla="*/ 4 h 39"/>
                <a:gd name="T30" fmla="*/ 17 w 53"/>
                <a:gd name="T31" fmla="*/ 2 h 39"/>
                <a:gd name="T32" fmla="*/ 22 w 53"/>
                <a:gd name="T33" fmla="*/ 0 h 39"/>
                <a:gd name="T34" fmla="*/ 26 w 53"/>
                <a:gd name="T35" fmla="*/ 0 h 39"/>
                <a:gd name="T36" fmla="*/ 31 w 53"/>
                <a:gd name="T37" fmla="*/ 0 h 39"/>
                <a:gd name="T38" fmla="*/ 37 w 53"/>
                <a:gd name="T39" fmla="*/ 0 h 39"/>
                <a:gd name="T40" fmla="*/ 41 w 53"/>
                <a:gd name="T41" fmla="*/ 3 h 39"/>
                <a:gd name="T42" fmla="*/ 44 w 53"/>
                <a:gd name="T43" fmla="*/ 6 h 39"/>
                <a:gd name="T44" fmla="*/ 47 w 53"/>
                <a:gd name="T45" fmla="*/ 7 h 39"/>
                <a:gd name="T46" fmla="*/ 51 w 53"/>
                <a:gd name="T47" fmla="*/ 9 h 39"/>
                <a:gd name="T48" fmla="*/ 53 w 53"/>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39">
                  <a:moveTo>
                    <a:pt x="53" y="12"/>
                  </a:moveTo>
                  <a:lnTo>
                    <a:pt x="48" y="17"/>
                  </a:lnTo>
                  <a:lnTo>
                    <a:pt x="43" y="21"/>
                  </a:lnTo>
                  <a:lnTo>
                    <a:pt x="38" y="27"/>
                  </a:lnTo>
                  <a:lnTo>
                    <a:pt x="32" y="33"/>
                  </a:lnTo>
                  <a:lnTo>
                    <a:pt x="26" y="36"/>
                  </a:lnTo>
                  <a:lnTo>
                    <a:pt x="19" y="39"/>
                  </a:lnTo>
                  <a:lnTo>
                    <a:pt x="12" y="36"/>
                  </a:lnTo>
                  <a:lnTo>
                    <a:pt x="5" y="32"/>
                  </a:lnTo>
                  <a:lnTo>
                    <a:pt x="0" y="27"/>
                  </a:lnTo>
                  <a:lnTo>
                    <a:pt x="0" y="20"/>
                  </a:lnTo>
                  <a:lnTo>
                    <a:pt x="2" y="14"/>
                  </a:lnTo>
                  <a:lnTo>
                    <a:pt x="4" y="9"/>
                  </a:lnTo>
                  <a:lnTo>
                    <a:pt x="8" y="6"/>
                  </a:lnTo>
                  <a:lnTo>
                    <a:pt x="12" y="4"/>
                  </a:lnTo>
                  <a:lnTo>
                    <a:pt x="17" y="2"/>
                  </a:lnTo>
                  <a:lnTo>
                    <a:pt x="22" y="0"/>
                  </a:lnTo>
                  <a:lnTo>
                    <a:pt x="26" y="0"/>
                  </a:lnTo>
                  <a:lnTo>
                    <a:pt x="31" y="0"/>
                  </a:lnTo>
                  <a:lnTo>
                    <a:pt x="37" y="0"/>
                  </a:lnTo>
                  <a:lnTo>
                    <a:pt x="41" y="3"/>
                  </a:lnTo>
                  <a:lnTo>
                    <a:pt x="44" y="6"/>
                  </a:lnTo>
                  <a:lnTo>
                    <a:pt x="47" y="7"/>
                  </a:lnTo>
                  <a:lnTo>
                    <a:pt x="51" y="9"/>
                  </a:lnTo>
                  <a:lnTo>
                    <a:pt x="5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2" name="Freeform 13"/>
            <p:cNvSpPr>
              <a:spLocks/>
            </p:cNvSpPr>
            <p:nvPr/>
          </p:nvSpPr>
          <p:spPr bwMode="auto">
            <a:xfrm>
              <a:off x="1835150" y="2949575"/>
              <a:ext cx="74613" cy="44450"/>
            </a:xfrm>
            <a:custGeom>
              <a:avLst/>
              <a:gdLst>
                <a:gd name="T0" fmla="*/ 277 w 277"/>
                <a:gd name="T1" fmla="*/ 2 h 166"/>
                <a:gd name="T2" fmla="*/ 277 w 277"/>
                <a:gd name="T3" fmla="*/ 9 h 166"/>
                <a:gd name="T4" fmla="*/ 263 w 277"/>
                <a:gd name="T5" fmla="*/ 15 h 166"/>
                <a:gd name="T6" fmla="*/ 249 w 277"/>
                <a:gd name="T7" fmla="*/ 22 h 166"/>
                <a:gd name="T8" fmla="*/ 235 w 277"/>
                <a:gd name="T9" fmla="*/ 28 h 166"/>
                <a:gd name="T10" fmla="*/ 222 w 277"/>
                <a:gd name="T11" fmla="*/ 35 h 166"/>
                <a:gd name="T12" fmla="*/ 208 w 277"/>
                <a:gd name="T13" fmla="*/ 43 h 166"/>
                <a:gd name="T14" fmla="*/ 195 w 277"/>
                <a:gd name="T15" fmla="*/ 50 h 166"/>
                <a:gd name="T16" fmla="*/ 181 w 277"/>
                <a:gd name="T17" fmla="*/ 58 h 166"/>
                <a:gd name="T18" fmla="*/ 168 w 277"/>
                <a:gd name="T19" fmla="*/ 66 h 166"/>
                <a:gd name="T20" fmla="*/ 156 w 277"/>
                <a:gd name="T21" fmla="*/ 74 h 166"/>
                <a:gd name="T22" fmla="*/ 143 w 277"/>
                <a:gd name="T23" fmla="*/ 82 h 166"/>
                <a:gd name="T24" fmla="*/ 129 w 277"/>
                <a:gd name="T25" fmla="*/ 89 h 166"/>
                <a:gd name="T26" fmla="*/ 116 w 277"/>
                <a:gd name="T27" fmla="*/ 97 h 166"/>
                <a:gd name="T28" fmla="*/ 103 w 277"/>
                <a:gd name="T29" fmla="*/ 106 h 166"/>
                <a:gd name="T30" fmla="*/ 91 w 277"/>
                <a:gd name="T31" fmla="*/ 112 h 166"/>
                <a:gd name="T32" fmla="*/ 77 w 277"/>
                <a:gd name="T33" fmla="*/ 121 h 166"/>
                <a:gd name="T34" fmla="*/ 64 w 277"/>
                <a:gd name="T35" fmla="*/ 128 h 166"/>
                <a:gd name="T36" fmla="*/ 56 w 277"/>
                <a:gd name="T37" fmla="*/ 133 h 166"/>
                <a:gd name="T38" fmla="*/ 49 w 277"/>
                <a:gd name="T39" fmla="*/ 140 h 166"/>
                <a:gd name="T40" fmla="*/ 42 w 277"/>
                <a:gd name="T41" fmla="*/ 147 h 166"/>
                <a:gd name="T42" fmla="*/ 34 w 277"/>
                <a:gd name="T43" fmla="*/ 153 h 166"/>
                <a:gd name="T44" fmla="*/ 27 w 277"/>
                <a:gd name="T45" fmla="*/ 159 h 166"/>
                <a:gd name="T46" fmla="*/ 18 w 277"/>
                <a:gd name="T47" fmla="*/ 164 h 166"/>
                <a:gd name="T48" fmla="*/ 9 w 277"/>
                <a:gd name="T49" fmla="*/ 166 h 166"/>
                <a:gd name="T50" fmla="*/ 0 w 277"/>
                <a:gd name="T51" fmla="*/ 165 h 166"/>
                <a:gd name="T52" fmla="*/ 7 w 277"/>
                <a:gd name="T53" fmla="*/ 156 h 166"/>
                <a:gd name="T54" fmla="*/ 14 w 277"/>
                <a:gd name="T55" fmla="*/ 146 h 166"/>
                <a:gd name="T56" fmla="*/ 23 w 277"/>
                <a:gd name="T57" fmla="*/ 138 h 166"/>
                <a:gd name="T58" fmla="*/ 32 w 277"/>
                <a:gd name="T59" fmla="*/ 131 h 166"/>
                <a:gd name="T60" fmla="*/ 42 w 277"/>
                <a:gd name="T61" fmla="*/ 125 h 166"/>
                <a:gd name="T62" fmla="*/ 51 w 277"/>
                <a:gd name="T63" fmla="*/ 118 h 166"/>
                <a:gd name="T64" fmla="*/ 60 w 277"/>
                <a:gd name="T65" fmla="*/ 111 h 166"/>
                <a:gd name="T66" fmla="*/ 70 w 277"/>
                <a:gd name="T67" fmla="*/ 104 h 166"/>
                <a:gd name="T68" fmla="*/ 75 w 277"/>
                <a:gd name="T69" fmla="*/ 103 h 166"/>
                <a:gd name="T70" fmla="*/ 81 w 277"/>
                <a:gd name="T71" fmla="*/ 100 h 166"/>
                <a:gd name="T72" fmla="*/ 87 w 277"/>
                <a:gd name="T73" fmla="*/ 96 h 166"/>
                <a:gd name="T74" fmla="*/ 93 w 277"/>
                <a:gd name="T75" fmla="*/ 92 h 166"/>
                <a:gd name="T76" fmla="*/ 97 w 277"/>
                <a:gd name="T77" fmla="*/ 87 h 166"/>
                <a:gd name="T78" fmla="*/ 103 w 277"/>
                <a:gd name="T79" fmla="*/ 82 h 166"/>
                <a:gd name="T80" fmla="*/ 109 w 277"/>
                <a:gd name="T81" fmla="*/ 78 h 166"/>
                <a:gd name="T82" fmla="*/ 115 w 277"/>
                <a:gd name="T83" fmla="*/ 75 h 166"/>
                <a:gd name="T84" fmla="*/ 135 w 277"/>
                <a:gd name="T85" fmla="*/ 65 h 166"/>
                <a:gd name="T86" fmla="*/ 153 w 277"/>
                <a:gd name="T87" fmla="*/ 54 h 166"/>
                <a:gd name="T88" fmla="*/ 173 w 277"/>
                <a:gd name="T89" fmla="*/ 44 h 166"/>
                <a:gd name="T90" fmla="*/ 193 w 277"/>
                <a:gd name="T91" fmla="*/ 35 h 166"/>
                <a:gd name="T92" fmla="*/ 214 w 277"/>
                <a:gd name="T93" fmla="*/ 25 h 166"/>
                <a:gd name="T94" fmla="*/ 234 w 277"/>
                <a:gd name="T95" fmla="*/ 16 h 166"/>
                <a:gd name="T96" fmla="*/ 253 w 277"/>
                <a:gd name="T97" fmla="*/ 8 h 166"/>
                <a:gd name="T98" fmla="*/ 274 w 277"/>
                <a:gd name="T99" fmla="*/ 0 h 166"/>
                <a:gd name="T100" fmla="*/ 277 w 277"/>
                <a:gd name="T101" fmla="*/ 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7" h="166">
                  <a:moveTo>
                    <a:pt x="277" y="2"/>
                  </a:moveTo>
                  <a:lnTo>
                    <a:pt x="277" y="9"/>
                  </a:lnTo>
                  <a:lnTo>
                    <a:pt x="263" y="15"/>
                  </a:lnTo>
                  <a:lnTo>
                    <a:pt x="249" y="22"/>
                  </a:lnTo>
                  <a:lnTo>
                    <a:pt x="235" y="28"/>
                  </a:lnTo>
                  <a:lnTo>
                    <a:pt x="222" y="35"/>
                  </a:lnTo>
                  <a:lnTo>
                    <a:pt x="208" y="43"/>
                  </a:lnTo>
                  <a:lnTo>
                    <a:pt x="195" y="50"/>
                  </a:lnTo>
                  <a:lnTo>
                    <a:pt x="181" y="58"/>
                  </a:lnTo>
                  <a:lnTo>
                    <a:pt x="168" y="66"/>
                  </a:lnTo>
                  <a:lnTo>
                    <a:pt x="156" y="74"/>
                  </a:lnTo>
                  <a:lnTo>
                    <a:pt x="143" y="82"/>
                  </a:lnTo>
                  <a:lnTo>
                    <a:pt x="129" y="89"/>
                  </a:lnTo>
                  <a:lnTo>
                    <a:pt x="116" y="97"/>
                  </a:lnTo>
                  <a:lnTo>
                    <a:pt x="103" y="106"/>
                  </a:lnTo>
                  <a:lnTo>
                    <a:pt x="91" y="112"/>
                  </a:lnTo>
                  <a:lnTo>
                    <a:pt x="77" y="121"/>
                  </a:lnTo>
                  <a:lnTo>
                    <a:pt x="64" y="128"/>
                  </a:lnTo>
                  <a:lnTo>
                    <a:pt x="56" y="133"/>
                  </a:lnTo>
                  <a:lnTo>
                    <a:pt x="49" y="140"/>
                  </a:lnTo>
                  <a:lnTo>
                    <a:pt x="42" y="147"/>
                  </a:lnTo>
                  <a:lnTo>
                    <a:pt x="34" y="153"/>
                  </a:lnTo>
                  <a:lnTo>
                    <a:pt x="27" y="159"/>
                  </a:lnTo>
                  <a:lnTo>
                    <a:pt x="18" y="164"/>
                  </a:lnTo>
                  <a:lnTo>
                    <a:pt x="9" y="166"/>
                  </a:lnTo>
                  <a:lnTo>
                    <a:pt x="0" y="165"/>
                  </a:lnTo>
                  <a:lnTo>
                    <a:pt x="7" y="156"/>
                  </a:lnTo>
                  <a:lnTo>
                    <a:pt x="14" y="146"/>
                  </a:lnTo>
                  <a:lnTo>
                    <a:pt x="23" y="138"/>
                  </a:lnTo>
                  <a:lnTo>
                    <a:pt x="32" y="131"/>
                  </a:lnTo>
                  <a:lnTo>
                    <a:pt x="42" y="125"/>
                  </a:lnTo>
                  <a:lnTo>
                    <a:pt x="51" y="118"/>
                  </a:lnTo>
                  <a:lnTo>
                    <a:pt x="60" y="111"/>
                  </a:lnTo>
                  <a:lnTo>
                    <a:pt x="70" y="104"/>
                  </a:lnTo>
                  <a:lnTo>
                    <a:pt x="75" y="103"/>
                  </a:lnTo>
                  <a:lnTo>
                    <a:pt x="81" y="100"/>
                  </a:lnTo>
                  <a:lnTo>
                    <a:pt x="87" y="96"/>
                  </a:lnTo>
                  <a:lnTo>
                    <a:pt x="93" y="92"/>
                  </a:lnTo>
                  <a:lnTo>
                    <a:pt x="97" y="87"/>
                  </a:lnTo>
                  <a:lnTo>
                    <a:pt x="103" y="82"/>
                  </a:lnTo>
                  <a:lnTo>
                    <a:pt x="109" y="78"/>
                  </a:lnTo>
                  <a:lnTo>
                    <a:pt x="115" y="75"/>
                  </a:lnTo>
                  <a:lnTo>
                    <a:pt x="135" y="65"/>
                  </a:lnTo>
                  <a:lnTo>
                    <a:pt x="153" y="54"/>
                  </a:lnTo>
                  <a:lnTo>
                    <a:pt x="173" y="44"/>
                  </a:lnTo>
                  <a:lnTo>
                    <a:pt x="193" y="35"/>
                  </a:lnTo>
                  <a:lnTo>
                    <a:pt x="214" y="25"/>
                  </a:lnTo>
                  <a:lnTo>
                    <a:pt x="234" y="16"/>
                  </a:lnTo>
                  <a:lnTo>
                    <a:pt x="253" y="8"/>
                  </a:lnTo>
                  <a:lnTo>
                    <a:pt x="274" y="0"/>
                  </a:lnTo>
                  <a:lnTo>
                    <a:pt x="27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3" name="Freeform 14"/>
            <p:cNvSpPr>
              <a:spLocks/>
            </p:cNvSpPr>
            <p:nvPr/>
          </p:nvSpPr>
          <p:spPr bwMode="auto">
            <a:xfrm>
              <a:off x="1700213" y="2949575"/>
              <a:ext cx="161925" cy="165100"/>
            </a:xfrm>
            <a:custGeom>
              <a:avLst/>
              <a:gdLst>
                <a:gd name="T0" fmla="*/ 86 w 612"/>
                <a:gd name="T1" fmla="*/ 15 h 618"/>
                <a:gd name="T2" fmla="*/ 172 w 612"/>
                <a:gd name="T3" fmla="*/ 65 h 618"/>
                <a:gd name="T4" fmla="*/ 370 w 612"/>
                <a:gd name="T5" fmla="*/ 144 h 618"/>
                <a:gd name="T6" fmla="*/ 585 w 612"/>
                <a:gd name="T7" fmla="*/ 224 h 618"/>
                <a:gd name="T8" fmla="*/ 559 w 612"/>
                <a:gd name="T9" fmla="*/ 270 h 618"/>
                <a:gd name="T10" fmla="*/ 506 w 612"/>
                <a:gd name="T11" fmla="*/ 308 h 618"/>
                <a:gd name="T12" fmla="*/ 564 w 612"/>
                <a:gd name="T13" fmla="*/ 248 h 618"/>
                <a:gd name="T14" fmla="*/ 524 w 612"/>
                <a:gd name="T15" fmla="*/ 238 h 618"/>
                <a:gd name="T16" fmla="*/ 474 w 612"/>
                <a:gd name="T17" fmla="*/ 275 h 618"/>
                <a:gd name="T18" fmla="*/ 466 w 612"/>
                <a:gd name="T19" fmla="*/ 263 h 618"/>
                <a:gd name="T20" fmla="*/ 505 w 612"/>
                <a:gd name="T21" fmla="*/ 225 h 618"/>
                <a:gd name="T22" fmla="*/ 462 w 612"/>
                <a:gd name="T23" fmla="*/ 224 h 618"/>
                <a:gd name="T24" fmla="*/ 421 w 612"/>
                <a:gd name="T25" fmla="*/ 258 h 618"/>
                <a:gd name="T26" fmla="*/ 441 w 612"/>
                <a:gd name="T27" fmla="*/ 201 h 618"/>
                <a:gd name="T28" fmla="*/ 406 w 612"/>
                <a:gd name="T29" fmla="*/ 198 h 618"/>
                <a:gd name="T30" fmla="*/ 362 w 612"/>
                <a:gd name="T31" fmla="*/ 228 h 618"/>
                <a:gd name="T32" fmla="*/ 371 w 612"/>
                <a:gd name="T33" fmla="*/ 172 h 618"/>
                <a:gd name="T34" fmla="*/ 322 w 612"/>
                <a:gd name="T35" fmla="*/ 200 h 618"/>
                <a:gd name="T36" fmla="*/ 319 w 612"/>
                <a:gd name="T37" fmla="*/ 151 h 618"/>
                <a:gd name="T38" fmla="*/ 283 w 612"/>
                <a:gd name="T39" fmla="*/ 168 h 618"/>
                <a:gd name="T40" fmla="*/ 271 w 612"/>
                <a:gd name="T41" fmla="*/ 130 h 618"/>
                <a:gd name="T42" fmla="*/ 235 w 612"/>
                <a:gd name="T43" fmla="*/ 134 h 618"/>
                <a:gd name="T44" fmla="*/ 206 w 612"/>
                <a:gd name="T45" fmla="*/ 109 h 618"/>
                <a:gd name="T46" fmla="*/ 269 w 612"/>
                <a:gd name="T47" fmla="*/ 178 h 618"/>
                <a:gd name="T48" fmla="*/ 419 w 612"/>
                <a:gd name="T49" fmla="*/ 284 h 618"/>
                <a:gd name="T50" fmla="*/ 505 w 612"/>
                <a:gd name="T51" fmla="*/ 366 h 618"/>
                <a:gd name="T52" fmla="*/ 460 w 612"/>
                <a:gd name="T53" fmla="*/ 358 h 618"/>
                <a:gd name="T54" fmla="*/ 428 w 612"/>
                <a:gd name="T55" fmla="*/ 324 h 618"/>
                <a:gd name="T56" fmla="*/ 414 w 612"/>
                <a:gd name="T57" fmla="*/ 328 h 618"/>
                <a:gd name="T58" fmla="*/ 377 w 612"/>
                <a:gd name="T59" fmla="*/ 320 h 618"/>
                <a:gd name="T60" fmla="*/ 354 w 612"/>
                <a:gd name="T61" fmla="*/ 322 h 618"/>
                <a:gd name="T62" fmla="*/ 369 w 612"/>
                <a:gd name="T63" fmla="*/ 278 h 618"/>
                <a:gd name="T64" fmla="*/ 328 w 612"/>
                <a:gd name="T65" fmla="*/ 277 h 618"/>
                <a:gd name="T66" fmla="*/ 316 w 612"/>
                <a:gd name="T67" fmla="*/ 273 h 618"/>
                <a:gd name="T68" fmla="*/ 291 w 612"/>
                <a:gd name="T69" fmla="*/ 251 h 618"/>
                <a:gd name="T70" fmla="*/ 284 w 612"/>
                <a:gd name="T71" fmla="*/ 239 h 618"/>
                <a:gd name="T72" fmla="*/ 255 w 612"/>
                <a:gd name="T73" fmla="*/ 205 h 618"/>
                <a:gd name="T74" fmla="*/ 206 w 612"/>
                <a:gd name="T75" fmla="*/ 246 h 618"/>
                <a:gd name="T76" fmla="*/ 236 w 612"/>
                <a:gd name="T77" fmla="*/ 200 h 618"/>
                <a:gd name="T78" fmla="*/ 192 w 612"/>
                <a:gd name="T79" fmla="*/ 189 h 618"/>
                <a:gd name="T80" fmla="*/ 184 w 612"/>
                <a:gd name="T81" fmla="*/ 182 h 618"/>
                <a:gd name="T82" fmla="*/ 154 w 612"/>
                <a:gd name="T83" fmla="*/ 158 h 618"/>
                <a:gd name="T84" fmla="*/ 136 w 612"/>
                <a:gd name="T85" fmla="*/ 121 h 618"/>
                <a:gd name="T86" fmla="*/ 131 w 612"/>
                <a:gd name="T87" fmla="*/ 179 h 618"/>
                <a:gd name="T88" fmla="*/ 279 w 612"/>
                <a:gd name="T89" fmla="*/ 420 h 618"/>
                <a:gd name="T90" fmla="*/ 335 w 612"/>
                <a:gd name="T91" fmla="*/ 516 h 618"/>
                <a:gd name="T92" fmla="*/ 298 w 612"/>
                <a:gd name="T93" fmla="*/ 509 h 618"/>
                <a:gd name="T94" fmla="*/ 159 w 612"/>
                <a:gd name="T95" fmla="*/ 282 h 618"/>
                <a:gd name="T96" fmla="*/ 105 w 612"/>
                <a:gd name="T97" fmla="*/ 185 h 618"/>
                <a:gd name="T98" fmla="*/ 107 w 612"/>
                <a:gd name="T99" fmla="*/ 224 h 618"/>
                <a:gd name="T100" fmla="*/ 162 w 612"/>
                <a:gd name="T101" fmla="*/ 398 h 618"/>
                <a:gd name="T102" fmla="*/ 202 w 612"/>
                <a:gd name="T103" fmla="*/ 538 h 618"/>
                <a:gd name="T104" fmla="*/ 193 w 612"/>
                <a:gd name="T105" fmla="*/ 618 h 618"/>
                <a:gd name="T106" fmla="*/ 119 w 612"/>
                <a:gd name="T107" fmla="*/ 360 h 618"/>
                <a:gd name="T108" fmla="*/ 65 w 612"/>
                <a:gd name="T109" fmla="*/ 191 h 618"/>
                <a:gd name="T110" fmla="*/ 23 w 612"/>
                <a:gd name="T111" fmla="*/ 101 h 618"/>
                <a:gd name="T112" fmla="*/ 1 w 612"/>
                <a:gd name="T113" fmla="*/ 63 h 618"/>
                <a:gd name="T114" fmla="*/ 41 w 612"/>
                <a:gd name="T115" fmla="*/ 28 h 618"/>
                <a:gd name="T116" fmla="*/ 64 w 612"/>
                <a:gd name="T117" fmla="*/ 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2" h="618">
                  <a:moveTo>
                    <a:pt x="66" y="5"/>
                  </a:moveTo>
                  <a:lnTo>
                    <a:pt x="66" y="11"/>
                  </a:lnTo>
                  <a:lnTo>
                    <a:pt x="66" y="16"/>
                  </a:lnTo>
                  <a:lnTo>
                    <a:pt x="67" y="22"/>
                  </a:lnTo>
                  <a:lnTo>
                    <a:pt x="73" y="25"/>
                  </a:lnTo>
                  <a:lnTo>
                    <a:pt x="78" y="22"/>
                  </a:lnTo>
                  <a:lnTo>
                    <a:pt x="81" y="17"/>
                  </a:lnTo>
                  <a:lnTo>
                    <a:pt x="86" y="15"/>
                  </a:lnTo>
                  <a:lnTo>
                    <a:pt x="93" y="18"/>
                  </a:lnTo>
                  <a:lnTo>
                    <a:pt x="100" y="30"/>
                  </a:lnTo>
                  <a:lnTo>
                    <a:pt x="109" y="39"/>
                  </a:lnTo>
                  <a:lnTo>
                    <a:pt x="121" y="45"/>
                  </a:lnTo>
                  <a:lnTo>
                    <a:pt x="133" y="51"/>
                  </a:lnTo>
                  <a:lnTo>
                    <a:pt x="145" y="56"/>
                  </a:lnTo>
                  <a:lnTo>
                    <a:pt x="159" y="60"/>
                  </a:lnTo>
                  <a:lnTo>
                    <a:pt x="172" y="65"/>
                  </a:lnTo>
                  <a:lnTo>
                    <a:pt x="184" y="71"/>
                  </a:lnTo>
                  <a:lnTo>
                    <a:pt x="211" y="81"/>
                  </a:lnTo>
                  <a:lnTo>
                    <a:pt x="237" y="92"/>
                  </a:lnTo>
                  <a:lnTo>
                    <a:pt x="264" y="102"/>
                  </a:lnTo>
                  <a:lnTo>
                    <a:pt x="291" y="113"/>
                  </a:lnTo>
                  <a:lnTo>
                    <a:pt x="317" y="123"/>
                  </a:lnTo>
                  <a:lnTo>
                    <a:pt x="344" y="134"/>
                  </a:lnTo>
                  <a:lnTo>
                    <a:pt x="370" y="144"/>
                  </a:lnTo>
                  <a:lnTo>
                    <a:pt x="397" y="155"/>
                  </a:lnTo>
                  <a:lnTo>
                    <a:pt x="423" y="165"/>
                  </a:lnTo>
                  <a:lnTo>
                    <a:pt x="450" y="175"/>
                  </a:lnTo>
                  <a:lnTo>
                    <a:pt x="477" y="186"/>
                  </a:lnTo>
                  <a:lnTo>
                    <a:pt x="504" y="195"/>
                  </a:lnTo>
                  <a:lnTo>
                    <a:pt x="530" y="206"/>
                  </a:lnTo>
                  <a:lnTo>
                    <a:pt x="557" y="215"/>
                  </a:lnTo>
                  <a:lnTo>
                    <a:pt x="585" y="224"/>
                  </a:lnTo>
                  <a:lnTo>
                    <a:pt x="612" y="234"/>
                  </a:lnTo>
                  <a:lnTo>
                    <a:pt x="610" y="239"/>
                  </a:lnTo>
                  <a:lnTo>
                    <a:pt x="609" y="246"/>
                  </a:lnTo>
                  <a:lnTo>
                    <a:pt x="607" y="252"/>
                  </a:lnTo>
                  <a:lnTo>
                    <a:pt x="602" y="257"/>
                  </a:lnTo>
                  <a:lnTo>
                    <a:pt x="579" y="253"/>
                  </a:lnTo>
                  <a:lnTo>
                    <a:pt x="569" y="261"/>
                  </a:lnTo>
                  <a:lnTo>
                    <a:pt x="559" y="270"/>
                  </a:lnTo>
                  <a:lnTo>
                    <a:pt x="550" y="278"/>
                  </a:lnTo>
                  <a:lnTo>
                    <a:pt x="542" y="287"/>
                  </a:lnTo>
                  <a:lnTo>
                    <a:pt x="533" y="296"/>
                  </a:lnTo>
                  <a:lnTo>
                    <a:pt x="523" y="306"/>
                  </a:lnTo>
                  <a:lnTo>
                    <a:pt x="514" y="314"/>
                  </a:lnTo>
                  <a:lnTo>
                    <a:pt x="505" y="322"/>
                  </a:lnTo>
                  <a:lnTo>
                    <a:pt x="499" y="316"/>
                  </a:lnTo>
                  <a:lnTo>
                    <a:pt x="506" y="308"/>
                  </a:lnTo>
                  <a:lnTo>
                    <a:pt x="515" y="300"/>
                  </a:lnTo>
                  <a:lnTo>
                    <a:pt x="523" y="292"/>
                  </a:lnTo>
                  <a:lnTo>
                    <a:pt x="533" y="284"/>
                  </a:lnTo>
                  <a:lnTo>
                    <a:pt x="542" y="277"/>
                  </a:lnTo>
                  <a:lnTo>
                    <a:pt x="551" y="268"/>
                  </a:lnTo>
                  <a:lnTo>
                    <a:pt x="560" y="260"/>
                  </a:lnTo>
                  <a:lnTo>
                    <a:pt x="569" y="251"/>
                  </a:lnTo>
                  <a:lnTo>
                    <a:pt x="564" y="248"/>
                  </a:lnTo>
                  <a:lnTo>
                    <a:pt x="559" y="245"/>
                  </a:lnTo>
                  <a:lnTo>
                    <a:pt x="556" y="243"/>
                  </a:lnTo>
                  <a:lnTo>
                    <a:pt x="551" y="242"/>
                  </a:lnTo>
                  <a:lnTo>
                    <a:pt x="547" y="239"/>
                  </a:lnTo>
                  <a:lnTo>
                    <a:pt x="542" y="238"/>
                  </a:lnTo>
                  <a:lnTo>
                    <a:pt x="537" y="237"/>
                  </a:lnTo>
                  <a:lnTo>
                    <a:pt x="533" y="236"/>
                  </a:lnTo>
                  <a:lnTo>
                    <a:pt x="524" y="238"/>
                  </a:lnTo>
                  <a:lnTo>
                    <a:pt x="517" y="243"/>
                  </a:lnTo>
                  <a:lnTo>
                    <a:pt x="512" y="248"/>
                  </a:lnTo>
                  <a:lnTo>
                    <a:pt x="506" y="253"/>
                  </a:lnTo>
                  <a:lnTo>
                    <a:pt x="500" y="259"/>
                  </a:lnTo>
                  <a:lnTo>
                    <a:pt x="494" y="265"/>
                  </a:lnTo>
                  <a:lnTo>
                    <a:pt x="487" y="268"/>
                  </a:lnTo>
                  <a:lnTo>
                    <a:pt x="479" y="271"/>
                  </a:lnTo>
                  <a:lnTo>
                    <a:pt x="474" y="275"/>
                  </a:lnTo>
                  <a:lnTo>
                    <a:pt x="470" y="280"/>
                  </a:lnTo>
                  <a:lnTo>
                    <a:pt x="465" y="285"/>
                  </a:lnTo>
                  <a:lnTo>
                    <a:pt x="459" y="285"/>
                  </a:lnTo>
                  <a:lnTo>
                    <a:pt x="456" y="281"/>
                  </a:lnTo>
                  <a:lnTo>
                    <a:pt x="456" y="277"/>
                  </a:lnTo>
                  <a:lnTo>
                    <a:pt x="458" y="272"/>
                  </a:lnTo>
                  <a:lnTo>
                    <a:pt x="460" y="268"/>
                  </a:lnTo>
                  <a:lnTo>
                    <a:pt x="466" y="263"/>
                  </a:lnTo>
                  <a:lnTo>
                    <a:pt x="473" y="257"/>
                  </a:lnTo>
                  <a:lnTo>
                    <a:pt x="480" y="253"/>
                  </a:lnTo>
                  <a:lnTo>
                    <a:pt x="488" y="250"/>
                  </a:lnTo>
                  <a:lnTo>
                    <a:pt x="495" y="246"/>
                  </a:lnTo>
                  <a:lnTo>
                    <a:pt x="501" y="242"/>
                  </a:lnTo>
                  <a:lnTo>
                    <a:pt x="506" y="236"/>
                  </a:lnTo>
                  <a:lnTo>
                    <a:pt x="509" y="228"/>
                  </a:lnTo>
                  <a:lnTo>
                    <a:pt x="505" y="225"/>
                  </a:lnTo>
                  <a:lnTo>
                    <a:pt x="499" y="222"/>
                  </a:lnTo>
                  <a:lnTo>
                    <a:pt x="494" y="220"/>
                  </a:lnTo>
                  <a:lnTo>
                    <a:pt x="488" y="217"/>
                  </a:lnTo>
                  <a:lnTo>
                    <a:pt x="484" y="216"/>
                  </a:lnTo>
                  <a:lnTo>
                    <a:pt x="478" y="215"/>
                  </a:lnTo>
                  <a:lnTo>
                    <a:pt x="473" y="216"/>
                  </a:lnTo>
                  <a:lnTo>
                    <a:pt x="467" y="220"/>
                  </a:lnTo>
                  <a:lnTo>
                    <a:pt x="462" y="224"/>
                  </a:lnTo>
                  <a:lnTo>
                    <a:pt x="456" y="229"/>
                  </a:lnTo>
                  <a:lnTo>
                    <a:pt x="450" y="235"/>
                  </a:lnTo>
                  <a:lnTo>
                    <a:pt x="445" y="239"/>
                  </a:lnTo>
                  <a:lnTo>
                    <a:pt x="440" y="245"/>
                  </a:lnTo>
                  <a:lnTo>
                    <a:pt x="434" y="251"/>
                  </a:lnTo>
                  <a:lnTo>
                    <a:pt x="428" y="256"/>
                  </a:lnTo>
                  <a:lnTo>
                    <a:pt x="422" y="259"/>
                  </a:lnTo>
                  <a:lnTo>
                    <a:pt x="421" y="258"/>
                  </a:lnTo>
                  <a:lnTo>
                    <a:pt x="421" y="256"/>
                  </a:lnTo>
                  <a:lnTo>
                    <a:pt x="421" y="253"/>
                  </a:lnTo>
                  <a:lnTo>
                    <a:pt x="421" y="251"/>
                  </a:lnTo>
                  <a:lnTo>
                    <a:pt x="458" y="211"/>
                  </a:lnTo>
                  <a:lnTo>
                    <a:pt x="455" y="208"/>
                  </a:lnTo>
                  <a:lnTo>
                    <a:pt x="450" y="206"/>
                  </a:lnTo>
                  <a:lnTo>
                    <a:pt x="445" y="203"/>
                  </a:lnTo>
                  <a:lnTo>
                    <a:pt x="441" y="201"/>
                  </a:lnTo>
                  <a:lnTo>
                    <a:pt x="436" y="199"/>
                  </a:lnTo>
                  <a:lnTo>
                    <a:pt x="431" y="196"/>
                  </a:lnTo>
                  <a:lnTo>
                    <a:pt x="427" y="194"/>
                  </a:lnTo>
                  <a:lnTo>
                    <a:pt x="422" y="192"/>
                  </a:lnTo>
                  <a:lnTo>
                    <a:pt x="417" y="193"/>
                  </a:lnTo>
                  <a:lnTo>
                    <a:pt x="414" y="196"/>
                  </a:lnTo>
                  <a:lnTo>
                    <a:pt x="409" y="199"/>
                  </a:lnTo>
                  <a:lnTo>
                    <a:pt x="406" y="198"/>
                  </a:lnTo>
                  <a:lnTo>
                    <a:pt x="400" y="201"/>
                  </a:lnTo>
                  <a:lnTo>
                    <a:pt x="394" y="206"/>
                  </a:lnTo>
                  <a:lnTo>
                    <a:pt x="390" y="211"/>
                  </a:lnTo>
                  <a:lnTo>
                    <a:pt x="385" y="217"/>
                  </a:lnTo>
                  <a:lnTo>
                    <a:pt x="380" y="223"/>
                  </a:lnTo>
                  <a:lnTo>
                    <a:pt x="374" y="227"/>
                  </a:lnTo>
                  <a:lnTo>
                    <a:pt x="369" y="229"/>
                  </a:lnTo>
                  <a:lnTo>
                    <a:pt x="362" y="228"/>
                  </a:lnTo>
                  <a:lnTo>
                    <a:pt x="366" y="216"/>
                  </a:lnTo>
                  <a:lnTo>
                    <a:pt x="376" y="206"/>
                  </a:lnTo>
                  <a:lnTo>
                    <a:pt x="386" y="196"/>
                  </a:lnTo>
                  <a:lnTo>
                    <a:pt x="395" y="186"/>
                  </a:lnTo>
                  <a:lnTo>
                    <a:pt x="391" y="180"/>
                  </a:lnTo>
                  <a:lnTo>
                    <a:pt x="385" y="175"/>
                  </a:lnTo>
                  <a:lnTo>
                    <a:pt x="378" y="173"/>
                  </a:lnTo>
                  <a:lnTo>
                    <a:pt x="371" y="172"/>
                  </a:lnTo>
                  <a:lnTo>
                    <a:pt x="364" y="174"/>
                  </a:lnTo>
                  <a:lnTo>
                    <a:pt x="358" y="179"/>
                  </a:lnTo>
                  <a:lnTo>
                    <a:pt x="352" y="186"/>
                  </a:lnTo>
                  <a:lnTo>
                    <a:pt x="347" y="193"/>
                  </a:lnTo>
                  <a:lnTo>
                    <a:pt x="342" y="199"/>
                  </a:lnTo>
                  <a:lnTo>
                    <a:pt x="336" y="202"/>
                  </a:lnTo>
                  <a:lnTo>
                    <a:pt x="329" y="203"/>
                  </a:lnTo>
                  <a:lnTo>
                    <a:pt x="322" y="200"/>
                  </a:lnTo>
                  <a:lnTo>
                    <a:pt x="351" y="166"/>
                  </a:lnTo>
                  <a:lnTo>
                    <a:pt x="348" y="163"/>
                  </a:lnTo>
                  <a:lnTo>
                    <a:pt x="343" y="160"/>
                  </a:lnTo>
                  <a:lnTo>
                    <a:pt x="338" y="158"/>
                  </a:lnTo>
                  <a:lnTo>
                    <a:pt x="334" y="156"/>
                  </a:lnTo>
                  <a:lnTo>
                    <a:pt x="329" y="155"/>
                  </a:lnTo>
                  <a:lnTo>
                    <a:pt x="324" y="152"/>
                  </a:lnTo>
                  <a:lnTo>
                    <a:pt x="319" y="151"/>
                  </a:lnTo>
                  <a:lnTo>
                    <a:pt x="314" y="149"/>
                  </a:lnTo>
                  <a:lnTo>
                    <a:pt x="309" y="151"/>
                  </a:lnTo>
                  <a:lnTo>
                    <a:pt x="305" y="153"/>
                  </a:lnTo>
                  <a:lnTo>
                    <a:pt x="301" y="157"/>
                  </a:lnTo>
                  <a:lnTo>
                    <a:pt x="297" y="160"/>
                  </a:lnTo>
                  <a:lnTo>
                    <a:pt x="292" y="164"/>
                  </a:lnTo>
                  <a:lnTo>
                    <a:pt x="287" y="167"/>
                  </a:lnTo>
                  <a:lnTo>
                    <a:pt x="283" y="168"/>
                  </a:lnTo>
                  <a:lnTo>
                    <a:pt x="278" y="168"/>
                  </a:lnTo>
                  <a:lnTo>
                    <a:pt x="297" y="144"/>
                  </a:lnTo>
                  <a:lnTo>
                    <a:pt x="293" y="142"/>
                  </a:lnTo>
                  <a:lnTo>
                    <a:pt x="288" y="138"/>
                  </a:lnTo>
                  <a:lnTo>
                    <a:pt x="285" y="136"/>
                  </a:lnTo>
                  <a:lnTo>
                    <a:pt x="280" y="132"/>
                  </a:lnTo>
                  <a:lnTo>
                    <a:pt x="276" y="131"/>
                  </a:lnTo>
                  <a:lnTo>
                    <a:pt x="271" y="130"/>
                  </a:lnTo>
                  <a:lnTo>
                    <a:pt x="266" y="131"/>
                  </a:lnTo>
                  <a:lnTo>
                    <a:pt x="262" y="135"/>
                  </a:lnTo>
                  <a:lnTo>
                    <a:pt x="257" y="138"/>
                  </a:lnTo>
                  <a:lnTo>
                    <a:pt x="252" y="143"/>
                  </a:lnTo>
                  <a:lnTo>
                    <a:pt x="247" y="145"/>
                  </a:lnTo>
                  <a:lnTo>
                    <a:pt x="241" y="143"/>
                  </a:lnTo>
                  <a:lnTo>
                    <a:pt x="236" y="138"/>
                  </a:lnTo>
                  <a:lnTo>
                    <a:pt x="235" y="134"/>
                  </a:lnTo>
                  <a:lnTo>
                    <a:pt x="235" y="129"/>
                  </a:lnTo>
                  <a:lnTo>
                    <a:pt x="238" y="124"/>
                  </a:lnTo>
                  <a:lnTo>
                    <a:pt x="241" y="123"/>
                  </a:lnTo>
                  <a:lnTo>
                    <a:pt x="235" y="116"/>
                  </a:lnTo>
                  <a:lnTo>
                    <a:pt x="227" y="113"/>
                  </a:lnTo>
                  <a:lnTo>
                    <a:pt x="217" y="109"/>
                  </a:lnTo>
                  <a:lnTo>
                    <a:pt x="209" y="107"/>
                  </a:lnTo>
                  <a:lnTo>
                    <a:pt x="206" y="109"/>
                  </a:lnTo>
                  <a:lnTo>
                    <a:pt x="201" y="110"/>
                  </a:lnTo>
                  <a:lnTo>
                    <a:pt x="198" y="110"/>
                  </a:lnTo>
                  <a:lnTo>
                    <a:pt x="193" y="109"/>
                  </a:lnTo>
                  <a:lnTo>
                    <a:pt x="195" y="120"/>
                  </a:lnTo>
                  <a:lnTo>
                    <a:pt x="214" y="135"/>
                  </a:lnTo>
                  <a:lnTo>
                    <a:pt x="231" y="150"/>
                  </a:lnTo>
                  <a:lnTo>
                    <a:pt x="250" y="164"/>
                  </a:lnTo>
                  <a:lnTo>
                    <a:pt x="269" y="178"/>
                  </a:lnTo>
                  <a:lnTo>
                    <a:pt x="287" y="192"/>
                  </a:lnTo>
                  <a:lnTo>
                    <a:pt x="306" y="206"/>
                  </a:lnTo>
                  <a:lnTo>
                    <a:pt x="324" y="218"/>
                  </a:lnTo>
                  <a:lnTo>
                    <a:pt x="343" y="232"/>
                  </a:lnTo>
                  <a:lnTo>
                    <a:pt x="362" y="245"/>
                  </a:lnTo>
                  <a:lnTo>
                    <a:pt x="381" y="258"/>
                  </a:lnTo>
                  <a:lnTo>
                    <a:pt x="400" y="271"/>
                  </a:lnTo>
                  <a:lnTo>
                    <a:pt x="419" y="284"/>
                  </a:lnTo>
                  <a:lnTo>
                    <a:pt x="437" y="298"/>
                  </a:lnTo>
                  <a:lnTo>
                    <a:pt x="456" y="310"/>
                  </a:lnTo>
                  <a:lnTo>
                    <a:pt x="474" y="323"/>
                  </a:lnTo>
                  <a:lnTo>
                    <a:pt x="493" y="336"/>
                  </a:lnTo>
                  <a:lnTo>
                    <a:pt x="498" y="343"/>
                  </a:lnTo>
                  <a:lnTo>
                    <a:pt x="506" y="350"/>
                  </a:lnTo>
                  <a:lnTo>
                    <a:pt x="509" y="358"/>
                  </a:lnTo>
                  <a:lnTo>
                    <a:pt x="505" y="366"/>
                  </a:lnTo>
                  <a:lnTo>
                    <a:pt x="499" y="366"/>
                  </a:lnTo>
                  <a:lnTo>
                    <a:pt x="493" y="364"/>
                  </a:lnTo>
                  <a:lnTo>
                    <a:pt x="488" y="360"/>
                  </a:lnTo>
                  <a:lnTo>
                    <a:pt x="484" y="358"/>
                  </a:lnTo>
                  <a:lnTo>
                    <a:pt x="454" y="380"/>
                  </a:lnTo>
                  <a:lnTo>
                    <a:pt x="452" y="373"/>
                  </a:lnTo>
                  <a:lnTo>
                    <a:pt x="456" y="365"/>
                  </a:lnTo>
                  <a:lnTo>
                    <a:pt x="460" y="358"/>
                  </a:lnTo>
                  <a:lnTo>
                    <a:pt x="465" y="350"/>
                  </a:lnTo>
                  <a:lnTo>
                    <a:pt x="460" y="345"/>
                  </a:lnTo>
                  <a:lnTo>
                    <a:pt x="456" y="341"/>
                  </a:lnTo>
                  <a:lnTo>
                    <a:pt x="450" y="336"/>
                  </a:lnTo>
                  <a:lnTo>
                    <a:pt x="445" y="331"/>
                  </a:lnTo>
                  <a:lnTo>
                    <a:pt x="440" y="328"/>
                  </a:lnTo>
                  <a:lnTo>
                    <a:pt x="434" y="325"/>
                  </a:lnTo>
                  <a:lnTo>
                    <a:pt x="428" y="324"/>
                  </a:lnTo>
                  <a:lnTo>
                    <a:pt x="421" y="327"/>
                  </a:lnTo>
                  <a:lnTo>
                    <a:pt x="415" y="335"/>
                  </a:lnTo>
                  <a:lnTo>
                    <a:pt x="408" y="343"/>
                  </a:lnTo>
                  <a:lnTo>
                    <a:pt x="402" y="352"/>
                  </a:lnTo>
                  <a:lnTo>
                    <a:pt x="395" y="360"/>
                  </a:lnTo>
                  <a:lnTo>
                    <a:pt x="398" y="350"/>
                  </a:lnTo>
                  <a:lnTo>
                    <a:pt x="405" y="338"/>
                  </a:lnTo>
                  <a:lnTo>
                    <a:pt x="414" y="328"/>
                  </a:lnTo>
                  <a:lnTo>
                    <a:pt x="421" y="316"/>
                  </a:lnTo>
                  <a:lnTo>
                    <a:pt x="415" y="309"/>
                  </a:lnTo>
                  <a:lnTo>
                    <a:pt x="409" y="303"/>
                  </a:lnTo>
                  <a:lnTo>
                    <a:pt x="401" y="301"/>
                  </a:lnTo>
                  <a:lnTo>
                    <a:pt x="393" y="301"/>
                  </a:lnTo>
                  <a:lnTo>
                    <a:pt x="388" y="307"/>
                  </a:lnTo>
                  <a:lnTo>
                    <a:pt x="383" y="314"/>
                  </a:lnTo>
                  <a:lnTo>
                    <a:pt x="377" y="320"/>
                  </a:lnTo>
                  <a:lnTo>
                    <a:pt x="371" y="324"/>
                  </a:lnTo>
                  <a:lnTo>
                    <a:pt x="364" y="330"/>
                  </a:lnTo>
                  <a:lnTo>
                    <a:pt x="357" y="335"/>
                  </a:lnTo>
                  <a:lnTo>
                    <a:pt x="350" y="338"/>
                  </a:lnTo>
                  <a:lnTo>
                    <a:pt x="343" y="342"/>
                  </a:lnTo>
                  <a:lnTo>
                    <a:pt x="345" y="335"/>
                  </a:lnTo>
                  <a:lnTo>
                    <a:pt x="349" y="329"/>
                  </a:lnTo>
                  <a:lnTo>
                    <a:pt x="354" y="322"/>
                  </a:lnTo>
                  <a:lnTo>
                    <a:pt x="358" y="316"/>
                  </a:lnTo>
                  <a:lnTo>
                    <a:pt x="364" y="309"/>
                  </a:lnTo>
                  <a:lnTo>
                    <a:pt x="370" y="303"/>
                  </a:lnTo>
                  <a:lnTo>
                    <a:pt x="374" y="296"/>
                  </a:lnTo>
                  <a:lnTo>
                    <a:pt x="380" y="291"/>
                  </a:lnTo>
                  <a:lnTo>
                    <a:pt x="377" y="286"/>
                  </a:lnTo>
                  <a:lnTo>
                    <a:pt x="373" y="281"/>
                  </a:lnTo>
                  <a:lnTo>
                    <a:pt x="369" y="278"/>
                  </a:lnTo>
                  <a:lnTo>
                    <a:pt x="364" y="274"/>
                  </a:lnTo>
                  <a:lnTo>
                    <a:pt x="358" y="272"/>
                  </a:lnTo>
                  <a:lnTo>
                    <a:pt x="354" y="268"/>
                  </a:lnTo>
                  <a:lnTo>
                    <a:pt x="348" y="266"/>
                  </a:lnTo>
                  <a:lnTo>
                    <a:pt x="343" y="263"/>
                  </a:lnTo>
                  <a:lnTo>
                    <a:pt x="338" y="266"/>
                  </a:lnTo>
                  <a:lnTo>
                    <a:pt x="333" y="271"/>
                  </a:lnTo>
                  <a:lnTo>
                    <a:pt x="328" y="277"/>
                  </a:lnTo>
                  <a:lnTo>
                    <a:pt x="323" y="281"/>
                  </a:lnTo>
                  <a:lnTo>
                    <a:pt x="319" y="286"/>
                  </a:lnTo>
                  <a:lnTo>
                    <a:pt x="314" y="291"/>
                  </a:lnTo>
                  <a:lnTo>
                    <a:pt x="308" y="294"/>
                  </a:lnTo>
                  <a:lnTo>
                    <a:pt x="302" y="296"/>
                  </a:lnTo>
                  <a:lnTo>
                    <a:pt x="305" y="288"/>
                  </a:lnTo>
                  <a:lnTo>
                    <a:pt x="309" y="280"/>
                  </a:lnTo>
                  <a:lnTo>
                    <a:pt x="316" y="273"/>
                  </a:lnTo>
                  <a:lnTo>
                    <a:pt x="323" y="265"/>
                  </a:lnTo>
                  <a:lnTo>
                    <a:pt x="328" y="258"/>
                  </a:lnTo>
                  <a:lnTo>
                    <a:pt x="328" y="251"/>
                  </a:lnTo>
                  <a:lnTo>
                    <a:pt x="323" y="245"/>
                  </a:lnTo>
                  <a:lnTo>
                    <a:pt x="311" y="239"/>
                  </a:lnTo>
                  <a:lnTo>
                    <a:pt x="302" y="242"/>
                  </a:lnTo>
                  <a:lnTo>
                    <a:pt x="295" y="245"/>
                  </a:lnTo>
                  <a:lnTo>
                    <a:pt x="291" y="251"/>
                  </a:lnTo>
                  <a:lnTo>
                    <a:pt x="286" y="258"/>
                  </a:lnTo>
                  <a:lnTo>
                    <a:pt x="281" y="264"/>
                  </a:lnTo>
                  <a:lnTo>
                    <a:pt x="276" y="270"/>
                  </a:lnTo>
                  <a:lnTo>
                    <a:pt x="270" y="274"/>
                  </a:lnTo>
                  <a:lnTo>
                    <a:pt x="263" y="277"/>
                  </a:lnTo>
                  <a:lnTo>
                    <a:pt x="265" y="263"/>
                  </a:lnTo>
                  <a:lnTo>
                    <a:pt x="273" y="251"/>
                  </a:lnTo>
                  <a:lnTo>
                    <a:pt x="284" y="239"/>
                  </a:lnTo>
                  <a:lnTo>
                    <a:pt x="291" y="225"/>
                  </a:lnTo>
                  <a:lnTo>
                    <a:pt x="286" y="222"/>
                  </a:lnTo>
                  <a:lnTo>
                    <a:pt x="281" y="217"/>
                  </a:lnTo>
                  <a:lnTo>
                    <a:pt x="276" y="214"/>
                  </a:lnTo>
                  <a:lnTo>
                    <a:pt x="271" y="210"/>
                  </a:lnTo>
                  <a:lnTo>
                    <a:pt x="265" y="208"/>
                  </a:lnTo>
                  <a:lnTo>
                    <a:pt x="261" y="206"/>
                  </a:lnTo>
                  <a:lnTo>
                    <a:pt x="255" y="205"/>
                  </a:lnTo>
                  <a:lnTo>
                    <a:pt x="249" y="206"/>
                  </a:lnTo>
                  <a:lnTo>
                    <a:pt x="242" y="211"/>
                  </a:lnTo>
                  <a:lnTo>
                    <a:pt x="236" y="218"/>
                  </a:lnTo>
                  <a:lnTo>
                    <a:pt x="229" y="224"/>
                  </a:lnTo>
                  <a:lnTo>
                    <a:pt x="224" y="231"/>
                  </a:lnTo>
                  <a:lnTo>
                    <a:pt x="219" y="237"/>
                  </a:lnTo>
                  <a:lnTo>
                    <a:pt x="213" y="242"/>
                  </a:lnTo>
                  <a:lnTo>
                    <a:pt x="206" y="246"/>
                  </a:lnTo>
                  <a:lnTo>
                    <a:pt x="199" y="249"/>
                  </a:lnTo>
                  <a:lnTo>
                    <a:pt x="205" y="242"/>
                  </a:lnTo>
                  <a:lnTo>
                    <a:pt x="211" y="235"/>
                  </a:lnTo>
                  <a:lnTo>
                    <a:pt x="216" y="228"/>
                  </a:lnTo>
                  <a:lnTo>
                    <a:pt x="222" y="222"/>
                  </a:lnTo>
                  <a:lnTo>
                    <a:pt x="227" y="215"/>
                  </a:lnTo>
                  <a:lnTo>
                    <a:pt x="231" y="207"/>
                  </a:lnTo>
                  <a:lnTo>
                    <a:pt x="236" y="200"/>
                  </a:lnTo>
                  <a:lnTo>
                    <a:pt x="238" y="192"/>
                  </a:lnTo>
                  <a:lnTo>
                    <a:pt x="231" y="186"/>
                  </a:lnTo>
                  <a:lnTo>
                    <a:pt x="223" y="180"/>
                  </a:lnTo>
                  <a:lnTo>
                    <a:pt x="214" y="177"/>
                  </a:lnTo>
                  <a:lnTo>
                    <a:pt x="205" y="179"/>
                  </a:lnTo>
                  <a:lnTo>
                    <a:pt x="200" y="182"/>
                  </a:lnTo>
                  <a:lnTo>
                    <a:pt x="197" y="186"/>
                  </a:lnTo>
                  <a:lnTo>
                    <a:pt x="192" y="189"/>
                  </a:lnTo>
                  <a:lnTo>
                    <a:pt x="187" y="193"/>
                  </a:lnTo>
                  <a:lnTo>
                    <a:pt x="183" y="196"/>
                  </a:lnTo>
                  <a:lnTo>
                    <a:pt x="179" y="201"/>
                  </a:lnTo>
                  <a:lnTo>
                    <a:pt x="174" y="205"/>
                  </a:lnTo>
                  <a:lnTo>
                    <a:pt x="170" y="208"/>
                  </a:lnTo>
                  <a:lnTo>
                    <a:pt x="165" y="203"/>
                  </a:lnTo>
                  <a:lnTo>
                    <a:pt x="173" y="192"/>
                  </a:lnTo>
                  <a:lnTo>
                    <a:pt x="184" y="182"/>
                  </a:lnTo>
                  <a:lnTo>
                    <a:pt x="193" y="174"/>
                  </a:lnTo>
                  <a:lnTo>
                    <a:pt x="199" y="163"/>
                  </a:lnTo>
                  <a:lnTo>
                    <a:pt x="191" y="157"/>
                  </a:lnTo>
                  <a:lnTo>
                    <a:pt x="184" y="150"/>
                  </a:lnTo>
                  <a:lnTo>
                    <a:pt x="174" y="145"/>
                  </a:lnTo>
                  <a:lnTo>
                    <a:pt x="165" y="146"/>
                  </a:lnTo>
                  <a:lnTo>
                    <a:pt x="159" y="152"/>
                  </a:lnTo>
                  <a:lnTo>
                    <a:pt x="154" y="158"/>
                  </a:lnTo>
                  <a:lnTo>
                    <a:pt x="148" y="164"/>
                  </a:lnTo>
                  <a:lnTo>
                    <a:pt x="140" y="166"/>
                  </a:lnTo>
                  <a:lnTo>
                    <a:pt x="134" y="157"/>
                  </a:lnTo>
                  <a:lnTo>
                    <a:pt x="129" y="148"/>
                  </a:lnTo>
                  <a:lnTo>
                    <a:pt x="129" y="137"/>
                  </a:lnTo>
                  <a:lnTo>
                    <a:pt x="138" y="129"/>
                  </a:lnTo>
                  <a:lnTo>
                    <a:pt x="140" y="127"/>
                  </a:lnTo>
                  <a:lnTo>
                    <a:pt x="136" y="121"/>
                  </a:lnTo>
                  <a:lnTo>
                    <a:pt x="130" y="116"/>
                  </a:lnTo>
                  <a:lnTo>
                    <a:pt x="123" y="113"/>
                  </a:lnTo>
                  <a:lnTo>
                    <a:pt x="116" y="109"/>
                  </a:lnTo>
                  <a:lnTo>
                    <a:pt x="108" y="117"/>
                  </a:lnTo>
                  <a:lnTo>
                    <a:pt x="105" y="128"/>
                  </a:lnTo>
                  <a:lnTo>
                    <a:pt x="107" y="137"/>
                  </a:lnTo>
                  <a:lnTo>
                    <a:pt x="113" y="146"/>
                  </a:lnTo>
                  <a:lnTo>
                    <a:pt x="131" y="179"/>
                  </a:lnTo>
                  <a:lnTo>
                    <a:pt x="152" y="211"/>
                  </a:lnTo>
                  <a:lnTo>
                    <a:pt x="173" y="244"/>
                  </a:lnTo>
                  <a:lnTo>
                    <a:pt x="194" y="277"/>
                  </a:lnTo>
                  <a:lnTo>
                    <a:pt x="215" y="308"/>
                  </a:lnTo>
                  <a:lnTo>
                    <a:pt x="235" y="341"/>
                  </a:lnTo>
                  <a:lnTo>
                    <a:pt x="255" y="373"/>
                  </a:lnTo>
                  <a:lnTo>
                    <a:pt x="272" y="407"/>
                  </a:lnTo>
                  <a:lnTo>
                    <a:pt x="279" y="420"/>
                  </a:lnTo>
                  <a:lnTo>
                    <a:pt x="287" y="434"/>
                  </a:lnTo>
                  <a:lnTo>
                    <a:pt x="295" y="446"/>
                  </a:lnTo>
                  <a:lnTo>
                    <a:pt x="304" y="459"/>
                  </a:lnTo>
                  <a:lnTo>
                    <a:pt x="311" y="472"/>
                  </a:lnTo>
                  <a:lnTo>
                    <a:pt x="319" y="485"/>
                  </a:lnTo>
                  <a:lnTo>
                    <a:pt x="327" y="498"/>
                  </a:lnTo>
                  <a:lnTo>
                    <a:pt x="334" y="510"/>
                  </a:lnTo>
                  <a:lnTo>
                    <a:pt x="335" y="516"/>
                  </a:lnTo>
                  <a:lnTo>
                    <a:pt x="336" y="522"/>
                  </a:lnTo>
                  <a:lnTo>
                    <a:pt x="335" y="528"/>
                  </a:lnTo>
                  <a:lnTo>
                    <a:pt x="331" y="534"/>
                  </a:lnTo>
                  <a:lnTo>
                    <a:pt x="329" y="537"/>
                  </a:lnTo>
                  <a:lnTo>
                    <a:pt x="327" y="538"/>
                  </a:lnTo>
                  <a:lnTo>
                    <a:pt x="323" y="538"/>
                  </a:lnTo>
                  <a:lnTo>
                    <a:pt x="321" y="538"/>
                  </a:lnTo>
                  <a:lnTo>
                    <a:pt x="298" y="509"/>
                  </a:lnTo>
                  <a:lnTo>
                    <a:pt x="278" y="479"/>
                  </a:lnTo>
                  <a:lnTo>
                    <a:pt x="261" y="448"/>
                  </a:lnTo>
                  <a:lnTo>
                    <a:pt x="243" y="416"/>
                  </a:lnTo>
                  <a:lnTo>
                    <a:pt x="226" y="386"/>
                  </a:lnTo>
                  <a:lnTo>
                    <a:pt x="208" y="355"/>
                  </a:lnTo>
                  <a:lnTo>
                    <a:pt x="188" y="324"/>
                  </a:lnTo>
                  <a:lnTo>
                    <a:pt x="165" y="295"/>
                  </a:lnTo>
                  <a:lnTo>
                    <a:pt x="159" y="282"/>
                  </a:lnTo>
                  <a:lnTo>
                    <a:pt x="154" y="271"/>
                  </a:lnTo>
                  <a:lnTo>
                    <a:pt x="147" y="258"/>
                  </a:lnTo>
                  <a:lnTo>
                    <a:pt x="140" y="245"/>
                  </a:lnTo>
                  <a:lnTo>
                    <a:pt x="131" y="234"/>
                  </a:lnTo>
                  <a:lnTo>
                    <a:pt x="126" y="221"/>
                  </a:lnTo>
                  <a:lnTo>
                    <a:pt x="119" y="207"/>
                  </a:lnTo>
                  <a:lnTo>
                    <a:pt x="114" y="194"/>
                  </a:lnTo>
                  <a:lnTo>
                    <a:pt x="105" y="185"/>
                  </a:lnTo>
                  <a:lnTo>
                    <a:pt x="100" y="173"/>
                  </a:lnTo>
                  <a:lnTo>
                    <a:pt x="95" y="161"/>
                  </a:lnTo>
                  <a:lnTo>
                    <a:pt x="88" y="150"/>
                  </a:lnTo>
                  <a:lnTo>
                    <a:pt x="86" y="164"/>
                  </a:lnTo>
                  <a:lnTo>
                    <a:pt x="90" y="177"/>
                  </a:lnTo>
                  <a:lnTo>
                    <a:pt x="95" y="189"/>
                  </a:lnTo>
                  <a:lnTo>
                    <a:pt x="100" y="202"/>
                  </a:lnTo>
                  <a:lnTo>
                    <a:pt x="107" y="224"/>
                  </a:lnTo>
                  <a:lnTo>
                    <a:pt x="114" y="246"/>
                  </a:lnTo>
                  <a:lnTo>
                    <a:pt x="121" y="268"/>
                  </a:lnTo>
                  <a:lnTo>
                    <a:pt x="127" y="291"/>
                  </a:lnTo>
                  <a:lnTo>
                    <a:pt x="134" y="314"/>
                  </a:lnTo>
                  <a:lnTo>
                    <a:pt x="141" y="336"/>
                  </a:lnTo>
                  <a:lnTo>
                    <a:pt x="147" y="358"/>
                  </a:lnTo>
                  <a:lnTo>
                    <a:pt x="154" y="380"/>
                  </a:lnTo>
                  <a:lnTo>
                    <a:pt x="162" y="398"/>
                  </a:lnTo>
                  <a:lnTo>
                    <a:pt x="169" y="415"/>
                  </a:lnTo>
                  <a:lnTo>
                    <a:pt x="173" y="434"/>
                  </a:lnTo>
                  <a:lnTo>
                    <a:pt x="178" y="452"/>
                  </a:lnTo>
                  <a:lnTo>
                    <a:pt x="181" y="472"/>
                  </a:lnTo>
                  <a:lnTo>
                    <a:pt x="186" y="491"/>
                  </a:lnTo>
                  <a:lnTo>
                    <a:pt x="193" y="508"/>
                  </a:lnTo>
                  <a:lnTo>
                    <a:pt x="201" y="525"/>
                  </a:lnTo>
                  <a:lnTo>
                    <a:pt x="202" y="538"/>
                  </a:lnTo>
                  <a:lnTo>
                    <a:pt x="207" y="552"/>
                  </a:lnTo>
                  <a:lnTo>
                    <a:pt x="213" y="565"/>
                  </a:lnTo>
                  <a:lnTo>
                    <a:pt x="220" y="578"/>
                  </a:lnTo>
                  <a:lnTo>
                    <a:pt x="222" y="591"/>
                  </a:lnTo>
                  <a:lnTo>
                    <a:pt x="222" y="601"/>
                  </a:lnTo>
                  <a:lnTo>
                    <a:pt x="214" y="610"/>
                  </a:lnTo>
                  <a:lnTo>
                    <a:pt x="199" y="618"/>
                  </a:lnTo>
                  <a:lnTo>
                    <a:pt x="193" y="618"/>
                  </a:lnTo>
                  <a:lnTo>
                    <a:pt x="184" y="586"/>
                  </a:lnTo>
                  <a:lnTo>
                    <a:pt x="174" y="553"/>
                  </a:lnTo>
                  <a:lnTo>
                    <a:pt x="164" y="522"/>
                  </a:lnTo>
                  <a:lnTo>
                    <a:pt x="154" y="491"/>
                  </a:lnTo>
                  <a:lnTo>
                    <a:pt x="143" y="458"/>
                  </a:lnTo>
                  <a:lnTo>
                    <a:pt x="134" y="427"/>
                  </a:lnTo>
                  <a:lnTo>
                    <a:pt x="126" y="394"/>
                  </a:lnTo>
                  <a:lnTo>
                    <a:pt x="119" y="360"/>
                  </a:lnTo>
                  <a:lnTo>
                    <a:pt x="122" y="356"/>
                  </a:lnTo>
                  <a:lnTo>
                    <a:pt x="111" y="334"/>
                  </a:lnTo>
                  <a:lnTo>
                    <a:pt x="101" y="310"/>
                  </a:lnTo>
                  <a:lnTo>
                    <a:pt x="94" y="286"/>
                  </a:lnTo>
                  <a:lnTo>
                    <a:pt x="88" y="261"/>
                  </a:lnTo>
                  <a:lnTo>
                    <a:pt x="81" y="238"/>
                  </a:lnTo>
                  <a:lnTo>
                    <a:pt x="74" y="214"/>
                  </a:lnTo>
                  <a:lnTo>
                    <a:pt x="65" y="191"/>
                  </a:lnTo>
                  <a:lnTo>
                    <a:pt x="54" y="168"/>
                  </a:lnTo>
                  <a:lnTo>
                    <a:pt x="51" y="158"/>
                  </a:lnTo>
                  <a:lnTo>
                    <a:pt x="48" y="148"/>
                  </a:lnTo>
                  <a:lnTo>
                    <a:pt x="44" y="137"/>
                  </a:lnTo>
                  <a:lnTo>
                    <a:pt x="40" y="127"/>
                  </a:lnTo>
                  <a:lnTo>
                    <a:pt x="35" y="117"/>
                  </a:lnTo>
                  <a:lnTo>
                    <a:pt x="29" y="109"/>
                  </a:lnTo>
                  <a:lnTo>
                    <a:pt x="23" y="101"/>
                  </a:lnTo>
                  <a:lnTo>
                    <a:pt x="15" y="93"/>
                  </a:lnTo>
                  <a:lnTo>
                    <a:pt x="19" y="86"/>
                  </a:lnTo>
                  <a:lnTo>
                    <a:pt x="19" y="80"/>
                  </a:lnTo>
                  <a:lnTo>
                    <a:pt x="16" y="73"/>
                  </a:lnTo>
                  <a:lnTo>
                    <a:pt x="12" y="67"/>
                  </a:lnTo>
                  <a:lnTo>
                    <a:pt x="8" y="65"/>
                  </a:lnTo>
                  <a:lnTo>
                    <a:pt x="5" y="65"/>
                  </a:lnTo>
                  <a:lnTo>
                    <a:pt x="1" y="63"/>
                  </a:lnTo>
                  <a:lnTo>
                    <a:pt x="0" y="59"/>
                  </a:lnTo>
                  <a:lnTo>
                    <a:pt x="4" y="51"/>
                  </a:lnTo>
                  <a:lnTo>
                    <a:pt x="8" y="46"/>
                  </a:lnTo>
                  <a:lnTo>
                    <a:pt x="14" y="43"/>
                  </a:lnTo>
                  <a:lnTo>
                    <a:pt x="21" y="39"/>
                  </a:lnTo>
                  <a:lnTo>
                    <a:pt x="29" y="37"/>
                  </a:lnTo>
                  <a:lnTo>
                    <a:pt x="36" y="34"/>
                  </a:lnTo>
                  <a:lnTo>
                    <a:pt x="41" y="28"/>
                  </a:lnTo>
                  <a:lnTo>
                    <a:pt x="45" y="20"/>
                  </a:lnTo>
                  <a:lnTo>
                    <a:pt x="47" y="14"/>
                  </a:lnTo>
                  <a:lnTo>
                    <a:pt x="48" y="9"/>
                  </a:lnTo>
                  <a:lnTo>
                    <a:pt x="50" y="3"/>
                  </a:lnTo>
                  <a:lnTo>
                    <a:pt x="55" y="0"/>
                  </a:lnTo>
                  <a:lnTo>
                    <a:pt x="58" y="0"/>
                  </a:lnTo>
                  <a:lnTo>
                    <a:pt x="62" y="0"/>
                  </a:lnTo>
                  <a:lnTo>
                    <a:pt x="64" y="1"/>
                  </a:lnTo>
                  <a:lnTo>
                    <a:pt x="6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4" name="Freeform 15"/>
            <p:cNvSpPr>
              <a:spLocks/>
            </p:cNvSpPr>
            <p:nvPr/>
          </p:nvSpPr>
          <p:spPr bwMode="auto">
            <a:xfrm>
              <a:off x="1731963" y="2960688"/>
              <a:ext cx="207963" cy="211137"/>
            </a:xfrm>
            <a:custGeom>
              <a:avLst/>
              <a:gdLst>
                <a:gd name="T0" fmla="*/ 775 w 785"/>
                <a:gd name="T1" fmla="*/ 19 h 799"/>
                <a:gd name="T2" fmla="*/ 754 w 785"/>
                <a:gd name="T3" fmla="*/ 57 h 799"/>
                <a:gd name="T4" fmla="*/ 732 w 785"/>
                <a:gd name="T5" fmla="*/ 96 h 799"/>
                <a:gd name="T6" fmla="*/ 709 w 785"/>
                <a:gd name="T7" fmla="*/ 133 h 799"/>
                <a:gd name="T8" fmla="*/ 685 w 785"/>
                <a:gd name="T9" fmla="*/ 170 h 799"/>
                <a:gd name="T10" fmla="*/ 659 w 785"/>
                <a:gd name="T11" fmla="*/ 207 h 799"/>
                <a:gd name="T12" fmla="*/ 635 w 785"/>
                <a:gd name="T13" fmla="*/ 244 h 799"/>
                <a:gd name="T14" fmla="*/ 610 w 785"/>
                <a:gd name="T15" fmla="*/ 282 h 799"/>
                <a:gd name="T16" fmla="*/ 588 w 785"/>
                <a:gd name="T17" fmla="*/ 317 h 799"/>
                <a:gd name="T18" fmla="*/ 565 w 785"/>
                <a:gd name="T19" fmla="*/ 348 h 799"/>
                <a:gd name="T20" fmla="*/ 539 w 785"/>
                <a:gd name="T21" fmla="*/ 379 h 799"/>
                <a:gd name="T22" fmla="*/ 511 w 785"/>
                <a:gd name="T23" fmla="*/ 408 h 799"/>
                <a:gd name="T24" fmla="*/ 484 w 785"/>
                <a:gd name="T25" fmla="*/ 439 h 799"/>
                <a:gd name="T26" fmla="*/ 454 w 785"/>
                <a:gd name="T27" fmla="*/ 468 h 799"/>
                <a:gd name="T28" fmla="*/ 427 w 785"/>
                <a:gd name="T29" fmla="*/ 497 h 799"/>
                <a:gd name="T30" fmla="*/ 399 w 785"/>
                <a:gd name="T31" fmla="*/ 526 h 799"/>
                <a:gd name="T32" fmla="*/ 372 w 785"/>
                <a:gd name="T33" fmla="*/ 551 h 799"/>
                <a:gd name="T34" fmla="*/ 345 w 785"/>
                <a:gd name="T35" fmla="*/ 572 h 799"/>
                <a:gd name="T36" fmla="*/ 318 w 785"/>
                <a:gd name="T37" fmla="*/ 593 h 799"/>
                <a:gd name="T38" fmla="*/ 292 w 785"/>
                <a:gd name="T39" fmla="*/ 614 h 799"/>
                <a:gd name="T40" fmla="*/ 264 w 785"/>
                <a:gd name="T41" fmla="*/ 635 h 799"/>
                <a:gd name="T42" fmla="*/ 236 w 785"/>
                <a:gd name="T43" fmla="*/ 655 h 799"/>
                <a:gd name="T44" fmla="*/ 208 w 785"/>
                <a:gd name="T45" fmla="*/ 676 h 799"/>
                <a:gd name="T46" fmla="*/ 180 w 785"/>
                <a:gd name="T47" fmla="*/ 696 h 799"/>
                <a:gd name="T48" fmla="*/ 153 w 785"/>
                <a:gd name="T49" fmla="*/ 712 h 799"/>
                <a:gd name="T50" fmla="*/ 130 w 785"/>
                <a:gd name="T51" fmla="*/ 726 h 799"/>
                <a:gd name="T52" fmla="*/ 106 w 785"/>
                <a:gd name="T53" fmla="*/ 742 h 799"/>
                <a:gd name="T54" fmla="*/ 82 w 785"/>
                <a:gd name="T55" fmla="*/ 756 h 799"/>
                <a:gd name="T56" fmla="*/ 61 w 785"/>
                <a:gd name="T57" fmla="*/ 768 h 799"/>
                <a:gd name="T58" fmla="*/ 44 w 785"/>
                <a:gd name="T59" fmla="*/ 778 h 799"/>
                <a:gd name="T60" fmla="*/ 28 w 785"/>
                <a:gd name="T61" fmla="*/ 787 h 799"/>
                <a:gd name="T62" fmla="*/ 9 w 785"/>
                <a:gd name="T63" fmla="*/ 796 h 799"/>
                <a:gd name="T64" fmla="*/ 21 w 785"/>
                <a:gd name="T65" fmla="*/ 785 h 799"/>
                <a:gd name="T66" fmla="*/ 61 w 785"/>
                <a:gd name="T67" fmla="*/ 757 h 799"/>
                <a:gd name="T68" fmla="*/ 103 w 785"/>
                <a:gd name="T69" fmla="*/ 729 h 799"/>
                <a:gd name="T70" fmla="*/ 144 w 785"/>
                <a:gd name="T71" fmla="*/ 701 h 799"/>
                <a:gd name="T72" fmla="*/ 185 w 785"/>
                <a:gd name="T73" fmla="*/ 671 h 799"/>
                <a:gd name="T74" fmla="*/ 224 w 785"/>
                <a:gd name="T75" fmla="*/ 641 h 799"/>
                <a:gd name="T76" fmla="*/ 263 w 785"/>
                <a:gd name="T77" fmla="*/ 608 h 799"/>
                <a:gd name="T78" fmla="*/ 301 w 785"/>
                <a:gd name="T79" fmla="*/ 575 h 799"/>
                <a:gd name="T80" fmla="*/ 336 w 785"/>
                <a:gd name="T81" fmla="*/ 540 h 799"/>
                <a:gd name="T82" fmla="*/ 370 w 785"/>
                <a:gd name="T83" fmla="*/ 506 h 799"/>
                <a:gd name="T84" fmla="*/ 404 w 785"/>
                <a:gd name="T85" fmla="*/ 472 h 799"/>
                <a:gd name="T86" fmla="*/ 438 w 785"/>
                <a:gd name="T87" fmla="*/ 440 h 799"/>
                <a:gd name="T88" fmla="*/ 471 w 785"/>
                <a:gd name="T89" fmla="*/ 405 h 799"/>
                <a:gd name="T90" fmla="*/ 503 w 785"/>
                <a:gd name="T91" fmla="*/ 370 h 799"/>
                <a:gd name="T92" fmla="*/ 534 w 785"/>
                <a:gd name="T93" fmla="*/ 334 h 799"/>
                <a:gd name="T94" fmla="*/ 560 w 785"/>
                <a:gd name="T95" fmla="*/ 297 h 799"/>
                <a:gd name="T96" fmla="*/ 586 w 785"/>
                <a:gd name="T97" fmla="*/ 262 h 799"/>
                <a:gd name="T98" fmla="*/ 611 w 785"/>
                <a:gd name="T99" fmla="*/ 233 h 799"/>
                <a:gd name="T100" fmla="*/ 636 w 785"/>
                <a:gd name="T101" fmla="*/ 204 h 799"/>
                <a:gd name="T102" fmla="*/ 660 w 785"/>
                <a:gd name="T103" fmla="*/ 175 h 799"/>
                <a:gd name="T104" fmla="*/ 682 w 785"/>
                <a:gd name="T105" fmla="*/ 144 h 799"/>
                <a:gd name="T106" fmla="*/ 704 w 785"/>
                <a:gd name="T107" fmla="*/ 115 h 799"/>
                <a:gd name="T108" fmla="*/ 727 w 785"/>
                <a:gd name="T109" fmla="*/ 85 h 799"/>
                <a:gd name="T110" fmla="*/ 749 w 785"/>
                <a:gd name="T111" fmla="*/ 55 h 799"/>
                <a:gd name="T112" fmla="*/ 766 w 785"/>
                <a:gd name="T113" fmla="*/ 29 h 799"/>
                <a:gd name="T114" fmla="*/ 777 w 785"/>
                <a:gd name="T115" fmla="*/ 7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5" h="799">
                  <a:moveTo>
                    <a:pt x="785" y="0"/>
                  </a:moveTo>
                  <a:lnTo>
                    <a:pt x="775" y="19"/>
                  </a:lnTo>
                  <a:lnTo>
                    <a:pt x="765" y="39"/>
                  </a:lnTo>
                  <a:lnTo>
                    <a:pt x="754" y="57"/>
                  </a:lnTo>
                  <a:lnTo>
                    <a:pt x="743" y="76"/>
                  </a:lnTo>
                  <a:lnTo>
                    <a:pt x="732" y="96"/>
                  </a:lnTo>
                  <a:lnTo>
                    <a:pt x="721" y="114"/>
                  </a:lnTo>
                  <a:lnTo>
                    <a:pt x="709" y="133"/>
                  </a:lnTo>
                  <a:lnTo>
                    <a:pt x="696" y="151"/>
                  </a:lnTo>
                  <a:lnTo>
                    <a:pt x="685" y="170"/>
                  </a:lnTo>
                  <a:lnTo>
                    <a:pt x="672" y="189"/>
                  </a:lnTo>
                  <a:lnTo>
                    <a:pt x="659" y="207"/>
                  </a:lnTo>
                  <a:lnTo>
                    <a:pt x="647" y="226"/>
                  </a:lnTo>
                  <a:lnTo>
                    <a:pt x="635" y="244"/>
                  </a:lnTo>
                  <a:lnTo>
                    <a:pt x="623" y="263"/>
                  </a:lnTo>
                  <a:lnTo>
                    <a:pt x="610" y="282"/>
                  </a:lnTo>
                  <a:lnTo>
                    <a:pt x="599" y="300"/>
                  </a:lnTo>
                  <a:lnTo>
                    <a:pt x="588" y="317"/>
                  </a:lnTo>
                  <a:lnTo>
                    <a:pt x="577" y="333"/>
                  </a:lnTo>
                  <a:lnTo>
                    <a:pt x="565" y="348"/>
                  </a:lnTo>
                  <a:lnTo>
                    <a:pt x="552" y="364"/>
                  </a:lnTo>
                  <a:lnTo>
                    <a:pt x="539" y="379"/>
                  </a:lnTo>
                  <a:lnTo>
                    <a:pt x="525" y="394"/>
                  </a:lnTo>
                  <a:lnTo>
                    <a:pt x="511" y="408"/>
                  </a:lnTo>
                  <a:lnTo>
                    <a:pt x="497" y="423"/>
                  </a:lnTo>
                  <a:lnTo>
                    <a:pt x="484" y="439"/>
                  </a:lnTo>
                  <a:lnTo>
                    <a:pt x="470" y="453"/>
                  </a:lnTo>
                  <a:lnTo>
                    <a:pt x="454" y="468"/>
                  </a:lnTo>
                  <a:lnTo>
                    <a:pt x="440" y="482"/>
                  </a:lnTo>
                  <a:lnTo>
                    <a:pt x="427" y="497"/>
                  </a:lnTo>
                  <a:lnTo>
                    <a:pt x="413" y="511"/>
                  </a:lnTo>
                  <a:lnTo>
                    <a:pt x="399" y="526"/>
                  </a:lnTo>
                  <a:lnTo>
                    <a:pt x="385" y="541"/>
                  </a:lnTo>
                  <a:lnTo>
                    <a:pt x="372" y="551"/>
                  </a:lnTo>
                  <a:lnTo>
                    <a:pt x="359" y="562"/>
                  </a:lnTo>
                  <a:lnTo>
                    <a:pt x="345" y="572"/>
                  </a:lnTo>
                  <a:lnTo>
                    <a:pt x="332" y="583"/>
                  </a:lnTo>
                  <a:lnTo>
                    <a:pt x="318" y="593"/>
                  </a:lnTo>
                  <a:lnTo>
                    <a:pt x="304" y="604"/>
                  </a:lnTo>
                  <a:lnTo>
                    <a:pt x="292" y="614"/>
                  </a:lnTo>
                  <a:lnTo>
                    <a:pt x="278" y="625"/>
                  </a:lnTo>
                  <a:lnTo>
                    <a:pt x="264" y="635"/>
                  </a:lnTo>
                  <a:lnTo>
                    <a:pt x="250" y="646"/>
                  </a:lnTo>
                  <a:lnTo>
                    <a:pt x="236" y="655"/>
                  </a:lnTo>
                  <a:lnTo>
                    <a:pt x="222" y="665"/>
                  </a:lnTo>
                  <a:lnTo>
                    <a:pt x="208" y="676"/>
                  </a:lnTo>
                  <a:lnTo>
                    <a:pt x="194" y="686"/>
                  </a:lnTo>
                  <a:lnTo>
                    <a:pt x="180" y="696"/>
                  </a:lnTo>
                  <a:lnTo>
                    <a:pt x="166" y="706"/>
                  </a:lnTo>
                  <a:lnTo>
                    <a:pt x="153" y="712"/>
                  </a:lnTo>
                  <a:lnTo>
                    <a:pt x="142" y="719"/>
                  </a:lnTo>
                  <a:lnTo>
                    <a:pt x="130" y="726"/>
                  </a:lnTo>
                  <a:lnTo>
                    <a:pt x="118" y="734"/>
                  </a:lnTo>
                  <a:lnTo>
                    <a:pt x="106" y="742"/>
                  </a:lnTo>
                  <a:lnTo>
                    <a:pt x="94" y="749"/>
                  </a:lnTo>
                  <a:lnTo>
                    <a:pt x="82" y="756"/>
                  </a:lnTo>
                  <a:lnTo>
                    <a:pt x="70" y="762"/>
                  </a:lnTo>
                  <a:lnTo>
                    <a:pt x="61" y="768"/>
                  </a:lnTo>
                  <a:lnTo>
                    <a:pt x="53" y="772"/>
                  </a:lnTo>
                  <a:lnTo>
                    <a:pt x="44" y="778"/>
                  </a:lnTo>
                  <a:lnTo>
                    <a:pt x="36" y="783"/>
                  </a:lnTo>
                  <a:lnTo>
                    <a:pt x="28" y="787"/>
                  </a:lnTo>
                  <a:lnTo>
                    <a:pt x="18" y="792"/>
                  </a:lnTo>
                  <a:lnTo>
                    <a:pt x="9" y="796"/>
                  </a:lnTo>
                  <a:lnTo>
                    <a:pt x="0" y="799"/>
                  </a:lnTo>
                  <a:lnTo>
                    <a:pt x="21" y="785"/>
                  </a:lnTo>
                  <a:lnTo>
                    <a:pt x="42" y="771"/>
                  </a:lnTo>
                  <a:lnTo>
                    <a:pt x="61" y="757"/>
                  </a:lnTo>
                  <a:lnTo>
                    <a:pt x="82" y="743"/>
                  </a:lnTo>
                  <a:lnTo>
                    <a:pt x="103" y="729"/>
                  </a:lnTo>
                  <a:lnTo>
                    <a:pt x="123" y="715"/>
                  </a:lnTo>
                  <a:lnTo>
                    <a:pt x="144" y="701"/>
                  </a:lnTo>
                  <a:lnTo>
                    <a:pt x="164" y="686"/>
                  </a:lnTo>
                  <a:lnTo>
                    <a:pt x="185" y="671"/>
                  </a:lnTo>
                  <a:lnTo>
                    <a:pt x="204" y="656"/>
                  </a:lnTo>
                  <a:lnTo>
                    <a:pt x="224" y="641"/>
                  </a:lnTo>
                  <a:lnTo>
                    <a:pt x="244" y="625"/>
                  </a:lnTo>
                  <a:lnTo>
                    <a:pt x="263" y="608"/>
                  </a:lnTo>
                  <a:lnTo>
                    <a:pt x="282" y="592"/>
                  </a:lnTo>
                  <a:lnTo>
                    <a:pt x="301" y="575"/>
                  </a:lnTo>
                  <a:lnTo>
                    <a:pt x="320" y="557"/>
                  </a:lnTo>
                  <a:lnTo>
                    <a:pt x="336" y="540"/>
                  </a:lnTo>
                  <a:lnTo>
                    <a:pt x="353" y="523"/>
                  </a:lnTo>
                  <a:lnTo>
                    <a:pt x="370" y="506"/>
                  </a:lnTo>
                  <a:lnTo>
                    <a:pt x="387" y="490"/>
                  </a:lnTo>
                  <a:lnTo>
                    <a:pt x="404" y="472"/>
                  </a:lnTo>
                  <a:lnTo>
                    <a:pt x="421" y="456"/>
                  </a:lnTo>
                  <a:lnTo>
                    <a:pt x="438" y="440"/>
                  </a:lnTo>
                  <a:lnTo>
                    <a:pt x="454" y="422"/>
                  </a:lnTo>
                  <a:lnTo>
                    <a:pt x="471" y="405"/>
                  </a:lnTo>
                  <a:lnTo>
                    <a:pt x="487" y="387"/>
                  </a:lnTo>
                  <a:lnTo>
                    <a:pt x="503" y="370"/>
                  </a:lnTo>
                  <a:lnTo>
                    <a:pt x="518" y="353"/>
                  </a:lnTo>
                  <a:lnTo>
                    <a:pt x="534" y="334"/>
                  </a:lnTo>
                  <a:lnTo>
                    <a:pt x="547" y="315"/>
                  </a:lnTo>
                  <a:lnTo>
                    <a:pt x="560" y="297"/>
                  </a:lnTo>
                  <a:lnTo>
                    <a:pt x="573" y="277"/>
                  </a:lnTo>
                  <a:lnTo>
                    <a:pt x="586" y="262"/>
                  </a:lnTo>
                  <a:lnTo>
                    <a:pt x="599" y="248"/>
                  </a:lnTo>
                  <a:lnTo>
                    <a:pt x="611" y="233"/>
                  </a:lnTo>
                  <a:lnTo>
                    <a:pt x="624" y="219"/>
                  </a:lnTo>
                  <a:lnTo>
                    <a:pt x="636" y="204"/>
                  </a:lnTo>
                  <a:lnTo>
                    <a:pt x="649" y="189"/>
                  </a:lnTo>
                  <a:lnTo>
                    <a:pt x="660" y="175"/>
                  </a:lnTo>
                  <a:lnTo>
                    <a:pt x="672" y="160"/>
                  </a:lnTo>
                  <a:lnTo>
                    <a:pt x="682" y="144"/>
                  </a:lnTo>
                  <a:lnTo>
                    <a:pt x="694" y="130"/>
                  </a:lnTo>
                  <a:lnTo>
                    <a:pt x="704" y="115"/>
                  </a:lnTo>
                  <a:lnTo>
                    <a:pt x="716" y="100"/>
                  </a:lnTo>
                  <a:lnTo>
                    <a:pt x="727" y="85"/>
                  </a:lnTo>
                  <a:lnTo>
                    <a:pt x="738" y="70"/>
                  </a:lnTo>
                  <a:lnTo>
                    <a:pt x="749" y="55"/>
                  </a:lnTo>
                  <a:lnTo>
                    <a:pt x="759" y="40"/>
                  </a:lnTo>
                  <a:lnTo>
                    <a:pt x="766" y="29"/>
                  </a:lnTo>
                  <a:lnTo>
                    <a:pt x="772" y="18"/>
                  </a:lnTo>
                  <a:lnTo>
                    <a:pt x="777" y="7"/>
                  </a:lnTo>
                  <a:lnTo>
                    <a:pt x="7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5" name="Freeform 16"/>
            <p:cNvSpPr>
              <a:spLocks/>
            </p:cNvSpPr>
            <p:nvPr/>
          </p:nvSpPr>
          <p:spPr bwMode="auto">
            <a:xfrm>
              <a:off x="1849438" y="2971800"/>
              <a:ext cx="46038" cy="26987"/>
            </a:xfrm>
            <a:custGeom>
              <a:avLst/>
              <a:gdLst>
                <a:gd name="T0" fmla="*/ 169 w 170"/>
                <a:gd name="T1" fmla="*/ 10 h 107"/>
                <a:gd name="T2" fmla="*/ 153 w 170"/>
                <a:gd name="T3" fmla="*/ 21 h 107"/>
                <a:gd name="T4" fmla="*/ 136 w 170"/>
                <a:gd name="T5" fmla="*/ 31 h 107"/>
                <a:gd name="T6" fmla="*/ 119 w 170"/>
                <a:gd name="T7" fmla="*/ 41 h 107"/>
                <a:gd name="T8" fmla="*/ 101 w 170"/>
                <a:gd name="T9" fmla="*/ 49 h 107"/>
                <a:gd name="T10" fmla="*/ 84 w 170"/>
                <a:gd name="T11" fmla="*/ 58 h 107"/>
                <a:gd name="T12" fmla="*/ 68 w 170"/>
                <a:gd name="T13" fmla="*/ 67 h 107"/>
                <a:gd name="T14" fmla="*/ 50 w 170"/>
                <a:gd name="T15" fmla="*/ 77 h 107"/>
                <a:gd name="T16" fmla="*/ 34 w 170"/>
                <a:gd name="T17" fmla="*/ 87 h 107"/>
                <a:gd name="T18" fmla="*/ 40 w 170"/>
                <a:gd name="T19" fmla="*/ 93 h 107"/>
                <a:gd name="T20" fmla="*/ 35 w 170"/>
                <a:gd name="T21" fmla="*/ 94 h 107"/>
                <a:gd name="T22" fmla="*/ 31 w 170"/>
                <a:gd name="T23" fmla="*/ 96 h 107"/>
                <a:gd name="T24" fmla="*/ 26 w 170"/>
                <a:gd name="T25" fmla="*/ 100 h 107"/>
                <a:gd name="T26" fmla="*/ 20 w 170"/>
                <a:gd name="T27" fmla="*/ 103 h 107"/>
                <a:gd name="T28" fmla="*/ 15 w 170"/>
                <a:gd name="T29" fmla="*/ 106 h 107"/>
                <a:gd name="T30" fmla="*/ 11 w 170"/>
                <a:gd name="T31" fmla="*/ 107 h 107"/>
                <a:gd name="T32" fmla="*/ 5 w 170"/>
                <a:gd name="T33" fmla="*/ 107 h 107"/>
                <a:gd name="T34" fmla="*/ 0 w 170"/>
                <a:gd name="T35" fmla="*/ 105 h 107"/>
                <a:gd name="T36" fmla="*/ 6 w 170"/>
                <a:gd name="T37" fmla="*/ 96 h 107"/>
                <a:gd name="T38" fmla="*/ 14 w 170"/>
                <a:gd name="T39" fmla="*/ 89 h 107"/>
                <a:gd name="T40" fmla="*/ 24 w 170"/>
                <a:gd name="T41" fmla="*/ 85 h 107"/>
                <a:gd name="T42" fmla="*/ 32 w 170"/>
                <a:gd name="T43" fmla="*/ 79 h 107"/>
                <a:gd name="T44" fmla="*/ 48 w 170"/>
                <a:gd name="T45" fmla="*/ 67 h 107"/>
                <a:gd name="T46" fmla="*/ 63 w 170"/>
                <a:gd name="T47" fmla="*/ 56 h 107"/>
                <a:gd name="T48" fmla="*/ 79 w 170"/>
                <a:gd name="T49" fmla="*/ 45 h 107"/>
                <a:gd name="T50" fmla="*/ 97 w 170"/>
                <a:gd name="T51" fmla="*/ 35 h 107"/>
                <a:gd name="T52" fmla="*/ 113 w 170"/>
                <a:gd name="T53" fmla="*/ 26 h 107"/>
                <a:gd name="T54" fmla="*/ 129 w 170"/>
                <a:gd name="T55" fmla="*/ 16 h 107"/>
                <a:gd name="T56" fmla="*/ 147 w 170"/>
                <a:gd name="T57" fmla="*/ 8 h 107"/>
                <a:gd name="T58" fmla="*/ 164 w 170"/>
                <a:gd name="T59" fmla="*/ 0 h 107"/>
                <a:gd name="T60" fmla="*/ 168 w 170"/>
                <a:gd name="T61" fmla="*/ 1 h 107"/>
                <a:gd name="T62" fmla="*/ 170 w 170"/>
                <a:gd name="T63" fmla="*/ 5 h 107"/>
                <a:gd name="T64" fmla="*/ 170 w 170"/>
                <a:gd name="T65" fmla="*/ 7 h 107"/>
                <a:gd name="T66" fmla="*/ 169 w 170"/>
                <a:gd name="T67"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107">
                  <a:moveTo>
                    <a:pt x="169" y="10"/>
                  </a:moveTo>
                  <a:lnTo>
                    <a:pt x="153" y="21"/>
                  </a:lnTo>
                  <a:lnTo>
                    <a:pt x="136" y="31"/>
                  </a:lnTo>
                  <a:lnTo>
                    <a:pt x="119" y="41"/>
                  </a:lnTo>
                  <a:lnTo>
                    <a:pt x="101" y="49"/>
                  </a:lnTo>
                  <a:lnTo>
                    <a:pt x="84" y="58"/>
                  </a:lnTo>
                  <a:lnTo>
                    <a:pt x="68" y="67"/>
                  </a:lnTo>
                  <a:lnTo>
                    <a:pt x="50" y="77"/>
                  </a:lnTo>
                  <a:lnTo>
                    <a:pt x="34" y="87"/>
                  </a:lnTo>
                  <a:lnTo>
                    <a:pt x="40" y="93"/>
                  </a:lnTo>
                  <a:lnTo>
                    <a:pt x="35" y="94"/>
                  </a:lnTo>
                  <a:lnTo>
                    <a:pt x="31" y="96"/>
                  </a:lnTo>
                  <a:lnTo>
                    <a:pt x="26" y="100"/>
                  </a:lnTo>
                  <a:lnTo>
                    <a:pt x="20" y="103"/>
                  </a:lnTo>
                  <a:lnTo>
                    <a:pt x="15" y="106"/>
                  </a:lnTo>
                  <a:lnTo>
                    <a:pt x="11" y="107"/>
                  </a:lnTo>
                  <a:lnTo>
                    <a:pt x="5" y="107"/>
                  </a:lnTo>
                  <a:lnTo>
                    <a:pt x="0" y="105"/>
                  </a:lnTo>
                  <a:lnTo>
                    <a:pt x="6" y="96"/>
                  </a:lnTo>
                  <a:lnTo>
                    <a:pt x="14" y="89"/>
                  </a:lnTo>
                  <a:lnTo>
                    <a:pt x="24" y="85"/>
                  </a:lnTo>
                  <a:lnTo>
                    <a:pt x="32" y="79"/>
                  </a:lnTo>
                  <a:lnTo>
                    <a:pt x="48" y="67"/>
                  </a:lnTo>
                  <a:lnTo>
                    <a:pt x="63" y="56"/>
                  </a:lnTo>
                  <a:lnTo>
                    <a:pt x="79" y="45"/>
                  </a:lnTo>
                  <a:lnTo>
                    <a:pt x="97" y="35"/>
                  </a:lnTo>
                  <a:lnTo>
                    <a:pt x="113" y="26"/>
                  </a:lnTo>
                  <a:lnTo>
                    <a:pt x="129" y="16"/>
                  </a:lnTo>
                  <a:lnTo>
                    <a:pt x="147" y="8"/>
                  </a:lnTo>
                  <a:lnTo>
                    <a:pt x="164" y="0"/>
                  </a:lnTo>
                  <a:lnTo>
                    <a:pt x="168" y="1"/>
                  </a:lnTo>
                  <a:lnTo>
                    <a:pt x="170" y="5"/>
                  </a:lnTo>
                  <a:lnTo>
                    <a:pt x="170" y="7"/>
                  </a:lnTo>
                  <a:lnTo>
                    <a:pt x="16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6" name="Freeform 17"/>
            <p:cNvSpPr>
              <a:spLocks/>
            </p:cNvSpPr>
            <p:nvPr/>
          </p:nvSpPr>
          <p:spPr bwMode="auto">
            <a:xfrm>
              <a:off x="1741488" y="2973388"/>
              <a:ext cx="4763" cy="3175"/>
            </a:xfrm>
            <a:custGeom>
              <a:avLst/>
              <a:gdLst>
                <a:gd name="T0" fmla="*/ 19 w 19"/>
                <a:gd name="T1" fmla="*/ 5 h 7"/>
                <a:gd name="T2" fmla="*/ 15 w 19"/>
                <a:gd name="T3" fmla="*/ 7 h 7"/>
                <a:gd name="T4" fmla="*/ 10 w 19"/>
                <a:gd name="T5" fmla="*/ 7 h 7"/>
                <a:gd name="T6" fmla="*/ 4 w 19"/>
                <a:gd name="T7" fmla="*/ 5 h 7"/>
                <a:gd name="T8" fmla="*/ 0 w 19"/>
                <a:gd name="T9" fmla="*/ 0 h 7"/>
                <a:gd name="T10" fmla="*/ 19 w 19"/>
                <a:gd name="T11" fmla="*/ 5 h 7"/>
              </a:gdLst>
              <a:ahLst/>
              <a:cxnLst>
                <a:cxn ang="0">
                  <a:pos x="T0" y="T1"/>
                </a:cxn>
                <a:cxn ang="0">
                  <a:pos x="T2" y="T3"/>
                </a:cxn>
                <a:cxn ang="0">
                  <a:pos x="T4" y="T5"/>
                </a:cxn>
                <a:cxn ang="0">
                  <a:pos x="T6" y="T7"/>
                </a:cxn>
                <a:cxn ang="0">
                  <a:pos x="T8" y="T9"/>
                </a:cxn>
                <a:cxn ang="0">
                  <a:pos x="T10" y="T11"/>
                </a:cxn>
              </a:cxnLst>
              <a:rect l="0" t="0" r="r" b="b"/>
              <a:pathLst>
                <a:path w="19" h="7">
                  <a:moveTo>
                    <a:pt x="19" y="5"/>
                  </a:moveTo>
                  <a:lnTo>
                    <a:pt x="15" y="7"/>
                  </a:lnTo>
                  <a:lnTo>
                    <a:pt x="10" y="7"/>
                  </a:lnTo>
                  <a:lnTo>
                    <a:pt x="4" y="5"/>
                  </a:lnTo>
                  <a:lnTo>
                    <a:pt x="0" y="0"/>
                  </a:lnTo>
                  <a:lnTo>
                    <a:pt x="1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7" name="Freeform 18"/>
            <p:cNvSpPr>
              <a:spLocks/>
            </p:cNvSpPr>
            <p:nvPr/>
          </p:nvSpPr>
          <p:spPr bwMode="auto">
            <a:xfrm>
              <a:off x="1747838" y="2981325"/>
              <a:ext cx="192088" cy="198437"/>
            </a:xfrm>
            <a:custGeom>
              <a:avLst/>
              <a:gdLst>
                <a:gd name="T0" fmla="*/ 715 w 729"/>
                <a:gd name="T1" fmla="*/ 26 h 752"/>
                <a:gd name="T2" fmla="*/ 688 w 729"/>
                <a:gd name="T3" fmla="*/ 76 h 752"/>
                <a:gd name="T4" fmla="*/ 659 w 729"/>
                <a:gd name="T5" fmla="*/ 126 h 752"/>
                <a:gd name="T6" fmla="*/ 629 w 729"/>
                <a:gd name="T7" fmla="*/ 176 h 752"/>
                <a:gd name="T8" fmla="*/ 598 w 729"/>
                <a:gd name="T9" fmla="*/ 223 h 752"/>
                <a:gd name="T10" fmla="*/ 564 w 729"/>
                <a:gd name="T11" fmla="*/ 271 h 752"/>
                <a:gd name="T12" fmla="*/ 528 w 729"/>
                <a:gd name="T13" fmla="*/ 317 h 752"/>
                <a:gd name="T14" fmla="*/ 490 w 729"/>
                <a:gd name="T15" fmla="*/ 363 h 752"/>
                <a:gd name="T16" fmla="*/ 455 w 729"/>
                <a:gd name="T17" fmla="*/ 403 h 752"/>
                <a:gd name="T18" fmla="*/ 425 w 729"/>
                <a:gd name="T19" fmla="*/ 438 h 752"/>
                <a:gd name="T20" fmla="*/ 393 w 729"/>
                <a:gd name="T21" fmla="*/ 469 h 752"/>
                <a:gd name="T22" fmla="*/ 361 w 729"/>
                <a:gd name="T23" fmla="*/ 498 h 752"/>
                <a:gd name="T24" fmla="*/ 326 w 729"/>
                <a:gd name="T25" fmla="*/ 524 h 752"/>
                <a:gd name="T26" fmla="*/ 292 w 729"/>
                <a:gd name="T27" fmla="*/ 551 h 752"/>
                <a:gd name="T28" fmla="*/ 257 w 729"/>
                <a:gd name="T29" fmla="*/ 578 h 752"/>
                <a:gd name="T30" fmla="*/ 223 w 729"/>
                <a:gd name="T31" fmla="*/ 606 h 752"/>
                <a:gd name="T32" fmla="*/ 194 w 729"/>
                <a:gd name="T33" fmla="*/ 629 h 752"/>
                <a:gd name="T34" fmla="*/ 169 w 729"/>
                <a:gd name="T35" fmla="*/ 646 h 752"/>
                <a:gd name="T36" fmla="*/ 143 w 729"/>
                <a:gd name="T37" fmla="*/ 663 h 752"/>
                <a:gd name="T38" fmla="*/ 118 w 729"/>
                <a:gd name="T39" fmla="*/ 680 h 752"/>
                <a:gd name="T40" fmla="*/ 92 w 729"/>
                <a:gd name="T41" fmla="*/ 696 h 752"/>
                <a:gd name="T42" fmla="*/ 65 w 729"/>
                <a:gd name="T43" fmla="*/ 713 h 752"/>
                <a:gd name="T44" fmla="*/ 40 w 729"/>
                <a:gd name="T45" fmla="*/ 729 h 752"/>
                <a:gd name="T46" fmla="*/ 13 w 729"/>
                <a:gd name="T47" fmla="*/ 745 h 752"/>
                <a:gd name="T48" fmla="*/ 15 w 729"/>
                <a:gd name="T49" fmla="*/ 739 h 752"/>
                <a:gd name="T50" fmla="*/ 45 w 729"/>
                <a:gd name="T51" fmla="*/ 716 h 752"/>
                <a:gd name="T52" fmla="*/ 78 w 729"/>
                <a:gd name="T53" fmla="*/ 692 h 752"/>
                <a:gd name="T54" fmla="*/ 112 w 729"/>
                <a:gd name="T55" fmla="*/ 669 h 752"/>
                <a:gd name="T56" fmla="*/ 145 w 729"/>
                <a:gd name="T57" fmla="*/ 645 h 752"/>
                <a:gd name="T58" fmla="*/ 179 w 729"/>
                <a:gd name="T59" fmla="*/ 621 h 752"/>
                <a:gd name="T60" fmla="*/ 213 w 729"/>
                <a:gd name="T61" fmla="*/ 596 h 752"/>
                <a:gd name="T62" fmla="*/ 245 w 729"/>
                <a:gd name="T63" fmla="*/ 571 h 752"/>
                <a:gd name="T64" fmla="*/ 285 w 729"/>
                <a:gd name="T65" fmla="*/ 537 h 752"/>
                <a:gd name="T66" fmla="*/ 331 w 729"/>
                <a:gd name="T67" fmla="*/ 494 h 752"/>
                <a:gd name="T68" fmla="*/ 376 w 729"/>
                <a:gd name="T69" fmla="*/ 449 h 752"/>
                <a:gd name="T70" fmla="*/ 418 w 729"/>
                <a:gd name="T71" fmla="*/ 401 h 752"/>
                <a:gd name="T72" fmla="*/ 459 w 729"/>
                <a:gd name="T73" fmla="*/ 352 h 752"/>
                <a:gd name="T74" fmla="*/ 499 w 729"/>
                <a:gd name="T75" fmla="*/ 303 h 752"/>
                <a:gd name="T76" fmla="*/ 538 w 729"/>
                <a:gd name="T77" fmla="*/ 253 h 752"/>
                <a:gd name="T78" fmla="*/ 577 w 729"/>
                <a:gd name="T79" fmla="*/ 206 h 752"/>
                <a:gd name="T80" fmla="*/ 606 w 729"/>
                <a:gd name="T81" fmla="*/ 169 h 752"/>
                <a:gd name="T82" fmla="*/ 626 w 729"/>
                <a:gd name="T83" fmla="*/ 142 h 752"/>
                <a:gd name="T84" fmla="*/ 643 w 729"/>
                <a:gd name="T85" fmla="*/ 115 h 752"/>
                <a:gd name="T86" fmla="*/ 661 w 729"/>
                <a:gd name="T87" fmla="*/ 88 h 752"/>
                <a:gd name="T88" fmla="*/ 679 w 729"/>
                <a:gd name="T89" fmla="*/ 66 h 752"/>
                <a:gd name="T90" fmla="*/ 694 w 729"/>
                <a:gd name="T91" fmla="*/ 48 h 752"/>
                <a:gd name="T92" fmla="*/ 707 w 729"/>
                <a:gd name="T93" fmla="*/ 28 h 752"/>
                <a:gd name="T94" fmla="*/ 721 w 729"/>
                <a:gd name="T95" fmla="*/ 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9" h="752">
                  <a:moveTo>
                    <a:pt x="729" y="0"/>
                  </a:moveTo>
                  <a:lnTo>
                    <a:pt x="715" y="26"/>
                  </a:lnTo>
                  <a:lnTo>
                    <a:pt x="702" y="50"/>
                  </a:lnTo>
                  <a:lnTo>
                    <a:pt x="688" y="76"/>
                  </a:lnTo>
                  <a:lnTo>
                    <a:pt x="673" y="101"/>
                  </a:lnTo>
                  <a:lnTo>
                    <a:pt x="659" y="126"/>
                  </a:lnTo>
                  <a:lnTo>
                    <a:pt x="644" y="150"/>
                  </a:lnTo>
                  <a:lnTo>
                    <a:pt x="629" y="176"/>
                  </a:lnTo>
                  <a:lnTo>
                    <a:pt x="614" y="199"/>
                  </a:lnTo>
                  <a:lnTo>
                    <a:pt x="598" y="223"/>
                  </a:lnTo>
                  <a:lnTo>
                    <a:pt x="581" y="248"/>
                  </a:lnTo>
                  <a:lnTo>
                    <a:pt x="564" y="271"/>
                  </a:lnTo>
                  <a:lnTo>
                    <a:pt x="547" y="294"/>
                  </a:lnTo>
                  <a:lnTo>
                    <a:pt x="528" y="317"/>
                  </a:lnTo>
                  <a:lnTo>
                    <a:pt x="509" y="341"/>
                  </a:lnTo>
                  <a:lnTo>
                    <a:pt x="490" y="363"/>
                  </a:lnTo>
                  <a:lnTo>
                    <a:pt x="469" y="385"/>
                  </a:lnTo>
                  <a:lnTo>
                    <a:pt x="455" y="403"/>
                  </a:lnTo>
                  <a:lnTo>
                    <a:pt x="440" y="421"/>
                  </a:lnTo>
                  <a:lnTo>
                    <a:pt x="425" y="438"/>
                  </a:lnTo>
                  <a:lnTo>
                    <a:pt x="409" y="453"/>
                  </a:lnTo>
                  <a:lnTo>
                    <a:pt x="393" y="469"/>
                  </a:lnTo>
                  <a:lnTo>
                    <a:pt x="377" y="484"/>
                  </a:lnTo>
                  <a:lnTo>
                    <a:pt x="361" y="498"/>
                  </a:lnTo>
                  <a:lnTo>
                    <a:pt x="343" y="512"/>
                  </a:lnTo>
                  <a:lnTo>
                    <a:pt x="326" y="524"/>
                  </a:lnTo>
                  <a:lnTo>
                    <a:pt x="309" y="537"/>
                  </a:lnTo>
                  <a:lnTo>
                    <a:pt x="292" y="551"/>
                  </a:lnTo>
                  <a:lnTo>
                    <a:pt x="275" y="564"/>
                  </a:lnTo>
                  <a:lnTo>
                    <a:pt x="257" y="578"/>
                  </a:lnTo>
                  <a:lnTo>
                    <a:pt x="241" y="592"/>
                  </a:lnTo>
                  <a:lnTo>
                    <a:pt x="223" y="606"/>
                  </a:lnTo>
                  <a:lnTo>
                    <a:pt x="207" y="621"/>
                  </a:lnTo>
                  <a:lnTo>
                    <a:pt x="194" y="629"/>
                  </a:lnTo>
                  <a:lnTo>
                    <a:pt x="182" y="637"/>
                  </a:lnTo>
                  <a:lnTo>
                    <a:pt x="169" y="646"/>
                  </a:lnTo>
                  <a:lnTo>
                    <a:pt x="156" y="655"/>
                  </a:lnTo>
                  <a:lnTo>
                    <a:pt x="143" y="663"/>
                  </a:lnTo>
                  <a:lnTo>
                    <a:pt x="130" y="671"/>
                  </a:lnTo>
                  <a:lnTo>
                    <a:pt x="118" y="680"/>
                  </a:lnTo>
                  <a:lnTo>
                    <a:pt x="105" y="688"/>
                  </a:lnTo>
                  <a:lnTo>
                    <a:pt x="92" y="696"/>
                  </a:lnTo>
                  <a:lnTo>
                    <a:pt x="79" y="705"/>
                  </a:lnTo>
                  <a:lnTo>
                    <a:pt x="65" y="713"/>
                  </a:lnTo>
                  <a:lnTo>
                    <a:pt x="52" y="721"/>
                  </a:lnTo>
                  <a:lnTo>
                    <a:pt x="40" y="729"/>
                  </a:lnTo>
                  <a:lnTo>
                    <a:pt x="27" y="737"/>
                  </a:lnTo>
                  <a:lnTo>
                    <a:pt x="13" y="745"/>
                  </a:lnTo>
                  <a:lnTo>
                    <a:pt x="0" y="752"/>
                  </a:lnTo>
                  <a:lnTo>
                    <a:pt x="15" y="739"/>
                  </a:lnTo>
                  <a:lnTo>
                    <a:pt x="30" y="728"/>
                  </a:lnTo>
                  <a:lnTo>
                    <a:pt x="45" y="716"/>
                  </a:lnTo>
                  <a:lnTo>
                    <a:pt x="62" y="705"/>
                  </a:lnTo>
                  <a:lnTo>
                    <a:pt x="78" y="692"/>
                  </a:lnTo>
                  <a:lnTo>
                    <a:pt x="94" y="680"/>
                  </a:lnTo>
                  <a:lnTo>
                    <a:pt x="112" y="669"/>
                  </a:lnTo>
                  <a:lnTo>
                    <a:pt x="128" y="657"/>
                  </a:lnTo>
                  <a:lnTo>
                    <a:pt x="145" y="645"/>
                  </a:lnTo>
                  <a:lnTo>
                    <a:pt x="162" y="634"/>
                  </a:lnTo>
                  <a:lnTo>
                    <a:pt x="179" y="621"/>
                  </a:lnTo>
                  <a:lnTo>
                    <a:pt x="195" y="609"/>
                  </a:lnTo>
                  <a:lnTo>
                    <a:pt x="213" y="596"/>
                  </a:lnTo>
                  <a:lnTo>
                    <a:pt x="229" y="584"/>
                  </a:lnTo>
                  <a:lnTo>
                    <a:pt x="245" y="571"/>
                  </a:lnTo>
                  <a:lnTo>
                    <a:pt x="261" y="557"/>
                  </a:lnTo>
                  <a:lnTo>
                    <a:pt x="285" y="537"/>
                  </a:lnTo>
                  <a:lnTo>
                    <a:pt x="308" y="515"/>
                  </a:lnTo>
                  <a:lnTo>
                    <a:pt x="331" y="494"/>
                  </a:lnTo>
                  <a:lnTo>
                    <a:pt x="354" y="471"/>
                  </a:lnTo>
                  <a:lnTo>
                    <a:pt x="376" y="449"/>
                  </a:lnTo>
                  <a:lnTo>
                    <a:pt x="397" y="426"/>
                  </a:lnTo>
                  <a:lnTo>
                    <a:pt x="418" y="401"/>
                  </a:lnTo>
                  <a:lnTo>
                    <a:pt x="438" y="377"/>
                  </a:lnTo>
                  <a:lnTo>
                    <a:pt x="459" y="352"/>
                  </a:lnTo>
                  <a:lnTo>
                    <a:pt x="479" y="328"/>
                  </a:lnTo>
                  <a:lnTo>
                    <a:pt x="499" y="303"/>
                  </a:lnTo>
                  <a:lnTo>
                    <a:pt x="519" y="279"/>
                  </a:lnTo>
                  <a:lnTo>
                    <a:pt x="538" y="253"/>
                  </a:lnTo>
                  <a:lnTo>
                    <a:pt x="557" y="229"/>
                  </a:lnTo>
                  <a:lnTo>
                    <a:pt x="577" y="206"/>
                  </a:lnTo>
                  <a:lnTo>
                    <a:pt x="597" y="181"/>
                  </a:lnTo>
                  <a:lnTo>
                    <a:pt x="606" y="169"/>
                  </a:lnTo>
                  <a:lnTo>
                    <a:pt x="616" y="155"/>
                  </a:lnTo>
                  <a:lnTo>
                    <a:pt x="626" y="142"/>
                  </a:lnTo>
                  <a:lnTo>
                    <a:pt x="634" y="128"/>
                  </a:lnTo>
                  <a:lnTo>
                    <a:pt x="643" y="115"/>
                  </a:lnTo>
                  <a:lnTo>
                    <a:pt x="652" y="101"/>
                  </a:lnTo>
                  <a:lnTo>
                    <a:pt x="661" y="88"/>
                  </a:lnTo>
                  <a:lnTo>
                    <a:pt x="670" y="74"/>
                  </a:lnTo>
                  <a:lnTo>
                    <a:pt x="679" y="66"/>
                  </a:lnTo>
                  <a:lnTo>
                    <a:pt x="686" y="58"/>
                  </a:lnTo>
                  <a:lnTo>
                    <a:pt x="694" y="48"/>
                  </a:lnTo>
                  <a:lnTo>
                    <a:pt x="700" y="37"/>
                  </a:lnTo>
                  <a:lnTo>
                    <a:pt x="707" y="28"/>
                  </a:lnTo>
                  <a:lnTo>
                    <a:pt x="714" y="17"/>
                  </a:lnTo>
                  <a:lnTo>
                    <a:pt x="721" y="8"/>
                  </a:lnTo>
                  <a:lnTo>
                    <a:pt x="7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8" name="Freeform 19"/>
            <p:cNvSpPr>
              <a:spLocks/>
            </p:cNvSpPr>
            <p:nvPr/>
          </p:nvSpPr>
          <p:spPr bwMode="auto">
            <a:xfrm>
              <a:off x="1863725" y="2995613"/>
              <a:ext cx="15875" cy="9525"/>
            </a:xfrm>
            <a:custGeom>
              <a:avLst/>
              <a:gdLst>
                <a:gd name="T0" fmla="*/ 56 w 56"/>
                <a:gd name="T1" fmla="*/ 2 h 41"/>
                <a:gd name="T2" fmla="*/ 52 w 56"/>
                <a:gd name="T3" fmla="*/ 9 h 41"/>
                <a:gd name="T4" fmla="*/ 46 w 56"/>
                <a:gd name="T5" fmla="*/ 14 h 41"/>
                <a:gd name="T6" fmla="*/ 40 w 56"/>
                <a:gd name="T7" fmla="*/ 19 h 41"/>
                <a:gd name="T8" fmla="*/ 35 w 56"/>
                <a:gd name="T9" fmla="*/ 23 h 41"/>
                <a:gd name="T10" fmla="*/ 28 w 56"/>
                <a:gd name="T11" fmla="*/ 26 h 41"/>
                <a:gd name="T12" fmla="*/ 21 w 56"/>
                <a:gd name="T13" fmla="*/ 31 h 41"/>
                <a:gd name="T14" fmla="*/ 15 w 56"/>
                <a:gd name="T15" fmla="*/ 35 h 41"/>
                <a:gd name="T16" fmla="*/ 9 w 56"/>
                <a:gd name="T17" fmla="*/ 41 h 41"/>
                <a:gd name="T18" fmla="*/ 6 w 56"/>
                <a:gd name="T19" fmla="*/ 41 h 41"/>
                <a:gd name="T20" fmla="*/ 3 w 56"/>
                <a:gd name="T21" fmla="*/ 41 h 41"/>
                <a:gd name="T22" fmla="*/ 2 w 56"/>
                <a:gd name="T23" fmla="*/ 40 h 41"/>
                <a:gd name="T24" fmla="*/ 0 w 56"/>
                <a:gd name="T25" fmla="*/ 38 h 41"/>
                <a:gd name="T26" fmla="*/ 6 w 56"/>
                <a:gd name="T27" fmla="*/ 32 h 41"/>
                <a:gd name="T28" fmla="*/ 11 w 56"/>
                <a:gd name="T29" fmla="*/ 26 h 41"/>
                <a:gd name="T30" fmla="*/ 17 w 56"/>
                <a:gd name="T31" fmla="*/ 20 h 41"/>
                <a:gd name="T32" fmla="*/ 24 w 56"/>
                <a:gd name="T33" fmla="*/ 16 h 41"/>
                <a:gd name="T34" fmla="*/ 31 w 56"/>
                <a:gd name="T35" fmla="*/ 11 h 41"/>
                <a:gd name="T36" fmla="*/ 38 w 56"/>
                <a:gd name="T37" fmla="*/ 7 h 41"/>
                <a:gd name="T38" fmla="*/ 46 w 56"/>
                <a:gd name="T39" fmla="*/ 4 h 41"/>
                <a:gd name="T40" fmla="*/ 53 w 56"/>
                <a:gd name="T41" fmla="*/ 0 h 41"/>
                <a:gd name="T42" fmla="*/ 56 w 56"/>
                <a:gd name="T4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41">
                  <a:moveTo>
                    <a:pt x="56" y="2"/>
                  </a:moveTo>
                  <a:lnTo>
                    <a:pt x="52" y="9"/>
                  </a:lnTo>
                  <a:lnTo>
                    <a:pt x="46" y="14"/>
                  </a:lnTo>
                  <a:lnTo>
                    <a:pt x="40" y="19"/>
                  </a:lnTo>
                  <a:lnTo>
                    <a:pt x="35" y="23"/>
                  </a:lnTo>
                  <a:lnTo>
                    <a:pt x="28" y="26"/>
                  </a:lnTo>
                  <a:lnTo>
                    <a:pt x="21" y="31"/>
                  </a:lnTo>
                  <a:lnTo>
                    <a:pt x="15" y="35"/>
                  </a:lnTo>
                  <a:lnTo>
                    <a:pt x="9" y="41"/>
                  </a:lnTo>
                  <a:lnTo>
                    <a:pt x="6" y="41"/>
                  </a:lnTo>
                  <a:lnTo>
                    <a:pt x="3" y="41"/>
                  </a:lnTo>
                  <a:lnTo>
                    <a:pt x="2" y="40"/>
                  </a:lnTo>
                  <a:lnTo>
                    <a:pt x="0" y="38"/>
                  </a:lnTo>
                  <a:lnTo>
                    <a:pt x="6" y="32"/>
                  </a:lnTo>
                  <a:lnTo>
                    <a:pt x="11" y="26"/>
                  </a:lnTo>
                  <a:lnTo>
                    <a:pt x="17" y="20"/>
                  </a:lnTo>
                  <a:lnTo>
                    <a:pt x="24" y="16"/>
                  </a:lnTo>
                  <a:lnTo>
                    <a:pt x="31" y="11"/>
                  </a:lnTo>
                  <a:lnTo>
                    <a:pt x="38" y="7"/>
                  </a:lnTo>
                  <a:lnTo>
                    <a:pt x="46" y="4"/>
                  </a:lnTo>
                  <a:lnTo>
                    <a:pt x="53" y="0"/>
                  </a:lnTo>
                  <a:lnTo>
                    <a:pt x="5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9" name="Freeform 20"/>
            <p:cNvSpPr>
              <a:spLocks/>
            </p:cNvSpPr>
            <p:nvPr/>
          </p:nvSpPr>
          <p:spPr bwMode="auto">
            <a:xfrm>
              <a:off x="1765300" y="3000375"/>
              <a:ext cx="177800" cy="184150"/>
            </a:xfrm>
            <a:custGeom>
              <a:avLst/>
              <a:gdLst>
                <a:gd name="T0" fmla="*/ 657 w 670"/>
                <a:gd name="T1" fmla="*/ 33 h 694"/>
                <a:gd name="T2" fmla="*/ 623 w 670"/>
                <a:gd name="T3" fmla="*/ 93 h 694"/>
                <a:gd name="T4" fmla="*/ 585 w 670"/>
                <a:gd name="T5" fmla="*/ 151 h 694"/>
                <a:gd name="T6" fmla="*/ 546 w 670"/>
                <a:gd name="T7" fmla="*/ 208 h 694"/>
                <a:gd name="T8" fmla="*/ 513 w 670"/>
                <a:gd name="T9" fmla="*/ 257 h 694"/>
                <a:gd name="T10" fmla="*/ 481 w 670"/>
                <a:gd name="T11" fmla="*/ 296 h 694"/>
                <a:gd name="T12" fmla="*/ 449 w 670"/>
                <a:gd name="T13" fmla="*/ 333 h 694"/>
                <a:gd name="T14" fmla="*/ 416 w 670"/>
                <a:gd name="T15" fmla="*/ 370 h 694"/>
                <a:gd name="T16" fmla="*/ 382 w 670"/>
                <a:gd name="T17" fmla="*/ 406 h 694"/>
                <a:gd name="T18" fmla="*/ 348 w 670"/>
                <a:gd name="T19" fmla="*/ 441 h 694"/>
                <a:gd name="T20" fmla="*/ 310 w 670"/>
                <a:gd name="T21" fmla="*/ 475 h 694"/>
                <a:gd name="T22" fmla="*/ 272 w 670"/>
                <a:gd name="T23" fmla="*/ 506 h 694"/>
                <a:gd name="T24" fmla="*/ 238 w 670"/>
                <a:gd name="T25" fmla="*/ 533 h 694"/>
                <a:gd name="T26" fmla="*/ 210 w 670"/>
                <a:gd name="T27" fmla="*/ 556 h 694"/>
                <a:gd name="T28" fmla="*/ 184 w 670"/>
                <a:gd name="T29" fmla="*/ 578 h 694"/>
                <a:gd name="T30" fmla="*/ 156 w 670"/>
                <a:gd name="T31" fmla="*/ 600 h 694"/>
                <a:gd name="T32" fmla="*/ 128 w 670"/>
                <a:gd name="T33" fmla="*/ 621 h 694"/>
                <a:gd name="T34" fmla="*/ 99 w 670"/>
                <a:gd name="T35" fmla="*/ 641 h 694"/>
                <a:gd name="T36" fmla="*/ 68 w 670"/>
                <a:gd name="T37" fmla="*/ 658 h 694"/>
                <a:gd name="T38" fmla="*/ 38 w 670"/>
                <a:gd name="T39" fmla="*/ 675 h 694"/>
                <a:gd name="T40" fmla="*/ 16 w 670"/>
                <a:gd name="T41" fmla="*/ 683 h 694"/>
                <a:gd name="T42" fmla="*/ 6 w 670"/>
                <a:gd name="T43" fmla="*/ 692 h 694"/>
                <a:gd name="T44" fmla="*/ 15 w 670"/>
                <a:gd name="T45" fmla="*/ 682 h 694"/>
                <a:gd name="T46" fmla="*/ 45 w 670"/>
                <a:gd name="T47" fmla="*/ 658 h 694"/>
                <a:gd name="T48" fmla="*/ 77 w 670"/>
                <a:gd name="T49" fmla="*/ 637 h 694"/>
                <a:gd name="T50" fmla="*/ 108 w 670"/>
                <a:gd name="T51" fmla="*/ 618 h 694"/>
                <a:gd name="T52" fmla="*/ 137 w 670"/>
                <a:gd name="T53" fmla="*/ 596 h 694"/>
                <a:gd name="T54" fmla="*/ 163 w 670"/>
                <a:gd name="T55" fmla="*/ 572 h 694"/>
                <a:gd name="T56" fmla="*/ 189 w 670"/>
                <a:gd name="T57" fmla="*/ 550 h 694"/>
                <a:gd name="T58" fmla="*/ 216 w 670"/>
                <a:gd name="T59" fmla="*/ 528 h 694"/>
                <a:gd name="T60" fmla="*/ 243 w 670"/>
                <a:gd name="T61" fmla="*/ 506 h 694"/>
                <a:gd name="T62" fmla="*/ 270 w 670"/>
                <a:gd name="T63" fmla="*/ 484 h 694"/>
                <a:gd name="T64" fmla="*/ 294 w 670"/>
                <a:gd name="T65" fmla="*/ 461 h 694"/>
                <a:gd name="T66" fmla="*/ 317 w 670"/>
                <a:gd name="T67" fmla="*/ 435 h 694"/>
                <a:gd name="T68" fmla="*/ 351 w 670"/>
                <a:gd name="T69" fmla="*/ 403 h 694"/>
                <a:gd name="T70" fmla="*/ 389 w 670"/>
                <a:gd name="T71" fmla="*/ 360 h 694"/>
                <a:gd name="T72" fmla="*/ 424 w 670"/>
                <a:gd name="T73" fmla="*/ 314 h 694"/>
                <a:gd name="T74" fmla="*/ 460 w 670"/>
                <a:gd name="T75" fmla="*/ 269 h 694"/>
                <a:gd name="T76" fmla="*/ 488 w 670"/>
                <a:gd name="T77" fmla="*/ 234 h 694"/>
                <a:gd name="T78" fmla="*/ 509 w 670"/>
                <a:gd name="T79" fmla="*/ 210 h 694"/>
                <a:gd name="T80" fmla="*/ 531 w 670"/>
                <a:gd name="T81" fmla="*/ 186 h 694"/>
                <a:gd name="T82" fmla="*/ 549 w 670"/>
                <a:gd name="T83" fmla="*/ 161 h 694"/>
                <a:gd name="T84" fmla="*/ 568 w 670"/>
                <a:gd name="T85" fmla="*/ 128 h 694"/>
                <a:gd name="T86" fmla="*/ 598 w 670"/>
                <a:gd name="T87" fmla="*/ 92 h 694"/>
                <a:gd name="T88" fmla="*/ 627 w 670"/>
                <a:gd name="T89" fmla="*/ 56 h 694"/>
                <a:gd name="T90" fmla="*/ 653 w 670"/>
                <a:gd name="T91" fmla="*/ 20 h 694"/>
                <a:gd name="T92" fmla="*/ 670 w 670"/>
                <a:gd name="T93"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0" h="694">
                  <a:moveTo>
                    <a:pt x="670" y="0"/>
                  </a:moveTo>
                  <a:lnTo>
                    <a:pt x="657" y="33"/>
                  </a:lnTo>
                  <a:lnTo>
                    <a:pt x="641" y="63"/>
                  </a:lnTo>
                  <a:lnTo>
                    <a:pt x="623" y="93"/>
                  </a:lnTo>
                  <a:lnTo>
                    <a:pt x="604" y="122"/>
                  </a:lnTo>
                  <a:lnTo>
                    <a:pt x="585" y="151"/>
                  </a:lnTo>
                  <a:lnTo>
                    <a:pt x="565" y="179"/>
                  </a:lnTo>
                  <a:lnTo>
                    <a:pt x="546" y="208"/>
                  </a:lnTo>
                  <a:lnTo>
                    <a:pt x="529" y="239"/>
                  </a:lnTo>
                  <a:lnTo>
                    <a:pt x="513" y="257"/>
                  </a:lnTo>
                  <a:lnTo>
                    <a:pt x="498" y="277"/>
                  </a:lnTo>
                  <a:lnTo>
                    <a:pt x="481" y="296"/>
                  </a:lnTo>
                  <a:lnTo>
                    <a:pt x="465" y="314"/>
                  </a:lnTo>
                  <a:lnTo>
                    <a:pt x="449" y="333"/>
                  </a:lnTo>
                  <a:lnTo>
                    <a:pt x="432" y="351"/>
                  </a:lnTo>
                  <a:lnTo>
                    <a:pt x="416" y="370"/>
                  </a:lnTo>
                  <a:lnTo>
                    <a:pt x="400" y="389"/>
                  </a:lnTo>
                  <a:lnTo>
                    <a:pt x="382" y="406"/>
                  </a:lnTo>
                  <a:lnTo>
                    <a:pt x="365" y="425"/>
                  </a:lnTo>
                  <a:lnTo>
                    <a:pt x="348" y="441"/>
                  </a:lnTo>
                  <a:lnTo>
                    <a:pt x="329" y="458"/>
                  </a:lnTo>
                  <a:lnTo>
                    <a:pt x="310" y="475"/>
                  </a:lnTo>
                  <a:lnTo>
                    <a:pt x="292" y="491"/>
                  </a:lnTo>
                  <a:lnTo>
                    <a:pt x="272" y="506"/>
                  </a:lnTo>
                  <a:lnTo>
                    <a:pt x="251" y="521"/>
                  </a:lnTo>
                  <a:lnTo>
                    <a:pt x="238" y="533"/>
                  </a:lnTo>
                  <a:lnTo>
                    <a:pt x="224" y="544"/>
                  </a:lnTo>
                  <a:lnTo>
                    <a:pt x="210" y="556"/>
                  </a:lnTo>
                  <a:lnTo>
                    <a:pt x="198" y="568"/>
                  </a:lnTo>
                  <a:lnTo>
                    <a:pt x="184" y="578"/>
                  </a:lnTo>
                  <a:lnTo>
                    <a:pt x="170" y="590"/>
                  </a:lnTo>
                  <a:lnTo>
                    <a:pt x="156" y="600"/>
                  </a:lnTo>
                  <a:lnTo>
                    <a:pt x="142" y="611"/>
                  </a:lnTo>
                  <a:lnTo>
                    <a:pt x="128" y="621"/>
                  </a:lnTo>
                  <a:lnTo>
                    <a:pt x="113" y="630"/>
                  </a:lnTo>
                  <a:lnTo>
                    <a:pt x="99" y="641"/>
                  </a:lnTo>
                  <a:lnTo>
                    <a:pt x="84" y="650"/>
                  </a:lnTo>
                  <a:lnTo>
                    <a:pt x="68" y="658"/>
                  </a:lnTo>
                  <a:lnTo>
                    <a:pt x="53" y="666"/>
                  </a:lnTo>
                  <a:lnTo>
                    <a:pt x="38" y="675"/>
                  </a:lnTo>
                  <a:lnTo>
                    <a:pt x="23" y="683"/>
                  </a:lnTo>
                  <a:lnTo>
                    <a:pt x="16" y="683"/>
                  </a:lnTo>
                  <a:lnTo>
                    <a:pt x="12" y="686"/>
                  </a:lnTo>
                  <a:lnTo>
                    <a:pt x="6" y="692"/>
                  </a:lnTo>
                  <a:lnTo>
                    <a:pt x="0" y="694"/>
                  </a:lnTo>
                  <a:lnTo>
                    <a:pt x="15" y="682"/>
                  </a:lnTo>
                  <a:lnTo>
                    <a:pt x="30" y="670"/>
                  </a:lnTo>
                  <a:lnTo>
                    <a:pt x="45" y="658"/>
                  </a:lnTo>
                  <a:lnTo>
                    <a:pt x="60" y="648"/>
                  </a:lnTo>
                  <a:lnTo>
                    <a:pt x="77" y="637"/>
                  </a:lnTo>
                  <a:lnTo>
                    <a:pt x="93" y="628"/>
                  </a:lnTo>
                  <a:lnTo>
                    <a:pt x="108" y="618"/>
                  </a:lnTo>
                  <a:lnTo>
                    <a:pt x="124" y="607"/>
                  </a:lnTo>
                  <a:lnTo>
                    <a:pt x="137" y="596"/>
                  </a:lnTo>
                  <a:lnTo>
                    <a:pt x="150" y="583"/>
                  </a:lnTo>
                  <a:lnTo>
                    <a:pt x="163" y="572"/>
                  </a:lnTo>
                  <a:lnTo>
                    <a:pt x="177" y="561"/>
                  </a:lnTo>
                  <a:lnTo>
                    <a:pt x="189" y="550"/>
                  </a:lnTo>
                  <a:lnTo>
                    <a:pt x="203" y="539"/>
                  </a:lnTo>
                  <a:lnTo>
                    <a:pt x="216" y="528"/>
                  </a:lnTo>
                  <a:lnTo>
                    <a:pt x="230" y="518"/>
                  </a:lnTo>
                  <a:lnTo>
                    <a:pt x="243" y="506"/>
                  </a:lnTo>
                  <a:lnTo>
                    <a:pt x="256" y="496"/>
                  </a:lnTo>
                  <a:lnTo>
                    <a:pt x="270" y="484"/>
                  </a:lnTo>
                  <a:lnTo>
                    <a:pt x="281" y="472"/>
                  </a:lnTo>
                  <a:lnTo>
                    <a:pt x="294" y="461"/>
                  </a:lnTo>
                  <a:lnTo>
                    <a:pt x="306" y="448"/>
                  </a:lnTo>
                  <a:lnTo>
                    <a:pt x="317" y="435"/>
                  </a:lnTo>
                  <a:lnTo>
                    <a:pt x="329" y="421"/>
                  </a:lnTo>
                  <a:lnTo>
                    <a:pt x="351" y="403"/>
                  </a:lnTo>
                  <a:lnTo>
                    <a:pt x="371" y="382"/>
                  </a:lnTo>
                  <a:lnTo>
                    <a:pt x="389" y="360"/>
                  </a:lnTo>
                  <a:lnTo>
                    <a:pt x="408" y="337"/>
                  </a:lnTo>
                  <a:lnTo>
                    <a:pt x="424" y="314"/>
                  </a:lnTo>
                  <a:lnTo>
                    <a:pt x="442" y="291"/>
                  </a:lnTo>
                  <a:lnTo>
                    <a:pt x="460" y="269"/>
                  </a:lnTo>
                  <a:lnTo>
                    <a:pt x="479" y="247"/>
                  </a:lnTo>
                  <a:lnTo>
                    <a:pt x="488" y="234"/>
                  </a:lnTo>
                  <a:lnTo>
                    <a:pt x="499" y="222"/>
                  </a:lnTo>
                  <a:lnTo>
                    <a:pt x="509" y="210"/>
                  </a:lnTo>
                  <a:lnTo>
                    <a:pt x="521" y="198"/>
                  </a:lnTo>
                  <a:lnTo>
                    <a:pt x="531" y="186"/>
                  </a:lnTo>
                  <a:lnTo>
                    <a:pt x="541" y="173"/>
                  </a:lnTo>
                  <a:lnTo>
                    <a:pt x="549" y="161"/>
                  </a:lnTo>
                  <a:lnTo>
                    <a:pt x="554" y="147"/>
                  </a:lnTo>
                  <a:lnTo>
                    <a:pt x="568" y="128"/>
                  </a:lnTo>
                  <a:lnTo>
                    <a:pt x="584" y="110"/>
                  </a:lnTo>
                  <a:lnTo>
                    <a:pt x="598" y="92"/>
                  </a:lnTo>
                  <a:lnTo>
                    <a:pt x="613" y="75"/>
                  </a:lnTo>
                  <a:lnTo>
                    <a:pt x="627" y="56"/>
                  </a:lnTo>
                  <a:lnTo>
                    <a:pt x="639" y="39"/>
                  </a:lnTo>
                  <a:lnTo>
                    <a:pt x="653" y="20"/>
                  </a:lnTo>
                  <a:lnTo>
                    <a:pt x="665" y="0"/>
                  </a:lnTo>
                  <a:lnTo>
                    <a:pt x="6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0" name="Freeform 21"/>
            <p:cNvSpPr>
              <a:spLocks/>
            </p:cNvSpPr>
            <p:nvPr/>
          </p:nvSpPr>
          <p:spPr bwMode="auto">
            <a:xfrm>
              <a:off x="1709738" y="3028950"/>
              <a:ext cx="11113" cy="17462"/>
            </a:xfrm>
            <a:custGeom>
              <a:avLst/>
              <a:gdLst>
                <a:gd name="T0" fmla="*/ 44 w 44"/>
                <a:gd name="T1" fmla="*/ 7 h 65"/>
                <a:gd name="T2" fmla="*/ 0 w 44"/>
                <a:gd name="T3" fmla="*/ 65 h 65"/>
                <a:gd name="T4" fmla="*/ 0 w 44"/>
                <a:gd name="T5" fmla="*/ 55 h 65"/>
                <a:gd name="T6" fmla="*/ 6 w 44"/>
                <a:gd name="T7" fmla="*/ 48 h 65"/>
                <a:gd name="T8" fmla="*/ 10 w 44"/>
                <a:gd name="T9" fmla="*/ 41 h 65"/>
                <a:gd name="T10" fmla="*/ 16 w 44"/>
                <a:gd name="T11" fmla="*/ 33 h 65"/>
                <a:gd name="T12" fmla="*/ 21 w 44"/>
                <a:gd name="T13" fmla="*/ 26 h 65"/>
                <a:gd name="T14" fmla="*/ 26 w 44"/>
                <a:gd name="T15" fmla="*/ 19 h 65"/>
                <a:gd name="T16" fmla="*/ 31 w 44"/>
                <a:gd name="T17" fmla="*/ 12 h 65"/>
                <a:gd name="T18" fmla="*/ 37 w 44"/>
                <a:gd name="T19" fmla="*/ 6 h 65"/>
                <a:gd name="T20" fmla="*/ 44 w 44"/>
                <a:gd name="T21" fmla="*/ 0 h 65"/>
                <a:gd name="T22" fmla="*/ 44 w 44"/>
                <a:gd name="T23"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44" y="7"/>
                  </a:moveTo>
                  <a:lnTo>
                    <a:pt x="0" y="65"/>
                  </a:lnTo>
                  <a:lnTo>
                    <a:pt x="0" y="55"/>
                  </a:lnTo>
                  <a:lnTo>
                    <a:pt x="6" y="48"/>
                  </a:lnTo>
                  <a:lnTo>
                    <a:pt x="10" y="41"/>
                  </a:lnTo>
                  <a:lnTo>
                    <a:pt x="16" y="33"/>
                  </a:lnTo>
                  <a:lnTo>
                    <a:pt x="21" y="26"/>
                  </a:lnTo>
                  <a:lnTo>
                    <a:pt x="26" y="19"/>
                  </a:lnTo>
                  <a:lnTo>
                    <a:pt x="31" y="12"/>
                  </a:lnTo>
                  <a:lnTo>
                    <a:pt x="37" y="6"/>
                  </a:lnTo>
                  <a:lnTo>
                    <a:pt x="44" y="0"/>
                  </a:lnTo>
                  <a:lnTo>
                    <a:pt x="4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1" name="Freeform 22"/>
            <p:cNvSpPr>
              <a:spLocks/>
            </p:cNvSpPr>
            <p:nvPr/>
          </p:nvSpPr>
          <p:spPr bwMode="auto">
            <a:xfrm>
              <a:off x="1800225" y="3040063"/>
              <a:ext cx="136525" cy="139700"/>
            </a:xfrm>
            <a:custGeom>
              <a:avLst/>
              <a:gdLst>
                <a:gd name="T0" fmla="*/ 460 w 513"/>
                <a:gd name="T1" fmla="*/ 93 h 524"/>
                <a:gd name="T2" fmla="*/ 436 w 513"/>
                <a:gd name="T3" fmla="*/ 123 h 524"/>
                <a:gd name="T4" fmla="*/ 411 w 513"/>
                <a:gd name="T5" fmla="*/ 153 h 524"/>
                <a:gd name="T6" fmla="*/ 385 w 513"/>
                <a:gd name="T7" fmla="*/ 183 h 524"/>
                <a:gd name="T8" fmla="*/ 360 w 513"/>
                <a:gd name="T9" fmla="*/ 213 h 524"/>
                <a:gd name="T10" fmla="*/ 333 w 513"/>
                <a:gd name="T11" fmla="*/ 244 h 524"/>
                <a:gd name="T12" fmla="*/ 305 w 513"/>
                <a:gd name="T13" fmla="*/ 274 h 524"/>
                <a:gd name="T14" fmla="*/ 276 w 513"/>
                <a:gd name="T15" fmla="*/ 303 h 524"/>
                <a:gd name="T16" fmla="*/ 248 w 513"/>
                <a:gd name="T17" fmla="*/ 331 h 524"/>
                <a:gd name="T18" fmla="*/ 218 w 513"/>
                <a:gd name="T19" fmla="*/ 359 h 524"/>
                <a:gd name="T20" fmla="*/ 187 w 513"/>
                <a:gd name="T21" fmla="*/ 386 h 524"/>
                <a:gd name="T22" fmla="*/ 157 w 513"/>
                <a:gd name="T23" fmla="*/ 411 h 524"/>
                <a:gd name="T24" fmla="*/ 127 w 513"/>
                <a:gd name="T25" fmla="*/ 437 h 524"/>
                <a:gd name="T26" fmla="*/ 96 w 513"/>
                <a:gd name="T27" fmla="*/ 460 h 524"/>
                <a:gd name="T28" fmla="*/ 64 w 513"/>
                <a:gd name="T29" fmla="*/ 483 h 524"/>
                <a:gd name="T30" fmla="*/ 32 w 513"/>
                <a:gd name="T31" fmla="*/ 504 h 524"/>
                <a:gd name="T32" fmla="*/ 0 w 513"/>
                <a:gd name="T33" fmla="*/ 524 h 524"/>
                <a:gd name="T34" fmla="*/ 24 w 513"/>
                <a:gd name="T35" fmla="*/ 506 h 524"/>
                <a:gd name="T36" fmla="*/ 46 w 513"/>
                <a:gd name="T37" fmla="*/ 488 h 524"/>
                <a:gd name="T38" fmla="*/ 67 w 513"/>
                <a:gd name="T39" fmla="*/ 468 h 524"/>
                <a:gd name="T40" fmla="*/ 87 w 513"/>
                <a:gd name="T41" fmla="*/ 448 h 524"/>
                <a:gd name="T42" fmla="*/ 108 w 513"/>
                <a:gd name="T43" fmla="*/ 429 h 524"/>
                <a:gd name="T44" fmla="*/ 129 w 513"/>
                <a:gd name="T45" fmla="*/ 408 h 524"/>
                <a:gd name="T46" fmla="*/ 151 w 513"/>
                <a:gd name="T47" fmla="*/ 388 h 524"/>
                <a:gd name="T48" fmla="*/ 175 w 513"/>
                <a:gd name="T49" fmla="*/ 368 h 524"/>
                <a:gd name="T50" fmla="*/ 194 w 513"/>
                <a:gd name="T51" fmla="*/ 348 h 524"/>
                <a:gd name="T52" fmla="*/ 214 w 513"/>
                <a:gd name="T53" fmla="*/ 329 h 524"/>
                <a:gd name="T54" fmla="*/ 234 w 513"/>
                <a:gd name="T55" fmla="*/ 308 h 524"/>
                <a:gd name="T56" fmla="*/ 254 w 513"/>
                <a:gd name="T57" fmla="*/ 287 h 524"/>
                <a:gd name="T58" fmla="*/ 272 w 513"/>
                <a:gd name="T59" fmla="*/ 267 h 524"/>
                <a:gd name="T60" fmla="*/ 291 w 513"/>
                <a:gd name="T61" fmla="*/ 246 h 524"/>
                <a:gd name="T62" fmla="*/ 311 w 513"/>
                <a:gd name="T63" fmla="*/ 225 h 524"/>
                <a:gd name="T64" fmla="*/ 329 w 513"/>
                <a:gd name="T65" fmla="*/ 204 h 524"/>
                <a:gd name="T66" fmla="*/ 348 w 513"/>
                <a:gd name="T67" fmla="*/ 183 h 524"/>
                <a:gd name="T68" fmla="*/ 367 w 513"/>
                <a:gd name="T69" fmla="*/ 161 h 524"/>
                <a:gd name="T70" fmla="*/ 386 w 513"/>
                <a:gd name="T71" fmla="*/ 140 h 524"/>
                <a:gd name="T72" fmla="*/ 405 w 513"/>
                <a:gd name="T73" fmla="*/ 119 h 524"/>
                <a:gd name="T74" fmla="*/ 423 w 513"/>
                <a:gd name="T75" fmla="*/ 98 h 524"/>
                <a:gd name="T76" fmla="*/ 442 w 513"/>
                <a:gd name="T77" fmla="*/ 76 h 524"/>
                <a:gd name="T78" fmla="*/ 462 w 513"/>
                <a:gd name="T79" fmla="*/ 55 h 524"/>
                <a:gd name="T80" fmla="*/ 480 w 513"/>
                <a:gd name="T81" fmla="*/ 34 h 524"/>
                <a:gd name="T82" fmla="*/ 513 w 513"/>
                <a:gd name="T83" fmla="*/ 0 h 524"/>
                <a:gd name="T84" fmla="*/ 508 w 513"/>
                <a:gd name="T85" fmla="*/ 12 h 524"/>
                <a:gd name="T86" fmla="*/ 501 w 513"/>
                <a:gd name="T87" fmla="*/ 24 h 524"/>
                <a:gd name="T88" fmla="*/ 494 w 513"/>
                <a:gd name="T89" fmla="*/ 34 h 524"/>
                <a:gd name="T90" fmla="*/ 486 w 513"/>
                <a:gd name="T91" fmla="*/ 46 h 524"/>
                <a:gd name="T92" fmla="*/ 479 w 513"/>
                <a:gd name="T93" fmla="*/ 58 h 524"/>
                <a:gd name="T94" fmla="*/ 471 w 513"/>
                <a:gd name="T95" fmla="*/ 68 h 524"/>
                <a:gd name="T96" fmla="*/ 465 w 513"/>
                <a:gd name="T97" fmla="*/ 80 h 524"/>
                <a:gd name="T98" fmla="*/ 460 w 513"/>
                <a:gd name="T99" fmla="*/ 93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3" h="524">
                  <a:moveTo>
                    <a:pt x="460" y="93"/>
                  </a:moveTo>
                  <a:lnTo>
                    <a:pt x="436" y="123"/>
                  </a:lnTo>
                  <a:lnTo>
                    <a:pt x="411" y="153"/>
                  </a:lnTo>
                  <a:lnTo>
                    <a:pt x="385" y="183"/>
                  </a:lnTo>
                  <a:lnTo>
                    <a:pt x="360" y="213"/>
                  </a:lnTo>
                  <a:lnTo>
                    <a:pt x="333" y="244"/>
                  </a:lnTo>
                  <a:lnTo>
                    <a:pt x="305" y="274"/>
                  </a:lnTo>
                  <a:lnTo>
                    <a:pt x="276" y="303"/>
                  </a:lnTo>
                  <a:lnTo>
                    <a:pt x="248" y="331"/>
                  </a:lnTo>
                  <a:lnTo>
                    <a:pt x="218" y="359"/>
                  </a:lnTo>
                  <a:lnTo>
                    <a:pt x="187" y="386"/>
                  </a:lnTo>
                  <a:lnTo>
                    <a:pt x="157" y="411"/>
                  </a:lnTo>
                  <a:lnTo>
                    <a:pt x="127" y="437"/>
                  </a:lnTo>
                  <a:lnTo>
                    <a:pt x="96" y="460"/>
                  </a:lnTo>
                  <a:lnTo>
                    <a:pt x="64" y="483"/>
                  </a:lnTo>
                  <a:lnTo>
                    <a:pt x="32" y="504"/>
                  </a:lnTo>
                  <a:lnTo>
                    <a:pt x="0" y="524"/>
                  </a:lnTo>
                  <a:lnTo>
                    <a:pt x="24" y="506"/>
                  </a:lnTo>
                  <a:lnTo>
                    <a:pt x="46" y="488"/>
                  </a:lnTo>
                  <a:lnTo>
                    <a:pt x="67" y="468"/>
                  </a:lnTo>
                  <a:lnTo>
                    <a:pt x="87" y="448"/>
                  </a:lnTo>
                  <a:lnTo>
                    <a:pt x="108" y="429"/>
                  </a:lnTo>
                  <a:lnTo>
                    <a:pt x="129" y="408"/>
                  </a:lnTo>
                  <a:lnTo>
                    <a:pt x="151" y="388"/>
                  </a:lnTo>
                  <a:lnTo>
                    <a:pt x="175" y="368"/>
                  </a:lnTo>
                  <a:lnTo>
                    <a:pt x="194" y="348"/>
                  </a:lnTo>
                  <a:lnTo>
                    <a:pt x="214" y="329"/>
                  </a:lnTo>
                  <a:lnTo>
                    <a:pt x="234" y="308"/>
                  </a:lnTo>
                  <a:lnTo>
                    <a:pt x="254" y="287"/>
                  </a:lnTo>
                  <a:lnTo>
                    <a:pt x="272" y="267"/>
                  </a:lnTo>
                  <a:lnTo>
                    <a:pt x="291" y="246"/>
                  </a:lnTo>
                  <a:lnTo>
                    <a:pt x="311" y="225"/>
                  </a:lnTo>
                  <a:lnTo>
                    <a:pt x="329" y="204"/>
                  </a:lnTo>
                  <a:lnTo>
                    <a:pt x="348" y="183"/>
                  </a:lnTo>
                  <a:lnTo>
                    <a:pt x="367" y="161"/>
                  </a:lnTo>
                  <a:lnTo>
                    <a:pt x="386" y="140"/>
                  </a:lnTo>
                  <a:lnTo>
                    <a:pt x="405" y="119"/>
                  </a:lnTo>
                  <a:lnTo>
                    <a:pt x="423" y="98"/>
                  </a:lnTo>
                  <a:lnTo>
                    <a:pt x="442" y="76"/>
                  </a:lnTo>
                  <a:lnTo>
                    <a:pt x="462" y="55"/>
                  </a:lnTo>
                  <a:lnTo>
                    <a:pt x="480" y="34"/>
                  </a:lnTo>
                  <a:lnTo>
                    <a:pt x="513" y="0"/>
                  </a:lnTo>
                  <a:lnTo>
                    <a:pt x="508" y="12"/>
                  </a:lnTo>
                  <a:lnTo>
                    <a:pt x="501" y="24"/>
                  </a:lnTo>
                  <a:lnTo>
                    <a:pt x="494" y="34"/>
                  </a:lnTo>
                  <a:lnTo>
                    <a:pt x="486" y="46"/>
                  </a:lnTo>
                  <a:lnTo>
                    <a:pt x="479" y="58"/>
                  </a:lnTo>
                  <a:lnTo>
                    <a:pt x="471" y="68"/>
                  </a:lnTo>
                  <a:lnTo>
                    <a:pt x="465" y="80"/>
                  </a:lnTo>
                  <a:lnTo>
                    <a:pt x="460" y="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2" name="Freeform 23"/>
            <p:cNvSpPr>
              <a:spLocks/>
            </p:cNvSpPr>
            <p:nvPr/>
          </p:nvSpPr>
          <p:spPr bwMode="auto">
            <a:xfrm>
              <a:off x="1835150" y="3084513"/>
              <a:ext cx="85725" cy="85725"/>
            </a:xfrm>
            <a:custGeom>
              <a:avLst/>
              <a:gdLst>
                <a:gd name="T0" fmla="*/ 327 w 327"/>
                <a:gd name="T1" fmla="*/ 0 h 325"/>
                <a:gd name="T2" fmla="*/ 312 w 327"/>
                <a:gd name="T3" fmla="*/ 25 h 325"/>
                <a:gd name="T4" fmla="*/ 295 w 327"/>
                <a:gd name="T5" fmla="*/ 49 h 325"/>
                <a:gd name="T6" fmla="*/ 279 w 327"/>
                <a:gd name="T7" fmla="*/ 73 h 325"/>
                <a:gd name="T8" fmla="*/ 260 w 327"/>
                <a:gd name="T9" fmla="*/ 96 h 325"/>
                <a:gd name="T10" fmla="*/ 243 w 327"/>
                <a:gd name="T11" fmla="*/ 118 h 325"/>
                <a:gd name="T12" fmla="*/ 223 w 327"/>
                <a:gd name="T13" fmla="*/ 140 h 325"/>
                <a:gd name="T14" fmla="*/ 203 w 327"/>
                <a:gd name="T15" fmla="*/ 161 h 325"/>
                <a:gd name="T16" fmla="*/ 184 w 327"/>
                <a:gd name="T17" fmla="*/ 182 h 325"/>
                <a:gd name="T18" fmla="*/ 163 w 327"/>
                <a:gd name="T19" fmla="*/ 202 h 325"/>
                <a:gd name="T20" fmla="*/ 141 w 327"/>
                <a:gd name="T21" fmla="*/ 221 h 325"/>
                <a:gd name="T22" fmla="*/ 119 w 327"/>
                <a:gd name="T23" fmla="*/ 240 h 325"/>
                <a:gd name="T24" fmla="*/ 95 w 327"/>
                <a:gd name="T25" fmla="*/ 259 h 325"/>
                <a:gd name="T26" fmla="*/ 72 w 327"/>
                <a:gd name="T27" fmla="*/ 276 h 325"/>
                <a:gd name="T28" fmla="*/ 49 w 327"/>
                <a:gd name="T29" fmla="*/ 293 h 325"/>
                <a:gd name="T30" fmla="*/ 24 w 327"/>
                <a:gd name="T31" fmla="*/ 310 h 325"/>
                <a:gd name="T32" fmla="*/ 0 w 327"/>
                <a:gd name="T33" fmla="*/ 325 h 325"/>
                <a:gd name="T34" fmla="*/ 17 w 327"/>
                <a:gd name="T35" fmla="*/ 306 h 325"/>
                <a:gd name="T36" fmla="*/ 35 w 327"/>
                <a:gd name="T37" fmla="*/ 289 h 325"/>
                <a:gd name="T38" fmla="*/ 53 w 327"/>
                <a:gd name="T39" fmla="*/ 271 h 325"/>
                <a:gd name="T40" fmla="*/ 73 w 327"/>
                <a:gd name="T41" fmla="*/ 253 h 325"/>
                <a:gd name="T42" fmla="*/ 92 w 327"/>
                <a:gd name="T43" fmla="*/ 235 h 325"/>
                <a:gd name="T44" fmla="*/ 112 w 327"/>
                <a:gd name="T45" fmla="*/ 219 h 325"/>
                <a:gd name="T46" fmla="*/ 131 w 327"/>
                <a:gd name="T47" fmla="*/ 202 h 325"/>
                <a:gd name="T48" fmla="*/ 151 w 327"/>
                <a:gd name="T49" fmla="*/ 184 h 325"/>
                <a:gd name="T50" fmla="*/ 171 w 327"/>
                <a:gd name="T51" fmla="*/ 167 h 325"/>
                <a:gd name="T52" fmla="*/ 191 w 327"/>
                <a:gd name="T53" fmla="*/ 148 h 325"/>
                <a:gd name="T54" fmla="*/ 209 w 327"/>
                <a:gd name="T55" fmla="*/ 131 h 325"/>
                <a:gd name="T56" fmla="*/ 228 w 327"/>
                <a:gd name="T57" fmla="*/ 112 h 325"/>
                <a:gd name="T58" fmla="*/ 245 w 327"/>
                <a:gd name="T59" fmla="*/ 94 h 325"/>
                <a:gd name="T60" fmla="*/ 262 w 327"/>
                <a:gd name="T61" fmla="*/ 75 h 325"/>
                <a:gd name="T62" fmla="*/ 278 w 327"/>
                <a:gd name="T63" fmla="*/ 55 h 325"/>
                <a:gd name="T64" fmla="*/ 293 w 327"/>
                <a:gd name="T65" fmla="*/ 34 h 325"/>
                <a:gd name="T66" fmla="*/ 300 w 327"/>
                <a:gd name="T67" fmla="*/ 25 h 325"/>
                <a:gd name="T68" fmla="*/ 308 w 327"/>
                <a:gd name="T69" fmla="*/ 16 h 325"/>
                <a:gd name="T70" fmla="*/ 316 w 327"/>
                <a:gd name="T71" fmla="*/ 6 h 325"/>
                <a:gd name="T72" fmla="*/ 327 w 327"/>
                <a:gd name="T7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25">
                  <a:moveTo>
                    <a:pt x="327" y="0"/>
                  </a:moveTo>
                  <a:lnTo>
                    <a:pt x="312" y="25"/>
                  </a:lnTo>
                  <a:lnTo>
                    <a:pt x="295" y="49"/>
                  </a:lnTo>
                  <a:lnTo>
                    <a:pt x="279" y="73"/>
                  </a:lnTo>
                  <a:lnTo>
                    <a:pt x="260" y="96"/>
                  </a:lnTo>
                  <a:lnTo>
                    <a:pt x="243" y="118"/>
                  </a:lnTo>
                  <a:lnTo>
                    <a:pt x="223" y="140"/>
                  </a:lnTo>
                  <a:lnTo>
                    <a:pt x="203" y="161"/>
                  </a:lnTo>
                  <a:lnTo>
                    <a:pt x="184" y="182"/>
                  </a:lnTo>
                  <a:lnTo>
                    <a:pt x="163" y="202"/>
                  </a:lnTo>
                  <a:lnTo>
                    <a:pt x="141" y="221"/>
                  </a:lnTo>
                  <a:lnTo>
                    <a:pt x="119" y="240"/>
                  </a:lnTo>
                  <a:lnTo>
                    <a:pt x="95" y="259"/>
                  </a:lnTo>
                  <a:lnTo>
                    <a:pt x="72" y="276"/>
                  </a:lnTo>
                  <a:lnTo>
                    <a:pt x="49" y="293"/>
                  </a:lnTo>
                  <a:lnTo>
                    <a:pt x="24" y="310"/>
                  </a:lnTo>
                  <a:lnTo>
                    <a:pt x="0" y="325"/>
                  </a:lnTo>
                  <a:lnTo>
                    <a:pt x="17" y="306"/>
                  </a:lnTo>
                  <a:lnTo>
                    <a:pt x="35" y="289"/>
                  </a:lnTo>
                  <a:lnTo>
                    <a:pt x="53" y="271"/>
                  </a:lnTo>
                  <a:lnTo>
                    <a:pt x="73" y="253"/>
                  </a:lnTo>
                  <a:lnTo>
                    <a:pt x="92" y="235"/>
                  </a:lnTo>
                  <a:lnTo>
                    <a:pt x="112" y="219"/>
                  </a:lnTo>
                  <a:lnTo>
                    <a:pt x="131" y="202"/>
                  </a:lnTo>
                  <a:lnTo>
                    <a:pt x="151" y="184"/>
                  </a:lnTo>
                  <a:lnTo>
                    <a:pt x="171" y="167"/>
                  </a:lnTo>
                  <a:lnTo>
                    <a:pt x="191" y="148"/>
                  </a:lnTo>
                  <a:lnTo>
                    <a:pt x="209" y="131"/>
                  </a:lnTo>
                  <a:lnTo>
                    <a:pt x="228" y="112"/>
                  </a:lnTo>
                  <a:lnTo>
                    <a:pt x="245" y="94"/>
                  </a:lnTo>
                  <a:lnTo>
                    <a:pt x="262" y="75"/>
                  </a:lnTo>
                  <a:lnTo>
                    <a:pt x="278" y="55"/>
                  </a:lnTo>
                  <a:lnTo>
                    <a:pt x="293" y="34"/>
                  </a:lnTo>
                  <a:lnTo>
                    <a:pt x="300" y="25"/>
                  </a:lnTo>
                  <a:lnTo>
                    <a:pt x="308" y="16"/>
                  </a:lnTo>
                  <a:lnTo>
                    <a:pt x="316" y="6"/>
                  </a:lnTo>
                  <a:lnTo>
                    <a:pt x="3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3" name="Freeform 24"/>
            <p:cNvSpPr>
              <a:spLocks/>
            </p:cNvSpPr>
            <p:nvPr/>
          </p:nvSpPr>
          <p:spPr bwMode="auto">
            <a:xfrm>
              <a:off x="1635125" y="3100388"/>
              <a:ext cx="28575" cy="63500"/>
            </a:xfrm>
            <a:custGeom>
              <a:avLst/>
              <a:gdLst>
                <a:gd name="T0" fmla="*/ 108 w 108"/>
                <a:gd name="T1" fmla="*/ 2 h 244"/>
                <a:gd name="T2" fmla="*/ 91 w 108"/>
                <a:gd name="T3" fmla="*/ 28 h 244"/>
                <a:gd name="T4" fmla="*/ 77 w 108"/>
                <a:gd name="T5" fmla="*/ 53 h 244"/>
                <a:gd name="T6" fmla="*/ 64 w 108"/>
                <a:gd name="T7" fmla="*/ 81 h 244"/>
                <a:gd name="T8" fmla="*/ 54 w 108"/>
                <a:gd name="T9" fmla="*/ 108 h 244"/>
                <a:gd name="T10" fmla="*/ 44 w 108"/>
                <a:gd name="T11" fmla="*/ 137 h 244"/>
                <a:gd name="T12" fmla="*/ 34 w 108"/>
                <a:gd name="T13" fmla="*/ 164 h 244"/>
                <a:gd name="T14" fmla="*/ 22 w 108"/>
                <a:gd name="T15" fmla="*/ 192 h 244"/>
                <a:gd name="T16" fmla="*/ 10 w 108"/>
                <a:gd name="T17" fmla="*/ 219 h 244"/>
                <a:gd name="T18" fmla="*/ 10 w 108"/>
                <a:gd name="T19" fmla="*/ 243 h 244"/>
                <a:gd name="T20" fmla="*/ 8 w 108"/>
                <a:gd name="T21" fmla="*/ 243 h 244"/>
                <a:gd name="T22" fmla="*/ 7 w 108"/>
                <a:gd name="T23" fmla="*/ 243 h 244"/>
                <a:gd name="T24" fmla="*/ 6 w 108"/>
                <a:gd name="T25" fmla="*/ 244 h 244"/>
                <a:gd name="T26" fmla="*/ 6 w 108"/>
                <a:gd name="T27" fmla="*/ 244 h 244"/>
                <a:gd name="T28" fmla="*/ 0 w 108"/>
                <a:gd name="T29" fmla="*/ 219 h 244"/>
                <a:gd name="T30" fmla="*/ 3 w 108"/>
                <a:gd name="T31" fmla="*/ 193 h 244"/>
                <a:gd name="T32" fmla="*/ 11 w 108"/>
                <a:gd name="T33" fmla="*/ 167 h 244"/>
                <a:gd name="T34" fmla="*/ 19 w 108"/>
                <a:gd name="T35" fmla="*/ 144 h 244"/>
                <a:gd name="T36" fmla="*/ 29 w 108"/>
                <a:gd name="T37" fmla="*/ 126 h 244"/>
                <a:gd name="T38" fmla="*/ 39 w 108"/>
                <a:gd name="T39" fmla="*/ 107 h 244"/>
                <a:gd name="T40" fmla="*/ 48 w 108"/>
                <a:gd name="T41" fmla="*/ 88 h 244"/>
                <a:gd name="T42" fmla="*/ 58 w 108"/>
                <a:gd name="T43" fmla="*/ 70 h 244"/>
                <a:gd name="T44" fmla="*/ 69 w 108"/>
                <a:gd name="T45" fmla="*/ 51 h 244"/>
                <a:gd name="T46" fmla="*/ 80 w 108"/>
                <a:gd name="T47" fmla="*/ 34 h 244"/>
                <a:gd name="T48" fmla="*/ 93 w 108"/>
                <a:gd name="T49" fmla="*/ 16 h 244"/>
                <a:gd name="T50" fmla="*/ 106 w 108"/>
                <a:gd name="T51" fmla="*/ 0 h 244"/>
                <a:gd name="T52" fmla="*/ 108 w 108"/>
                <a:gd name="T53" fmla="*/ 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8" h="244">
                  <a:moveTo>
                    <a:pt x="108" y="2"/>
                  </a:moveTo>
                  <a:lnTo>
                    <a:pt x="91" y="28"/>
                  </a:lnTo>
                  <a:lnTo>
                    <a:pt x="77" y="53"/>
                  </a:lnTo>
                  <a:lnTo>
                    <a:pt x="64" y="81"/>
                  </a:lnTo>
                  <a:lnTo>
                    <a:pt x="54" y="108"/>
                  </a:lnTo>
                  <a:lnTo>
                    <a:pt x="44" y="137"/>
                  </a:lnTo>
                  <a:lnTo>
                    <a:pt x="34" y="164"/>
                  </a:lnTo>
                  <a:lnTo>
                    <a:pt x="22" y="192"/>
                  </a:lnTo>
                  <a:lnTo>
                    <a:pt x="10" y="219"/>
                  </a:lnTo>
                  <a:lnTo>
                    <a:pt x="10" y="243"/>
                  </a:lnTo>
                  <a:lnTo>
                    <a:pt x="8" y="243"/>
                  </a:lnTo>
                  <a:lnTo>
                    <a:pt x="7" y="243"/>
                  </a:lnTo>
                  <a:lnTo>
                    <a:pt x="6" y="244"/>
                  </a:lnTo>
                  <a:lnTo>
                    <a:pt x="6" y="244"/>
                  </a:lnTo>
                  <a:lnTo>
                    <a:pt x="0" y="219"/>
                  </a:lnTo>
                  <a:lnTo>
                    <a:pt x="3" y="193"/>
                  </a:lnTo>
                  <a:lnTo>
                    <a:pt x="11" y="167"/>
                  </a:lnTo>
                  <a:lnTo>
                    <a:pt x="19" y="144"/>
                  </a:lnTo>
                  <a:lnTo>
                    <a:pt x="29" y="126"/>
                  </a:lnTo>
                  <a:lnTo>
                    <a:pt x="39" y="107"/>
                  </a:lnTo>
                  <a:lnTo>
                    <a:pt x="48" y="88"/>
                  </a:lnTo>
                  <a:lnTo>
                    <a:pt x="58" y="70"/>
                  </a:lnTo>
                  <a:lnTo>
                    <a:pt x="69" y="51"/>
                  </a:lnTo>
                  <a:lnTo>
                    <a:pt x="80" y="34"/>
                  </a:lnTo>
                  <a:lnTo>
                    <a:pt x="93" y="16"/>
                  </a:lnTo>
                  <a:lnTo>
                    <a:pt x="106" y="0"/>
                  </a:lnTo>
                  <a:lnTo>
                    <a:pt x="10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4" name="Freeform 25"/>
            <p:cNvSpPr>
              <a:spLocks/>
            </p:cNvSpPr>
            <p:nvPr/>
          </p:nvSpPr>
          <p:spPr bwMode="auto">
            <a:xfrm>
              <a:off x="1676400" y="3101975"/>
              <a:ext cx="0" cy="1587"/>
            </a:xfrm>
            <a:custGeom>
              <a:avLst/>
              <a:gdLst>
                <a:gd name="T0" fmla="*/ 6 w 6"/>
                <a:gd name="T1" fmla="*/ 0 h 7"/>
                <a:gd name="T2" fmla="*/ 6 w 6"/>
                <a:gd name="T3" fmla="*/ 2 h 7"/>
                <a:gd name="T4" fmla="*/ 5 w 6"/>
                <a:gd name="T5" fmla="*/ 3 h 7"/>
                <a:gd name="T6" fmla="*/ 4 w 6"/>
                <a:gd name="T7" fmla="*/ 6 h 7"/>
                <a:gd name="T8" fmla="*/ 1 w 6"/>
                <a:gd name="T9" fmla="*/ 7 h 7"/>
                <a:gd name="T10" fmla="*/ 0 w 6"/>
                <a:gd name="T11" fmla="*/ 5 h 7"/>
                <a:gd name="T12" fmla="*/ 1 w 6"/>
                <a:gd name="T13" fmla="*/ 2 h 7"/>
                <a:gd name="T14" fmla="*/ 2 w 6"/>
                <a:gd name="T15" fmla="*/ 0 h 7"/>
                <a:gd name="T16" fmla="*/ 6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6" y="0"/>
                  </a:moveTo>
                  <a:lnTo>
                    <a:pt x="6" y="2"/>
                  </a:lnTo>
                  <a:lnTo>
                    <a:pt x="5" y="3"/>
                  </a:lnTo>
                  <a:lnTo>
                    <a:pt x="4" y="6"/>
                  </a:lnTo>
                  <a:lnTo>
                    <a:pt x="1" y="7"/>
                  </a:lnTo>
                  <a:lnTo>
                    <a:pt x="0" y="5"/>
                  </a:lnTo>
                  <a:lnTo>
                    <a:pt x="1" y="2"/>
                  </a:lnTo>
                  <a:lnTo>
                    <a:pt x="2"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5" name="Freeform 26"/>
            <p:cNvSpPr>
              <a:spLocks/>
            </p:cNvSpPr>
            <p:nvPr/>
          </p:nvSpPr>
          <p:spPr bwMode="auto">
            <a:xfrm>
              <a:off x="1647825" y="3105150"/>
              <a:ext cx="26988" cy="60325"/>
            </a:xfrm>
            <a:custGeom>
              <a:avLst/>
              <a:gdLst>
                <a:gd name="T0" fmla="*/ 102 w 102"/>
                <a:gd name="T1" fmla="*/ 0 h 226"/>
                <a:gd name="T2" fmla="*/ 95 w 102"/>
                <a:gd name="T3" fmla="*/ 16 h 226"/>
                <a:gd name="T4" fmla="*/ 88 w 102"/>
                <a:gd name="T5" fmla="*/ 32 h 226"/>
                <a:gd name="T6" fmla="*/ 79 w 102"/>
                <a:gd name="T7" fmla="*/ 47 h 226"/>
                <a:gd name="T8" fmla="*/ 71 w 102"/>
                <a:gd name="T9" fmla="*/ 63 h 226"/>
                <a:gd name="T10" fmla="*/ 62 w 102"/>
                <a:gd name="T11" fmla="*/ 78 h 226"/>
                <a:gd name="T12" fmla="*/ 55 w 102"/>
                <a:gd name="T13" fmla="*/ 93 h 226"/>
                <a:gd name="T14" fmla="*/ 48 w 102"/>
                <a:gd name="T15" fmla="*/ 109 h 226"/>
                <a:gd name="T16" fmla="*/ 43 w 102"/>
                <a:gd name="T17" fmla="*/ 125 h 226"/>
                <a:gd name="T18" fmla="*/ 38 w 102"/>
                <a:gd name="T19" fmla="*/ 138 h 226"/>
                <a:gd name="T20" fmla="*/ 34 w 102"/>
                <a:gd name="T21" fmla="*/ 150 h 226"/>
                <a:gd name="T22" fmla="*/ 28 w 102"/>
                <a:gd name="T23" fmla="*/ 163 h 226"/>
                <a:gd name="T24" fmla="*/ 22 w 102"/>
                <a:gd name="T25" fmla="*/ 174 h 226"/>
                <a:gd name="T26" fmla="*/ 18 w 102"/>
                <a:gd name="T27" fmla="*/ 187 h 226"/>
                <a:gd name="T28" fmla="*/ 14 w 102"/>
                <a:gd name="T29" fmla="*/ 200 h 226"/>
                <a:gd name="T30" fmla="*/ 13 w 102"/>
                <a:gd name="T31" fmla="*/ 212 h 226"/>
                <a:gd name="T32" fmla="*/ 14 w 102"/>
                <a:gd name="T33" fmla="*/ 226 h 226"/>
                <a:gd name="T34" fmla="*/ 9 w 102"/>
                <a:gd name="T35" fmla="*/ 226 h 226"/>
                <a:gd name="T36" fmla="*/ 5 w 102"/>
                <a:gd name="T37" fmla="*/ 225 h 226"/>
                <a:gd name="T38" fmla="*/ 1 w 102"/>
                <a:gd name="T39" fmla="*/ 222 h 226"/>
                <a:gd name="T40" fmla="*/ 0 w 102"/>
                <a:gd name="T41" fmla="*/ 218 h 226"/>
                <a:gd name="T42" fmla="*/ 2 w 102"/>
                <a:gd name="T43" fmla="*/ 187 h 226"/>
                <a:gd name="T44" fmla="*/ 11 w 102"/>
                <a:gd name="T45" fmla="*/ 158 h 226"/>
                <a:gd name="T46" fmla="*/ 22 w 102"/>
                <a:gd name="T47" fmla="*/ 131 h 226"/>
                <a:gd name="T48" fmla="*/ 36 w 102"/>
                <a:gd name="T49" fmla="*/ 104 h 226"/>
                <a:gd name="T50" fmla="*/ 51 w 102"/>
                <a:gd name="T51" fmla="*/ 79 h 226"/>
                <a:gd name="T52" fmla="*/ 69 w 102"/>
                <a:gd name="T53" fmla="*/ 53 h 226"/>
                <a:gd name="T54" fmla="*/ 84 w 102"/>
                <a:gd name="T55" fmla="*/ 26 h 226"/>
                <a:gd name="T56" fmla="*/ 99 w 102"/>
                <a:gd name="T57" fmla="*/ 0 h 226"/>
                <a:gd name="T58" fmla="*/ 102 w 102"/>
                <a:gd name="T5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 h="226">
                  <a:moveTo>
                    <a:pt x="102" y="0"/>
                  </a:moveTo>
                  <a:lnTo>
                    <a:pt x="95" y="16"/>
                  </a:lnTo>
                  <a:lnTo>
                    <a:pt x="88" y="32"/>
                  </a:lnTo>
                  <a:lnTo>
                    <a:pt x="79" y="47"/>
                  </a:lnTo>
                  <a:lnTo>
                    <a:pt x="71" y="63"/>
                  </a:lnTo>
                  <a:lnTo>
                    <a:pt x="62" y="78"/>
                  </a:lnTo>
                  <a:lnTo>
                    <a:pt x="55" y="93"/>
                  </a:lnTo>
                  <a:lnTo>
                    <a:pt x="48" y="109"/>
                  </a:lnTo>
                  <a:lnTo>
                    <a:pt x="43" y="125"/>
                  </a:lnTo>
                  <a:lnTo>
                    <a:pt x="38" y="138"/>
                  </a:lnTo>
                  <a:lnTo>
                    <a:pt x="34" y="150"/>
                  </a:lnTo>
                  <a:lnTo>
                    <a:pt x="28" y="163"/>
                  </a:lnTo>
                  <a:lnTo>
                    <a:pt x="22" y="174"/>
                  </a:lnTo>
                  <a:lnTo>
                    <a:pt x="18" y="187"/>
                  </a:lnTo>
                  <a:lnTo>
                    <a:pt x="14" y="200"/>
                  </a:lnTo>
                  <a:lnTo>
                    <a:pt x="13" y="212"/>
                  </a:lnTo>
                  <a:lnTo>
                    <a:pt x="14" y="226"/>
                  </a:lnTo>
                  <a:lnTo>
                    <a:pt x="9" y="226"/>
                  </a:lnTo>
                  <a:lnTo>
                    <a:pt x="5" y="225"/>
                  </a:lnTo>
                  <a:lnTo>
                    <a:pt x="1" y="222"/>
                  </a:lnTo>
                  <a:lnTo>
                    <a:pt x="0" y="218"/>
                  </a:lnTo>
                  <a:lnTo>
                    <a:pt x="2" y="187"/>
                  </a:lnTo>
                  <a:lnTo>
                    <a:pt x="11" y="158"/>
                  </a:lnTo>
                  <a:lnTo>
                    <a:pt x="22" y="131"/>
                  </a:lnTo>
                  <a:lnTo>
                    <a:pt x="36" y="104"/>
                  </a:lnTo>
                  <a:lnTo>
                    <a:pt x="51" y="79"/>
                  </a:lnTo>
                  <a:lnTo>
                    <a:pt x="69" y="53"/>
                  </a:lnTo>
                  <a:lnTo>
                    <a:pt x="84" y="26"/>
                  </a:lnTo>
                  <a:lnTo>
                    <a:pt x="99" y="0"/>
                  </a:lnTo>
                  <a:lnTo>
                    <a:pt x="10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6" name="Freeform 27"/>
            <p:cNvSpPr>
              <a:spLocks/>
            </p:cNvSpPr>
            <p:nvPr/>
          </p:nvSpPr>
          <p:spPr bwMode="auto">
            <a:xfrm>
              <a:off x="1684338" y="3114675"/>
              <a:ext cx="19050" cy="39687"/>
            </a:xfrm>
            <a:custGeom>
              <a:avLst/>
              <a:gdLst>
                <a:gd name="T0" fmla="*/ 74 w 74"/>
                <a:gd name="T1" fmla="*/ 0 h 149"/>
                <a:gd name="T2" fmla="*/ 67 w 74"/>
                <a:gd name="T3" fmla="*/ 13 h 149"/>
                <a:gd name="T4" fmla="*/ 60 w 74"/>
                <a:gd name="T5" fmla="*/ 25 h 149"/>
                <a:gd name="T6" fmla="*/ 53 w 74"/>
                <a:gd name="T7" fmla="*/ 38 h 149"/>
                <a:gd name="T8" fmla="*/ 47 w 74"/>
                <a:gd name="T9" fmla="*/ 51 h 149"/>
                <a:gd name="T10" fmla="*/ 40 w 74"/>
                <a:gd name="T11" fmla="*/ 64 h 149"/>
                <a:gd name="T12" fmla="*/ 33 w 74"/>
                <a:gd name="T13" fmla="*/ 77 h 149"/>
                <a:gd name="T14" fmla="*/ 26 w 74"/>
                <a:gd name="T15" fmla="*/ 88 h 149"/>
                <a:gd name="T16" fmla="*/ 18 w 74"/>
                <a:gd name="T17" fmla="*/ 100 h 149"/>
                <a:gd name="T18" fmla="*/ 14 w 74"/>
                <a:gd name="T19" fmla="*/ 114 h 149"/>
                <a:gd name="T20" fmla="*/ 13 w 74"/>
                <a:gd name="T21" fmla="*/ 129 h 149"/>
                <a:gd name="T22" fmla="*/ 11 w 74"/>
                <a:gd name="T23" fmla="*/ 142 h 149"/>
                <a:gd name="T24" fmla="*/ 0 w 74"/>
                <a:gd name="T25" fmla="*/ 149 h 149"/>
                <a:gd name="T26" fmla="*/ 0 w 74"/>
                <a:gd name="T27" fmla="*/ 128 h 149"/>
                <a:gd name="T28" fmla="*/ 4 w 74"/>
                <a:gd name="T29" fmla="*/ 107 h 149"/>
                <a:gd name="T30" fmla="*/ 11 w 74"/>
                <a:gd name="T31" fmla="*/ 88 h 149"/>
                <a:gd name="T32" fmla="*/ 21 w 74"/>
                <a:gd name="T33" fmla="*/ 70 h 149"/>
                <a:gd name="T34" fmla="*/ 33 w 74"/>
                <a:gd name="T35" fmla="*/ 52 h 149"/>
                <a:gd name="T36" fmla="*/ 45 w 74"/>
                <a:gd name="T37" fmla="*/ 35 h 149"/>
                <a:gd name="T38" fmla="*/ 57 w 74"/>
                <a:gd name="T39" fmla="*/ 17 h 149"/>
                <a:gd name="T40" fmla="*/ 69 w 74"/>
                <a:gd name="T41" fmla="*/ 0 h 149"/>
                <a:gd name="T42" fmla="*/ 74 w 74"/>
                <a:gd name="T43"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149">
                  <a:moveTo>
                    <a:pt x="74" y="0"/>
                  </a:moveTo>
                  <a:lnTo>
                    <a:pt x="67" y="13"/>
                  </a:lnTo>
                  <a:lnTo>
                    <a:pt x="60" y="25"/>
                  </a:lnTo>
                  <a:lnTo>
                    <a:pt x="53" y="38"/>
                  </a:lnTo>
                  <a:lnTo>
                    <a:pt x="47" y="51"/>
                  </a:lnTo>
                  <a:lnTo>
                    <a:pt x="40" y="64"/>
                  </a:lnTo>
                  <a:lnTo>
                    <a:pt x="33" y="77"/>
                  </a:lnTo>
                  <a:lnTo>
                    <a:pt x="26" y="88"/>
                  </a:lnTo>
                  <a:lnTo>
                    <a:pt x="18" y="100"/>
                  </a:lnTo>
                  <a:lnTo>
                    <a:pt x="14" y="114"/>
                  </a:lnTo>
                  <a:lnTo>
                    <a:pt x="13" y="129"/>
                  </a:lnTo>
                  <a:lnTo>
                    <a:pt x="11" y="142"/>
                  </a:lnTo>
                  <a:lnTo>
                    <a:pt x="0" y="149"/>
                  </a:lnTo>
                  <a:lnTo>
                    <a:pt x="0" y="128"/>
                  </a:lnTo>
                  <a:lnTo>
                    <a:pt x="4" y="107"/>
                  </a:lnTo>
                  <a:lnTo>
                    <a:pt x="11" y="88"/>
                  </a:lnTo>
                  <a:lnTo>
                    <a:pt x="21" y="70"/>
                  </a:lnTo>
                  <a:lnTo>
                    <a:pt x="33" y="52"/>
                  </a:lnTo>
                  <a:lnTo>
                    <a:pt x="45" y="35"/>
                  </a:lnTo>
                  <a:lnTo>
                    <a:pt x="57" y="17"/>
                  </a:lnTo>
                  <a:lnTo>
                    <a:pt x="69" y="0"/>
                  </a:lnTo>
                  <a:lnTo>
                    <a:pt x="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7" name="Freeform 28"/>
            <p:cNvSpPr>
              <a:spLocks/>
            </p:cNvSpPr>
            <p:nvPr/>
          </p:nvSpPr>
          <p:spPr bwMode="auto">
            <a:xfrm>
              <a:off x="1663700" y="3116263"/>
              <a:ext cx="20638" cy="44450"/>
            </a:xfrm>
            <a:custGeom>
              <a:avLst/>
              <a:gdLst>
                <a:gd name="T0" fmla="*/ 78 w 78"/>
                <a:gd name="T1" fmla="*/ 0 h 169"/>
                <a:gd name="T2" fmla="*/ 65 w 78"/>
                <a:gd name="T3" fmla="*/ 19 h 169"/>
                <a:gd name="T4" fmla="*/ 53 w 78"/>
                <a:gd name="T5" fmla="*/ 39 h 169"/>
                <a:gd name="T6" fmla="*/ 43 w 78"/>
                <a:gd name="T7" fmla="*/ 58 h 169"/>
                <a:gd name="T8" fmla="*/ 34 w 78"/>
                <a:gd name="T9" fmla="*/ 79 h 169"/>
                <a:gd name="T10" fmla="*/ 27 w 78"/>
                <a:gd name="T11" fmla="*/ 100 h 169"/>
                <a:gd name="T12" fmla="*/ 20 w 78"/>
                <a:gd name="T13" fmla="*/ 122 h 169"/>
                <a:gd name="T14" fmla="*/ 15 w 78"/>
                <a:gd name="T15" fmla="*/ 144 h 169"/>
                <a:gd name="T16" fmla="*/ 10 w 78"/>
                <a:gd name="T17" fmla="*/ 168 h 169"/>
                <a:gd name="T18" fmla="*/ 5 w 78"/>
                <a:gd name="T19" fmla="*/ 169 h 169"/>
                <a:gd name="T20" fmla="*/ 3 w 78"/>
                <a:gd name="T21" fmla="*/ 165 h 169"/>
                <a:gd name="T22" fmla="*/ 2 w 78"/>
                <a:gd name="T23" fmla="*/ 160 h 169"/>
                <a:gd name="T24" fmla="*/ 0 w 78"/>
                <a:gd name="T25" fmla="*/ 156 h 169"/>
                <a:gd name="T26" fmla="*/ 1 w 78"/>
                <a:gd name="T27" fmla="*/ 133 h 169"/>
                <a:gd name="T28" fmla="*/ 6 w 78"/>
                <a:gd name="T29" fmla="*/ 111 h 169"/>
                <a:gd name="T30" fmla="*/ 13 w 78"/>
                <a:gd name="T31" fmla="*/ 90 h 169"/>
                <a:gd name="T32" fmla="*/ 23 w 78"/>
                <a:gd name="T33" fmla="*/ 71 h 169"/>
                <a:gd name="T34" fmla="*/ 36 w 78"/>
                <a:gd name="T35" fmla="*/ 53 h 169"/>
                <a:gd name="T36" fmla="*/ 49 w 78"/>
                <a:gd name="T37" fmla="*/ 34 h 169"/>
                <a:gd name="T38" fmla="*/ 64 w 78"/>
                <a:gd name="T39" fmla="*/ 17 h 169"/>
                <a:gd name="T40" fmla="*/ 78 w 78"/>
                <a:gd name="T4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69">
                  <a:moveTo>
                    <a:pt x="78" y="0"/>
                  </a:moveTo>
                  <a:lnTo>
                    <a:pt x="65" y="19"/>
                  </a:lnTo>
                  <a:lnTo>
                    <a:pt x="53" y="39"/>
                  </a:lnTo>
                  <a:lnTo>
                    <a:pt x="43" y="58"/>
                  </a:lnTo>
                  <a:lnTo>
                    <a:pt x="34" y="79"/>
                  </a:lnTo>
                  <a:lnTo>
                    <a:pt x="27" y="100"/>
                  </a:lnTo>
                  <a:lnTo>
                    <a:pt x="20" y="122"/>
                  </a:lnTo>
                  <a:lnTo>
                    <a:pt x="15" y="144"/>
                  </a:lnTo>
                  <a:lnTo>
                    <a:pt x="10" y="168"/>
                  </a:lnTo>
                  <a:lnTo>
                    <a:pt x="5" y="169"/>
                  </a:lnTo>
                  <a:lnTo>
                    <a:pt x="3" y="165"/>
                  </a:lnTo>
                  <a:lnTo>
                    <a:pt x="2" y="160"/>
                  </a:lnTo>
                  <a:lnTo>
                    <a:pt x="0" y="156"/>
                  </a:lnTo>
                  <a:lnTo>
                    <a:pt x="1" y="133"/>
                  </a:lnTo>
                  <a:lnTo>
                    <a:pt x="6" y="111"/>
                  </a:lnTo>
                  <a:lnTo>
                    <a:pt x="13" y="90"/>
                  </a:lnTo>
                  <a:lnTo>
                    <a:pt x="23" y="71"/>
                  </a:lnTo>
                  <a:lnTo>
                    <a:pt x="36" y="53"/>
                  </a:lnTo>
                  <a:lnTo>
                    <a:pt x="49" y="34"/>
                  </a:lnTo>
                  <a:lnTo>
                    <a:pt x="64" y="17"/>
                  </a:lnTo>
                  <a:lnTo>
                    <a:pt x="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8" name="Freeform 29"/>
            <p:cNvSpPr>
              <a:spLocks/>
            </p:cNvSpPr>
            <p:nvPr/>
          </p:nvSpPr>
          <p:spPr bwMode="auto">
            <a:xfrm>
              <a:off x="1701800" y="3127375"/>
              <a:ext cx="9525" cy="19050"/>
            </a:xfrm>
            <a:custGeom>
              <a:avLst/>
              <a:gdLst>
                <a:gd name="T0" fmla="*/ 7 w 33"/>
                <a:gd name="T1" fmla="*/ 66 h 66"/>
                <a:gd name="T2" fmla="*/ 5 w 33"/>
                <a:gd name="T3" fmla="*/ 66 h 66"/>
                <a:gd name="T4" fmla="*/ 4 w 33"/>
                <a:gd name="T5" fmla="*/ 65 h 66"/>
                <a:gd name="T6" fmla="*/ 1 w 33"/>
                <a:gd name="T7" fmla="*/ 64 h 66"/>
                <a:gd name="T8" fmla="*/ 0 w 33"/>
                <a:gd name="T9" fmla="*/ 63 h 66"/>
                <a:gd name="T10" fmla="*/ 2 w 33"/>
                <a:gd name="T11" fmla="*/ 44 h 66"/>
                <a:gd name="T12" fmla="*/ 11 w 33"/>
                <a:gd name="T13" fmla="*/ 28 h 66"/>
                <a:gd name="T14" fmla="*/ 21 w 33"/>
                <a:gd name="T15" fmla="*/ 14 h 66"/>
                <a:gd name="T16" fmla="*/ 33 w 33"/>
                <a:gd name="T17" fmla="*/ 0 h 66"/>
                <a:gd name="T18" fmla="*/ 27 w 33"/>
                <a:gd name="T19" fmla="*/ 15 h 66"/>
                <a:gd name="T20" fmla="*/ 20 w 33"/>
                <a:gd name="T21" fmla="*/ 32 h 66"/>
                <a:gd name="T22" fmla="*/ 13 w 33"/>
                <a:gd name="T23" fmla="*/ 49 h 66"/>
                <a:gd name="T24" fmla="*/ 7 w 33"/>
                <a:gd name="T2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6">
                  <a:moveTo>
                    <a:pt x="7" y="66"/>
                  </a:moveTo>
                  <a:lnTo>
                    <a:pt x="5" y="66"/>
                  </a:lnTo>
                  <a:lnTo>
                    <a:pt x="4" y="65"/>
                  </a:lnTo>
                  <a:lnTo>
                    <a:pt x="1" y="64"/>
                  </a:lnTo>
                  <a:lnTo>
                    <a:pt x="0" y="63"/>
                  </a:lnTo>
                  <a:lnTo>
                    <a:pt x="2" y="44"/>
                  </a:lnTo>
                  <a:lnTo>
                    <a:pt x="11" y="28"/>
                  </a:lnTo>
                  <a:lnTo>
                    <a:pt x="21" y="14"/>
                  </a:lnTo>
                  <a:lnTo>
                    <a:pt x="33" y="0"/>
                  </a:lnTo>
                  <a:lnTo>
                    <a:pt x="27" y="15"/>
                  </a:lnTo>
                  <a:lnTo>
                    <a:pt x="20" y="32"/>
                  </a:lnTo>
                  <a:lnTo>
                    <a:pt x="13" y="49"/>
                  </a:lnTo>
                  <a:lnTo>
                    <a:pt x="7"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9" name="Freeform 30"/>
            <p:cNvSpPr>
              <a:spLocks/>
            </p:cNvSpPr>
            <p:nvPr/>
          </p:nvSpPr>
          <p:spPr bwMode="auto">
            <a:xfrm>
              <a:off x="1874838" y="3149600"/>
              <a:ext cx="15875" cy="15875"/>
            </a:xfrm>
            <a:custGeom>
              <a:avLst/>
              <a:gdLst>
                <a:gd name="T0" fmla="*/ 63 w 63"/>
                <a:gd name="T1" fmla="*/ 19 h 62"/>
                <a:gd name="T2" fmla="*/ 58 w 63"/>
                <a:gd name="T3" fmla="*/ 25 h 62"/>
                <a:gd name="T4" fmla="*/ 53 w 63"/>
                <a:gd name="T5" fmla="*/ 31 h 62"/>
                <a:gd name="T6" fmla="*/ 46 w 63"/>
                <a:gd name="T7" fmla="*/ 36 h 62"/>
                <a:gd name="T8" fmla="*/ 40 w 63"/>
                <a:gd name="T9" fmla="*/ 42 h 62"/>
                <a:gd name="T10" fmla="*/ 33 w 63"/>
                <a:gd name="T11" fmla="*/ 48 h 62"/>
                <a:gd name="T12" fmla="*/ 26 w 63"/>
                <a:gd name="T13" fmla="*/ 53 h 62"/>
                <a:gd name="T14" fmla="*/ 19 w 63"/>
                <a:gd name="T15" fmla="*/ 57 h 62"/>
                <a:gd name="T16" fmla="*/ 12 w 63"/>
                <a:gd name="T17" fmla="*/ 62 h 62"/>
                <a:gd name="T18" fmla="*/ 8 w 63"/>
                <a:gd name="T19" fmla="*/ 61 h 62"/>
                <a:gd name="T20" fmla="*/ 3 w 63"/>
                <a:gd name="T21" fmla="*/ 58 h 62"/>
                <a:gd name="T22" fmla="*/ 0 w 63"/>
                <a:gd name="T23" fmla="*/ 55 h 62"/>
                <a:gd name="T24" fmla="*/ 3 w 63"/>
                <a:gd name="T25" fmla="*/ 50 h 62"/>
                <a:gd name="T26" fmla="*/ 8 w 63"/>
                <a:gd name="T27" fmla="*/ 43 h 62"/>
                <a:gd name="T28" fmla="*/ 17 w 63"/>
                <a:gd name="T29" fmla="*/ 32 h 62"/>
                <a:gd name="T30" fmla="*/ 25 w 63"/>
                <a:gd name="T31" fmla="*/ 20 h 62"/>
                <a:gd name="T32" fmla="*/ 34 w 63"/>
                <a:gd name="T33" fmla="*/ 10 h 62"/>
                <a:gd name="T34" fmla="*/ 43 w 63"/>
                <a:gd name="T35" fmla="*/ 3 h 62"/>
                <a:gd name="T36" fmla="*/ 51 w 63"/>
                <a:gd name="T37" fmla="*/ 0 h 62"/>
                <a:gd name="T38" fmla="*/ 58 w 63"/>
                <a:gd name="T39" fmla="*/ 5 h 62"/>
                <a:gd name="T40" fmla="*/ 63 w 63"/>
                <a:gd name="T41" fmla="*/ 1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62">
                  <a:moveTo>
                    <a:pt x="63" y="19"/>
                  </a:moveTo>
                  <a:lnTo>
                    <a:pt x="58" y="25"/>
                  </a:lnTo>
                  <a:lnTo>
                    <a:pt x="53" y="31"/>
                  </a:lnTo>
                  <a:lnTo>
                    <a:pt x="46" y="36"/>
                  </a:lnTo>
                  <a:lnTo>
                    <a:pt x="40" y="42"/>
                  </a:lnTo>
                  <a:lnTo>
                    <a:pt x="33" y="48"/>
                  </a:lnTo>
                  <a:lnTo>
                    <a:pt x="26" y="53"/>
                  </a:lnTo>
                  <a:lnTo>
                    <a:pt x="19" y="57"/>
                  </a:lnTo>
                  <a:lnTo>
                    <a:pt x="12" y="62"/>
                  </a:lnTo>
                  <a:lnTo>
                    <a:pt x="8" y="61"/>
                  </a:lnTo>
                  <a:lnTo>
                    <a:pt x="3" y="58"/>
                  </a:lnTo>
                  <a:lnTo>
                    <a:pt x="0" y="55"/>
                  </a:lnTo>
                  <a:lnTo>
                    <a:pt x="3" y="50"/>
                  </a:lnTo>
                  <a:lnTo>
                    <a:pt x="8" y="43"/>
                  </a:lnTo>
                  <a:lnTo>
                    <a:pt x="17" y="32"/>
                  </a:lnTo>
                  <a:lnTo>
                    <a:pt x="25" y="20"/>
                  </a:lnTo>
                  <a:lnTo>
                    <a:pt x="34" y="10"/>
                  </a:lnTo>
                  <a:lnTo>
                    <a:pt x="43" y="3"/>
                  </a:lnTo>
                  <a:lnTo>
                    <a:pt x="51" y="0"/>
                  </a:lnTo>
                  <a:lnTo>
                    <a:pt x="58" y="5"/>
                  </a:lnTo>
                  <a:lnTo>
                    <a:pt x="6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0" name="Freeform 31"/>
            <p:cNvSpPr>
              <a:spLocks/>
            </p:cNvSpPr>
            <p:nvPr/>
          </p:nvSpPr>
          <p:spPr bwMode="auto">
            <a:xfrm>
              <a:off x="1860550" y="3187700"/>
              <a:ext cx="4763" cy="4762"/>
            </a:xfrm>
            <a:custGeom>
              <a:avLst/>
              <a:gdLst>
                <a:gd name="T0" fmla="*/ 18 w 18"/>
                <a:gd name="T1" fmla="*/ 5 h 18"/>
                <a:gd name="T2" fmla="*/ 15 w 18"/>
                <a:gd name="T3" fmla="*/ 18 h 18"/>
                <a:gd name="T4" fmla="*/ 11 w 18"/>
                <a:gd name="T5" fmla="*/ 15 h 18"/>
                <a:gd name="T6" fmla="*/ 6 w 18"/>
                <a:gd name="T7" fmla="*/ 10 h 18"/>
                <a:gd name="T8" fmla="*/ 1 w 18"/>
                <a:gd name="T9" fmla="*/ 4 h 18"/>
                <a:gd name="T10" fmla="*/ 0 w 18"/>
                <a:gd name="T11" fmla="*/ 0 h 18"/>
                <a:gd name="T12" fmla="*/ 5 w 18"/>
                <a:gd name="T13" fmla="*/ 0 h 18"/>
                <a:gd name="T14" fmla="*/ 9 w 18"/>
                <a:gd name="T15" fmla="*/ 1 h 18"/>
                <a:gd name="T16" fmla="*/ 14 w 18"/>
                <a:gd name="T17" fmla="*/ 2 h 18"/>
                <a:gd name="T18" fmla="*/ 18 w 18"/>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18" y="5"/>
                  </a:moveTo>
                  <a:lnTo>
                    <a:pt x="15" y="18"/>
                  </a:lnTo>
                  <a:lnTo>
                    <a:pt x="11" y="15"/>
                  </a:lnTo>
                  <a:lnTo>
                    <a:pt x="6" y="10"/>
                  </a:lnTo>
                  <a:lnTo>
                    <a:pt x="1" y="4"/>
                  </a:lnTo>
                  <a:lnTo>
                    <a:pt x="0" y="0"/>
                  </a:lnTo>
                  <a:lnTo>
                    <a:pt x="5" y="0"/>
                  </a:lnTo>
                  <a:lnTo>
                    <a:pt x="9" y="1"/>
                  </a:lnTo>
                  <a:lnTo>
                    <a:pt x="14" y="2"/>
                  </a:lnTo>
                  <a:lnTo>
                    <a:pt x="1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1" name="Freeform 32"/>
            <p:cNvSpPr>
              <a:spLocks/>
            </p:cNvSpPr>
            <p:nvPr/>
          </p:nvSpPr>
          <p:spPr bwMode="auto">
            <a:xfrm>
              <a:off x="1890713" y="3192463"/>
              <a:ext cx="6350" cy="3175"/>
            </a:xfrm>
            <a:custGeom>
              <a:avLst/>
              <a:gdLst>
                <a:gd name="T0" fmla="*/ 21 w 21"/>
                <a:gd name="T1" fmla="*/ 1 h 11"/>
                <a:gd name="T2" fmla="*/ 19 w 21"/>
                <a:gd name="T3" fmla="*/ 5 h 11"/>
                <a:gd name="T4" fmla="*/ 15 w 21"/>
                <a:gd name="T5" fmla="*/ 9 h 11"/>
                <a:gd name="T6" fmla="*/ 10 w 21"/>
                <a:gd name="T7" fmla="*/ 11 h 11"/>
                <a:gd name="T8" fmla="*/ 6 w 21"/>
                <a:gd name="T9" fmla="*/ 11 h 11"/>
                <a:gd name="T10" fmla="*/ 3 w 21"/>
                <a:gd name="T11" fmla="*/ 9 h 11"/>
                <a:gd name="T12" fmla="*/ 1 w 21"/>
                <a:gd name="T13" fmla="*/ 5 h 11"/>
                <a:gd name="T14" fmla="*/ 0 w 21"/>
                <a:gd name="T15" fmla="*/ 3 h 11"/>
                <a:gd name="T16" fmla="*/ 1 w 21"/>
                <a:gd name="T17" fmla="*/ 0 h 11"/>
                <a:gd name="T18" fmla="*/ 7 w 21"/>
                <a:gd name="T19" fmla="*/ 0 h 11"/>
                <a:gd name="T20" fmla="*/ 12 w 21"/>
                <a:gd name="T21" fmla="*/ 0 h 11"/>
                <a:gd name="T22" fmla="*/ 17 w 21"/>
                <a:gd name="T23" fmla="*/ 0 h 11"/>
                <a:gd name="T24" fmla="*/ 21 w 21"/>
                <a:gd name="T2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1">
                  <a:moveTo>
                    <a:pt x="21" y="1"/>
                  </a:moveTo>
                  <a:lnTo>
                    <a:pt x="19" y="5"/>
                  </a:lnTo>
                  <a:lnTo>
                    <a:pt x="15" y="9"/>
                  </a:lnTo>
                  <a:lnTo>
                    <a:pt x="10" y="11"/>
                  </a:lnTo>
                  <a:lnTo>
                    <a:pt x="6" y="11"/>
                  </a:lnTo>
                  <a:lnTo>
                    <a:pt x="3" y="9"/>
                  </a:lnTo>
                  <a:lnTo>
                    <a:pt x="1" y="5"/>
                  </a:lnTo>
                  <a:lnTo>
                    <a:pt x="0" y="3"/>
                  </a:lnTo>
                  <a:lnTo>
                    <a:pt x="1" y="0"/>
                  </a:lnTo>
                  <a:lnTo>
                    <a:pt x="7" y="0"/>
                  </a:lnTo>
                  <a:lnTo>
                    <a:pt x="12" y="0"/>
                  </a:lnTo>
                  <a:lnTo>
                    <a:pt x="17" y="0"/>
                  </a:lnTo>
                  <a:lnTo>
                    <a:pt x="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2" name="Freeform 33"/>
            <p:cNvSpPr>
              <a:spLocks/>
            </p:cNvSpPr>
            <p:nvPr/>
          </p:nvSpPr>
          <p:spPr bwMode="auto">
            <a:xfrm>
              <a:off x="1881188" y="3195638"/>
              <a:ext cx="4763" cy="3175"/>
            </a:xfrm>
            <a:custGeom>
              <a:avLst/>
              <a:gdLst>
                <a:gd name="T0" fmla="*/ 16 w 16"/>
                <a:gd name="T1" fmla="*/ 10 h 10"/>
                <a:gd name="T2" fmla="*/ 0 w 16"/>
                <a:gd name="T3" fmla="*/ 10 h 10"/>
                <a:gd name="T4" fmla="*/ 2 w 16"/>
                <a:gd name="T5" fmla="*/ 0 h 10"/>
                <a:gd name="T6" fmla="*/ 6 w 16"/>
                <a:gd name="T7" fmla="*/ 1 h 10"/>
                <a:gd name="T8" fmla="*/ 9 w 16"/>
                <a:gd name="T9" fmla="*/ 3 h 10"/>
                <a:gd name="T10" fmla="*/ 13 w 16"/>
                <a:gd name="T11" fmla="*/ 7 h 10"/>
                <a:gd name="T12" fmla="*/ 16 w 1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6" h="10">
                  <a:moveTo>
                    <a:pt x="16" y="10"/>
                  </a:moveTo>
                  <a:lnTo>
                    <a:pt x="0" y="10"/>
                  </a:lnTo>
                  <a:lnTo>
                    <a:pt x="2" y="0"/>
                  </a:lnTo>
                  <a:lnTo>
                    <a:pt x="6" y="1"/>
                  </a:lnTo>
                  <a:lnTo>
                    <a:pt x="9" y="3"/>
                  </a:lnTo>
                  <a:lnTo>
                    <a:pt x="13" y="7"/>
                  </a:lnTo>
                  <a:lnTo>
                    <a:pt x="1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3" name="Freeform 34"/>
            <p:cNvSpPr>
              <a:spLocks/>
            </p:cNvSpPr>
            <p:nvPr/>
          </p:nvSpPr>
          <p:spPr bwMode="auto">
            <a:xfrm>
              <a:off x="1898650" y="3197225"/>
              <a:ext cx="6350" cy="3175"/>
            </a:xfrm>
            <a:custGeom>
              <a:avLst/>
              <a:gdLst>
                <a:gd name="T0" fmla="*/ 22 w 22"/>
                <a:gd name="T1" fmla="*/ 6 h 12"/>
                <a:gd name="T2" fmla="*/ 20 w 22"/>
                <a:gd name="T3" fmla="*/ 11 h 12"/>
                <a:gd name="T4" fmla="*/ 14 w 22"/>
                <a:gd name="T5" fmla="*/ 12 h 12"/>
                <a:gd name="T6" fmla="*/ 8 w 22"/>
                <a:gd name="T7" fmla="*/ 12 h 12"/>
                <a:gd name="T8" fmla="*/ 2 w 22"/>
                <a:gd name="T9" fmla="*/ 12 h 12"/>
                <a:gd name="T10" fmla="*/ 0 w 22"/>
                <a:gd name="T11" fmla="*/ 10 h 12"/>
                <a:gd name="T12" fmla="*/ 5 w 22"/>
                <a:gd name="T13" fmla="*/ 6 h 12"/>
                <a:gd name="T14" fmla="*/ 12 w 22"/>
                <a:gd name="T15" fmla="*/ 2 h 12"/>
                <a:gd name="T16" fmla="*/ 19 w 22"/>
                <a:gd name="T17" fmla="*/ 0 h 12"/>
                <a:gd name="T18" fmla="*/ 22 w 22"/>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6"/>
                  </a:moveTo>
                  <a:lnTo>
                    <a:pt x="20" y="11"/>
                  </a:lnTo>
                  <a:lnTo>
                    <a:pt x="14" y="12"/>
                  </a:lnTo>
                  <a:lnTo>
                    <a:pt x="8" y="12"/>
                  </a:lnTo>
                  <a:lnTo>
                    <a:pt x="2" y="12"/>
                  </a:lnTo>
                  <a:lnTo>
                    <a:pt x="0" y="10"/>
                  </a:lnTo>
                  <a:lnTo>
                    <a:pt x="5" y="6"/>
                  </a:lnTo>
                  <a:lnTo>
                    <a:pt x="12" y="2"/>
                  </a:lnTo>
                  <a:lnTo>
                    <a:pt x="19" y="0"/>
                  </a:lnTo>
                  <a:lnTo>
                    <a:pt x="2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4" name="Freeform 35"/>
            <p:cNvSpPr>
              <a:spLocks/>
            </p:cNvSpPr>
            <p:nvPr/>
          </p:nvSpPr>
          <p:spPr bwMode="auto">
            <a:xfrm>
              <a:off x="1858963" y="3205163"/>
              <a:ext cx="6350" cy="7937"/>
            </a:xfrm>
            <a:custGeom>
              <a:avLst/>
              <a:gdLst>
                <a:gd name="T0" fmla="*/ 25 w 25"/>
                <a:gd name="T1" fmla="*/ 12 h 27"/>
                <a:gd name="T2" fmla="*/ 25 w 25"/>
                <a:gd name="T3" fmla="*/ 15 h 27"/>
                <a:gd name="T4" fmla="*/ 25 w 25"/>
                <a:gd name="T5" fmla="*/ 19 h 27"/>
                <a:gd name="T6" fmla="*/ 25 w 25"/>
                <a:gd name="T7" fmla="*/ 23 h 27"/>
                <a:gd name="T8" fmla="*/ 24 w 25"/>
                <a:gd name="T9" fmla="*/ 27 h 27"/>
                <a:gd name="T10" fmla="*/ 16 w 25"/>
                <a:gd name="T11" fmla="*/ 22 h 27"/>
                <a:gd name="T12" fmla="*/ 10 w 25"/>
                <a:gd name="T13" fmla="*/ 17 h 27"/>
                <a:gd name="T14" fmla="*/ 4 w 25"/>
                <a:gd name="T15" fmla="*/ 12 h 27"/>
                <a:gd name="T16" fmla="*/ 0 w 25"/>
                <a:gd name="T17" fmla="*/ 5 h 27"/>
                <a:gd name="T18" fmla="*/ 7 w 25"/>
                <a:gd name="T19" fmla="*/ 2 h 27"/>
                <a:gd name="T20" fmla="*/ 16 w 25"/>
                <a:gd name="T21" fmla="*/ 0 h 27"/>
                <a:gd name="T22" fmla="*/ 24 w 25"/>
                <a:gd name="T23" fmla="*/ 2 h 27"/>
                <a:gd name="T24" fmla="*/ 25 w 25"/>
                <a:gd name="T2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7">
                  <a:moveTo>
                    <a:pt x="25" y="12"/>
                  </a:moveTo>
                  <a:lnTo>
                    <a:pt x="25" y="15"/>
                  </a:lnTo>
                  <a:lnTo>
                    <a:pt x="25" y="19"/>
                  </a:lnTo>
                  <a:lnTo>
                    <a:pt x="25" y="23"/>
                  </a:lnTo>
                  <a:lnTo>
                    <a:pt x="24" y="27"/>
                  </a:lnTo>
                  <a:lnTo>
                    <a:pt x="16" y="22"/>
                  </a:lnTo>
                  <a:lnTo>
                    <a:pt x="10" y="17"/>
                  </a:lnTo>
                  <a:lnTo>
                    <a:pt x="4" y="12"/>
                  </a:lnTo>
                  <a:lnTo>
                    <a:pt x="0" y="5"/>
                  </a:lnTo>
                  <a:lnTo>
                    <a:pt x="7" y="2"/>
                  </a:lnTo>
                  <a:lnTo>
                    <a:pt x="16" y="0"/>
                  </a:lnTo>
                  <a:lnTo>
                    <a:pt x="24" y="2"/>
                  </a:lnTo>
                  <a:lnTo>
                    <a:pt x="25"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5" name="Freeform 36"/>
            <p:cNvSpPr>
              <a:spLocks/>
            </p:cNvSpPr>
            <p:nvPr/>
          </p:nvSpPr>
          <p:spPr bwMode="auto">
            <a:xfrm>
              <a:off x="1885950" y="3208338"/>
              <a:ext cx="9525" cy="6350"/>
            </a:xfrm>
            <a:custGeom>
              <a:avLst/>
              <a:gdLst>
                <a:gd name="T0" fmla="*/ 36 w 36"/>
                <a:gd name="T1" fmla="*/ 2 h 20"/>
                <a:gd name="T2" fmla="*/ 31 w 36"/>
                <a:gd name="T3" fmla="*/ 8 h 20"/>
                <a:gd name="T4" fmla="*/ 25 w 36"/>
                <a:gd name="T5" fmla="*/ 14 h 20"/>
                <a:gd name="T6" fmla="*/ 19 w 36"/>
                <a:gd name="T7" fmla="*/ 18 h 20"/>
                <a:gd name="T8" fmla="*/ 11 w 36"/>
                <a:gd name="T9" fmla="*/ 20 h 20"/>
                <a:gd name="T10" fmla="*/ 8 w 36"/>
                <a:gd name="T11" fmla="*/ 16 h 20"/>
                <a:gd name="T12" fmla="*/ 4 w 36"/>
                <a:gd name="T13" fmla="*/ 12 h 20"/>
                <a:gd name="T14" fmla="*/ 1 w 36"/>
                <a:gd name="T15" fmla="*/ 8 h 20"/>
                <a:gd name="T16" fmla="*/ 0 w 36"/>
                <a:gd name="T17" fmla="*/ 2 h 20"/>
                <a:gd name="T18" fmla="*/ 4 w 36"/>
                <a:gd name="T19" fmla="*/ 1 h 20"/>
                <a:gd name="T20" fmla="*/ 9 w 36"/>
                <a:gd name="T21" fmla="*/ 1 h 20"/>
                <a:gd name="T22" fmla="*/ 14 w 36"/>
                <a:gd name="T23" fmla="*/ 1 h 20"/>
                <a:gd name="T24" fmla="*/ 18 w 36"/>
                <a:gd name="T25" fmla="*/ 0 h 20"/>
                <a:gd name="T26" fmla="*/ 23 w 36"/>
                <a:gd name="T27" fmla="*/ 1 h 20"/>
                <a:gd name="T28" fmla="*/ 28 w 36"/>
                <a:gd name="T29" fmla="*/ 1 h 20"/>
                <a:gd name="T30" fmla="*/ 32 w 36"/>
                <a:gd name="T31" fmla="*/ 1 h 20"/>
                <a:gd name="T32" fmla="*/ 36 w 36"/>
                <a:gd name="T3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0">
                  <a:moveTo>
                    <a:pt x="36" y="2"/>
                  </a:moveTo>
                  <a:lnTo>
                    <a:pt x="31" y="8"/>
                  </a:lnTo>
                  <a:lnTo>
                    <a:pt x="25" y="14"/>
                  </a:lnTo>
                  <a:lnTo>
                    <a:pt x="19" y="18"/>
                  </a:lnTo>
                  <a:lnTo>
                    <a:pt x="11" y="20"/>
                  </a:lnTo>
                  <a:lnTo>
                    <a:pt x="8" y="16"/>
                  </a:lnTo>
                  <a:lnTo>
                    <a:pt x="4" y="12"/>
                  </a:lnTo>
                  <a:lnTo>
                    <a:pt x="1" y="8"/>
                  </a:lnTo>
                  <a:lnTo>
                    <a:pt x="0" y="2"/>
                  </a:lnTo>
                  <a:lnTo>
                    <a:pt x="4" y="1"/>
                  </a:lnTo>
                  <a:lnTo>
                    <a:pt x="9" y="1"/>
                  </a:lnTo>
                  <a:lnTo>
                    <a:pt x="14" y="1"/>
                  </a:lnTo>
                  <a:lnTo>
                    <a:pt x="18" y="0"/>
                  </a:lnTo>
                  <a:lnTo>
                    <a:pt x="23" y="1"/>
                  </a:lnTo>
                  <a:lnTo>
                    <a:pt x="28" y="1"/>
                  </a:lnTo>
                  <a:lnTo>
                    <a:pt x="32" y="1"/>
                  </a:lnTo>
                  <a:lnTo>
                    <a:pt x="3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6" name="Freeform 37"/>
            <p:cNvSpPr>
              <a:spLocks/>
            </p:cNvSpPr>
            <p:nvPr/>
          </p:nvSpPr>
          <p:spPr bwMode="auto">
            <a:xfrm>
              <a:off x="1852613" y="3214688"/>
              <a:ext cx="6350" cy="4762"/>
            </a:xfrm>
            <a:custGeom>
              <a:avLst/>
              <a:gdLst>
                <a:gd name="T0" fmla="*/ 24 w 24"/>
                <a:gd name="T1" fmla="*/ 18 h 21"/>
                <a:gd name="T2" fmla="*/ 17 w 24"/>
                <a:gd name="T3" fmla="*/ 21 h 21"/>
                <a:gd name="T4" fmla="*/ 12 w 24"/>
                <a:gd name="T5" fmla="*/ 21 h 21"/>
                <a:gd name="T6" fmla="*/ 5 w 24"/>
                <a:gd name="T7" fmla="*/ 18 h 21"/>
                <a:gd name="T8" fmla="*/ 0 w 24"/>
                <a:gd name="T9" fmla="*/ 14 h 21"/>
                <a:gd name="T10" fmla="*/ 5 w 24"/>
                <a:gd name="T11" fmla="*/ 0 h 21"/>
                <a:gd name="T12" fmla="*/ 10 w 24"/>
                <a:gd name="T13" fmla="*/ 3 h 21"/>
                <a:gd name="T14" fmla="*/ 15 w 24"/>
                <a:gd name="T15" fmla="*/ 8 h 21"/>
                <a:gd name="T16" fmla="*/ 20 w 24"/>
                <a:gd name="T17" fmla="*/ 12 h 21"/>
                <a:gd name="T18" fmla="*/ 24 w 24"/>
                <a:gd name="T1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24" y="18"/>
                  </a:moveTo>
                  <a:lnTo>
                    <a:pt x="17" y="21"/>
                  </a:lnTo>
                  <a:lnTo>
                    <a:pt x="12" y="21"/>
                  </a:lnTo>
                  <a:lnTo>
                    <a:pt x="5" y="18"/>
                  </a:lnTo>
                  <a:lnTo>
                    <a:pt x="0" y="14"/>
                  </a:lnTo>
                  <a:lnTo>
                    <a:pt x="5" y="0"/>
                  </a:lnTo>
                  <a:lnTo>
                    <a:pt x="10" y="3"/>
                  </a:lnTo>
                  <a:lnTo>
                    <a:pt x="15" y="8"/>
                  </a:lnTo>
                  <a:lnTo>
                    <a:pt x="20" y="12"/>
                  </a:lnTo>
                  <a:lnTo>
                    <a:pt x="2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7" name="Freeform 38"/>
            <p:cNvSpPr>
              <a:spLocks/>
            </p:cNvSpPr>
            <p:nvPr/>
          </p:nvSpPr>
          <p:spPr bwMode="auto">
            <a:xfrm>
              <a:off x="1879600" y="3216275"/>
              <a:ext cx="4763" cy="4762"/>
            </a:xfrm>
            <a:custGeom>
              <a:avLst/>
              <a:gdLst>
                <a:gd name="T0" fmla="*/ 16 w 16"/>
                <a:gd name="T1" fmla="*/ 14 h 21"/>
                <a:gd name="T2" fmla="*/ 15 w 16"/>
                <a:gd name="T3" fmla="*/ 18 h 21"/>
                <a:gd name="T4" fmla="*/ 11 w 16"/>
                <a:gd name="T5" fmla="*/ 19 h 21"/>
                <a:gd name="T6" fmla="*/ 8 w 16"/>
                <a:gd name="T7" fmla="*/ 21 h 21"/>
                <a:gd name="T8" fmla="*/ 4 w 16"/>
                <a:gd name="T9" fmla="*/ 21 h 21"/>
                <a:gd name="T10" fmla="*/ 1 w 16"/>
                <a:gd name="T11" fmla="*/ 16 h 21"/>
                <a:gd name="T12" fmla="*/ 0 w 16"/>
                <a:gd name="T13" fmla="*/ 11 h 21"/>
                <a:gd name="T14" fmla="*/ 0 w 16"/>
                <a:gd name="T15" fmla="*/ 5 h 21"/>
                <a:gd name="T16" fmla="*/ 2 w 16"/>
                <a:gd name="T17" fmla="*/ 0 h 21"/>
                <a:gd name="T18" fmla="*/ 16 w 16"/>
                <a:gd name="T19"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1">
                  <a:moveTo>
                    <a:pt x="16" y="14"/>
                  </a:moveTo>
                  <a:lnTo>
                    <a:pt x="15" y="18"/>
                  </a:lnTo>
                  <a:lnTo>
                    <a:pt x="11" y="19"/>
                  </a:lnTo>
                  <a:lnTo>
                    <a:pt x="8" y="21"/>
                  </a:lnTo>
                  <a:lnTo>
                    <a:pt x="4" y="21"/>
                  </a:lnTo>
                  <a:lnTo>
                    <a:pt x="1" y="16"/>
                  </a:lnTo>
                  <a:lnTo>
                    <a:pt x="0" y="11"/>
                  </a:lnTo>
                  <a:lnTo>
                    <a:pt x="0" y="5"/>
                  </a:lnTo>
                  <a:lnTo>
                    <a:pt x="2" y="0"/>
                  </a:lnTo>
                  <a:lnTo>
                    <a:pt x="1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8" name="Freeform 39"/>
            <p:cNvSpPr>
              <a:spLocks/>
            </p:cNvSpPr>
            <p:nvPr/>
          </p:nvSpPr>
          <p:spPr bwMode="auto">
            <a:xfrm>
              <a:off x="1895475" y="3216275"/>
              <a:ext cx="9525" cy="6350"/>
            </a:xfrm>
            <a:custGeom>
              <a:avLst/>
              <a:gdLst>
                <a:gd name="T0" fmla="*/ 34 w 34"/>
                <a:gd name="T1" fmla="*/ 13 h 24"/>
                <a:gd name="T2" fmla="*/ 34 w 34"/>
                <a:gd name="T3" fmla="*/ 18 h 24"/>
                <a:gd name="T4" fmla="*/ 33 w 34"/>
                <a:gd name="T5" fmla="*/ 20 h 24"/>
                <a:gd name="T6" fmla="*/ 29 w 34"/>
                <a:gd name="T7" fmla="*/ 22 h 24"/>
                <a:gd name="T8" fmla="*/ 26 w 34"/>
                <a:gd name="T9" fmla="*/ 24 h 24"/>
                <a:gd name="T10" fmla="*/ 19 w 34"/>
                <a:gd name="T11" fmla="*/ 22 h 24"/>
                <a:gd name="T12" fmla="*/ 12 w 34"/>
                <a:gd name="T13" fmla="*/ 22 h 24"/>
                <a:gd name="T14" fmla="*/ 5 w 34"/>
                <a:gd name="T15" fmla="*/ 21 h 24"/>
                <a:gd name="T16" fmla="*/ 0 w 34"/>
                <a:gd name="T17" fmla="*/ 19 h 24"/>
                <a:gd name="T18" fmla="*/ 3 w 34"/>
                <a:gd name="T19" fmla="*/ 12 h 24"/>
                <a:gd name="T20" fmla="*/ 7 w 34"/>
                <a:gd name="T21" fmla="*/ 7 h 24"/>
                <a:gd name="T22" fmla="*/ 13 w 34"/>
                <a:gd name="T23" fmla="*/ 4 h 24"/>
                <a:gd name="T24" fmla="*/ 18 w 34"/>
                <a:gd name="T25" fmla="*/ 0 h 24"/>
                <a:gd name="T26" fmla="*/ 24 w 34"/>
                <a:gd name="T27" fmla="*/ 0 h 24"/>
                <a:gd name="T28" fmla="*/ 28 w 34"/>
                <a:gd name="T29" fmla="*/ 4 h 24"/>
                <a:gd name="T30" fmla="*/ 32 w 34"/>
                <a:gd name="T31" fmla="*/ 8 h 24"/>
                <a:gd name="T32" fmla="*/ 34 w 34"/>
                <a:gd name="T33"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4">
                  <a:moveTo>
                    <a:pt x="34" y="13"/>
                  </a:moveTo>
                  <a:lnTo>
                    <a:pt x="34" y="18"/>
                  </a:lnTo>
                  <a:lnTo>
                    <a:pt x="33" y="20"/>
                  </a:lnTo>
                  <a:lnTo>
                    <a:pt x="29" y="22"/>
                  </a:lnTo>
                  <a:lnTo>
                    <a:pt x="26" y="24"/>
                  </a:lnTo>
                  <a:lnTo>
                    <a:pt x="19" y="22"/>
                  </a:lnTo>
                  <a:lnTo>
                    <a:pt x="12" y="22"/>
                  </a:lnTo>
                  <a:lnTo>
                    <a:pt x="5" y="21"/>
                  </a:lnTo>
                  <a:lnTo>
                    <a:pt x="0" y="19"/>
                  </a:lnTo>
                  <a:lnTo>
                    <a:pt x="3" y="12"/>
                  </a:lnTo>
                  <a:lnTo>
                    <a:pt x="7" y="7"/>
                  </a:lnTo>
                  <a:lnTo>
                    <a:pt x="13" y="4"/>
                  </a:lnTo>
                  <a:lnTo>
                    <a:pt x="18" y="0"/>
                  </a:lnTo>
                  <a:lnTo>
                    <a:pt x="24" y="0"/>
                  </a:lnTo>
                  <a:lnTo>
                    <a:pt x="28" y="4"/>
                  </a:lnTo>
                  <a:lnTo>
                    <a:pt x="32" y="8"/>
                  </a:lnTo>
                  <a:lnTo>
                    <a:pt x="3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9" name="Freeform 40"/>
            <p:cNvSpPr>
              <a:spLocks/>
            </p:cNvSpPr>
            <p:nvPr/>
          </p:nvSpPr>
          <p:spPr bwMode="auto">
            <a:xfrm>
              <a:off x="1860550" y="3228975"/>
              <a:ext cx="3175" cy="3175"/>
            </a:xfrm>
            <a:custGeom>
              <a:avLst/>
              <a:gdLst>
                <a:gd name="T0" fmla="*/ 12 w 12"/>
                <a:gd name="T1" fmla="*/ 5 h 11"/>
                <a:gd name="T2" fmla="*/ 12 w 12"/>
                <a:gd name="T3" fmla="*/ 11 h 11"/>
                <a:gd name="T4" fmla="*/ 8 w 12"/>
                <a:gd name="T5" fmla="*/ 11 h 11"/>
                <a:gd name="T6" fmla="*/ 5 w 12"/>
                <a:gd name="T7" fmla="*/ 8 h 11"/>
                <a:gd name="T8" fmla="*/ 2 w 12"/>
                <a:gd name="T9" fmla="*/ 5 h 11"/>
                <a:gd name="T10" fmla="*/ 0 w 12"/>
                <a:gd name="T11" fmla="*/ 2 h 11"/>
                <a:gd name="T12" fmla="*/ 2 w 12"/>
                <a:gd name="T13" fmla="*/ 0 h 11"/>
                <a:gd name="T14" fmla="*/ 6 w 12"/>
                <a:gd name="T15" fmla="*/ 0 h 11"/>
                <a:gd name="T16" fmla="*/ 9 w 12"/>
                <a:gd name="T17" fmla="*/ 2 h 11"/>
                <a:gd name="T18" fmla="*/ 12 w 12"/>
                <a:gd name="T1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1">
                  <a:moveTo>
                    <a:pt x="12" y="5"/>
                  </a:moveTo>
                  <a:lnTo>
                    <a:pt x="12" y="11"/>
                  </a:lnTo>
                  <a:lnTo>
                    <a:pt x="8" y="11"/>
                  </a:lnTo>
                  <a:lnTo>
                    <a:pt x="5" y="8"/>
                  </a:lnTo>
                  <a:lnTo>
                    <a:pt x="2" y="5"/>
                  </a:lnTo>
                  <a:lnTo>
                    <a:pt x="0" y="2"/>
                  </a:lnTo>
                  <a:lnTo>
                    <a:pt x="2" y="0"/>
                  </a:lnTo>
                  <a:lnTo>
                    <a:pt x="6" y="0"/>
                  </a:lnTo>
                  <a:lnTo>
                    <a:pt x="9" y="2"/>
                  </a:lnTo>
                  <a:lnTo>
                    <a:pt x="1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0" name="Freeform 41"/>
            <p:cNvSpPr>
              <a:spLocks/>
            </p:cNvSpPr>
            <p:nvPr/>
          </p:nvSpPr>
          <p:spPr bwMode="auto">
            <a:xfrm>
              <a:off x="1885950" y="3230563"/>
              <a:ext cx="4763" cy="1587"/>
            </a:xfrm>
            <a:custGeom>
              <a:avLst/>
              <a:gdLst>
                <a:gd name="T0" fmla="*/ 18 w 18"/>
                <a:gd name="T1" fmla="*/ 3 h 9"/>
                <a:gd name="T2" fmla="*/ 14 w 18"/>
                <a:gd name="T3" fmla="*/ 6 h 9"/>
                <a:gd name="T4" fmla="*/ 11 w 18"/>
                <a:gd name="T5" fmla="*/ 8 h 9"/>
                <a:gd name="T6" fmla="*/ 6 w 18"/>
                <a:gd name="T7" fmla="*/ 9 h 9"/>
                <a:gd name="T8" fmla="*/ 1 w 18"/>
                <a:gd name="T9" fmla="*/ 7 h 9"/>
                <a:gd name="T10" fmla="*/ 0 w 18"/>
                <a:gd name="T11" fmla="*/ 0 h 9"/>
                <a:gd name="T12" fmla="*/ 5 w 18"/>
                <a:gd name="T13" fmla="*/ 0 h 9"/>
                <a:gd name="T14" fmla="*/ 9 w 18"/>
                <a:gd name="T15" fmla="*/ 0 h 9"/>
                <a:gd name="T16" fmla="*/ 14 w 18"/>
                <a:gd name="T17" fmla="*/ 1 h 9"/>
                <a:gd name="T18" fmla="*/ 18 w 18"/>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9">
                  <a:moveTo>
                    <a:pt x="18" y="3"/>
                  </a:moveTo>
                  <a:lnTo>
                    <a:pt x="14" y="6"/>
                  </a:lnTo>
                  <a:lnTo>
                    <a:pt x="11" y="8"/>
                  </a:lnTo>
                  <a:lnTo>
                    <a:pt x="6" y="9"/>
                  </a:lnTo>
                  <a:lnTo>
                    <a:pt x="1" y="7"/>
                  </a:lnTo>
                  <a:lnTo>
                    <a:pt x="0" y="0"/>
                  </a:lnTo>
                  <a:lnTo>
                    <a:pt x="5" y="0"/>
                  </a:lnTo>
                  <a:lnTo>
                    <a:pt x="9" y="0"/>
                  </a:lnTo>
                  <a:lnTo>
                    <a:pt x="14" y="1"/>
                  </a:lnTo>
                  <a:lnTo>
                    <a:pt x="1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1" name="Freeform 42"/>
            <p:cNvSpPr>
              <a:spLocks/>
            </p:cNvSpPr>
            <p:nvPr/>
          </p:nvSpPr>
          <p:spPr bwMode="auto">
            <a:xfrm>
              <a:off x="1908175" y="3232150"/>
              <a:ext cx="9525" cy="6350"/>
            </a:xfrm>
            <a:custGeom>
              <a:avLst/>
              <a:gdLst>
                <a:gd name="T0" fmla="*/ 37 w 38"/>
                <a:gd name="T1" fmla="*/ 22 h 29"/>
                <a:gd name="T2" fmla="*/ 31 w 38"/>
                <a:gd name="T3" fmla="*/ 25 h 29"/>
                <a:gd name="T4" fmla="*/ 26 w 38"/>
                <a:gd name="T5" fmla="*/ 28 h 29"/>
                <a:gd name="T6" fmla="*/ 21 w 38"/>
                <a:gd name="T7" fmla="*/ 29 h 29"/>
                <a:gd name="T8" fmla="*/ 16 w 38"/>
                <a:gd name="T9" fmla="*/ 24 h 29"/>
                <a:gd name="T10" fmla="*/ 0 w 38"/>
                <a:gd name="T11" fmla="*/ 2 h 29"/>
                <a:gd name="T12" fmla="*/ 6 w 38"/>
                <a:gd name="T13" fmla="*/ 1 h 29"/>
                <a:gd name="T14" fmla="*/ 13 w 38"/>
                <a:gd name="T15" fmla="*/ 0 h 29"/>
                <a:gd name="T16" fmla="*/ 19 w 38"/>
                <a:gd name="T17" fmla="*/ 0 h 29"/>
                <a:gd name="T18" fmla="*/ 25 w 38"/>
                <a:gd name="T19" fmla="*/ 1 h 29"/>
                <a:gd name="T20" fmla="*/ 31 w 38"/>
                <a:gd name="T21" fmla="*/ 3 h 29"/>
                <a:gd name="T22" fmla="*/ 36 w 38"/>
                <a:gd name="T23" fmla="*/ 7 h 29"/>
                <a:gd name="T24" fmla="*/ 38 w 38"/>
                <a:gd name="T25" fmla="*/ 12 h 29"/>
                <a:gd name="T26" fmla="*/ 37 w 38"/>
                <a:gd name="T27"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9">
                  <a:moveTo>
                    <a:pt x="37" y="22"/>
                  </a:moveTo>
                  <a:lnTo>
                    <a:pt x="31" y="25"/>
                  </a:lnTo>
                  <a:lnTo>
                    <a:pt x="26" y="28"/>
                  </a:lnTo>
                  <a:lnTo>
                    <a:pt x="21" y="29"/>
                  </a:lnTo>
                  <a:lnTo>
                    <a:pt x="16" y="24"/>
                  </a:lnTo>
                  <a:lnTo>
                    <a:pt x="0" y="2"/>
                  </a:lnTo>
                  <a:lnTo>
                    <a:pt x="6" y="1"/>
                  </a:lnTo>
                  <a:lnTo>
                    <a:pt x="13" y="0"/>
                  </a:lnTo>
                  <a:lnTo>
                    <a:pt x="19" y="0"/>
                  </a:lnTo>
                  <a:lnTo>
                    <a:pt x="25" y="1"/>
                  </a:lnTo>
                  <a:lnTo>
                    <a:pt x="31" y="3"/>
                  </a:lnTo>
                  <a:lnTo>
                    <a:pt x="36" y="7"/>
                  </a:lnTo>
                  <a:lnTo>
                    <a:pt x="38" y="12"/>
                  </a:lnTo>
                  <a:lnTo>
                    <a:pt x="37"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2" name="Freeform 43"/>
            <p:cNvSpPr>
              <a:spLocks/>
            </p:cNvSpPr>
            <p:nvPr/>
          </p:nvSpPr>
          <p:spPr bwMode="auto">
            <a:xfrm>
              <a:off x="1892300" y="3235325"/>
              <a:ext cx="12700" cy="7937"/>
            </a:xfrm>
            <a:custGeom>
              <a:avLst/>
              <a:gdLst>
                <a:gd name="T0" fmla="*/ 46 w 46"/>
                <a:gd name="T1" fmla="*/ 26 h 29"/>
                <a:gd name="T2" fmla="*/ 39 w 46"/>
                <a:gd name="T3" fmla="*/ 28 h 29"/>
                <a:gd name="T4" fmla="*/ 32 w 46"/>
                <a:gd name="T5" fmla="*/ 29 h 29"/>
                <a:gd name="T6" fmla="*/ 27 w 46"/>
                <a:gd name="T7" fmla="*/ 28 h 29"/>
                <a:gd name="T8" fmla="*/ 20 w 46"/>
                <a:gd name="T9" fmla="*/ 26 h 29"/>
                <a:gd name="T10" fmla="*/ 14 w 46"/>
                <a:gd name="T11" fmla="*/ 23 h 29"/>
                <a:gd name="T12" fmla="*/ 9 w 46"/>
                <a:gd name="T13" fmla="*/ 19 h 29"/>
                <a:gd name="T14" fmla="*/ 5 w 46"/>
                <a:gd name="T15" fmla="*/ 16 h 29"/>
                <a:gd name="T16" fmla="*/ 0 w 46"/>
                <a:gd name="T17" fmla="*/ 10 h 29"/>
                <a:gd name="T18" fmla="*/ 8 w 46"/>
                <a:gd name="T19" fmla="*/ 2 h 29"/>
                <a:gd name="T20" fmla="*/ 16 w 46"/>
                <a:gd name="T21" fmla="*/ 0 h 29"/>
                <a:gd name="T22" fmla="*/ 26 w 46"/>
                <a:gd name="T23" fmla="*/ 2 h 29"/>
                <a:gd name="T24" fmla="*/ 34 w 46"/>
                <a:gd name="T25" fmla="*/ 10 h 29"/>
                <a:gd name="T26" fmla="*/ 37 w 46"/>
                <a:gd name="T27" fmla="*/ 14 h 29"/>
                <a:gd name="T28" fmla="*/ 41 w 46"/>
                <a:gd name="T29" fmla="*/ 18 h 29"/>
                <a:gd name="T30" fmla="*/ 43 w 46"/>
                <a:gd name="T31" fmla="*/ 22 h 29"/>
                <a:gd name="T32" fmla="*/ 46 w 46"/>
                <a:gd name="T33"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29">
                  <a:moveTo>
                    <a:pt x="46" y="26"/>
                  </a:moveTo>
                  <a:lnTo>
                    <a:pt x="39" y="28"/>
                  </a:lnTo>
                  <a:lnTo>
                    <a:pt x="32" y="29"/>
                  </a:lnTo>
                  <a:lnTo>
                    <a:pt x="27" y="28"/>
                  </a:lnTo>
                  <a:lnTo>
                    <a:pt x="20" y="26"/>
                  </a:lnTo>
                  <a:lnTo>
                    <a:pt x="14" y="23"/>
                  </a:lnTo>
                  <a:lnTo>
                    <a:pt x="9" y="19"/>
                  </a:lnTo>
                  <a:lnTo>
                    <a:pt x="5" y="16"/>
                  </a:lnTo>
                  <a:lnTo>
                    <a:pt x="0" y="10"/>
                  </a:lnTo>
                  <a:lnTo>
                    <a:pt x="8" y="2"/>
                  </a:lnTo>
                  <a:lnTo>
                    <a:pt x="16" y="0"/>
                  </a:lnTo>
                  <a:lnTo>
                    <a:pt x="26" y="2"/>
                  </a:lnTo>
                  <a:lnTo>
                    <a:pt x="34" y="10"/>
                  </a:lnTo>
                  <a:lnTo>
                    <a:pt x="37" y="14"/>
                  </a:lnTo>
                  <a:lnTo>
                    <a:pt x="41" y="18"/>
                  </a:lnTo>
                  <a:lnTo>
                    <a:pt x="43" y="22"/>
                  </a:lnTo>
                  <a:lnTo>
                    <a:pt x="4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3" name="Freeform 45"/>
            <p:cNvSpPr>
              <a:spLocks/>
            </p:cNvSpPr>
            <p:nvPr/>
          </p:nvSpPr>
          <p:spPr bwMode="auto">
            <a:xfrm>
              <a:off x="1849438" y="3235325"/>
              <a:ext cx="9525" cy="6350"/>
            </a:xfrm>
            <a:custGeom>
              <a:avLst/>
              <a:gdLst>
                <a:gd name="T0" fmla="*/ 39 w 39"/>
                <a:gd name="T1" fmla="*/ 20 h 24"/>
                <a:gd name="T2" fmla="*/ 34 w 39"/>
                <a:gd name="T3" fmla="*/ 22 h 24"/>
                <a:gd name="T4" fmla="*/ 29 w 39"/>
                <a:gd name="T5" fmla="*/ 23 h 24"/>
                <a:gd name="T6" fmla="*/ 23 w 39"/>
                <a:gd name="T7" fmla="*/ 23 h 24"/>
                <a:gd name="T8" fmla="*/ 18 w 39"/>
                <a:gd name="T9" fmla="*/ 24 h 24"/>
                <a:gd name="T10" fmla="*/ 14 w 39"/>
                <a:gd name="T11" fmla="*/ 24 h 24"/>
                <a:gd name="T12" fmla="*/ 9 w 39"/>
                <a:gd name="T13" fmla="*/ 24 h 24"/>
                <a:gd name="T14" fmla="*/ 4 w 39"/>
                <a:gd name="T15" fmla="*/ 24 h 24"/>
                <a:gd name="T16" fmla="*/ 0 w 39"/>
                <a:gd name="T17" fmla="*/ 24 h 24"/>
                <a:gd name="T18" fmla="*/ 1 w 39"/>
                <a:gd name="T19" fmla="*/ 16 h 24"/>
                <a:gd name="T20" fmla="*/ 7 w 39"/>
                <a:gd name="T21" fmla="*/ 10 h 24"/>
                <a:gd name="T22" fmla="*/ 11 w 39"/>
                <a:gd name="T23" fmla="*/ 4 h 24"/>
                <a:gd name="T24" fmla="*/ 16 w 39"/>
                <a:gd name="T25" fmla="*/ 0 h 24"/>
                <a:gd name="T26" fmla="*/ 39 w 39"/>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4">
                  <a:moveTo>
                    <a:pt x="39" y="20"/>
                  </a:moveTo>
                  <a:lnTo>
                    <a:pt x="34" y="22"/>
                  </a:lnTo>
                  <a:lnTo>
                    <a:pt x="29" y="23"/>
                  </a:lnTo>
                  <a:lnTo>
                    <a:pt x="23" y="23"/>
                  </a:lnTo>
                  <a:lnTo>
                    <a:pt x="18" y="24"/>
                  </a:lnTo>
                  <a:lnTo>
                    <a:pt x="14" y="24"/>
                  </a:lnTo>
                  <a:lnTo>
                    <a:pt x="9" y="24"/>
                  </a:lnTo>
                  <a:lnTo>
                    <a:pt x="4" y="24"/>
                  </a:lnTo>
                  <a:lnTo>
                    <a:pt x="0" y="24"/>
                  </a:lnTo>
                  <a:lnTo>
                    <a:pt x="1" y="16"/>
                  </a:lnTo>
                  <a:lnTo>
                    <a:pt x="7" y="10"/>
                  </a:lnTo>
                  <a:lnTo>
                    <a:pt x="11" y="4"/>
                  </a:lnTo>
                  <a:lnTo>
                    <a:pt x="16" y="0"/>
                  </a:lnTo>
                  <a:lnTo>
                    <a:pt x="39"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4" name="Freeform 46"/>
            <p:cNvSpPr>
              <a:spLocks/>
            </p:cNvSpPr>
            <p:nvPr/>
          </p:nvSpPr>
          <p:spPr bwMode="auto">
            <a:xfrm>
              <a:off x="1878013" y="3236913"/>
              <a:ext cx="1588" cy="1587"/>
            </a:xfrm>
            <a:custGeom>
              <a:avLst/>
              <a:gdLst>
                <a:gd name="T0" fmla="*/ 6 w 6"/>
                <a:gd name="T1" fmla="*/ 1 h 10"/>
                <a:gd name="T2" fmla="*/ 6 w 6"/>
                <a:gd name="T3" fmla="*/ 5 h 10"/>
                <a:gd name="T4" fmla="*/ 5 w 6"/>
                <a:gd name="T5" fmla="*/ 7 h 10"/>
                <a:gd name="T6" fmla="*/ 2 w 6"/>
                <a:gd name="T7" fmla="*/ 8 h 10"/>
                <a:gd name="T8" fmla="*/ 0 w 6"/>
                <a:gd name="T9" fmla="*/ 10 h 10"/>
                <a:gd name="T10" fmla="*/ 0 w 6"/>
                <a:gd name="T11" fmla="*/ 0 h 10"/>
                <a:gd name="T12" fmla="*/ 1 w 6"/>
                <a:gd name="T13" fmla="*/ 0 h 10"/>
                <a:gd name="T14" fmla="*/ 3 w 6"/>
                <a:gd name="T15" fmla="*/ 0 h 10"/>
                <a:gd name="T16" fmla="*/ 5 w 6"/>
                <a:gd name="T17" fmla="*/ 0 h 10"/>
                <a:gd name="T18" fmla="*/ 6 w 6"/>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
                  </a:moveTo>
                  <a:lnTo>
                    <a:pt x="6" y="5"/>
                  </a:lnTo>
                  <a:lnTo>
                    <a:pt x="5" y="7"/>
                  </a:lnTo>
                  <a:lnTo>
                    <a:pt x="2" y="8"/>
                  </a:lnTo>
                  <a:lnTo>
                    <a:pt x="0" y="10"/>
                  </a:lnTo>
                  <a:lnTo>
                    <a:pt x="0" y="0"/>
                  </a:lnTo>
                  <a:lnTo>
                    <a:pt x="1" y="0"/>
                  </a:lnTo>
                  <a:lnTo>
                    <a:pt x="3"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5" name="Freeform 51"/>
            <p:cNvSpPr>
              <a:spLocks/>
            </p:cNvSpPr>
            <p:nvPr/>
          </p:nvSpPr>
          <p:spPr bwMode="auto">
            <a:xfrm>
              <a:off x="1933575" y="3249613"/>
              <a:ext cx="39688" cy="38100"/>
            </a:xfrm>
            <a:custGeom>
              <a:avLst/>
              <a:gdLst>
                <a:gd name="T0" fmla="*/ 50 w 151"/>
                <a:gd name="T1" fmla="*/ 64 h 144"/>
                <a:gd name="T2" fmla="*/ 54 w 151"/>
                <a:gd name="T3" fmla="*/ 69 h 144"/>
                <a:gd name="T4" fmla="*/ 60 w 151"/>
                <a:gd name="T5" fmla="*/ 69 h 144"/>
                <a:gd name="T6" fmla="*/ 65 w 151"/>
                <a:gd name="T7" fmla="*/ 69 h 144"/>
                <a:gd name="T8" fmla="*/ 70 w 151"/>
                <a:gd name="T9" fmla="*/ 71 h 144"/>
                <a:gd name="T10" fmla="*/ 63 w 151"/>
                <a:gd name="T11" fmla="*/ 73 h 144"/>
                <a:gd name="T12" fmla="*/ 57 w 151"/>
                <a:gd name="T13" fmla="*/ 73 h 144"/>
                <a:gd name="T14" fmla="*/ 50 w 151"/>
                <a:gd name="T15" fmla="*/ 74 h 144"/>
                <a:gd name="T16" fmla="*/ 46 w 151"/>
                <a:gd name="T17" fmla="*/ 79 h 144"/>
                <a:gd name="T18" fmla="*/ 50 w 151"/>
                <a:gd name="T19" fmla="*/ 87 h 144"/>
                <a:gd name="T20" fmla="*/ 58 w 151"/>
                <a:gd name="T21" fmla="*/ 91 h 144"/>
                <a:gd name="T22" fmla="*/ 67 w 151"/>
                <a:gd name="T23" fmla="*/ 91 h 144"/>
                <a:gd name="T24" fmla="*/ 77 w 151"/>
                <a:gd name="T25" fmla="*/ 91 h 144"/>
                <a:gd name="T26" fmla="*/ 86 w 151"/>
                <a:gd name="T27" fmla="*/ 91 h 144"/>
                <a:gd name="T28" fmla="*/ 94 w 151"/>
                <a:gd name="T29" fmla="*/ 92 h 144"/>
                <a:gd name="T30" fmla="*/ 103 w 151"/>
                <a:gd name="T31" fmla="*/ 97 h 144"/>
                <a:gd name="T32" fmla="*/ 107 w 151"/>
                <a:gd name="T33" fmla="*/ 107 h 144"/>
                <a:gd name="T34" fmla="*/ 101 w 151"/>
                <a:gd name="T35" fmla="*/ 108 h 144"/>
                <a:gd name="T36" fmla="*/ 94 w 151"/>
                <a:gd name="T37" fmla="*/ 109 h 144"/>
                <a:gd name="T38" fmla="*/ 87 w 151"/>
                <a:gd name="T39" fmla="*/ 108 h 144"/>
                <a:gd name="T40" fmla="*/ 80 w 151"/>
                <a:gd name="T41" fmla="*/ 108 h 144"/>
                <a:gd name="T42" fmla="*/ 73 w 151"/>
                <a:gd name="T43" fmla="*/ 108 h 144"/>
                <a:gd name="T44" fmla="*/ 67 w 151"/>
                <a:gd name="T45" fmla="*/ 109 h 144"/>
                <a:gd name="T46" fmla="*/ 60 w 151"/>
                <a:gd name="T47" fmla="*/ 112 h 144"/>
                <a:gd name="T48" fmla="*/ 54 w 151"/>
                <a:gd name="T49" fmla="*/ 116 h 144"/>
                <a:gd name="T50" fmla="*/ 54 w 151"/>
                <a:gd name="T51" fmla="*/ 120 h 144"/>
                <a:gd name="T52" fmla="*/ 55 w 151"/>
                <a:gd name="T53" fmla="*/ 123 h 144"/>
                <a:gd name="T54" fmla="*/ 57 w 151"/>
                <a:gd name="T55" fmla="*/ 127 h 144"/>
                <a:gd name="T56" fmla="*/ 60 w 151"/>
                <a:gd name="T57" fmla="*/ 129 h 144"/>
                <a:gd name="T58" fmla="*/ 72 w 151"/>
                <a:gd name="T59" fmla="*/ 131 h 144"/>
                <a:gd name="T60" fmla="*/ 85 w 151"/>
                <a:gd name="T61" fmla="*/ 130 h 144"/>
                <a:gd name="T62" fmla="*/ 99 w 151"/>
                <a:gd name="T63" fmla="*/ 128 h 144"/>
                <a:gd name="T64" fmla="*/ 111 w 151"/>
                <a:gd name="T65" fmla="*/ 124 h 144"/>
                <a:gd name="T66" fmla="*/ 123 w 151"/>
                <a:gd name="T67" fmla="*/ 123 h 144"/>
                <a:gd name="T68" fmla="*/ 134 w 151"/>
                <a:gd name="T69" fmla="*/ 124 h 144"/>
                <a:gd name="T70" fmla="*/ 143 w 151"/>
                <a:gd name="T71" fmla="*/ 130 h 144"/>
                <a:gd name="T72" fmla="*/ 151 w 151"/>
                <a:gd name="T73" fmla="*/ 143 h 144"/>
                <a:gd name="T74" fmla="*/ 137 w 151"/>
                <a:gd name="T75" fmla="*/ 144 h 144"/>
                <a:gd name="T76" fmla="*/ 125 w 151"/>
                <a:gd name="T77" fmla="*/ 144 h 144"/>
                <a:gd name="T78" fmla="*/ 112 w 151"/>
                <a:gd name="T79" fmla="*/ 144 h 144"/>
                <a:gd name="T80" fmla="*/ 99 w 151"/>
                <a:gd name="T81" fmla="*/ 144 h 144"/>
                <a:gd name="T82" fmla="*/ 85 w 151"/>
                <a:gd name="T83" fmla="*/ 143 h 144"/>
                <a:gd name="T84" fmla="*/ 72 w 151"/>
                <a:gd name="T85" fmla="*/ 142 h 144"/>
                <a:gd name="T86" fmla="*/ 60 w 151"/>
                <a:gd name="T87" fmla="*/ 140 h 144"/>
                <a:gd name="T88" fmla="*/ 46 w 151"/>
                <a:gd name="T89" fmla="*/ 138 h 144"/>
                <a:gd name="T90" fmla="*/ 41 w 151"/>
                <a:gd name="T91" fmla="*/ 121 h 144"/>
                <a:gd name="T92" fmla="*/ 35 w 151"/>
                <a:gd name="T93" fmla="*/ 104 h 144"/>
                <a:gd name="T94" fmla="*/ 29 w 151"/>
                <a:gd name="T95" fmla="*/ 86 h 144"/>
                <a:gd name="T96" fmla="*/ 23 w 151"/>
                <a:gd name="T97" fmla="*/ 69 h 144"/>
                <a:gd name="T98" fmla="*/ 17 w 151"/>
                <a:gd name="T99" fmla="*/ 51 h 144"/>
                <a:gd name="T100" fmla="*/ 11 w 151"/>
                <a:gd name="T101" fmla="*/ 34 h 144"/>
                <a:gd name="T102" fmla="*/ 5 w 151"/>
                <a:gd name="T103" fmla="*/ 17 h 144"/>
                <a:gd name="T104" fmla="*/ 0 w 151"/>
                <a:gd name="T105" fmla="*/ 0 h 144"/>
                <a:gd name="T106" fmla="*/ 7 w 151"/>
                <a:gd name="T107" fmla="*/ 7 h 144"/>
                <a:gd name="T108" fmla="*/ 14 w 151"/>
                <a:gd name="T109" fmla="*/ 14 h 144"/>
                <a:gd name="T110" fmla="*/ 22 w 151"/>
                <a:gd name="T111" fmla="*/ 22 h 144"/>
                <a:gd name="T112" fmla="*/ 30 w 151"/>
                <a:gd name="T113" fmla="*/ 29 h 144"/>
                <a:gd name="T114" fmla="*/ 37 w 151"/>
                <a:gd name="T115" fmla="*/ 37 h 144"/>
                <a:gd name="T116" fmla="*/ 43 w 151"/>
                <a:gd name="T117" fmla="*/ 45 h 144"/>
                <a:gd name="T118" fmla="*/ 48 w 151"/>
                <a:gd name="T119" fmla="*/ 54 h 144"/>
                <a:gd name="T120" fmla="*/ 50 w 151"/>
                <a:gd name="T121" fmla="*/ 6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144">
                  <a:moveTo>
                    <a:pt x="50" y="64"/>
                  </a:moveTo>
                  <a:lnTo>
                    <a:pt x="54" y="69"/>
                  </a:lnTo>
                  <a:lnTo>
                    <a:pt x="60" y="69"/>
                  </a:lnTo>
                  <a:lnTo>
                    <a:pt x="65" y="69"/>
                  </a:lnTo>
                  <a:lnTo>
                    <a:pt x="70" y="71"/>
                  </a:lnTo>
                  <a:lnTo>
                    <a:pt x="63" y="73"/>
                  </a:lnTo>
                  <a:lnTo>
                    <a:pt x="57" y="73"/>
                  </a:lnTo>
                  <a:lnTo>
                    <a:pt x="50" y="74"/>
                  </a:lnTo>
                  <a:lnTo>
                    <a:pt x="46" y="79"/>
                  </a:lnTo>
                  <a:lnTo>
                    <a:pt x="50" y="87"/>
                  </a:lnTo>
                  <a:lnTo>
                    <a:pt x="58" y="91"/>
                  </a:lnTo>
                  <a:lnTo>
                    <a:pt x="67" y="91"/>
                  </a:lnTo>
                  <a:lnTo>
                    <a:pt x="77" y="91"/>
                  </a:lnTo>
                  <a:lnTo>
                    <a:pt x="86" y="91"/>
                  </a:lnTo>
                  <a:lnTo>
                    <a:pt x="94" y="92"/>
                  </a:lnTo>
                  <a:lnTo>
                    <a:pt x="103" y="97"/>
                  </a:lnTo>
                  <a:lnTo>
                    <a:pt x="107" y="107"/>
                  </a:lnTo>
                  <a:lnTo>
                    <a:pt x="101" y="108"/>
                  </a:lnTo>
                  <a:lnTo>
                    <a:pt x="94" y="109"/>
                  </a:lnTo>
                  <a:lnTo>
                    <a:pt x="87" y="108"/>
                  </a:lnTo>
                  <a:lnTo>
                    <a:pt x="80" y="108"/>
                  </a:lnTo>
                  <a:lnTo>
                    <a:pt x="73" y="108"/>
                  </a:lnTo>
                  <a:lnTo>
                    <a:pt x="67" y="109"/>
                  </a:lnTo>
                  <a:lnTo>
                    <a:pt x="60" y="112"/>
                  </a:lnTo>
                  <a:lnTo>
                    <a:pt x="54" y="116"/>
                  </a:lnTo>
                  <a:lnTo>
                    <a:pt x="54" y="120"/>
                  </a:lnTo>
                  <a:lnTo>
                    <a:pt x="55" y="123"/>
                  </a:lnTo>
                  <a:lnTo>
                    <a:pt x="57" y="127"/>
                  </a:lnTo>
                  <a:lnTo>
                    <a:pt x="60" y="129"/>
                  </a:lnTo>
                  <a:lnTo>
                    <a:pt x="72" y="131"/>
                  </a:lnTo>
                  <a:lnTo>
                    <a:pt x="85" y="130"/>
                  </a:lnTo>
                  <a:lnTo>
                    <a:pt x="99" y="128"/>
                  </a:lnTo>
                  <a:lnTo>
                    <a:pt x="111" y="124"/>
                  </a:lnTo>
                  <a:lnTo>
                    <a:pt x="123" y="123"/>
                  </a:lnTo>
                  <a:lnTo>
                    <a:pt x="134" y="124"/>
                  </a:lnTo>
                  <a:lnTo>
                    <a:pt x="143" y="130"/>
                  </a:lnTo>
                  <a:lnTo>
                    <a:pt x="151" y="143"/>
                  </a:lnTo>
                  <a:lnTo>
                    <a:pt x="137" y="144"/>
                  </a:lnTo>
                  <a:lnTo>
                    <a:pt x="125" y="144"/>
                  </a:lnTo>
                  <a:lnTo>
                    <a:pt x="112" y="144"/>
                  </a:lnTo>
                  <a:lnTo>
                    <a:pt x="99" y="144"/>
                  </a:lnTo>
                  <a:lnTo>
                    <a:pt x="85" y="143"/>
                  </a:lnTo>
                  <a:lnTo>
                    <a:pt x="72" y="142"/>
                  </a:lnTo>
                  <a:lnTo>
                    <a:pt x="60" y="140"/>
                  </a:lnTo>
                  <a:lnTo>
                    <a:pt x="46" y="138"/>
                  </a:lnTo>
                  <a:lnTo>
                    <a:pt x="41" y="121"/>
                  </a:lnTo>
                  <a:lnTo>
                    <a:pt x="35" y="104"/>
                  </a:lnTo>
                  <a:lnTo>
                    <a:pt x="29" y="86"/>
                  </a:lnTo>
                  <a:lnTo>
                    <a:pt x="23" y="69"/>
                  </a:lnTo>
                  <a:lnTo>
                    <a:pt x="17" y="51"/>
                  </a:lnTo>
                  <a:lnTo>
                    <a:pt x="11" y="34"/>
                  </a:lnTo>
                  <a:lnTo>
                    <a:pt x="5" y="17"/>
                  </a:lnTo>
                  <a:lnTo>
                    <a:pt x="0" y="0"/>
                  </a:lnTo>
                  <a:lnTo>
                    <a:pt x="7" y="7"/>
                  </a:lnTo>
                  <a:lnTo>
                    <a:pt x="14" y="14"/>
                  </a:lnTo>
                  <a:lnTo>
                    <a:pt x="22" y="22"/>
                  </a:lnTo>
                  <a:lnTo>
                    <a:pt x="30" y="29"/>
                  </a:lnTo>
                  <a:lnTo>
                    <a:pt x="37" y="37"/>
                  </a:lnTo>
                  <a:lnTo>
                    <a:pt x="43" y="45"/>
                  </a:lnTo>
                  <a:lnTo>
                    <a:pt x="48" y="54"/>
                  </a:lnTo>
                  <a:lnTo>
                    <a:pt x="5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6" name="Freeform 52"/>
            <p:cNvSpPr>
              <a:spLocks/>
            </p:cNvSpPr>
            <p:nvPr/>
          </p:nvSpPr>
          <p:spPr bwMode="auto">
            <a:xfrm>
              <a:off x="1844675" y="3252788"/>
              <a:ext cx="6350" cy="7937"/>
            </a:xfrm>
            <a:custGeom>
              <a:avLst/>
              <a:gdLst>
                <a:gd name="T0" fmla="*/ 22 w 23"/>
                <a:gd name="T1" fmla="*/ 19 h 33"/>
                <a:gd name="T2" fmla="*/ 0 w 23"/>
                <a:gd name="T3" fmla="*/ 33 h 33"/>
                <a:gd name="T4" fmla="*/ 0 w 23"/>
                <a:gd name="T5" fmla="*/ 25 h 33"/>
                <a:gd name="T6" fmla="*/ 0 w 23"/>
                <a:gd name="T7" fmla="*/ 16 h 33"/>
                <a:gd name="T8" fmla="*/ 2 w 23"/>
                <a:gd name="T9" fmla="*/ 8 h 33"/>
                <a:gd name="T10" fmla="*/ 8 w 23"/>
                <a:gd name="T11" fmla="*/ 0 h 33"/>
                <a:gd name="T12" fmla="*/ 12 w 23"/>
                <a:gd name="T13" fmla="*/ 4 h 33"/>
                <a:gd name="T14" fmla="*/ 18 w 23"/>
                <a:gd name="T15" fmla="*/ 9 h 33"/>
                <a:gd name="T16" fmla="*/ 23 w 23"/>
                <a:gd name="T17" fmla="*/ 14 h 33"/>
                <a:gd name="T18" fmla="*/ 22 w 23"/>
                <a:gd name="T19"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3">
                  <a:moveTo>
                    <a:pt x="22" y="19"/>
                  </a:moveTo>
                  <a:lnTo>
                    <a:pt x="0" y="33"/>
                  </a:lnTo>
                  <a:lnTo>
                    <a:pt x="0" y="25"/>
                  </a:lnTo>
                  <a:lnTo>
                    <a:pt x="0" y="16"/>
                  </a:lnTo>
                  <a:lnTo>
                    <a:pt x="2" y="8"/>
                  </a:lnTo>
                  <a:lnTo>
                    <a:pt x="8" y="0"/>
                  </a:lnTo>
                  <a:lnTo>
                    <a:pt x="12" y="4"/>
                  </a:lnTo>
                  <a:lnTo>
                    <a:pt x="18" y="9"/>
                  </a:lnTo>
                  <a:lnTo>
                    <a:pt x="23" y="14"/>
                  </a:lnTo>
                  <a:lnTo>
                    <a:pt x="22"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7" name="Freeform 53"/>
            <p:cNvSpPr>
              <a:spLocks/>
            </p:cNvSpPr>
            <p:nvPr/>
          </p:nvSpPr>
          <p:spPr bwMode="auto">
            <a:xfrm>
              <a:off x="1906588" y="3252788"/>
              <a:ext cx="12700" cy="7937"/>
            </a:xfrm>
            <a:custGeom>
              <a:avLst/>
              <a:gdLst>
                <a:gd name="T0" fmla="*/ 46 w 46"/>
                <a:gd name="T1" fmla="*/ 18 h 33"/>
                <a:gd name="T2" fmla="*/ 45 w 46"/>
                <a:gd name="T3" fmla="*/ 23 h 33"/>
                <a:gd name="T4" fmla="*/ 40 w 46"/>
                <a:gd name="T5" fmla="*/ 28 h 33"/>
                <a:gd name="T6" fmla="*/ 35 w 46"/>
                <a:gd name="T7" fmla="*/ 30 h 33"/>
                <a:gd name="T8" fmla="*/ 31 w 46"/>
                <a:gd name="T9" fmla="*/ 33 h 33"/>
                <a:gd name="T10" fmla="*/ 21 w 46"/>
                <a:gd name="T11" fmla="*/ 31 h 33"/>
                <a:gd name="T12" fmla="*/ 14 w 46"/>
                <a:gd name="T13" fmla="*/ 24 h 33"/>
                <a:gd name="T14" fmla="*/ 9 w 46"/>
                <a:gd name="T15" fmla="*/ 14 h 33"/>
                <a:gd name="T16" fmla="*/ 0 w 46"/>
                <a:gd name="T17" fmla="*/ 5 h 33"/>
                <a:gd name="T18" fmla="*/ 6 w 46"/>
                <a:gd name="T19" fmla="*/ 0 h 33"/>
                <a:gd name="T20" fmla="*/ 13 w 46"/>
                <a:gd name="T21" fmla="*/ 1 h 33"/>
                <a:gd name="T22" fmla="*/ 24 w 46"/>
                <a:gd name="T23" fmla="*/ 3 h 33"/>
                <a:gd name="T24" fmla="*/ 33 w 46"/>
                <a:gd name="T25" fmla="*/ 2 h 33"/>
                <a:gd name="T26" fmla="*/ 46 w 46"/>
                <a:gd name="T2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3">
                  <a:moveTo>
                    <a:pt x="46" y="18"/>
                  </a:moveTo>
                  <a:lnTo>
                    <a:pt x="45" y="23"/>
                  </a:lnTo>
                  <a:lnTo>
                    <a:pt x="40" y="28"/>
                  </a:lnTo>
                  <a:lnTo>
                    <a:pt x="35" y="30"/>
                  </a:lnTo>
                  <a:lnTo>
                    <a:pt x="31" y="33"/>
                  </a:lnTo>
                  <a:lnTo>
                    <a:pt x="21" y="31"/>
                  </a:lnTo>
                  <a:lnTo>
                    <a:pt x="14" y="24"/>
                  </a:lnTo>
                  <a:lnTo>
                    <a:pt x="9" y="14"/>
                  </a:lnTo>
                  <a:lnTo>
                    <a:pt x="0" y="5"/>
                  </a:lnTo>
                  <a:lnTo>
                    <a:pt x="6" y="0"/>
                  </a:lnTo>
                  <a:lnTo>
                    <a:pt x="13" y="1"/>
                  </a:lnTo>
                  <a:lnTo>
                    <a:pt x="24" y="3"/>
                  </a:lnTo>
                  <a:lnTo>
                    <a:pt x="33" y="2"/>
                  </a:lnTo>
                  <a:lnTo>
                    <a:pt x="4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8" name="Freeform 55"/>
            <p:cNvSpPr>
              <a:spLocks/>
            </p:cNvSpPr>
            <p:nvPr/>
          </p:nvSpPr>
          <p:spPr bwMode="auto">
            <a:xfrm>
              <a:off x="1882775" y="3252788"/>
              <a:ext cx="7938" cy="3175"/>
            </a:xfrm>
            <a:custGeom>
              <a:avLst/>
              <a:gdLst>
                <a:gd name="T0" fmla="*/ 34 w 34"/>
                <a:gd name="T1" fmla="*/ 2 h 14"/>
                <a:gd name="T2" fmla="*/ 27 w 34"/>
                <a:gd name="T3" fmla="*/ 6 h 14"/>
                <a:gd name="T4" fmla="*/ 21 w 34"/>
                <a:gd name="T5" fmla="*/ 10 h 14"/>
                <a:gd name="T6" fmla="*/ 14 w 34"/>
                <a:gd name="T7" fmla="*/ 14 h 14"/>
                <a:gd name="T8" fmla="*/ 7 w 34"/>
                <a:gd name="T9" fmla="*/ 12 h 14"/>
                <a:gd name="T10" fmla="*/ 0 w 34"/>
                <a:gd name="T11" fmla="*/ 0 h 14"/>
                <a:gd name="T12" fmla="*/ 10 w 34"/>
                <a:gd name="T13" fmla="*/ 0 h 14"/>
                <a:gd name="T14" fmla="*/ 18 w 34"/>
                <a:gd name="T15" fmla="*/ 0 h 14"/>
                <a:gd name="T16" fmla="*/ 27 w 34"/>
                <a:gd name="T17" fmla="*/ 0 h 14"/>
                <a:gd name="T18" fmla="*/ 34 w 34"/>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4">
                  <a:moveTo>
                    <a:pt x="34" y="2"/>
                  </a:moveTo>
                  <a:lnTo>
                    <a:pt x="27" y="6"/>
                  </a:lnTo>
                  <a:lnTo>
                    <a:pt x="21" y="10"/>
                  </a:lnTo>
                  <a:lnTo>
                    <a:pt x="14" y="14"/>
                  </a:lnTo>
                  <a:lnTo>
                    <a:pt x="7" y="12"/>
                  </a:lnTo>
                  <a:lnTo>
                    <a:pt x="0" y="0"/>
                  </a:lnTo>
                  <a:lnTo>
                    <a:pt x="10" y="0"/>
                  </a:lnTo>
                  <a:lnTo>
                    <a:pt x="18" y="0"/>
                  </a:lnTo>
                  <a:lnTo>
                    <a:pt x="27" y="0"/>
                  </a:lnTo>
                  <a:lnTo>
                    <a:pt x="3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9" name="Freeform 60"/>
            <p:cNvSpPr>
              <a:spLocks/>
            </p:cNvSpPr>
            <p:nvPr/>
          </p:nvSpPr>
          <p:spPr bwMode="auto">
            <a:xfrm>
              <a:off x="1890713" y="3257550"/>
              <a:ext cx="14288" cy="6350"/>
            </a:xfrm>
            <a:custGeom>
              <a:avLst/>
              <a:gdLst>
                <a:gd name="T0" fmla="*/ 55 w 55"/>
                <a:gd name="T1" fmla="*/ 20 h 25"/>
                <a:gd name="T2" fmla="*/ 50 w 55"/>
                <a:gd name="T3" fmla="*/ 24 h 25"/>
                <a:gd name="T4" fmla="*/ 44 w 55"/>
                <a:gd name="T5" fmla="*/ 25 h 25"/>
                <a:gd name="T6" fmla="*/ 37 w 55"/>
                <a:gd name="T7" fmla="*/ 25 h 25"/>
                <a:gd name="T8" fmla="*/ 31 w 55"/>
                <a:gd name="T9" fmla="*/ 24 h 25"/>
                <a:gd name="T10" fmla="*/ 25 w 55"/>
                <a:gd name="T11" fmla="*/ 23 h 25"/>
                <a:gd name="T12" fmla="*/ 19 w 55"/>
                <a:gd name="T13" fmla="*/ 23 h 25"/>
                <a:gd name="T14" fmla="*/ 14 w 55"/>
                <a:gd name="T15" fmla="*/ 21 h 25"/>
                <a:gd name="T16" fmla="*/ 8 w 55"/>
                <a:gd name="T17" fmla="*/ 23 h 25"/>
                <a:gd name="T18" fmla="*/ 5 w 55"/>
                <a:gd name="T19" fmla="*/ 20 h 25"/>
                <a:gd name="T20" fmla="*/ 2 w 55"/>
                <a:gd name="T21" fmla="*/ 20 h 25"/>
                <a:gd name="T22" fmla="*/ 0 w 55"/>
                <a:gd name="T23" fmla="*/ 18 h 25"/>
                <a:gd name="T24" fmla="*/ 0 w 55"/>
                <a:gd name="T25" fmla="*/ 14 h 25"/>
                <a:gd name="T26" fmla="*/ 5 w 55"/>
                <a:gd name="T27" fmla="*/ 11 h 25"/>
                <a:gd name="T28" fmla="*/ 12 w 55"/>
                <a:gd name="T29" fmla="*/ 7 h 25"/>
                <a:gd name="T30" fmla="*/ 18 w 55"/>
                <a:gd name="T31" fmla="*/ 4 h 25"/>
                <a:gd name="T32" fmla="*/ 25 w 55"/>
                <a:gd name="T33" fmla="*/ 2 h 25"/>
                <a:gd name="T34" fmla="*/ 31 w 55"/>
                <a:gd name="T35" fmla="*/ 0 h 25"/>
                <a:gd name="T36" fmla="*/ 37 w 55"/>
                <a:gd name="T37" fmla="*/ 2 h 25"/>
                <a:gd name="T38" fmla="*/ 43 w 55"/>
                <a:gd name="T39" fmla="*/ 5 h 25"/>
                <a:gd name="T40" fmla="*/ 48 w 55"/>
                <a:gd name="T41" fmla="*/ 13 h 25"/>
                <a:gd name="T42" fmla="*/ 55 w 55"/>
                <a:gd name="T43"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25">
                  <a:moveTo>
                    <a:pt x="55" y="20"/>
                  </a:moveTo>
                  <a:lnTo>
                    <a:pt x="50" y="24"/>
                  </a:lnTo>
                  <a:lnTo>
                    <a:pt x="44" y="25"/>
                  </a:lnTo>
                  <a:lnTo>
                    <a:pt x="37" y="25"/>
                  </a:lnTo>
                  <a:lnTo>
                    <a:pt x="31" y="24"/>
                  </a:lnTo>
                  <a:lnTo>
                    <a:pt x="25" y="23"/>
                  </a:lnTo>
                  <a:lnTo>
                    <a:pt x="19" y="23"/>
                  </a:lnTo>
                  <a:lnTo>
                    <a:pt x="14" y="21"/>
                  </a:lnTo>
                  <a:lnTo>
                    <a:pt x="8" y="23"/>
                  </a:lnTo>
                  <a:lnTo>
                    <a:pt x="5" y="20"/>
                  </a:lnTo>
                  <a:lnTo>
                    <a:pt x="2" y="20"/>
                  </a:lnTo>
                  <a:lnTo>
                    <a:pt x="0" y="18"/>
                  </a:lnTo>
                  <a:lnTo>
                    <a:pt x="0" y="14"/>
                  </a:lnTo>
                  <a:lnTo>
                    <a:pt x="5" y="11"/>
                  </a:lnTo>
                  <a:lnTo>
                    <a:pt x="12" y="7"/>
                  </a:lnTo>
                  <a:lnTo>
                    <a:pt x="18" y="4"/>
                  </a:lnTo>
                  <a:lnTo>
                    <a:pt x="25" y="2"/>
                  </a:lnTo>
                  <a:lnTo>
                    <a:pt x="31" y="0"/>
                  </a:lnTo>
                  <a:lnTo>
                    <a:pt x="37" y="2"/>
                  </a:lnTo>
                  <a:lnTo>
                    <a:pt x="43" y="5"/>
                  </a:lnTo>
                  <a:lnTo>
                    <a:pt x="48" y="13"/>
                  </a:lnTo>
                  <a:lnTo>
                    <a:pt x="5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0" name="Freeform 61"/>
            <p:cNvSpPr>
              <a:spLocks/>
            </p:cNvSpPr>
            <p:nvPr/>
          </p:nvSpPr>
          <p:spPr bwMode="auto">
            <a:xfrm>
              <a:off x="1874838" y="3257550"/>
              <a:ext cx="3175" cy="4762"/>
            </a:xfrm>
            <a:custGeom>
              <a:avLst/>
              <a:gdLst>
                <a:gd name="T0" fmla="*/ 13 w 13"/>
                <a:gd name="T1" fmla="*/ 6 h 16"/>
                <a:gd name="T2" fmla="*/ 13 w 13"/>
                <a:gd name="T3" fmla="*/ 10 h 16"/>
                <a:gd name="T4" fmla="*/ 11 w 13"/>
                <a:gd name="T5" fmla="*/ 13 h 16"/>
                <a:gd name="T6" fmla="*/ 9 w 13"/>
                <a:gd name="T7" fmla="*/ 14 h 16"/>
                <a:gd name="T8" fmla="*/ 5 w 13"/>
                <a:gd name="T9" fmla="*/ 16 h 16"/>
                <a:gd name="T10" fmla="*/ 2 w 13"/>
                <a:gd name="T11" fmla="*/ 13 h 16"/>
                <a:gd name="T12" fmla="*/ 0 w 13"/>
                <a:gd name="T13" fmla="*/ 8 h 16"/>
                <a:gd name="T14" fmla="*/ 2 w 13"/>
                <a:gd name="T15" fmla="*/ 3 h 16"/>
                <a:gd name="T16" fmla="*/ 3 w 13"/>
                <a:gd name="T17" fmla="*/ 0 h 16"/>
                <a:gd name="T18" fmla="*/ 6 w 13"/>
                <a:gd name="T19" fmla="*/ 0 h 16"/>
                <a:gd name="T20" fmla="*/ 9 w 13"/>
                <a:gd name="T21" fmla="*/ 1 h 16"/>
                <a:gd name="T22" fmla="*/ 11 w 13"/>
                <a:gd name="T23" fmla="*/ 3 h 16"/>
                <a:gd name="T24" fmla="*/ 13 w 13"/>
                <a:gd name="T2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6">
                  <a:moveTo>
                    <a:pt x="13" y="6"/>
                  </a:moveTo>
                  <a:lnTo>
                    <a:pt x="13" y="10"/>
                  </a:lnTo>
                  <a:lnTo>
                    <a:pt x="11" y="13"/>
                  </a:lnTo>
                  <a:lnTo>
                    <a:pt x="9" y="14"/>
                  </a:lnTo>
                  <a:lnTo>
                    <a:pt x="5" y="16"/>
                  </a:lnTo>
                  <a:lnTo>
                    <a:pt x="2" y="13"/>
                  </a:lnTo>
                  <a:lnTo>
                    <a:pt x="0" y="8"/>
                  </a:lnTo>
                  <a:lnTo>
                    <a:pt x="2" y="3"/>
                  </a:lnTo>
                  <a:lnTo>
                    <a:pt x="3" y="0"/>
                  </a:lnTo>
                  <a:lnTo>
                    <a:pt x="6" y="0"/>
                  </a:lnTo>
                  <a:lnTo>
                    <a:pt x="9" y="1"/>
                  </a:lnTo>
                  <a:lnTo>
                    <a:pt x="11" y="3"/>
                  </a:lnTo>
                  <a:lnTo>
                    <a:pt x="1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1" name="Freeform 65"/>
            <p:cNvSpPr>
              <a:spLocks/>
            </p:cNvSpPr>
            <p:nvPr/>
          </p:nvSpPr>
          <p:spPr bwMode="auto">
            <a:xfrm>
              <a:off x="1855788" y="3262313"/>
              <a:ext cx="1588" cy="1587"/>
            </a:xfrm>
            <a:custGeom>
              <a:avLst/>
              <a:gdLst>
                <a:gd name="T0" fmla="*/ 6 w 6"/>
                <a:gd name="T1" fmla="*/ 1 h 4"/>
                <a:gd name="T2" fmla="*/ 0 w 6"/>
                <a:gd name="T3" fmla="*/ 4 h 4"/>
                <a:gd name="T4" fmla="*/ 0 w 6"/>
                <a:gd name="T5" fmla="*/ 0 h 4"/>
                <a:gd name="T6" fmla="*/ 2 w 6"/>
                <a:gd name="T7" fmla="*/ 0 h 4"/>
                <a:gd name="T8" fmla="*/ 4 w 6"/>
                <a:gd name="T9" fmla="*/ 0 h 4"/>
                <a:gd name="T10" fmla="*/ 5 w 6"/>
                <a:gd name="T11" fmla="*/ 0 h 4"/>
                <a:gd name="T12" fmla="*/ 6 w 6"/>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1"/>
                  </a:moveTo>
                  <a:lnTo>
                    <a:pt x="0" y="4"/>
                  </a:lnTo>
                  <a:lnTo>
                    <a:pt x="0" y="0"/>
                  </a:lnTo>
                  <a:lnTo>
                    <a:pt x="2" y="0"/>
                  </a:lnTo>
                  <a:lnTo>
                    <a:pt x="4"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cxnSp>
        <p:nvCxnSpPr>
          <p:cNvPr id="222" name="直線コネクタ 221"/>
          <p:cNvCxnSpPr/>
          <p:nvPr/>
        </p:nvCxnSpPr>
        <p:spPr>
          <a:xfrm flipV="1">
            <a:off x="5864981" y="1859458"/>
            <a:ext cx="0" cy="1785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直線コネクタ 222"/>
          <p:cNvCxnSpPr/>
          <p:nvPr/>
        </p:nvCxnSpPr>
        <p:spPr>
          <a:xfrm>
            <a:off x="5863839" y="1861815"/>
            <a:ext cx="600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4" name="円/楕円 223"/>
          <p:cNvSpPr/>
          <p:nvPr/>
        </p:nvSpPr>
        <p:spPr>
          <a:xfrm>
            <a:off x="6428195" y="1797521"/>
            <a:ext cx="135732" cy="1357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5" name="直線コネクタ 224"/>
          <p:cNvCxnSpPr>
            <a:stCxn id="224" idx="1"/>
            <a:endCxn id="224" idx="5"/>
          </p:cNvCxnSpPr>
          <p:nvPr/>
        </p:nvCxnSpPr>
        <p:spPr>
          <a:xfrm>
            <a:off x="6448072" y="1817398"/>
            <a:ext cx="95978" cy="95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直線コネクタ 225"/>
          <p:cNvCxnSpPr/>
          <p:nvPr/>
        </p:nvCxnSpPr>
        <p:spPr>
          <a:xfrm flipH="1">
            <a:off x="6447283" y="1818968"/>
            <a:ext cx="95978" cy="95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p:cNvCxnSpPr/>
          <p:nvPr/>
        </p:nvCxnSpPr>
        <p:spPr>
          <a:xfrm flipH="1" flipV="1">
            <a:off x="7392884" y="1858673"/>
            <a:ext cx="0" cy="1785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直線コネクタ 227"/>
          <p:cNvCxnSpPr/>
          <p:nvPr/>
        </p:nvCxnSpPr>
        <p:spPr>
          <a:xfrm flipH="1" flipV="1">
            <a:off x="6871365" y="1861703"/>
            <a:ext cx="52083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p:nvPr/>
        </p:nvCxnSpPr>
        <p:spPr>
          <a:xfrm flipH="1" flipV="1">
            <a:off x="6873271" y="1831066"/>
            <a:ext cx="1" cy="30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直線コネクタ 229"/>
          <p:cNvCxnSpPr/>
          <p:nvPr/>
        </p:nvCxnSpPr>
        <p:spPr>
          <a:xfrm flipH="1" flipV="1">
            <a:off x="6840843" y="1832636"/>
            <a:ext cx="1" cy="30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1" name="円弧 230"/>
          <p:cNvSpPr/>
          <p:nvPr/>
        </p:nvSpPr>
        <p:spPr>
          <a:xfrm>
            <a:off x="6823721" y="1773975"/>
            <a:ext cx="68580" cy="62865"/>
          </a:xfrm>
          <a:prstGeom prst="arc">
            <a:avLst>
              <a:gd name="adj1" fmla="val 7256634"/>
              <a:gd name="adj2" fmla="val 367560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32" name="直線コネクタ 231"/>
          <p:cNvCxnSpPr/>
          <p:nvPr/>
        </p:nvCxnSpPr>
        <p:spPr>
          <a:xfrm flipH="1">
            <a:off x="6562755" y="1863510"/>
            <a:ext cx="278111" cy="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直線矢印コネクタ 232"/>
          <p:cNvCxnSpPr>
            <a:stCxn id="224" idx="0"/>
          </p:cNvCxnSpPr>
          <p:nvPr/>
        </p:nvCxnSpPr>
        <p:spPr>
          <a:xfrm flipV="1">
            <a:off x="6496061" y="1589190"/>
            <a:ext cx="0" cy="208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4" name="テキスト ボックス 233"/>
          <p:cNvSpPr txBox="1"/>
          <p:nvPr/>
        </p:nvSpPr>
        <p:spPr>
          <a:xfrm>
            <a:off x="6084581" y="1366305"/>
            <a:ext cx="884922" cy="276999"/>
          </a:xfrm>
          <a:prstGeom prst="rect">
            <a:avLst/>
          </a:prstGeom>
          <a:noFill/>
        </p:spPr>
        <p:txBody>
          <a:bodyPr wrap="none" rtlCol="0">
            <a:spAutoFit/>
          </a:bodyPr>
          <a:lstStyle/>
          <a:p>
            <a:r>
              <a:rPr kumimoji="1" lang="en-US" altLang="ja-JP" sz="1200" dirty="0" smtClean="0"/>
              <a:t>Correlation</a:t>
            </a:r>
            <a:endParaRPr kumimoji="1" lang="ja-JP" altLang="en-US" sz="1200" dirty="0"/>
          </a:p>
        </p:txBody>
      </p:sp>
      <p:sp>
        <p:nvSpPr>
          <p:cNvPr id="235" name="テキスト ボックス 234"/>
          <p:cNvSpPr txBox="1"/>
          <p:nvPr/>
        </p:nvSpPr>
        <p:spPr>
          <a:xfrm>
            <a:off x="6642746" y="1817790"/>
            <a:ext cx="492443" cy="261610"/>
          </a:xfrm>
          <a:prstGeom prst="rect">
            <a:avLst/>
          </a:prstGeom>
          <a:noFill/>
        </p:spPr>
        <p:txBody>
          <a:bodyPr wrap="none" rtlCol="0">
            <a:spAutoFit/>
          </a:bodyPr>
          <a:lstStyle/>
          <a:p>
            <a:r>
              <a:rPr kumimoji="1" lang="en-US" altLang="ja-JP" sz="1100" dirty="0" smtClean="0"/>
              <a:t>delay</a:t>
            </a:r>
            <a:endParaRPr kumimoji="1" lang="ja-JP" altLang="en-US" sz="1100" dirty="0"/>
          </a:p>
        </p:txBody>
      </p:sp>
      <p:cxnSp>
        <p:nvCxnSpPr>
          <p:cNvPr id="236" name="直線矢印コネクタ 235"/>
          <p:cNvCxnSpPr/>
          <p:nvPr/>
        </p:nvCxnSpPr>
        <p:spPr>
          <a:xfrm>
            <a:off x="4927611" y="4568015"/>
            <a:ext cx="3826933" cy="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7" name="円弧 236"/>
          <p:cNvSpPr/>
          <p:nvPr/>
        </p:nvSpPr>
        <p:spPr>
          <a:xfrm>
            <a:off x="6087915" y="3553384"/>
            <a:ext cx="1025338" cy="1015253"/>
          </a:xfrm>
          <a:prstGeom prst="arc">
            <a:avLst>
              <a:gd name="adj1" fmla="val 13978494"/>
              <a:gd name="adj2" fmla="val 1837394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38" name="直線矢印コネクタ 237"/>
          <p:cNvCxnSpPr/>
          <p:nvPr/>
        </p:nvCxnSpPr>
        <p:spPr>
          <a:xfrm rot="16200000">
            <a:off x="4686686" y="4185898"/>
            <a:ext cx="3826933" cy="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9" name="テキスト ボックス 238"/>
          <p:cNvSpPr txBox="1"/>
          <p:nvPr/>
        </p:nvSpPr>
        <p:spPr>
          <a:xfrm>
            <a:off x="6282902" y="3355044"/>
            <a:ext cx="264816" cy="276999"/>
          </a:xfrm>
          <a:prstGeom prst="rect">
            <a:avLst/>
          </a:prstGeom>
          <a:noFill/>
        </p:spPr>
        <p:txBody>
          <a:bodyPr wrap="none" rtlCol="0">
            <a:spAutoFit/>
          </a:bodyPr>
          <a:lstStyle/>
          <a:p>
            <a:r>
              <a:rPr kumimoji="1" lang="en-US" altLang="ja-JP" sz="1200" i="1" dirty="0" smtClean="0">
                <a:latin typeface="Symbol" panose="05050102010706020507" pitchFamily="18" charset="2"/>
              </a:rPr>
              <a:t>q</a:t>
            </a:r>
            <a:endParaRPr kumimoji="1" lang="ja-JP" altLang="en-US" sz="1200" i="1" dirty="0">
              <a:latin typeface="Symbol" panose="05050102010706020507" pitchFamily="18" charset="2"/>
            </a:endParaRPr>
          </a:p>
        </p:txBody>
      </p:sp>
      <p:sp>
        <p:nvSpPr>
          <p:cNvPr id="240" name="テキスト ボックス 239"/>
          <p:cNvSpPr txBox="1"/>
          <p:nvPr/>
        </p:nvSpPr>
        <p:spPr>
          <a:xfrm>
            <a:off x="6630287" y="3352803"/>
            <a:ext cx="264816" cy="276999"/>
          </a:xfrm>
          <a:prstGeom prst="rect">
            <a:avLst/>
          </a:prstGeom>
          <a:noFill/>
        </p:spPr>
        <p:txBody>
          <a:bodyPr wrap="none" rtlCol="0">
            <a:spAutoFit/>
          </a:bodyPr>
          <a:lstStyle/>
          <a:p>
            <a:r>
              <a:rPr kumimoji="1" lang="en-US" altLang="ja-JP" sz="1200" i="1" dirty="0" smtClean="0">
                <a:latin typeface="Symbol" panose="05050102010706020507" pitchFamily="18" charset="2"/>
              </a:rPr>
              <a:t>q</a:t>
            </a:r>
            <a:endParaRPr kumimoji="1" lang="ja-JP" altLang="en-US" sz="1200" i="1" dirty="0">
              <a:latin typeface="Symbol" panose="05050102010706020507" pitchFamily="18" charset="2"/>
            </a:endParaRPr>
          </a:p>
        </p:txBody>
      </p:sp>
      <p:cxnSp>
        <p:nvCxnSpPr>
          <p:cNvPr id="242" name="直線コネクタ 241"/>
          <p:cNvCxnSpPr/>
          <p:nvPr/>
        </p:nvCxnSpPr>
        <p:spPr>
          <a:xfrm flipH="1" flipV="1">
            <a:off x="6747889" y="4129162"/>
            <a:ext cx="167986" cy="7881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4" name="直線コネクタ 243"/>
          <p:cNvCxnSpPr/>
          <p:nvPr/>
        </p:nvCxnSpPr>
        <p:spPr>
          <a:xfrm flipH="1">
            <a:off x="6530061" y="4205581"/>
            <a:ext cx="382775" cy="15337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1" name="直線コネクタ 250"/>
          <p:cNvCxnSpPr/>
          <p:nvPr/>
        </p:nvCxnSpPr>
        <p:spPr>
          <a:xfrm flipH="1">
            <a:off x="6915449" y="4208751"/>
            <a:ext cx="422" cy="357484"/>
          </a:xfrm>
          <a:prstGeom prst="line">
            <a:avLst/>
          </a:prstGeom>
          <a:ln w="31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4" name="直線コネクタ 253"/>
          <p:cNvCxnSpPr/>
          <p:nvPr/>
        </p:nvCxnSpPr>
        <p:spPr>
          <a:xfrm>
            <a:off x="6604266" y="4208155"/>
            <a:ext cx="309809" cy="200"/>
          </a:xfrm>
          <a:prstGeom prst="line">
            <a:avLst/>
          </a:prstGeom>
          <a:ln w="31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nvGrpSpPr>
          <p:cNvPr id="259" name="グループ化 258"/>
          <p:cNvGrpSpPr/>
          <p:nvPr/>
        </p:nvGrpSpPr>
        <p:grpSpPr>
          <a:xfrm>
            <a:off x="6763279" y="4082216"/>
            <a:ext cx="51145" cy="70196"/>
            <a:chOff x="6763279" y="4082216"/>
            <a:chExt cx="51145" cy="70196"/>
          </a:xfrm>
        </p:grpSpPr>
        <p:cxnSp>
          <p:nvCxnSpPr>
            <p:cNvPr id="257" name="直線コネクタ 256"/>
            <p:cNvCxnSpPr/>
            <p:nvPr/>
          </p:nvCxnSpPr>
          <p:spPr>
            <a:xfrm>
              <a:off x="6763279" y="4082216"/>
              <a:ext cx="50268" cy="21543"/>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8" name="直線コネクタ 257"/>
            <p:cNvCxnSpPr/>
            <p:nvPr/>
          </p:nvCxnSpPr>
          <p:spPr>
            <a:xfrm rot="16200000">
              <a:off x="6778519" y="4116506"/>
              <a:ext cx="50268" cy="21543"/>
            </a:xfrm>
            <a:prstGeom prst="line">
              <a:avLst/>
            </a:prstGeom>
            <a:ln w="3175"/>
          </p:spPr>
          <p:style>
            <a:lnRef idx="1">
              <a:schemeClr val="accent1"/>
            </a:lnRef>
            <a:fillRef idx="0">
              <a:schemeClr val="accent1"/>
            </a:fillRef>
            <a:effectRef idx="0">
              <a:schemeClr val="accent1"/>
            </a:effectRef>
            <a:fontRef idx="minor">
              <a:schemeClr val="tx1"/>
            </a:fontRef>
          </p:style>
        </p:cxnSp>
      </p:grpSp>
      <p:grpSp>
        <p:nvGrpSpPr>
          <p:cNvPr id="260" name="グループ化 259"/>
          <p:cNvGrpSpPr/>
          <p:nvPr/>
        </p:nvGrpSpPr>
        <p:grpSpPr>
          <a:xfrm rot="-2700000">
            <a:off x="6530869" y="4282241"/>
            <a:ext cx="51145" cy="70196"/>
            <a:chOff x="6763279" y="4082216"/>
            <a:chExt cx="51145" cy="70196"/>
          </a:xfrm>
        </p:grpSpPr>
        <p:cxnSp>
          <p:nvCxnSpPr>
            <p:cNvPr id="261" name="直線コネクタ 260"/>
            <p:cNvCxnSpPr/>
            <p:nvPr/>
          </p:nvCxnSpPr>
          <p:spPr>
            <a:xfrm>
              <a:off x="6763279" y="4082216"/>
              <a:ext cx="50268" cy="21543"/>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2" name="直線コネクタ 261"/>
            <p:cNvCxnSpPr/>
            <p:nvPr/>
          </p:nvCxnSpPr>
          <p:spPr>
            <a:xfrm rot="16200000">
              <a:off x="6778519" y="4116506"/>
              <a:ext cx="50268" cy="21543"/>
            </a:xfrm>
            <a:prstGeom prst="line">
              <a:avLst/>
            </a:prstGeom>
            <a:ln w="3175"/>
          </p:spPr>
          <p:style>
            <a:lnRef idx="1">
              <a:schemeClr val="accent1"/>
            </a:lnRef>
            <a:fillRef idx="0">
              <a:schemeClr val="accent1"/>
            </a:fillRef>
            <a:effectRef idx="0">
              <a:schemeClr val="accent1"/>
            </a:effectRef>
            <a:fontRef idx="minor">
              <a:schemeClr val="tx1"/>
            </a:fontRef>
          </p:style>
        </p:cxnSp>
      </p:grpSp>
      <p:cxnSp>
        <p:nvCxnSpPr>
          <p:cNvPr id="264" name="直線矢印コネクタ 263"/>
          <p:cNvCxnSpPr/>
          <p:nvPr/>
        </p:nvCxnSpPr>
        <p:spPr>
          <a:xfrm flipH="1" flipV="1">
            <a:off x="6530340" y="4362450"/>
            <a:ext cx="68580" cy="201930"/>
          </a:xfrm>
          <a:prstGeom prst="straightConnector1">
            <a:avLst/>
          </a:prstGeom>
          <a:ln w="12700">
            <a:solidFill>
              <a:srgbClr val="C0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65" name="直線矢印コネクタ 264"/>
          <p:cNvCxnSpPr/>
          <p:nvPr/>
        </p:nvCxnSpPr>
        <p:spPr>
          <a:xfrm flipV="1">
            <a:off x="6598920" y="4130040"/>
            <a:ext cx="148590" cy="434340"/>
          </a:xfrm>
          <a:prstGeom prst="straightConnector1">
            <a:avLst/>
          </a:prstGeom>
          <a:ln w="12700">
            <a:solidFill>
              <a:srgbClr val="C0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7" name="テキスト ボックス 266"/>
              <p:cNvSpPr txBox="1"/>
              <p:nvPr/>
            </p:nvSpPr>
            <p:spPr>
              <a:xfrm>
                <a:off x="6853333" y="4536441"/>
                <a:ext cx="136128"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𝑥</m:t>
                      </m:r>
                    </m:oMath>
                  </m:oMathPara>
                </a14:m>
                <a:endParaRPr kumimoji="1" lang="ja-JP" altLang="en-US" sz="1200" dirty="0">
                  <a:latin typeface="Bookman Old Style" panose="02050604050505020204" pitchFamily="18" charset="0"/>
                </a:endParaRPr>
              </a:p>
            </p:txBody>
          </p:sp>
        </mc:Choice>
        <mc:Fallback xmlns="">
          <p:sp>
            <p:nvSpPr>
              <p:cNvPr id="267" name="テキスト ボックス 266"/>
              <p:cNvSpPr txBox="1">
                <a:spLocks noRot="1" noChangeAspect="1" noMove="1" noResize="1" noEditPoints="1" noAdjustHandles="1" noChangeArrowheads="1" noChangeShapeType="1" noTextEdit="1"/>
              </p:cNvSpPr>
              <p:nvPr/>
            </p:nvSpPr>
            <p:spPr>
              <a:xfrm>
                <a:off x="6853333" y="4536441"/>
                <a:ext cx="136128" cy="184666"/>
              </a:xfrm>
              <a:prstGeom prst="rect">
                <a:avLst/>
              </a:prstGeom>
              <a:blipFill rotWithShape="0">
                <a:blip r:embed="rId2"/>
                <a:stretch>
                  <a:fillRect l="-8696" r="-4348" b="-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8" name="テキスト ボックス 267"/>
              <p:cNvSpPr txBox="1"/>
              <p:nvPr/>
            </p:nvSpPr>
            <p:spPr>
              <a:xfrm>
                <a:off x="6487573" y="4074795"/>
                <a:ext cx="13888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𝑦</m:t>
                      </m:r>
                    </m:oMath>
                  </m:oMathPara>
                </a14:m>
                <a:endParaRPr kumimoji="1" lang="ja-JP" altLang="en-US" sz="1200" dirty="0">
                  <a:latin typeface="Bookman Old Style" panose="02050604050505020204" pitchFamily="18" charset="0"/>
                </a:endParaRPr>
              </a:p>
            </p:txBody>
          </p:sp>
        </mc:Choice>
        <mc:Fallback xmlns="">
          <p:sp>
            <p:nvSpPr>
              <p:cNvPr id="268" name="テキスト ボックス 267"/>
              <p:cNvSpPr txBox="1">
                <a:spLocks noRot="1" noChangeAspect="1" noMove="1" noResize="1" noEditPoints="1" noAdjustHandles="1" noChangeArrowheads="1" noChangeShapeType="1" noTextEdit="1"/>
              </p:cNvSpPr>
              <p:nvPr/>
            </p:nvSpPr>
            <p:spPr>
              <a:xfrm>
                <a:off x="6487573" y="4074795"/>
                <a:ext cx="138884" cy="184666"/>
              </a:xfrm>
              <a:prstGeom prst="rect">
                <a:avLst/>
              </a:prstGeom>
              <a:blipFill rotWithShape="0">
                <a:blip r:embed="rId3"/>
                <a:stretch>
                  <a:fillRect l="-21739" r="-17391" b="-2258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9" name="テキスト ボックス 268"/>
              <p:cNvSpPr txBox="1"/>
              <p:nvPr/>
            </p:nvSpPr>
            <p:spPr>
              <a:xfrm>
                <a:off x="6398038" y="4385310"/>
                <a:ext cx="18588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200" b="0" i="1" smtClean="0">
                              <a:latin typeface="Cambria Math" panose="02040503050406030204" pitchFamily="18" charset="0"/>
                            </a:rPr>
                          </m:ctrlPr>
                        </m:sSubPr>
                        <m:e>
                          <m:r>
                            <a:rPr lang="ja-JP" altLang="en-US" sz="1200" i="1">
                              <a:latin typeface="Cambria Math" panose="02040503050406030204" pitchFamily="18" charset="0"/>
                            </a:rPr>
                            <m:t>𝛿</m:t>
                          </m:r>
                        </m:e>
                        <m:sub>
                          <m:r>
                            <a:rPr kumimoji="1" lang="en-US" altLang="ja-JP" sz="1200" b="0" i="1" smtClean="0">
                              <a:latin typeface="Cambria Math" panose="02040503050406030204" pitchFamily="18" charset="0"/>
                            </a:rPr>
                            <m:t>1</m:t>
                          </m:r>
                        </m:sub>
                      </m:sSub>
                    </m:oMath>
                  </m:oMathPara>
                </a14:m>
                <a:endParaRPr kumimoji="1" lang="ja-JP" altLang="en-US" sz="1200" dirty="0">
                  <a:latin typeface="Symbol" panose="05050102010706020507" pitchFamily="18" charset="2"/>
                </a:endParaRPr>
              </a:p>
            </p:txBody>
          </p:sp>
        </mc:Choice>
        <mc:Fallback xmlns="">
          <p:sp>
            <p:nvSpPr>
              <p:cNvPr id="269" name="テキスト ボックス 268"/>
              <p:cNvSpPr txBox="1">
                <a:spLocks noRot="1" noChangeAspect="1" noMove="1" noResize="1" noEditPoints="1" noAdjustHandles="1" noChangeArrowheads="1" noChangeShapeType="1" noTextEdit="1"/>
              </p:cNvSpPr>
              <p:nvPr/>
            </p:nvSpPr>
            <p:spPr>
              <a:xfrm>
                <a:off x="6398038" y="4385310"/>
                <a:ext cx="185884" cy="184666"/>
              </a:xfrm>
              <a:prstGeom prst="rect">
                <a:avLst/>
              </a:prstGeom>
              <a:blipFill rotWithShape="0">
                <a:blip r:embed="rId4"/>
                <a:stretch>
                  <a:fillRect l="-23333" r="-3333" b="-1290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0" name="テキスト ボックス 269"/>
              <p:cNvSpPr txBox="1"/>
              <p:nvPr/>
            </p:nvSpPr>
            <p:spPr>
              <a:xfrm>
                <a:off x="6659023" y="4280535"/>
                <a:ext cx="18947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200" b="0" i="1" smtClean="0">
                              <a:latin typeface="Cambria Math" panose="02040503050406030204" pitchFamily="18" charset="0"/>
                            </a:rPr>
                          </m:ctrlPr>
                        </m:sSubPr>
                        <m:e>
                          <m:r>
                            <a:rPr lang="ja-JP" altLang="en-US" sz="1200" i="1">
                              <a:latin typeface="Cambria Math" panose="02040503050406030204" pitchFamily="18" charset="0"/>
                            </a:rPr>
                            <m:t>𝛿</m:t>
                          </m:r>
                        </m:e>
                        <m:sub>
                          <m:r>
                            <a:rPr kumimoji="1" lang="en-US" altLang="ja-JP" sz="1200" b="0" i="1" smtClean="0">
                              <a:latin typeface="Cambria Math" panose="02040503050406030204" pitchFamily="18" charset="0"/>
                            </a:rPr>
                            <m:t>2</m:t>
                          </m:r>
                        </m:sub>
                      </m:sSub>
                    </m:oMath>
                  </m:oMathPara>
                </a14:m>
                <a:endParaRPr kumimoji="1" lang="ja-JP" altLang="en-US" sz="1200" dirty="0">
                  <a:latin typeface="Symbol" panose="05050102010706020507" pitchFamily="18" charset="2"/>
                </a:endParaRPr>
              </a:p>
            </p:txBody>
          </p:sp>
        </mc:Choice>
        <mc:Fallback xmlns="">
          <p:sp>
            <p:nvSpPr>
              <p:cNvPr id="270" name="テキスト ボックス 269"/>
              <p:cNvSpPr txBox="1">
                <a:spLocks noRot="1" noChangeAspect="1" noMove="1" noResize="1" noEditPoints="1" noAdjustHandles="1" noChangeArrowheads="1" noChangeShapeType="1" noTextEdit="1"/>
              </p:cNvSpPr>
              <p:nvPr/>
            </p:nvSpPr>
            <p:spPr>
              <a:xfrm>
                <a:off x="6659023" y="4280535"/>
                <a:ext cx="189474" cy="184666"/>
              </a:xfrm>
              <a:prstGeom prst="rect">
                <a:avLst/>
              </a:prstGeom>
              <a:blipFill rotWithShape="0">
                <a:blip r:embed="rId5"/>
                <a:stretch>
                  <a:fillRect l="-19355" r="-3226" b="-1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1" name="テキスト ボックス 270"/>
              <p:cNvSpPr txBox="1"/>
              <p:nvPr/>
            </p:nvSpPr>
            <p:spPr>
              <a:xfrm>
                <a:off x="5232400" y="4817532"/>
                <a:ext cx="3074111" cy="190545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lang="ja-JP" altLang="en-US" i="1">
                              <a:latin typeface="Cambria Math" panose="02040503050406030204" pitchFamily="18" charset="0"/>
                            </a:rPr>
                            <m:t>𝛿</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𝑥</m:t>
                      </m:r>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sin</m:t>
                          </m:r>
                        </m:fName>
                        <m:e>
                          <m:r>
                            <a:rPr kumimoji="1" lang="ja-JP" altLang="en-US" b="0" i="1" smtClean="0">
                              <a:latin typeface="Cambria Math" panose="02040503050406030204" pitchFamily="18" charset="0"/>
                            </a:rPr>
                            <m:t>𝜃</m:t>
                          </m:r>
                        </m:e>
                      </m:func>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𝑦</m:t>
                      </m:r>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cos</m:t>
                          </m:r>
                        </m:fName>
                        <m:e>
                          <m:r>
                            <a:rPr kumimoji="1" lang="ja-JP" altLang="en-US" b="0" i="1" smtClean="0">
                              <a:latin typeface="Cambria Math" panose="02040503050406030204" pitchFamily="18" charset="0"/>
                            </a:rPr>
                            <m:t>𝜃</m:t>
                          </m:r>
                        </m:e>
                      </m:func>
                    </m:oMath>
                  </m:oMathPara>
                </a14:m>
                <a:endParaRPr kumimoji="1" lang="en-US" altLang="ja-JP" dirty="0" smtClean="0"/>
              </a:p>
              <a:p>
                <a:pPr/>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rPr>
                          </m:ctrlPr>
                        </m:sSubPr>
                        <m:e>
                          <m:r>
                            <a:rPr lang="ja-JP" altLang="en-US" i="1">
                              <a:latin typeface="Cambria Math" panose="02040503050406030204" pitchFamily="18" charset="0"/>
                            </a:rPr>
                            <m:t>𝛿</m:t>
                          </m:r>
                        </m:e>
                        <m:sub>
                          <m:r>
                            <a:rPr lang="en-US" altLang="ja-JP" b="0" i="1" smtClean="0">
                              <a:latin typeface="Cambria Math" panose="02040503050406030204" pitchFamily="18" charset="0"/>
                            </a:rPr>
                            <m:t>2</m:t>
                          </m:r>
                        </m:sub>
                      </m:sSub>
                      <m:r>
                        <a:rPr lang="en-US" altLang="ja-JP" i="1">
                          <a:latin typeface="Cambria Math" panose="02040503050406030204" pitchFamily="18" charset="0"/>
                        </a:rPr>
                        <m:t>=</m:t>
                      </m:r>
                      <m:r>
                        <a:rPr lang="en-US" altLang="ja-JP" i="1">
                          <a:latin typeface="Cambria Math" panose="02040503050406030204" pitchFamily="18" charset="0"/>
                        </a:rPr>
                        <m:t>𝑥</m:t>
                      </m:r>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sin</m:t>
                          </m:r>
                        </m:fName>
                        <m:e>
                          <m:r>
                            <a:rPr lang="ja-JP" altLang="en-US" i="1">
                              <a:latin typeface="Cambria Math" panose="02040503050406030204" pitchFamily="18" charset="0"/>
                            </a:rPr>
                            <m:t>𝜃</m:t>
                          </m:r>
                        </m:e>
                      </m:func>
                      <m:r>
                        <a:rPr lang="en-US" altLang="ja-JP" i="1">
                          <a:latin typeface="Cambria Math" panose="02040503050406030204" pitchFamily="18" charset="0"/>
                        </a:rPr>
                        <m:t>+</m:t>
                      </m:r>
                      <m:r>
                        <a:rPr lang="en-US" altLang="ja-JP" i="1">
                          <a:latin typeface="Cambria Math" panose="02040503050406030204" pitchFamily="18" charset="0"/>
                        </a:rPr>
                        <m:t>𝑦</m:t>
                      </m:r>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cos</m:t>
                          </m:r>
                        </m:fName>
                        <m:e>
                          <m:r>
                            <a:rPr lang="ja-JP" altLang="en-US" i="1">
                              <a:latin typeface="Cambria Math" panose="02040503050406030204" pitchFamily="18" charset="0"/>
                            </a:rPr>
                            <m:t>𝜃</m:t>
                          </m:r>
                        </m:e>
                      </m:func>
                    </m:oMath>
                  </m:oMathPara>
                </a14:m>
                <a:endParaRPr lang="en-US" altLang="ja-JP" dirty="0" smtClean="0"/>
              </a:p>
              <a:p>
                <a:endParaRPr lang="en-US" altLang="ja-JP"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ja-JP" i="1" smtClean="0">
                          <a:latin typeface="Cambria Math" panose="02040503050406030204" pitchFamily="18" charset="0"/>
                          <a:ea typeface="Cambria Math" panose="02040503050406030204" pitchFamily="18" charset="0"/>
                        </a:rPr>
                        <m:t>∴</m:t>
                      </m:r>
                      <m:sSub>
                        <m:sSubPr>
                          <m:ctrlPr>
                            <a:rPr lang="en-US" altLang="ja-JP" i="1" smtClean="0">
                              <a:latin typeface="Cambria Math" panose="02040503050406030204" pitchFamily="18" charset="0"/>
                            </a:rPr>
                          </m:ctrlPr>
                        </m:sSubPr>
                        <m:e>
                          <m:r>
                            <a:rPr lang="ja-JP" altLang="en-US" i="1">
                              <a:latin typeface="Cambria Math" panose="02040503050406030204" pitchFamily="18" charset="0"/>
                            </a:rPr>
                            <m:t>𝛿</m:t>
                          </m:r>
                        </m:e>
                        <m:sub>
                          <m:r>
                            <a:rPr lang="en-US" altLang="ja-JP" b="0" i="1" smtClean="0">
                              <a:latin typeface="Cambria Math" panose="02040503050406030204" pitchFamily="18" charset="0"/>
                            </a:rPr>
                            <m:t>2</m:t>
                          </m:r>
                        </m:sub>
                      </m:sSub>
                      <m:r>
                        <a:rPr lang="en-US" altLang="ja-JP" b="0" i="1" smtClean="0">
                          <a:latin typeface="Cambria Math" panose="02040503050406030204" pitchFamily="18" charset="0"/>
                        </a:rPr>
                        <m:t>−</m:t>
                      </m:r>
                      <m:sSub>
                        <m:sSubPr>
                          <m:ctrlPr>
                            <a:rPr lang="en-US" altLang="ja-JP" i="1" smtClean="0">
                              <a:latin typeface="Cambria Math" panose="02040503050406030204" pitchFamily="18" charset="0"/>
                            </a:rPr>
                          </m:ctrlPr>
                        </m:sSubPr>
                        <m:e>
                          <m:r>
                            <a:rPr lang="ja-JP" altLang="en-US" i="1">
                              <a:latin typeface="Cambria Math" panose="02040503050406030204" pitchFamily="18" charset="0"/>
                            </a:rPr>
                            <m:t>𝛿</m:t>
                          </m:r>
                        </m:e>
                        <m:sub>
                          <m:r>
                            <a:rPr lang="en-US" altLang="ja-JP" b="0" i="1" smtClean="0">
                              <a:latin typeface="Cambria Math" panose="02040503050406030204" pitchFamily="18" charset="0"/>
                            </a:rPr>
                            <m:t>1</m:t>
                          </m:r>
                        </m:sub>
                      </m:sSub>
                      <m:r>
                        <a:rPr lang="en-US" altLang="ja-JP" i="1">
                          <a:latin typeface="Cambria Math" panose="02040503050406030204" pitchFamily="18" charset="0"/>
                        </a:rPr>
                        <m:t>=</m:t>
                      </m:r>
                      <m:r>
                        <a:rPr lang="en-US" altLang="ja-JP" b="0" i="1" smtClean="0">
                          <a:latin typeface="Cambria Math" panose="02040503050406030204" pitchFamily="18" charset="0"/>
                        </a:rPr>
                        <m:t>2</m:t>
                      </m:r>
                      <m:r>
                        <a:rPr lang="en-US" altLang="ja-JP" i="1" smtClean="0">
                          <a:latin typeface="Cambria Math" panose="02040503050406030204" pitchFamily="18" charset="0"/>
                        </a:rPr>
                        <m:t>𝑥</m:t>
                      </m:r>
                      <m:func>
                        <m:funcPr>
                          <m:ctrlPr>
                            <a:rPr lang="en-US" altLang="ja-JP" i="1" smtClean="0">
                              <a:latin typeface="Cambria Math" panose="02040503050406030204" pitchFamily="18" charset="0"/>
                            </a:rPr>
                          </m:ctrlPr>
                        </m:funcPr>
                        <m:fName>
                          <m:r>
                            <m:rPr>
                              <m:sty m:val="p"/>
                            </m:rPr>
                            <a:rPr lang="en-US" altLang="ja-JP">
                              <a:latin typeface="Cambria Math" panose="02040503050406030204" pitchFamily="18" charset="0"/>
                            </a:rPr>
                            <m:t>sin</m:t>
                          </m:r>
                        </m:fName>
                        <m:e>
                          <m:r>
                            <a:rPr lang="ja-JP" altLang="en-US" i="1">
                              <a:latin typeface="Cambria Math" panose="02040503050406030204" pitchFamily="18" charset="0"/>
                            </a:rPr>
                            <m:t>𝜃</m:t>
                          </m:r>
                        </m:e>
                      </m:func>
                    </m:oMath>
                  </m:oMathPara>
                </a14:m>
                <a:endParaRPr lang="en-US" altLang="ja-JP" dirty="0" smtClean="0"/>
              </a:p>
              <a:p>
                <a:endParaRPr lang="en-US" altLang="ja-JP" dirty="0"/>
              </a:p>
              <a:p>
                <a:pPr/>
                <a14:m>
                  <m:oMathPara xmlns:m="http://schemas.openxmlformats.org/officeDocument/2006/math">
                    <m:oMathParaPr>
                      <m:jc m:val="centerGroup"/>
                    </m:oMathParaPr>
                    <m:oMath xmlns:m="http://schemas.openxmlformats.org/officeDocument/2006/math">
                      <m:r>
                        <a:rPr lang="ja-JP" altLang="en-US" i="1" smtClean="0">
                          <a:latin typeface="Cambria Math" panose="02040503050406030204" pitchFamily="18" charset="0"/>
                        </a:rPr>
                        <m:t>𝜙</m:t>
                      </m:r>
                      <m:r>
                        <a:rPr lang="en-US" altLang="ja-JP" i="1">
                          <a:latin typeface="Cambria Math" panose="02040503050406030204" pitchFamily="18" charset="0"/>
                        </a:rPr>
                        <m:t>=</m:t>
                      </m:r>
                      <m:f>
                        <m:fPr>
                          <m:ctrlPr>
                            <a:rPr lang="en-US" altLang="ja-JP" i="1" smtClean="0">
                              <a:latin typeface="Cambria Math" panose="02040503050406030204" pitchFamily="18" charset="0"/>
                            </a:rPr>
                          </m:ctrlPr>
                        </m:fPr>
                        <m:num>
                          <m:r>
                            <a:rPr lang="en-US" altLang="ja-JP" b="0" i="1" smtClean="0">
                              <a:latin typeface="Cambria Math" panose="02040503050406030204" pitchFamily="18" charset="0"/>
                            </a:rPr>
                            <m:t>2</m:t>
                          </m:r>
                          <m:r>
                            <a:rPr lang="ja-JP" altLang="en-US" b="0" i="1" smtClean="0">
                              <a:latin typeface="Cambria Math" panose="02040503050406030204" pitchFamily="18" charset="0"/>
                            </a:rPr>
                            <m:t>𝜋</m:t>
                          </m:r>
                        </m:num>
                        <m:den>
                          <m:r>
                            <a:rPr lang="ja-JP" altLang="en-US" i="1" smtClean="0">
                              <a:latin typeface="Cambria Math" panose="02040503050406030204" pitchFamily="18" charset="0"/>
                            </a:rPr>
                            <m:t>𝜆</m:t>
                          </m:r>
                        </m:den>
                      </m:f>
                      <m:d>
                        <m:dPr>
                          <m:ctrlPr>
                            <a:rPr lang="en-US" altLang="ja-JP" i="1" smtClean="0">
                              <a:latin typeface="Cambria Math" panose="02040503050406030204" pitchFamily="18" charset="0"/>
                            </a:rPr>
                          </m:ctrlPr>
                        </m:dPr>
                        <m:e>
                          <m:sSub>
                            <m:sSubPr>
                              <m:ctrlPr>
                                <a:rPr lang="en-US" altLang="ja-JP" i="1" smtClean="0">
                                  <a:latin typeface="Cambria Math" panose="02040503050406030204" pitchFamily="18" charset="0"/>
                                </a:rPr>
                              </m:ctrlPr>
                            </m:sSubPr>
                            <m:e>
                              <m:r>
                                <a:rPr lang="ja-JP" altLang="en-US" i="1">
                                  <a:latin typeface="Cambria Math" panose="02040503050406030204" pitchFamily="18" charset="0"/>
                                </a:rPr>
                                <m:t>𝛿</m:t>
                              </m:r>
                            </m:e>
                            <m:sub>
                              <m:r>
                                <a:rPr lang="en-US" altLang="ja-JP" b="0" i="1" smtClean="0">
                                  <a:latin typeface="Cambria Math" panose="02040503050406030204" pitchFamily="18" charset="0"/>
                                </a:rPr>
                                <m:t>2</m:t>
                              </m:r>
                            </m:sub>
                          </m:sSub>
                          <m:r>
                            <a:rPr lang="en-US" altLang="ja-JP" b="0" i="1" smtClean="0">
                              <a:latin typeface="Cambria Math" panose="02040503050406030204" pitchFamily="18" charset="0"/>
                            </a:rPr>
                            <m:t>−</m:t>
                          </m:r>
                          <m:sSub>
                            <m:sSubPr>
                              <m:ctrlPr>
                                <a:rPr lang="en-US" altLang="ja-JP" i="1" smtClean="0">
                                  <a:latin typeface="Cambria Math" panose="02040503050406030204" pitchFamily="18" charset="0"/>
                                </a:rPr>
                              </m:ctrlPr>
                            </m:sSubPr>
                            <m:e>
                              <m:r>
                                <a:rPr lang="ja-JP" altLang="en-US" i="1">
                                  <a:latin typeface="Cambria Math" panose="02040503050406030204" pitchFamily="18" charset="0"/>
                                </a:rPr>
                                <m:t>𝛿</m:t>
                              </m:r>
                            </m:e>
                            <m:sub>
                              <m:r>
                                <a:rPr lang="en-US" altLang="ja-JP" b="0" i="1" smtClean="0">
                                  <a:latin typeface="Cambria Math" panose="02040503050406030204" pitchFamily="18" charset="0"/>
                                </a:rPr>
                                <m:t>1</m:t>
                              </m:r>
                            </m:sub>
                          </m:sSub>
                        </m:e>
                      </m:d>
                      <m:r>
                        <a:rPr lang="en-US" altLang="ja-JP" b="0" i="1" smtClean="0">
                          <a:latin typeface="Cambria Math" panose="02040503050406030204" pitchFamily="18" charset="0"/>
                        </a:rPr>
                        <m:t>=</m:t>
                      </m:r>
                      <m:f>
                        <m:fPr>
                          <m:ctrlPr>
                            <a:rPr lang="en-US" altLang="ja-JP" b="0" i="1" smtClean="0">
                              <a:latin typeface="Cambria Math" panose="02040503050406030204" pitchFamily="18" charset="0"/>
                            </a:rPr>
                          </m:ctrlPr>
                        </m:fPr>
                        <m:num>
                          <m:r>
                            <a:rPr lang="en-US" altLang="ja-JP" b="0" i="1" smtClean="0">
                              <a:latin typeface="Cambria Math" panose="02040503050406030204" pitchFamily="18" charset="0"/>
                            </a:rPr>
                            <m:t>4</m:t>
                          </m:r>
                          <m:r>
                            <a:rPr lang="ja-JP" altLang="en-US" b="0" i="1" smtClean="0">
                              <a:latin typeface="Cambria Math" panose="02040503050406030204" pitchFamily="18" charset="0"/>
                            </a:rPr>
                            <m:t>𝜋</m:t>
                          </m:r>
                          <m:r>
                            <a:rPr lang="en-US" altLang="ja-JP" b="0" i="1" smtClean="0">
                              <a:latin typeface="Cambria Math" panose="02040503050406030204" pitchFamily="18" charset="0"/>
                            </a:rPr>
                            <m:t>𝑥</m:t>
                          </m:r>
                        </m:num>
                        <m:den>
                          <m:r>
                            <a:rPr lang="ja-JP" altLang="en-US" b="0" i="1" smtClean="0">
                              <a:latin typeface="Cambria Math" panose="02040503050406030204" pitchFamily="18" charset="0"/>
                            </a:rPr>
                            <m:t>𝜆</m:t>
                          </m:r>
                        </m:den>
                      </m:f>
                      <m:func>
                        <m:funcPr>
                          <m:ctrlPr>
                            <a:rPr lang="en-US" altLang="ja-JP" i="1" smtClean="0">
                              <a:latin typeface="Cambria Math" panose="02040503050406030204" pitchFamily="18" charset="0"/>
                            </a:rPr>
                          </m:ctrlPr>
                        </m:funcPr>
                        <m:fName>
                          <m:r>
                            <m:rPr>
                              <m:sty m:val="p"/>
                            </m:rPr>
                            <a:rPr lang="en-US" altLang="ja-JP">
                              <a:latin typeface="Cambria Math" panose="02040503050406030204" pitchFamily="18" charset="0"/>
                            </a:rPr>
                            <m:t>sin</m:t>
                          </m:r>
                        </m:fName>
                        <m:e>
                          <m:r>
                            <a:rPr lang="ja-JP" altLang="en-US" i="1">
                              <a:latin typeface="Cambria Math" panose="02040503050406030204" pitchFamily="18" charset="0"/>
                            </a:rPr>
                            <m:t>𝜃</m:t>
                          </m:r>
                        </m:e>
                      </m:func>
                    </m:oMath>
                  </m:oMathPara>
                </a14:m>
                <a:endParaRPr lang="en-US" altLang="ja-JP" dirty="0" smtClean="0"/>
              </a:p>
            </p:txBody>
          </p:sp>
        </mc:Choice>
        <mc:Fallback xmlns="">
          <p:sp>
            <p:nvSpPr>
              <p:cNvPr id="271" name="テキスト ボックス 270"/>
              <p:cNvSpPr txBox="1">
                <a:spLocks noRot="1" noChangeAspect="1" noMove="1" noResize="1" noEditPoints="1" noAdjustHandles="1" noChangeArrowheads="1" noChangeShapeType="1" noTextEdit="1"/>
              </p:cNvSpPr>
              <p:nvPr/>
            </p:nvSpPr>
            <p:spPr>
              <a:xfrm>
                <a:off x="5232400" y="4817532"/>
                <a:ext cx="3074111" cy="1905458"/>
              </a:xfrm>
              <a:prstGeom prst="rect">
                <a:avLst/>
              </a:prstGeom>
              <a:blipFill rotWithShape="0">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3" name="テキスト ボックス 272"/>
              <p:cNvSpPr txBox="1"/>
              <p:nvPr/>
            </p:nvSpPr>
            <p:spPr>
              <a:xfrm>
                <a:off x="1684867" y="999066"/>
                <a:ext cx="14175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𝑉</m:t>
                      </m:r>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𝑉</m:t>
                          </m:r>
                        </m:e>
                        <m:sub>
                          <m:r>
                            <a:rPr kumimoji="1" lang="en-US" altLang="ja-JP" b="0" i="1" smtClean="0">
                              <a:latin typeface="Cambria Math" panose="02040503050406030204" pitchFamily="18" charset="0"/>
                            </a:rPr>
                            <m:t>0</m:t>
                          </m:r>
                        </m:sub>
                      </m:sSub>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𝐴</m:t>
                          </m:r>
                          <m:r>
                            <a:rPr kumimoji="1" lang="en-US" altLang="ja-JP" b="0" i="1" smtClean="0">
                              <a:latin typeface="Cambria Math" panose="02040503050406030204" pitchFamily="18" charset="0"/>
                            </a:rPr>
                            <m:t>, </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𝜙</m:t>
                              </m:r>
                            </m:e>
                            <m:sub>
                              <m:r>
                                <a:rPr kumimoji="1" lang="en-US" altLang="ja-JP" b="0" i="1" smtClean="0">
                                  <a:latin typeface="Cambria Math" panose="02040503050406030204" pitchFamily="18" charset="0"/>
                                </a:rPr>
                                <m:t>0</m:t>
                              </m:r>
                            </m:sub>
                          </m:sSub>
                        </m:e>
                      </m:d>
                    </m:oMath>
                  </m:oMathPara>
                </a14:m>
                <a:endParaRPr kumimoji="1" lang="ja-JP" altLang="en-US" dirty="0"/>
              </a:p>
            </p:txBody>
          </p:sp>
        </mc:Choice>
        <mc:Fallback xmlns="">
          <p:sp>
            <p:nvSpPr>
              <p:cNvPr id="273" name="テキスト ボックス 272"/>
              <p:cNvSpPr txBox="1">
                <a:spLocks noRot="1" noChangeAspect="1" noMove="1" noResize="1" noEditPoints="1" noAdjustHandles="1" noChangeArrowheads="1" noChangeShapeType="1" noTextEdit="1"/>
              </p:cNvSpPr>
              <p:nvPr/>
            </p:nvSpPr>
            <p:spPr>
              <a:xfrm>
                <a:off x="1684867" y="999066"/>
                <a:ext cx="1417504" cy="276999"/>
              </a:xfrm>
              <a:prstGeom prst="rect">
                <a:avLst/>
              </a:prstGeom>
              <a:blipFill rotWithShape="0">
                <a:blip r:embed="rId7"/>
                <a:stretch>
                  <a:fillRect l="-3433" b="-355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4" name="テキスト ボックス 273"/>
              <p:cNvSpPr txBox="1"/>
              <p:nvPr/>
            </p:nvSpPr>
            <p:spPr>
              <a:xfrm>
                <a:off x="5791200" y="999066"/>
                <a:ext cx="17858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𝑉</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𝑉</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𝐴</m:t>
                          </m:r>
                          <m:r>
                            <a:rPr kumimoji="1" lang="en-US" altLang="ja-JP" b="0" i="1" smtClean="0">
                              <a:latin typeface="Cambria Math" panose="02040503050406030204" pitchFamily="18" charset="0"/>
                            </a:rPr>
                            <m:t>, </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𝜙</m:t>
                              </m:r>
                            </m:e>
                            <m:sub>
                              <m:r>
                                <a:rPr kumimoji="1" lang="en-US" altLang="ja-JP" b="0" i="1" smtClean="0">
                                  <a:latin typeface="Cambria Math" panose="02040503050406030204" pitchFamily="18" charset="0"/>
                                </a:rPr>
                                <m:t>0</m:t>
                              </m:r>
                            </m:sub>
                          </m:sSub>
                          <m:r>
                            <a:rPr kumimoji="1" lang="en-US" altLang="ja-JP" b="0" i="1" smtClean="0">
                              <a:latin typeface="Cambria Math" panose="02040503050406030204" pitchFamily="18" charset="0"/>
                            </a:rPr>
                            <m:t>+</m:t>
                          </m:r>
                          <m:r>
                            <a:rPr kumimoji="1" lang="ja-JP" altLang="en-US" b="0" i="1" smtClean="0">
                              <a:latin typeface="Cambria Math" panose="02040503050406030204" pitchFamily="18" charset="0"/>
                            </a:rPr>
                            <m:t>𝜙</m:t>
                          </m:r>
                        </m:e>
                      </m:d>
                    </m:oMath>
                  </m:oMathPara>
                </a14:m>
                <a:endParaRPr kumimoji="1" lang="ja-JP" altLang="en-US" dirty="0"/>
              </a:p>
            </p:txBody>
          </p:sp>
        </mc:Choice>
        <mc:Fallback xmlns="">
          <p:sp>
            <p:nvSpPr>
              <p:cNvPr id="274" name="テキスト ボックス 273"/>
              <p:cNvSpPr txBox="1">
                <a:spLocks noRot="1" noChangeAspect="1" noMove="1" noResize="1" noEditPoints="1" noAdjustHandles="1" noChangeArrowheads="1" noChangeShapeType="1" noTextEdit="1"/>
              </p:cNvSpPr>
              <p:nvPr/>
            </p:nvSpPr>
            <p:spPr>
              <a:xfrm>
                <a:off x="5791200" y="999066"/>
                <a:ext cx="1785874" cy="276999"/>
              </a:xfrm>
              <a:prstGeom prst="rect">
                <a:avLst/>
              </a:prstGeom>
              <a:blipFill rotWithShape="0">
                <a:blip r:embed="rId8"/>
                <a:stretch>
                  <a:fillRect l="-2389" b="-35556"/>
                </a:stretch>
              </a:blipFill>
            </p:spPr>
            <p:txBody>
              <a:bodyPr/>
              <a:lstStyle/>
              <a:p>
                <a:r>
                  <a:rPr lang="ja-JP" altLang="en-US">
                    <a:noFill/>
                  </a:rPr>
                  <a:t> </a:t>
                </a:r>
              </a:p>
            </p:txBody>
          </p:sp>
        </mc:Fallback>
      </mc:AlternateContent>
      <p:sp>
        <p:nvSpPr>
          <p:cNvPr id="275" name="タイトル 274"/>
          <p:cNvSpPr>
            <a:spLocks noGrp="1"/>
          </p:cNvSpPr>
          <p:nvPr>
            <p:ph type="title"/>
          </p:nvPr>
        </p:nvSpPr>
        <p:spPr>
          <a:xfrm>
            <a:off x="628650" y="0"/>
            <a:ext cx="7886700" cy="819509"/>
          </a:xfrm>
        </p:spPr>
        <p:txBody>
          <a:bodyPr>
            <a:normAutofit/>
          </a:bodyPr>
          <a:lstStyle/>
          <a:p>
            <a:pPr algn="ctr"/>
            <a:r>
              <a:rPr lang="ja-JP" altLang="en-US" dirty="0"/>
              <a:t>一人時間差</a:t>
            </a:r>
            <a:r>
              <a:rPr lang="en-US" altLang="ja-JP" dirty="0"/>
              <a:t>VLBI</a:t>
            </a:r>
            <a:r>
              <a:rPr lang="ja-JP" altLang="en-US" dirty="0"/>
              <a:t>について</a:t>
            </a:r>
            <a:endParaRPr kumimoji="1" lang="ja-JP" altLang="en-US" dirty="0"/>
          </a:p>
        </p:txBody>
      </p:sp>
      <p:sp>
        <p:nvSpPr>
          <p:cNvPr id="276" name="テキスト ボックス 275"/>
          <p:cNvSpPr txBox="1"/>
          <p:nvPr/>
        </p:nvSpPr>
        <p:spPr>
          <a:xfrm>
            <a:off x="494574" y="4884788"/>
            <a:ext cx="3904898" cy="1877437"/>
          </a:xfrm>
          <a:prstGeom prst="rect">
            <a:avLst/>
          </a:prstGeom>
          <a:solidFill>
            <a:schemeClr val="bg1"/>
          </a:solidFill>
        </p:spPr>
        <p:txBody>
          <a:bodyPr wrap="square" rtlCol="0">
            <a:spAutoFit/>
          </a:bodyPr>
          <a:lstStyle/>
          <a:p>
            <a:r>
              <a:rPr kumimoji="1" lang="ja-JP" altLang="en-US" sz="1600" dirty="0" smtClean="0"/>
              <a:t>座標を導入する</a:t>
            </a:r>
            <a:endParaRPr kumimoji="1" lang="en-US" altLang="ja-JP" sz="1600" dirty="0" smtClean="0"/>
          </a:p>
          <a:p>
            <a:r>
              <a:rPr lang="ja-JP" altLang="en-US" sz="1400" dirty="0" smtClean="0"/>
              <a:t>上記の（</a:t>
            </a:r>
            <a:r>
              <a:rPr lang="en-US" altLang="ja-JP" sz="1400" dirty="0" smtClean="0"/>
              <a:t>x, y</a:t>
            </a:r>
            <a:r>
              <a:rPr lang="ja-JP" altLang="en-US" sz="1400" dirty="0" smtClean="0"/>
              <a:t>）座標を導入する。なお、簡単のため振幅</a:t>
            </a:r>
            <a:r>
              <a:rPr lang="en-US" altLang="ja-JP" sz="1400" dirty="0" smtClean="0"/>
              <a:t>A</a:t>
            </a:r>
            <a:r>
              <a:rPr lang="ja-JP" altLang="en-US" sz="1400" dirty="0" smtClean="0"/>
              <a:t>は定数、位相</a:t>
            </a:r>
            <a:r>
              <a:rPr lang="en-US" altLang="ja-JP" sz="1400" i="1" dirty="0" smtClean="0">
                <a:latin typeface="Symbol" panose="05050102010706020507" pitchFamily="18" charset="2"/>
              </a:rPr>
              <a:t>f</a:t>
            </a:r>
            <a:r>
              <a:rPr lang="en-US" altLang="ja-JP" sz="1400" baseline="-25000" dirty="0" smtClean="0"/>
              <a:t>0</a:t>
            </a:r>
            <a:r>
              <a:rPr lang="ja-JP" altLang="en-US" sz="1400" dirty="0" smtClean="0"/>
              <a:t>は</a:t>
            </a:r>
            <a:r>
              <a:rPr lang="en-US" altLang="ja-JP" sz="1400" dirty="0" smtClean="0"/>
              <a:t>0</a:t>
            </a:r>
            <a:r>
              <a:rPr lang="ja-JP" altLang="en-US" sz="1400" dirty="0" smtClean="0"/>
              <a:t>としても一般性を失わない。</a:t>
            </a:r>
            <a:endParaRPr lang="en-US" altLang="ja-JP" sz="1400" dirty="0" smtClean="0"/>
          </a:p>
          <a:p>
            <a:endParaRPr lang="en-US" altLang="ja-JP" sz="1400" dirty="0"/>
          </a:p>
          <a:p>
            <a:r>
              <a:rPr lang="ja-JP" altLang="en-US" sz="1600" dirty="0" smtClean="0"/>
              <a:t>原点以外に光源がある場合（右図）</a:t>
            </a:r>
            <a:endParaRPr lang="en-US" altLang="ja-JP" sz="1600" dirty="0" smtClean="0"/>
          </a:p>
          <a:p>
            <a:r>
              <a:rPr lang="en-US" altLang="ja-JP" sz="1400" dirty="0" smtClean="0"/>
              <a:t>(x, y)</a:t>
            </a:r>
            <a:r>
              <a:rPr lang="ja-JP" altLang="en-US" sz="1400" dirty="0" smtClean="0"/>
              <a:t>に光源がある場合、相関で得られる位相は</a:t>
            </a:r>
            <a:r>
              <a:rPr lang="en-US" altLang="ja-JP" sz="1400" dirty="0" smtClean="0"/>
              <a:t>x, </a:t>
            </a:r>
            <a:r>
              <a:rPr lang="en-US" altLang="ja-JP" sz="1400" i="1" dirty="0" smtClean="0">
                <a:latin typeface="Symbol" panose="05050102010706020507" pitchFamily="18" charset="2"/>
              </a:rPr>
              <a:t>q</a:t>
            </a:r>
            <a:r>
              <a:rPr lang="en-US" altLang="ja-JP" sz="1400" dirty="0" smtClean="0"/>
              <a:t>,</a:t>
            </a:r>
            <a:r>
              <a:rPr lang="en-US" altLang="ja-JP" sz="1400" i="1" dirty="0" smtClean="0">
                <a:latin typeface="Symbol" panose="05050102010706020507" pitchFamily="18" charset="2"/>
              </a:rPr>
              <a:t> l </a:t>
            </a:r>
            <a:r>
              <a:rPr lang="ja-JP" altLang="en-US" sz="1400" dirty="0" smtClean="0"/>
              <a:t>であらわされる関数となる。</a:t>
            </a:r>
            <a:endParaRPr lang="en-US" altLang="ja-JP" sz="1400" dirty="0" smtClean="0"/>
          </a:p>
        </p:txBody>
      </p:sp>
    </p:spTree>
    <p:extLst>
      <p:ext uri="{BB962C8B-B14F-4D97-AF65-F5344CB8AC3E}">
        <p14:creationId xmlns:p14="http://schemas.microsoft.com/office/powerpoint/2010/main" val="35058081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フリーフォーム 242"/>
          <p:cNvSpPr/>
          <p:nvPr/>
        </p:nvSpPr>
        <p:spPr>
          <a:xfrm>
            <a:off x="2129695" y="4290093"/>
            <a:ext cx="436080" cy="422760"/>
          </a:xfrm>
          <a:custGeom>
            <a:avLst/>
            <a:gdLst>
              <a:gd name="connsiteX0" fmla="*/ 37609 w 436080"/>
              <a:gd name="connsiteY0" fmla="*/ 202776 h 422760"/>
              <a:gd name="connsiteX1" fmla="*/ 94759 w 436080"/>
              <a:gd name="connsiteY1" fmla="*/ 70892 h 422760"/>
              <a:gd name="connsiteX2" fmla="*/ 220049 w 436080"/>
              <a:gd name="connsiteY2" fmla="*/ 2751 h 422760"/>
              <a:gd name="connsiteX3" fmla="*/ 281595 w 436080"/>
              <a:gd name="connsiteY3" fmla="*/ 161013 h 422760"/>
              <a:gd name="connsiteX4" fmla="*/ 387103 w 436080"/>
              <a:gd name="connsiteY4" fmla="*/ 174201 h 422760"/>
              <a:gd name="connsiteX5" fmla="*/ 431065 w 436080"/>
              <a:gd name="connsiteY5" fmla="*/ 350047 h 422760"/>
              <a:gd name="connsiteX6" fmla="*/ 275001 w 436080"/>
              <a:gd name="connsiteY6" fmla="*/ 422584 h 422760"/>
              <a:gd name="connsiteX7" fmla="*/ 123334 w 436080"/>
              <a:gd name="connsiteY7" fmla="*/ 332463 h 422760"/>
              <a:gd name="connsiteX8" fmla="*/ 4638 w 436080"/>
              <a:gd name="connsiteY8" fmla="*/ 330265 h 422760"/>
              <a:gd name="connsiteX9" fmla="*/ 37609 w 436080"/>
              <a:gd name="connsiteY9" fmla="*/ 202776 h 42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080" h="422760">
                <a:moveTo>
                  <a:pt x="37609" y="202776"/>
                </a:moveTo>
                <a:cubicBezTo>
                  <a:pt x="52629" y="159547"/>
                  <a:pt x="64352" y="104230"/>
                  <a:pt x="94759" y="70892"/>
                </a:cubicBezTo>
                <a:cubicBezTo>
                  <a:pt x="125166" y="37554"/>
                  <a:pt x="188910" y="-12269"/>
                  <a:pt x="220049" y="2751"/>
                </a:cubicBezTo>
                <a:cubicBezTo>
                  <a:pt x="251188" y="17771"/>
                  <a:pt x="253753" y="132438"/>
                  <a:pt x="281595" y="161013"/>
                </a:cubicBezTo>
                <a:cubicBezTo>
                  <a:pt x="309437" y="189588"/>
                  <a:pt x="362191" y="142695"/>
                  <a:pt x="387103" y="174201"/>
                </a:cubicBezTo>
                <a:cubicBezTo>
                  <a:pt x="412015" y="205707"/>
                  <a:pt x="449749" y="308650"/>
                  <a:pt x="431065" y="350047"/>
                </a:cubicBezTo>
                <a:cubicBezTo>
                  <a:pt x="412381" y="391444"/>
                  <a:pt x="326289" y="425515"/>
                  <a:pt x="275001" y="422584"/>
                </a:cubicBezTo>
                <a:cubicBezTo>
                  <a:pt x="223713" y="419653"/>
                  <a:pt x="168395" y="347850"/>
                  <a:pt x="123334" y="332463"/>
                </a:cubicBezTo>
                <a:cubicBezTo>
                  <a:pt x="78274" y="317077"/>
                  <a:pt x="21856" y="349315"/>
                  <a:pt x="4638" y="330265"/>
                </a:cubicBezTo>
                <a:cubicBezTo>
                  <a:pt x="-12580" y="311215"/>
                  <a:pt x="22589" y="246005"/>
                  <a:pt x="37609" y="202776"/>
                </a:cubicBezTo>
                <a:close/>
              </a:path>
            </a:pathLst>
          </a:custGeom>
          <a:solidFill>
            <a:srgbClr val="FFFF00"/>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2544302" y="4683813"/>
            <a:ext cx="610424" cy="276999"/>
          </a:xfrm>
          <a:prstGeom prst="rect">
            <a:avLst/>
          </a:prstGeom>
          <a:noFill/>
        </p:spPr>
        <p:txBody>
          <a:bodyPr wrap="none" rtlCol="0">
            <a:spAutoFit/>
          </a:bodyPr>
          <a:lstStyle/>
          <a:p>
            <a:r>
              <a:rPr kumimoji="1" lang="en-US" altLang="ja-JP" sz="1200" dirty="0" smtClean="0"/>
              <a:t>Source</a:t>
            </a:r>
            <a:endParaRPr kumimoji="1" lang="ja-JP" altLang="en-US" sz="1200" dirty="0"/>
          </a:p>
        </p:txBody>
      </p:sp>
      <p:cxnSp>
        <p:nvCxnSpPr>
          <p:cNvPr id="4" name="直線矢印コネクタ 3"/>
          <p:cNvCxnSpPr/>
          <p:nvPr/>
        </p:nvCxnSpPr>
        <p:spPr>
          <a:xfrm flipH="1" flipV="1">
            <a:off x="1525720" y="2303330"/>
            <a:ext cx="764383" cy="2264569"/>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グループ化 4"/>
          <p:cNvGrpSpPr/>
          <p:nvPr/>
        </p:nvGrpSpPr>
        <p:grpSpPr>
          <a:xfrm rot="13923427">
            <a:off x="1404679" y="2112714"/>
            <a:ext cx="250197" cy="166663"/>
            <a:chOff x="1562100" y="2874963"/>
            <a:chExt cx="584200" cy="423862"/>
          </a:xfrm>
        </p:grpSpPr>
        <p:sp>
          <p:nvSpPr>
            <p:cNvPr id="6" name="Freeform 6"/>
            <p:cNvSpPr>
              <a:spLocks/>
            </p:cNvSpPr>
            <p:nvPr/>
          </p:nvSpPr>
          <p:spPr bwMode="auto">
            <a:xfrm>
              <a:off x="1562100" y="2874963"/>
              <a:ext cx="584200" cy="423862"/>
            </a:xfrm>
            <a:custGeom>
              <a:avLst/>
              <a:gdLst>
                <a:gd name="T0" fmla="*/ 1514 w 2208"/>
                <a:gd name="T1" fmla="*/ 377 h 1603"/>
                <a:gd name="T2" fmla="*/ 1382 w 2208"/>
                <a:gd name="T3" fmla="*/ 824 h 1603"/>
                <a:gd name="T4" fmla="*/ 1265 w 2208"/>
                <a:gd name="T5" fmla="*/ 988 h 1603"/>
                <a:gd name="T6" fmla="*/ 1298 w 2208"/>
                <a:gd name="T7" fmla="*/ 1053 h 1603"/>
                <a:gd name="T8" fmla="*/ 1281 w 2208"/>
                <a:gd name="T9" fmla="*/ 1146 h 1603"/>
                <a:gd name="T10" fmla="*/ 1244 w 2208"/>
                <a:gd name="T11" fmla="*/ 1119 h 1603"/>
                <a:gd name="T12" fmla="*/ 1221 w 2208"/>
                <a:gd name="T13" fmla="*/ 1142 h 1603"/>
                <a:gd name="T14" fmla="*/ 1200 w 2208"/>
                <a:gd name="T15" fmla="*/ 1155 h 1603"/>
                <a:gd name="T16" fmla="*/ 1357 w 2208"/>
                <a:gd name="T17" fmla="*/ 1205 h 1603"/>
                <a:gd name="T18" fmla="*/ 1435 w 2208"/>
                <a:gd name="T19" fmla="*/ 1399 h 1603"/>
                <a:gd name="T20" fmla="*/ 1557 w 2208"/>
                <a:gd name="T21" fmla="*/ 1521 h 1603"/>
                <a:gd name="T22" fmla="*/ 1794 w 2208"/>
                <a:gd name="T23" fmla="*/ 1562 h 1603"/>
                <a:gd name="T24" fmla="*/ 2093 w 2208"/>
                <a:gd name="T25" fmla="*/ 1564 h 1603"/>
                <a:gd name="T26" fmla="*/ 2124 w 2208"/>
                <a:gd name="T27" fmla="*/ 1574 h 1603"/>
                <a:gd name="T28" fmla="*/ 1975 w 2208"/>
                <a:gd name="T29" fmla="*/ 1579 h 1603"/>
                <a:gd name="T30" fmla="*/ 1800 w 2208"/>
                <a:gd name="T31" fmla="*/ 1586 h 1603"/>
                <a:gd name="T32" fmla="*/ 1592 w 2208"/>
                <a:gd name="T33" fmla="*/ 1594 h 1603"/>
                <a:gd name="T34" fmla="*/ 1377 w 2208"/>
                <a:gd name="T35" fmla="*/ 1600 h 1603"/>
                <a:gd name="T36" fmla="*/ 1119 w 2208"/>
                <a:gd name="T37" fmla="*/ 1599 h 1603"/>
                <a:gd name="T38" fmla="*/ 923 w 2208"/>
                <a:gd name="T39" fmla="*/ 1593 h 1603"/>
                <a:gd name="T40" fmla="*/ 807 w 2208"/>
                <a:gd name="T41" fmla="*/ 1593 h 1603"/>
                <a:gd name="T42" fmla="*/ 621 w 2208"/>
                <a:gd name="T43" fmla="*/ 1587 h 1603"/>
                <a:gd name="T44" fmla="*/ 356 w 2208"/>
                <a:gd name="T45" fmla="*/ 1586 h 1603"/>
                <a:gd name="T46" fmla="*/ 2 w 2208"/>
                <a:gd name="T47" fmla="*/ 1584 h 1603"/>
                <a:gd name="T48" fmla="*/ 202 w 2208"/>
                <a:gd name="T49" fmla="*/ 1573 h 1603"/>
                <a:gd name="T50" fmla="*/ 521 w 2208"/>
                <a:gd name="T51" fmla="*/ 1567 h 1603"/>
                <a:gd name="T52" fmla="*/ 671 w 2208"/>
                <a:gd name="T53" fmla="*/ 1565 h 1603"/>
                <a:gd name="T54" fmla="*/ 907 w 2208"/>
                <a:gd name="T55" fmla="*/ 1506 h 1603"/>
                <a:gd name="T56" fmla="*/ 1010 w 2208"/>
                <a:gd name="T57" fmla="*/ 1389 h 1603"/>
                <a:gd name="T58" fmla="*/ 1031 w 2208"/>
                <a:gd name="T59" fmla="*/ 1193 h 1603"/>
                <a:gd name="T60" fmla="*/ 1059 w 2208"/>
                <a:gd name="T61" fmla="*/ 1176 h 1603"/>
                <a:gd name="T62" fmla="*/ 1002 w 2208"/>
                <a:gd name="T63" fmla="*/ 1192 h 1603"/>
                <a:gd name="T64" fmla="*/ 937 w 2208"/>
                <a:gd name="T65" fmla="*/ 1217 h 1603"/>
                <a:gd name="T66" fmla="*/ 779 w 2208"/>
                <a:gd name="T67" fmla="*/ 1253 h 1603"/>
                <a:gd name="T68" fmla="*/ 615 w 2208"/>
                <a:gd name="T69" fmla="*/ 1258 h 1603"/>
                <a:gd name="T70" fmla="*/ 484 w 2208"/>
                <a:gd name="T71" fmla="*/ 1242 h 1603"/>
                <a:gd name="T72" fmla="*/ 358 w 2208"/>
                <a:gd name="T73" fmla="*/ 1209 h 1603"/>
                <a:gd name="T74" fmla="*/ 220 w 2208"/>
                <a:gd name="T75" fmla="*/ 1136 h 1603"/>
                <a:gd name="T76" fmla="*/ 270 w 2208"/>
                <a:gd name="T77" fmla="*/ 899 h 1603"/>
                <a:gd name="T78" fmla="*/ 462 w 2208"/>
                <a:gd name="T79" fmla="*/ 640 h 1603"/>
                <a:gd name="T80" fmla="*/ 577 w 2208"/>
                <a:gd name="T81" fmla="*/ 528 h 1603"/>
                <a:gd name="T82" fmla="*/ 377 w 2208"/>
                <a:gd name="T83" fmla="*/ 769 h 1603"/>
                <a:gd name="T84" fmla="*/ 241 w 2208"/>
                <a:gd name="T85" fmla="*/ 1034 h 1603"/>
                <a:gd name="T86" fmla="*/ 272 w 2208"/>
                <a:gd name="T87" fmla="*/ 1127 h 1603"/>
                <a:gd name="T88" fmla="*/ 330 w 2208"/>
                <a:gd name="T89" fmla="*/ 1131 h 1603"/>
                <a:gd name="T90" fmla="*/ 498 w 2208"/>
                <a:gd name="T91" fmla="*/ 1078 h 1603"/>
                <a:gd name="T92" fmla="*/ 758 w 2208"/>
                <a:gd name="T93" fmla="*/ 931 h 1603"/>
                <a:gd name="T94" fmla="*/ 992 w 2208"/>
                <a:gd name="T95" fmla="*/ 735 h 1603"/>
                <a:gd name="T96" fmla="*/ 1191 w 2208"/>
                <a:gd name="T97" fmla="*/ 509 h 1603"/>
                <a:gd name="T98" fmla="*/ 1380 w 2208"/>
                <a:gd name="T99" fmla="*/ 240 h 1603"/>
                <a:gd name="T100" fmla="*/ 1407 w 2208"/>
                <a:gd name="T101" fmla="*/ 44 h 1603"/>
                <a:gd name="T102" fmla="*/ 1310 w 2208"/>
                <a:gd name="T103" fmla="*/ 38 h 1603"/>
                <a:gd name="T104" fmla="*/ 1185 w 2208"/>
                <a:gd name="T105" fmla="*/ 83 h 1603"/>
                <a:gd name="T106" fmla="*/ 1036 w 2208"/>
                <a:gd name="T107" fmla="*/ 162 h 1603"/>
                <a:gd name="T108" fmla="*/ 857 w 2208"/>
                <a:gd name="T109" fmla="*/ 281 h 1603"/>
                <a:gd name="T110" fmla="*/ 756 w 2208"/>
                <a:gd name="T111" fmla="*/ 334 h 1603"/>
                <a:gd name="T112" fmla="*/ 976 w 2208"/>
                <a:gd name="T113" fmla="*/ 169 h 1603"/>
                <a:gd name="T114" fmla="*/ 1277 w 2208"/>
                <a:gd name="T115" fmla="*/ 21 h 1603"/>
                <a:gd name="T116" fmla="*/ 1441 w 2208"/>
                <a:gd name="T117" fmla="*/ 37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08" h="1603">
                  <a:moveTo>
                    <a:pt x="1458" y="63"/>
                  </a:moveTo>
                  <a:lnTo>
                    <a:pt x="1479" y="102"/>
                  </a:lnTo>
                  <a:lnTo>
                    <a:pt x="1494" y="145"/>
                  </a:lnTo>
                  <a:lnTo>
                    <a:pt x="1505" y="190"/>
                  </a:lnTo>
                  <a:lnTo>
                    <a:pt x="1512" y="235"/>
                  </a:lnTo>
                  <a:lnTo>
                    <a:pt x="1515" y="281"/>
                  </a:lnTo>
                  <a:lnTo>
                    <a:pt x="1515" y="329"/>
                  </a:lnTo>
                  <a:lnTo>
                    <a:pt x="1514" y="377"/>
                  </a:lnTo>
                  <a:lnTo>
                    <a:pt x="1512" y="424"/>
                  </a:lnTo>
                  <a:lnTo>
                    <a:pt x="1505" y="486"/>
                  </a:lnTo>
                  <a:lnTo>
                    <a:pt x="1492" y="546"/>
                  </a:lnTo>
                  <a:lnTo>
                    <a:pt x="1475" y="605"/>
                  </a:lnTo>
                  <a:lnTo>
                    <a:pt x="1456" y="662"/>
                  </a:lnTo>
                  <a:lnTo>
                    <a:pt x="1434" y="716"/>
                  </a:lnTo>
                  <a:lnTo>
                    <a:pt x="1409" y="771"/>
                  </a:lnTo>
                  <a:lnTo>
                    <a:pt x="1382" y="824"/>
                  </a:lnTo>
                  <a:lnTo>
                    <a:pt x="1356" y="878"/>
                  </a:lnTo>
                  <a:lnTo>
                    <a:pt x="1344" y="895"/>
                  </a:lnTo>
                  <a:lnTo>
                    <a:pt x="1331" y="910"/>
                  </a:lnTo>
                  <a:lnTo>
                    <a:pt x="1317" y="926"/>
                  </a:lnTo>
                  <a:lnTo>
                    <a:pt x="1303" y="941"/>
                  </a:lnTo>
                  <a:lnTo>
                    <a:pt x="1288" y="956"/>
                  </a:lnTo>
                  <a:lnTo>
                    <a:pt x="1276" y="971"/>
                  </a:lnTo>
                  <a:lnTo>
                    <a:pt x="1265" y="988"/>
                  </a:lnTo>
                  <a:lnTo>
                    <a:pt x="1257" y="1006"/>
                  </a:lnTo>
                  <a:lnTo>
                    <a:pt x="1259" y="1015"/>
                  </a:lnTo>
                  <a:lnTo>
                    <a:pt x="1264" y="1023"/>
                  </a:lnTo>
                  <a:lnTo>
                    <a:pt x="1270" y="1029"/>
                  </a:lnTo>
                  <a:lnTo>
                    <a:pt x="1277" y="1036"/>
                  </a:lnTo>
                  <a:lnTo>
                    <a:pt x="1284" y="1042"/>
                  </a:lnTo>
                  <a:lnTo>
                    <a:pt x="1292" y="1048"/>
                  </a:lnTo>
                  <a:lnTo>
                    <a:pt x="1298" y="1053"/>
                  </a:lnTo>
                  <a:lnTo>
                    <a:pt x="1302" y="1060"/>
                  </a:lnTo>
                  <a:lnTo>
                    <a:pt x="1305" y="1081"/>
                  </a:lnTo>
                  <a:lnTo>
                    <a:pt x="1309" y="1102"/>
                  </a:lnTo>
                  <a:lnTo>
                    <a:pt x="1312" y="1123"/>
                  </a:lnTo>
                  <a:lnTo>
                    <a:pt x="1306" y="1144"/>
                  </a:lnTo>
                  <a:lnTo>
                    <a:pt x="1299" y="1145"/>
                  </a:lnTo>
                  <a:lnTo>
                    <a:pt x="1291" y="1145"/>
                  </a:lnTo>
                  <a:lnTo>
                    <a:pt x="1281" y="1146"/>
                  </a:lnTo>
                  <a:lnTo>
                    <a:pt x="1273" y="1146"/>
                  </a:lnTo>
                  <a:lnTo>
                    <a:pt x="1265" y="1144"/>
                  </a:lnTo>
                  <a:lnTo>
                    <a:pt x="1259" y="1142"/>
                  </a:lnTo>
                  <a:lnTo>
                    <a:pt x="1255" y="1136"/>
                  </a:lnTo>
                  <a:lnTo>
                    <a:pt x="1252" y="1128"/>
                  </a:lnTo>
                  <a:lnTo>
                    <a:pt x="1255" y="1120"/>
                  </a:lnTo>
                  <a:lnTo>
                    <a:pt x="1250" y="1119"/>
                  </a:lnTo>
                  <a:lnTo>
                    <a:pt x="1244" y="1119"/>
                  </a:lnTo>
                  <a:lnTo>
                    <a:pt x="1239" y="1121"/>
                  </a:lnTo>
                  <a:lnTo>
                    <a:pt x="1237" y="1126"/>
                  </a:lnTo>
                  <a:lnTo>
                    <a:pt x="1237" y="1129"/>
                  </a:lnTo>
                  <a:lnTo>
                    <a:pt x="1238" y="1132"/>
                  </a:lnTo>
                  <a:lnTo>
                    <a:pt x="1239" y="1136"/>
                  </a:lnTo>
                  <a:lnTo>
                    <a:pt x="1238" y="1139"/>
                  </a:lnTo>
                  <a:lnTo>
                    <a:pt x="1230" y="1141"/>
                  </a:lnTo>
                  <a:lnTo>
                    <a:pt x="1221" y="1142"/>
                  </a:lnTo>
                  <a:lnTo>
                    <a:pt x="1213" y="1142"/>
                  </a:lnTo>
                  <a:lnTo>
                    <a:pt x="1205" y="1142"/>
                  </a:lnTo>
                  <a:lnTo>
                    <a:pt x="1195" y="1142"/>
                  </a:lnTo>
                  <a:lnTo>
                    <a:pt x="1187" y="1142"/>
                  </a:lnTo>
                  <a:lnTo>
                    <a:pt x="1178" y="1143"/>
                  </a:lnTo>
                  <a:lnTo>
                    <a:pt x="1170" y="1145"/>
                  </a:lnTo>
                  <a:lnTo>
                    <a:pt x="1178" y="1153"/>
                  </a:lnTo>
                  <a:lnTo>
                    <a:pt x="1200" y="1155"/>
                  </a:lnTo>
                  <a:lnTo>
                    <a:pt x="1223" y="1155"/>
                  </a:lnTo>
                  <a:lnTo>
                    <a:pt x="1246" y="1156"/>
                  </a:lnTo>
                  <a:lnTo>
                    <a:pt x="1270" y="1158"/>
                  </a:lnTo>
                  <a:lnTo>
                    <a:pt x="1293" y="1159"/>
                  </a:lnTo>
                  <a:lnTo>
                    <a:pt x="1316" y="1162"/>
                  </a:lnTo>
                  <a:lnTo>
                    <a:pt x="1338" y="1165"/>
                  </a:lnTo>
                  <a:lnTo>
                    <a:pt x="1362" y="1167"/>
                  </a:lnTo>
                  <a:lnTo>
                    <a:pt x="1357" y="1205"/>
                  </a:lnTo>
                  <a:lnTo>
                    <a:pt x="1358" y="1242"/>
                  </a:lnTo>
                  <a:lnTo>
                    <a:pt x="1362" y="1280"/>
                  </a:lnTo>
                  <a:lnTo>
                    <a:pt x="1365" y="1317"/>
                  </a:lnTo>
                  <a:lnTo>
                    <a:pt x="1379" y="1334"/>
                  </a:lnTo>
                  <a:lnTo>
                    <a:pt x="1393" y="1350"/>
                  </a:lnTo>
                  <a:lnTo>
                    <a:pt x="1407" y="1367"/>
                  </a:lnTo>
                  <a:lnTo>
                    <a:pt x="1421" y="1384"/>
                  </a:lnTo>
                  <a:lnTo>
                    <a:pt x="1435" y="1399"/>
                  </a:lnTo>
                  <a:lnTo>
                    <a:pt x="1450" y="1415"/>
                  </a:lnTo>
                  <a:lnTo>
                    <a:pt x="1465" y="1431"/>
                  </a:lnTo>
                  <a:lnTo>
                    <a:pt x="1480" y="1446"/>
                  </a:lnTo>
                  <a:lnTo>
                    <a:pt x="1495" y="1463"/>
                  </a:lnTo>
                  <a:lnTo>
                    <a:pt x="1510" y="1478"/>
                  </a:lnTo>
                  <a:lnTo>
                    <a:pt x="1525" y="1492"/>
                  </a:lnTo>
                  <a:lnTo>
                    <a:pt x="1542" y="1507"/>
                  </a:lnTo>
                  <a:lnTo>
                    <a:pt x="1557" y="1521"/>
                  </a:lnTo>
                  <a:lnTo>
                    <a:pt x="1573" y="1535"/>
                  </a:lnTo>
                  <a:lnTo>
                    <a:pt x="1589" y="1549"/>
                  </a:lnTo>
                  <a:lnTo>
                    <a:pt x="1606" y="1562"/>
                  </a:lnTo>
                  <a:lnTo>
                    <a:pt x="1644" y="1562"/>
                  </a:lnTo>
                  <a:lnTo>
                    <a:pt x="1681" y="1562"/>
                  </a:lnTo>
                  <a:lnTo>
                    <a:pt x="1720" y="1562"/>
                  </a:lnTo>
                  <a:lnTo>
                    <a:pt x="1757" y="1562"/>
                  </a:lnTo>
                  <a:lnTo>
                    <a:pt x="1794" y="1562"/>
                  </a:lnTo>
                  <a:lnTo>
                    <a:pt x="1831" y="1562"/>
                  </a:lnTo>
                  <a:lnTo>
                    <a:pt x="1868" y="1563"/>
                  </a:lnTo>
                  <a:lnTo>
                    <a:pt x="1906" y="1563"/>
                  </a:lnTo>
                  <a:lnTo>
                    <a:pt x="1943" y="1563"/>
                  </a:lnTo>
                  <a:lnTo>
                    <a:pt x="1980" y="1564"/>
                  </a:lnTo>
                  <a:lnTo>
                    <a:pt x="2017" y="1564"/>
                  </a:lnTo>
                  <a:lnTo>
                    <a:pt x="2056" y="1564"/>
                  </a:lnTo>
                  <a:lnTo>
                    <a:pt x="2093" y="1564"/>
                  </a:lnTo>
                  <a:lnTo>
                    <a:pt x="2131" y="1564"/>
                  </a:lnTo>
                  <a:lnTo>
                    <a:pt x="2170" y="1564"/>
                  </a:lnTo>
                  <a:lnTo>
                    <a:pt x="2208" y="1564"/>
                  </a:lnTo>
                  <a:lnTo>
                    <a:pt x="2198" y="1570"/>
                  </a:lnTo>
                  <a:lnTo>
                    <a:pt x="2180" y="1572"/>
                  </a:lnTo>
                  <a:lnTo>
                    <a:pt x="2161" y="1573"/>
                  </a:lnTo>
                  <a:lnTo>
                    <a:pt x="2143" y="1574"/>
                  </a:lnTo>
                  <a:lnTo>
                    <a:pt x="2124" y="1574"/>
                  </a:lnTo>
                  <a:lnTo>
                    <a:pt x="2106" y="1575"/>
                  </a:lnTo>
                  <a:lnTo>
                    <a:pt x="2087" y="1575"/>
                  </a:lnTo>
                  <a:lnTo>
                    <a:pt x="2068" y="1575"/>
                  </a:lnTo>
                  <a:lnTo>
                    <a:pt x="2050" y="1575"/>
                  </a:lnTo>
                  <a:lnTo>
                    <a:pt x="2031" y="1575"/>
                  </a:lnTo>
                  <a:lnTo>
                    <a:pt x="2013" y="1577"/>
                  </a:lnTo>
                  <a:lnTo>
                    <a:pt x="1994" y="1578"/>
                  </a:lnTo>
                  <a:lnTo>
                    <a:pt x="1975" y="1579"/>
                  </a:lnTo>
                  <a:lnTo>
                    <a:pt x="1957" y="1580"/>
                  </a:lnTo>
                  <a:lnTo>
                    <a:pt x="1938" y="1582"/>
                  </a:lnTo>
                  <a:lnTo>
                    <a:pt x="1920" y="1586"/>
                  </a:lnTo>
                  <a:lnTo>
                    <a:pt x="1902" y="1589"/>
                  </a:lnTo>
                  <a:lnTo>
                    <a:pt x="1877" y="1587"/>
                  </a:lnTo>
                  <a:lnTo>
                    <a:pt x="1852" y="1587"/>
                  </a:lnTo>
                  <a:lnTo>
                    <a:pt x="1827" y="1586"/>
                  </a:lnTo>
                  <a:lnTo>
                    <a:pt x="1800" y="1586"/>
                  </a:lnTo>
                  <a:lnTo>
                    <a:pt x="1774" y="1587"/>
                  </a:lnTo>
                  <a:lnTo>
                    <a:pt x="1749" y="1588"/>
                  </a:lnTo>
                  <a:lnTo>
                    <a:pt x="1722" y="1588"/>
                  </a:lnTo>
                  <a:lnTo>
                    <a:pt x="1696" y="1589"/>
                  </a:lnTo>
                  <a:lnTo>
                    <a:pt x="1670" y="1592"/>
                  </a:lnTo>
                  <a:lnTo>
                    <a:pt x="1643" y="1592"/>
                  </a:lnTo>
                  <a:lnTo>
                    <a:pt x="1617" y="1593"/>
                  </a:lnTo>
                  <a:lnTo>
                    <a:pt x="1592" y="1594"/>
                  </a:lnTo>
                  <a:lnTo>
                    <a:pt x="1565" y="1594"/>
                  </a:lnTo>
                  <a:lnTo>
                    <a:pt x="1539" y="1593"/>
                  </a:lnTo>
                  <a:lnTo>
                    <a:pt x="1515" y="1593"/>
                  </a:lnTo>
                  <a:lnTo>
                    <a:pt x="1489" y="1591"/>
                  </a:lnTo>
                  <a:lnTo>
                    <a:pt x="1472" y="1603"/>
                  </a:lnTo>
                  <a:lnTo>
                    <a:pt x="1441" y="1602"/>
                  </a:lnTo>
                  <a:lnTo>
                    <a:pt x="1409" y="1601"/>
                  </a:lnTo>
                  <a:lnTo>
                    <a:pt x="1377" y="1600"/>
                  </a:lnTo>
                  <a:lnTo>
                    <a:pt x="1345" y="1599"/>
                  </a:lnTo>
                  <a:lnTo>
                    <a:pt x="1313" y="1599"/>
                  </a:lnTo>
                  <a:lnTo>
                    <a:pt x="1280" y="1599"/>
                  </a:lnTo>
                  <a:lnTo>
                    <a:pt x="1248" y="1599"/>
                  </a:lnTo>
                  <a:lnTo>
                    <a:pt x="1215" y="1599"/>
                  </a:lnTo>
                  <a:lnTo>
                    <a:pt x="1182" y="1599"/>
                  </a:lnTo>
                  <a:lnTo>
                    <a:pt x="1150" y="1599"/>
                  </a:lnTo>
                  <a:lnTo>
                    <a:pt x="1119" y="1599"/>
                  </a:lnTo>
                  <a:lnTo>
                    <a:pt x="1086" y="1598"/>
                  </a:lnTo>
                  <a:lnTo>
                    <a:pt x="1055" y="1596"/>
                  </a:lnTo>
                  <a:lnTo>
                    <a:pt x="1023" y="1595"/>
                  </a:lnTo>
                  <a:lnTo>
                    <a:pt x="992" y="1593"/>
                  </a:lnTo>
                  <a:lnTo>
                    <a:pt x="962" y="1591"/>
                  </a:lnTo>
                  <a:lnTo>
                    <a:pt x="949" y="1592"/>
                  </a:lnTo>
                  <a:lnTo>
                    <a:pt x="936" y="1592"/>
                  </a:lnTo>
                  <a:lnTo>
                    <a:pt x="923" y="1593"/>
                  </a:lnTo>
                  <a:lnTo>
                    <a:pt x="909" y="1594"/>
                  </a:lnTo>
                  <a:lnTo>
                    <a:pt x="896" y="1595"/>
                  </a:lnTo>
                  <a:lnTo>
                    <a:pt x="883" y="1595"/>
                  </a:lnTo>
                  <a:lnTo>
                    <a:pt x="870" y="1596"/>
                  </a:lnTo>
                  <a:lnTo>
                    <a:pt x="858" y="1598"/>
                  </a:lnTo>
                  <a:lnTo>
                    <a:pt x="842" y="1594"/>
                  </a:lnTo>
                  <a:lnTo>
                    <a:pt x="824" y="1593"/>
                  </a:lnTo>
                  <a:lnTo>
                    <a:pt x="807" y="1593"/>
                  </a:lnTo>
                  <a:lnTo>
                    <a:pt x="789" y="1594"/>
                  </a:lnTo>
                  <a:lnTo>
                    <a:pt x="771" y="1594"/>
                  </a:lnTo>
                  <a:lnTo>
                    <a:pt x="753" y="1593"/>
                  </a:lnTo>
                  <a:lnTo>
                    <a:pt x="737" y="1591"/>
                  </a:lnTo>
                  <a:lnTo>
                    <a:pt x="721" y="1585"/>
                  </a:lnTo>
                  <a:lnTo>
                    <a:pt x="687" y="1586"/>
                  </a:lnTo>
                  <a:lnTo>
                    <a:pt x="653" y="1587"/>
                  </a:lnTo>
                  <a:lnTo>
                    <a:pt x="621" y="1587"/>
                  </a:lnTo>
                  <a:lnTo>
                    <a:pt x="587" y="1587"/>
                  </a:lnTo>
                  <a:lnTo>
                    <a:pt x="553" y="1587"/>
                  </a:lnTo>
                  <a:lnTo>
                    <a:pt x="521" y="1587"/>
                  </a:lnTo>
                  <a:lnTo>
                    <a:pt x="488" y="1587"/>
                  </a:lnTo>
                  <a:lnTo>
                    <a:pt x="455" y="1586"/>
                  </a:lnTo>
                  <a:lnTo>
                    <a:pt x="422" y="1586"/>
                  </a:lnTo>
                  <a:lnTo>
                    <a:pt x="388" y="1586"/>
                  </a:lnTo>
                  <a:lnTo>
                    <a:pt x="356" y="1586"/>
                  </a:lnTo>
                  <a:lnTo>
                    <a:pt x="322" y="1585"/>
                  </a:lnTo>
                  <a:lnTo>
                    <a:pt x="288" y="1585"/>
                  </a:lnTo>
                  <a:lnTo>
                    <a:pt x="255" y="1586"/>
                  </a:lnTo>
                  <a:lnTo>
                    <a:pt x="221" y="1586"/>
                  </a:lnTo>
                  <a:lnTo>
                    <a:pt x="187" y="1587"/>
                  </a:lnTo>
                  <a:lnTo>
                    <a:pt x="8" y="1587"/>
                  </a:lnTo>
                  <a:lnTo>
                    <a:pt x="6" y="1586"/>
                  </a:lnTo>
                  <a:lnTo>
                    <a:pt x="2" y="1584"/>
                  </a:lnTo>
                  <a:lnTo>
                    <a:pt x="1" y="1581"/>
                  </a:lnTo>
                  <a:lnTo>
                    <a:pt x="0" y="1579"/>
                  </a:lnTo>
                  <a:lnTo>
                    <a:pt x="0" y="1573"/>
                  </a:lnTo>
                  <a:lnTo>
                    <a:pt x="42" y="1574"/>
                  </a:lnTo>
                  <a:lnTo>
                    <a:pt x="83" y="1574"/>
                  </a:lnTo>
                  <a:lnTo>
                    <a:pt x="123" y="1574"/>
                  </a:lnTo>
                  <a:lnTo>
                    <a:pt x="163" y="1574"/>
                  </a:lnTo>
                  <a:lnTo>
                    <a:pt x="202" y="1573"/>
                  </a:lnTo>
                  <a:lnTo>
                    <a:pt x="243" y="1573"/>
                  </a:lnTo>
                  <a:lnTo>
                    <a:pt x="283" y="1572"/>
                  </a:lnTo>
                  <a:lnTo>
                    <a:pt x="322" y="1572"/>
                  </a:lnTo>
                  <a:lnTo>
                    <a:pt x="362" y="1571"/>
                  </a:lnTo>
                  <a:lnTo>
                    <a:pt x="401" y="1570"/>
                  </a:lnTo>
                  <a:lnTo>
                    <a:pt x="441" y="1570"/>
                  </a:lnTo>
                  <a:lnTo>
                    <a:pt x="480" y="1569"/>
                  </a:lnTo>
                  <a:lnTo>
                    <a:pt x="521" y="1567"/>
                  </a:lnTo>
                  <a:lnTo>
                    <a:pt x="562" y="1567"/>
                  </a:lnTo>
                  <a:lnTo>
                    <a:pt x="602" y="1567"/>
                  </a:lnTo>
                  <a:lnTo>
                    <a:pt x="644" y="1567"/>
                  </a:lnTo>
                  <a:lnTo>
                    <a:pt x="650" y="1566"/>
                  </a:lnTo>
                  <a:lnTo>
                    <a:pt x="656" y="1565"/>
                  </a:lnTo>
                  <a:lnTo>
                    <a:pt x="660" y="1565"/>
                  </a:lnTo>
                  <a:lnTo>
                    <a:pt x="666" y="1565"/>
                  </a:lnTo>
                  <a:lnTo>
                    <a:pt x="671" y="1565"/>
                  </a:lnTo>
                  <a:lnTo>
                    <a:pt x="677" y="1565"/>
                  </a:lnTo>
                  <a:lnTo>
                    <a:pt x="681" y="1566"/>
                  </a:lnTo>
                  <a:lnTo>
                    <a:pt x="687" y="1567"/>
                  </a:lnTo>
                  <a:lnTo>
                    <a:pt x="844" y="1562"/>
                  </a:lnTo>
                  <a:lnTo>
                    <a:pt x="860" y="1550"/>
                  </a:lnTo>
                  <a:lnTo>
                    <a:pt x="877" y="1536"/>
                  </a:lnTo>
                  <a:lnTo>
                    <a:pt x="892" y="1521"/>
                  </a:lnTo>
                  <a:lnTo>
                    <a:pt x="907" y="1506"/>
                  </a:lnTo>
                  <a:lnTo>
                    <a:pt x="921" y="1489"/>
                  </a:lnTo>
                  <a:lnTo>
                    <a:pt x="936" y="1474"/>
                  </a:lnTo>
                  <a:lnTo>
                    <a:pt x="951" y="1459"/>
                  </a:lnTo>
                  <a:lnTo>
                    <a:pt x="967" y="1445"/>
                  </a:lnTo>
                  <a:lnTo>
                    <a:pt x="982" y="1434"/>
                  </a:lnTo>
                  <a:lnTo>
                    <a:pt x="994" y="1420"/>
                  </a:lnTo>
                  <a:lnTo>
                    <a:pt x="1003" y="1405"/>
                  </a:lnTo>
                  <a:lnTo>
                    <a:pt x="1010" y="1389"/>
                  </a:lnTo>
                  <a:lnTo>
                    <a:pt x="1015" y="1372"/>
                  </a:lnTo>
                  <a:lnTo>
                    <a:pt x="1019" y="1356"/>
                  </a:lnTo>
                  <a:lnTo>
                    <a:pt x="1022" y="1338"/>
                  </a:lnTo>
                  <a:lnTo>
                    <a:pt x="1026" y="1321"/>
                  </a:lnTo>
                  <a:lnTo>
                    <a:pt x="1028" y="1289"/>
                  </a:lnTo>
                  <a:lnTo>
                    <a:pt x="1030" y="1257"/>
                  </a:lnTo>
                  <a:lnTo>
                    <a:pt x="1031" y="1224"/>
                  </a:lnTo>
                  <a:lnTo>
                    <a:pt x="1031" y="1193"/>
                  </a:lnTo>
                  <a:lnTo>
                    <a:pt x="1035" y="1191"/>
                  </a:lnTo>
                  <a:lnTo>
                    <a:pt x="1041" y="1189"/>
                  </a:lnTo>
                  <a:lnTo>
                    <a:pt x="1045" y="1189"/>
                  </a:lnTo>
                  <a:lnTo>
                    <a:pt x="1051" y="1189"/>
                  </a:lnTo>
                  <a:lnTo>
                    <a:pt x="1056" y="1188"/>
                  </a:lnTo>
                  <a:lnTo>
                    <a:pt x="1059" y="1186"/>
                  </a:lnTo>
                  <a:lnTo>
                    <a:pt x="1060" y="1182"/>
                  </a:lnTo>
                  <a:lnTo>
                    <a:pt x="1059" y="1176"/>
                  </a:lnTo>
                  <a:lnTo>
                    <a:pt x="1052" y="1172"/>
                  </a:lnTo>
                  <a:lnTo>
                    <a:pt x="1044" y="1172"/>
                  </a:lnTo>
                  <a:lnTo>
                    <a:pt x="1037" y="1173"/>
                  </a:lnTo>
                  <a:lnTo>
                    <a:pt x="1030" y="1177"/>
                  </a:lnTo>
                  <a:lnTo>
                    <a:pt x="1023" y="1180"/>
                  </a:lnTo>
                  <a:lnTo>
                    <a:pt x="1016" y="1185"/>
                  </a:lnTo>
                  <a:lnTo>
                    <a:pt x="1009" y="1188"/>
                  </a:lnTo>
                  <a:lnTo>
                    <a:pt x="1002" y="1192"/>
                  </a:lnTo>
                  <a:lnTo>
                    <a:pt x="993" y="1193"/>
                  </a:lnTo>
                  <a:lnTo>
                    <a:pt x="985" y="1195"/>
                  </a:lnTo>
                  <a:lnTo>
                    <a:pt x="977" y="1199"/>
                  </a:lnTo>
                  <a:lnTo>
                    <a:pt x="969" y="1202"/>
                  </a:lnTo>
                  <a:lnTo>
                    <a:pt x="962" y="1206"/>
                  </a:lnTo>
                  <a:lnTo>
                    <a:pt x="953" y="1209"/>
                  </a:lnTo>
                  <a:lnTo>
                    <a:pt x="945" y="1214"/>
                  </a:lnTo>
                  <a:lnTo>
                    <a:pt x="937" y="1217"/>
                  </a:lnTo>
                  <a:lnTo>
                    <a:pt x="919" y="1223"/>
                  </a:lnTo>
                  <a:lnTo>
                    <a:pt x="899" y="1229"/>
                  </a:lnTo>
                  <a:lnTo>
                    <a:pt x="879" y="1234"/>
                  </a:lnTo>
                  <a:lnTo>
                    <a:pt x="860" y="1238"/>
                  </a:lnTo>
                  <a:lnTo>
                    <a:pt x="839" y="1243"/>
                  </a:lnTo>
                  <a:lnTo>
                    <a:pt x="820" y="1246"/>
                  </a:lnTo>
                  <a:lnTo>
                    <a:pt x="800" y="1250"/>
                  </a:lnTo>
                  <a:lnTo>
                    <a:pt x="779" y="1253"/>
                  </a:lnTo>
                  <a:lnTo>
                    <a:pt x="759" y="1256"/>
                  </a:lnTo>
                  <a:lnTo>
                    <a:pt x="738" y="1258"/>
                  </a:lnTo>
                  <a:lnTo>
                    <a:pt x="717" y="1259"/>
                  </a:lnTo>
                  <a:lnTo>
                    <a:pt x="696" y="1260"/>
                  </a:lnTo>
                  <a:lnTo>
                    <a:pt x="677" y="1260"/>
                  </a:lnTo>
                  <a:lnTo>
                    <a:pt x="656" y="1260"/>
                  </a:lnTo>
                  <a:lnTo>
                    <a:pt x="635" y="1259"/>
                  </a:lnTo>
                  <a:lnTo>
                    <a:pt x="615" y="1258"/>
                  </a:lnTo>
                  <a:lnTo>
                    <a:pt x="598" y="1258"/>
                  </a:lnTo>
                  <a:lnTo>
                    <a:pt x="581" y="1257"/>
                  </a:lnTo>
                  <a:lnTo>
                    <a:pt x="565" y="1256"/>
                  </a:lnTo>
                  <a:lnTo>
                    <a:pt x="549" y="1255"/>
                  </a:lnTo>
                  <a:lnTo>
                    <a:pt x="533" y="1252"/>
                  </a:lnTo>
                  <a:lnTo>
                    <a:pt x="516" y="1249"/>
                  </a:lnTo>
                  <a:lnTo>
                    <a:pt x="500" y="1245"/>
                  </a:lnTo>
                  <a:lnTo>
                    <a:pt x="484" y="1242"/>
                  </a:lnTo>
                  <a:lnTo>
                    <a:pt x="469" y="1238"/>
                  </a:lnTo>
                  <a:lnTo>
                    <a:pt x="452" y="1234"/>
                  </a:lnTo>
                  <a:lnTo>
                    <a:pt x="436" y="1230"/>
                  </a:lnTo>
                  <a:lnTo>
                    <a:pt x="421" y="1226"/>
                  </a:lnTo>
                  <a:lnTo>
                    <a:pt x="405" y="1221"/>
                  </a:lnTo>
                  <a:lnTo>
                    <a:pt x="390" y="1217"/>
                  </a:lnTo>
                  <a:lnTo>
                    <a:pt x="373" y="1213"/>
                  </a:lnTo>
                  <a:lnTo>
                    <a:pt x="358" y="1209"/>
                  </a:lnTo>
                  <a:lnTo>
                    <a:pt x="341" y="1199"/>
                  </a:lnTo>
                  <a:lnTo>
                    <a:pt x="323" y="1191"/>
                  </a:lnTo>
                  <a:lnTo>
                    <a:pt x="306" y="1182"/>
                  </a:lnTo>
                  <a:lnTo>
                    <a:pt x="287" y="1176"/>
                  </a:lnTo>
                  <a:lnTo>
                    <a:pt x="270" y="1167"/>
                  </a:lnTo>
                  <a:lnTo>
                    <a:pt x="252" y="1158"/>
                  </a:lnTo>
                  <a:lnTo>
                    <a:pt x="236" y="1149"/>
                  </a:lnTo>
                  <a:lnTo>
                    <a:pt x="220" y="1136"/>
                  </a:lnTo>
                  <a:lnTo>
                    <a:pt x="210" y="1114"/>
                  </a:lnTo>
                  <a:lnTo>
                    <a:pt x="202" y="1089"/>
                  </a:lnTo>
                  <a:lnTo>
                    <a:pt x="200" y="1066"/>
                  </a:lnTo>
                  <a:lnTo>
                    <a:pt x="206" y="1041"/>
                  </a:lnTo>
                  <a:lnTo>
                    <a:pt x="219" y="1003"/>
                  </a:lnTo>
                  <a:lnTo>
                    <a:pt x="234" y="967"/>
                  </a:lnTo>
                  <a:lnTo>
                    <a:pt x="250" y="933"/>
                  </a:lnTo>
                  <a:lnTo>
                    <a:pt x="270" y="899"/>
                  </a:lnTo>
                  <a:lnTo>
                    <a:pt x="290" y="865"/>
                  </a:lnTo>
                  <a:lnTo>
                    <a:pt x="312" y="831"/>
                  </a:lnTo>
                  <a:lnTo>
                    <a:pt x="335" y="799"/>
                  </a:lnTo>
                  <a:lnTo>
                    <a:pt x="359" y="766"/>
                  </a:lnTo>
                  <a:lnTo>
                    <a:pt x="384" y="735"/>
                  </a:lnTo>
                  <a:lnTo>
                    <a:pt x="409" y="702"/>
                  </a:lnTo>
                  <a:lnTo>
                    <a:pt x="435" y="671"/>
                  </a:lnTo>
                  <a:lnTo>
                    <a:pt x="462" y="640"/>
                  </a:lnTo>
                  <a:lnTo>
                    <a:pt x="488" y="608"/>
                  </a:lnTo>
                  <a:lnTo>
                    <a:pt x="514" y="577"/>
                  </a:lnTo>
                  <a:lnTo>
                    <a:pt x="540" y="545"/>
                  </a:lnTo>
                  <a:lnTo>
                    <a:pt x="565" y="514"/>
                  </a:lnTo>
                  <a:lnTo>
                    <a:pt x="570" y="515"/>
                  </a:lnTo>
                  <a:lnTo>
                    <a:pt x="572" y="519"/>
                  </a:lnTo>
                  <a:lnTo>
                    <a:pt x="573" y="524"/>
                  </a:lnTo>
                  <a:lnTo>
                    <a:pt x="577" y="528"/>
                  </a:lnTo>
                  <a:lnTo>
                    <a:pt x="550" y="557"/>
                  </a:lnTo>
                  <a:lnTo>
                    <a:pt x="523" y="586"/>
                  </a:lnTo>
                  <a:lnTo>
                    <a:pt x="498" y="616"/>
                  </a:lnTo>
                  <a:lnTo>
                    <a:pt x="472" y="646"/>
                  </a:lnTo>
                  <a:lnTo>
                    <a:pt x="446" y="676"/>
                  </a:lnTo>
                  <a:lnTo>
                    <a:pt x="422" y="707"/>
                  </a:lnTo>
                  <a:lnTo>
                    <a:pt x="399" y="737"/>
                  </a:lnTo>
                  <a:lnTo>
                    <a:pt x="377" y="769"/>
                  </a:lnTo>
                  <a:lnTo>
                    <a:pt x="355" y="800"/>
                  </a:lnTo>
                  <a:lnTo>
                    <a:pt x="335" y="831"/>
                  </a:lnTo>
                  <a:lnTo>
                    <a:pt x="315" y="864"/>
                  </a:lnTo>
                  <a:lnTo>
                    <a:pt x="298" y="896"/>
                  </a:lnTo>
                  <a:lnTo>
                    <a:pt x="281" y="930"/>
                  </a:lnTo>
                  <a:lnTo>
                    <a:pt x="266" y="964"/>
                  </a:lnTo>
                  <a:lnTo>
                    <a:pt x="252" y="999"/>
                  </a:lnTo>
                  <a:lnTo>
                    <a:pt x="241" y="1034"/>
                  </a:lnTo>
                  <a:lnTo>
                    <a:pt x="236" y="1052"/>
                  </a:lnTo>
                  <a:lnTo>
                    <a:pt x="235" y="1072"/>
                  </a:lnTo>
                  <a:lnTo>
                    <a:pt x="240" y="1092"/>
                  </a:lnTo>
                  <a:lnTo>
                    <a:pt x="249" y="1108"/>
                  </a:lnTo>
                  <a:lnTo>
                    <a:pt x="255" y="1112"/>
                  </a:lnTo>
                  <a:lnTo>
                    <a:pt x="260" y="1116"/>
                  </a:lnTo>
                  <a:lnTo>
                    <a:pt x="266" y="1121"/>
                  </a:lnTo>
                  <a:lnTo>
                    <a:pt x="272" y="1127"/>
                  </a:lnTo>
                  <a:lnTo>
                    <a:pt x="278" y="1131"/>
                  </a:lnTo>
                  <a:lnTo>
                    <a:pt x="285" y="1134"/>
                  </a:lnTo>
                  <a:lnTo>
                    <a:pt x="292" y="1136"/>
                  </a:lnTo>
                  <a:lnTo>
                    <a:pt x="300" y="1136"/>
                  </a:lnTo>
                  <a:lnTo>
                    <a:pt x="307" y="1136"/>
                  </a:lnTo>
                  <a:lnTo>
                    <a:pt x="314" y="1135"/>
                  </a:lnTo>
                  <a:lnTo>
                    <a:pt x="322" y="1134"/>
                  </a:lnTo>
                  <a:lnTo>
                    <a:pt x="330" y="1131"/>
                  </a:lnTo>
                  <a:lnTo>
                    <a:pt x="337" y="1130"/>
                  </a:lnTo>
                  <a:lnTo>
                    <a:pt x="345" y="1130"/>
                  </a:lnTo>
                  <a:lnTo>
                    <a:pt x="352" y="1130"/>
                  </a:lnTo>
                  <a:lnTo>
                    <a:pt x="359" y="1132"/>
                  </a:lnTo>
                  <a:lnTo>
                    <a:pt x="394" y="1120"/>
                  </a:lnTo>
                  <a:lnTo>
                    <a:pt x="429" y="1107"/>
                  </a:lnTo>
                  <a:lnTo>
                    <a:pt x="464" y="1093"/>
                  </a:lnTo>
                  <a:lnTo>
                    <a:pt x="498" y="1078"/>
                  </a:lnTo>
                  <a:lnTo>
                    <a:pt x="531" y="1063"/>
                  </a:lnTo>
                  <a:lnTo>
                    <a:pt x="565" y="1046"/>
                  </a:lnTo>
                  <a:lnTo>
                    <a:pt x="598" y="1029"/>
                  </a:lnTo>
                  <a:lnTo>
                    <a:pt x="631" y="1010"/>
                  </a:lnTo>
                  <a:lnTo>
                    <a:pt x="663" y="992"/>
                  </a:lnTo>
                  <a:lnTo>
                    <a:pt x="695" y="973"/>
                  </a:lnTo>
                  <a:lnTo>
                    <a:pt x="727" y="952"/>
                  </a:lnTo>
                  <a:lnTo>
                    <a:pt x="758" y="931"/>
                  </a:lnTo>
                  <a:lnTo>
                    <a:pt x="789" y="909"/>
                  </a:lnTo>
                  <a:lnTo>
                    <a:pt x="820" y="886"/>
                  </a:lnTo>
                  <a:lnTo>
                    <a:pt x="850" y="862"/>
                  </a:lnTo>
                  <a:lnTo>
                    <a:pt x="879" y="837"/>
                  </a:lnTo>
                  <a:lnTo>
                    <a:pt x="908" y="813"/>
                  </a:lnTo>
                  <a:lnTo>
                    <a:pt x="936" y="787"/>
                  </a:lnTo>
                  <a:lnTo>
                    <a:pt x="964" y="762"/>
                  </a:lnTo>
                  <a:lnTo>
                    <a:pt x="992" y="735"/>
                  </a:lnTo>
                  <a:lnTo>
                    <a:pt x="1017" y="708"/>
                  </a:lnTo>
                  <a:lnTo>
                    <a:pt x="1044" y="680"/>
                  </a:lnTo>
                  <a:lnTo>
                    <a:pt x="1070" y="652"/>
                  </a:lnTo>
                  <a:lnTo>
                    <a:pt x="1094" y="624"/>
                  </a:lnTo>
                  <a:lnTo>
                    <a:pt x="1119" y="596"/>
                  </a:lnTo>
                  <a:lnTo>
                    <a:pt x="1143" y="567"/>
                  </a:lnTo>
                  <a:lnTo>
                    <a:pt x="1167" y="538"/>
                  </a:lnTo>
                  <a:lnTo>
                    <a:pt x="1191" y="509"/>
                  </a:lnTo>
                  <a:lnTo>
                    <a:pt x="1214" y="480"/>
                  </a:lnTo>
                  <a:lnTo>
                    <a:pt x="1237" y="451"/>
                  </a:lnTo>
                  <a:lnTo>
                    <a:pt x="1260" y="423"/>
                  </a:lnTo>
                  <a:lnTo>
                    <a:pt x="1284" y="394"/>
                  </a:lnTo>
                  <a:lnTo>
                    <a:pt x="1308" y="356"/>
                  </a:lnTo>
                  <a:lnTo>
                    <a:pt x="1332" y="317"/>
                  </a:lnTo>
                  <a:lnTo>
                    <a:pt x="1358" y="278"/>
                  </a:lnTo>
                  <a:lnTo>
                    <a:pt x="1380" y="240"/>
                  </a:lnTo>
                  <a:lnTo>
                    <a:pt x="1400" y="199"/>
                  </a:lnTo>
                  <a:lnTo>
                    <a:pt x="1415" y="157"/>
                  </a:lnTo>
                  <a:lnTo>
                    <a:pt x="1424" y="113"/>
                  </a:lnTo>
                  <a:lnTo>
                    <a:pt x="1427" y="65"/>
                  </a:lnTo>
                  <a:lnTo>
                    <a:pt x="1423" y="58"/>
                  </a:lnTo>
                  <a:lnTo>
                    <a:pt x="1419" y="52"/>
                  </a:lnTo>
                  <a:lnTo>
                    <a:pt x="1413" y="48"/>
                  </a:lnTo>
                  <a:lnTo>
                    <a:pt x="1407" y="44"/>
                  </a:lnTo>
                  <a:lnTo>
                    <a:pt x="1401" y="41"/>
                  </a:lnTo>
                  <a:lnTo>
                    <a:pt x="1394" y="37"/>
                  </a:lnTo>
                  <a:lnTo>
                    <a:pt x="1388" y="34"/>
                  </a:lnTo>
                  <a:lnTo>
                    <a:pt x="1382" y="29"/>
                  </a:lnTo>
                  <a:lnTo>
                    <a:pt x="1364" y="29"/>
                  </a:lnTo>
                  <a:lnTo>
                    <a:pt x="1345" y="31"/>
                  </a:lnTo>
                  <a:lnTo>
                    <a:pt x="1328" y="35"/>
                  </a:lnTo>
                  <a:lnTo>
                    <a:pt x="1310" y="38"/>
                  </a:lnTo>
                  <a:lnTo>
                    <a:pt x="1294" y="44"/>
                  </a:lnTo>
                  <a:lnTo>
                    <a:pt x="1277" y="49"/>
                  </a:lnTo>
                  <a:lnTo>
                    <a:pt x="1260" y="52"/>
                  </a:lnTo>
                  <a:lnTo>
                    <a:pt x="1243" y="56"/>
                  </a:lnTo>
                  <a:lnTo>
                    <a:pt x="1228" y="63"/>
                  </a:lnTo>
                  <a:lnTo>
                    <a:pt x="1214" y="70"/>
                  </a:lnTo>
                  <a:lnTo>
                    <a:pt x="1199" y="76"/>
                  </a:lnTo>
                  <a:lnTo>
                    <a:pt x="1185" y="83"/>
                  </a:lnTo>
                  <a:lnTo>
                    <a:pt x="1171" y="90"/>
                  </a:lnTo>
                  <a:lnTo>
                    <a:pt x="1157" y="95"/>
                  </a:lnTo>
                  <a:lnTo>
                    <a:pt x="1142" y="101"/>
                  </a:lnTo>
                  <a:lnTo>
                    <a:pt x="1128" y="107"/>
                  </a:lnTo>
                  <a:lnTo>
                    <a:pt x="1105" y="121"/>
                  </a:lnTo>
                  <a:lnTo>
                    <a:pt x="1081" y="134"/>
                  </a:lnTo>
                  <a:lnTo>
                    <a:pt x="1059" y="148"/>
                  </a:lnTo>
                  <a:lnTo>
                    <a:pt x="1036" y="162"/>
                  </a:lnTo>
                  <a:lnTo>
                    <a:pt x="1013" y="176"/>
                  </a:lnTo>
                  <a:lnTo>
                    <a:pt x="991" y="190"/>
                  </a:lnTo>
                  <a:lnTo>
                    <a:pt x="967" y="205"/>
                  </a:lnTo>
                  <a:lnTo>
                    <a:pt x="945" y="219"/>
                  </a:lnTo>
                  <a:lnTo>
                    <a:pt x="923" y="234"/>
                  </a:lnTo>
                  <a:lnTo>
                    <a:pt x="901" y="250"/>
                  </a:lnTo>
                  <a:lnTo>
                    <a:pt x="879" y="265"/>
                  </a:lnTo>
                  <a:lnTo>
                    <a:pt x="857" y="281"/>
                  </a:lnTo>
                  <a:lnTo>
                    <a:pt x="836" y="299"/>
                  </a:lnTo>
                  <a:lnTo>
                    <a:pt x="815" y="316"/>
                  </a:lnTo>
                  <a:lnTo>
                    <a:pt x="794" y="334"/>
                  </a:lnTo>
                  <a:lnTo>
                    <a:pt x="773" y="352"/>
                  </a:lnTo>
                  <a:lnTo>
                    <a:pt x="746" y="345"/>
                  </a:lnTo>
                  <a:lnTo>
                    <a:pt x="748" y="342"/>
                  </a:lnTo>
                  <a:lnTo>
                    <a:pt x="751" y="337"/>
                  </a:lnTo>
                  <a:lnTo>
                    <a:pt x="756" y="334"/>
                  </a:lnTo>
                  <a:lnTo>
                    <a:pt x="759" y="330"/>
                  </a:lnTo>
                  <a:lnTo>
                    <a:pt x="769" y="329"/>
                  </a:lnTo>
                  <a:lnTo>
                    <a:pt x="802" y="300"/>
                  </a:lnTo>
                  <a:lnTo>
                    <a:pt x="836" y="272"/>
                  </a:lnTo>
                  <a:lnTo>
                    <a:pt x="871" y="245"/>
                  </a:lnTo>
                  <a:lnTo>
                    <a:pt x="905" y="219"/>
                  </a:lnTo>
                  <a:lnTo>
                    <a:pt x="939" y="193"/>
                  </a:lnTo>
                  <a:lnTo>
                    <a:pt x="976" y="169"/>
                  </a:lnTo>
                  <a:lnTo>
                    <a:pt x="1012" y="145"/>
                  </a:lnTo>
                  <a:lnTo>
                    <a:pt x="1048" y="123"/>
                  </a:lnTo>
                  <a:lnTo>
                    <a:pt x="1084" y="102"/>
                  </a:lnTo>
                  <a:lnTo>
                    <a:pt x="1121" y="84"/>
                  </a:lnTo>
                  <a:lnTo>
                    <a:pt x="1159" y="65"/>
                  </a:lnTo>
                  <a:lnTo>
                    <a:pt x="1198" y="49"/>
                  </a:lnTo>
                  <a:lnTo>
                    <a:pt x="1237" y="34"/>
                  </a:lnTo>
                  <a:lnTo>
                    <a:pt x="1277" y="21"/>
                  </a:lnTo>
                  <a:lnTo>
                    <a:pt x="1317" y="9"/>
                  </a:lnTo>
                  <a:lnTo>
                    <a:pt x="1359" y="0"/>
                  </a:lnTo>
                  <a:lnTo>
                    <a:pt x="1374" y="1"/>
                  </a:lnTo>
                  <a:lnTo>
                    <a:pt x="1389" y="5"/>
                  </a:lnTo>
                  <a:lnTo>
                    <a:pt x="1405" y="9"/>
                  </a:lnTo>
                  <a:lnTo>
                    <a:pt x="1417" y="17"/>
                  </a:lnTo>
                  <a:lnTo>
                    <a:pt x="1430" y="26"/>
                  </a:lnTo>
                  <a:lnTo>
                    <a:pt x="1441" y="37"/>
                  </a:lnTo>
                  <a:lnTo>
                    <a:pt x="1451" y="49"/>
                  </a:lnTo>
                  <a:lnTo>
                    <a:pt x="1458"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Freeform 7"/>
            <p:cNvSpPr>
              <a:spLocks/>
            </p:cNvSpPr>
            <p:nvPr/>
          </p:nvSpPr>
          <p:spPr bwMode="auto">
            <a:xfrm>
              <a:off x="1778000" y="2889250"/>
              <a:ext cx="155575" cy="84137"/>
            </a:xfrm>
            <a:custGeom>
              <a:avLst/>
              <a:gdLst>
                <a:gd name="T0" fmla="*/ 582 w 591"/>
                <a:gd name="T1" fmla="*/ 6 h 313"/>
                <a:gd name="T2" fmla="*/ 563 w 591"/>
                <a:gd name="T3" fmla="*/ 12 h 313"/>
                <a:gd name="T4" fmla="*/ 546 w 591"/>
                <a:gd name="T5" fmla="*/ 17 h 313"/>
                <a:gd name="T6" fmla="*/ 528 w 591"/>
                <a:gd name="T7" fmla="*/ 21 h 313"/>
                <a:gd name="T8" fmla="*/ 504 w 591"/>
                <a:gd name="T9" fmla="*/ 28 h 313"/>
                <a:gd name="T10" fmla="*/ 470 w 591"/>
                <a:gd name="T11" fmla="*/ 37 h 313"/>
                <a:gd name="T12" fmla="*/ 437 w 591"/>
                <a:gd name="T13" fmla="*/ 48 h 313"/>
                <a:gd name="T14" fmla="*/ 406 w 591"/>
                <a:gd name="T15" fmla="*/ 62 h 313"/>
                <a:gd name="T16" fmla="*/ 376 w 591"/>
                <a:gd name="T17" fmla="*/ 74 h 313"/>
                <a:gd name="T18" fmla="*/ 348 w 591"/>
                <a:gd name="T19" fmla="*/ 87 h 313"/>
                <a:gd name="T20" fmla="*/ 321 w 591"/>
                <a:gd name="T21" fmla="*/ 103 h 313"/>
                <a:gd name="T22" fmla="*/ 294 w 591"/>
                <a:gd name="T23" fmla="*/ 117 h 313"/>
                <a:gd name="T24" fmla="*/ 268 w 591"/>
                <a:gd name="T25" fmla="*/ 129 h 313"/>
                <a:gd name="T26" fmla="*/ 242 w 591"/>
                <a:gd name="T27" fmla="*/ 143 h 313"/>
                <a:gd name="T28" fmla="*/ 218 w 591"/>
                <a:gd name="T29" fmla="*/ 158 h 313"/>
                <a:gd name="T30" fmla="*/ 193 w 591"/>
                <a:gd name="T31" fmla="*/ 173 h 313"/>
                <a:gd name="T32" fmla="*/ 170 w 591"/>
                <a:gd name="T33" fmla="*/ 189 h 313"/>
                <a:gd name="T34" fmla="*/ 146 w 591"/>
                <a:gd name="T35" fmla="*/ 207 h 313"/>
                <a:gd name="T36" fmla="*/ 122 w 591"/>
                <a:gd name="T37" fmla="*/ 224 h 313"/>
                <a:gd name="T38" fmla="*/ 99 w 591"/>
                <a:gd name="T39" fmla="*/ 241 h 313"/>
                <a:gd name="T40" fmla="*/ 79 w 591"/>
                <a:gd name="T41" fmla="*/ 256 h 313"/>
                <a:gd name="T42" fmla="*/ 63 w 591"/>
                <a:gd name="T43" fmla="*/ 271 h 313"/>
                <a:gd name="T44" fmla="*/ 47 w 591"/>
                <a:gd name="T45" fmla="*/ 287 h 313"/>
                <a:gd name="T46" fmla="*/ 30 w 591"/>
                <a:gd name="T47" fmla="*/ 303 h 313"/>
                <a:gd name="T48" fmla="*/ 18 w 591"/>
                <a:gd name="T49" fmla="*/ 313 h 313"/>
                <a:gd name="T50" fmla="*/ 7 w 591"/>
                <a:gd name="T51" fmla="*/ 309 h 313"/>
                <a:gd name="T52" fmla="*/ 3 w 591"/>
                <a:gd name="T53" fmla="*/ 307 h 313"/>
                <a:gd name="T54" fmla="*/ 1 w 591"/>
                <a:gd name="T55" fmla="*/ 306 h 313"/>
                <a:gd name="T56" fmla="*/ 29 w 591"/>
                <a:gd name="T57" fmla="*/ 280 h 313"/>
                <a:gd name="T58" fmla="*/ 87 w 591"/>
                <a:gd name="T59" fmla="*/ 233 h 313"/>
                <a:gd name="T60" fmla="*/ 148 w 591"/>
                <a:gd name="T61" fmla="*/ 187 h 313"/>
                <a:gd name="T62" fmla="*/ 210 w 591"/>
                <a:gd name="T63" fmla="*/ 145 h 313"/>
                <a:gd name="T64" fmla="*/ 273 w 591"/>
                <a:gd name="T65" fmla="*/ 108 h 313"/>
                <a:gd name="T66" fmla="*/ 339 w 591"/>
                <a:gd name="T67" fmla="*/ 74 h 313"/>
                <a:gd name="T68" fmla="*/ 406 w 591"/>
                <a:gd name="T69" fmla="*/ 44 h 313"/>
                <a:gd name="T70" fmla="*/ 475 w 591"/>
                <a:gd name="T71" fmla="*/ 19 h 313"/>
                <a:gd name="T72" fmla="*/ 519 w 591"/>
                <a:gd name="T73" fmla="*/ 8 h 313"/>
                <a:gd name="T74" fmla="*/ 540 w 591"/>
                <a:gd name="T75" fmla="*/ 6 h 313"/>
                <a:gd name="T76" fmla="*/ 561 w 591"/>
                <a:gd name="T77" fmla="*/ 2 h 313"/>
                <a:gd name="T78" fmla="*/ 582 w 591"/>
                <a:gd name="T79" fmla="*/ 0 h 313"/>
                <a:gd name="T80" fmla="*/ 591 w 591"/>
                <a:gd name="T81" fmla="*/ 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1" h="313">
                  <a:moveTo>
                    <a:pt x="591" y="5"/>
                  </a:moveTo>
                  <a:lnTo>
                    <a:pt x="582" y="6"/>
                  </a:lnTo>
                  <a:lnTo>
                    <a:pt x="572" y="8"/>
                  </a:lnTo>
                  <a:lnTo>
                    <a:pt x="563" y="12"/>
                  </a:lnTo>
                  <a:lnTo>
                    <a:pt x="555" y="14"/>
                  </a:lnTo>
                  <a:lnTo>
                    <a:pt x="546" y="17"/>
                  </a:lnTo>
                  <a:lnTo>
                    <a:pt x="537" y="20"/>
                  </a:lnTo>
                  <a:lnTo>
                    <a:pt x="528" y="21"/>
                  </a:lnTo>
                  <a:lnTo>
                    <a:pt x="520" y="22"/>
                  </a:lnTo>
                  <a:lnTo>
                    <a:pt x="504" y="28"/>
                  </a:lnTo>
                  <a:lnTo>
                    <a:pt x="486" y="33"/>
                  </a:lnTo>
                  <a:lnTo>
                    <a:pt x="470" y="37"/>
                  </a:lnTo>
                  <a:lnTo>
                    <a:pt x="454" y="43"/>
                  </a:lnTo>
                  <a:lnTo>
                    <a:pt x="437" y="48"/>
                  </a:lnTo>
                  <a:lnTo>
                    <a:pt x="421" y="55"/>
                  </a:lnTo>
                  <a:lnTo>
                    <a:pt x="406" y="62"/>
                  </a:lnTo>
                  <a:lnTo>
                    <a:pt x="391" y="71"/>
                  </a:lnTo>
                  <a:lnTo>
                    <a:pt x="376" y="74"/>
                  </a:lnTo>
                  <a:lnTo>
                    <a:pt x="362" y="80"/>
                  </a:lnTo>
                  <a:lnTo>
                    <a:pt x="348" y="87"/>
                  </a:lnTo>
                  <a:lnTo>
                    <a:pt x="335" y="95"/>
                  </a:lnTo>
                  <a:lnTo>
                    <a:pt x="321" y="103"/>
                  </a:lnTo>
                  <a:lnTo>
                    <a:pt x="308" y="110"/>
                  </a:lnTo>
                  <a:lnTo>
                    <a:pt x="294" y="117"/>
                  </a:lnTo>
                  <a:lnTo>
                    <a:pt x="280" y="123"/>
                  </a:lnTo>
                  <a:lnTo>
                    <a:pt x="268" y="129"/>
                  </a:lnTo>
                  <a:lnTo>
                    <a:pt x="255" y="136"/>
                  </a:lnTo>
                  <a:lnTo>
                    <a:pt x="242" y="143"/>
                  </a:lnTo>
                  <a:lnTo>
                    <a:pt x="229" y="150"/>
                  </a:lnTo>
                  <a:lnTo>
                    <a:pt x="218" y="158"/>
                  </a:lnTo>
                  <a:lnTo>
                    <a:pt x="205" y="165"/>
                  </a:lnTo>
                  <a:lnTo>
                    <a:pt x="193" y="173"/>
                  </a:lnTo>
                  <a:lnTo>
                    <a:pt x="182" y="181"/>
                  </a:lnTo>
                  <a:lnTo>
                    <a:pt x="170" y="189"/>
                  </a:lnTo>
                  <a:lnTo>
                    <a:pt x="157" y="199"/>
                  </a:lnTo>
                  <a:lnTo>
                    <a:pt x="146" y="207"/>
                  </a:lnTo>
                  <a:lnTo>
                    <a:pt x="134" y="215"/>
                  </a:lnTo>
                  <a:lnTo>
                    <a:pt x="122" y="224"/>
                  </a:lnTo>
                  <a:lnTo>
                    <a:pt x="111" y="233"/>
                  </a:lnTo>
                  <a:lnTo>
                    <a:pt x="99" y="241"/>
                  </a:lnTo>
                  <a:lnTo>
                    <a:pt x="87" y="249"/>
                  </a:lnTo>
                  <a:lnTo>
                    <a:pt x="79" y="256"/>
                  </a:lnTo>
                  <a:lnTo>
                    <a:pt x="71" y="264"/>
                  </a:lnTo>
                  <a:lnTo>
                    <a:pt x="63" y="271"/>
                  </a:lnTo>
                  <a:lnTo>
                    <a:pt x="55" y="279"/>
                  </a:lnTo>
                  <a:lnTo>
                    <a:pt x="47" y="287"/>
                  </a:lnTo>
                  <a:lnTo>
                    <a:pt x="39" y="295"/>
                  </a:lnTo>
                  <a:lnTo>
                    <a:pt x="30" y="303"/>
                  </a:lnTo>
                  <a:lnTo>
                    <a:pt x="22" y="312"/>
                  </a:lnTo>
                  <a:lnTo>
                    <a:pt x="18" y="313"/>
                  </a:lnTo>
                  <a:lnTo>
                    <a:pt x="13" y="312"/>
                  </a:lnTo>
                  <a:lnTo>
                    <a:pt x="7" y="309"/>
                  </a:lnTo>
                  <a:lnTo>
                    <a:pt x="3" y="308"/>
                  </a:lnTo>
                  <a:lnTo>
                    <a:pt x="3" y="307"/>
                  </a:lnTo>
                  <a:lnTo>
                    <a:pt x="3" y="307"/>
                  </a:lnTo>
                  <a:lnTo>
                    <a:pt x="1" y="306"/>
                  </a:lnTo>
                  <a:lnTo>
                    <a:pt x="0" y="306"/>
                  </a:lnTo>
                  <a:lnTo>
                    <a:pt x="29" y="280"/>
                  </a:lnTo>
                  <a:lnTo>
                    <a:pt x="58" y="256"/>
                  </a:lnTo>
                  <a:lnTo>
                    <a:pt x="87" y="233"/>
                  </a:lnTo>
                  <a:lnTo>
                    <a:pt x="118" y="209"/>
                  </a:lnTo>
                  <a:lnTo>
                    <a:pt x="148" y="187"/>
                  </a:lnTo>
                  <a:lnTo>
                    <a:pt x="178" y="166"/>
                  </a:lnTo>
                  <a:lnTo>
                    <a:pt x="210" y="145"/>
                  </a:lnTo>
                  <a:lnTo>
                    <a:pt x="241" y="127"/>
                  </a:lnTo>
                  <a:lnTo>
                    <a:pt x="273" y="108"/>
                  </a:lnTo>
                  <a:lnTo>
                    <a:pt x="306" y="91"/>
                  </a:lnTo>
                  <a:lnTo>
                    <a:pt x="339" y="74"/>
                  </a:lnTo>
                  <a:lnTo>
                    <a:pt x="372" y="58"/>
                  </a:lnTo>
                  <a:lnTo>
                    <a:pt x="406" y="44"/>
                  </a:lnTo>
                  <a:lnTo>
                    <a:pt x="440" y="31"/>
                  </a:lnTo>
                  <a:lnTo>
                    <a:pt x="475" y="19"/>
                  </a:lnTo>
                  <a:lnTo>
                    <a:pt x="509" y="8"/>
                  </a:lnTo>
                  <a:lnTo>
                    <a:pt x="519" y="8"/>
                  </a:lnTo>
                  <a:lnTo>
                    <a:pt x="529" y="7"/>
                  </a:lnTo>
                  <a:lnTo>
                    <a:pt x="540" y="6"/>
                  </a:lnTo>
                  <a:lnTo>
                    <a:pt x="550" y="3"/>
                  </a:lnTo>
                  <a:lnTo>
                    <a:pt x="561" y="2"/>
                  </a:lnTo>
                  <a:lnTo>
                    <a:pt x="571" y="1"/>
                  </a:lnTo>
                  <a:lnTo>
                    <a:pt x="582" y="0"/>
                  </a:lnTo>
                  <a:lnTo>
                    <a:pt x="591" y="0"/>
                  </a:lnTo>
                  <a:lnTo>
                    <a:pt x="59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 name="Freeform 8"/>
            <p:cNvSpPr>
              <a:spLocks/>
            </p:cNvSpPr>
            <p:nvPr/>
          </p:nvSpPr>
          <p:spPr bwMode="auto">
            <a:xfrm>
              <a:off x="1790700" y="2901950"/>
              <a:ext cx="138113" cy="77787"/>
            </a:xfrm>
            <a:custGeom>
              <a:avLst/>
              <a:gdLst>
                <a:gd name="T0" fmla="*/ 523 w 523"/>
                <a:gd name="T1" fmla="*/ 4 h 294"/>
                <a:gd name="T2" fmla="*/ 519 w 523"/>
                <a:gd name="T3" fmla="*/ 11 h 294"/>
                <a:gd name="T4" fmla="*/ 512 w 523"/>
                <a:gd name="T5" fmla="*/ 12 h 294"/>
                <a:gd name="T6" fmla="*/ 504 w 523"/>
                <a:gd name="T7" fmla="*/ 12 h 294"/>
                <a:gd name="T8" fmla="*/ 497 w 523"/>
                <a:gd name="T9" fmla="*/ 15 h 294"/>
                <a:gd name="T10" fmla="*/ 484 w 523"/>
                <a:gd name="T11" fmla="*/ 21 h 294"/>
                <a:gd name="T12" fmla="*/ 470 w 523"/>
                <a:gd name="T13" fmla="*/ 26 h 294"/>
                <a:gd name="T14" fmla="*/ 457 w 523"/>
                <a:gd name="T15" fmla="*/ 32 h 294"/>
                <a:gd name="T16" fmla="*/ 444 w 523"/>
                <a:gd name="T17" fmla="*/ 36 h 294"/>
                <a:gd name="T18" fmla="*/ 431 w 523"/>
                <a:gd name="T19" fmla="*/ 42 h 294"/>
                <a:gd name="T20" fmla="*/ 417 w 523"/>
                <a:gd name="T21" fmla="*/ 47 h 294"/>
                <a:gd name="T22" fmla="*/ 405 w 523"/>
                <a:gd name="T23" fmla="*/ 52 h 294"/>
                <a:gd name="T24" fmla="*/ 392 w 523"/>
                <a:gd name="T25" fmla="*/ 57 h 294"/>
                <a:gd name="T26" fmla="*/ 379 w 523"/>
                <a:gd name="T27" fmla="*/ 63 h 294"/>
                <a:gd name="T28" fmla="*/ 365 w 523"/>
                <a:gd name="T29" fmla="*/ 68 h 294"/>
                <a:gd name="T30" fmla="*/ 352 w 523"/>
                <a:gd name="T31" fmla="*/ 73 h 294"/>
                <a:gd name="T32" fmla="*/ 340 w 523"/>
                <a:gd name="T33" fmla="*/ 79 h 294"/>
                <a:gd name="T34" fmla="*/ 327 w 523"/>
                <a:gd name="T35" fmla="*/ 85 h 294"/>
                <a:gd name="T36" fmla="*/ 314 w 523"/>
                <a:gd name="T37" fmla="*/ 91 h 294"/>
                <a:gd name="T38" fmla="*/ 301 w 523"/>
                <a:gd name="T39" fmla="*/ 97 h 294"/>
                <a:gd name="T40" fmla="*/ 288 w 523"/>
                <a:gd name="T41" fmla="*/ 104 h 294"/>
                <a:gd name="T42" fmla="*/ 266 w 523"/>
                <a:gd name="T43" fmla="*/ 114 h 294"/>
                <a:gd name="T44" fmla="*/ 244 w 523"/>
                <a:gd name="T45" fmla="*/ 126 h 294"/>
                <a:gd name="T46" fmla="*/ 223 w 523"/>
                <a:gd name="T47" fmla="*/ 139 h 294"/>
                <a:gd name="T48" fmla="*/ 201 w 523"/>
                <a:gd name="T49" fmla="*/ 151 h 294"/>
                <a:gd name="T50" fmla="*/ 180 w 523"/>
                <a:gd name="T51" fmla="*/ 164 h 294"/>
                <a:gd name="T52" fmla="*/ 159 w 523"/>
                <a:gd name="T53" fmla="*/ 178 h 294"/>
                <a:gd name="T54" fmla="*/ 138 w 523"/>
                <a:gd name="T55" fmla="*/ 191 h 294"/>
                <a:gd name="T56" fmla="*/ 116 w 523"/>
                <a:gd name="T57" fmla="*/ 204 h 294"/>
                <a:gd name="T58" fmla="*/ 106 w 523"/>
                <a:gd name="T59" fmla="*/ 216 h 294"/>
                <a:gd name="T60" fmla="*/ 93 w 523"/>
                <a:gd name="T61" fmla="*/ 228 h 294"/>
                <a:gd name="T62" fmla="*/ 80 w 523"/>
                <a:gd name="T63" fmla="*/ 239 h 294"/>
                <a:gd name="T64" fmla="*/ 67 w 523"/>
                <a:gd name="T65" fmla="*/ 250 h 294"/>
                <a:gd name="T66" fmla="*/ 54 w 523"/>
                <a:gd name="T67" fmla="*/ 261 h 294"/>
                <a:gd name="T68" fmla="*/ 40 w 523"/>
                <a:gd name="T69" fmla="*/ 271 h 294"/>
                <a:gd name="T70" fmla="*/ 26 w 523"/>
                <a:gd name="T71" fmla="*/ 283 h 294"/>
                <a:gd name="T72" fmla="*/ 13 w 523"/>
                <a:gd name="T73" fmla="*/ 294 h 294"/>
                <a:gd name="T74" fmla="*/ 9 w 523"/>
                <a:gd name="T75" fmla="*/ 294 h 294"/>
                <a:gd name="T76" fmla="*/ 6 w 523"/>
                <a:gd name="T77" fmla="*/ 293 h 294"/>
                <a:gd name="T78" fmla="*/ 2 w 523"/>
                <a:gd name="T79" fmla="*/ 292 h 294"/>
                <a:gd name="T80" fmla="*/ 0 w 523"/>
                <a:gd name="T81" fmla="*/ 289 h 294"/>
                <a:gd name="T82" fmla="*/ 29 w 523"/>
                <a:gd name="T83" fmla="*/ 262 h 294"/>
                <a:gd name="T84" fmla="*/ 58 w 523"/>
                <a:gd name="T85" fmla="*/ 236 h 294"/>
                <a:gd name="T86" fmla="*/ 88 w 523"/>
                <a:gd name="T87" fmla="*/ 212 h 294"/>
                <a:gd name="T88" fmla="*/ 117 w 523"/>
                <a:gd name="T89" fmla="*/ 189 h 294"/>
                <a:gd name="T90" fmla="*/ 149 w 523"/>
                <a:gd name="T91" fmla="*/ 166 h 294"/>
                <a:gd name="T92" fmla="*/ 180 w 523"/>
                <a:gd name="T93" fmla="*/ 145 h 294"/>
                <a:gd name="T94" fmla="*/ 212 w 523"/>
                <a:gd name="T95" fmla="*/ 125 h 294"/>
                <a:gd name="T96" fmla="*/ 244 w 523"/>
                <a:gd name="T97" fmla="*/ 106 h 294"/>
                <a:gd name="T98" fmla="*/ 277 w 523"/>
                <a:gd name="T99" fmla="*/ 89 h 294"/>
                <a:gd name="T100" fmla="*/ 309 w 523"/>
                <a:gd name="T101" fmla="*/ 72 h 294"/>
                <a:gd name="T102" fmla="*/ 343 w 523"/>
                <a:gd name="T103" fmla="*/ 56 h 294"/>
                <a:gd name="T104" fmla="*/ 378 w 523"/>
                <a:gd name="T105" fmla="*/ 42 h 294"/>
                <a:gd name="T106" fmla="*/ 413 w 523"/>
                <a:gd name="T107" fmla="*/ 30 h 294"/>
                <a:gd name="T108" fmla="*/ 448 w 523"/>
                <a:gd name="T109" fmla="*/ 19 h 294"/>
                <a:gd name="T110" fmla="*/ 484 w 523"/>
                <a:gd name="T111" fmla="*/ 8 h 294"/>
                <a:gd name="T112" fmla="*/ 520 w 523"/>
                <a:gd name="T113" fmla="*/ 0 h 294"/>
                <a:gd name="T114" fmla="*/ 523 w 523"/>
                <a:gd name="T115" fmla="*/ 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3" h="294">
                  <a:moveTo>
                    <a:pt x="523" y="4"/>
                  </a:moveTo>
                  <a:lnTo>
                    <a:pt x="519" y="11"/>
                  </a:lnTo>
                  <a:lnTo>
                    <a:pt x="512" y="12"/>
                  </a:lnTo>
                  <a:lnTo>
                    <a:pt x="504" y="12"/>
                  </a:lnTo>
                  <a:lnTo>
                    <a:pt x="497" y="15"/>
                  </a:lnTo>
                  <a:lnTo>
                    <a:pt x="484" y="21"/>
                  </a:lnTo>
                  <a:lnTo>
                    <a:pt x="470" y="26"/>
                  </a:lnTo>
                  <a:lnTo>
                    <a:pt x="457" y="32"/>
                  </a:lnTo>
                  <a:lnTo>
                    <a:pt x="444" y="36"/>
                  </a:lnTo>
                  <a:lnTo>
                    <a:pt x="431" y="42"/>
                  </a:lnTo>
                  <a:lnTo>
                    <a:pt x="417" y="47"/>
                  </a:lnTo>
                  <a:lnTo>
                    <a:pt x="405" y="52"/>
                  </a:lnTo>
                  <a:lnTo>
                    <a:pt x="392" y="57"/>
                  </a:lnTo>
                  <a:lnTo>
                    <a:pt x="379" y="63"/>
                  </a:lnTo>
                  <a:lnTo>
                    <a:pt x="365" y="68"/>
                  </a:lnTo>
                  <a:lnTo>
                    <a:pt x="352" y="73"/>
                  </a:lnTo>
                  <a:lnTo>
                    <a:pt x="340" y="79"/>
                  </a:lnTo>
                  <a:lnTo>
                    <a:pt x="327" y="85"/>
                  </a:lnTo>
                  <a:lnTo>
                    <a:pt x="314" y="91"/>
                  </a:lnTo>
                  <a:lnTo>
                    <a:pt x="301" y="97"/>
                  </a:lnTo>
                  <a:lnTo>
                    <a:pt x="288" y="104"/>
                  </a:lnTo>
                  <a:lnTo>
                    <a:pt x="266" y="114"/>
                  </a:lnTo>
                  <a:lnTo>
                    <a:pt x="244" y="126"/>
                  </a:lnTo>
                  <a:lnTo>
                    <a:pt x="223" y="139"/>
                  </a:lnTo>
                  <a:lnTo>
                    <a:pt x="201" y="151"/>
                  </a:lnTo>
                  <a:lnTo>
                    <a:pt x="180" y="164"/>
                  </a:lnTo>
                  <a:lnTo>
                    <a:pt x="159" y="178"/>
                  </a:lnTo>
                  <a:lnTo>
                    <a:pt x="138" y="191"/>
                  </a:lnTo>
                  <a:lnTo>
                    <a:pt x="116" y="204"/>
                  </a:lnTo>
                  <a:lnTo>
                    <a:pt x="106" y="216"/>
                  </a:lnTo>
                  <a:lnTo>
                    <a:pt x="93" y="228"/>
                  </a:lnTo>
                  <a:lnTo>
                    <a:pt x="80" y="239"/>
                  </a:lnTo>
                  <a:lnTo>
                    <a:pt x="67" y="250"/>
                  </a:lnTo>
                  <a:lnTo>
                    <a:pt x="54" y="261"/>
                  </a:lnTo>
                  <a:lnTo>
                    <a:pt x="40" y="271"/>
                  </a:lnTo>
                  <a:lnTo>
                    <a:pt x="26" y="283"/>
                  </a:lnTo>
                  <a:lnTo>
                    <a:pt x="13" y="294"/>
                  </a:lnTo>
                  <a:lnTo>
                    <a:pt x="9" y="294"/>
                  </a:lnTo>
                  <a:lnTo>
                    <a:pt x="6" y="293"/>
                  </a:lnTo>
                  <a:lnTo>
                    <a:pt x="2" y="292"/>
                  </a:lnTo>
                  <a:lnTo>
                    <a:pt x="0" y="289"/>
                  </a:lnTo>
                  <a:lnTo>
                    <a:pt x="29" y="262"/>
                  </a:lnTo>
                  <a:lnTo>
                    <a:pt x="58" y="236"/>
                  </a:lnTo>
                  <a:lnTo>
                    <a:pt x="88" y="212"/>
                  </a:lnTo>
                  <a:lnTo>
                    <a:pt x="117" y="189"/>
                  </a:lnTo>
                  <a:lnTo>
                    <a:pt x="149" y="166"/>
                  </a:lnTo>
                  <a:lnTo>
                    <a:pt x="180" y="145"/>
                  </a:lnTo>
                  <a:lnTo>
                    <a:pt x="212" y="125"/>
                  </a:lnTo>
                  <a:lnTo>
                    <a:pt x="244" y="106"/>
                  </a:lnTo>
                  <a:lnTo>
                    <a:pt x="277" y="89"/>
                  </a:lnTo>
                  <a:lnTo>
                    <a:pt x="309" y="72"/>
                  </a:lnTo>
                  <a:lnTo>
                    <a:pt x="343" y="56"/>
                  </a:lnTo>
                  <a:lnTo>
                    <a:pt x="378" y="42"/>
                  </a:lnTo>
                  <a:lnTo>
                    <a:pt x="413" y="30"/>
                  </a:lnTo>
                  <a:lnTo>
                    <a:pt x="448" y="19"/>
                  </a:lnTo>
                  <a:lnTo>
                    <a:pt x="484" y="8"/>
                  </a:lnTo>
                  <a:lnTo>
                    <a:pt x="520" y="0"/>
                  </a:lnTo>
                  <a:lnTo>
                    <a:pt x="52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Freeform 9"/>
            <p:cNvSpPr>
              <a:spLocks/>
            </p:cNvSpPr>
            <p:nvPr/>
          </p:nvSpPr>
          <p:spPr bwMode="auto">
            <a:xfrm>
              <a:off x="1806575" y="2917825"/>
              <a:ext cx="114300" cy="68262"/>
            </a:xfrm>
            <a:custGeom>
              <a:avLst/>
              <a:gdLst>
                <a:gd name="T0" fmla="*/ 425 w 433"/>
                <a:gd name="T1" fmla="*/ 8 h 255"/>
                <a:gd name="T2" fmla="*/ 408 w 433"/>
                <a:gd name="T3" fmla="*/ 14 h 255"/>
                <a:gd name="T4" fmla="*/ 392 w 433"/>
                <a:gd name="T5" fmla="*/ 19 h 255"/>
                <a:gd name="T6" fmla="*/ 376 w 433"/>
                <a:gd name="T7" fmla="*/ 28 h 255"/>
                <a:gd name="T8" fmla="*/ 355 w 433"/>
                <a:gd name="T9" fmla="*/ 38 h 255"/>
                <a:gd name="T10" fmla="*/ 326 w 433"/>
                <a:gd name="T11" fmla="*/ 50 h 255"/>
                <a:gd name="T12" fmla="*/ 298 w 433"/>
                <a:gd name="T13" fmla="*/ 61 h 255"/>
                <a:gd name="T14" fmla="*/ 270 w 433"/>
                <a:gd name="T15" fmla="*/ 74 h 255"/>
                <a:gd name="T16" fmla="*/ 242 w 433"/>
                <a:gd name="T17" fmla="*/ 87 h 255"/>
                <a:gd name="T18" fmla="*/ 215 w 433"/>
                <a:gd name="T19" fmla="*/ 102 h 255"/>
                <a:gd name="T20" fmla="*/ 189 w 433"/>
                <a:gd name="T21" fmla="*/ 117 h 255"/>
                <a:gd name="T22" fmla="*/ 162 w 433"/>
                <a:gd name="T23" fmla="*/ 133 h 255"/>
                <a:gd name="T24" fmla="*/ 156 w 433"/>
                <a:gd name="T25" fmla="*/ 147 h 255"/>
                <a:gd name="T26" fmla="*/ 116 w 433"/>
                <a:gd name="T27" fmla="*/ 169 h 255"/>
                <a:gd name="T28" fmla="*/ 80 w 433"/>
                <a:gd name="T29" fmla="*/ 197 h 255"/>
                <a:gd name="T30" fmla="*/ 44 w 433"/>
                <a:gd name="T31" fmla="*/ 228 h 255"/>
                <a:gd name="T32" fmla="*/ 8 w 433"/>
                <a:gd name="T33" fmla="*/ 255 h 255"/>
                <a:gd name="T34" fmla="*/ 5 w 433"/>
                <a:gd name="T35" fmla="*/ 254 h 255"/>
                <a:gd name="T36" fmla="*/ 0 w 433"/>
                <a:gd name="T37" fmla="*/ 253 h 255"/>
                <a:gd name="T38" fmla="*/ 7 w 433"/>
                <a:gd name="T39" fmla="*/ 243 h 255"/>
                <a:gd name="T40" fmla="*/ 16 w 433"/>
                <a:gd name="T41" fmla="*/ 233 h 255"/>
                <a:gd name="T42" fmla="*/ 27 w 433"/>
                <a:gd name="T43" fmla="*/ 224 h 255"/>
                <a:gd name="T44" fmla="*/ 39 w 433"/>
                <a:gd name="T45" fmla="*/ 217 h 255"/>
                <a:gd name="T46" fmla="*/ 78 w 433"/>
                <a:gd name="T47" fmla="*/ 187 h 255"/>
                <a:gd name="T48" fmla="*/ 116 w 433"/>
                <a:gd name="T49" fmla="*/ 152 h 255"/>
                <a:gd name="T50" fmla="*/ 156 w 433"/>
                <a:gd name="T51" fmla="*/ 121 h 255"/>
                <a:gd name="T52" fmla="*/ 199 w 433"/>
                <a:gd name="T53" fmla="*/ 95 h 255"/>
                <a:gd name="T54" fmla="*/ 225 w 433"/>
                <a:gd name="T55" fmla="*/ 81 h 255"/>
                <a:gd name="T56" fmla="*/ 250 w 433"/>
                <a:gd name="T57" fmla="*/ 68 h 255"/>
                <a:gd name="T58" fmla="*/ 276 w 433"/>
                <a:gd name="T59" fmla="*/ 55 h 255"/>
                <a:gd name="T60" fmla="*/ 303 w 433"/>
                <a:gd name="T61" fmla="*/ 43 h 255"/>
                <a:gd name="T62" fmla="*/ 329 w 433"/>
                <a:gd name="T63" fmla="*/ 31 h 255"/>
                <a:gd name="T64" fmla="*/ 356 w 433"/>
                <a:gd name="T65" fmla="*/ 21 h 255"/>
                <a:gd name="T66" fmla="*/ 383 w 433"/>
                <a:gd name="T67" fmla="*/ 10 h 255"/>
                <a:gd name="T68" fmla="*/ 411 w 433"/>
                <a:gd name="T69" fmla="*/ 0 h 255"/>
                <a:gd name="T70" fmla="*/ 422 w 433"/>
                <a:gd name="T71" fmla="*/ 0 h 255"/>
                <a:gd name="T72" fmla="*/ 433 w 433"/>
                <a:gd name="T73" fmla="*/ 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3" h="255">
                  <a:moveTo>
                    <a:pt x="433" y="3"/>
                  </a:moveTo>
                  <a:lnTo>
                    <a:pt x="425" y="8"/>
                  </a:lnTo>
                  <a:lnTo>
                    <a:pt x="416" y="10"/>
                  </a:lnTo>
                  <a:lnTo>
                    <a:pt x="408" y="14"/>
                  </a:lnTo>
                  <a:lnTo>
                    <a:pt x="400" y="16"/>
                  </a:lnTo>
                  <a:lnTo>
                    <a:pt x="392" y="19"/>
                  </a:lnTo>
                  <a:lnTo>
                    <a:pt x="384" y="23"/>
                  </a:lnTo>
                  <a:lnTo>
                    <a:pt x="376" y="28"/>
                  </a:lnTo>
                  <a:lnTo>
                    <a:pt x="369" y="33"/>
                  </a:lnTo>
                  <a:lnTo>
                    <a:pt x="355" y="38"/>
                  </a:lnTo>
                  <a:lnTo>
                    <a:pt x="340" y="44"/>
                  </a:lnTo>
                  <a:lnTo>
                    <a:pt x="326" y="50"/>
                  </a:lnTo>
                  <a:lnTo>
                    <a:pt x="312" y="55"/>
                  </a:lnTo>
                  <a:lnTo>
                    <a:pt x="298" y="61"/>
                  </a:lnTo>
                  <a:lnTo>
                    <a:pt x="284" y="67"/>
                  </a:lnTo>
                  <a:lnTo>
                    <a:pt x="270" y="74"/>
                  </a:lnTo>
                  <a:lnTo>
                    <a:pt x="256" y="80"/>
                  </a:lnTo>
                  <a:lnTo>
                    <a:pt x="242" y="87"/>
                  </a:lnTo>
                  <a:lnTo>
                    <a:pt x="229" y="94"/>
                  </a:lnTo>
                  <a:lnTo>
                    <a:pt x="215" y="102"/>
                  </a:lnTo>
                  <a:lnTo>
                    <a:pt x="203" y="109"/>
                  </a:lnTo>
                  <a:lnTo>
                    <a:pt x="189" y="117"/>
                  </a:lnTo>
                  <a:lnTo>
                    <a:pt x="176" y="125"/>
                  </a:lnTo>
                  <a:lnTo>
                    <a:pt x="162" y="133"/>
                  </a:lnTo>
                  <a:lnTo>
                    <a:pt x="149" y="141"/>
                  </a:lnTo>
                  <a:lnTo>
                    <a:pt x="156" y="147"/>
                  </a:lnTo>
                  <a:lnTo>
                    <a:pt x="136" y="158"/>
                  </a:lnTo>
                  <a:lnTo>
                    <a:pt x="116" y="169"/>
                  </a:lnTo>
                  <a:lnTo>
                    <a:pt x="98" y="183"/>
                  </a:lnTo>
                  <a:lnTo>
                    <a:pt x="80" y="197"/>
                  </a:lnTo>
                  <a:lnTo>
                    <a:pt x="62" y="214"/>
                  </a:lnTo>
                  <a:lnTo>
                    <a:pt x="44" y="228"/>
                  </a:lnTo>
                  <a:lnTo>
                    <a:pt x="27" y="243"/>
                  </a:lnTo>
                  <a:lnTo>
                    <a:pt x="8" y="255"/>
                  </a:lnTo>
                  <a:lnTo>
                    <a:pt x="6" y="255"/>
                  </a:lnTo>
                  <a:lnTo>
                    <a:pt x="5" y="254"/>
                  </a:lnTo>
                  <a:lnTo>
                    <a:pt x="3" y="253"/>
                  </a:lnTo>
                  <a:lnTo>
                    <a:pt x="0" y="253"/>
                  </a:lnTo>
                  <a:lnTo>
                    <a:pt x="3" y="247"/>
                  </a:lnTo>
                  <a:lnTo>
                    <a:pt x="7" y="243"/>
                  </a:lnTo>
                  <a:lnTo>
                    <a:pt x="11" y="238"/>
                  </a:lnTo>
                  <a:lnTo>
                    <a:pt x="16" y="233"/>
                  </a:lnTo>
                  <a:lnTo>
                    <a:pt x="22" y="229"/>
                  </a:lnTo>
                  <a:lnTo>
                    <a:pt x="27" y="224"/>
                  </a:lnTo>
                  <a:lnTo>
                    <a:pt x="33" y="221"/>
                  </a:lnTo>
                  <a:lnTo>
                    <a:pt x="39" y="217"/>
                  </a:lnTo>
                  <a:lnTo>
                    <a:pt x="58" y="203"/>
                  </a:lnTo>
                  <a:lnTo>
                    <a:pt x="78" y="187"/>
                  </a:lnTo>
                  <a:lnTo>
                    <a:pt x="97" y="169"/>
                  </a:lnTo>
                  <a:lnTo>
                    <a:pt x="116" y="152"/>
                  </a:lnTo>
                  <a:lnTo>
                    <a:pt x="135" y="136"/>
                  </a:lnTo>
                  <a:lnTo>
                    <a:pt x="156" y="121"/>
                  </a:lnTo>
                  <a:lnTo>
                    <a:pt x="177" y="107"/>
                  </a:lnTo>
                  <a:lnTo>
                    <a:pt x="199" y="95"/>
                  </a:lnTo>
                  <a:lnTo>
                    <a:pt x="212" y="88"/>
                  </a:lnTo>
                  <a:lnTo>
                    <a:pt x="225" y="81"/>
                  </a:lnTo>
                  <a:lnTo>
                    <a:pt x="237" y="74"/>
                  </a:lnTo>
                  <a:lnTo>
                    <a:pt x="250" y="68"/>
                  </a:lnTo>
                  <a:lnTo>
                    <a:pt x="263" y="61"/>
                  </a:lnTo>
                  <a:lnTo>
                    <a:pt x="276" y="55"/>
                  </a:lnTo>
                  <a:lnTo>
                    <a:pt x="290" y="48"/>
                  </a:lnTo>
                  <a:lnTo>
                    <a:pt x="303" y="43"/>
                  </a:lnTo>
                  <a:lnTo>
                    <a:pt x="316" y="37"/>
                  </a:lnTo>
                  <a:lnTo>
                    <a:pt x="329" y="31"/>
                  </a:lnTo>
                  <a:lnTo>
                    <a:pt x="343" y="25"/>
                  </a:lnTo>
                  <a:lnTo>
                    <a:pt x="356" y="21"/>
                  </a:lnTo>
                  <a:lnTo>
                    <a:pt x="370" y="15"/>
                  </a:lnTo>
                  <a:lnTo>
                    <a:pt x="383" y="10"/>
                  </a:lnTo>
                  <a:lnTo>
                    <a:pt x="397" y="4"/>
                  </a:lnTo>
                  <a:lnTo>
                    <a:pt x="411" y="0"/>
                  </a:lnTo>
                  <a:lnTo>
                    <a:pt x="416" y="0"/>
                  </a:lnTo>
                  <a:lnTo>
                    <a:pt x="422" y="0"/>
                  </a:lnTo>
                  <a:lnTo>
                    <a:pt x="427" y="1"/>
                  </a:lnTo>
                  <a:lnTo>
                    <a:pt x="43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Freeform 10"/>
            <p:cNvSpPr>
              <a:spLocks/>
            </p:cNvSpPr>
            <p:nvPr/>
          </p:nvSpPr>
          <p:spPr bwMode="auto">
            <a:xfrm>
              <a:off x="1819275" y="2932113"/>
              <a:ext cx="98425" cy="58737"/>
            </a:xfrm>
            <a:custGeom>
              <a:avLst/>
              <a:gdLst>
                <a:gd name="T0" fmla="*/ 373 w 373"/>
                <a:gd name="T1" fmla="*/ 0 h 224"/>
                <a:gd name="T2" fmla="*/ 373 w 373"/>
                <a:gd name="T3" fmla="*/ 8 h 224"/>
                <a:gd name="T4" fmla="*/ 367 w 373"/>
                <a:gd name="T5" fmla="*/ 13 h 224"/>
                <a:gd name="T6" fmla="*/ 358 w 373"/>
                <a:gd name="T7" fmla="*/ 16 h 224"/>
                <a:gd name="T8" fmla="*/ 351 w 373"/>
                <a:gd name="T9" fmla="*/ 21 h 224"/>
                <a:gd name="T10" fmla="*/ 331 w 373"/>
                <a:gd name="T11" fmla="*/ 28 h 224"/>
                <a:gd name="T12" fmla="*/ 313 w 373"/>
                <a:gd name="T13" fmla="*/ 35 h 224"/>
                <a:gd name="T14" fmla="*/ 294 w 373"/>
                <a:gd name="T15" fmla="*/ 43 h 224"/>
                <a:gd name="T16" fmla="*/ 276 w 373"/>
                <a:gd name="T17" fmla="*/ 51 h 224"/>
                <a:gd name="T18" fmla="*/ 257 w 373"/>
                <a:gd name="T19" fmla="*/ 59 h 224"/>
                <a:gd name="T20" fmla="*/ 238 w 373"/>
                <a:gd name="T21" fmla="*/ 69 h 224"/>
                <a:gd name="T22" fmla="*/ 220 w 373"/>
                <a:gd name="T23" fmla="*/ 78 h 224"/>
                <a:gd name="T24" fmla="*/ 202 w 373"/>
                <a:gd name="T25" fmla="*/ 88 h 224"/>
                <a:gd name="T26" fmla="*/ 184 w 373"/>
                <a:gd name="T27" fmla="*/ 99 h 224"/>
                <a:gd name="T28" fmla="*/ 166 w 373"/>
                <a:gd name="T29" fmla="*/ 109 h 224"/>
                <a:gd name="T30" fmla="*/ 149 w 373"/>
                <a:gd name="T31" fmla="*/ 120 h 224"/>
                <a:gd name="T32" fmla="*/ 130 w 373"/>
                <a:gd name="T33" fmla="*/ 130 h 224"/>
                <a:gd name="T34" fmla="*/ 113 w 373"/>
                <a:gd name="T35" fmla="*/ 142 h 224"/>
                <a:gd name="T36" fmla="*/ 95 w 373"/>
                <a:gd name="T37" fmla="*/ 152 h 224"/>
                <a:gd name="T38" fmla="*/ 78 w 373"/>
                <a:gd name="T39" fmla="*/ 164 h 224"/>
                <a:gd name="T40" fmla="*/ 60 w 373"/>
                <a:gd name="T41" fmla="*/ 176 h 224"/>
                <a:gd name="T42" fmla="*/ 9 w 373"/>
                <a:gd name="T43" fmla="*/ 223 h 224"/>
                <a:gd name="T44" fmla="*/ 6 w 373"/>
                <a:gd name="T45" fmla="*/ 224 h 224"/>
                <a:gd name="T46" fmla="*/ 4 w 373"/>
                <a:gd name="T47" fmla="*/ 223 h 224"/>
                <a:gd name="T48" fmla="*/ 2 w 373"/>
                <a:gd name="T49" fmla="*/ 221 h 224"/>
                <a:gd name="T50" fmla="*/ 0 w 373"/>
                <a:gd name="T51" fmla="*/ 220 h 224"/>
                <a:gd name="T52" fmla="*/ 9 w 373"/>
                <a:gd name="T53" fmla="*/ 206 h 224"/>
                <a:gd name="T54" fmla="*/ 24 w 373"/>
                <a:gd name="T55" fmla="*/ 193 h 224"/>
                <a:gd name="T56" fmla="*/ 38 w 373"/>
                <a:gd name="T57" fmla="*/ 181 h 224"/>
                <a:gd name="T58" fmla="*/ 54 w 373"/>
                <a:gd name="T59" fmla="*/ 169 h 224"/>
                <a:gd name="T60" fmla="*/ 69 w 373"/>
                <a:gd name="T61" fmla="*/ 157 h 224"/>
                <a:gd name="T62" fmla="*/ 84 w 373"/>
                <a:gd name="T63" fmla="*/ 145 h 224"/>
                <a:gd name="T64" fmla="*/ 99 w 373"/>
                <a:gd name="T65" fmla="*/ 135 h 224"/>
                <a:gd name="T66" fmla="*/ 114 w 373"/>
                <a:gd name="T67" fmla="*/ 123 h 224"/>
                <a:gd name="T68" fmla="*/ 130 w 373"/>
                <a:gd name="T69" fmla="*/ 113 h 224"/>
                <a:gd name="T70" fmla="*/ 145 w 373"/>
                <a:gd name="T71" fmla="*/ 103 h 224"/>
                <a:gd name="T72" fmla="*/ 162 w 373"/>
                <a:gd name="T73" fmla="*/ 93 h 224"/>
                <a:gd name="T74" fmla="*/ 177 w 373"/>
                <a:gd name="T75" fmla="*/ 84 h 224"/>
                <a:gd name="T76" fmla="*/ 193 w 373"/>
                <a:gd name="T77" fmla="*/ 74 h 224"/>
                <a:gd name="T78" fmla="*/ 209 w 373"/>
                <a:gd name="T79" fmla="*/ 65 h 224"/>
                <a:gd name="T80" fmla="*/ 226 w 373"/>
                <a:gd name="T81" fmla="*/ 57 h 224"/>
                <a:gd name="T82" fmla="*/ 242 w 373"/>
                <a:gd name="T83" fmla="*/ 49 h 224"/>
                <a:gd name="T84" fmla="*/ 258 w 373"/>
                <a:gd name="T85" fmla="*/ 41 h 224"/>
                <a:gd name="T86" fmla="*/ 273 w 373"/>
                <a:gd name="T87" fmla="*/ 38 h 224"/>
                <a:gd name="T88" fmla="*/ 288 w 373"/>
                <a:gd name="T89" fmla="*/ 34 h 224"/>
                <a:gd name="T90" fmla="*/ 302 w 373"/>
                <a:gd name="T91" fmla="*/ 28 h 224"/>
                <a:gd name="T92" fmla="*/ 316 w 373"/>
                <a:gd name="T93" fmla="*/ 21 h 224"/>
                <a:gd name="T94" fmla="*/ 330 w 373"/>
                <a:gd name="T95" fmla="*/ 15 h 224"/>
                <a:gd name="T96" fmla="*/ 344 w 373"/>
                <a:gd name="T97" fmla="*/ 8 h 224"/>
                <a:gd name="T98" fmla="*/ 358 w 373"/>
                <a:gd name="T99" fmla="*/ 3 h 224"/>
                <a:gd name="T100" fmla="*/ 373 w 373"/>
                <a:gd name="T10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3" h="224">
                  <a:moveTo>
                    <a:pt x="373" y="0"/>
                  </a:moveTo>
                  <a:lnTo>
                    <a:pt x="373" y="8"/>
                  </a:lnTo>
                  <a:lnTo>
                    <a:pt x="367" y="13"/>
                  </a:lnTo>
                  <a:lnTo>
                    <a:pt x="358" y="16"/>
                  </a:lnTo>
                  <a:lnTo>
                    <a:pt x="351" y="21"/>
                  </a:lnTo>
                  <a:lnTo>
                    <a:pt x="331" y="28"/>
                  </a:lnTo>
                  <a:lnTo>
                    <a:pt x="313" y="35"/>
                  </a:lnTo>
                  <a:lnTo>
                    <a:pt x="294" y="43"/>
                  </a:lnTo>
                  <a:lnTo>
                    <a:pt x="276" y="51"/>
                  </a:lnTo>
                  <a:lnTo>
                    <a:pt x="257" y="59"/>
                  </a:lnTo>
                  <a:lnTo>
                    <a:pt x="238" y="69"/>
                  </a:lnTo>
                  <a:lnTo>
                    <a:pt x="220" y="78"/>
                  </a:lnTo>
                  <a:lnTo>
                    <a:pt x="202" y="88"/>
                  </a:lnTo>
                  <a:lnTo>
                    <a:pt x="184" y="99"/>
                  </a:lnTo>
                  <a:lnTo>
                    <a:pt x="166" y="109"/>
                  </a:lnTo>
                  <a:lnTo>
                    <a:pt x="149" y="120"/>
                  </a:lnTo>
                  <a:lnTo>
                    <a:pt x="130" y="130"/>
                  </a:lnTo>
                  <a:lnTo>
                    <a:pt x="113" y="142"/>
                  </a:lnTo>
                  <a:lnTo>
                    <a:pt x="95" y="152"/>
                  </a:lnTo>
                  <a:lnTo>
                    <a:pt x="78" y="164"/>
                  </a:lnTo>
                  <a:lnTo>
                    <a:pt x="60" y="176"/>
                  </a:lnTo>
                  <a:lnTo>
                    <a:pt x="9" y="223"/>
                  </a:lnTo>
                  <a:lnTo>
                    <a:pt x="6" y="224"/>
                  </a:lnTo>
                  <a:lnTo>
                    <a:pt x="4" y="223"/>
                  </a:lnTo>
                  <a:lnTo>
                    <a:pt x="2" y="221"/>
                  </a:lnTo>
                  <a:lnTo>
                    <a:pt x="0" y="220"/>
                  </a:lnTo>
                  <a:lnTo>
                    <a:pt x="9" y="206"/>
                  </a:lnTo>
                  <a:lnTo>
                    <a:pt x="24" y="193"/>
                  </a:lnTo>
                  <a:lnTo>
                    <a:pt x="38" y="181"/>
                  </a:lnTo>
                  <a:lnTo>
                    <a:pt x="54" y="169"/>
                  </a:lnTo>
                  <a:lnTo>
                    <a:pt x="69" y="157"/>
                  </a:lnTo>
                  <a:lnTo>
                    <a:pt x="84" y="145"/>
                  </a:lnTo>
                  <a:lnTo>
                    <a:pt x="99" y="135"/>
                  </a:lnTo>
                  <a:lnTo>
                    <a:pt x="114" y="123"/>
                  </a:lnTo>
                  <a:lnTo>
                    <a:pt x="130" y="113"/>
                  </a:lnTo>
                  <a:lnTo>
                    <a:pt x="145" y="103"/>
                  </a:lnTo>
                  <a:lnTo>
                    <a:pt x="162" y="93"/>
                  </a:lnTo>
                  <a:lnTo>
                    <a:pt x="177" y="84"/>
                  </a:lnTo>
                  <a:lnTo>
                    <a:pt x="193" y="74"/>
                  </a:lnTo>
                  <a:lnTo>
                    <a:pt x="209" y="65"/>
                  </a:lnTo>
                  <a:lnTo>
                    <a:pt x="226" y="57"/>
                  </a:lnTo>
                  <a:lnTo>
                    <a:pt x="242" y="49"/>
                  </a:lnTo>
                  <a:lnTo>
                    <a:pt x="258" y="41"/>
                  </a:lnTo>
                  <a:lnTo>
                    <a:pt x="273" y="38"/>
                  </a:lnTo>
                  <a:lnTo>
                    <a:pt x="288" y="34"/>
                  </a:lnTo>
                  <a:lnTo>
                    <a:pt x="302" y="28"/>
                  </a:lnTo>
                  <a:lnTo>
                    <a:pt x="316" y="21"/>
                  </a:lnTo>
                  <a:lnTo>
                    <a:pt x="330" y="15"/>
                  </a:lnTo>
                  <a:lnTo>
                    <a:pt x="344" y="8"/>
                  </a:lnTo>
                  <a:lnTo>
                    <a:pt x="358" y="3"/>
                  </a:lnTo>
                  <a:lnTo>
                    <a:pt x="3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Freeform 11"/>
            <p:cNvSpPr>
              <a:spLocks/>
            </p:cNvSpPr>
            <p:nvPr/>
          </p:nvSpPr>
          <p:spPr bwMode="auto">
            <a:xfrm>
              <a:off x="1720850" y="2938463"/>
              <a:ext cx="215900" cy="223837"/>
            </a:xfrm>
            <a:custGeom>
              <a:avLst/>
              <a:gdLst>
                <a:gd name="T0" fmla="*/ 607 w 816"/>
                <a:gd name="T1" fmla="*/ 340 h 844"/>
                <a:gd name="T2" fmla="*/ 586 w 816"/>
                <a:gd name="T3" fmla="*/ 364 h 844"/>
                <a:gd name="T4" fmla="*/ 568 w 816"/>
                <a:gd name="T5" fmla="*/ 388 h 844"/>
                <a:gd name="T6" fmla="*/ 551 w 816"/>
                <a:gd name="T7" fmla="*/ 414 h 844"/>
                <a:gd name="T8" fmla="*/ 514 w 816"/>
                <a:gd name="T9" fmla="*/ 453 h 844"/>
                <a:gd name="T10" fmla="*/ 460 w 816"/>
                <a:gd name="T11" fmla="*/ 509 h 844"/>
                <a:gd name="T12" fmla="*/ 404 w 816"/>
                <a:gd name="T13" fmla="*/ 564 h 844"/>
                <a:gd name="T14" fmla="*/ 347 w 816"/>
                <a:gd name="T15" fmla="*/ 615 h 844"/>
                <a:gd name="T16" fmla="*/ 288 w 816"/>
                <a:gd name="T17" fmla="*/ 664 h 844"/>
                <a:gd name="T18" fmla="*/ 228 w 816"/>
                <a:gd name="T19" fmla="*/ 709 h 844"/>
                <a:gd name="T20" fmla="*/ 165 w 816"/>
                <a:gd name="T21" fmla="*/ 750 h 844"/>
                <a:gd name="T22" fmla="*/ 100 w 816"/>
                <a:gd name="T23" fmla="*/ 786 h 844"/>
                <a:gd name="T24" fmla="*/ 59 w 816"/>
                <a:gd name="T25" fmla="*/ 809 h 844"/>
                <a:gd name="T26" fmla="*/ 42 w 816"/>
                <a:gd name="T27" fmla="*/ 821 h 844"/>
                <a:gd name="T28" fmla="*/ 24 w 816"/>
                <a:gd name="T29" fmla="*/ 831 h 844"/>
                <a:gd name="T30" fmla="*/ 8 w 816"/>
                <a:gd name="T31" fmla="*/ 840 h 844"/>
                <a:gd name="T32" fmla="*/ 16 w 816"/>
                <a:gd name="T33" fmla="*/ 833 h 844"/>
                <a:gd name="T34" fmla="*/ 47 w 816"/>
                <a:gd name="T35" fmla="*/ 811 h 844"/>
                <a:gd name="T36" fmla="*/ 80 w 816"/>
                <a:gd name="T37" fmla="*/ 790 h 844"/>
                <a:gd name="T38" fmla="*/ 111 w 816"/>
                <a:gd name="T39" fmla="*/ 769 h 844"/>
                <a:gd name="T40" fmla="*/ 143 w 816"/>
                <a:gd name="T41" fmla="*/ 747 h 844"/>
                <a:gd name="T42" fmla="*/ 174 w 816"/>
                <a:gd name="T43" fmla="*/ 725 h 844"/>
                <a:gd name="T44" fmla="*/ 206 w 816"/>
                <a:gd name="T45" fmla="*/ 702 h 844"/>
                <a:gd name="T46" fmla="*/ 236 w 816"/>
                <a:gd name="T47" fmla="*/ 679 h 844"/>
                <a:gd name="T48" fmla="*/ 292 w 816"/>
                <a:gd name="T49" fmla="*/ 632 h 844"/>
                <a:gd name="T50" fmla="*/ 371 w 816"/>
                <a:gd name="T51" fmla="*/ 559 h 844"/>
                <a:gd name="T52" fmla="*/ 445 w 816"/>
                <a:gd name="T53" fmla="*/ 483 h 844"/>
                <a:gd name="T54" fmla="*/ 516 w 816"/>
                <a:gd name="T55" fmla="*/ 404 h 844"/>
                <a:gd name="T56" fmla="*/ 583 w 816"/>
                <a:gd name="T57" fmla="*/ 323 h 844"/>
                <a:gd name="T58" fmla="*/ 649 w 816"/>
                <a:gd name="T59" fmla="*/ 240 h 844"/>
                <a:gd name="T60" fmla="*/ 711 w 816"/>
                <a:gd name="T61" fmla="*/ 158 h 844"/>
                <a:gd name="T62" fmla="*/ 772 w 816"/>
                <a:gd name="T63" fmla="*/ 75 h 844"/>
                <a:gd name="T64" fmla="*/ 803 w 816"/>
                <a:gd name="T65" fmla="*/ 24 h 844"/>
                <a:gd name="T66" fmla="*/ 811 w 816"/>
                <a:gd name="T67" fmla="*/ 8 h 844"/>
                <a:gd name="T68" fmla="*/ 810 w 816"/>
                <a:gd name="T69" fmla="*/ 23 h 844"/>
                <a:gd name="T70" fmla="*/ 793 w 816"/>
                <a:gd name="T71" fmla="*/ 67 h 844"/>
                <a:gd name="T72" fmla="*/ 770 w 816"/>
                <a:gd name="T73" fmla="*/ 109 h 844"/>
                <a:gd name="T74" fmla="*/ 744 w 816"/>
                <a:gd name="T75" fmla="*/ 150 h 844"/>
                <a:gd name="T76" fmla="*/ 715 w 816"/>
                <a:gd name="T77" fmla="*/ 189 h 844"/>
                <a:gd name="T78" fmla="*/ 686 w 816"/>
                <a:gd name="T79" fmla="*/ 229 h 844"/>
                <a:gd name="T80" fmla="*/ 657 w 816"/>
                <a:gd name="T81" fmla="*/ 269 h 844"/>
                <a:gd name="T82" fmla="*/ 631 w 816"/>
                <a:gd name="T83" fmla="*/ 31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6" h="844">
                  <a:moveTo>
                    <a:pt x="620" y="331"/>
                  </a:moveTo>
                  <a:lnTo>
                    <a:pt x="607" y="340"/>
                  </a:lnTo>
                  <a:lnTo>
                    <a:pt x="596" y="351"/>
                  </a:lnTo>
                  <a:lnTo>
                    <a:pt x="586" y="364"/>
                  </a:lnTo>
                  <a:lnTo>
                    <a:pt x="577" y="375"/>
                  </a:lnTo>
                  <a:lnTo>
                    <a:pt x="568" y="388"/>
                  </a:lnTo>
                  <a:lnTo>
                    <a:pt x="559" y="401"/>
                  </a:lnTo>
                  <a:lnTo>
                    <a:pt x="551" y="414"/>
                  </a:lnTo>
                  <a:lnTo>
                    <a:pt x="540" y="425"/>
                  </a:lnTo>
                  <a:lnTo>
                    <a:pt x="514" y="453"/>
                  </a:lnTo>
                  <a:lnTo>
                    <a:pt x="487" y="481"/>
                  </a:lnTo>
                  <a:lnTo>
                    <a:pt x="460" y="509"/>
                  </a:lnTo>
                  <a:lnTo>
                    <a:pt x="432" y="537"/>
                  </a:lnTo>
                  <a:lnTo>
                    <a:pt x="404" y="564"/>
                  </a:lnTo>
                  <a:lnTo>
                    <a:pt x="375" y="589"/>
                  </a:lnTo>
                  <a:lnTo>
                    <a:pt x="347" y="615"/>
                  </a:lnTo>
                  <a:lnTo>
                    <a:pt x="318" y="639"/>
                  </a:lnTo>
                  <a:lnTo>
                    <a:pt x="288" y="664"/>
                  </a:lnTo>
                  <a:lnTo>
                    <a:pt x="258" y="687"/>
                  </a:lnTo>
                  <a:lnTo>
                    <a:pt x="228" y="709"/>
                  </a:lnTo>
                  <a:lnTo>
                    <a:pt x="196" y="730"/>
                  </a:lnTo>
                  <a:lnTo>
                    <a:pt x="165" y="750"/>
                  </a:lnTo>
                  <a:lnTo>
                    <a:pt x="132" y="768"/>
                  </a:lnTo>
                  <a:lnTo>
                    <a:pt x="100" y="786"/>
                  </a:lnTo>
                  <a:lnTo>
                    <a:pt x="67" y="802"/>
                  </a:lnTo>
                  <a:lnTo>
                    <a:pt x="59" y="809"/>
                  </a:lnTo>
                  <a:lnTo>
                    <a:pt x="51" y="815"/>
                  </a:lnTo>
                  <a:lnTo>
                    <a:pt x="42" y="821"/>
                  </a:lnTo>
                  <a:lnTo>
                    <a:pt x="34" y="826"/>
                  </a:lnTo>
                  <a:lnTo>
                    <a:pt x="24" y="831"/>
                  </a:lnTo>
                  <a:lnTo>
                    <a:pt x="16" y="836"/>
                  </a:lnTo>
                  <a:lnTo>
                    <a:pt x="8" y="840"/>
                  </a:lnTo>
                  <a:lnTo>
                    <a:pt x="0" y="844"/>
                  </a:lnTo>
                  <a:lnTo>
                    <a:pt x="16" y="833"/>
                  </a:lnTo>
                  <a:lnTo>
                    <a:pt x="31" y="823"/>
                  </a:lnTo>
                  <a:lnTo>
                    <a:pt x="47" y="811"/>
                  </a:lnTo>
                  <a:lnTo>
                    <a:pt x="64" y="801"/>
                  </a:lnTo>
                  <a:lnTo>
                    <a:pt x="80" y="790"/>
                  </a:lnTo>
                  <a:lnTo>
                    <a:pt x="95" y="780"/>
                  </a:lnTo>
                  <a:lnTo>
                    <a:pt x="111" y="769"/>
                  </a:lnTo>
                  <a:lnTo>
                    <a:pt x="128" y="758"/>
                  </a:lnTo>
                  <a:lnTo>
                    <a:pt x="143" y="747"/>
                  </a:lnTo>
                  <a:lnTo>
                    <a:pt x="159" y="736"/>
                  </a:lnTo>
                  <a:lnTo>
                    <a:pt x="174" y="725"/>
                  </a:lnTo>
                  <a:lnTo>
                    <a:pt x="189" y="714"/>
                  </a:lnTo>
                  <a:lnTo>
                    <a:pt x="206" y="702"/>
                  </a:lnTo>
                  <a:lnTo>
                    <a:pt x="221" y="690"/>
                  </a:lnTo>
                  <a:lnTo>
                    <a:pt x="236" y="679"/>
                  </a:lnTo>
                  <a:lnTo>
                    <a:pt x="251" y="667"/>
                  </a:lnTo>
                  <a:lnTo>
                    <a:pt x="292" y="632"/>
                  </a:lnTo>
                  <a:lnTo>
                    <a:pt x="332" y="596"/>
                  </a:lnTo>
                  <a:lnTo>
                    <a:pt x="371" y="559"/>
                  </a:lnTo>
                  <a:lnTo>
                    <a:pt x="408" y="522"/>
                  </a:lnTo>
                  <a:lnTo>
                    <a:pt x="445" y="483"/>
                  </a:lnTo>
                  <a:lnTo>
                    <a:pt x="481" y="444"/>
                  </a:lnTo>
                  <a:lnTo>
                    <a:pt x="516" y="404"/>
                  </a:lnTo>
                  <a:lnTo>
                    <a:pt x="550" y="364"/>
                  </a:lnTo>
                  <a:lnTo>
                    <a:pt x="583" y="323"/>
                  </a:lnTo>
                  <a:lnTo>
                    <a:pt x="616" y="282"/>
                  </a:lnTo>
                  <a:lnTo>
                    <a:pt x="649" y="240"/>
                  </a:lnTo>
                  <a:lnTo>
                    <a:pt x="680" y="200"/>
                  </a:lnTo>
                  <a:lnTo>
                    <a:pt x="711" y="158"/>
                  </a:lnTo>
                  <a:lnTo>
                    <a:pt x="742" y="116"/>
                  </a:lnTo>
                  <a:lnTo>
                    <a:pt x="772" y="75"/>
                  </a:lnTo>
                  <a:lnTo>
                    <a:pt x="802" y="33"/>
                  </a:lnTo>
                  <a:lnTo>
                    <a:pt x="803" y="24"/>
                  </a:lnTo>
                  <a:lnTo>
                    <a:pt x="807" y="16"/>
                  </a:lnTo>
                  <a:lnTo>
                    <a:pt x="811" y="8"/>
                  </a:lnTo>
                  <a:lnTo>
                    <a:pt x="816" y="0"/>
                  </a:lnTo>
                  <a:lnTo>
                    <a:pt x="810" y="23"/>
                  </a:lnTo>
                  <a:lnTo>
                    <a:pt x="802" y="45"/>
                  </a:lnTo>
                  <a:lnTo>
                    <a:pt x="793" y="67"/>
                  </a:lnTo>
                  <a:lnTo>
                    <a:pt x="782" y="88"/>
                  </a:lnTo>
                  <a:lnTo>
                    <a:pt x="770" y="109"/>
                  </a:lnTo>
                  <a:lnTo>
                    <a:pt x="757" y="130"/>
                  </a:lnTo>
                  <a:lnTo>
                    <a:pt x="744" y="150"/>
                  </a:lnTo>
                  <a:lnTo>
                    <a:pt x="730" y="169"/>
                  </a:lnTo>
                  <a:lnTo>
                    <a:pt x="715" y="189"/>
                  </a:lnTo>
                  <a:lnTo>
                    <a:pt x="701" y="209"/>
                  </a:lnTo>
                  <a:lnTo>
                    <a:pt x="686" y="229"/>
                  </a:lnTo>
                  <a:lnTo>
                    <a:pt x="672" y="250"/>
                  </a:lnTo>
                  <a:lnTo>
                    <a:pt x="657" y="269"/>
                  </a:lnTo>
                  <a:lnTo>
                    <a:pt x="644" y="289"/>
                  </a:lnTo>
                  <a:lnTo>
                    <a:pt x="631" y="310"/>
                  </a:lnTo>
                  <a:lnTo>
                    <a:pt x="620"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Freeform 12"/>
            <p:cNvSpPr>
              <a:spLocks/>
            </p:cNvSpPr>
            <p:nvPr/>
          </p:nvSpPr>
          <p:spPr bwMode="auto">
            <a:xfrm>
              <a:off x="1697038" y="2949575"/>
              <a:ext cx="14288" cy="9525"/>
            </a:xfrm>
            <a:custGeom>
              <a:avLst/>
              <a:gdLst>
                <a:gd name="T0" fmla="*/ 53 w 53"/>
                <a:gd name="T1" fmla="*/ 12 h 39"/>
                <a:gd name="T2" fmla="*/ 48 w 53"/>
                <a:gd name="T3" fmla="*/ 17 h 39"/>
                <a:gd name="T4" fmla="*/ 43 w 53"/>
                <a:gd name="T5" fmla="*/ 21 h 39"/>
                <a:gd name="T6" fmla="*/ 38 w 53"/>
                <a:gd name="T7" fmla="*/ 27 h 39"/>
                <a:gd name="T8" fmla="*/ 32 w 53"/>
                <a:gd name="T9" fmla="*/ 33 h 39"/>
                <a:gd name="T10" fmla="*/ 26 w 53"/>
                <a:gd name="T11" fmla="*/ 36 h 39"/>
                <a:gd name="T12" fmla="*/ 19 w 53"/>
                <a:gd name="T13" fmla="*/ 39 h 39"/>
                <a:gd name="T14" fmla="*/ 12 w 53"/>
                <a:gd name="T15" fmla="*/ 36 h 39"/>
                <a:gd name="T16" fmla="*/ 5 w 53"/>
                <a:gd name="T17" fmla="*/ 32 h 39"/>
                <a:gd name="T18" fmla="*/ 0 w 53"/>
                <a:gd name="T19" fmla="*/ 27 h 39"/>
                <a:gd name="T20" fmla="*/ 0 w 53"/>
                <a:gd name="T21" fmla="*/ 20 h 39"/>
                <a:gd name="T22" fmla="*/ 2 w 53"/>
                <a:gd name="T23" fmla="*/ 14 h 39"/>
                <a:gd name="T24" fmla="*/ 4 w 53"/>
                <a:gd name="T25" fmla="*/ 9 h 39"/>
                <a:gd name="T26" fmla="*/ 8 w 53"/>
                <a:gd name="T27" fmla="*/ 6 h 39"/>
                <a:gd name="T28" fmla="*/ 12 w 53"/>
                <a:gd name="T29" fmla="*/ 4 h 39"/>
                <a:gd name="T30" fmla="*/ 17 w 53"/>
                <a:gd name="T31" fmla="*/ 2 h 39"/>
                <a:gd name="T32" fmla="*/ 22 w 53"/>
                <a:gd name="T33" fmla="*/ 0 h 39"/>
                <a:gd name="T34" fmla="*/ 26 w 53"/>
                <a:gd name="T35" fmla="*/ 0 h 39"/>
                <a:gd name="T36" fmla="*/ 31 w 53"/>
                <a:gd name="T37" fmla="*/ 0 h 39"/>
                <a:gd name="T38" fmla="*/ 37 w 53"/>
                <a:gd name="T39" fmla="*/ 0 h 39"/>
                <a:gd name="T40" fmla="*/ 41 w 53"/>
                <a:gd name="T41" fmla="*/ 3 h 39"/>
                <a:gd name="T42" fmla="*/ 44 w 53"/>
                <a:gd name="T43" fmla="*/ 6 h 39"/>
                <a:gd name="T44" fmla="*/ 47 w 53"/>
                <a:gd name="T45" fmla="*/ 7 h 39"/>
                <a:gd name="T46" fmla="*/ 51 w 53"/>
                <a:gd name="T47" fmla="*/ 9 h 39"/>
                <a:gd name="T48" fmla="*/ 53 w 53"/>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39">
                  <a:moveTo>
                    <a:pt x="53" y="12"/>
                  </a:moveTo>
                  <a:lnTo>
                    <a:pt x="48" y="17"/>
                  </a:lnTo>
                  <a:lnTo>
                    <a:pt x="43" y="21"/>
                  </a:lnTo>
                  <a:lnTo>
                    <a:pt x="38" y="27"/>
                  </a:lnTo>
                  <a:lnTo>
                    <a:pt x="32" y="33"/>
                  </a:lnTo>
                  <a:lnTo>
                    <a:pt x="26" y="36"/>
                  </a:lnTo>
                  <a:lnTo>
                    <a:pt x="19" y="39"/>
                  </a:lnTo>
                  <a:lnTo>
                    <a:pt x="12" y="36"/>
                  </a:lnTo>
                  <a:lnTo>
                    <a:pt x="5" y="32"/>
                  </a:lnTo>
                  <a:lnTo>
                    <a:pt x="0" y="27"/>
                  </a:lnTo>
                  <a:lnTo>
                    <a:pt x="0" y="20"/>
                  </a:lnTo>
                  <a:lnTo>
                    <a:pt x="2" y="14"/>
                  </a:lnTo>
                  <a:lnTo>
                    <a:pt x="4" y="9"/>
                  </a:lnTo>
                  <a:lnTo>
                    <a:pt x="8" y="6"/>
                  </a:lnTo>
                  <a:lnTo>
                    <a:pt x="12" y="4"/>
                  </a:lnTo>
                  <a:lnTo>
                    <a:pt x="17" y="2"/>
                  </a:lnTo>
                  <a:lnTo>
                    <a:pt x="22" y="0"/>
                  </a:lnTo>
                  <a:lnTo>
                    <a:pt x="26" y="0"/>
                  </a:lnTo>
                  <a:lnTo>
                    <a:pt x="31" y="0"/>
                  </a:lnTo>
                  <a:lnTo>
                    <a:pt x="37" y="0"/>
                  </a:lnTo>
                  <a:lnTo>
                    <a:pt x="41" y="3"/>
                  </a:lnTo>
                  <a:lnTo>
                    <a:pt x="44" y="6"/>
                  </a:lnTo>
                  <a:lnTo>
                    <a:pt x="47" y="7"/>
                  </a:lnTo>
                  <a:lnTo>
                    <a:pt x="51" y="9"/>
                  </a:lnTo>
                  <a:lnTo>
                    <a:pt x="5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Freeform 13"/>
            <p:cNvSpPr>
              <a:spLocks/>
            </p:cNvSpPr>
            <p:nvPr/>
          </p:nvSpPr>
          <p:spPr bwMode="auto">
            <a:xfrm>
              <a:off x="1835150" y="2949575"/>
              <a:ext cx="74613" cy="44450"/>
            </a:xfrm>
            <a:custGeom>
              <a:avLst/>
              <a:gdLst>
                <a:gd name="T0" fmla="*/ 277 w 277"/>
                <a:gd name="T1" fmla="*/ 2 h 166"/>
                <a:gd name="T2" fmla="*/ 277 w 277"/>
                <a:gd name="T3" fmla="*/ 9 h 166"/>
                <a:gd name="T4" fmla="*/ 263 w 277"/>
                <a:gd name="T5" fmla="*/ 15 h 166"/>
                <a:gd name="T6" fmla="*/ 249 w 277"/>
                <a:gd name="T7" fmla="*/ 22 h 166"/>
                <a:gd name="T8" fmla="*/ 235 w 277"/>
                <a:gd name="T9" fmla="*/ 28 h 166"/>
                <a:gd name="T10" fmla="*/ 222 w 277"/>
                <a:gd name="T11" fmla="*/ 35 h 166"/>
                <a:gd name="T12" fmla="*/ 208 w 277"/>
                <a:gd name="T13" fmla="*/ 43 h 166"/>
                <a:gd name="T14" fmla="*/ 195 w 277"/>
                <a:gd name="T15" fmla="*/ 50 h 166"/>
                <a:gd name="T16" fmla="*/ 181 w 277"/>
                <a:gd name="T17" fmla="*/ 58 h 166"/>
                <a:gd name="T18" fmla="*/ 168 w 277"/>
                <a:gd name="T19" fmla="*/ 66 h 166"/>
                <a:gd name="T20" fmla="*/ 156 w 277"/>
                <a:gd name="T21" fmla="*/ 74 h 166"/>
                <a:gd name="T22" fmla="*/ 143 w 277"/>
                <a:gd name="T23" fmla="*/ 82 h 166"/>
                <a:gd name="T24" fmla="*/ 129 w 277"/>
                <a:gd name="T25" fmla="*/ 89 h 166"/>
                <a:gd name="T26" fmla="*/ 116 w 277"/>
                <a:gd name="T27" fmla="*/ 97 h 166"/>
                <a:gd name="T28" fmla="*/ 103 w 277"/>
                <a:gd name="T29" fmla="*/ 106 h 166"/>
                <a:gd name="T30" fmla="*/ 91 w 277"/>
                <a:gd name="T31" fmla="*/ 112 h 166"/>
                <a:gd name="T32" fmla="*/ 77 w 277"/>
                <a:gd name="T33" fmla="*/ 121 h 166"/>
                <a:gd name="T34" fmla="*/ 64 w 277"/>
                <a:gd name="T35" fmla="*/ 128 h 166"/>
                <a:gd name="T36" fmla="*/ 56 w 277"/>
                <a:gd name="T37" fmla="*/ 133 h 166"/>
                <a:gd name="T38" fmla="*/ 49 w 277"/>
                <a:gd name="T39" fmla="*/ 140 h 166"/>
                <a:gd name="T40" fmla="*/ 42 w 277"/>
                <a:gd name="T41" fmla="*/ 147 h 166"/>
                <a:gd name="T42" fmla="*/ 34 w 277"/>
                <a:gd name="T43" fmla="*/ 153 h 166"/>
                <a:gd name="T44" fmla="*/ 27 w 277"/>
                <a:gd name="T45" fmla="*/ 159 h 166"/>
                <a:gd name="T46" fmla="*/ 18 w 277"/>
                <a:gd name="T47" fmla="*/ 164 h 166"/>
                <a:gd name="T48" fmla="*/ 9 w 277"/>
                <a:gd name="T49" fmla="*/ 166 h 166"/>
                <a:gd name="T50" fmla="*/ 0 w 277"/>
                <a:gd name="T51" fmla="*/ 165 h 166"/>
                <a:gd name="T52" fmla="*/ 7 w 277"/>
                <a:gd name="T53" fmla="*/ 156 h 166"/>
                <a:gd name="T54" fmla="*/ 14 w 277"/>
                <a:gd name="T55" fmla="*/ 146 h 166"/>
                <a:gd name="T56" fmla="*/ 23 w 277"/>
                <a:gd name="T57" fmla="*/ 138 h 166"/>
                <a:gd name="T58" fmla="*/ 32 w 277"/>
                <a:gd name="T59" fmla="*/ 131 h 166"/>
                <a:gd name="T60" fmla="*/ 42 w 277"/>
                <a:gd name="T61" fmla="*/ 125 h 166"/>
                <a:gd name="T62" fmla="*/ 51 w 277"/>
                <a:gd name="T63" fmla="*/ 118 h 166"/>
                <a:gd name="T64" fmla="*/ 60 w 277"/>
                <a:gd name="T65" fmla="*/ 111 h 166"/>
                <a:gd name="T66" fmla="*/ 70 w 277"/>
                <a:gd name="T67" fmla="*/ 104 h 166"/>
                <a:gd name="T68" fmla="*/ 75 w 277"/>
                <a:gd name="T69" fmla="*/ 103 h 166"/>
                <a:gd name="T70" fmla="*/ 81 w 277"/>
                <a:gd name="T71" fmla="*/ 100 h 166"/>
                <a:gd name="T72" fmla="*/ 87 w 277"/>
                <a:gd name="T73" fmla="*/ 96 h 166"/>
                <a:gd name="T74" fmla="*/ 93 w 277"/>
                <a:gd name="T75" fmla="*/ 92 h 166"/>
                <a:gd name="T76" fmla="*/ 97 w 277"/>
                <a:gd name="T77" fmla="*/ 87 h 166"/>
                <a:gd name="T78" fmla="*/ 103 w 277"/>
                <a:gd name="T79" fmla="*/ 82 h 166"/>
                <a:gd name="T80" fmla="*/ 109 w 277"/>
                <a:gd name="T81" fmla="*/ 78 h 166"/>
                <a:gd name="T82" fmla="*/ 115 w 277"/>
                <a:gd name="T83" fmla="*/ 75 h 166"/>
                <a:gd name="T84" fmla="*/ 135 w 277"/>
                <a:gd name="T85" fmla="*/ 65 h 166"/>
                <a:gd name="T86" fmla="*/ 153 w 277"/>
                <a:gd name="T87" fmla="*/ 54 h 166"/>
                <a:gd name="T88" fmla="*/ 173 w 277"/>
                <a:gd name="T89" fmla="*/ 44 h 166"/>
                <a:gd name="T90" fmla="*/ 193 w 277"/>
                <a:gd name="T91" fmla="*/ 35 h 166"/>
                <a:gd name="T92" fmla="*/ 214 w 277"/>
                <a:gd name="T93" fmla="*/ 25 h 166"/>
                <a:gd name="T94" fmla="*/ 234 w 277"/>
                <a:gd name="T95" fmla="*/ 16 h 166"/>
                <a:gd name="T96" fmla="*/ 253 w 277"/>
                <a:gd name="T97" fmla="*/ 8 h 166"/>
                <a:gd name="T98" fmla="*/ 274 w 277"/>
                <a:gd name="T99" fmla="*/ 0 h 166"/>
                <a:gd name="T100" fmla="*/ 277 w 277"/>
                <a:gd name="T101" fmla="*/ 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7" h="166">
                  <a:moveTo>
                    <a:pt x="277" y="2"/>
                  </a:moveTo>
                  <a:lnTo>
                    <a:pt x="277" y="9"/>
                  </a:lnTo>
                  <a:lnTo>
                    <a:pt x="263" y="15"/>
                  </a:lnTo>
                  <a:lnTo>
                    <a:pt x="249" y="22"/>
                  </a:lnTo>
                  <a:lnTo>
                    <a:pt x="235" y="28"/>
                  </a:lnTo>
                  <a:lnTo>
                    <a:pt x="222" y="35"/>
                  </a:lnTo>
                  <a:lnTo>
                    <a:pt x="208" y="43"/>
                  </a:lnTo>
                  <a:lnTo>
                    <a:pt x="195" y="50"/>
                  </a:lnTo>
                  <a:lnTo>
                    <a:pt x="181" y="58"/>
                  </a:lnTo>
                  <a:lnTo>
                    <a:pt x="168" y="66"/>
                  </a:lnTo>
                  <a:lnTo>
                    <a:pt x="156" y="74"/>
                  </a:lnTo>
                  <a:lnTo>
                    <a:pt x="143" y="82"/>
                  </a:lnTo>
                  <a:lnTo>
                    <a:pt x="129" y="89"/>
                  </a:lnTo>
                  <a:lnTo>
                    <a:pt x="116" y="97"/>
                  </a:lnTo>
                  <a:lnTo>
                    <a:pt x="103" y="106"/>
                  </a:lnTo>
                  <a:lnTo>
                    <a:pt x="91" y="112"/>
                  </a:lnTo>
                  <a:lnTo>
                    <a:pt x="77" y="121"/>
                  </a:lnTo>
                  <a:lnTo>
                    <a:pt x="64" y="128"/>
                  </a:lnTo>
                  <a:lnTo>
                    <a:pt x="56" y="133"/>
                  </a:lnTo>
                  <a:lnTo>
                    <a:pt x="49" y="140"/>
                  </a:lnTo>
                  <a:lnTo>
                    <a:pt x="42" y="147"/>
                  </a:lnTo>
                  <a:lnTo>
                    <a:pt x="34" y="153"/>
                  </a:lnTo>
                  <a:lnTo>
                    <a:pt x="27" y="159"/>
                  </a:lnTo>
                  <a:lnTo>
                    <a:pt x="18" y="164"/>
                  </a:lnTo>
                  <a:lnTo>
                    <a:pt x="9" y="166"/>
                  </a:lnTo>
                  <a:lnTo>
                    <a:pt x="0" y="165"/>
                  </a:lnTo>
                  <a:lnTo>
                    <a:pt x="7" y="156"/>
                  </a:lnTo>
                  <a:lnTo>
                    <a:pt x="14" y="146"/>
                  </a:lnTo>
                  <a:lnTo>
                    <a:pt x="23" y="138"/>
                  </a:lnTo>
                  <a:lnTo>
                    <a:pt x="32" y="131"/>
                  </a:lnTo>
                  <a:lnTo>
                    <a:pt x="42" y="125"/>
                  </a:lnTo>
                  <a:lnTo>
                    <a:pt x="51" y="118"/>
                  </a:lnTo>
                  <a:lnTo>
                    <a:pt x="60" y="111"/>
                  </a:lnTo>
                  <a:lnTo>
                    <a:pt x="70" y="104"/>
                  </a:lnTo>
                  <a:lnTo>
                    <a:pt x="75" y="103"/>
                  </a:lnTo>
                  <a:lnTo>
                    <a:pt x="81" y="100"/>
                  </a:lnTo>
                  <a:lnTo>
                    <a:pt x="87" y="96"/>
                  </a:lnTo>
                  <a:lnTo>
                    <a:pt x="93" y="92"/>
                  </a:lnTo>
                  <a:lnTo>
                    <a:pt x="97" y="87"/>
                  </a:lnTo>
                  <a:lnTo>
                    <a:pt x="103" y="82"/>
                  </a:lnTo>
                  <a:lnTo>
                    <a:pt x="109" y="78"/>
                  </a:lnTo>
                  <a:lnTo>
                    <a:pt x="115" y="75"/>
                  </a:lnTo>
                  <a:lnTo>
                    <a:pt x="135" y="65"/>
                  </a:lnTo>
                  <a:lnTo>
                    <a:pt x="153" y="54"/>
                  </a:lnTo>
                  <a:lnTo>
                    <a:pt x="173" y="44"/>
                  </a:lnTo>
                  <a:lnTo>
                    <a:pt x="193" y="35"/>
                  </a:lnTo>
                  <a:lnTo>
                    <a:pt x="214" y="25"/>
                  </a:lnTo>
                  <a:lnTo>
                    <a:pt x="234" y="16"/>
                  </a:lnTo>
                  <a:lnTo>
                    <a:pt x="253" y="8"/>
                  </a:lnTo>
                  <a:lnTo>
                    <a:pt x="274" y="0"/>
                  </a:lnTo>
                  <a:lnTo>
                    <a:pt x="27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Freeform 14"/>
            <p:cNvSpPr>
              <a:spLocks/>
            </p:cNvSpPr>
            <p:nvPr/>
          </p:nvSpPr>
          <p:spPr bwMode="auto">
            <a:xfrm>
              <a:off x="1700213" y="2949575"/>
              <a:ext cx="161925" cy="165100"/>
            </a:xfrm>
            <a:custGeom>
              <a:avLst/>
              <a:gdLst>
                <a:gd name="T0" fmla="*/ 86 w 612"/>
                <a:gd name="T1" fmla="*/ 15 h 618"/>
                <a:gd name="T2" fmla="*/ 172 w 612"/>
                <a:gd name="T3" fmla="*/ 65 h 618"/>
                <a:gd name="T4" fmla="*/ 370 w 612"/>
                <a:gd name="T5" fmla="*/ 144 h 618"/>
                <a:gd name="T6" fmla="*/ 585 w 612"/>
                <a:gd name="T7" fmla="*/ 224 h 618"/>
                <a:gd name="T8" fmla="*/ 559 w 612"/>
                <a:gd name="T9" fmla="*/ 270 h 618"/>
                <a:gd name="T10" fmla="*/ 506 w 612"/>
                <a:gd name="T11" fmla="*/ 308 h 618"/>
                <a:gd name="T12" fmla="*/ 564 w 612"/>
                <a:gd name="T13" fmla="*/ 248 h 618"/>
                <a:gd name="T14" fmla="*/ 524 w 612"/>
                <a:gd name="T15" fmla="*/ 238 h 618"/>
                <a:gd name="T16" fmla="*/ 474 w 612"/>
                <a:gd name="T17" fmla="*/ 275 h 618"/>
                <a:gd name="T18" fmla="*/ 466 w 612"/>
                <a:gd name="T19" fmla="*/ 263 h 618"/>
                <a:gd name="T20" fmla="*/ 505 w 612"/>
                <a:gd name="T21" fmla="*/ 225 h 618"/>
                <a:gd name="T22" fmla="*/ 462 w 612"/>
                <a:gd name="T23" fmla="*/ 224 h 618"/>
                <a:gd name="T24" fmla="*/ 421 w 612"/>
                <a:gd name="T25" fmla="*/ 258 h 618"/>
                <a:gd name="T26" fmla="*/ 441 w 612"/>
                <a:gd name="T27" fmla="*/ 201 h 618"/>
                <a:gd name="T28" fmla="*/ 406 w 612"/>
                <a:gd name="T29" fmla="*/ 198 h 618"/>
                <a:gd name="T30" fmla="*/ 362 w 612"/>
                <a:gd name="T31" fmla="*/ 228 h 618"/>
                <a:gd name="T32" fmla="*/ 371 w 612"/>
                <a:gd name="T33" fmla="*/ 172 h 618"/>
                <a:gd name="T34" fmla="*/ 322 w 612"/>
                <a:gd name="T35" fmla="*/ 200 h 618"/>
                <a:gd name="T36" fmla="*/ 319 w 612"/>
                <a:gd name="T37" fmla="*/ 151 h 618"/>
                <a:gd name="T38" fmla="*/ 283 w 612"/>
                <a:gd name="T39" fmla="*/ 168 h 618"/>
                <a:gd name="T40" fmla="*/ 271 w 612"/>
                <a:gd name="T41" fmla="*/ 130 h 618"/>
                <a:gd name="T42" fmla="*/ 235 w 612"/>
                <a:gd name="T43" fmla="*/ 134 h 618"/>
                <a:gd name="T44" fmla="*/ 206 w 612"/>
                <a:gd name="T45" fmla="*/ 109 h 618"/>
                <a:gd name="T46" fmla="*/ 269 w 612"/>
                <a:gd name="T47" fmla="*/ 178 h 618"/>
                <a:gd name="T48" fmla="*/ 419 w 612"/>
                <a:gd name="T49" fmla="*/ 284 h 618"/>
                <a:gd name="T50" fmla="*/ 505 w 612"/>
                <a:gd name="T51" fmla="*/ 366 h 618"/>
                <a:gd name="T52" fmla="*/ 460 w 612"/>
                <a:gd name="T53" fmla="*/ 358 h 618"/>
                <a:gd name="T54" fmla="*/ 428 w 612"/>
                <a:gd name="T55" fmla="*/ 324 h 618"/>
                <a:gd name="T56" fmla="*/ 414 w 612"/>
                <a:gd name="T57" fmla="*/ 328 h 618"/>
                <a:gd name="T58" fmla="*/ 377 w 612"/>
                <a:gd name="T59" fmla="*/ 320 h 618"/>
                <a:gd name="T60" fmla="*/ 354 w 612"/>
                <a:gd name="T61" fmla="*/ 322 h 618"/>
                <a:gd name="T62" fmla="*/ 369 w 612"/>
                <a:gd name="T63" fmla="*/ 278 h 618"/>
                <a:gd name="T64" fmla="*/ 328 w 612"/>
                <a:gd name="T65" fmla="*/ 277 h 618"/>
                <a:gd name="T66" fmla="*/ 316 w 612"/>
                <a:gd name="T67" fmla="*/ 273 h 618"/>
                <a:gd name="T68" fmla="*/ 291 w 612"/>
                <a:gd name="T69" fmla="*/ 251 h 618"/>
                <a:gd name="T70" fmla="*/ 284 w 612"/>
                <a:gd name="T71" fmla="*/ 239 h 618"/>
                <a:gd name="T72" fmla="*/ 255 w 612"/>
                <a:gd name="T73" fmla="*/ 205 h 618"/>
                <a:gd name="T74" fmla="*/ 206 w 612"/>
                <a:gd name="T75" fmla="*/ 246 h 618"/>
                <a:gd name="T76" fmla="*/ 236 w 612"/>
                <a:gd name="T77" fmla="*/ 200 h 618"/>
                <a:gd name="T78" fmla="*/ 192 w 612"/>
                <a:gd name="T79" fmla="*/ 189 h 618"/>
                <a:gd name="T80" fmla="*/ 184 w 612"/>
                <a:gd name="T81" fmla="*/ 182 h 618"/>
                <a:gd name="T82" fmla="*/ 154 w 612"/>
                <a:gd name="T83" fmla="*/ 158 h 618"/>
                <a:gd name="T84" fmla="*/ 136 w 612"/>
                <a:gd name="T85" fmla="*/ 121 h 618"/>
                <a:gd name="T86" fmla="*/ 131 w 612"/>
                <a:gd name="T87" fmla="*/ 179 h 618"/>
                <a:gd name="T88" fmla="*/ 279 w 612"/>
                <a:gd name="T89" fmla="*/ 420 h 618"/>
                <a:gd name="T90" fmla="*/ 335 w 612"/>
                <a:gd name="T91" fmla="*/ 516 h 618"/>
                <a:gd name="T92" fmla="*/ 298 w 612"/>
                <a:gd name="T93" fmla="*/ 509 h 618"/>
                <a:gd name="T94" fmla="*/ 159 w 612"/>
                <a:gd name="T95" fmla="*/ 282 h 618"/>
                <a:gd name="T96" fmla="*/ 105 w 612"/>
                <a:gd name="T97" fmla="*/ 185 h 618"/>
                <a:gd name="T98" fmla="*/ 107 w 612"/>
                <a:gd name="T99" fmla="*/ 224 h 618"/>
                <a:gd name="T100" fmla="*/ 162 w 612"/>
                <a:gd name="T101" fmla="*/ 398 h 618"/>
                <a:gd name="T102" fmla="*/ 202 w 612"/>
                <a:gd name="T103" fmla="*/ 538 h 618"/>
                <a:gd name="T104" fmla="*/ 193 w 612"/>
                <a:gd name="T105" fmla="*/ 618 h 618"/>
                <a:gd name="T106" fmla="*/ 119 w 612"/>
                <a:gd name="T107" fmla="*/ 360 h 618"/>
                <a:gd name="T108" fmla="*/ 65 w 612"/>
                <a:gd name="T109" fmla="*/ 191 h 618"/>
                <a:gd name="T110" fmla="*/ 23 w 612"/>
                <a:gd name="T111" fmla="*/ 101 h 618"/>
                <a:gd name="T112" fmla="*/ 1 w 612"/>
                <a:gd name="T113" fmla="*/ 63 h 618"/>
                <a:gd name="T114" fmla="*/ 41 w 612"/>
                <a:gd name="T115" fmla="*/ 28 h 618"/>
                <a:gd name="T116" fmla="*/ 64 w 612"/>
                <a:gd name="T117" fmla="*/ 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2" h="618">
                  <a:moveTo>
                    <a:pt x="66" y="5"/>
                  </a:moveTo>
                  <a:lnTo>
                    <a:pt x="66" y="11"/>
                  </a:lnTo>
                  <a:lnTo>
                    <a:pt x="66" y="16"/>
                  </a:lnTo>
                  <a:lnTo>
                    <a:pt x="67" y="22"/>
                  </a:lnTo>
                  <a:lnTo>
                    <a:pt x="73" y="25"/>
                  </a:lnTo>
                  <a:lnTo>
                    <a:pt x="78" y="22"/>
                  </a:lnTo>
                  <a:lnTo>
                    <a:pt x="81" y="17"/>
                  </a:lnTo>
                  <a:lnTo>
                    <a:pt x="86" y="15"/>
                  </a:lnTo>
                  <a:lnTo>
                    <a:pt x="93" y="18"/>
                  </a:lnTo>
                  <a:lnTo>
                    <a:pt x="100" y="30"/>
                  </a:lnTo>
                  <a:lnTo>
                    <a:pt x="109" y="39"/>
                  </a:lnTo>
                  <a:lnTo>
                    <a:pt x="121" y="45"/>
                  </a:lnTo>
                  <a:lnTo>
                    <a:pt x="133" y="51"/>
                  </a:lnTo>
                  <a:lnTo>
                    <a:pt x="145" y="56"/>
                  </a:lnTo>
                  <a:lnTo>
                    <a:pt x="159" y="60"/>
                  </a:lnTo>
                  <a:lnTo>
                    <a:pt x="172" y="65"/>
                  </a:lnTo>
                  <a:lnTo>
                    <a:pt x="184" y="71"/>
                  </a:lnTo>
                  <a:lnTo>
                    <a:pt x="211" y="81"/>
                  </a:lnTo>
                  <a:lnTo>
                    <a:pt x="237" y="92"/>
                  </a:lnTo>
                  <a:lnTo>
                    <a:pt x="264" y="102"/>
                  </a:lnTo>
                  <a:lnTo>
                    <a:pt x="291" y="113"/>
                  </a:lnTo>
                  <a:lnTo>
                    <a:pt x="317" y="123"/>
                  </a:lnTo>
                  <a:lnTo>
                    <a:pt x="344" y="134"/>
                  </a:lnTo>
                  <a:lnTo>
                    <a:pt x="370" y="144"/>
                  </a:lnTo>
                  <a:lnTo>
                    <a:pt x="397" y="155"/>
                  </a:lnTo>
                  <a:lnTo>
                    <a:pt x="423" y="165"/>
                  </a:lnTo>
                  <a:lnTo>
                    <a:pt x="450" y="175"/>
                  </a:lnTo>
                  <a:lnTo>
                    <a:pt x="477" y="186"/>
                  </a:lnTo>
                  <a:lnTo>
                    <a:pt x="504" y="195"/>
                  </a:lnTo>
                  <a:lnTo>
                    <a:pt x="530" y="206"/>
                  </a:lnTo>
                  <a:lnTo>
                    <a:pt x="557" y="215"/>
                  </a:lnTo>
                  <a:lnTo>
                    <a:pt x="585" y="224"/>
                  </a:lnTo>
                  <a:lnTo>
                    <a:pt x="612" y="234"/>
                  </a:lnTo>
                  <a:lnTo>
                    <a:pt x="610" y="239"/>
                  </a:lnTo>
                  <a:lnTo>
                    <a:pt x="609" y="246"/>
                  </a:lnTo>
                  <a:lnTo>
                    <a:pt x="607" y="252"/>
                  </a:lnTo>
                  <a:lnTo>
                    <a:pt x="602" y="257"/>
                  </a:lnTo>
                  <a:lnTo>
                    <a:pt x="579" y="253"/>
                  </a:lnTo>
                  <a:lnTo>
                    <a:pt x="569" y="261"/>
                  </a:lnTo>
                  <a:lnTo>
                    <a:pt x="559" y="270"/>
                  </a:lnTo>
                  <a:lnTo>
                    <a:pt x="550" y="278"/>
                  </a:lnTo>
                  <a:lnTo>
                    <a:pt x="542" y="287"/>
                  </a:lnTo>
                  <a:lnTo>
                    <a:pt x="533" y="296"/>
                  </a:lnTo>
                  <a:lnTo>
                    <a:pt x="523" y="306"/>
                  </a:lnTo>
                  <a:lnTo>
                    <a:pt x="514" y="314"/>
                  </a:lnTo>
                  <a:lnTo>
                    <a:pt x="505" y="322"/>
                  </a:lnTo>
                  <a:lnTo>
                    <a:pt x="499" y="316"/>
                  </a:lnTo>
                  <a:lnTo>
                    <a:pt x="506" y="308"/>
                  </a:lnTo>
                  <a:lnTo>
                    <a:pt x="515" y="300"/>
                  </a:lnTo>
                  <a:lnTo>
                    <a:pt x="523" y="292"/>
                  </a:lnTo>
                  <a:lnTo>
                    <a:pt x="533" y="284"/>
                  </a:lnTo>
                  <a:lnTo>
                    <a:pt x="542" y="277"/>
                  </a:lnTo>
                  <a:lnTo>
                    <a:pt x="551" y="268"/>
                  </a:lnTo>
                  <a:lnTo>
                    <a:pt x="560" y="260"/>
                  </a:lnTo>
                  <a:lnTo>
                    <a:pt x="569" y="251"/>
                  </a:lnTo>
                  <a:lnTo>
                    <a:pt x="564" y="248"/>
                  </a:lnTo>
                  <a:lnTo>
                    <a:pt x="559" y="245"/>
                  </a:lnTo>
                  <a:lnTo>
                    <a:pt x="556" y="243"/>
                  </a:lnTo>
                  <a:lnTo>
                    <a:pt x="551" y="242"/>
                  </a:lnTo>
                  <a:lnTo>
                    <a:pt x="547" y="239"/>
                  </a:lnTo>
                  <a:lnTo>
                    <a:pt x="542" y="238"/>
                  </a:lnTo>
                  <a:lnTo>
                    <a:pt x="537" y="237"/>
                  </a:lnTo>
                  <a:lnTo>
                    <a:pt x="533" y="236"/>
                  </a:lnTo>
                  <a:lnTo>
                    <a:pt x="524" y="238"/>
                  </a:lnTo>
                  <a:lnTo>
                    <a:pt x="517" y="243"/>
                  </a:lnTo>
                  <a:lnTo>
                    <a:pt x="512" y="248"/>
                  </a:lnTo>
                  <a:lnTo>
                    <a:pt x="506" y="253"/>
                  </a:lnTo>
                  <a:lnTo>
                    <a:pt x="500" y="259"/>
                  </a:lnTo>
                  <a:lnTo>
                    <a:pt x="494" y="265"/>
                  </a:lnTo>
                  <a:lnTo>
                    <a:pt x="487" y="268"/>
                  </a:lnTo>
                  <a:lnTo>
                    <a:pt x="479" y="271"/>
                  </a:lnTo>
                  <a:lnTo>
                    <a:pt x="474" y="275"/>
                  </a:lnTo>
                  <a:lnTo>
                    <a:pt x="470" y="280"/>
                  </a:lnTo>
                  <a:lnTo>
                    <a:pt x="465" y="285"/>
                  </a:lnTo>
                  <a:lnTo>
                    <a:pt x="459" y="285"/>
                  </a:lnTo>
                  <a:lnTo>
                    <a:pt x="456" y="281"/>
                  </a:lnTo>
                  <a:lnTo>
                    <a:pt x="456" y="277"/>
                  </a:lnTo>
                  <a:lnTo>
                    <a:pt x="458" y="272"/>
                  </a:lnTo>
                  <a:lnTo>
                    <a:pt x="460" y="268"/>
                  </a:lnTo>
                  <a:lnTo>
                    <a:pt x="466" y="263"/>
                  </a:lnTo>
                  <a:lnTo>
                    <a:pt x="473" y="257"/>
                  </a:lnTo>
                  <a:lnTo>
                    <a:pt x="480" y="253"/>
                  </a:lnTo>
                  <a:lnTo>
                    <a:pt x="488" y="250"/>
                  </a:lnTo>
                  <a:lnTo>
                    <a:pt x="495" y="246"/>
                  </a:lnTo>
                  <a:lnTo>
                    <a:pt x="501" y="242"/>
                  </a:lnTo>
                  <a:lnTo>
                    <a:pt x="506" y="236"/>
                  </a:lnTo>
                  <a:lnTo>
                    <a:pt x="509" y="228"/>
                  </a:lnTo>
                  <a:lnTo>
                    <a:pt x="505" y="225"/>
                  </a:lnTo>
                  <a:lnTo>
                    <a:pt x="499" y="222"/>
                  </a:lnTo>
                  <a:lnTo>
                    <a:pt x="494" y="220"/>
                  </a:lnTo>
                  <a:lnTo>
                    <a:pt x="488" y="217"/>
                  </a:lnTo>
                  <a:lnTo>
                    <a:pt x="484" y="216"/>
                  </a:lnTo>
                  <a:lnTo>
                    <a:pt x="478" y="215"/>
                  </a:lnTo>
                  <a:lnTo>
                    <a:pt x="473" y="216"/>
                  </a:lnTo>
                  <a:lnTo>
                    <a:pt x="467" y="220"/>
                  </a:lnTo>
                  <a:lnTo>
                    <a:pt x="462" y="224"/>
                  </a:lnTo>
                  <a:lnTo>
                    <a:pt x="456" y="229"/>
                  </a:lnTo>
                  <a:lnTo>
                    <a:pt x="450" y="235"/>
                  </a:lnTo>
                  <a:lnTo>
                    <a:pt x="445" y="239"/>
                  </a:lnTo>
                  <a:lnTo>
                    <a:pt x="440" y="245"/>
                  </a:lnTo>
                  <a:lnTo>
                    <a:pt x="434" y="251"/>
                  </a:lnTo>
                  <a:lnTo>
                    <a:pt x="428" y="256"/>
                  </a:lnTo>
                  <a:lnTo>
                    <a:pt x="422" y="259"/>
                  </a:lnTo>
                  <a:lnTo>
                    <a:pt x="421" y="258"/>
                  </a:lnTo>
                  <a:lnTo>
                    <a:pt x="421" y="256"/>
                  </a:lnTo>
                  <a:lnTo>
                    <a:pt x="421" y="253"/>
                  </a:lnTo>
                  <a:lnTo>
                    <a:pt x="421" y="251"/>
                  </a:lnTo>
                  <a:lnTo>
                    <a:pt x="458" y="211"/>
                  </a:lnTo>
                  <a:lnTo>
                    <a:pt x="455" y="208"/>
                  </a:lnTo>
                  <a:lnTo>
                    <a:pt x="450" y="206"/>
                  </a:lnTo>
                  <a:lnTo>
                    <a:pt x="445" y="203"/>
                  </a:lnTo>
                  <a:lnTo>
                    <a:pt x="441" y="201"/>
                  </a:lnTo>
                  <a:lnTo>
                    <a:pt x="436" y="199"/>
                  </a:lnTo>
                  <a:lnTo>
                    <a:pt x="431" y="196"/>
                  </a:lnTo>
                  <a:lnTo>
                    <a:pt x="427" y="194"/>
                  </a:lnTo>
                  <a:lnTo>
                    <a:pt x="422" y="192"/>
                  </a:lnTo>
                  <a:lnTo>
                    <a:pt x="417" y="193"/>
                  </a:lnTo>
                  <a:lnTo>
                    <a:pt x="414" y="196"/>
                  </a:lnTo>
                  <a:lnTo>
                    <a:pt x="409" y="199"/>
                  </a:lnTo>
                  <a:lnTo>
                    <a:pt x="406" y="198"/>
                  </a:lnTo>
                  <a:lnTo>
                    <a:pt x="400" y="201"/>
                  </a:lnTo>
                  <a:lnTo>
                    <a:pt x="394" y="206"/>
                  </a:lnTo>
                  <a:lnTo>
                    <a:pt x="390" y="211"/>
                  </a:lnTo>
                  <a:lnTo>
                    <a:pt x="385" y="217"/>
                  </a:lnTo>
                  <a:lnTo>
                    <a:pt x="380" y="223"/>
                  </a:lnTo>
                  <a:lnTo>
                    <a:pt x="374" y="227"/>
                  </a:lnTo>
                  <a:lnTo>
                    <a:pt x="369" y="229"/>
                  </a:lnTo>
                  <a:lnTo>
                    <a:pt x="362" y="228"/>
                  </a:lnTo>
                  <a:lnTo>
                    <a:pt x="366" y="216"/>
                  </a:lnTo>
                  <a:lnTo>
                    <a:pt x="376" y="206"/>
                  </a:lnTo>
                  <a:lnTo>
                    <a:pt x="386" y="196"/>
                  </a:lnTo>
                  <a:lnTo>
                    <a:pt x="395" y="186"/>
                  </a:lnTo>
                  <a:lnTo>
                    <a:pt x="391" y="180"/>
                  </a:lnTo>
                  <a:lnTo>
                    <a:pt x="385" y="175"/>
                  </a:lnTo>
                  <a:lnTo>
                    <a:pt x="378" y="173"/>
                  </a:lnTo>
                  <a:lnTo>
                    <a:pt x="371" y="172"/>
                  </a:lnTo>
                  <a:lnTo>
                    <a:pt x="364" y="174"/>
                  </a:lnTo>
                  <a:lnTo>
                    <a:pt x="358" y="179"/>
                  </a:lnTo>
                  <a:lnTo>
                    <a:pt x="352" y="186"/>
                  </a:lnTo>
                  <a:lnTo>
                    <a:pt x="347" y="193"/>
                  </a:lnTo>
                  <a:lnTo>
                    <a:pt x="342" y="199"/>
                  </a:lnTo>
                  <a:lnTo>
                    <a:pt x="336" y="202"/>
                  </a:lnTo>
                  <a:lnTo>
                    <a:pt x="329" y="203"/>
                  </a:lnTo>
                  <a:lnTo>
                    <a:pt x="322" y="200"/>
                  </a:lnTo>
                  <a:lnTo>
                    <a:pt x="351" y="166"/>
                  </a:lnTo>
                  <a:lnTo>
                    <a:pt x="348" y="163"/>
                  </a:lnTo>
                  <a:lnTo>
                    <a:pt x="343" y="160"/>
                  </a:lnTo>
                  <a:lnTo>
                    <a:pt x="338" y="158"/>
                  </a:lnTo>
                  <a:lnTo>
                    <a:pt x="334" y="156"/>
                  </a:lnTo>
                  <a:lnTo>
                    <a:pt x="329" y="155"/>
                  </a:lnTo>
                  <a:lnTo>
                    <a:pt x="324" y="152"/>
                  </a:lnTo>
                  <a:lnTo>
                    <a:pt x="319" y="151"/>
                  </a:lnTo>
                  <a:lnTo>
                    <a:pt x="314" y="149"/>
                  </a:lnTo>
                  <a:lnTo>
                    <a:pt x="309" y="151"/>
                  </a:lnTo>
                  <a:lnTo>
                    <a:pt x="305" y="153"/>
                  </a:lnTo>
                  <a:lnTo>
                    <a:pt x="301" y="157"/>
                  </a:lnTo>
                  <a:lnTo>
                    <a:pt x="297" y="160"/>
                  </a:lnTo>
                  <a:lnTo>
                    <a:pt x="292" y="164"/>
                  </a:lnTo>
                  <a:lnTo>
                    <a:pt x="287" y="167"/>
                  </a:lnTo>
                  <a:lnTo>
                    <a:pt x="283" y="168"/>
                  </a:lnTo>
                  <a:lnTo>
                    <a:pt x="278" y="168"/>
                  </a:lnTo>
                  <a:lnTo>
                    <a:pt x="297" y="144"/>
                  </a:lnTo>
                  <a:lnTo>
                    <a:pt x="293" y="142"/>
                  </a:lnTo>
                  <a:lnTo>
                    <a:pt x="288" y="138"/>
                  </a:lnTo>
                  <a:lnTo>
                    <a:pt x="285" y="136"/>
                  </a:lnTo>
                  <a:lnTo>
                    <a:pt x="280" y="132"/>
                  </a:lnTo>
                  <a:lnTo>
                    <a:pt x="276" y="131"/>
                  </a:lnTo>
                  <a:lnTo>
                    <a:pt x="271" y="130"/>
                  </a:lnTo>
                  <a:lnTo>
                    <a:pt x="266" y="131"/>
                  </a:lnTo>
                  <a:lnTo>
                    <a:pt x="262" y="135"/>
                  </a:lnTo>
                  <a:lnTo>
                    <a:pt x="257" y="138"/>
                  </a:lnTo>
                  <a:lnTo>
                    <a:pt x="252" y="143"/>
                  </a:lnTo>
                  <a:lnTo>
                    <a:pt x="247" y="145"/>
                  </a:lnTo>
                  <a:lnTo>
                    <a:pt x="241" y="143"/>
                  </a:lnTo>
                  <a:lnTo>
                    <a:pt x="236" y="138"/>
                  </a:lnTo>
                  <a:lnTo>
                    <a:pt x="235" y="134"/>
                  </a:lnTo>
                  <a:lnTo>
                    <a:pt x="235" y="129"/>
                  </a:lnTo>
                  <a:lnTo>
                    <a:pt x="238" y="124"/>
                  </a:lnTo>
                  <a:lnTo>
                    <a:pt x="241" y="123"/>
                  </a:lnTo>
                  <a:lnTo>
                    <a:pt x="235" y="116"/>
                  </a:lnTo>
                  <a:lnTo>
                    <a:pt x="227" y="113"/>
                  </a:lnTo>
                  <a:lnTo>
                    <a:pt x="217" y="109"/>
                  </a:lnTo>
                  <a:lnTo>
                    <a:pt x="209" y="107"/>
                  </a:lnTo>
                  <a:lnTo>
                    <a:pt x="206" y="109"/>
                  </a:lnTo>
                  <a:lnTo>
                    <a:pt x="201" y="110"/>
                  </a:lnTo>
                  <a:lnTo>
                    <a:pt x="198" y="110"/>
                  </a:lnTo>
                  <a:lnTo>
                    <a:pt x="193" y="109"/>
                  </a:lnTo>
                  <a:lnTo>
                    <a:pt x="195" y="120"/>
                  </a:lnTo>
                  <a:lnTo>
                    <a:pt x="214" y="135"/>
                  </a:lnTo>
                  <a:lnTo>
                    <a:pt x="231" y="150"/>
                  </a:lnTo>
                  <a:lnTo>
                    <a:pt x="250" y="164"/>
                  </a:lnTo>
                  <a:lnTo>
                    <a:pt x="269" y="178"/>
                  </a:lnTo>
                  <a:lnTo>
                    <a:pt x="287" y="192"/>
                  </a:lnTo>
                  <a:lnTo>
                    <a:pt x="306" y="206"/>
                  </a:lnTo>
                  <a:lnTo>
                    <a:pt x="324" y="218"/>
                  </a:lnTo>
                  <a:lnTo>
                    <a:pt x="343" y="232"/>
                  </a:lnTo>
                  <a:lnTo>
                    <a:pt x="362" y="245"/>
                  </a:lnTo>
                  <a:lnTo>
                    <a:pt x="381" y="258"/>
                  </a:lnTo>
                  <a:lnTo>
                    <a:pt x="400" y="271"/>
                  </a:lnTo>
                  <a:lnTo>
                    <a:pt x="419" y="284"/>
                  </a:lnTo>
                  <a:lnTo>
                    <a:pt x="437" y="298"/>
                  </a:lnTo>
                  <a:lnTo>
                    <a:pt x="456" y="310"/>
                  </a:lnTo>
                  <a:lnTo>
                    <a:pt x="474" y="323"/>
                  </a:lnTo>
                  <a:lnTo>
                    <a:pt x="493" y="336"/>
                  </a:lnTo>
                  <a:lnTo>
                    <a:pt x="498" y="343"/>
                  </a:lnTo>
                  <a:lnTo>
                    <a:pt x="506" y="350"/>
                  </a:lnTo>
                  <a:lnTo>
                    <a:pt x="509" y="358"/>
                  </a:lnTo>
                  <a:lnTo>
                    <a:pt x="505" y="366"/>
                  </a:lnTo>
                  <a:lnTo>
                    <a:pt x="499" y="366"/>
                  </a:lnTo>
                  <a:lnTo>
                    <a:pt x="493" y="364"/>
                  </a:lnTo>
                  <a:lnTo>
                    <a:pt x="488" y="360"/>
                  </a:lnTo>
                  <a:lnTo>
                    <a:pt x="484" y="358"/>
                  </a:lnTo>
                  <a:lnTo>
                    <a:pt x="454" y="380"/>
                  </a:lnTo>
                  <a:lnTo>
                    <a:pt x="452" y="373"/>
                  </a:lnTo>
                  <a:lnTo>
                    <a:pt x="456" y="365"/>
                  </a:lnTo>
                  <a:lnTo>
                    <a:pt x="460" y="358"/>
                  </a:lnTo>
                  <a:lnTo>
                    <a:pt x="465" y="350"/>
                  </a:lnTo>
                  <a:lnTo>
                    <a:pt x="460" y="345"/>
                  </a:lnTo>
                  <a:lnTo>
                    <a:pt x="456" y="341"/>
                  </a:lnTo>
                  <a:lnTo>
                    <a:pt x="450" y="336"/>
                  </a:lnTo>
                  <a:lnTo>
                    <a:pt x="445" y="331"/>
                  </a:lnTo>
                  <a:lnTo>
                    <a:pt x="440" y="328"/>
                  </a:lnTo>
                  <a:lnTo>
                    <a:pt x="434" y="325"/>
                  </a:lnTo>
                  <a:lnTo>
                    <a:pt x="428" y="324"/>
                  </a:lnTo>
                  <a:lnTo>
                    <a:pt x="421" y="327"/>
                  </a:lnTo>
                  <a:lnTo>
                    <a:pt x="415" y="335"/>
                  </a:lnTo>
                  <a:lnTo>
                    <a:pt x="408" y="343"/>
                  </a:lnTo>
                  <a:lnTo>
                    <a:pt x="402" y="352"/>
                  </a:lnTo>
                  <a:lnTo>
                    <a:pt x="395" y="360"/>
                  </a:lnTo>
                  <a:lnTo>
                    <a:pt x="398" y="350"/>
                  </a:lnTo>
                  <a:lnTo>
                    <a:pt x="405" y="338"/>
                  </a:lnTo>
                  <a:lnTo>
                    <a:pt x="414" y="328"/>
                  </a:lnTo>
                  <a:lnTo>
                    <a:pt x="421" y="316"/>
                  </a:lnTo>
                  <a:lnTo>
                    <a:pt x="415" y="309"/>
                  </a:lnTo>
                  <a:lnTo>
                    <a:pt x="409" y="303"/>
                  </a:lnTo>
                  <a:lnTo>
                    <a:pt x="401" y="301"/>
                  </a:lnTo>
                  <a:lnTo>
                    <a:pt x="393" y="301"/>
                  </a:lnTo>
                  <a:lnTo>
                    <a:pt x="388" y="307"/>
                  </a:lnTo>
                  <a:lnTo>
                    <a:pt x="383" y="314"/>
                  </a:lnTo>
                  <a:lnTo>
                    <a:pt x="377" y="320"/>
                  </a:lnTo>
                  <a:lnTo>
                    <a:pt x="371" y="324"/>
                  </a:lnTo>
                  <a:lnTo>
                    <a:pt x="364" y="330"/>
                  </a:lnTo>
                  <a:lnTo>
                    <a:pt x="357" y="335"/>
                  </a:lnTo>
                  <a:lnTo>
                    <a:pt x="350" y="338"/>
                  </a:lnTo>
                  <a:lnTo>
                    <a:pt x="343" y="342"/>
                  </a:lnTo>
                  <a:lnTo>
                    <a:pt x="345" y="335"/>
                  </a:lnTo>
                  <a:lnTo>
                    <a:pt x="349" y="329"/>
                  </a:lnTo>
                  <a:lnTo>
                    <a:pt x="354" y="322"/>
                  </a:lnTo>
                  <a:lnTo>
                    <a:pt x="358" y="316"/>
                  </a:lnTo>
                  <a:lnTo>
                    <a:pt x="364" y="309"/>
                  </a:lnTo>
                  <a:lnTo>
                    <a:pt x="370" y="303"/>
                  </a:lnTo>
                  <a:lnTo>
                    <a:pt x="374" y="296"/>
                  </a:lnTo>
                  <a:lnTo>
                    <a:pt x="380" y="291"/>
                  </a:lnTo>
                  <a:lnTo>
                    <a:pt x="377" y="286"/>
                  </a:lnTo>
                  <a:lnTo>
                    <a:pt x="373" y="281"/>
                  </a:lnTo>
                  <a:lnTo>
                    <a:pt x="369" y="278"/>
                  </a:lnTo>
                  <a:lnTo>
                    <a:pt x="364" y="274"/>
                  </a:lnTo>
                  <a:lnTo>
                    <a:pt x="358" y="272"/>
                  </a:lnTo>
                  <a:lnTo>
                    <a:pt x="354" y="268"/>
                  </a:lnTo>
                  <a:lnTo>
                    <a:pt x="348" y="266"/>
                  </a:lnTo>
                  <a:lnTo>
                    <a:pt x="343" y="263"/>
                  </a:lnTo>
                  <a:lnTo>
                    <a:pt x="338" y="266"/>
                  </a:lnTo>
                  <a:lnTo>
                    <a:pt x="333" y="271"/>
                  </a:lnTo>
                  <a:lnTo>
                    <a:pt x="328" y="277"/>
                  </a:lnTo>
                  <a:lnTo>
                    <a:pt x="323" y="281"/>
                  </a:lnTo>
                  <a:lnTo>
                    <a:pt x="319" y="286"/>
                  </a:lnTo>
                  <a:lnTo>
                    <a:pt x="314" y="291"/>
                  </a:lnTo>
                  <a:lnTo>
                    <a:pt x="308" y="294"/>
                  </a:lnTo>
                  <a:lnTo>
                    <a:pt x="302" y="296"/>
                  </a:lnTo>
                  <a:lnTo>
                    <a:pt x="305" y="288"/>
                  </a:lnTo>
                  <a:lnTo>
                    <a:pt x="309" y="280"/>
                  </a:lnTo>
                  <a:lnTo>
                    <a:pt x="316" y="273"/>
                  </a:lnTo>
                  <a:lnTo>
                    <a:pt x="323" y="265"/>
                  </a:lnTo>
                  <a:lnTo>
                    <a:pt x="328" y="258"/>
                  </a:lnTo>
                  <a:lnTo>
                    <a:pt x="328" y="251"/>
                  </a:lnTo>
                  <a:lnTo>
                    <a:pt x="323" y="245"/>
                  </a:lnTo>
                  <a:lnTo>
                    <a:pt x="311" y="239"/>
                  </a:lnTo>
                  <a:lnTo>
                    <a:pt x="302" y="242"/>
                  </a:lnTo>
                  <a:lnTo>
                    <a:pt x="295" y="245"/>
                  </a:lnTo>
                  <a:lnTo>
                    <a:pt x="291" y="251"/>
                  </a:lnTo>
                  <a:lnTo>
                    <a:pt x="286" y="258"/>
                  </a:lnTo>
                  <a:lnTo>
                    <a:pt x="281" y="264"/>
                  </a:lnTo>
                  <a:lnTo>
                    <a:pt x="276" y="270"/>
                  </a:lnTo>
                  <a:lnTo>
                    <a:pt x="270" y="274"/>
                  </a:lnTo>
                  <a:lnTo>
                    <a:pt x="263" y="277"/>
                  </a:lnTo>
                  <a:lnTo>
                    <a:pt x="265" y="263"/>
                  </a:lnTo>
                  <a:lnTo>
                    <a:pt x="273" y="251"/>
                  </a:lnTo>
                  <a:lnTo>
                    <a:pt x="284" y="239"/>
                  </a:lnTo>
                  <a:lnTo>
                    <a:pt x="291" y="225"/>
                  </a:lnTo>
                  <a:lnTo>
                    <a:pt x="286" y="222"/>
                  </a:lnTo>
                  <a:lnTo>
                    <a:pt x="281" y="217"/>
                  </a:lnTo>
                  <a:lnTo>
                    <a:pt x="276" y="214"/>
                  </a:lnTo>
                  <a:lnTo>
                    <a:pt x="271" y="210"/>
                  </a:lnTo>
                  <a:lnTo>
                    <a:pt x="265" y="208"/>
                  </a:lnTo>
                  <a:lnTo>
                    <a:pt x="261" y="206"/>
                  </a:lnTo>
                  <a:lnTo>
                    <a:pt x="255" y="205"/>
                  </a:lnTo>
                  <a:lnTo>
                    <a:pt x="249" y="206"/>
                  </a:lnTo>
                  <a:lnTo>
                    <a:pt x="242" y="211"/>
                  </a:lnTo>
                  <a:lnTo>
                    <a:pt x="236" y="218"/>
                  </a:lnTo>
                  <a:lnTo>
                    <a:pt x="229" y="224"/>
                  </a:lnTo>
                  <a:lnTo>
                    <a:pt x="224" y="231"/>
                  </a:lnTo>
                  <a:lnTo>
                    <a:pt x="219" y="237"/>
                  </a:lnTo>
                  <a:lnTo>
                    <a:pt x="213" y="242"/>
                  </a:lnTo>
                  <a:lnTo>
                    <a:pt x="206" y="246"/>
                  </a:lnTo>
                  <a:lnTo>
                    <a:pt x="199" y="249"/>
                  </a:lnTo>
                  <a:lnTo>
                    <a:pt x="205" y="242"/>
                  </a:lnTo>
                  <a:lnTo>
                    <a:pt x="211" y="235"/>
                  </a:lnTo>
                  <a:lnTo>
                    <a:pt x="216" y="228"/>
                  </a:lnTo>
                  <a:lnTo>
                    <a:pt x="222" y="222"/>
                  </a:lnTo>
                  <a:lnTo>
                    <a:pt x="227" y="215"/>
                  </a:lnTo>
                  <a:lnTo>
                    <a:pt x="231" y="207"/>
                  </a:lnTo>
                  <a:lnTo>
                    <a:pt x="236" y="200"/>
                  </a:lnTo>
                  <a:lnTo>
                    <a:pt x="238" y="192"/>
                  </a:lnTo>
                  <a:lnTo>
                    <a:pt x="231" y="186"/>
                  </a:lnTo>
                  <a:lnTo>
                    <a:pt x="223" y="180"/>
                  </a:lnTo>
                  <a:lnTo>
                    <a:pt x="214" y="177"/>
                  </a:lnTo>
                  <a:lnTo>
                    <a:pt x="205" y="179"/>
                  </a:lnTo>
                  <a:lnTo>
                    <a:pt x="200" y="182"/>
                  </a:lnTo>
                  <a:lnTo>
                    <a:pt x="197" y="186"/>
                  </a:lnTo>
                  <a:lnTo>
                    <a:pt x="192" y="189"/>
                  </a:lnTo>
                  <a:lnTo>
                    <a:pt x="187" y="193"/>
                  </a:lnTo>
                  <a:lnTo>
                    <a:pt x="183" y="196"/>
                  </a:lnTo>
                  <a:lnTo>
                    <a:pt x="179" y="201"/>
                  </a:lnTo>
                  <a:lnTo>
                    <a:pt x="174" y="205"/>
                  </a:lnTo>
                  <a:lnTo>
                    <a:pt x="170" y="208"/>
                  </a:lnTo>
                  <a:lnTo>
                    <a:pt x="165" y="203"/>
                  </a:lnTo>
                  <a:lnTo>
                    <a:pt x="173" y="192"/>
                  </a:lnTo>
                  <a:lnTo>
                    <a:pt x="184" y="182"/>
                  </a:lnTo>
                  <a:lnTo>
                    <a:pt x="193" y="174"/>
                  </a:lnTo>
                  <a:lnTo>
                    <a:pt x="199" y="163"/>
                  </a:lnTo>
                  <a:lnTo>
                    <a:pt x="191" y="157"/>
                  </a:lnTo>
                  <a:lnTo>
                    <a:pt x="184" y="150"/>
                  </a:lnTo>
                  <a:lnTo>
                    <a:pt x="174" y="145"/>
                  </a:lnTo>
                  <a:lnTo>
                    <a:pt x="165" y="146"/>
                  </a:lnTo>
                  <a:lnTo>
                    <a:pt x="159" y="152"/>
                  </a:lnTo>
                  <a:lnTo>
                    <a:pt x="154" y="158"/>
                  </a:lnTo>
                  <a:lnTo>
                    <a:pt x="148" y="164"/>
                  </a:lnTo>
                  <a:lnTo>
                    <a:pt x="140" y="166"/>
                  </a:lnTo>
                  <a:lnTo>
                    <a:pt x="134" y="157"/>
                  </a:lnTo>
                  <a:lnTo>
                    <a:pt x="129" y="148"/>
                  </a:lnTo>
                  <a:lnTo>
                    <a:pt x="129" y="137"/>
                  </a:lnTo>
                  <a:lnTo>
                    <a:pt x="138" y="129"/>
                  </a:lnTo>
                  <a:lnTo>
                    <a:pt x="140" y="127"/>
                  </a:lnTo>
                  <a:lnTo>
                    <a:pt x="136" y="121"/>
                  </a:lnTo>
                  <a:lnTo>
                    <a:pt x="130" y="116"/>
                  </a:lnTo>
                  <a:lnTo>
                    <a:pt x="123" y="113"/>
                  </a:lnTo>
                  <a:lnTo>
                    <a:pt x="116" y="109"/>
                  </a:lnTo>
                  <a:lnTo>
                    <a:pt x="108" y="117"/>
                  </a:lnTo>
                  <a:lnTo>
                    <a:pt x="105" y="128"/>
                  </a:lnTo>
                  <a:lnTo>
                    <a:pt x="107" y="137"/>
                  </a:lnTo>
                  <a:lnTo>
                    <a:pt x="113" y="146"/>
                  </a:lnTo>
                  <a:lnTo>
                    <a:pt x="131" y="179"/>
                  </a:lnTo>
                  <a:lnTo>
                    <a:pt x="152" y="211"/>
                  </a:lnTo>
                  <a:lnTo>
                    <a:pt x="173" y="244"/>
                  </a:lnTo>
                  <a:lnTo>
                    <a:pt x="194" y="277"/>
                  </a:lnTo>
                  <a:lnTo>
                    <a:pt x="215" y="308"/>
                  </a:lnTo>
                  <a:lnTo>
                    <a:pt x="235" y="341"/>
                  </a:lnTo>
                  <a:lnTo>
                    <a:pt x="255" y="373"/>
                  </a:lnTo>
                  <a:lnTo>
                    <a:pt x="272" y="407"/>
                  </a:lnTo>
                  <a:lnTo>
                    <a:pt x="279" y="420"/>
                  </a:lnTo>
                  <a:lnTo>
                    <a:pt x="287" y="434"/>
                  </a:lnTo>
                  <a:lnTo>
                    <a:pt x="295" y="446"/>
                  </a:lnTo>
                  <a:lnTo>
                    <a:pt x="304" y="459"/>
                  </a:lnTo>
                  <a:lnTo>
                    <a:pt x="311" y="472"/>
                  </a:lnTo>
                  <a:lnTo>
                    <a:pt x="319" y="485"/>
                  </a:lnTo>
                  <a:lnTo>
                    <a:pt x="327" y="498"/>
                  </a:lnTo>
                  <a:lnTo>
                    <a:pt x="334" y="510"/>
                  </a:lnTo>
                  <a:lnTo>
                    <a:pt x="335" y="516"/>
                  </a:lnTo>
                  <a:lnTo>
                    <a:pt x="336" y="522"/>
                  </a:lnTo>
                  <a:lnTo>
                    <a:pt x="335" y="528"/>
                  </a:lnTo>
                  <a:lnTo>
                    <a:pt x="331" y="534"/>
                  </a:lnTo>
                  <a:lnTo>
                    <a:pt x="329" y="537"/>
                  </a:lnTo>
                  <a:lnTo>
                    <a:pt x="327" y="538"/>
                  </a:lnTo>
                  <a:lnTo>
                    <a:pt x="323" y="538"/>
                  </a:lnTo>
                  <a:lnTo>
                    <a:pt x="321" y="538"/>
                  </a:lnTo>
                  <a:lnTo>
                    <a:pt x="298" y="509"/>
                  </a:lnTo>
                  <a:lnTo>
                    <a:pt x="278" y="479"/>
                  </a:lnTo>
                  <a:lnTo>
                    <a:pt x="261" y="448"/>
                  </a:lnTo>
                  <a:lnTo>
                    <a:pt x="243" y="416"/>
                  </a:lnTo>
                  <a:lnTo>
                    <a:pt x="226" y="386"/>
                  </a:lnTo>
                  <a:lnTo>
                    <a:pt x="208" y="355"/>
                  </a:lnTo>
                  <a:lnTo>
                    <a:pt x="188" y="324"/>
                  </a:lnTo>
                  <a:lnTo>
                    <a:pt x="165" y="295"/>
                  </a:lnTo>
                  <a:lnTo>
                    <a:pt x="159" y="282"/>
                  </a:lnTo>
                  <a:lnTo>
                    <a:pt x="154" y="271"/>
                  </a:lnTo>
                  <a:lnTo>
                    <a:pt x="147" y="258"/>
                  </a:lnTo>
                  <a:lnTo>
                    <a:pt x="140" y="245"/>
                  </a:lnTo>
                  <a:lnTo>
                    <a:pt x="131" y="234"/>
                  </a:lnTo>
                  <a:lnTo>
                    <a:pt x="126" y="221"/>
                  </a:lnTo>
                  <a:lnTo>
                    <a:pt x="119" y="207"/>
                  </a:lnTo>
                  <a:lnTo>
                    <a:pt x="114" y="194"/>
                  </a:lnTo>
                  <a:lnTo>
                    <a:pt x="105" y="185"/>
                  </a:lnTo>
                  <a:lnTo>
                    <a:pt x="100" y="173"/>
                  </a:lnTo>
                  <a:lnTo>
                    <a:pt x="95" y="161"/>
                  </a:lnTo>
                  <a:lnTo>
                    <a:pt x="88" y="150"/>
                  </a:lnTo>
                  <a:lnTo>
                    <a:pt x="86" y="164"/>
                  </a:lnTo>
                  <a:lnTo>
                    <a:pt x="90" y="177"/>
                  </a:lnTo>
                  <a:lnTo>
                    <a:pt x="95" y="189"/>
                  </a:lnTo>
                  <a:lnTo>
                    <a:pt x="100" y="202"/>
                  </a:lnTo>
                  <a:lnTo>
                    <a:pt x="107" y="224"/>
                  </a:lnTo>
                  <a:lnTo>
                    <a:pt x="114" y="246"/>
                  </a:lnTo>
                  <a:lnTo>
                    <a:pt x="121" y="268"/>
                  </a:lnTo>
                  <a:lnTo>
                    <a:pt x="127" y="291"/>
                  </a:lnTo>
                  <a:lnTo>
                    <a:pt x="134" y="314"/>
                  </a:lnTo>
                  <a:lnTo>
                    <a:pt x="141" y="336"/>
                  </a:lnTo>
                  <a:lnTo>
                    <a:pt x="147" y="358"/>
                  </a:lnTo>
                  <a:lnTo>
                    <a:pt x="154" y="380"/>
                  </a:lnTo>
                  <a:lnTo>
                    <a:pt x="162" y="398"/>
                  </a:lnTo>
                  <a:lnTo>
                    <a:pt x="169" y="415"/>
                  </a:lnTo>
                  <a:lnTo>
                    <a:pt x="173" y="434"/>
                  </a:lnTo>
                  <a:lnTo>
                    <a:pt x="178" y="452"/>
                  </a:lnTo>
                  <a:lnTo>
                    <a:pt x="181" y="472"/>
                  </a:lnTo>
                  <a:lnTo>
                    <a:pt x="186" y="491"/>
                  </a:lnTo>
                  <a:lnTo>
                    <a:pt x="193" y="508"/>
                  </a:lnTo>
                  <a:lnTo>
                    <a:pt x="201" y="525"/>
                  </a:lnTo>
                  <a:lnTo>
                    <a:pt x="202" y="538"/>
                  </a:lnTo>
                  <a:lnTo>
                    <a:pt x="207" y="552"/>
                  </a:lnTo>
                  <a:lnTo>
                    <a:pt x="213" y="565"/>
                  </a:lnTo>
                  <a:lnTo>
                    <a:pt x="220" y="578"/>
                  </a:lnTo>
                  <a:lnTo>
                    <a:pt x="222" y="591"/>
                  </a:lnTo>
                  <a:lnTo>
                    <a:pt x="222" y="601"/>
                  </a:lnTo>
                  <a:lnTo>
                    <a:pt x="214" y="610"/>
                  </a:lnTo>
                  <a:lnTo>
                    <a:pt x="199" y="618"/>
                  </a:lnTo>
                  <a:lnTo>
                    <a:pt x="193" y="618"/>
                  </a:lnTo>
                  <a:lnTo>
                    <a:pt x="184" y="586"/>
                  </a:lnTo>
                  <a:lnTo>
                    <a:pt x="174" y="553"/>
                  </a:lnTo>
                  <a:lnTo>
                    <a:pt x="164" y="522"/>
                  </a:lnTo>
                  <a:lnTo>
                    <a:pt x="154" y="491"/>
                  </a:lnTo>
                  <a:lnTo>
                    <a:pt x="143" y="458"/>
                  </a:lnTo>
                  <a:lnTo>
                    <a:pt x="134" y="427"/>
                  </a:lnTo>
                  <a:lnTo>
                    <a:pt x="126" y="394"/>
                  </a:lnTo>
                  <a:lnTo>
                    <a:pt x="119" y="360"/>
                  </a:lnTo>
                  <a:lnTo>
                    <a:pt x="122" y="356"/>
                  </a:lnTo>
                  <a:lnTo>
                    <a:pt x="111" y="334"/>
                  </a:lnTo>
                  <a:lnTo>
                    <a:pt x="101" y="310"/>
                  </a:lnTo>
                  <a:lnTo>
                    <a:pt x="94" y="286"/>
                  </a:lnTo>
                  <a:lnTo>
                    <a:pt x="88" y="261"/>
                  </a:lnTo>
                  <a:lnTo>
                    <a:pt x="81" y="238"/>
                  </a:lnTo>
                  <a:lnTo>
                    <a:pt x="74" y="214"/>
                  </a:lnTo>
                  <a:lnTo>
                    <a:pt x="65" y="191"/>
                  </a:lnTo>
                  <a:lnTo>
                    <a:pt x="54" y="168"/>
                  </a:lnTo>
                  <a:lnTo>
                    <a:pt x="51" y="158"/>
                  </a:lnTo>
                  <a:lnTo>
                    <a:pt x="48" y="148"/>
                  </a:lnTo>
                  <a:lnTo>
                    <a:pt x="44" y="137"/>
                  </a:lnTo>
                  <a:lnTo>
                    <a:pt x="40" y="127"/>
                  </a:lnTo>
                  <a:lnTo>
                    <a:pt x="35" y="117"/>
                  </a:lnTo>
                  <a:lnTo>
                    <a:pt x="29" y="109"/>
                  </a:lnTo>
                  <a:lnTo>
                    <a:pt x="23" y="101"/>
                  </a:lnTo>
                  <a:lnTo>
                    <a:pt x="15" y="93"/>
                  </a:lnTo>
                  <a:lnTo>
                    <a:pt x="19" y="86"/>
                  </a:lnTo>
                  <a:lnTo>
                    <a:pt x="19" y="80"/>
                  </a:lnTo>
                  <a:lnTo>
                    <a:pt x="16" y="73"/>
                  </a:lnTo>
                  <a:lnTo>
                    <a:pt x="12" y="67"/>
                  </a:lnTo>
                  <a:lnTo>
                    <a:pt x="8" y="65"/>
                  </a:lnTo>
                  <a:lnTo>
                    <a:pt x="5" y="65"/>
                  </a:lnTo>
                  <a:lnTo>
                    <a:pt x="1" y="63"/>
                  </a:lnTo>
                  <a:lnTo>
                    <a:pt x="0" y="59"/>
                  </a:lnTo>
                  <a:lnTo>
                    <a:pt x="4" y="51"/>
                  </a:lnTo>
                  <a:lnTo>
                    <a:pt x="8" y="46"/>
                  </a:lnTo>
                  <a:lnTo>
                    <a:pt x="14" y="43"/>
                  </a:lnTo>
                  <a:lnTo>
                    <a:pt x="21" y="39"/>
                  </a:lnTo>
                  <a:lnTo>
                    <a:pt x="29" y="37"/>
                  </a:lnTo>
                  <a:lnTo>
                    <a:pt x="36" y="34"/>
                  </a:lnTo>
                  <a:lnTo>
                    <a:pt x="41" y="28"/>
                  </a:lnTo>
                  <a:lnTo>
                    <a:pt x="45" y="20"/>
                  </a:lnTo>
                  <a:lnTo>
                    <a:pt x="47" y="14"/>
                  </a:lnTo>
                  <a:lnTo>
                    <a:pt x="48" y="9"/>
                  </a:lnTo>
                  <a:lnTo>
                    <a:pt x="50" y="3"/>
                  </a:lnTo>
                  <a:lnTo>
                    <a:pt x="55" y="0"/>
                  </a:lnTo>
                  <a:lnTo>
                    <a:pt x="58" y="0"/>
                  </a:lnTo>
                  <a:lnTo>
                    <a:pt x="62" y="0"/>
                  </a:lnTo>
                  <a:lnTo>
                    <a:pt x="64" y="1"/>
                  </a:lnTo>
                  <a:lnTo>
                    <a:pt x="6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Freeform 15"/>
            <p:cNvSpPr>
              <a:spLocks/>
            </p:cNvSpPr>
            <p:nvPr/>
          </p:nvSpPr>
          <p:spPr bwMode="auto">
            <a:xfrm>
              <a:off x="1731963" y="2960688"/>
              <a:ext cx="207963" cy="211137"/>
            </a:xfrm>
            <a:custGeom>
              <a:avLst/>
              <a:gdLst>
                <a:gd name="T0" fmla="*/ 775 w 785"/>
                <a:gd name="T1" fmla="*/ 19 h 799"/>
                <a:gd name="T2" fmla="*/ 754 w 785"/>
                <a:gd name="T3" fmla="*/ 57 h 799"/>
                <a:gd name="T4" fmla="*/ 732 w 785"/>
                <a:gd name="T5" fmla="*/ 96 h 799"/>
                <a:gd name="T6" fmla="*/ 709 w 785"/>
                <a:gd name="T7" fmla="*/ 133 h 799"/>
                <a:gd name="T8" fmla="*/ 685 w 785"/>
                <a:gd name="T9" fmla="*/ 170 h 799"/>
                <a:gd name="T10" fmla="*/ 659 w 785"/>
                <a:gd name="T11" fmla="*/ 207 h 799"/>
                <a:gd name="T12" fmla="*/ 635 w 785"/>
                <a:gd name="T13" fmla="*/ 244 h 799"/>
                <a:gd name="T14" fmla="*/ 610 w 785"/>
                <a:gd name="T15" fmla="*/ 282 h 799"/>
                <a:gd name="T16" fmla="*/ 588 w 785"/>
                <a:gd name="T17" fmla="*/ 317 h 799"/>
                <a:gd name="T18" fmla="*/ 565 w 785"/>
                <a:gd name="T19" fmla="*/ 348 h 799"/>
                <a:gd name="T20" fmla="*/ 539 w 785"/>
                <a:gd name="T21" fmla="*/ 379 h 799"/>
                <a:gd name="T22" fmla="*/ 511 w 785"/>
                <a:gd name="T23" fmla="*/ 408 h 799"/>
                <a:gd name="T24" fmla="*/ 484 w 785"/>
                <a:gd name="T25" fmla="*/ 439 h 799"/>
                <a:gd name="T26" fmla="*/ 454 w 785"/>
                <a:gd name="T27" fmla="*/ 468 h 799"/>
                <a:gd name="T28" fmla="*/ 427 w 785"/>
                <a:gd name="T29" fmla="*/ 497 h 799"/>
                <a:gd name="T30" fmla="*/ 399 w 785"/>
                <a:gd name="T31" fmla="*/ 526 h 799"/>
                <a:gd name="T32" fmla="*/ 372 w 785"/>
                <a:gd name="T33" fmla="*/ 551 h 799"/>
                <a:gd name="T34" fmla="*/ 345 w 785"/>
                <a:gd name="T35" fmla="*/ 572 h 799"/>
                <a:gd name="T36" fmla="*/ 318 w 785"/>
                <a:gd name="T37" fmla="*/ 593 h 799"/>
                <a:gd name="T38" fmla="*/ 292 w 785"/>
                <a:gd name="T39" fmla="*/ 614 h 799"/>
                <a:gd name="T40" fmla="*/ 264 w 785"/>
                <a:gd name="T41" fmla="*/ 635 h 799"/>
                <a:gd name="T42" fmla="*/ 236 w 785"/>
                <a:gd name="T43" fmla="*/ 655 h 799"/>
                <a:gd name="T44" fmla="*/ 208 w 785"/>
                <a:gd name="T45" fmla="*/ 676 h 799"/>
                <a:gd name="T46" fmla="*/ 180 w 785"/>
                <a:gd name="T47" fmla="*/ 696 h 799"/>
                <a:gd name="T48" fmla="*/ 153 w 785"/>
                <a:gd name="T49" fmla="*/ 712 h 799"/>
                <a:gd name="T50" fmla="*/ 130 w 785"/>
                <a:gd name="T51" fmla="*/ 726 h 799"/>
                <a:gd name="T52" fmla="*/ 106 w 785"/>
                <a:gd name="T53" fmla="*/ 742 h 799"/>
                <a:gd name="T54" fmla="*/ 82 w 785"/>
                <a:gd name="T55" fmla="*/ 756 h 799"/>
                <a:gd name="T56" fmla="*/ 61 w 785"/>
                <a:gd name="T57" fmla="*/ 768 h 799"/>
                <a:gd name="T58" fmla="*/ 44 w 785"/>
                <a:gd name="T59" fmla="*/ 778 h 799"/>
                <a:gd name="T60" fmla="*/ 28 w 785"/>
                <a:gd name="T61" fmla="*/ 787 h 799"/>
                <a:gd name="T62" fmla="*/ 9 w 785"/>
                <a:gd name="T63" fmla="*/ 796 h 799"/>
                <a:gd name="T64" fmla="*/ 21 w 785"/>
                <a:gd name="T65" fmla="*/ 785 h 799"/>
                <a:gd name="T66" fmla="*/ 61 w 785"/>
                <a:gd name="T67" fmla="*/ 757 h 799"/>
                <a:gd name="T68" fmla="*/ 103 w 785"/>
                <a:gd name="T69" fmla="*/ 729 h 799"/>
                <a:gd name="T70" fmla="*/ 144 w 785"/>
                <a:gd name="T71" fmla="*/ 701 h 799"/>
                <a:gd name="T72" fmla="*/ 185 w 785"/>
                <a:gd name="T73" fmla="*/ 671 h 799"/>
                <a:gd name="T74" fmla="*/ 224 w 785"/>
                <a:gd name="T75" fmla="*/ 641 h 799"/>
                <a:gd name="T76" fmla="*/ 263 w 785"/>
                <a:gd name="T77" fmla="*/ 608 h 799"/>
                <a:gd name="T78" fmla="*/ 301 w 785"/>
                <a:gd name="T79" fmla="*/ 575 h 799"/>
                <a:gd name="T80" fmla="*/ 336 w 785"/>
                <a:gd name="T81" fmla="*/ 540 h 799"/>
                <a:gd name="T82" fmla="*/ 370 w 785"/>
                <a:gd name="T83" fmla="*/ 506 h 799"/>
                <a:gd name="T84" fmla="*/ 404 w 785"/>
                <a:gd name="T85" fmla="*/ 472 h 799"/>
                <a:gd name="T86" fmla="*/ 438 w 785"/>
                <a:gd name="T87" fmla="*/ 440 h 799"/>
                <a:gd name="T88" fmla="*/ 471 w 785"/>
                <a:gd name="T89" fmla="*/ 405 h 799"/>
                <a:gd name="T90" fmla="*/ 503 w 785"/>
                <a:gd name="T91" fmla="*/ 370 h 799"/>
                <a:gd name="T92" fmla="*/ 534 w 785"/>
                <a:gd name="T93" fmla="*/ 334 h 799"/>
                <a:gd name="T94" fmla="*/ 560 w 785"/>
                <a:gd name="T95" fmla="*/ 297 h 799"/>
                <a:gd name="T96" fmla="*/ 586 w 785"/>
                <a:gd name="T97" fmla="*/ 262 h 799"/>
                <a:gd name="T98" fmla="*/ 611 w 785"/>
                <a:gd name="T99" fmla="*/ 233 h 799"/>
                <a:gd name="T100" fmla="*/ 636 w 785"/>
                <a:gd name="T101" fmla="*/ 204 h 799"/>
                <a:gd name="T102" fmla="*/ 660 w 785"/>
                <a:gd name="T103" fmla="*/ 175 h 799"/>
                <a:gd name="T104" fmla="*/ 682 w 785"/>
                <a:gd name="T105" fmla="*/ 144 h 799"/>
                <a:gd name="T106" fmla="*/ 704 w 785"/>
                <a:gd name="T107" fmla="*/ 115 h 799"/>
                <a:gd name="T108" fmla="*/ 727 w 785"/>
                <a:gd name="T109" fmla="*/ 85 h 799"/>
                <a:gd name="T110" fmla="*/ 749 w 785"/>
                <a:gd name="T111" fmla="*/ 55 h 799"/>
                <a:gd name="T112" fmla="*/ 766 w 785"/>
                <a:gd name="T113" fmla="*/ 29 h 799"/>
                <a:gd name="T114" fmla="*/ 777 w 785"/>
                <a:gd name="T115" fmla="*/ 7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5" h="799">
                  <a:moveTo>
                    <a:pt x="785" y="0"/>
                  </a:moveTo>
                  <a:lnTo>
                    <a:pt x="775" y="19"/>
                  </a:lnTo>
                  <a:lnTo>
                    <a:pt x="765" y="39"/>
                  </a:lnTo>
                  <a:lnTo>
                    <a:pt x="754" y="57"/>
                  </a:lnTo>
                  <a:lnTo>
                    <a:pt x="743" y="76"/>
                  </a:lnTo>
                  <a:lnTo>
                    <a:pt x="732" y="96"/>
                  </a:lnTo>
                  <a:lnTo>
                    <a:pt x="721" y="114"/>
                  </a:lnTo>
                  <a:lnTo>
                    <a:pt x="709" y="133"/>
                  </a:lnTo>
                  <a:lnTo>
                    <a:pt x="696" y="151"/>
                  </a:lnTo>
                  <a:lnTo>
                    <a:pt x="685" y="170"/>
                  </a:lnTo>
                  <a:lnTo>
                    <a:pt x="672" y="189"/>
                  </a:lnTo>
                  <a:lnTo>
                    <a:pt x="659" y="207"/>
                  </a:lnTo>
                  <a:lnTo>
                    <a:pt x="647" y="226"/>
                  </a:lnTo>
                  <a:lnTo>
                    <a:pt x="635" y="244"/>
                  </a:lnTo>
                  <a:lnTo>
                    <a:pt x="623" y="263"/>
                  </a:lnTo>
                  <a:lnTo>
                    <a:pt x="610" y="282"/>
                  </a:lnTo>
                  <a:lnTo>
                    <a:pt x="599" y="300"/>
                  </a:lnTo>
                  <a:lnTo>
                    <a:pt x="588" y="317"/>
                  </a:lnTo>
                  <a:lnTo>
                    <a:pt x="577" y="333"/>
                  </a:lnTo>
                  <a:lnTo>
                    <a:pt x="565" y="348"/>
                  </a:lnTo>
                  <a:lnTo>
                    <a:pt x="552" y="364"/>
                  </a:lnTo>
                  <a:lnTo>
                    <a:pt x="539" y="379"/>
                  </a:lnTo>
                  <a:lnTo>
                    <a:pt x="525" y="394"/>
                  </a:lnTo>
                  <a:lnTo>
                    <a:pt x="511" y="408"/>
                  </a:lnTo>
                  <a:lnTo>
                    <a:pt x="497" y="423"/>
                  </a:lnTo>
                  <a:lnTo>
                    <a:pt x="484" y="439"/>
                  </a:lnTo>
                  <a:lnTo>
                    <a:pt x="470" y="453"/>
                  </a:lnTo>
                  <a:lnTo>
                    <a:pt x="454" y="468"/>
                  </a:lnTo>
                  <a:lnTo>
                    <a:pt x="440" y="482"/>
                  </a:lnTo>
                  <a:lnTo>
                    <a:pt x="427" y="497"/>
                  </a:lnTo>
                  <a:lnTo>
                    <a:pt x="413" y="511"/>
                  </a:lnTo>
                  <a:lnTo>
                    <a:pt x="399" y="526"/>
                  </a:lnTo>
                  <a:lnTo>
                    <a:pt x="385" y="541"/>
                  </a:lnTo>
                  <a:lnTo>
                    <a:pt x="372" y="551"/>
                  </a:lnTo>
                  <a:lnTo>
                    <a:pt x="359" y="562"/>
                  </a:lnTo>
                  <a:lnTo>
                    <a:pt x="345" y="572"/>
                  </a:lnTo>
                  <a:lnTo>
                    <a:pt x="332" y="583"/>
                  </a:lnTo>
                  <a:lnTo>
                    <a:pt x="318" y="593"/>
                  </a:lnTo>
                  <a:lnTo>
                    <a:pt x="304" y="604"/>
                  </a:lnTo>
                  <a:lnTo>
                    <a:pt x="292" y="614"/>
                  </a:lnTo>
                  <a:lnTo>
                    <a:pt x="278" y="625"/>
                  </a:lnTo>
                  <a:lnTo>
                    <a:pt x="264" y="635"/>
                  </a:lnTo>
                  <a:lnTo>
                    <a:pt x="250" y="646"/>
                  </a:lnTo>
                  <a:lnTo>
                    <a:pt x="236" y="655"/>
                  </a:lnTo>
                  <a:lnTo>
                    <a:pt x="222" y="665"/>
                  </a:lnTo>
                  <a:lnTo>
                    <a:pt x="208" y="676"/>
                  </a:lnTo>
                  <a:lnTo>
                    <a:pt x="194" y="686"/>
                  </a:lnTo>
                  <a:lnTo>
                    <a:pt x="180" y="696"/>
                  </a:lnTo>
                  <a:lnTo>
                    <a:pt x="166" y="706"/>
                  </a:lnTo>
                  <a:lnTo>
                    <a:pt x="153" y="712"/>
                  </a:lnTo>
                  <a:lnTo>
                    <a:pt x="142" y="719"/>
                  </a:lnTo>
                  <a:lnTo>
                    <a:pt x="130" y="726"/>
                  </a:lnTo>
                  <a:lnTo>
                    <a:pt x="118" y="734"/>
                  </a:lnTo>
                  <a:lnTo>
                    <a:pt x="106" y="742"/>
                  </a:lnTo>
                  <a:lnTo>
                    <a:pt x="94" y="749"/>
                  </a:lnTo>
                  <a:lnTo>
                    <a:pt x="82" y="756"/>
                  </a:lnTo>
                  <a:lnTo>
                    <a:pt x="70" y="762"/>
                  </a:lnTo>
                  <a:lnTo>
                    <a:pt x="61" y="768"/>
                  </a:lnTo>
                  <a:lnTo>
                    <a:pt x="53" y="772"/>
                  </a:lnTo>
                  <a:lnTo>
                    <a:pt x="44" y="778"/>
                  </a:lnTo>
                  <a:lnTo>
                    <a:pt x="36" y="783"/>
                  </a:lnTo>
                  <a:lnTo>
                    <a:pt x="28" y="787"/>
                  </a:lnTo>
                  <a:lnTo>
                    <a:pt x="18" y="792"/>
                  </a:lnTo>
                  <a:lnTo>
                    <a:pt x="9" y="796"/>
                  </a:lnTo>
                  <a:lnTo>
                    <a:pt x="0" y="799"/>
                  </a:lnTo>
                  <a:lnTo>
                    <a:pt x="21" y="785"/>
                  </a:lnTo>
                  <a:lnTo>
                    <a:pt x="42" y="771"/>
                  </a:lnTo>
                  <a:lnTo>
                    <a:pt x="61" y="757"/>
                  </a:lnTo>
                  <a:lnTo>
                    <a:pt x="82" y="743"/>
                  </a:lnTo>
                  <a:lnTo>
                    <a:pt x="103" y="729"/>
                  </a:lnTo>
                  <a:lnTo>
                    <a:pt x="123" y="715"/>
                  </a:lnTo>
                  <a:lnTo>
                    <a:pt x="144" y="701"/>
                  </a:lnTo>
                  <a:lnTo>
                    <a:pt x="164" y="686"/>
                  </a:lnTo>
                  <a:lnTo>
                    <a:pt x="185" y="671"/>
                  </a:lnTo>
                  <a:lnTo>
                    <a:pt x="204" y="656"/>
                  </a:lnTo>
                  <a:lnTo>
                    <a:pt x="224" y="641"/>
                  </a:lnTo>
                  <a:lnTo>
                    <a:pt x="244" y="625"/>
                  </a:lnTo>
                  <a:lnTo>
                    <a:pt x="263" y="608"/>
                  </a:lnTo>
                  <a:lnTo>
                    <a:pt x="282" y="592"/>
                  </a:lnTo>
                  <a:lnTo>
                    <a:pt x="301" y="575"/>
                  </a:lnTo>
                  <a:lnTo>
                    <a:pt x="320" y="557"/>
                  </a:lnTo>
                  <a:lnTo>
                    <a:pt x="336" y="540"/>
                  </a:lnTo>
                  <a:lnTo>
                    <a:pt x="353" y="523"/>
                  </a:lnTo>
                  <a:lnTo>
                    <a:pt x="370" y="506"/>
                  </a:lnTo>
                  <a:lnTo>
                    <a:pt x="387" y="490"/>
                  </a:lnTo>
                  <a:lnTo>
                    <a:pt x="404" y="472"/>
                  </a:lnTo>
                  <a:lnTo>
                    <a:pt x="421" y="456"/>
                  </a:lnTo>
                  <a:lnTo>
                    <a:pt x="438" y="440"/>
                  </a:lnTo>
                  <a:lnTo>
                    <a:pt x="454" y="422"/>
                  </a:lnTo>
                  <a:lnTo>
                    <a:pt x="471" y="405"/>
                  </a:lnTo>
                  <a:lnTo>
                    <a:pt x="487" y="387"/>
                  </a:lnTo>
                  <a:lnTo>
                    <a:pt x="503" y="370"/>
                  </a:lnTo>
                  <a:lnTo>
                    <a:pt x="518" y="353"/>
                  </a:lnTo>
                  <a:lnTo>
                    <a:pt x="534" y="334"/>
                  </a:lnTo>
                  <a:lnTo>
                    <a:pt x="547" y="315"/>
                  </a:lnTo>
                  <a:lnTo>
                    <a:pt x="560" y="297"/>
                  </a:lnTo>
                  <a:lnTo>
                    <a:pt x="573" y="277"/>
                  </a:lnTo>
                  <a:lnTo>
                    <a:pt x="586" y="262"/>
                  </a:lnTo>
                  <a:lnTo>
                    <a:pt x="599" y="248"/>
                  </a:lnTo>
                  <a:lnTo>
                    <a:pt x="611" y="233"/>
                  </a:lnTo>
                  <a:lnTo>
                    <a:pt x="624" y="219"/>
                  </a:lnTo>
                  <a:lnTo>
                    <a:pt x="636" y="204"/>
                  </a:lnTo>
                  <a:lnTo>
                    <a:pt x="649" y="189"/>
                  </a:lnTo>
                  <a:lnTo>
                    <a:pt x="660" y="175"/>
                  </a:lnTo>
                  <a:lnTo>
                    <a:pt x="672" y="160"/>
                  </a:lnTo>
                  <a:lnTo>
                    <a:pt x="682" y="144"/>
                  </a:lnTo>
                  <a:lnTo>
                    <a:pt x="694" y="130"/>
                  </a:lnTo>
                  <a:lnTo>
                    <a:pt x="704" y="115"/>
                  </a:lnTo>
                  <a:lnTo>
                    <a:pt x="716" y="100"/>
                  </a:lnTo>
                  <a:lnTo>
                    <a:pt x="727" y="85"/>
                  </a:lnTo>
                  <a:lnTo>
                    <a:pt x="738" y="70"/>
                  </a:lnTo>
                  <a:lnTo>
                    <a:pt x="749" y="55"/>
                  </a:lnTo>
                  <a:lnTo>
                    <a:pt x="759" y="40"/>
                  </a:lnTo>
                  <a:lnTo>
                    <a:pt x="766" y="29"/>
                  </a:lnTo>
                  <a:lnTo>
                    <a:pt x="772" y="18"/>
                  </a:lnTo>
                  <a:lnTo>
                    <a:pt x="777" y="7"/>
                  </a:lnTo>
                  <a:lnTo>
                    <a:pt x="7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Freeform 16"/>
            <p:cNvSpPr>
              <a:spLocks/>
            </p:cNvSpPr>
            <p:nvPr/>
          </p:nvSpPr>
          <p:spPr bwMode="auto">
            <a:xfrm>
              <a:off x="1849438" y="2971800"/>
              <a:ext cx="46038" cy="26987"/>
            </a:xfrm>
            <a:custGeom>
              <a:avLst/>
              <a:gdLst>
                <a:gd name="T0" fmla="*/ 169 w 170"/>
                <a:gd name="T1" fmla="*/ 10 h 107"/>
                <a:gd name="T2" fmla="*/ 153 w 170"/>
                <a:gd name="T3" fmla="*/ 21 h 107"/>
                <a:gd name="T4" fmla="*/ 136 w 170"/>
                <a:gd name="T5" fmla="*/ 31 h 107"/>
                <a:gd name="T6" fmla="*/ 119 w 170"/>
                <a:gd name="T7" fmla="*/ 41 h 107"/>
                <a:gd name="T8" fmla="*/ 101 w 170"/>
                <a:gd name="T9" fmla="*/ 49 h 107"/>
                <a:gd name="T10" fmla="*/ 84 w 170"/>
                <a:gd name="T11" fmla="*/ 58 h 107"/>
                <a:gd name="T12" fmla="*/ 68 w 170"/>
                <a:gd name="T13" fmla="*/ 67 h 107"/>
                <a:gd name="T14" fmla="*/ 50 w 170"/>
                <a:gd name="T15" fmla="*/ 77 h 107"/>
                <a:gd name="T16" fmla="*/ 34 w 170"/>
                <a:gd name="T17" fmla="*/ 87 h 107"/>
                <a:gd name="T18" fmla="*/ 40 w 170"/>
                <a:gd name="T19" fmla="*/ 93 h 107"/>
                <a:gd name="T20" fmla="*/ 35 w 170"/>
                <a:gd name="T21" fmla="*/ 94 h 107"/>
                <a:gd name="T22" fmla="*/ 31 w 170"/>
                <a:gd name="T23" fmla="*/ 96 h 107"/>
                <a:gd name="T24" fmla="*/ 26 w 170"/>
                <a:gd name="T25" fmla="*/ 100 h 107"/>
                <a:gd name="T26" fmla="*/ 20 w 170"/>
                <a:gd name="T27" fmla="*/ 103 h 107"/>
                <a:gd name="T28" fmla="*/ 15 w 170"/>
                <a:gd name="T29" fmla="*/ 106 h 107"/>
                <a:gd name="T30" fmla="*/ 11 w 170"/>
                <a:gd name="T31" fmla="*/ 107 h 107"/>
                <a:gd name="T32" fmla="*/ 5 w 170"/>
                <a:gd name="T33" fmla="*/ 107 h 107"/>
                <a:gd name="T34" fmla="*/ 0 w 170"/>
                <a:gd name="T35" fmla="*/ 105 h 107"/>
                <a:gd name="T36" fmla="*/ 6 w 170"/>
                <a:gd name="T37" fmla="*/ 96 h 107"/>
                <a:gd name="T38" fmla="*/ 14 w 170"/>
                <a:gd name="T39" fmla="*/ 89 h 107"/>
                <a:gd name="T40" fmla="*/ 24 w 170"/>
                <a:gd name="T41" fmla="*/ 85 h 107"/>
                <a:gd name="T42" fmla="*/ 32 w 170"/>
                <a:gd name="T43" fmla="*/ 79 h 107"/>
                <a:gd name="T44" fmla="*/ 48 w 170"/>
                <a:gd name="T45" fmla="*/ 67 h 107"/>
                <a:gd name="T46" fmla="*/ 63 w 170"/>
                <a:gd name="T47" fmla="*/ 56 h 107"/>
                <a:gd name="T48" fmla="*/ 79 w 170"/>
                <a:gd name="T49" fmla="*/ 45 h 107"/>
                <a:gd name="T50" fmla="*/ 97 w 170"/>
                <a:gd name="T51" fmla="*/ 35 h 107"/>
                <a:gd name="T52" fmla="*/ 113 w 170"/>
                <a:gd name="T53" fmla="*/ 26 h 107"/>
                <a:gd name="T54" fmla="*/ 129 w 170"/>
                <a:gd name="T55" fmla="*/ 16 h 107"/>
                <a:gd name="T56" fmla="*/ 147 w 170"/>
                <a:gd name="T57" fmla="*/ 8 h 107"/>
                <a:gd name="T58" fmla="*/ 164 w 170"/>
                <a:gd name="T59" fmla="*/ 0 h 107"/>
                <a:gd name="T60" fmla="*/ 168 w 170"/>
                <a:gd name="T61" fmla="*/ 1 h 107"/>
                <a:gd name="T62" fmla="*/ 170 w 170"/>
                <a:gd name="T63" fmla="*/ 5 h 107"/>
                <a:gd name="T64" fmla="*/ 170 w 170"/>
                <a:gd name="T65" fmla="*/ 7 h 107"/>
                <a:gd name="T66" fmla="*/ 169 w 170"/>
                <a:gd name="T67"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107">
                  <a:moveTo>
                    <a:pt x="169" y="10"/>
                  </a:moveTo>
                  <a:lnTo>
                    <a:pt x="153" y="21"/>
                  </a:lnTo>
                  <a:lnTo>
                    <a:pt x="136" y="31"/>
                  </a:lnTo>
                  <a:lnTo>
                    <a:pt x="119" y="41"/>
                  </a:lnTo>
                  <a:lnTo>
                    <a:pt x="101" y="49"/>
                  </a:lnTo>
                  <a:lnTo>
                    <a:pt x="84" y="58"/>
                  </a:lnTo>
                  <a:lnTo>
                    <a:pt x="68" y="67"/>
                  </a:lnTo>
                  <a:lnTo>
                    <a:pt x="50" y="77"/>
                  </a:lnTo>
                  <a:lnTo>
                    <a:pt x="34" y="87"/>
                  </a:lnTo>
                  <a:lnTo>
                    <a:pt x="40" y="93"/>
                  </a:lnTo>
                  <a:lnTo>
                    <a:pt x="35" y="94"/>
                  </a:lnTo>
                  <a:lnTo>
                    <a:pt x="31" y="96"/>
                  </a:lnTo>
                  <a:lnTo>
                    <a:pt x="26" y="100"/>
                  </a:lnTo>
                  <a:lnTo>
                    <a:pt x="20" y="103"/>
                  </a:lnTo>
                  <a:lnTo>
                    <a:pt x="15" y="106"/>
                  </a:lnTo>
                  <a:lnTo>
                    <a:pt x="11" y="107"/>
                  </a:lnTo>
                  <a:lnTo>
                    <a:pt x="5" y="107"/>
                  </a:lnTo>
                  <a:lnTo>
                    <a:pt x="0" y="105"/>
                  </a:lnTo>
                  <a:lnTo>
                    <a:pt x="6" y="96"/>
                  </a:lnTo>
                  <a:lnTo>
                    <a:pt x="14" y="89"/>
                  </a:lnTo>
                  <a:lnTo>
                    <a:pt x="24" y="85"/>
                  </a:lnTo>
                  <a:lnTo>
                    <a:pt x="32" y="79"/>
                  </a:lnTo>
                  <a:lnTo>
                    <a:pt x="48" y="67"/>
                  </a:lnTo>
                  <a:lnTo>
                    <a:pt x="63" y="56"/>
                  </a:lnTo>
                  <a:lnTo>
                    <a:pt x="79" y="45"/>
                  </a:lnTo>
                  <a:lnTo>
                    <a:pt x="97" y="35"/>
                  </a:lnTo>
                  <a:lnTo>
                    <a:pt x="113" y="26"/>
                  </a:lnTo>
                  <a:lnTo>
                    <a:pt x="129" y="16"/>
                  </a:lnTo>
                  <a:lnTo>
                    <a:pt x="147" y="8"/>
                  </a:lnTo>
                  <a:lnTo>
                    <a:pt x="164" y="0"/>
                  </a:lnTo>
                  <a:lnTo>
                    <a:pt x="168" y="1"/>
                  </a:lnTo>
                  <a:lnTo>
                    <a:pt x="170" y="5"/>
                  </a:lnTo>
                  <a:lnTo>
                    <a:pt x="170" y="7"/>
                  </a:lnTo>
                  <a:lnTo>
                    <a:pt x="16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Freeform 17"/>
            <p:cNvSpPr>
              <a:spLocks/>
            </p:cNvSpPr>
            <p:nvPr/>
          </p:nvSpPr>
          <p:spPr bwMode="auto">
            <a:xfrm>
              <a:off x="1741488" y="2973388"/>
              <a:ext cx="4763" cy="3175"/>
            </a:xfrm>
            <a:custGeom>
              <a:avLst/>
              <a:gdLst>
                <a:gd name="T0" fmla="*/ 19 w 19"/>
                <a:gd name="T1" fmla="*/ 5 h 7"/>
                <a:gd name="T2" fmla="*/ 15 w 19"/>
                <a:gd name="T3" fmla="*/ 7 h 7"/>
                <a:gd name="T4" fmla="*/ 10 w 19"/>
                <a:gd name="T5" fmla="*/ 7 h 7"/>
                <a:gd name="T6" fmla="*/ 4 w 19"/>
                <a:gd name="T7" fmla="*/ 5 h 7"/>
                <a:gd name="T8" fmla="*/ 0 w 19"/>
                <a:gd name="T9" fmla="*/ 0 h 7"/>
                <a:gd name="T10" fmla="*/ 19 w 19"/>
                <a:gd name="T11" fmla="*/ 5 h 7"/>
              </a:gdLst>
              <a:ahLst/>
              <a:cxnLst>
                <a:cxn ang="0">
                  <a:pos x="T0" y="T1"/>
                </a:cxn>
                <a:cxn ang="0">
                  <a:pos x="T2" y="T3"/>
                </a:cxn>
                <a:cxn ang="0">
                  <a:pos x="T4" y="T5"/>
                </a:cxn>
                <a:cxn ang="0">
                  <a:pos x="T6" y="T7"/>
                </a:cxn>
                <a:cxn ang="0">
                  <a:pos x="T8" y="T9"/>
                </a:cxn>
                <a:cxn ang="0">
                  <a:pos x="T10" y="T11"/>
                </a:cxn>
              </a:cxnLst>
              <a:rect l="0" t="0" r="r" b="b"/>
              <a:pathLst>
                <a:path w="19" h="7">
                  <a:moveTo>
                    <a:pt x="19" y="5"/>
                  </a:moveTo>
                  <a:lnTo>
                    <a:pt x="15" y="7"/>
                  </a:lnTo>
                  <a:lnTo>
                    <a:pt x="10" y="7"/>
                  </a:lnTo>
                  <a:lnTo>
                    <a:pt x="4" y="5"/>
                  </a:lnTo>
                  <a:lnTo>
                    <a:pt x="0" y="0"/>
                  </a:lnTo>
                  <a:lnTo>
                    <a:pt x="1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Freeform 18"/>
            <p:cNvSpPr>
              <a:spLocks/>
            </p:cNvSpPr>
            <p:nvPr/>
          </p:nvSpPr>
          <p:spPr bwMode="auto">
            <a:xfrm>
              <a:off x="1747838" y="2981325"/>
              <a:ext cx="192088" cy="198437"/>
            </a:xfrm>
            <a:custGeom>
              <a:avLst/>
              <a:gdLst>
                <a:gd name="T0" fmla="*/ 715 w 729"/>
                <a:gd name="T1" fmla="*/ 26 h 752"/>
                <a:gd name="T2" fmla="*/ 688 w 729"/>
                <a:gd name="T3" fmla="*/ 76 h 752"/>
                <a:gd name="T4" fmla="*/ 659 w 729"/>
                <a:gd name="T5" fmla="*/ 126 h 752"/>
                <a:gd name="T6" fmla="*/ 629 w 729"/>
                <a:gd name="T7" fmla="*/ 176 h 752"/>
                <a:gd name="T8" fmla="*/ 598 w 729"/>
                <a:gd name="T9" fmla="*/ 223 h 752"/>
                <a:gd name="T10" fmla="*/ 564 w 729"/>
                <a:gd name="T11" fmla="*/ 271 h 752"/>
                <a:gd name="T12" fmla="*/ 528 w 729"/>
                <a:gd name="T13" fmla="*/ 317 h 752"/>
                <a:gd name="T14" fmla="*/ 490 w 729"/>
                <a:gd name="T15" fmla="*/ 363 h 752"/>
                <a:gd name="T16" fmla="*/ 455 w 729"/>
                <a:gd name="T17" fmla="*/ 403 h 752"/>
                <a:gd name="T18" fmla="*/ 425 w 729"/>
                <a:gd name="T19" fmla="*/ 438 h 752"/>
                <a:gd name="T20" fmla="*/ 393 w 729"/>
                <a:gd name="T21" fmla="*/ 469 h 752"/>
                <a:gd name="T22" fmla="*/ 361 w 729"/>
                <a:gd name="T23" fmla="*/ 498 h 752"/>
                <a:gd name="T24" fmla="*/ 326 w 729"/>
                <a:gd name="T25" fmla="*/ 524 h 752"/>
                <a:gd name="T26" fmla="*/ 292 w 729"/>
                <a:gd name="T27" fmla="*/ 551 h 752"/>
                <a:gd name="T28" fmla="*/ 257 w 729"/>
                <a:gd name="T29" fmla="*/ 578 h 752"/>
                <a:gd name="T30" fmla="*/ 223 w 729"/>
                <a:gd name="T31" fmla="*/ 606 h 752"/>
                <a:gd name="T32" fmla="*/ 194 w 729"/>
                <a:gd name="T33" fmla="*/ 629 h 752"/>
                <a:gd name="T34" fmla="*/ 169 w 729"/>
                <a:gd name="T35" fmla="*/ 646 h 752"/>
                <a:gd name="T36" fmla="*/ 143 w 729"/>
                <a:gd name="T37" fmla="*/ 663 h 752"/>
                <a:gd name="T38" fmla="*/ 118 w 729"/>
                <a:gd name="T39" fmla="*/ 680 h 752"/>
                <a:gd name="T40" fmla="*/ 92 w 729"/>
                <a:gd name="T41" fmla="*/ 696 h 752"/>
                <a:gd name="T42" fmla="*/ 65 w 729"/>
                <a:gd name="T43" fmla="*/ 713 h 752"/>
                <a:gd name="T44" fmla="*/ 40 w 729"/>
                <a:gd name="T45" fmla="*/ 729 h 752"/>
                <a:gd name="T46" fmla="*/ 13 w 729"/>
                <a:gd name="T47" fmla="*/ 745 h 752"/>
                <a:gd name="T48" fmla="*/ 15 w 729"/>
                <a:gd name="T49" fmla="*/ 739 h 752"/>
                <a:gd name="T50" fmla="*/ 45 w 729"/>
                <a:gd name="T51" fmla="*/ 716 h 752"/>
                <a:gd name="T52" fmla="*/ 78 w 729"/>
                <a:gd name="T53" fmla="*/ 692 h 752"/>
                <a:gd name="T54" fmla="*/ 112 w 729"/>
                <a:gd name="T55" fmla="*/ 669 h 752"/>
                <a:gd name="T56" fmla="*/ 145 w 729"/>
                <a:gd name="T57" fmla="*/ 645 h 752"/>
                <a:gd name="T58" fmla="*/ 179 w 729"/>
                <a:gd name="T59" fmla="*/ 621 h 752"/>
                <a:gd name="T60" fmla="*/ 213 w 729"/>
                <a:gd name="T61" fmla="*/ 596 h 752"/>
                <a:gd name="T62" fmla="*/ 245 w 729"/>
                <a:gd name="T63" fmla="*/ 571 h 752"/>
                <a:gd name="T64" fmla="*/ 285 w 729"/>
                <a:gd name="T65" fmla="*/ 537 h 752"/>
                <a:gd name="T66" fmla="*/ 331 w 729"/>
                <a:gd name="T67" fmla="*/ 494 h 752"/>
                <a:gd name="T68" fmla="*/ 376 w 729"/>
                <a:gd name="T69" fmla="*/ 449 h 752"/>
                <a:gd name="T70" fmla="*/ 418 w 729"/>
                <a:gd name="T71" fmla="*/ 401 h 752"/>
                <a:gd name="T72" fmla="*/ 459 w 729"/>
                <a:gd name="T73" fmla="*/ 352 h 752"/>
                <a:gd name="T74" fmla="*/ 499 w 729"/>
                <a:gd name="T75" fmla="*/ 303 h 752"/>
                <a:gd name="T76" fmla="*/ 538 w 729"/>
                <a:gd name="T77" fmla="*/ 253 h 752"/>
                <a:gd name="T78" fmla="*/ 577 w 729"/>
                <a:gd name="T79" fmla="*/ 206 h 752"/>
                <a:gd name="T80" fmla="*/ 606 w 729"/>
                <a:gd name="T81" fmla="*/ 169 h 752"/>
                <a:gd name="T82" fmla="*/ 626 w 729"/>
                <a:gd name="T83" fmla="*/ 142 h 752"/>
                <a:gd name="T84" fmla="*/ 643 w 729"/>
                <a:gd name="T85" fmla="*/ 115 h 752"/>
                <a:gd name="T86" fmla="*/ 661 w 729"/>
                <a:gd name="T87" fmla="*/ 88 h 752"/>
                <a:gd name="T88" fmla="*/ 679 w 729"/>
                <a:gd name="T89" fmla="*/ 66 h 752"/>
                <a:gd name="T90" fmla="*/ 694 w 729"/>
                <a:gd name="T91" fmla="*/ 48 h 752"/>
                <a:gd name="T92" fmla="*/ 707 w 729"/>
                <a:gd name="T93" fmla="*/ 28 h 752"/>
                <a:gd name="T94" fmla="*/ 721 w 729"/>
                <a:gd name="T95" fmla="*/ 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9" h="752">
                  <a:moveTo>
                    <a:pt x="729" y="0"/>
                  </a:moveTo>
                  <a:lnTo>
                    <a:pt x="715" y="26"/>
                  </a:lnTo>
                  <a:lnTo>
                    <a:pt x="702" y="50"/>
                  </a:lnTo>
                  <a:lnTo>
                    <a:pt x="688" y="76"/>
                  </a:lnTo>
                  <a:lnTo>
                    <a:pt x="673" y="101"/>
                  </a:lnTo>
                  <a:lnTo>
                    <a:pt x="659" y="126"/>
                  </a:lnTo>
                  <a:lnTo>
                    <a:pt x="644" y="150"/>
                  </a:lnTo>
                  <a:lnTo>
                    <a:pt x="629" y="176"/>
                  </a:lnTo>
                  <a:lnTo>
                    <a:pt x="614" y="199"/>
                  </a:lnTo>
                  <a:lnTo>
                    <a:pt x="598" y="223"/>
                  </a:lnTo>
                  <a:lnTo>
                    <a:pt x="581" y="248"/>
                  </a:lnTo>
                  <a:lnTo>
                    <a:pt x="564" y="271"/>
                  </a:lnTo>
                  <a:lnTo>
                    <a:pt x="547" y="294"/>
                  </a:lnTo>
                  <a:lnTo>
                    <a:pt x="528" y="317"/>
                  </a:lnTo>
                  <a:lnTo>
                    <a:pt x="509" y="341"/>
                  </a:lnTo>
                  <a:lnTo>
                    <a:pt x="490" y="363"/>
                  </a:lnTo>
                  <a:lnTo>
                    <a:pt x="469" y="385"/>
                  </a:lnTo>
                  <a:lnTo>
                    <a:pt x="455" y="403"/>
                  </a:lnTo>
                  <a:lnTo>
                    <a:pt x="440" y="421"/>
                  </a:lnTo>
                  <a:lnTo>
                    <a:pt x="425" y="438"/>
                  </a:lnTo>
                  <a:lnTo>
                    <a:pt x="409" y="453"/>
                  </a:lnTo>
                  <a:lnTo>
                    <a:pt x="393" y="469"/>
                  </a:lnTo>
                  <a:lnTo>
                    <a:pt x="377" y="484"/>
                  </a:lnTo>
                  <a:lnTo>
                    <a:pt x="361" y="498"/>
                  </a:lnTo>
                  <a:lnTo>
                    <a:pt x="343" y="512"/>
                  </a:lnTo>
                  <a:lnTo>
                    <a:pt x="326" y="524"/>
                  </a:lnTo>
                  <a:lnTo>
                    <a:pt x="309" y="537"/>
                  </a:lnTo>
                  <a:lnTo>
                    <a:pt x="292" y="551"/>
                  </a:lnTo>
                  <a:lnTo>
                    <a:pt x="275" y="564"/>
                  </a:lnTo>
                  <a:lnTo>
                    <a:pt x="257" y="578"/>
                  </a:lnTo>
                  <a:lnTo>
                    <a:pt x="241" y="592"/>
                  </a:lnTo>
                  <a:lnTo>
                    <a:pt x="223" y="606"/>
                  </a:lnTo>
                  <a:lnTo>
                    <a:pt x="207" y="621"/>
                  </a:lnTo>
                  <a:lnTo>
                    <a:pt x="194" y="629"/>
                  </a:lnTo>
                  <a:lnTo>
                    <a:pt x="182" y="637"/>
                  </a:lnTo>
                  <a:lnTo>
                    <a:pt x="169" y="646"/>
                  </a:lnTo>
                  <a:lnTo>
                    <a:pt x="156" y="655"/>
                  </a:lnTo>
                  <a:lnTo>
                    <a:pt x="143" y="663"/>
                  </a:lnTo>
                  <a:lnTo>
                    <a:pt x="130" y="671"/>
                  </a:lnTo>
                  <a:lnTo>
                    <a:pt x="118" y="680"/>
                  </a:lnTo>
                  <a:lnTo>
                    <a:pt x="105" y="688"/>
                  </a:lnTo>
                  <a:lnTo>
                    <a:pt x="92" y="696"/>
                  </a:lnTo>
                  <a:lnTo>
                    <a:pt x="79" y="705"/>
                  </a:lnTo>
                  <a:lnTo>
                    <a:pt x="65" y="713"/>
                  </a:lnTo>
                  <a:lnTo>
                    <a:pt x="52" y="721"/>
                  </a:lnTo>
                  <a:lnTo>
                    <a:pt x="40" y="729"/>
                  </a:lnTo>
                  <a:lnTo>
                    <a:pt x="27" y="737"/>
                  </a:lnTo>
                  <a:lnTo>
                    <a:pt x="13" y="745"/>
                  </a:lnTo>
                  <a:lnTo>
                    <a:pt x="0" y="752"/>
                  </a:lnTo>
                  <a:lnTo>
                    <a:pt x="15" y="739"/>
                  </a:lnTo>
                  <a:lnTo>
                    <a:pt x="30" y="728"/>
                  </a:lnTo>
                  <a:lnTo>
                    <a:pt x="45" y="716"/>
                  </a:lnTo>
                  <a:lnTo>
                    <a:pt x="62" y="705"/>
                  </a:lnTo>
                  <a:lnTo>
                    <a:pt x="78" y="692"/>
                  </a:lnTo>
                  <a:lnTo>
                    <a:pt x="94" y="680"/>
                  </a:lnTo>
                  <a:lnTo>
                    <a:pt x="112" y="669"/>
                  </a:lnTo>
                  <a:lnTo>
                    <a:pt x="128" y="657"/>
                  </a:lnTo>
                  <a:lnTo>
                    <a:pt x="145" y="645"/>
                  </a:lnTo>
                  <a:lnTo>
                    <a:pt x="162" y="634"/>
                  </a:lnTo>
                  <a:lnTo>
                    <a:pt x="179" y="621"/>
                  </a:lnTo>
                  <a:lnTo>
                    <a:pt x="195" y="609"/>
                  </a:lnTo>
                  <a:lnTo>
                    <a:pt x="213" y="596"/>
                  </a:lnTo>
                  <a:lnTo>
                    <a:pt x="229" y="584"/>
                  </a:lnTo>
                  <a:lnTo>
                    <a:pt x="245" y="571"/>
                  </a:lnTo>
                  <a:lnTo>
                    <a:pt x="261" y="557"/>
                  </a:lnTo>
                  <a:lnTo>
                    <a:pt x="285" y="537"/>
                  </a:lnTo>
                  <a:lnTo>
                    <a:pt x="308" y="515"/>
                  </a:lnTo>
                  <a:lnTo>
                    <a:pt x="331" y="494"/>
                  </a:lnTo>
                  <a:lnTo>
                    <a:pt x="354" y="471"/>
                  </a:lnTo>
                  <a:lnTo>
                    <a:pt x="376" y="449"/>
                  </a:lnTo>
                  <a:lnTo>
                    <a:pt x="397" y="426"/>
                  </a:lnTo>
                  <a:lnTo>
                    <a:pt x="418" y="401"/>
                  </a:lnTo>
                  <a:lnTo>
                    <a:pt x="438" y="377"/>
                  </a:lnTo>
                  <a:lnTo>
                    <a:pt x="459" y="352"/>
                  </a:lnTo>
                  <a:lnTo>
                    <a:pt x="479" y="328"/>
                  </a:lnTo>
                  <a:lnTo>
                    <a:pt x="499" y="303"/>
                  </a:lnTo>
                  <a:lnTo>
                    <a:pt x="519" y="279"/>
                  </a:lnTo>
                  <a:lnTo>
                    <a:pt x="538" y="253"/>
                  </a:lnTo>
                  <a:lnTo>
                    <a:pt x="557" y="229"/>
                  </a:lnTo>
                  <a:lnTo>
                    <a:pt x="577" y="206"/>
                  </a:lnTo>
                  <a:lnTo>
                    <a:pt x="597" y="181"/>
                  </a:lnTo>
                  <a:lnTo>
                    <a:pt x="606" y="169"/>
                  </a:lnTo>
                  <a:lnTo>
                    <a:pt x="616" y="155"/>
                  </a:lnTo>
                  <a:lnTo>
                    <a:pt x="626" y="142"/>
                  </a:lnTo>
                  <a:lnTo>
                    <a:pt x="634" y="128"/>
                  </a:lnTo>
                  <a:lnTo>
                    <a:pt x="643" y="115"/>
                  </a:lnTo>
                  <a:lnTo>
                    <a:pt x="652" y="101"/>
                  </a:lnTo>
                  <a:lnTo>
                    <a:pt x="661" y="88"/>
                  </a:lnTo>
                  <a:lnTo>
                    <a:pt x="670" y="74"/>
                  </a:lnTo>
                  <a:lnTo>
                    <a:pt x="679" y="66"/>
                  </a:lnTo>
                  <a:lnTo>
                    <a:pt x="686" y="58"/>
                  </a:lnTo>
                  <a:lnTo>
                    <a:pt x="694" y="48"/>
                  </a:lnTo>
                  <a:lnTo>
                    <a:pt x="700" y="37"/>
                  </a:lnTo>
                  <a:lnTo>
                    <a:pt x="707" y="28"/>
                  </a:lnTo>
                  <a:lnTo>
                    <a:pt x="714" y="17"/>
                  </a:lnTo>
                  <a:lnTo>
                    <a:pt x="721" y="8"/>
                  </a:lnTo>
                  <a:lnTo>
                    <a:pt x="7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19"/>
            <p:cNvSpPr>
              <a:spLocks/>
            </p:cNvSpPr>
            <p:nvPr/>
          </p:nvSpPr>
          <p:spPr bwMode="auto">
            <a:xfrm>
              <a:off x="1863725" y="2995613"/>
              <a:ext cx="15875" cy="9525"/>
            </a:xfrm>
            <a:custGeom>
              <a:avLst/>
              <a:gdLst>
                <a:gd name="T0" fmla="*/ 56 w 56"/>
                <a:gd name="T1" fmla="*/ 2 h 41"/>
                <a:gd name="T2" fmla="*/ 52 w 56"/>
                <a:gd name="T3" fmla="*/ 9 h 41"/>
                <a:gd name="T4" fmla="*/ 46 w 56"/>
                <a:gd name="T5" fmla="*/ 14 h 41"/>
                <a:gd name="T6" fmla="*/ 40 w 56"/>
                <a:gd name="T7" fmla="*/ 19 h 41"/>
                <a:gd name="T8" fmla="*/ 35 w 56"/>
                <a:gd name="T9" fmla="*/ 23 h 41"/>
                <a:gd name="T10" fmla="*/ 28 w 56"/>
                <a:gd name="T11" fmla="*/ 26 h 41"/>
                <a:gd name="T12" fmla="*/ 21 w 56"/>
                <a:gd name="T13" fmla="*/ 31 h 41"/>
                <a:gd name="T14" fmla="*/ 15 w 56"/>
                <a:gd name="T15" fmla="*/ 35 h 41"/>
                <a:gd name="T16" fmla="*/ 9 w 56"/>
                <a:gd name="T17" fmla="*/ 41 h 41"/>
                <a:gd name="T18" fmla="*/ 6 w 56"/>
                <a:gd name="T19" fmla="*/ 41 h 41"/>
                <a:gd name="T20" fmla="*/ 3 w 56"/>
                <a:gd name="T21" fmla="*/ 41 h 41"/>
                <a:gd name="T22" fmla="*/ 2 w 56"/>
                <a:gd name="T23" fmla="*/ 40 h 41"/>
                <a:gd name="T24" fmla="*/ 0 w 56"/>
                <a:gd name="T25" fmla="*/ 38 h 41"/>
                <a:gd name="T26" fmla="*/ 6 w 56"/>
                <a:gd name="T27" fmla="*/ 32 h 41"/>
                <a:gd name="T28" fmla="*/ 11 w 56"/>
                <a:gd name="T29" fmla="*/ 26 h 41"/>
                <a:gd name="T30" fmla="*/ 17 w 56"/>
                <a:gd name="T31" fmla="*/ 20 h 41"/>
                <a:gd name="T32" fmla="*/ 24 w 56"/>
                <a:gd name="T33" fmla="*/ 16 h 41"/>
                <a:gd name="T34" fmla="*/ 31 w 56"/>
                <a:gd name="T35" fmla="*/ 11 h 41"/>
                <a:gd name="T36" fmla="*/ 38 w 56"/>
                <a:gd name="T37" fmla="*/ 7 h 41"/>
                <a:gd name="T38" fmla="*/ 46 w 56"/>
                <a:gd name="T39" fmla="*/ 4 h 41"/>
                <a:gd name="T40" fmla="*/ 53 w 56"/>
                <a:gd name="T41" fmla="*/ 0 h 41"/>
                <a:gd name="T42" fmla="*/ 56 w 56"/>
                <a:gd name="T4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41">
                  <a:moveTo>
                    <a:pt x="56" y="2"/>
                  </a:moveTo>
                  <a:lnTo>
                    <a:pt x="52" y="9"/>
                  </a:lnTo>
                  <a:lnTo>
                    <a:pt x="46" y="14"/>
                  </a:lnTo>
                  <a:lnTo>
                    <a:pt x="40" y="19"/>
                  </a:lnTo>
                  <a:lnTo>
                    <a:pt x="35" y="23"/>
                  </a:lnTo>
                  <a:lnTo>
                    <a:pt x="28" y="26"/>
                  </a:lnTo>
                  <a:lnTo>
                    <a:pt x="21" y="31"/>
                  </a:lnTo>
                  <a:lnTo>
                    <a:pt x="15" y="35"/>
                  </a:lnTo>
                  <a:lnTo>
                    <a:pt x="9" y="41"/>
                  </a:lnTo>
                  <a:lnTo>
                    <a:pt x="6" y="41"/>
                  </a:lnTo>
                  <a:lnTo>
                    <a:pt x="3" y="41"/>
                  </a:lnTo>
                  <a:lnTo>
                    <a:pt x="2" y="40"/>
                  </a:lnTo>
                  <a:lnTo>
                    <a:pt x="0" y="38"/>
                  </a:lnTo>
                  <a:lnTo>
                    <a:pt x="6" y="32"/>
                  </a:lnTo>
                  <a:lnTo>
                    <a:pt x="11" y="26"/>
                  </a:lnTo>
                  <a:lnTo>
                    <a:pt x="17" y="20"/>
                  </a:lnTo>
                  <a:lnTo>
                    <a:pt x="24" y="16"/>
                  </a:lnTo>
                  <a:lnTo>
                    <a:pt x="31" y="11"/>
                  </a:lnTo>
                  <a:lnTo>
                    <a:pt x="38" y="7"/>
                  </a:lnTo>
                  <a:lnTo>
                    <a:pt x="46" y="4"/>
                  </a:lnTo>
                  <a:lnTo>
                    <a:pt x="53" y="0"/>
                  </a:lnTo>
                  <a:lnTo>
                    <a:pt x="5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20"/>
            <p:cNvSpPr>
              <a:spLocks/>
            </p:cNvSpPr>
            <p:nvPr/>
          </p:nvSpPr>
          <p:spPr bwMode="auto">
            <a:xfrm>
              <a:off x="1765300" y="3000375"/>
              <a:ext cx="177800" cy="184150"/>
            </a:xfrm>
            <a:custGeom>
              <a:avLst/>
              <a:gdLst>
                <a:gd name="T0" fmla="*/ 657 w 670"/>
                <a:gd name="T1" fmla="*/ 33 h 694"/>
                <a:gd name="T2" fmla="*/ 623 w 670"/>
                <a:gd name="T3" fmla="*/ 93 h 694"/>
                <a:gd name="T4" fmla="*/ 585 w 670"/>
                <a:gd name="T5" fmla="*/ 151 h 694"/>
                <a:gd name="T6" fmla="*/ 546 w 670"/>
                <a:gd name="T7" fmla="*/ 208 h 694"/>
                <a:gd name="T8" fmla="*/ 513 w 670"/>
                <a:gd name="T9" fmla="*/ 257 h 694"/>
                <a:gd name="T10" fmla="*/ 481 w 670"/>
                <a:gd name="T11" fmla="*/ 296 h 694"/>
                <a:gd name="T12" fmla="*/ 449 w 670"/>
                <a:gd name="T13" fmla="*/ 333 h 694"/>
                <a:gd name="T14" fmla="*/ 416 w 670"/>
                <a:gd name="T15" fmla="*/ 370 h 694"/>
                <a:gd name="T16" fmla="*/ 382 w 670"/>
                <a:gd name="T17" fmla="*/ 406 h 694"/>
                <a:gd name="T18" fmla="*/ 348 w 670"/>
                <a:gd name="T19" fmla="*/ 441 h 694"/>
                <a:gd name="T20" fmla="*/ 310 w 670"/>
                <a:gd name="T21" fmla="*/ 475 h 694"/>
                <a:gd name="T22" fmla="*/ 272 w 670"/>
                <a:gd name="T23" fmla="*/ 506 h 694"/>
                <a:gd name="T24" fmla="*/ 238 w 670"/>
                <a:gd name="T25" fmla="*/ 533 h 694"/>
                <a:gd name="T26" fmla="*/ 210 w 670"/>
                <a:gd name="T27" fmla="*/ 556 h 694"/>
                <a:gd name="T28" fmla="*/ 184 w 670"/>
                <a:gd name="T29" fmla="*/ 578 h 694"/>
                <a:gd name="T30" fmla="*/ 156 w 670"/>
                <a:gd name="T31" fmla="*/ 600 h 694"/>
                <a:gd name="T32" fmla="*/ 128 w 670"/>
                <a:gd name="T33" fmla="*/ 621 h 694"/>
                <a:gd name="T34" fmla="*/ 99 w 670"/>
                <a:gd name="T35" fmla="*/ 641 h 694"/>
                <a:gd name="T36" fmla="*/ 68 w 670"/>
                <a:gd name="T37" fmla="*/ 658 h 694"/>
                <a:gd name="T38" fmla="*/ 38 w 670"/>
                <a:gd name="T39" fmla="*/ 675 h 694"/>
                <a:gd name="T40" fmla="*/ 16 w 670"/>
                <a:gd name="T41" fmla="*/ 683 h 694"/>
                <a:gd name="T42" fmla="*/ 6 w 670"/>
                <a:gd name="T43" fmla="*/ 692 h 694"/>
                <a:gd name="T44" fmla="*/ 15 w 670"/>
                <a:gd name="T45" fmla="*/ 682 h 694"/>
                <a:gd name="T46" fmla="*/ 45 w 670"/>
                <a:gd name="T47" fmla="*/ 658 h 694"/>
                <a:gd name="T48" fmla="*/ 77 w 670"/>
                <a:gd name="T49" fmla="*/ 637 h 694"/>
                <a:gd name="T50" fmla="*/ 108 w 670"/>
                <a:gd name="T51" fmla="*/ 618 h 694"/>
                <a:gd name="T52" fmla="*/ 137 w 670"/>
                <a:gd name="T53" fmla="*/ 596 h 694"/>
                <a:gd name="T54" fmla="*/ 163 w 670"/>
                <a:gd name="T55" fmla="*/ 572 h 694"/>
                <a:gd name="T56" fmla="*/ 189 w 670"/>
                <a:gd name="T57" fmla="*/ 550 h 694"/>
                <a:gd name="T58" fmla="*/ 216 w 670"/>
                <a:gd name="T59" fmla="*/ 528 h 694"/>
                <a:gd name="T60" fmla="*/ 243 w 670"/>
                <a:gd name="T61" fmla="*/ 506 h 694"/>
                <a:gd name="T62" fmla="*/ 270 w 670"/>
                <a:gd name="T63" fmla="*/ 484 h 694"/>
                <a:gd name="T64" fmla="*/ 294 w 670"/>
                <a:gd name="T65" fmla="*/ 461 h 694"/>
                <a:gd name="T66" fmla="*/ 317 w 670"/>
                <a:gd name="T67" fmla="*/ 435 h 694"/>
                <a:gd name="T68" fmla="*/ 351 w 670"/>
                <a:gd name="T69" fmla="*/ 403 h 694"/>
                <a:gd name="T70" fmla="*/ 389 w 670"/>
                <a:gd name="T71" fmla="*/ 360 h 694"/>
                <a:gd name="T72" fmla="*/ 424 w 670"/>
                <a:gd name="T73" fmla="*/ 314 h 694"/>
                <a:gd name="T74" fmla="*/ 460 w 670"/>
                <a:gd name="T75" fmla="*/ 269 h 694"/>
                <a:gd name="T76" fmla="*/ 488 w 670"/>
                <a:gd name="T77" fmla="*/ 234 h 694"/>
                <a:gd name="T78" fmla="*/ 509 w 670"/>
                <a:gd name="T79" fmla="*/ 210 h 694"/>
                <a:gd name="T80" fmla="*/ 531 w 670"/>
                <a:gd name="T81" fmla="*/ 186 h 694"/>
                <a:gd name="T82" fmla="*/ 549 w 670"/>
                <a:gd name="T83" fmla="*/ 161 h 694"/>
                <a:gd name="T84" fmla="*/ 568 w 670"/>
                <a:gd name="T85" fmla="*/ 128 h 694"/>
                <a:gd name="T86" fmla="*/ 598 w 670"/>
                <a:gd name="T87" fmla="*/ 92 h 694"/>
                <a:gd name="T88" fmla="*/ 627 w 670"/>
                <a:gd name="T89" fmla="*/ 56 h 694"/>
                <a:gd name="T90" fmla="*/ 653 w 670"/>
                <a:gd name="T91" fmla="*/ 20 h 694"/>
                <a:gd name="T92" fmla="*/ 670 w 670"/>
                <a:gd name="T93"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0" h="694">
                  <a:moveTo>
                    <a:pt x="670" y="0"/>
                  </a:moveTo>
                  <a:lnTo>
                    <a:pt x="657" y="33"/>
                  </a:lnTo>
                  <a:lnTo>
                    <a:pt x="641" y="63"/>
                  </a:lnTo>
                  <a:lnTo>
                    <a:pt x="623" y="93"/>
                  </a:lnTo>
                  <a:lnTo>
                    <a:pt x="604" y="122"/>
                  </a:lnTo>
                  <a:lnTo>
                    <a:pt x="585" y="151"/>
                  </a:lnTo>
                  <a:lnTo>
                    <a:pt x="565" y="179"/>
                  </a:lnTo>
                  <a:lnTo>
                    <a:pt x="546" y="208"/>
                  </a:lnTo>
                  <a:lnTo>
                    <a:pt x="529" y="239"/>
                  </a:lnTo>
                  <a:lnTo>
                    <a:pt x="513" y="257"/>
                  </a:lnTo>
                  <a:lnTo>
                    <a:pt x="498" y="277"/>
                  </a:lnTo>
                  <a:lnTo>
                    <a:pt x="481" y="296"/>
                  </a:lnTo>
                  <a:lnTo>
                    <a:pt x="465" y="314"/>
                  </a:lnTo>
                  <a:lnTo>
                    <a:pt x="449" y="333"/>
                  </a:lnTo>
                  <a:lnTo>
                    <a:pt x="432" y="351"/>
                  </a:lnTo>
                  <a:lnTo>
                    <a:pt x="416" y="370"/>
                  </a:lnTo>
                  <a:lnTo>
                    <a:pt x="400" y="389"/>
                  </a:lnTo>
                  <a:lnTo>
                    <a:pt x="382" y="406"/>
                  </a:lnTo>
                  <a:lnTo>
                    <a:pt x="365" y="425"/>
                  </a:lnTo>
                  <a:lnTo>
                    <a:pt x="348" y="441"/>
                  </a:lnTo>
                  <a:lnTo>
                    <a:pt x="329" y="458"/>
                  </a:lnTo>
                  <a:lnTo>
                    <a:pt x="310" y="475"/>
                  </a:lnTo>
                  <a:lnTo>
                    <a:pt x="292" y="491"/>
                  </a:lnTo>
                  <a:lnTo>
                    <a:pt x="272" y="506"/>
                  </a:lnTo>
                  <a:lnTo>
                    <a:pt x="251" y="521"/>
                  </a:lnTo>
                  <a:lnTo>
                    <a:pt x="238" y="533"/>
                  </a:lnTo>
                  <a:lnTo>
                    <a:pt x="224" y="544"/>
                  </a:lnTo>
                  <a:lnTo>
                    <a:pt x="210" y="556"/>
                  </a:lnTo>
                  <a:lnTo>
                    <a:pt x="198" y="568"/>
                  </a:lnTo>
                  <a:lnTo>
                    <a:pt x="184" y="578"/>
                  </a:lnTo>
                  <a:lnTo>
                    <a:pt x="170" y="590"/>
                  </a:lnTo>
                  <a:lnTo>
                    <a:pt x="156" y="600"/>
                  </a:lnTo>
                  <a:lnTo>
                    <a:pt x="142" y="611"/>
                  </a:lnTo>
                  <a:lnTo>
                    <a:pt x="128" y="621"/>
                  </a:lnTo>
                  <a:lnTo>
                    <a:pt x="113" y="630"/>
                  </a:lnTo>
                  <a:lnTo>
                    <a:pt x="99" y="641"/>
                  </a:lnTo>
                  <a:lnTo>
                    <a:pt x="84" y="650"/>
                  </a:lnTo>
                  <a:lnTo>
                    <a:pt x="68" y="658"/>
                  </a:lnTo>
                  <a:lnTo>
                    <a:pt x="53" y="666"/>
                  </a:lnTo>
                  <a:lnTo>
                    <a:pt x="38" y="675"/>
                  </a:lnTo>
                  <a:lnTo>
                    <a:pt x="23" y="683"/>
                  </a:lnTo>
                  <a:lnTo>
                    <a:pt x="16" y="683"/>
                  </a:lnTo>
                  <a:lnTo>
                    <a:pt x="12" y="686"/>
                  </a:lnTo>
                  <a:lnTo>
                    <a:pt x="6" y="692"/>
                  </a:lnTo>
                  <a:lnTo>
                    <a:pt x="0" y="694"/>
                  </a:lnTo>
                  <a:lnTo>
                    <a:pt x="15" y="682"/>
                  </a:lnTo>
                  <a:lnTo>
                    <a:pt x="30" y="670"/>
                  </a:lnTo>
                  <a:lnTo>
                    <a:pt x="45" y="658"/>
                  </a:lnTo>
                  <a:lnTo>
                    <a:pt x="60" y="648"/>
                  </a:lnTo>
                  <a:lnTo>
                    <a:pt x="77" y="637"/>
                  </a:lnTo>
                  <a:lnTo>
                    <a:pt x="93" y="628"/>
                  </a:lnTo>
                  <a:lnTo>
                    <a:pt x="108" y="618"/>
                  </a:lnTo>
                  <a:lnTo>
                    <a:pt x="124" y="607"/>
                  </a:lnTo>
                  <a:lnTo>
                    <a:pt x="137" y="596"/>
                  </a:lnTo>
                  <a:lnTo>
                    <a:pt x="150" y="583"/>
                  </a:lnTo>
                  <a:lnTo>
                    <a:pt x="163" y="572"/>
                  </a:lnTo>
                  <a:lnTo>
                    <a:pt x="177" y="561"/>
                  </a:lnTo>
                  <a:lnTo>
                    <a:pt x="189" y="550"/>
                  </a:lnTo>
                  <a:lnTo>
                    <a:pt x="203" y="539"/>
                  </a:lnTo>
                  <a:lnTo>
                    <a:pt x="216" y="528"/>
                  </a:lnTo>
                  <a:lnTo>
                    <a:pt x="230" y="518"/>
                  </a:lnTo>
                  <a:lnTo>
                    <a:pt x="243" y="506"/>
                  </a:lnTo>
                  <a:lnTo>
                    <a:pt x="256" y="496"/>
                  </a:lnTo>
                  <a:lnTo>
                    <a:pt x="270" y="484"/>
                  </a:lnTo>
                  <a:lnTo>
                    <a:pt x="281" y="472"/>
                  </a:lnTo>
                  <a:lnTo>
                    <a:pt x="294" y="461"/>
                  </a:lnTo>
                  <a:lnTo>
                    <a:pt x="306" y="448"/>
                  </a:lnTo>
                  <a:lnTo>
                    <a:pt x="317" y="435"/>
                  </a:lnTo>
                  <a:lnTo>
                    <a:pt x="329" y="421"/>
                  </a:lnTo>
                  <a:lnTo>
                    <a:pt x="351" y="403"/>
                  </a:lnTo>
                  <a:lnTo>
                    <a:pt x="371" y="382"/>
                  </a:lnTo>
                  <a:lnTo>
                    <a:pt x="389" y="360"/>
                  </a:lnTo>
                  <a:lnTo>
                    <a:pt x="408" y="337"/>
                  </a:lnTo>
                  <a:lnTo>
                    <a:pt x="424" y="314"/>
                  </a:lnTo>
                  <a:lnTo>
                    <a:pt x="442" y="291"/>
                  </a:lnTo>
                  <a:lnTo>
                    <a:pt x="460" y="269"/>
                  </a:lnTo>
                  <a:lnTo>
                    <a:pt x="479" y="247"/>
                  </a:lnTo>
                  <a:lnTo>
                    <a:pt x="488" y="234"/>
                  </a:lnTo>
                  <a:lnTo>
                    <a:pt x="499" y="222"/>
                  </a:lnTo>
                  <a:lnTo>
                    <a:pt x="509" y="210"/>
                  </a:lnTo>
                  <a:lnTo>
                    <a:pt x="521" y="198"/>
                  </a:lnTo>
                  <a:lnTo>
                    <a:pt x="531" y="186"/>
                  </a:lnTo>
                  <a:lnTo>
                    <a:pt x="541" y="173"/>
                  </a:lnTo>
                  <a:lnTo>
                    <a:pt x="549" y="161"/>
                  </a:lnTo>
                  <a:lnTo>
                    <a:pt x="554" y="147"/>
                  </a:lnTo>
                  <a:lnTo>
                    <a:pt x="568" y="128"/>
                  </a:lnTo>
                  <a:lnTo>
                    <a:pt x="584" y="110"/>
                  </a:lnTo>
                  <a:lnTo>
                    <a:pt x="598" y="92"/>
                  </a:lnTo>
                  <a:lnTo>
                    <a:pt x="613" y="75"/>
                  </a:lnTo>
                  <a:lnTo>
                    <a:pt x="627" y="56"/>
                  </a:lnTo>
                  <a:lnTo>
                    <a:pt x="639" y="39"/>
                  </a:lnTo>
                  <a:lnTo>
                    <a:pt x="653" y="20"/>
                  </a:lnTo>
                  <a:lnTo>
                    <a:pt x="665" y="0"/>
                  </a:lnTo>
                  <a:lnTo>
                    <a:pt x="6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21"/>
            <p:cNvSpPr>
              <a:spLocks/>
            </p:cNvSpPr>
            <p:nvPr/>
          </p:nvSpPr>
          <p:spPr bwMode="auto">
            <a:xfrm>
              <a:off x="1709738" y="3028950"/>
              <a:ext cx="11113" cy="17462"/>
            </a:xfrm>
            <a:custGeom>
              <a:avLst/>
              <a:gdLst>
                <a:gd name="T0" fmla="*/ 44 w 44"/>
                <a:gd name="T1" fmla="*/ 7 h 65"/>
                <a:gd name="T2" fmla="*/ 0 w 44"/>
                <a:gd name="T3" fmla="*/ 65 h 65"/>
                <a:gd name="T4" fmla="*/ 0 w 44"/>
                <a:gd name="T5" fmla="*/ 55 h 65"/>
                <a:gd name="T6" fmla="*/ 6 w 44"/>
                <a:gd name="T7" fmla="*/ 48 h 65"/>
                <a:gd name="T8" fmla="*/ 10 w 44"/>
                <a:gd name="T9" fmla="*/ 41 h 65"/>
                <a:gd name="T10" fmla="*/ 16 w 44"/>
                <a:gd name="T11" fmla="*/ 33 h 65"/>
                <a:gd name="T12" fmla="*/ 21 w 44"/>
                <a:gd name="T13" fmla="*/ 26 h 65"/>
                <a:gd name="T14" fmla="*/ 26 w 44"/>
                <a:gd name="T15" fmla="*/ 19 h 65"/>
                <a:gd name="T16" fmla="*/ 31 w 44"/>
                <a:gd name="T17" fmla="*/ 12 h 65"/>
                <a:gd name="T18" fmla="*/ 37 w 44"/>
                <a:gd name="T19" fmla="*/ 6 h 65"/>
                <a:gd name="T20" fmla="*/ 44 w 44"/>
                <a:gd name="T21" fmla="*/ 0 h 65"/>
                <a:gd name="T22" fmla="*/ 44 w 44"/>
                <a:gd name="T23"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44" y="7"/>
                  </a:moveTo>
                  <a:lnTo>
                    <a:pt x="0" y="65"/>
                  </a:lnTo>
                  <a:lnTo>
                    <a:pt x="0" y="55"/>
                  </a:lnTo>
                  <a:lnTo>
                    <a:pt x="6" y="48"/>
                  </a:lnTo>
                  <a:lnTo>
                    <a:pt x="10" y="41"/>
                  </a:lnTo>
                  <a:lnTo>
                    <a:pt x="16" y="33"/>
                  </a:lnTo>
                  <a:lnTo>
                    <a:pt x="21" y="26"/>
                  </a:lnTo>
                  <a:lnTo>
                    <a:pt x="26" y="19"/>
                  </a:lnTo>
                  <a:lnTo>
                    <a:pt x="31" y="12"/>
                  </a:lnTo>
                  <a:lnTo>
                    <a:pt x="37" y="6"/>
                  </a:lnTo>
                  <a:lnTo>
                    <a:pt x="44" y="0"/>
                  </a:lnTo>
                  <a:lnTo>
                    <a:pt x="4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22"/>
            <p:cNvSpPr>
              <a:spLocks/>
            </p:cNvSpPr>
            <p:nvPr/>
          </p:nvSpPr>
          <p:spPr bwMode="auto">
            <a:xfrm>
              <a:off x="1800225" y="3040063"/>
              <a:ext cx="136525" cy="139700"/>
            </a:xfrm>
            <a:custGeom>
              <a:avLst/>
              <a:gdLst>
                <a:gd name="T0" fmla="*/ 460 w 513"/>
                <a:gd name="T1" fmla="*/ 93 h 524"/>
                <a:gd name="T2" fmla="*/ 436 w 513"/>
                <a:gd name="T3" fmla="*/ 123 h 524"/>
                <a:gd name="T4" fmla="*/ 411 w 513"/>
                <a:gd name="T5" fmla="*/ 153 h 524"/>
                <a:gd name="T6" fmla="*/ 385 w 513"/>
                <a:gd name="T7" fmla="*/ 183 h 524"/>
                <a:gd name="T8" fmla="*/ 360 w 513"/>
                <a:gd name="T9" fmla="*/ 213 h 524"/>
                <a:gd name="T10" fmla="*/ 333 w 513"/>
                <a:gd name="T11" fmla="*/ 244 h 524"/>
                <a:gd name="T12" fmla="*/ 305 w 513"/>
                <a:gd name="T13" fmla="*/ 274 h 524"/>
                <a:gd name="T14" fmla="*/ 276 w 513"/>
                <a:gd name="T15" fmla="*/ 303 h 524"/>
                <a:gd name="T16" fmla="*/ 248 w 513"/>
                <a:gd name="T17" fmla="*/ 331 h 524"/>
                <a:gd name="T18" fmla="*/ 218 w 513"/>
                <a:gd name="T19" fmla="*/ 359 h 524"/>
                <a:gd name="T20" fmla="*/ 187 w 513"/>
                <a:gd name="T21" fmla="*/ 386 h 524"/>
                <a:gd name="T22" fmla="*/ 157 w 513"/>
                <a:gd name="T23" fmla="*/ 411 h 524"/>
                <a:gd name="T24" fmla="*/ 127 w 513"/>
                <a:gd name="T25" fmla="*/ 437 h 524"/>
                <a:gd name="T26" fmla="*/ 96 w 513"/>
                <a:gd name="T27" fmla="*/ 460 h 524"/>
                <a:gd name="T28" fmla="*/ 64 w 513"/>
                <a:gd name="T29" fmla="*/ 483 h 524"/>
                <a:gd name="T30" fmla="*/ 32 w 513"/>
                <a:gd name="T31" fmla="*/ 504 h 524"/>
                <a:gd name="T32" fmla="*/ 0 w 513"/>
                <a:gd name="T33" fmla="*/ 524 h 524"/>
                <a:gd name="T34" fmla="*/ 24 w 513"/>
                <a:gd name="T35" fmla="*/ 506 h 524"/>
                <a:gd name="T36" fmla="*/ 46 w 513"/>
                <a:gd name="T37" fmla="*/ 488 h 524"/>
                <a:gd name="T38" fmla="*/ 67 w 513"/>
                <a:gd name="T39" fmla="*/ 468 h 524"/>
                <a:gd name="T40" fmla="*/ 87 w 513"/>
                <a:gd name="T41" fmla="*/ 448 h 524"/>
                <a:gd name="T42" fmla="*/ 108 w 513"/>
                <a:gd name="T43" fmla="*/ 429 h 524"/>
                <a:gd name="T44" fmla="*/ 129 w 513"/>
                <a:gd name="T45" fmla="*/ 408 h 524"/>
                <a:gd name="T46" fmla="*/ 151 w 513"/>
                <a:gd name="T47" fmla="*/ 388 h 524"/>
                <a:gd name="T48" fmla="*/ 175 w 513"/>
                <a:gd name="T49" fmla="*/ 368 h 524"/>
                <a:gd name="T50" fmla="*/ 194 w 513"/>
                <a:gd name="T51" fmla="*/ 348 h 524"/>
                <a:gd name="T52" fmla="*/ 214 w 513"/>
                <a:gd name="T53" fmla="*/ 329 h 524"/>
                <a:gd name="T54" fmla="*/ 234 w 513"/>
                <a:gd name="T55" fmla="*/ 308 h 524"/>
                <a:gd name="T56" fmla="*/ 254 w 513"/>
                <a:gd name="T57" fmla="*/ 287 h 524"/>
                <a:gd name="T58" fmla="*/ 272 w 513"/>
                <a:gd name="T59" fmla="*/ 267 h 524"/>
                <a:gd name="T60" fmla="*/ 291 w 513"/>
                <a:gd name="T61" fmla="*/ 246 h 524"/>
                <a:gd name="T62" fmla="*/ 311 w 513"/>
                <a:gd name="T63" fmla="*/ 225 h 524"/>
                <a:gd name="T64" fmla="*/ 329 w 513"/>
                <a:gd name="T65" fmla="*/ 204 h 524"/>
                <a:gd name="T66" fmla="*/ 348 w 513"/>
                <a:gd name="T67" fmla="*/ 183 h 524"/>
                <a:gd name="T68" fmla="*/ 367 w 513"/>
                <a:gd name="T69" fmla="*/ 161 h 524"/>
                <a:gd name="T70" fmla="*/ 386 w 513"/>
                <a:gd name="T71" fmla="*/ 140 h 524"/>
                <a:gd name="T72" fmla="*/ 405 w 513"/>
                <a:gd name="T73" fmla="*/ 119 h 524"/>
                <a:gd name="T74" fmla="*/ 423 w 513"/>
                <a:gd name="T75" fmla="*/ 98 h 524"/>
                <a:gd name="T76" fmla="*/ 442 w 513"/>
                <a:gd name="T77" fmla="*/ 76 h 524"/>
                <a:gd name="T78" fmla="*/ 462 w 513"/>
                <a:gd name="T79" fmla="*/ 55 h 524"/>
                <a:gd name="T80" fmla="*/ 480 w 513"/>
                <a:gd name="T81" fmla="*/ 34 h 524"/>
                <a:gd name="T82" fmla="*/ 513 w 513"/>
                <a:gd name="T83" fmla="*/ 0 h 524"/>
                <a:gd name="T84" fmla="*/ 508 w 513"/>
                <a:gd name="T85" fmla="*/ 12 h 524"/>
                <a:gd name="T86" fmla="*/ 501 w 513"/>
                <a:gd name="T87" fmla="*/ 24 h 524"/>
                <a:gd name="T88" fmla="*/ 494 w 513"/>
                <a:gd name="T89" fmla="*/ 34 h 524"/>
                <a:gd name="T90" fmla="*/ 486 w 513"/>
                <a:gd name="T91" fmla="*/ 46 h 524"/>
                <a:gd name="T92" fmla="*/ 479 w 513"/>
                <a:gd name="T93" fmla="*/ 58 h 524"/>
                <a:gd name="T94" fmla="*/ 471 w 513"/>
                <a:gd name="T95" fmla="*/ 68 h 524"/>
                <a:gd name="T96" fmla="*/ 465 w 513"/>
                <a:gd name="T97" fmla="*/ 80 h 524"/>
                <a:gd name="T98" fmla="*/ 460 w 513"/>
                <a:gd name="T99" fmla="*/ 93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3" h="524">
                  <a:moveTo>
                    <a:pt x="460" y="93"/>
                  </a:moveTo>
                  <a:lnTo>
                    <a:pt x="436" y="123"/>
                  </a:lnTo>
                  <a:lnTo>
                    <a:pt x="411" y="153"/>
                  </a:lnTo>
                  <a:lnTo>
                    <a:pt x="385" y="183"/>
                  </a:lnTo>
                  <a:lnTo>
                    <a:pt x="360" y="213"/>
                  </a:lnTo>
                  <a:lnTo>
                    <a:pt x="333" y="244"/>
                  </a:lnTo>
                  <a:lnTo>
                    <a:pt x="305" y="274"/>
                  </a:lnTo>
                  <a:lnTo>
                    <a:pt x="276" y="303"/>
                  </a:lnTo>
                  <a:lnTo>
                    <a:pt x="248" y="331"/>
                  </a:lnTo>
                  <a:lnTo>
                    <a:pt x="218" y="359"/>
                  </a:lnTo>
                  <a:lnTo>
                    <a:pt x="187" y="386"/>
                  </a:lnTo>
                  <a:lnTo>
                    <a:pt x="157" y="411"/>
                  </a:lnTo>
                  <a:lnTo>
                    <a:pt x="127" y="437"/>
                  </a:lnTo>
                  <a:lnTo>
                    <a:pt x="96" y="460"/>
                  </a:lnTo>
                  <a:lnTo>
                    <a:pt x="64" y="483"/>
                  </a:lnTo>
                  <a:lnTo>
                    <a:pt x="32" y="504"/>
                  </a:lnTo>
                  <a:lnTo>
                    <a:pt x="0" y="524"/>
                  </a:lnTo>
                  <a:lnTo>
                    <a:pt x="24" y="506"/>
                  </a:lnTo>
                  <a:lnTo>
                    <a:pt x="46" y="488"/>
                  </a:lnTo>
                  <a:lnTo>
                    <a:pt x="67" y="468"/>
                  </a:lnTo>
                  <a:lnTo>
                    <a:pt x="87" y="448"/>
                  </a:lnTo>
                  <a:lnTo>
                    <a:pt x="108" y="429"/>
                  </a:lnTo>
                  <a:lnTo>
                    <a:pt x="129" y="408"/>
                  </a:lnTo>
                  <a:lnTo>
                    <a:pt x="151" y="388"/>
                  </a:lnTo>
                  <a:lnTo>
                    <a:pt x="175" y="368"/>
                  </a:lnTo>
                  <a:lnTo>
                    <a:pt x="194" y="348"/>
                  </a:lnTo>
                  <a:lnTo>
                    <a:pt x="214" y="329"/>
                  </a:lnTo>
                  <a:lnTo>
                    <a:pt x="234" y="308"/>
                  </a:lnTo>
                  <a:lnTo>
                    <a:pt x="254" y="287"/>
                  </a:lnTo>
                  <a:lnTo>
                    <a:pt x="272" y="267"/>
                  </a:lnTo>
                  <a:lnTo>
                    <a:pt x="291" y="246"/>
                  </a:lnTo>
                  <a:lnTo>
                    <a:pt x="311" y="225"/>
                  </a:lnTo>
                  <a:lnTo>
                    <a:pt x="329" y="204"/>
                  </a:lnTo>
                  <a:lnTo>
                    <a:pt x="348" y="183"/>
                  </a:lnTo>
                  <a:lnTo>
                    <a:pt x="367" y="161"/>
                  </a:lnTo>
                  <a:lnTo>
                    <a:pt x="386" y="140"/>
                  </a:lnTo>
                  <a:lnTo>
                    <a:pt x="405" y="119"/>
                  </a:lnTo>
                  <a:lnTo>
                    <a:pt x="423" y="98"/>
                  </a:lnTo>
                  <a:lnTo>
                    <a:pt x="442" y="76"/>
                  </a:lnTo>
                  <a:lnTo>
                    <a:pt x="462" y="55"/>
                  </a:lnTo>
                  <a:lnTo>
                    <a:pt x="480" y="34"/>
                  </a:lnTo>
                  <a:lnTo>
                    <a:pt x="513" y="0"/>
                  </a:lnTo>
                  <a:lnTo>
                    <a:pt x="508" y="12"/>
                  </a:lnTo>
                  <a:lnTo>
                    <a:pt x="501" y="24"/>
                  </a:lnTo>
                  <a:lnTo>
                    <a:pt x="494" y="34"/>
                  </a:lnTo>
                  <a:lnTo>
                    <a:pt x="486" y="46"/>
                  </a:lnTo>
                  <a:lnTo>
                    <a:pt x="479" y="58"/>
                  </a:lnTo>
                  <a:lnTo>
                    <a:pt x="471" y="68"/>
                  </a:lnTo>
                  <a:lnTo>
                    <a:pt x="465" y="80"/>
                  </a:lnTo>
                  <a:lnTo>
                    <a:pt x="460" y="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Freeform 23"/>
            <p:cNvSpPr>
              <a:spLocks/>
            </p:cNvSpPr>
            <p:nvPr/>
          </p:nvSpPr>
          <p:spPr bwMode="auto">
            <a:xfrm>
              <a:off x="1835150" y="3084513"/>
              <a:ext cx="85725" cy="85725"/>
            </a:xfrm>
            <a:custGeom>
              <a:avLst/>
              <a:gdLst>
                <a:gd name="T0" fmla="*/ 327 w 327"/>
                <a:gd name="T1" fmla="*/ 0 h 325"/>
                <a:gd name="T2" fmla="*/ 312 w 327"/>
                <a:gd name="T3" fmla="*/ 25 h 325"/>
                <a:gd name="T4" fmla="*/ 295 w 327"/>
                <a:gd name="T5" fmla="*/ 49 h 325"/>
                <a:gd name="T6" fmla="*/ 279 w 327"/>
                <a:gd name="T7" fmla="*/ 73 h 325"/>
                <a:gd name="T8" fmla="*/ 260 w 327"/>
                <a:gd name="T9" fmla="*/ 96 h 325"/>
                <a:gd name="T10" fmla="*/ 243 w 327"/>
                <a:gd name="T11" fmla="*/ 118 h 325"/>
                <a:gd name="T12" fmla="*/ 223 w 327"/>
                <a:gd name="T13" fmla="*/ 140 h 325"/>
                <a:gd name="T14" fmla="*/ 203 w 327"/>
                <a:gd name="T15" fmla="*/ 161 h 325"/>
                <a:gd name="T16" fmla="*/ 184 w 327"/>
                <a:gd name="T17" fmla="*/ 182 h 325"/>
                <a:gd name="T18" fmla="*/ 163 w 327"/>
                <a:gd name="T19" fmla="*/ 202 h 325"/>
                <a:gd name="T20" fmla="*/ 141 w 327"/>
                <a:gd name="T21" fmla="*/ 221 h 325"/>
                <a:gd name="T22" fmla="*/ 119 w 327"/>
                <a:gd name="T23" fmla="*/ 240 h 325"/>
                <a:gd name="T24" fmla="*/ 95 w 327"/>
                <a:gd name="T25" fmla="*/ 259 h 325"/>
                <a:gd name="T26" fmla="*/ 72 w 327"/>
                <a:gd name="T27" fmla="*/ 276 h 325"/>
                <a:gd name="T28" fmla="*/ 49 w 327"/>
                <a:gd name="T29" fmla="*/ 293 h 325"/>
                <a:gd name="T30" fmla="*/ 24 w 327"/>
                <a:gd name="T31" fmla="*/ 310 h 325"/>
                <a:gd name="T32" fmla="*/ 0 w 327"/>
                <a:gd name="T33" fmla="*/ 325 h 325"/>
                <a:gd name="T34" fmla="*/ 17 w 327"/>
                <a:gd name="T35" fmla="*/ 306 h 325"/>
                <a:gd name="T36" fmla="*/ 35 w 327"/>
                <a:gd name="T37" fmla="*/ 289 h 325"/>
                <a:gd name="T38" fmla="*/ 53 w 327"/>
                <a:gd name="T39" fmla="*/ 271 h 325"/>
                <a:gd name="T40" fmla="*/ 73 w 327"/>
                <a:gd name="T41" fmla="*/ 253 h 325"/>
                <a:gd name="T42" fmla="*/ 92 w 327"/>
                <a:gd name="T43" fmla="*/ 235 h 325"/>
                <a:gd name="T44" fmla="*/ 112 w 327"/>
                <a:gd name="T45" fmla="*/ 219 h 325"/>
                <a:gd name="T46" fmla="*/ 131 w 327"/>
                <a:gd name="T47" fmla="*/ 202 h 325"/>
                <a:gd name="T48" fmla="*/ 151 w 327"/>
                <a:gd name="T49" fmla="*/ 184 h 325"/>
                <a:gd name="T50" fmla="*/ 171 w 327"/>
                <a:gd name="T51" fmla="*/ 167 h 325"/>
                <a:gd name="T52" fmla="*/ 191 w 327"/>
                <a:gd name="T53" fmla="*/ 148 h 325"/>
                <a:gd name="T54" fmla="*/ 209 w 327"/>
                <a:gd name="T55" fmla="*/ 131 h 325"/>
                <a:gd name="T56" fmla="*/ 228 w 327"/>
                <a:gd name="T57" fmla="*/ 112 h 325"/>
                <a:gd name="T58" fmla="*/ 245 w 327"/>
                <a:gd name="T59" fmla="*/ 94 h 325"/>
                <a:gd name="T60" fmla="*/ 262 w 327"/>
                <a:gd name="T61" fmla="*/ 75 h 325"/>
                <a:gd name="T62" fmla="*/ 278 w 327"/>
                <a:gd name="T63" fmla="*/ 55 h 325"/>
                <a:gd name="T64" fmla="*/ 293 w 327"/>
                <a:gd name="T65" fmla="*/ 34 h 325"/>
                <a:gd name="T66" fmla="*/ 300 w 327"/>
                <a:gd name="T67" fmla="*/ 25 h 325"/>
                <a:gd name="T68" fmla="*/ 308 w 327"/>
                <a:gd name="T69" fmla="*/ 16 h 325"/>
                <a:gd name="T70" fmla="*/ 316 w 327"/>
                <a:gd name="T71" fmla="*/ 6 h 325"/>
                <a:gd name="T72" fmla="*/ 327 w 327"/>
                <a:gd name="T7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25">
                  <a:moveTo>
                    <a:pt x="327" y="0"/>
                  </a:moveTo>
                  <a:lnTo>
                    <a:pt x="312" y="25"/>
                  </a:lnTo>
                  <a:lnTo>
                    <a:pt x="295" y="49"/>
                  </a:lnTo>
                  <a:lnTo>
                    <a:pt x="279" y="73"/>
                  </a:lnTo>
                  <a:lnTo>
                    <a:pt x="260" y="96"/>
                  </a:lnTo>
                  <a:lnTo>
                    <a:pt x="243" y="118"/>
                  </a:lnTo>
                  <a:lnTo>
                    <a:pt x="223" y="140"/>
                  </a:lnTo>
                  <a:lnTo>
                    <a:pt x="203" y="161"/>
                  </a:lnTo>
                  <a:lnTo>
                    <a:pt x="184" y="182"/>
                  </a:lnTo>
                  <a:lnTo>
                    <a:pt x="163" y="202"/>
                  </a:lnTo>
                  <a:lnTo>
                    <a:pt x="141" y="221"/>
                  </a:lnTo>
                  <a:lnTo>
                    <a:pt x="119" y="240"/>
                  </a:lnTo>
                  <a:lnTo>
                    <a:pt x="95" y="259"/>
                  </a:lnTo>
                  <a:lnTo>
                    <a:pt x="72" y="276"/>
                  </a:lnTo>
                  <a:lnTo>
                    <a:pt x="49" y="293"/>
                  </a:lnTo>
                  <a:lnTo>
                    <a:pt x="24" y="310"/>
                  </a:lnTo>
                  <a:lnTo>
                    <a:pt x="0" y="325"/>
                  </a:lnTo>
                  <a:lnTo>
                    <a:pt x="17" y="306"/>
                  </a:lnTo>
                  <a:lnTo>
                    <a:pt x="35" y="289"/>
                  </a:lnTo>
                  <a:lnTo>
                    <a:pt x="53" y="271"/>
                  </a:lnTo>
                  <a:lnTo>
                    <a:pt x="73" y="253"/>
                  </a:lnTo>
                  <a:lnTo>
                    <a:pt x="92" y="235"/>
                  </a:lnTo>
                  <a:lnTo>
                    <a:pt x="112" y="219"/>
                  </a:lnTo>
                  <a:lnTo>
                    <a:pt x="131" y="202"/>
                  </a:lnTo>
                  <a:lnTo>
                    <a:pt x="151" y="184"/>
                  </a:lnTo>
                  <a:lnTo>
                    <a:pt x="171" y="167"/>
                  </a:lnTo>
                  <a:lnTo>
                    <a:pt x="191" y="148"/>
                  </a:lnTo>
                  <a:lnTo>
                    <a:pt x="209" y="131"/>
                  </a:lnTo>
                  <a:lnTo>
                    <a:pt x="228" y="112"/>
                  </a:lnTo>
                  <a:lnTo>
                    <a:pt x="245" y="94"/>
                  </a:lnTo>
                  <a:lnTo>
                    <a:pt x="262" y="75"/>
                  </a:lnTo>
                  <a:lnTo>
                    <a:pt x="278" y="55"/>
                  </a:lnTo>
                  <a:lnTo>
                    <a:pt x="293" y="34"/>
                  </a:lnTo>
                  <a:lnTo>
                    <a:pt x="300" y="25"/>
                  </a:lnTo>
                  <a:lnTo>
                    <a:pt x="308" y="16"/>
                  </a:lnTo>
                  <a:lnTo>
                    <a:pt x="316" y="6"/>
                  </a:lnTo>
                  <a:lnTo>
                    <a:pt x="3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24"/>
            <p:cNvSpPr>
              <a:spLocks/>
            </p:cNvSpPr>
            <p:nvPr/>
          </p:nvSpPr>
          <p:spPr bwMode="auto">
            <a:xfrm>
              <a:off x="1635125" y="3100388"/>
              <a:ext cx="28575" cy="63500"/>
            </a:xfrm>
            <a:custGeom>
              <a:avLst/>
              <a:gdLst>
                <a:gd name="T0" fmla="*/ 108 w 108"/>
                <a:gd name="T1" fmla="*/ 2 h 244"/>
                <a:gd name="T2" fmla="*/ 91 w 108"/>
                <a:gd name="T3" fmla="*/ 28 h 244"/>
                <a:gd name="T4" fmla="*/ 77 w 108"/>
                <a:gd name="T5" fmla="*/ 53 h 244"/>
                <a:gd name="T6" fmla="*/ 64 w 108"/>
                <a:gd name="T7" fmla="*/ 81 h 244"/>
                <a:gd name="T8" fmla="*/ 54 w 108"/>
                <a:gd name="T9" fmla="*/ 108 h 244"/>
                <a:gd name="T10" fmla="*/ 44 w 108"/>
                <a:gd name="T11" fmla="*/ 137 h 244"/>
                <a:gd name="T12" fmla="*/ 34 w 108"/>
                <a:gd name="T13" fmla="*/ 164 h 244"/>
                <a:gd name="T14" fmla="*/ 22 w 108"/>
                <a:gd name="T15" fmla="*/ 192 h 244"/>
                <a:gd name="T16" fmla="*/ 10 w 108"/>
                <a:gd name="T17" fmla="*/ 219 h 244"/>
                <a:gd name="T18" fmla="*/ 10 w 108"/>
                <a:gd name="T19" fmla="*/ 243 h 244"/>
                <a:gd name="T20" fmla="*/ 8 w 108"/>
                <a:gd name="T21" fmla="*/ 243 h 244"/>
                <a:gd name="T22" fmla="*/ 7 w 108"/>
                <a:gd name="T23" fmla="*/ 243 h 244"/>
                <a:gd name="T24" fmla="*/ 6 w 108"/>
                <a:gd name="T25" fmla="*/ 244 h 244"/>
                <a:gd name="T26" fmla="*/ 6 w 108"/>
                <a:gd name="T27" fmla="*/ 244 h 244"/>
                <a:gd name="T28" fmla="*/ 0 w 108"/>
                <a:gd name="T29" fmla="*/ 219 h 244"/>
                <a:gd name="T30" fmla="*/ 3 w 108"/>
                <a:gd name="T31" fmla="*/ 193 h 244"/>
                <a:gd name="T32" fmla="*/ 11 w 108"/>
                <a:gd name="T33" fmla="*/ 167 h 244"/>
                <a:gd name="T34" fmla="*/ 19 w 108"/>
                <a:gd name="T35" fmla="*/ 144 h 244"/>
                <a:gd name="T36" fmla="*/ 29 w 108"/>
                <a:gd name="T37" fmla="*/ 126 h 244"/>
                <a:gd name="T38" fmla="*/ 39 w 108"/>
                <a:gd name="T39" fmla="*/ 107 h 244"/>
                <a:gd name="T40" fmla="*/ 48 w 108"/>
                <a:gd name="T41" fmla="*/ 88 h 244"/>
                <a:gd name="T42" fmla="*/ 58 w 108"/>
                <a:gd name="T43" fmla="*/ 70 h 244"/>
                <a:gd name="T44" fmla="*/ 69 w 108"/>
                <a:gd name="T45" fmla="*/ 51 h 244"/>
                <a:gd name="T46" fmla="*/ 80 w 108"/>
                <a:gd name="T47" fmla="*/ 34 h 244"/>
                <a:gd name="T48" fmla="*/ 93 w 108"/>
                <a:gd name="T49" fmla="*/ 16 h 244"/>
                <a:gd name="T50" fmla="*/ 106 w 108"/>
                <a:gd name="T51" fmla="*/ 0 h 244"/>
                <a:gd name="T52" fmla="*/ 108 w 108"/>
                <a:gd name="T53" fmla="*/ 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8" h="244">
                  <a:moveTo>
                    <a:pt x="108" y="2"/>
                  </a:moveTo>
                  <a:lnTo>
                    <a:pt x="91" y="28"/>
                  </a:lnTo>
                  <a:lnTo>
                    <a:pt x="77" y="53"/>
                  </a:lnTo>
                  <a:lnTo>
                    <a:pt x="64" y="81"/>
                  </a:lnTo>
                  <a:lnTo>
                    <a:pt x="54" y="108"/>
                  </a:lnTo>
                  <a:lnTo>
                    <a:pt x="44" y="137"/>
                  </a:lnTo>
                  <a:lnTo>
                    <a:pt x="34" y="164"/>
                  </a:lnTo>
                  <a:lnTo>
                    <a:pt x="22" y="192"/>
                  </a:lnTo>
                  <a:lnTo>
                    <a:pt x="10" y="219"/>
                  </a:lnTo>
                  <a:lnTo>
                    <a:pt x="10" y="243"/>
                  </a:lnTo>
                  <a:lnTo>
                    <a:pt x="8" y="243"/>
                  </a:lnTo>
                  <a:lnTo>
                    <a:pt x="7" y="243"/>
                  </a:lnTo>
                  <a:lnTo>
                    <a:pt x="6" y="244"/>
                  </a:lnTo>
                  <a:lnTo>
                    <a:pt x="6" y="244"/>
                  </a:lnTo>
                  <a:lnTo>
                    <a:pt x="0" y="219"/>
                  </a:lnTo>
                  <a:lnTo>
                    <a:pt x="3" y="193"/>
                  </a:lnTo>
                  <a:lnTo>
                    <a:pt x="11" y="167"/>
                  </a:lnTo>
                  <a:lnTo>
                    <a:pt x="19" y="144"/>
                  </a:lnTo>
                  <a:lnTo>
                    <a:pt x="29" y="126"/>
                  </a:lnTo>
                  <a:lnTo>
                    <a:pt x="39" y="107"/>
                  </a:lnTo>
                  <a:lnTo>
                    <a:pt x="48" y="88"/>
                  </a:lnTo>
                  <a:lnTo>
                    <a:pt x="58" y="70"/>
                  </a:lnTo>
                  <a:lnTo>
                    <a:pt x="69" y="51"/>
                  </a:lnTo>
                  <a:lnTo>
                    <a:pt x="80" y="34"/>
                  </a:lnTo>
                  <a:lnTo>
                    <a:pt x="93" y="16"/>
                  </a:lnTo>
                  <a:lnTo>
                    <a:pt x="106" y="0"/>
                  </a:lnTo>
                  <a:lnTo>
                    <a:pt x="10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Freeform 25"/>
            <p:cNvSpPr>
              <a:spLocks/>
            </p:cNvSpPr>
            <p:nvPr/>
          </p:nvSpPr>
          <p:spPr bwMode="auto">
            <a:xfrm>
              <a:off x="1676400" y="3101975"/>
              <a:ext cx="0" cy="1587"/>
            </a:xfrm>
            <a:custGeom>
              <a:avLst/>
              <a:gdLst>
                <a:gd name="T0" fmla="*/ 6 w 6"/>
                <a:gd name="T1" fmla="*/ 0 h 7"/>
                <a:gd name="T2" fmla="*/ 6 w 6"/>
                <a:gd name="T3" fmla="*/ 2 h 7"/>
                <a:gd name="T4" fmla="*/ 5 w 6"/>
                <a:gd name="T5" fmla="*/ 3 h 7"/>
                <a:gd name="T6" fmla="*/ 4 w 6"/>
                <a:gd name="T7" fmla="*/ 6 h 7"/>
                <a:gd name="T8" fmla="*/ 1 w 6"/>
                <a:gd name="T9" fmla="*/ 7 h 7"/>
                <a:gd name="T10" fmla="*/ 0 w 6"/>
                <a:gd name="T11" fmla="*/ 5 h 7"/>
                <a:gd name="T12" fmla="*/ 1 w 6"/>
                <a:gd name="T13" fmla="*/ 2 h 7"/>
                <a:gd name="T14" fmla="*/ 2 w 6"/>
                <a:gd name="T15" fmla="*/ 0 h 7"/>
                <a:gd name="T16" fmla="*/ 6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6" y="0"/>
                  </a:moveTo>
                  <a:lnTo>
                    <a:pt x="6" y="2"/>
                  </a:lnTo>
                  <a:lnTo>
                    <a:pt x="5" y="3"/>
                  </a:lnTo>
                  <a:lnTo>
                    <a:pt x="4" y="6"/>
                  </a:lnTo>
                  <a:lnTo>
                    <a:pt x="1" y="7"/>
                  </a:lnTo>
                  <a:lnTo>
                    <a:pt x="0" y="5"/>
                  </a:lnTo>
                  <a:lnTo>
                    <a:pt x="1" y="2"/>
                  </a:lnTo>
                  <a:lnTo>
                    <a:pt x="2"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Freeform 26"/>
            <p:cNvSpPr>
              <a:spLocks/>
            </p:cNvSpPr>
            <p:nvPr/>
          </p:nvSpPr>
          <p:spPr bwMode="auto">
            <a:xfrm>
              <a:off x="1647825" y="3105150"/>
              <a:ext cx="26988" cy="60325"/>
            </a:xfrm>
            <a:custGeom>
              <a:avLst/>
              <a:gdLst>
                <a:gd name="T0" fmla="*/ 102 w 102"/>
                <a:gd name="T1" fmla="*/ 0 h 226"/>
                <a:gd name="T2" fmla="*/ 95 w 102"/>
                <a:gd name="T3" fmla="*/ 16 h 226"/>
                <a:gd name="T4" fmla="*/ 88 w 102"/>
                <a:gd name="T5" fmla="*/ 32 h 226"/>
                <a:gd name="T6" fmla="*/ 79 w 102"/>
                <a:gd name="T7" fmla="*/ 47 h 226"/>
                <a:gd name="T8" fmla="*/ 71 w 102"/>
                <a:gd name="T9" fmla="*/ 63 h 226"/>
                <a:gd name="T10" fmla="*/ 62 w 102"/>
                <a:gd name="T11" fmla="*/ 78 h 226"/>
                <a:gd name="T12" fmla="*/ 55 w 102"/>
                <a:gd name="T13" fmla="*/ 93 h 226"/>
                <a:gd name="T14" fmla="*/ 48 w 102"/>
                <a:gd name="T15" fmla="*/ 109 h 226"/>
                <a:gd name="T16" fmla="*/ 43 w 102"/>
                <a:gd name="T17" fmla="*/ 125 h 226"/>
                <a:gd name="T18" fmla="*/ 38 w 102"/>
                <a:gd name="T19" fmla="*/ 138 h 226"/>
                <a:gd name="T20" fmla="*/ 34 w 102"/>
                <a:gd name="T21" fmla="*/ 150 h 226"/>
                <a:gd name="T22" fmla="*/ 28 w 102"/>
                <a:gd name="T23" fmla="*/ 163 h 226"/>
                <a:gd name="T24" fmla="*/ 22 w 102"/>
                <a:gd name="T25" fmla="*/ 174 h 226"/>
                <a:gd name="T26" fmla="*/ 18 w 102"/>
                <a:gd name="T27" fmla="*/ 187 h 226"/>
                <a:gd name="T28" fmla="*/ 14 w 102"/>
                <a:gd name="T29" fmla="*/ 200 h 226"/>
                <a:gd name="T30" fmla="*/ 13 w 102"/>
                <a:gd name="T31" fmla="*/ 212 h 226"/>
                <a:gd name="T32" fmla="*/ 14 w 102"/>
                <a:gd name="T33" fmla="*/ 226 h 226"/>
                <a:gd name="T34" fmla="*/ 9 w 102"/>
                <a:gd name="T35" fmla="*/ 226 h 226"/>
                <a:gd name="T36" fmla="*/ 5 w 102"/>
                <a:gd name="T37" fmla="*/ 225 h 226"/>
                <a:gd name="T38" fmla="*/ 1 w 102"/>
                <a:gd name="T39" fmla="*/ 222 h 226"/>
                <a:gd name="T40" fmla="*/ 0 w 102"/>
                <a:gd name="T41" fmla="*/ 218 h 226"/>
                <a:gd name="T42" fmla="*/ 2 w 102"/>
                <a:gd name="T43" fmla="*/ 187 h 226"/>
                <a:gd name="T44" fmla="*/ 11 w 102"/>
                <a:gd name="T45" fmla="*/ 158 h 226"/>
                <a:gd name="T46" fmla="*/ 22 w 102"/>
                <a:gd name="T47" fmla="*/ 131 h 226"/>
                <a:gd name="T48" fmla="*/ 36 w 102"/>
                <a:gd name="T49" fmla="*/ 104 h 226"/>
                <a:gd name="T50" fmla="*/ 51 w 102"/>
                <a:gd name="T51" fmla="*/ 79 h 226"/>
                <a:gd name="T52" fmla="*/ 69 w 102"/>
                <a:gd name="T53" fmla="*/ 53 h 226"/>
                <a:gd name="T54" fmla="*/ 84 w 102"/>
                <a:gd name="T55" fmla="*/ 26 h 226"/>
                <a:gd name="T56" fmla="*/ 99 w 102"/>
                <a:gd name="T57" fmla="*/ 0 h 226"/>
                <a:gd name="T58" fmla="*/ 102 w 102"/>
                <a:gd name="T5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 h="226">
                  <a:moveTo>
                    <a:pt x="102" y="0"/>
                  </a:moveTo>
                  <a:lnTo>
                    <a:pt x="95" y="16"/>
                  </a:lnTo>
                  <a:lnTo>
                    <a:pt x="88" y="32"/>
                  </a:lnTo>
                  <a:lnTo>
                    <a:pt x="79" y="47"/>
                  </a:lnTo>
                  <a:lnTo>
                    <a:pt x="71" y="63"/>
                  </a:lnTo>
                  <a:lnTo>
                    <a:pt x="62" y="78"/>
                  </a:lnTo>
                  <a:lnTo>
                    <a:pt x="55" y="93"/>
                  </a:lnTo>
                  <a:lnTo>
                    <a:pt x="48" y="109"/>
                  </a:lnTo>
                  <a:lnTo>
                    <a:pt x="43" y="125"/>
                  </a:lnTo>
                  <a:lnTo>
                    <a:pt x="38" y="138"/>
                  </a:lnTo>
                  <a:lnTo>
                    <a:pt x="34" y="150"/>
                  </a:lnTo>
                  <a:lnTo>
                    <a:pt x="28" y="163"/>
                  </a:lnTo>
                  <a:lnTo>
                    <a:pt x="22" y="174"/>
                  </a:lnTo>
                  <a:lnTo>
                    <a:pt x="18" y="187"/>
                  </a:lnTo>
                  <a:lnTo>
                    <a:pt x="14" y="200"/>
                  </a:lnTo>
                  <a:lnTo>
                    <a:pt x="13" y="212"/>
                  </a:lnTo>
                  <a:lnTo>
                    <a:pt x="14" y="226"/>
                  </a:lnTo>
                  <a:lnTo>
                    <a:pt x="9" y="226"/>
                  </a:lnTo>
                  <a:lnTo>
                    <a:pt x="5" y="225"/>
                  </a:lnTo>
                  <a:lnTo>
                    <a:pt x="1" y="222"/>
                  </a:lnTo>
                  <a:lnTo>
                    <a:pt x="0" y="218"/>
                  </a:lnTo>
                  <a:lnTo>
                    <a:pt x="2" y="187"/>
                  </a:lnTo>
                  <a:lnTo>
                    <a:pt x="11" y="158"/>
                  </a:lnTo>
                  <a:lnTo>
                    <a:pt x="22" y="131"/>
                  </a:lnTo>
                  <a:lnTo>
                    <a:pt x="36" y="104"/>
                  </a:lnTo>
                  <a:lnTo>
                    <a:pt x="51" y="79"/>
                  </a:lnTo>
                  <a:lnTo>
                    <a:pt x="69" y="53"/>
                  </a:lnTo>
                  <a:lnTo>
                    <a:pt x="84" y="26"/>
                  </a:lnTo>
                  <a:lnTo>
                    <a:pt x="99" y="0"/>
                  </a:lnTo>
                  <a:lnTo>
                    <a:pt x="10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Freeform 27"/>
            <p:cNvSpPr>
              <a:spLocks/>
            </p:cNvSpPr>
            <p:nvPr/>
          </p:nvSpPr>
          <p:spPr bwMode="auto">
            <a:xfrm>
              <a:off x="1684338" y="3114675"/>
              <a:ext cx="19050" cy="39687"/>
            </a:xfrm>
            <a:custGeom>
              <a:avLst/>
              <a:gdLst>
                <a:gd name="T0" fmla="*/ 74 w 74"/>
                <a:gd name="T1" fmla="*/ 0 h 149"/>
                <a:gd name="T2" fmla="*/ 67 w 74"/>
                <a:gd name="T3" fmla="*/ 13 h 149"/>
                <a:gd name="T4" fmla="*/ 60 w 74"/>
                <a:gd name="T5" fmla="*/ 25 h 149"/>
                <a:gd name="T6" fmla="*/ 53 w 74"/>
                <a:gd name="T7" fmla="*/ 38 h 149"/>
                <a:gd name="T8" fmla="*/ 47 w 74"/>
                <a:gd name="T9" fmla="*/ 51 h 149"/>
                <a:gd name="T10" fmla="*/ 40 w 74"/>
                <a:gd name="T11" fmla="*/ 64 h 149"/>
                <a:gd name="T12" fmla="*/ 33 w 74"/>
                <a:gd name="T13" fmla="*/ 77 h 149"/>
                <a:gd name="T14" fmla="*/ 26 w 74"/>
                <a:gd name="T15" fmla="*/ 88 h 149"/>
                <a:gd name="T16" fmla="*/ 18 w 74"/>
                <a:gd name="T17" fmla="*/ 100 h 149"/>
                <a:gd name="T18" fmla="*/ 14 w 74"/>
                <a:gd name="T19" fmla="*/ 114 h 149"/>
                <a:gd name="T20" fmla="*/ 13 w 74"/>
                <a:gd name="T21" fmla="*/ 129 h 149"/>
                <a:gd name="T22" fmla="*/ 11 w 74"/>
                <a:gd name="T23" fmla="*/ 142 h 149"/>
                <a:gd name="T24" fmla="*/ 0 w 74"/>
                <a:gd name="T25" fmla="*/ 149 h 149"/>
                <a:gd name="T26" fmla="*/ 0 w 74"/>
                <a:gd name="T27" fmla="*/ 128 h 149"/>
                <a:gd name="T28" fmla="*/ 4 w 74"/>
                <a:gd name="T29" fmla="*/ 107 h 149"/>
                <a:gd name="T30" fmla="*/ 11 w 74"/>
                <a:gd name="T31" fmla="*/ 88 h 149"/>
                <a:gd name="T32" fmla="*/ 21 w 74"/>
                <a:gd name="T33" fmla="*/ 70 h 149"/>
                <a:gd name="T34" fmla="*/ 33 w 74"/>
                <a:gd name="T35" fmla="*/ 52 h 149"/>
                <a:gd name="T36" fmla="*/ 45 w 74"/>
                <a:gd name="T37" fmla="*/ 35 h 149"/>
                <a:gd name="T38" fmla="*/ 57 w 74"/>
                <a:gd name="T39" fmla="*/ 17 h 149"/>
                <a:gd name="T40" fmla="*/ 69 w 74"/>
                <a:gd name="T41" fmla="*/ 0 h 149"/>
                <a:gd name="T42" fmla="*/ 74 w 74"/>
                <a:gd name="T43"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149">
                  <a:moveTo>
                    <a:pt x="74" y="0"/>
                  </a:moveTo>
                  <a:lnTo>
                    <a:pt x="67" y="13"/>
                  </a:lnTo>
                  <a:lnTo>
                    <a:pt x="60" y="25"/>
                  </a:lnTo>
                  <a:lnTo>
                    <a:pt x="53" y="38"/>
                  </a:lnTo>
                  <a:lnTo>
                    <a:pt x="47" y="51"/>
                  </a:lnTo>
                  <a:lnTo>
                    <a:pt x="40" y="64"/>
                  </a:lnTo>
                  <a:lnTo>
                    <a:pt x="33" y="77"/>
                  </a:lnTo>
                  <a:lnTo>
                    <a:pt x="26" y="88"/>
                  </a:lnTo>
                  <a:lnTo>
                    <a:pt x="18" y="100"/>
                  </a:lnTo>
                  <a:lnTo>
                    <a:pt x="14" y="114"/>
                  </a:lnTo>
                  <a:lnTo>
                    <a:pt x="13" y="129"/>
                  </a:lnTo>
                  <a:lnTo>
                    <a:pt x="11" y="142"/>
                  </a:lnTo>
                  <a:lnTo>
                    <a:pt x="0" y="149"/>
                  </a:lnTo>
                  <a:lnTo>
                    <a:pt x="0" y="128"/>
                  </a:lnTo>
                  <a:lnTo>
                    <a:pt x="4" y="107"/>
                  </a:lnTo>
                  <a:lnTo>
                    <a:pt x="11" y="88"/>
                  </a:lnTo>
                  <a:lnTo>
                    <a:pt x="21" y="70"/>
                  </a:lnTo>
                  <a:lnTo>
                    <a:pt x="33" y="52"/>
                  </a:lnTo>
                  <a:lnTo>
                    <a:pt x="45" y="35"/>
                  </a:lnTo>
                  <a:lnTo>
                    <a:pt x="57" y="17"/>
                  </a:lnTo>
                  <a:lnTo>
                    <a:pt x="69" y="0"/>
                  </a:lnTo>
                  <a:lnTo>
                    <a:pt x="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28"/>
            <p:cNvSpPr>
              <a:spLocks/>
            </p:cNvSpPr>
            <p:nvPr/>
          </p:nvSpPr>
          <p:spPr bwMode="auto">
            <a:xfrm>
              <a:off x="1663700" y="3116263"/>
              <a:ext cx="20638" cy="44450"/>
            </a:xfrm>
            <a:custGeom>
              <a:avLst/>
              <a:gdLst>
                <a:gd name="T0" fmla="*/ 78 w 78"/>
                <a:gd name="T1" fmla="*/ 0 h 169"/>
                <a:gd name="T2" fmla="*/ 65 w 78"/>
                <a:gd name="T3" fmla="*/ 19 h 169"/>
                <a:gd name="T4" fmla="*/ 53 w 78"/>
                <a:gd name="T5" fmla="*/ 39 h 169"/>
                <a:gd name="T6" fmla="*/ 43 w 78"/>
                <a:gd name="T7" fmla="*/ 58 h 169"/>
                <a:gd name="T8" fmla="*/ 34 w 78"/>
                <a:gd name="T9" fmla="*/ 79 h 169"/>
                <a:gd name="T10" fmla="*/ 27 w 78"/>
                <a:gd name="T11" fmla="*/ 100 h 169"/>
                <a:gd name="T12" fmla="*/ 20 w 78"/>
                <a:gd name="T13" fmla="*/ 122 h 169"/>
                <a:gd name="T14" fmla="*/ 15 w 78"/>
                <a:gd name="T15" fmla="*/ 144 h 169"/>
                <a:gd name="T16" fmla="*/ 10 w 78"/>
                <a:gd name="T17" fmla="*/ 168 h 169"/>
                <a:gd name="T18" fmla="*/ 5 w 78"/>
                <a:gd name="T19" fmla="*/ 169 h 169"/>
                <a:gd name="T20" fmla="*/ 3 w 78"/>
                <a:gd name="T21" fmla="*/ 165 h 169"/>
                <a:gd name="T22" fmla="*/ 2 w 78"/>
                <a:gd name="T23" fmla="*/ 160 h 169"/>
                <a:gd name="T24" fmla="*/ 0 w 78"/>
                <a:gd name="T25" fmla="*/ 156 h 169"/>
                <a:gd name="T26" fmla="*/ 1 w 78"/>
                <a:gd name="T27" fmla="*/ 133 h 169"/>
                <a:gd name="T28" fmla="*/ 6 w 78"/>
                <a:gd name="T29" fmla="*/ 111 h 169"/>
                <a:gd name="T30" fmla="*/ 13 w 78"/>
                <a:gd name="T31" fmla="*/ 90 h 169"/>
                <a:gd name="T32" fmla="*/ 23 w 78"/>
                <a:gd name="T33" fmla="*/ 71 h 169"/>
                <a:gd name="T34" fmla="*/ 36 w 78"/>
                <a:gd name="T35" fmla="*/ 53 h 169"/>
                <a:gd name="T36" fmla="*/ 49 w 78"/>
                <a:gd name="T37" fmla="*/ 34 h 169"/>
                <a:gd name="T38" fmla="*/ 64 w 78"/>
                <a:gd name="T39" fmla="*/ 17 h 169"/>
                <a:gd name="T40" fmla="*/ 78 w 78"/>
                <a:gd name="T4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69">
                  <a:moveTo>
                    <a:pt x="78" y="0"/>
                  </a:moveTo>
                  <a:lnTo>
                    <a:pt x="65" y="19"/>
                  </a:lnTo>
                  <a:lnTo>
                    <a:pt x="53" y="39"/>
                  </a:lnTo>
                  <a:lnTo>
                    <a:pt x="43" y="58"/>
                  </a:lnTo>
                  <a:lnTo>
                    <a:pt x="34" y="79"/>
                  </a:lnTo>
                  <a:lnTo>
                    <a:pt x="27" y="100"/>
                  </a:lnTo>
                  <a:lnTo>
                    <a:pt x="20" y="122"/>
                  </a:lnTo>
                  <a:lnTo>
                    <a:pt x="15" y="144"/>
                  </a:lnTo>
                  <a:lnTo>
                    <a:pt x="10" y="168"/>
                  </a:lnTo>
                  <a:lnTo>
                    <a:pt x="5" y="169"/>
                  </a:lnTo>
                  <a:lnTo>
                    <a:pt x="3" y="165"/>
                  </a:lnTo>
                  <a:lnTo>
                    <a:pt x="2" y="160"/>
                  </a:lnTo>
                  <a:lnTo>
                    <a:pt x="0" y="156"/>
                  </a:lnTo>
                  <a:lnTo>
                    <a:pt x="1" y="133"/>
                  </a:lnTo>
                  <a:lnTo>
                    <a:pt x="6" y="111"/>
                  </a:lnTo>
                  <a:lnTo>
                    <a:pt x="13" y="90"/>
                  </a:lnTo>
                  <a:lnTo>
                    <a:pt x="23" y="71"/>
                  </a:lnTo>
                  <a:lnTo>
                    <a:pt x="36" y="53"/>
                  </a:lnTo>
                  <a:lnTo>
                    <a:pt x="49" y="34"/>
                  </a:lnTo>
                  <a:lnTo>
                    <a:pt x="64" y="17"/>
                  </a:lnTo>
                  <a:lnTo>
                    <a:pt x="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29"/>
            <p:cNvSpPr>
              <a:spLocks/>
            </p:cNvSpPr>
            <p:nvPr/>
          </p:nvSpPr>
          <p:spPr bwMode="auto">
            <a:xfrm>
              <a:off x="1701800" y="3127375"/>
              <a:ext cx="9525" cy="19050"/>
            </a:xfrm>
            <a:custGeom>
              <a:avLst/>
              <a:gdLst>
                <a:gd name="T0" fmla="*/ 7 w 33"/>
                <a:gd name="T1" fmla="*/ 66 h 66"/>
                <a:gd name="T2" fmla="*/ 5 w 33"/>
                <a:gd name="T3" fmla="*/ 66 h 66"/>
                <a:gd name="T4" fmla="*/ 4 w 33"/>
                <a:gd name="T5" fmla="*/ 65 h 66"/>
                <a:gd name="T6" fmla="*/ 1 w 33"/>
                <a:gd name="T7" fmla="*/ 64 h 66"/>
                <a:gd name="T8" fmla="*/ 0 w 33"/>
                <a:gd name="T9" fmla="*/ 63 h 66"/>
                <a:gd name="T10" fmla="*/ 2 w 33"/>
                <a:gd name="T11" fmla="*/ 44 h 66"/>
                <a:gd name="T12" fmla="*/ 11 w 33"/>
                <a:gd name="T13" fmla="*/ 28 h 66"/>
                <a:gd name="T14" fmla="*/ 21 w 33"/>
                <a:gd name="T15" fmla="*/ 14 h 66"/>
                <a:gd name="T16" fmla="*/ 33 w 33"/>
                <a:gd name="T17" fmla="*/ 0 h 66"/>
                <a:gd name="T18" fmla="*/ 27 w 33"/>
                <a:gd name="T19" fmla="*/ 15 h 66"/>
                <a:gd name="T20" fmla="*/ 20 w 33"/>
                <a:gd name="T21" fmla="*/ 32 h 66"/>
                <a:gd name="T22" fmla="*/ 13 w 33"/>
                <a:gd name="T23" fmla="*/ 49 h 66"/>
                <a:gd name="T24" fmla="*/ 7 w 33"/>
                <a:gd name="T2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6">
                  <a:moveTo>
                    <a:pt x="7" y="66"/>
                  </a:moveTo>
                  <a:lnTo>
                    <a:pt x="5" y="66"/>
                  </a:lnTo>
                  <a:lnTo>
                    <a:pt x="4" y="65"/>
                  </a:lnTo>
                  <a:lnTo>
                    <a:pt x="1" y="64"/>
                  </a:lnTo>
                  <a:lnTo>
                    <a:pt x="0" y="63"/>
                  </a:lnTo>
                  <a:lnTo>
                    <a:pt x="2" y="44"/>
                  </a:lnTo>
                  <a:lnTo>
                    <a:pt x="11" y="28"/>
                  </a:lnTo>
                  <a:lnTo>
                    <a:pt x="21" y="14"/>
                  </a:lnTo>
                  <a:lnTo>
                    <a:pt x="33" y="0"/>
                  </a:lnTo>
                  <a:lnTo>
                    <a:pt x="27" y="15"/>
                  </a:lnTo>
                  <a:lnTo>
                    <a:pt x="20" y="32"/>
                  </a:lnTo>
                  <a:lnTo>
                    <a:pt x="13" y="49"/>
                  </a:lnTo>
                  <a:lnTo>
                    <a:pt x="7"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30"/>
            <p:cNvSpPr>
              <a:spLocks/>
            </p:cNvSpPr>
            <p:nvPr/>
          </p:nvSpPr>
          <p:spPr bwMode="auto">
            <a:xfrm>
              <a:off x="1874838" y="3149600"/>
              <a:ext cx="15875" cy="15875"/>
            </a:xfrm>
            <a:custGeom>
              <a:avLst/>
              <a:gdLst>
                <a:gd name="T0" fmla="*/ 63 w 63"/>
                <a:gd name="T1" fmla="*/ 19 h 62"/>
                <a:gd name="T2" fmla="*/ 58 w 63"/>
                <a:gd name="T3" fmla="*/ 25 h 62"/>
                <a:gd name="T4" fmla="*/ 53 w 63"/>
                <a:gd name="T5" fmla="*/ 31 h 62"/>
                <a:gd name="T6" fmla="*/ 46 w 63"/>
                <a:gd name="T7" fmla="*/ 36 h 62"/>
                <a:gd name="T8" fmla="*/ 40 w 63"/>
                <a:gd name="T9" fmla="*/ 42 h 62"/>
                <a:gd name="T10" fmla="*/ 33 w 63"/>
                <a:gd name="T11" fmla="*/ 48 h 62"/>
                <a:gd name="T12" fmla="*/ 26 w 63"/>
                <a:gd name="T13" fmla="*/ 53 h 62"/>
                <a:gd name="T14" fmla="*/ 19 w 63"/>
                <a:gd name="T15" fmla="*/ 57 h 62"/>
                <a:gd name="T16" fmla="*/ 12 w 63"/>
                <a:gd name="T17" fmla="*/ 62 h 62"/>
                <a:gd name="T18" fmla="*/ 8 w 63"/>
                <a:gd name="T19" fmla="*/ 61 h 62"/>
                <a:gd name="T20" fmla="*/ 3 w 63"/>
                <a:gd name="T21" fmla="*/ 58 h 62"/>
                <a:gd name="T22" fmla="*/ 0 w 63"/>
                <a:gd name="T23" fmla="*/ 55 h 62"/>
                <a:gd name="T24" fmla="*/ 3 w 63"/>
                <a:gd name="T25" fmla="*/ 50 h 62"/>
                <a:gd name="T26" fmla="*/ 8 w 63"/>
                <a:gd name="T27" fmla="*/ 43 h 62"/>
                <a:gd name="T28" fmla="*/ 17 w 63"/>
                <a:gd name="T29" fmla="*/ 32 h 62"/>
                <a:gd name="T30" fmla="*/ 25 w 63"/>
                <a:gd name="T31" fmla="*/ 20 h 62"/>
                <a:gd name="T32" fmla="*/ 34 w 63"/>
                <a:gd name="T33" fmla="*/ 10 h 62"/>
                <a:gd name="T34" fmla="*/ 43 w 63"/>
                <a:gd name="T35" fmla="*/ 3 h 62"/>
                <a:gd name="T36" fmla="*/ 51 w 63"/>
                <a:gd name="T37" fmla="*/ 0 h 62"/>
                <a:gd name="T38" fmla="*/ 58 w 63"/>
                <a:gd name="T39" fmla="*/ 5 h 62"/>
                <a:gd name="T40" fmla="*/ 63 w 63"/>
                <a:gd name="T41" fmla="*/ 1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62">
                  <a:moveTo>
                    <a:pt x="63" y="19"/>
                  </a:moveTo>
                  <a:lnTo>
                    <a:pt x="58" y="25"/>
                  </a:lnTo>
                  <a:lnTo>
                    <a:pt x="53" y="31"/>
                  </a:lnTo>
                  <a:lnTo>
                    <a:pt x="46" y="36"/>
                  </a:lnTo>
                  <a:lnTo>
                    <a:pt x="40" y="42"/>
                  </a:lnTo>
                  <a:lnTo>
                    <a:pt x="33" y="48"/>
                  </a:lnTo>
                  <a:lnTo>
                    <a:pt x="26" y="53"/>
                  </a:lnTo>
                  <a:lnTo>
                    <a:pt x="19" y="57"/>
                  </a:lnTo>
                  <a:lnTo>
                    <a:pt x="12" y="62"/>
                  </a:lnTo>
                  <a:lnTo>
                    <a:pt x="8" y="61"/>
                  </a:lnTo>
                  <a:lnTo>
                    <a:pt x="3" y="58"/>
                  </a:lnTo>
                  <a:lnTo>
                    <a:pt x="0" y="55"/>
                  </a:lnTo>
                  <a:lnTo>
                    <a:pt x="3" y="50"/>
                  </a:lnTo>
                  <a:lnTo>
                    <a:pt x="8" y="43"/>
                  </a:lnTo>
                  <a:lnTo>
                    <a:pt x="17" y="32"/>
                  </a:lnTo>
                  <a:lnTo>
                    <a:pt x="25" y="20"/>
                  </a:lnTo>
                  <a:lnTo>
                    <a:pt x="34" y="10"/>
                  </a:lnTo>
                  <a:lnTo>
                    <a:pt x="43" y="3"/>
                  </a:lnTo>
                  <a:lnTo>
                    <a:pt x="51" y="0"/>
                  </a:lnTo>
                  <a:lnTo>
                    <a:pt x="58" y="5"/>
                  </a:lnTo>
                  <a:lnTo>
                    <a:pt x="6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31"/>
            <p:cNvSpPr>
              <a:spLocks/>
            </p:cNvSpPr>
            <p:nvPr/>
          </p:nvSpPr>
          <p:spPr bwMode="auto">
            <a:xfrm>
              <a:off x="1860550" y="3187700"/>
              <a:ext cx="4763" cy="4762"/>
            </a:xfrm>
            <a:custGeom>
              <a:avLst/>
              <a:gdLst>
                <a:gd name="T0" fmla="*/ 18 w 18"/>
                <a:gd name="T1" fmla="*/ 5 h 18"/>
                <a:gd name="T2" fmla="*/ 15 w 18"/>
                <a:gd name="T3" fmla="*/ 18 h 18"/>
                <a:gd name="T4" fmla="*/ 11 w 18"/>
                <a:gd name="T5" fmla="*/ 15 h 18"/>
                <a:gd name="T6" fmla="*/ 6 w 18"/>
                <a:gd name="T7" fmla="*/ 10 h 18"/>
                <a:gd name="T8" fmla="*/ 1 w 18"/>
                <a:gd name="T9" fmla="*/ 4 h 18"/>
                <a:gd name="T10" fmla="*/ 0 w 18"/>
                <a:gd name="T11" fmla="*/ 0 h 18"/>
                <a:gd name="T12" fmla="*/ 5 w 18"/>
                <a:gd name="T13" fmla="*/ 0 h 18"/>
                <a:gd name="T14" fmla="*/ 9 w 18"/>
                <a:gd name="T15" fmla="*/ 1 h 18"/>
                <a:gd name="T16" fmla="*/ 14 w 18"/>
                <a:gd name="T17" fmla="*/ 2 h 18"/>
                <a:gd name="T18" fmla="*/ 18 w 18"/>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18" y="5"/>
                  </a:moveTo>
                  <a:lnTo>
                    <a:pt x="15" y="18"/>
                  </a:lnTo>
                  <a:lnTo>
                    <a:pt x="11" y="15"/>
                  </a:lnTo>
                  <a:lnTo>
                    <a:pt x="6" y="10"/>
                  </a:lnTo>
                  <a:lnTo>
                    <a:pt x="1" y="4"/>
                  </a:lnTo>
                  <a:lnTo>
                    <a:pt x="0" y="0"/>
                  </a:lnTo>
                  <a:lnTo>
                    <a:pt x="5" y="0"/>
                  </a:lnTo>
                  <a:lnTo>
                    <a:pt x="9" y="1"/>
                  </a:lnTo>
                  <a:lnTo>
                    <a:pt x="14" y="2"/>
                  </a:lnTo>
                  <a:lnTo>
                    <a:pt x="1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32"/>
            <p:cNvSpPr>
              <a:spLocks/>
            </p:cNvSpPr>
            <p:nvPr/>
          </p:nvSpPr>
          <p:spPr bwMode="auto">
            <a:xfrm>
              <a:off x="1890713" y="3192463"/>
              <a:ext cx="6350" cy="3175"/>
            </a:xfrm>
            <a:custGeom>
              <a:avLst/>
              <a:gdLst>
                <a:gd name="T0" fmla="*/ 21 w 21"/>
                <a:gd name="T1" fmla="*/ 1 h 11"/>
                <a:gd name="T2" fmla="*/ 19 w 21"/>
                <a:gd name="T3" fmla="*/ 5 h 11"/>
                <a:gd name="T4" fmla="*/ 15 w 21"/>
                <a:gd name="T5" fmla="*/ 9 h 11"/>
                <a:gd name="T6" fmla="*/ 10 w 21"/>
                <a:gd name="T7" fmla="*/ 11 h 11"/>
                <a:gd name="T8" fmla="*/ 6 w 21"/>
                <a:gd name="T9" fmla="*/ 11 h 11"/>
                <a:gd name="T10" fmla="*/ 3 w 21"/>
                <a:gd name="T11" fmla="*/ 9 h 11"/>
                <a:gd name="T12" fmla="*/ 1 w 21"/>
                <a:gd name="T13" fmla="*/ 5 h 11"/>
                <a:gd name="T14" fmla="*/ 0 w 21"/>
                <a:gd name="T15" fmla="*/ 3 h 11"/>
                <a:gd name="T16" fmla="*/ 1 w 21"/>
                <a:gd name="T17" fmla="*/ 0 h 11"/>
                <a:gd name="T18" fmla="*/ 7 w 21"/>
                <a:gd name="T19" fmla="*/ 0 h 11"/>
                <a:gd name="T20" fmla="*/ 12 w 21"/>
                <a:gd name="T21" fmla="*/ 0 h 11"/>
                <a:gd name="T22" fmla="*/ 17 w 21"/>
                <a:gd name="T23" fmla="*/ 0 h 11"/>
                <a:gd name="T24" fmla="*/ 21 w 21"/>
                <a:gd name="T2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1">
                  <a:moveTo>
                    <a:pt x="21" y="1"/>
                  </a:moveTo>
                  <a:lnTo>
                    <a:pt x="19" y="5"/>
                  </a:lnTo>
                  <a:lnTo>
                    <a:pt x="15" y="9"/>
                  </a:lnTo>
                  <a:lnTo>
                    <a:pt x="10" y="11"/>
                  </a:lnTo>
                  <a:lnTo>
                    <a:pt x="6" y="11"/>
                  </a:lnTo>
                  <a:lnTo>
                    <a:pt x="3" y="9"/>
                  </a:lnTo>
                  <a:lnTo>
                    <a:pt x="1" y="5"/>
                  </a:lnTo>
                  <a:lnTo>
                    <a:pt x="0" y="3"/>
                  </a:lnTo>
                  <a:lnTo>
                    <a:pt x="1" y="0"/>
                  </a:lnTo>
                  <a:lnTo>
                    <a:pt x="7" y="0"/>
                  </a:lnTo>
                  <a:lnTo>
                    <a:pt x="12" y="0"/>
                  </a:lnTo>
                  <a:lnTo>
                    <a:pt x="17" y="0"/>
                  </a:lnTo>
                  <a:lnTo>
                    <a:pt x="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33"/>
            <p:cNvSpPr>
              <a:spLocks/>
            </p:cNvSpPr>
            <p:nvPr/>
          </p:nvSpPr>
          <p:spPr bwMode="auto">
            <a:xfrm>
              <a:off x="1881188" y="3195638"/>
              <a:ext cx="4763" cy="3175"/>
            </a:xfrm>
            <a:custGeom>
              <a:avLst/>
              <a:gdLst>
                <a:gd name="T0" fmla="*/ 16 w 16"/>
                <a:gd name="T1" fmla="*/ 10 h 10"/>
                <a:gd name="T2" fmla="*/ 0 w 16"/>
                <a:gd name="T3" fmla="*/ 10 h 10"/>
                <a:gd name="T4" fmla="*/ 2 w 16"/>
                <a:gd name="T5" fmla="*/ 0 h 10"/>
                <a:gd name="T6" fmla="*/ 6 w 16"/>
                <a:gd name="T7" fmla="*/ 1 h 10"/>
                <a:gd name="T8" fmla="*/ 9 w 16"/>
                <a:gd name="T9" fmla="*/ 3 h 10"/>
                <a:gd name="T10" fmla="*/ 13 w 16"/>
                <a:gd name="T11" fmla="*/ 7 h 10"/>
                <a:gd name="T12" fmla="*/ 16 w 1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6" h="10">
                  <a:moveTo>
                    <a:pt x="16" y="10"/>
                  </a:moveTo>
                  <a:lnTo>
                    <a:pt x="0" y="10"/>
                  </a:lnTo>
                  <a:lnTo>
                    <a:pt x="2" y="0"/>
                  </a:lnTo>
                  <a:lnTo>
                    <a:pt x="6" y="1"/>
                  </a:lnTo>
                  <a:lnTo>
                    <a:pt x="9" y="3"/>
                  </a:lnTo>
                  <a:lnTo>
                    <a:pt x="13" y="7"/>
                  </a:lnTo>
                  <a:lnTo>
                    <a:pt x="1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Freeform 34"/>
            <p:cNvSpPr>
              <a:spLocks/>
            </p:cNvSpPr>
            <p:nvPr/>
          </p:nvSpPr>
          <p:spPr bwMode="auto">
            <a:xfrm>
              <a:off x="1898650" y="3197225"/>
              <a:ext cx="6350" cy="3175"/>
            </a:xfrm>
            <a:custGeom>
              <a:avLst/>
              <a:gdLst>
                <a:gd name="T0" fmla="*/ 22 w 22"/>
                <a:gd name="T1" fmla="*/ 6 h 12"/>
                <a:gd name="T2" fmla="*/ 20 w 22"/>
                <a:gd name="T3" fmla="*/ 11 h 12"/>
                <a:gd name="T4" fmla="*/ 14 w 22"/>
                <a:gd name="T5" fmla="*/ 12 h 12"/>
                <a:gd name="T6" fmla="*/ 8 w 22"/>
                <a:gd name="T7" fmla="*/ 12 h 12"/>
                <a:gd name="T8" fmla="*/ 2 w 22"/>
                <a:gd name="T9" fmla="*/ 12 h 12"/>
                <a:gd name="T10" fmla="*/ 0 w 22"/>
                <a:gd name="T11" fmla="*/ 10 h 12"/>
                <a:gd name="T12" fmla="*/ 5 w 22"/>
                <a:gd name="T13" fmla="*/ 6 h 12"/>
                <a:gd name="T14" fmla="*/ 12 w 22"/>
                <a:gd name="T15" fmla="*/ 2 h 12"/>
                <a:gd name="T16" fmla="*/ 19 w 22"/>
                <a:gd name="T17" fmla="*/ 0 h 12"/>
                <a:gd name="T18" fmla="*/ 22 w 22"/>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6"/>
                  </a:moveTo>
                  <a:lnTo>
                    <a:pt x="20" y="11"/>
                  </a:lnTo>
                  <a:lnTo>
                    <a:pt x="14" y="12"/>
                  </a:lnTo>
                  <a:lnTo>
                    <a:pt x="8" y="12"/>
                  </a:lnTo>
                  <a:lnTo>
                    <a:pt x="2" y="12"/>
                  </a:lnTo>
                  <a:lnTo>
                    <a:pt x="0" y="10"/>
                  </a:lnTo>
                  <a:lnTo>
                    <a:pt x="5" y="6"/>
                  </a:lnTo>
                  <a:lnTo>
                    <a:pt x="12" y="2"/>
                  </a:lnTo>
                  <a:lnTo>
                    <a:pt x="19" y="0"/>
                  </a:lnTo>
                  <a:lnTo>
                    <a:pt x="2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Freeform 35"/>
            <p:cNvSpPr>
              <a:spLocks/>
            </p:cNvSpPr>
            <p:nvPr/>
          </p:nvSpPr>
          <p:spPr bwMode="auto">
            <a:xfrm>
              <a:off x="1858963" y="3205163"/>
              <a:ext cx="6350" cy="7937"/>
            </a:xfrm>
            <a:custGeom>
              <a:avLst/>
              <a:gdLst>
                <a:gd name="T0" fmla="*/ 25 w 25"/>
                <a:gd name="T1" fmla="*/ 12 h 27"/>
                <a:gd name="T2" fmla="*/ 25 w 25"/>
                <a:gd name="T3" fmla="*/ 15 h 27"/>
                <a:gd name="T4" fmla="*/ 25 w 25"/>
                <a:gd name="T5" fmla="*/ 19 h 27"/>
                <a:gd name="T6" fmla="*/ 25 w 25"/>
                <a:gd name="T7" fmla="*/ 23 h 27"/>
                <a:gd name="T8" fmla="*/ 24 w 25"/>
                <a:gd name="T9" fmla="*/ 27 h 27"/>
                <a:gd name="T10" fmla="*/ 16 w 25"/>
                <a:gd name="T11" fmla="*/ 22 h 27"/>
                <a:gd name="T12" fmla="*/ 10 w 25"/>
                <a:gd name="T13" fmla="*/ 17 h 27"/>
                <a:gd name="T14" fmla="*/ 4 w 25"/>
                <a:gd name="T15" fmla="*/ 12 h 27"/>
                <a:gd name="T16" fmla="*/ 0 w 25"/>
                <a:gd name="T17" fmla="*/ 5 h 27"/>
                <a:gd name="T18" fmla="*/ 7 w 25"/>
                <a:gd name="T19" fmla="*/ 2 h 27"/>
                <a:gd name="T20" fmla="*/ 16 w 25"/>
                <a:gd name="T21" fmla="*/ 0 h 27"/>
                <a:gd name="T22" fmla="*/ 24 w 25"/>
                <a:gd name="T23" fmla="*/ 2 h 27"/>
                <a:gd name="T24" fmla="*/ 25 w 25"/>
                <a:gd name="T2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7">
                  <a:moveTo>
                    <a:pt x="25" y="12"/>
                  </a:moveTo>
                  <a:lnTo>
                    <a:pt x="25" y="15"/>
                  </a:lnTo>
                  <a:lnTo>
                    <a:pt x="25" y="19"/>
                  </a:lnTo>
                  <a:lnTo>
                    <a:pt x="25" y="23"/>
                  </a:lnTo>
                  <a:lnTo>
                    <a:pt x="24" y="27"/>
                  </a:lnTo>
                  <a:lnTo>
                    <a:pt x="16" y="22"/>
                  </a:lnTo>
                  <a:lnTo>
                    <a:pt x="10" y="17"/>
                  </a:lnTo>
                  <a:lnTo>
                    <a:pt x="4" y="12"/>
                  </a:lnTo>
                  <a:lnTo>
                    <a:pt x="0" y="5"/>
                  </a:lnTo>
                  <a:lnTo>
                    <a:pt x="7" y="2"/>
                  </a:lnTo>
                  <a:lnTo>
                    <a:pt x="16" y="0"/>
                  </a:lnTo>
                  <a:lnTo>
                    <a:pt x="24" y="2"/>
                  </a:lnTo>
                  <a:lnTo>
                    <a:pt x="25"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36"/>
            <p:cNvSpPr>
              <a:spLocks/>
            </p:cNvSpPr>
            <p:nvPr/>
          </p:nvSpPr>
          <p:spPr bwMode="auto">
            <a:xfrm>
              <a:off x="1885950" y="3208338"/>
              <a:ext cx="9525" cy="6350"/>
            </a:xfrm>
            <a:custGeom>
              <a:avLst/>
              <a:gdLst>
                <a:gd name="T0" fmla="*/ 36 w 36"/>
                <a:gd name="T1" fmla="*/ 2 h 20"/>
                <a:gd name="T2" fmla="*/ 31 w 36"/>
                <a:gd name="T3" fmla="*/ 8 h 20"/>
                <a:gd name="T4" fmla="*/ 25 w 36"/>
                <a:gd name="T5" fmla="*/ 14 h 20"/>
                <a:gd name="T6" fmla="*/ 19 w 36"/>
                <a:gd name="T7" fmla="*/ 18 h 20"/>
                <a:gd name="T8" fmla="*/ 11 w 36"/>
                <a:gd name="T9" fmla="*/ 20 h 20"/>
                <a:gd name="T10" fmla="*/ 8 w 36"/>
                <a:gd name="T11" fmla="*/ 16 h 20"/>
                <a:gd name="T12" fmla="*/ 4 w 36"/>
                <a:gd name="T13" fmla="*/ 12 h 20"/>
                <a:gd name="T14" fmla="*/ 1 w 36"/>
                <a:gd name="T15" fmla="*/ 8 h 20"/>
                <a:gd name="T16" fmla="*/ 0 w 36"/>
                <a:gd name="T17" fmla="*/ 2 h 20"/>
                <a:gd name="T18" fmla="*/ 4 w 36"/>
                <a:gd name="T19" fmla="*/ 1 h 20"/>
                <a:gd name="T20" fmla="*/ 9 w 36"/>
                <a:gd name="T21" fmla="*/ 1 h 20"/>
                <a:gd name="T22" fmla="*/ 14 w 36"/>
                <a:gd name="T23" fmla="*/ 1 h 20"/>
                <a:gd name="T24" fmla="*/ 18 w 36"/>
                <a:gd name="T25" fmla="*/ 0 h 20"/>
                <a:gd name="T26" fmla="*/ 23 w 36"/>
                <a:gd name="T27" fmla="*/ 1 h 20"/>
                <a:gd name="T28" fmla="*/ 28 w 36"/>
                <a:gd name="T29" fmla="*/ 1 h 20"/>
                <a:gd name="T30" fmla="*/ 32 w 36"/>
                <a:gd name="T31" fmla="*/ 1 h 20"/>
                <a:gd name="T32" fmla="*/ 36 w 36"/>
                <a:gd name="T3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0">
                  <a:moveTo>
                    <a:pt x="36" y="2"/>
                  </a:moveTo>
                  <a:lnTo>
                    <a:pt x="31" y="8"/>
                  </a:lnTo>
                  <a:lnTo>
                    <a:pt x="25" y="14"/>
                  </a:lnTo>
                  <a:lnTo>
                    <a:pt x="19" y="18"/>
                  </a:lnTo>
                  <a:lnTo>
                    <a:pt x="11" y="20"/>
                  </a:lnTo>
                  <a:lnTo>
                    <a:pt x="8" y="16"/>
                  </a:lnTo>
                  <a:lnTo>
                    <a:pt x="4" y="12"/>
                  </a:lnTo>
                  <a:lnTo>
                    <a:pt x="1" y="8"/>
                  </a:lnTo>
                  <a:lnTo>
                    <a:pt x="0" y="2"/>
                  </a:lnTo>
                  <a:lnTo>
                    <a:pt x="4" y="1"/>
                  </a:lnTo>
                  <a:lnTo>
                    <a:pt x="9" y="1"/>
                  </a:lnTo>
                  <a:lnTo>
                    <a:pt x="14" y="1"/>
                  </a:lnTo>
                  <a:lnTo>
                    <a:pt x="18" y="0"/>
                  </a:lnTo>
                  <a:lnTo>
                    <a:pt x="23" y="1"/>
                  </a:lnTo>
                  <a:lnTo>
                    <a:pt x="28" y="1"/>
                  </a:lnTo>
                  <a:lnTo>
                    <a:pt x="32" y="1"/>
                  </a:lnTo>
                  <a:lnTo>
                    <a:pt x="3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37"/>
            <p:cNvSpPr>
              <a:spLocks/>
            </p:cNvSpPr>
            <p:nvPr/>
          </p:nvSpPr>
          <p:spPr bwMode="auto">
            <a:xfrm>
              <a:off x="1852613" y="3214688"/>
              <a:ext cx="6350" cy="4762"/>
            </a:xfrm>
            <a:custGeom>
              <a:avLst/>
              <a:gdLst>
                <a:gd name="T0" fmla="*/ 24 w 24"/>
                <a:gd name="T1" fmla="*/ 18 h 21"/>
                <a:gd name="T2" fmla="*/ 17 w 24"/>
                <a:gd name="T3" fmla="*/ 21 h 21"/>
                <a:gd name="T4" fmla="*/ 12 w 24"/>
                <a:gd name="T5" fmla="*/ 21 h 21"/>
                <a:gd name="T6" fmla="*/ 5 w 24"/>
                <a:gd name="T7" fmla="*/ 18 h 21"/>
                <a:gd name="T8" fmla="*/ 0 w 24"/>
                <a:gd name="T9" fmla="*/ 14 h 21"/>
                <a:gd name="T10" fmla="*/ 5 w 24"/>
                <a:gd name="T11" fmla="*/ 0 h 21"/>
                <a:gd name="T12" fmla="*/ 10 w 24"/>
                <a:gd name="T13" fmla="*/ 3 h 21"/>
                <a:gd name="T14" fmla="*/ 15 w 24"/>
                <a:gd name="T15" fmla="*/ 8 h 21"/>
                <a:gd name="T16" fmla="*/ 20 w 24"/>
                <a:gd name="T17" fmla="*/ 12 h 21"/>
                <a:gd name="T18" fmla="*/ 24 w 24"/>
                <a:gd name="T1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24" y="18"/>
                  </a:moveTo>
                  <a:lnTo>
                    <a:pt x="17" y="21"/>
                  </a:lnTo>
                  <a:lnTo>
                    <a:pt x="12" y="21"/>
                  </a:lnTo>
                  <a:lnTo>
                    <a:pt x="5" y="18"/>
                  </a:lnTo>
                  <a:lnTo>
                    <a:pt x="0" y="14"/>
                  </a:lnTo>
                  <a:lnTo>
                    <a:pt x="5" y="0"/>
                  </a:lnTo>
                  <a:lnTo>
                    <a:pt x="10" y="3"/>
                  </a:lnTo>
                  <a:lnTo>
                    <a:pt x="15" y="8"/>
                  </a:lnTo>
                  <a:lnTo>
                    <a:pt x="20" y="12"/>
                  </a:lnTo>
                  <a:lnTo>
                    <a:pt x="2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38"/>
            <p:cNvSpPr>
              <a:spLocks/>
            </p:cNvSpPr>
            <p:nvPr/>
          </p:nvSpPr>
          <p:spPr bwMode="auto">
            <a:xfrm>
              <a:off x="1879600" y="3216275"/>
              <a:ext cx="4763" cy="4762"/>
            </a:xfrm>
            <a:custGeom>
              <a:avLst/>
              <a:gdLst>
                <a:gd name="T0" fmla="*/ 16 w 16"/>
                <a:gd name="T1" fmla="*/ 14 h 21"/>
                <a:gd name="T2" fmla="*/ 15 w 16"/>
                <a:gd name="T3" fmla="*/ 18 h 21"/>
                <a:gd name="T4" fmla="*/ 11 w 16"/>
                <a:gd name="T5" fmla="*/ 19 h 21"/>
                <a:gd name="T6" fmla="*/ 8 w 16"/>
                <a:gd name="T7" fmla="*/ 21 h 21"/>
                <a:gd name="T8" fmla="*/ 4 w 16"/>
                <a:gd name="T9" fmla="*/ 21 h 21"/>
                <a:gd name="T10" fmla="*/ 1 w 16"/>
                <a:gd name="T11" fmla="*/ 16 h 21"/>
                <a:gd name="T12" fmla="*/ 0 w 16"/>
                <a:gd name="T13" fmla="*/ 11 h 21"/>
                <a:gd name="T14" fmla="*/ 0 w 16"/>
                <a:gd name="T15" fmla="*/ 5 h 21"/>
                <a:gd name="T16" fmla="*/ 2 w 16"/>
                <a:gd name="T17" fmla="*/ 0 h 21"/>
                <a:gd name="T18" fmla="*/ 16 w 16"/>
                <a:gd name="T19"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1">
                  <a:moveTo>
                    <a:pt x="16" y="14"/>
                  </a:moveTo>
                  <a:lnTo>
                    <a:pt x="15" y="18"/>
                  </a:lnTo>
                  <a:lnTo>
                    <a:pt x="11" y="19"/>
                  </a:lnTo>
                  <a:lnTo>
                    <a:pt x="8" y="21"/>
                  </a:lnTo>
                  <a:lnTo>
                    <a:pt x="4" y="21"/>
                  </a:lnTo>
                  <a:lnTo>
                    <a:pt x="1" y="16"/>
                  </a:lnTo>
                  <a:lnTo>
                    <a:pt x="0" y="11"/>
                  </a:lnTo>
                  <a:lnTo>
                    <a:pt x="0" y="5"/>
                  </a:lnTo>
                  <a:lnTo>
                    <a:pt x="2" y="0"/>
                  </a:lnTo>
                  <a:lnTo>
                    <a:pt x="1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39"/>
            <p:cNvSpPr>
              <a:spLocks/>
            </p:cNvSpPr>
            <p:nvPr/>
          </p:nvSpPr>
          <p:spPr bwMode="auto">
            <a:xfrm>
              <a:off x="1895475" y="3216275"/>
              <a:ext cx="9525" cy="6350"/>
            </a:xfrm>
            <a:custGeom>
              <a:avLst/>
              <a:gdLst>
                <a:gd name="T0" fmla="*/ 34 w 34"/>
                <a:gd name="T1" fmla="*/ 13 h 24"/>
                <a:gd name="T2" fmla="*/ 34 w 34"/>
                <a:gd name="T3" fmla="*/ 18 h 24"/>
                <a:gd name="T4" fmla="*/ 33 w 34"/>
                <a:gd name="T5" fmla="*/ 20 h 24"/>
                <a:gd name="T6" fmla="*/ 29 w 34"/>
                <a:gd name="T7" fmla="*/ 22 h 24"/>
                <a:gd name="T8" fmla="*/ 26 w 34"/>
                <a:gd name="T9" fmla="*/ 24 h 24"/>
                <a:gd name="T10" fmla="*/ 19 w 34"/>
                <a:gd name="T11" fmla="*/ 22 h 24"/>
                <a:gd name="T12" fmla="*/ 12 w 34"/>
                <a:gd name="T13" fmla="*/ 22 h 24"/>
                <a:gd name="T14" fmla="*/ 5 w 34"/>
                <a:gd name="T15" fmla="*/ 21 h 24"/>
                <a:gd name="T16" fmla="*/ 0 w 34"/>
                <a:gd name="T17" fmla="*/ 19 h 24"/>
                <a:gd name="T18" fmla="*/ 3 w 34"/>
                <a:gd name="T19" fmla="*/ 12 h 24"/>
                <a:gd name="T20" fmla="*/ 7 w 34"/>
                <a:gd name="T21" fmla="*/ 7 h 24"/>
                <a:gd name="T22" fmla="*/ 13 w 34"/>
                <a:gd name="T23" fmla="*/ 4 h 24"/>
                <a:gd name="T24" fmla="*/ 18 w 34"/>
                <a:gd name="T25" fmla="*/ 0 h 24"/>
                <a:gd name="T26" fmla="*/ 24 w 34"/>
                <a:gd name="T27" fmla="*/ 0 h 24"/>
                <a:gd name="T28" fmla="*/ 28 w 34"/>
                <a:gd name="T29" fmla="*/ 4 h 24"/>
                <a:gd name="T30" fmla="*/ 32 w 34"/>
                <a:gd name="T31" fmla="*/ 8 h 24"/>
                <a:gd name="T32" fmla="*/ 34 w 34"/>
                <a:gd name="T33"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4">
                  <a:moveTo>
                    <a:pt x="34" y="13"/>
                  </a:moveTo>
                  <a:lnTo>
                    <a:pt x="34" y="18"/>
                  </a:lnTo>
                  <a:lnTo>
                    <a:pt x="33" y="20"/>
                  </a:lnTo>
                  <a:lnTo>
                    <a:pt x="29" y="22"/>
                  </a:lnTo>
                  <a:lnTo>
                    <a:pt x="26" y="24"/>
                  </a:lnTo>
                  <a:lnTo>
                    <a:pt x="19" y="22"/>
                  </a:lnTo>
                  <a:lnTo>
                    <a:pt x="12" y="22"/>
                  </a:lnTo>
                  <a:lnTo>
                    <a:pt x="5" y="21"/>
                  </a:lnTo>
                  <a:lnTo>
                    <a:pt x="0" y="19"/>
                  </a:lnTo>
                  <a:lnTo>
                    <a:pt x="3" y="12"/>
                  </a:lnTo>
                  <a:lnTo>
                    <a:pt x="7" y="7"/>
                  </a:lnTo>
                  <a:lnTo>
                    <a:pt x="13" y="4"/>
                  </a:lnTo>
                  <a:lnTo>
                    <a:pt x="18" y="0"/>
                  </a:lnTo>
                  <a:lnTo>
                    <a:pt x="24" y="0"/>
                  </a:lnTo>
                  <a:lnTo>
                    <a:pt x="28" y="4"/>
                  </a:lnTo>
                  <a:lnTo>
                    <a:pt x="32" y="8"/>
                  </a:lnTo>
                  <a:lnTo>
                    <a:pt x="3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40"/>
            <p:cNvSpPr>
              <a:spLocks/>
            </p:cNvSpPr>
            <p:nvPr/>
          </p:nvSpPr>
          <p:spPr bwMode="auto">
            <a:xfrm>
              <a:off x="1860550" y="3228975"/>
              <a:ext cx="3175" cy="3175"/>
            </a:xfrm>
            <a:custGeom>
              <a:avLst/>
              <a:gdLst>
                <a:gd name="T0" fmla="*/ 12 w 12"/>
                <a:gd name="T1" fmla="*/ 5 h 11"/>
                <a:gd name="T2" fmla="*/ 12 w 12"/>
                <a:gd name="T3" fmla="*/ 11 h 11"/>
                <a:gd name="T4" fmla="*/ 8 w 12"/>
                <a:gd name="T5" fmla="*/ 11 h 11"/>
                <a:gd name="T6" fmla="*/ 5 w 12"/>
                <a:gd name="T7" fmla="*/ 8 h 11"/>
                <a:gd name="T8" fmla="*/ 2 w 12"/>
                <a:gd name="T9" fmla="*/ 5 h 11"/>
                <a:gd name="T10" fmla="*/ 0 w 12"/>
                <a:gd name="T11" fmla="*/ 2 h 11"/>
                <a:gd name="T12" fmla="*/ 2 w 12"/>
                <a:gd name="T13" fmla="*/ 0 h 11"/>
                <a:gd name="T14" fmla="*/ 6 w 12"/>
                <a:gd name="T15" fmla="*/ 0 h 11"/>
                <a:gd name="T16" fmla="*/ 9 w 12"/>
                <a:gd name="T17" fmla="*/ 2 h 11"/>
                <a:gd name="T18" fmla="*/ 12 w 12"/>
                <a:gd name="T1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1">
                  <a:moveTo>
                    <a:pt x="12" y="5"/>
                  </a:moveTo>
                  <a:lnTo>
                    <a:pt x="12" y="11"/>
                  </a:lnTo>
                  <a:lnTo>
                    <a:pt x="8" y="11"/>
                  </a:lnTo>
                  <a:lnTo>
                    <a:pt x="5" y="8"/>
                  </a:lnTo>
                  <a:lnTo>
                    <a:pt x="2" y="5"/>
                  </a:lnTo>
                  <a:lnTo>
                    <a:pt x="0" y="2"/>
                  </a:lnTo>
                  <a:lnTo>
                    <a:pt x="2" y="0"/>
                  </a:lnTo>
                  <a:lnTo>
                    <a:pt x="6" y="0"/>
                  </a:lnTo>
                  <a:lnTo>
                    <a:pt x="9" y="2"/>
                  </a:lnTo>
                  <a:lnTo>
                    <a:pt x="1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41"/>
            <p:cNvSpPr>
              <a:spLocks/>
            </p:cNvSpPr>
            <p:nvPr/>
          </p:nvSpPr>
          <p:spPr bwMode="auto">
            <a:xfrm>
              <a:off x="1885950" y="3230563"/>
              <a:ext cx="4763" cy="1587"/>
            </a:xfrm>
            <a:custGeom>
              <a:avLst/>
              <a:gdLst>
                <a:gd name="T0" fmla="*/ 18 w 18"/>
                <a:gd name="T1" fmla="*/ 3 h 9"/>
                <a:gd name="T2" fmla="*/ 14 w 18"/>
                <a:gd name="T3" fmla="*/ 6 h 9"/>
                <a:gd name="T4" fmla="*/ 11 w 18"/>
                <a:gd name="T5" fmla="*/ 8 h 9"/>
                <a:gd name="T6" fmla="*/ 6 w 18"/>
                <a:gd name="T7" fmla="*/ 9 h 9"/>
                <a:gd name="T8" fmla="*/ 1 w 18"/>
                <a:gd name="T9" fmla="*/ 7 h 9"/>
                <a:gd name="T10" fmla="*/ 0 w 18"/>
                <a:gd name="T11" fmla="*/ 0 h 9"/>
                <a:gd name="T12" fmla="*/ 5 w 18"/>
                <a:gd name="T13" fmla="*/ 0 h 9"/>
                <a:gd name="T14" fmla="*/ 9 w 18"/>
                <a:gd name="T15" fmla="*/ 0 h 9"/>
                <a:gd name="T16" fmla="*/ 14 w 18"/>
                <a:gd name="T17" fmla="*/ 1 h 9"/>
                <a:gd name="T18" fmla="*/ 18 w 18"/>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9">
                  <a:moveTo>
                    <a:pt x="18" y="3"/>
                  </a:moveTo>
                  <a:lnTo>
                    <a:pt x="14" y="6"/>
                  </a:lnTo>
                  <a:lnTo>
                    <a:pt x="11" y="8"/>
                  </a:lnTo>
                  <a:lnTo>
                    <a:pt x="6" y="9"/>
                  </a:lnTo>
                  <a:lnTo>
                    <a:pt x="1" y="7"/>
                  </a:lnTo>
                  <a:lnTo>
                    <a:pt x="0" y="0"/>
                  </a:lnTo>
                  <a:lnTo>
                    <a:pt x="5" y="0"/>
                  </a:lnTo>
                  <a:lnTo>
                    <a:pt x="9" y="0"/>
                  </a:lnTo>
                  <a:lnTo>
                    <a:pt x="14" y="1"/>
                  </a:lnTo>
                  <a:lnTo>
                    <a:pt x="1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42"/>
            <p:cNvSpPr>
              <a:spLocks/>
            </p:cNvSpPr>
            <p:nvPr/>
          </p:nvSpPr>
          <p:spPr bwMode="auto">
            <a:xfrm>
              <a:off x="1908175" y="3232150"/>
              <a:ext cx="9525" cy="6350"/>
            </a:xfrm>
            <a:custGeom>
              <a:avLst/>
              <a:gdLst>
                <a:gd name="T0" fmla="*/ 37 w 38"/>
                <a:gd name="T1" fmla="*/ 22 h 29"/>
                <a:gd name="T2" fmla="*/ 31 w 38"/>
                <a:gd name="T3" fmla="*/ 25 h 29"/>
                <a:gd name="T4" fmla="*/ 26 w 38"/>
                <a:gd name="T5" fmla="*/ 28 h 29"/>
                <a:gd name="T6" fmla="*/ 21 w 38"/>
                <a:gd name="T7" fmla="*/ 29 h 29"/>
                <a:gd name="T8" fmla="*/ 16 w 38"/>
                <a:gd name="T9" fmla="*/ 24 h 29"/>
                <a:gd name="T10" fmla="*/ 0 w 38"/>
                <a:gd name="T11" fmla="*/ 2 h 29"/>
                <a:gd name="T12" fmla="*/ 6 w 38"/>
                <a:gd name="T13" fmla="*/ 1 h 29"/>
                <a:gd name="T14" fmla="*/ 13 w 38"/>
                <a:gd name="T15" fmla="*/ 0 h 29"/>
                <a:gd name="T16" fmla="*/ 19 w 38"/>
                <a:gd name="T17" fmla="*/ 0 h 29"/>
                <a:gd name="T18" fmla="*/ 25 w 38"/>
                <a:gd name="T19" fmla="*/ 1 h 29"/>
                <a:gd name="T20" fmla="*/ 31 w 38"/>
                <a:gd name="T21" fmla="*/ 3 h 29"/>
                <a:gd name="T22" fmla="*/ 36 w 38"/>
                <a:gd name="T23" fmla="*/ 7 h 29"/>
                <a:gd name="T24" fmla="*/ 38 w 38"/>
                <a:gd name="T25" fmla="*/ 12 h 29"/>
                <a:gd name="T26" fmla="*/ 37 w 38"/>
                <a:gd name="T27"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9">
                  <a:moveTo>
                    <a:pt x="37" y="22"/>
                  </a:moveTo>
                  <a:lnTo>
                    <a:pt x="31" y="25"/>
                  </a:lnTo>
                  <a:lnTo>
                    <a:pt x="26" y="28"/>
                  </a:lnTo>
                  <a:lnTo>
                    <a:pt x="21" y="29"/>
                  </a:lnTo>
                  <a:lnTo>
                    <a:pt x="16" y="24"/>
                  </a:lnTo>
                  <a:lnTo>
                    <a:pt x="0" y="2"/>
                  </a:lnTo>
                  <a:lnTo>
                    <a:pt x="6" y="1"/>
                  </a:lnTo>
                  <a:lnTo>
                    <a:pt x="13" y="0"/>
                  </a:lnTo>
                  <a:lnTo>
                    <a:pt x="19" y="0"/>
                  </a:lnTo>
                  <a:lnTo>
                    <a:pt x="25" y="1"/>
                  </a:lnTo>
                  <a:lnTo>
                    <a:pt x="31" y="3"/>
                  </a:lnTo>
                  <a:lnTo>
                    <a:pt x="36" y="7"/>
                  </a:lnTo>
                  <a:lnTo>
                    <a:pt x="38" y="12"/>
                  </a:lnTo>
                  <a:lnTo>
                    <a:pt x="37"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43"/>
            <p:cNvSpPr>
              <a:spLocks/>
            </p:cNvSpPr>
            <p:nvPr/>
          </p:nvSpPr>
          <p:spPr bwMode="auto">
            <a:xfrm>
              <a:off x="1892300" y="3235325"/>
              <a:ext cx="12700" cy="7937"/>
            </a:xfrm>
            <a:custGeom>
              <a:avLst/>
              <a:gdLst>
                <a:gd name="T0" fmla="*/ 46 w 46"/>
                <a:gd name="T1" fmla="*/ 26 h 29"/>
                <a:gd name="T2" fmla="*/ 39 w 46"/>
                <a:gd name="T3" fmla="*/ 28 h 29"/>
                <a:gd name="T4" fmla="*/ 32 w 46"/>
                <a:gd name="T5" fmla="*/ 29 h 29"/>
                <a:gd name="T6" fmla="*/ 27 w 46"/>
                <a:gd name="T7" fmla="*/ 28 h 29"/>
                <a:gd name="T8" fmla="*/ 20 w 46"/>
                <a:gd name="T9" fmla="*/ 26 h 29"/>
                <a:gd name="T10" fmla="*/ 14 w 46"/>
                <a:gd name="T11" fmla="*/ 23 h 29"/>
                <a:gd name="T12" fmla="*/ 9 w 46"/>
                <a:gd name="T13" fmla="*/ 19 h 29"/>
                <a:gd name="T14" fmla="*/ 5 w 46"/>
                <a:gd name="T15" fmla="*/ 16 h 29"/>
                <a:gd name="T16" fmla="*/ 0 w 46"/>
                <a:gd name="T17" fmla="*/ 10 h 29"/>
                <a:gd name="T18" fmla="*/ 8 w 46"/>
                <a:gd name="T19" fmla="*/ 2 h 29"/>
                <a:gd name="T20" fmla="*/ 16 w 46"/>
                <a:gd name="T21" fmla="*/ 0 h 29"/>
                <a:gd name="T22" fmla="*/ 26 w 46"/>
                <a:gd name="T23" fmla="*/ 2 h 29"/>
                <a:gd name="T24" fmla="*/ 34 w 46"/>
                <a:gd name="T25" fmla="*/ 10 h 29"/>
                <a:gd name="T26" fmla="*/ 37 w 46"/>
                <a:gd name="T27" fmla="*/ 14 h 29"/>
                <a:gd name="T28" fmla="*/ 41 w 46"/>
                <a:gd name="T29" fmla="*/ 18 h 29"/>
                <a:gd name="T30" fmla="*/ 43 w 46"/>
                <a:gd name="T31" fmla="*/ 22 h 29"/>
                <a:gd name="T32" fmla="*/ 46 w 46"/>
                <a:gd name="T33"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29">
                  <a:moveTo>
                    <a:pt x="46" y="26"/>
                  </a:moveTo>
                  <a:lnTo>
                    <a:pt x="39" y="28"/>
                  </a:lnTo>
                  <a:lnTo>
                    <a:pt x="32" y="29"/>
                  </a:lnTo>
                  <a:lnTo>
                    <a:pt x="27" y="28"/>
                  </a:lnTo>
                  <a:lnTo>
                    <a:pt x="20" y="26"/>
                  </a:lnTo>
                  <a:lnTo>
                    <a:pt x="14" y="23"/>
                  </a:lnTo>
                  <a:lnTo>
                    <a:pt x="9" y="19"/>
                  </a:lnTo>
                  <a:lnTo>
                    <a:pt x="5" y="16"/>
                  </a:lnTo>
                  <a:lnTo>
                    <a:pt x="0" y="10"/>
                  </a:lnTo>
                  <a:lnTo>
                    <a:pt x="8" y="2"/>
                  </a:lnTo>
                  <a:lnTo>
                    <a:pt x="16" y="0"/>
                  </a:lnTo>
                  <a:lnTo>
                    <a:pt x="26" y="2"/>
                  </a:lnTo>
                  <a:lnTo>
                    <a:pt x="34" y="10"/>
                  </a:lnTo>
                  <a:lnTo>
                    <a:pt x="37" y="14"/>
                  </a:lnTo>
                  <a:lnTo>
                    <a:pt x="41" y="18"/>
                  </a:lnTo>
                  <a:lnTo>
                    <a:pt x="43" y="22"/>
                  </a:lnTo>
                  <a:lnTo>
                    <a:pt x="4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45"/>
            <p:cNvSpPr>
              <a:spLocks/>
            </p:cNvSpPr>
            <p:nvPr/>
          </p:nvSpPr>
          <p:spPr bwMode="auto">
            <a:xfrm>
              <a:off x="1849438" y="3235325"/>
              <a:ext cx="9525" cy="6350"/>
            </a:xfrm>
            <a:custGeom>
              <a:avLst/>
              <a:gdLst>
                <a:gd name="T0" fmla="*/ 39 w 39"/>
                <a:gd name="T1" fmla="*/ 20 h 24"/>
                <a:gd name="T2" fmla="*/ 34 w 39"/>
                <a:gd name="T3" fmla="*/ 22 h 24"/>
                <a:gd name="T4" fmla="*/ 29 w 39"/>
                <a:gd name="T5" fmla="*/ 23 h 24"/>
                <a:gd name="T6" fmla="*/ 23 w 39"/>
                <a:gd name="T7" fmla="*/ 23 h 24"/>
                <a:gd name="T8" fmla="*/ 18 w 39"/>
                <a:gd name="T9" fmla="*/ 24 h 24"/>
                <a:gd name="T10" fmla="*/ 14 w 39"/>
                <a:gd name="T11" fmla="*/ 24 h 24"/>
                <a:gd name="T12" fmla="*/ 9 w 39"/>
                <a:gd name="T13" fmla="*/ 24 h 24"/>
                <a:gd name="T14" fmla="*/ 4 w 39"/>
                <a:gd name="T15" fmla="*/ 24 h 24"/>
                <a:gd name="T16" fmla="*/ 0 w 39"/>
                <a:gd name="T17" fmla="*/ 24 h 24"/>
                <a:gd name="T18" fmla="*/ 1 w 39"/>
                <a:gd name="T19" fmla="*/ 16 h 24"/>
                <a:gd name="T20" fmla="*/ 7 w 39"/>
                <a:gd name="T21" fmla="*/ 10 h 24"/>
                <a:gd name="T22" fmla="*/ 11 w 39"/>
                <a:gd name="T23" fmla="*/ 4 h 24"/>
                <a:gd name="T24" fmla="*/ 16 w 39"/>
                <a:gd name="T25" fmla="*/ 0 h 24"/>
                <a:gd name="T26" fmla="*/ 39 w 39"/>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4">
                  <a:moveTo>
                    <a:pt x="39" y="20"/>
                  </a:moveTo>
                  <a:lnTo>
                    <a:pt x="34" y="22"/>
                  </a:lnTo>
                  <a:lnTo>
                    <a:pt x="29" y="23"/>
                  </a:lnTo>
                  <a:lnTo>
                    <a:pt x="23" y="23"/>
                  </a:lnTo>
                  <a:lnTo>
                    <a:pt x="18" y="24"/>
                  </a:lnTo>
                  <a:lnTo>
                    <a:pt x="14" y="24"/>
                  </a:lnTo>
                  <a:lnTo>
                    <a:pt x="9" y="24"/>
                  </a:lnTo>
                  <a:lnTo>
                    <a:pt x="4" y="24"/>
                  </a:lnTo>
                  <a:lnTo>
                    <a:pt x="0" y="24"/>
                  </a:lnTo>
                  <a:lnTo>
                    <a:pt x="1" y="16"/>
                  </a:lnTo>
                  <a:lnTo>
                    <a:pt x="7" y="10"/>
                  </a:lnTo>
                  <a:lnTo>
                    <a:pt x="11" y="4"/>
                  </a:lnTo>
                  <a:lnTo>
                    <a:pt x="16" y="0"/>
                  </a:lnTo>
                  <a:lnTo>
                    <a:pt x="39"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46"/>
            <p:cNvSpPr>
              <a:spLocks/>
            </p:cNvSpPr>
            <p:nvPr/>
          </p:nvSpPr>
          <p:spPr bwMode="auto">
            <a:xfrm>
              <a:off x="1878013" y="3236913"/>
              <a:ext cx="1588" cy="1587"/>
            </a:xfrm>
            <a:custGeom>
              <a:avLst/>
              <a:gdLst>
                <a:gd name="T0" fmla="*/ 6 w 6"/>
                <a:gd name="T1" fmla="*/ 1 h 10"/>
                <a:gd name="T2" fmla="*/ 6 w 6"/>
                <a:gd name="T3" fmla="*/ 5 h 10"/>
                <a:gd name="T4" fmla="*/ 5 w 6"/>
                <a:gd name="T5" fmla="*/ 7 h 10"/>
                <a:gd name="T6" fmla="*/ 2 w 6"/>
                <a:gd name="T7" fmla="*/ 8 h 10"/>
                <a:gd name="T8" fmla="*/ 0 w 6"/>
                <a:gd name="T9" fmla="*/ 10 h 10"/>
                <a:gd name="T10" fmla="*/ 0 w 6"/>
                <a:gd name="T11" fmla="*/ 0 h 10"/>
                <a:gd name="T12" fmla="*/ 1 w 6"/>
                <a:gd name="T13" fmla="*/ 0 h 10"/>
                <a:gd name="T14" fmla="*/ 3 w 6"/>
                <a:gd name="T15" fmla="*/ 0 h 10"/>
                <a:gd name="T16" fmla="*/ 5 w 6"/>
                <a:gd name="T17" fmla="*/ 0 h 10"/>
                <a:gd name="T18" fmla="*/ 6 w 6"/>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
                  </a:moveTo>
                  <a:lnTo>
                    <a:pt x="6" y="5"/>
                  </a:lnTo>
                  <a:lnTo>
                    <a:pt x="5" y="7"/>
                  </a:lnTo>
                  <a:lnTo>
                    <a:pt x="2" y="8"/>
                  </a:lnTo>
                  <a:lnTo>
                    <a:pt x="0" y="10"/>
                  </a:lnTo>
                  <a:lnTo>
                    <a:pt x="0" y="0"/>
                  </a:lnTo>
                  <a:lnTo>
                    <a:pt x="1" y="0"/>
                  </a:lnTo>
                  <a:lnTo>
                    <a:pt x="3"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51"/>
            <p:cNvSpPr>
              <a:spLocks/>
            </p:cNvSpPr>
            <p:nvPr/>
          </p:nvSpPr>
          <p:spPr bwMode="auto">
            <a:xfrm>
              <a:off x="1933575" y="3249613"/>
              <a:ext cx="39688" cy="38100"/>
            </a:xfrm>
            <a:custGeom>
              <a:avLst/>
              <a:gdLst>
                <a:gd name="T0" fmla="*/ 50 w 151"/>
                <a:gd name="T1" fmla="*/ 64 h 144"/>
                <a:gd name="T2" fmla="*/ 54 w 151"/>
                <a:gd name="T3" fmla="*/ 69 h 144"/>
                <a:gd name="T4" fmla="*/ 60 w 151"/>
                <a:gd name="T5" fmla="*/ 69 h 144"/>
                <a:gd name="T6" fmla="*/ 65 w 151"/>
                <a:gd name="T7" fmla="*/ 69 h 144"/>
                <a:gd name="T8" fmla="*/ 70 w 151"/>
                <a:gd name="T9" fmla="*/ 71 h 144"/>
                <a:gd name="T10" fmla="*/ 63 w 151"/>
                <a:gd name="T11" fmla="*/ 73 h 144"/>
                <a:gd name="T12" fmla="*/ 57 w 151"/>
                <a:gd name="T13" fmla="*/ 73 h 144"/>
                <a:gd name="T14" fmla="*/ 50 w 151"/>
                <a:gd name="T15" fmla="*/ 74 h 144"/>
                <a:gd name="T16" fmla="*/ 46 w 151"/>
                <a:gd name="T17" fmla="*/ 79 h 144"/>
                <a:gd name="T18" fmla="*/ 50 w 151"/>
                <a:gd name="T19" fmla="*/ 87 h 144"/>
                <a:gd name="T20" fmla="*/ 58 w 151"/>
                <a:gd name="T21" fmla="*/ 91 h 144"/>
                <a:gd name="T22" fmla="*/ 67 w 151"/>
                <a:gd name="T23" fmla="*/ 91 h 144"/>
                <a:gd name="T24" fmla="*/ 77 w 151"/>
                <a:gd name="T25" fmla="*/ 91 h 144"/>
                <a:gd name="T26" fmla="*/ 86 w 151"/>
                <a:gd name="T27" fmla="*/ 91 h 144"/>
                <a:gd name="T28" fmla="*/ 94 w 151"/>
                <a:gd name="T29" fmla="*/ 92 h 144"/>
                <a:gd name="T30" fmla="*/ 103 w 151"/>
                <a:gd name="T31" fmla="*/ 97 h 144"/>
                <a:gd name="T32" fmla="*/ 107 w 151"/>
                <a:gd name="T33" fmla="*/ 107 h 144"/>
                <a:gd name="T34" fmla="*/ 101 w 151"/>
                <a:gd name="T35" fmla="*/ 108 h 144"/>
                <a:gd name="T36" fmla="*/ 94 w 151"/>
                <a:gd name="T37" fmla="*/ 109 h 144"/>
                <a:gd name="T38" fmla="*/ 87 w 151"/>
                <a:gd name="T39" fmla="*/ 108 h 144"/>
                <a:gd name="T40" fmla="*/ 80 w 151"/>
                <a:gd name="T41" fmla="*/ 108 h 144"/>
                <a:gd name="T42" fmla="*/ 73 w 151"/>
                <a:gd name="T43" fmla="*/ 108 h 144"/>
                <a:gd name="T44" fmla="*/ 67 w 151"/>
                <a:gd name="T45" fmla="*/ 109 h 144"/>
                <a:gd name="T46" fmla="*/ 60 w 151"/>
                <a:gd name="T47" fmla="*/ 112 h 144"/>
                <a:gd name="T48" fmla="*/ 54 w 151"/>
                <a:gd name="T49" fmla="*/ 116 h 144"/>
                <a:gd name="T50" fmla="*/ 54 w 151"/>
                <a:gd name="T51" fmla="*/ 120 h 144"/>
                <a:gd name="T52" fmla="*/ 55 w 151"/>
                <a:gd name="T53" fmla="*/ 123 h 144"/>
                <a:gd name="T54" fmla="*/ 57 w 151"/>
                <a:gd name="T55" fmla="*/ 127 h 144"/>
                <a:gd name="T56" fmla="*/ 60 w 151"/>
                <a:gd name="T57" fmla="*/ 129 h 144"/>
                <a:gd name="T58" fmla="*/ 72 w 151"/>
                <a:gd name="T59" fmla="*/ 131 h 144"/>
                <a:gd name="T60" fmla="*/ 85 w 151"/>
                <a:gd name="T61" fmla="*/ 130 h 144"/>
                <a:gd name="T62" fmla="*/ 99 w 151"/>
                <a:gd name="T63" fmla="*/ 128 h 144"/>
                <a:gd name="T64" fmla="*/ 111 w 151"/>
                <a:gd name="T65" fmla="*/ 124 h 144"/>
                <a:gd name="T66" fmla="*/ 123 w 151"/>
                <a:gd name="T67" fmla="*/ 123 h 144"/>
                <a:gd name="T68" fmla="*/ 134 w 151"/>
                <a:gd name="T69" fmla="*/ 124 h 144"/>
                <a:gd name="T70" fmla="*/ 143 w 151"/>
                <a:gd name="T71" fmla="*/ 130 h 144"/>
                <a:gd name="T72" fmla="*/ 151 w 151"/>
                <a:gd name="T73" fmla="*/ 143 h 144"/>
                <a:gd name="T74" fmla="*/ 137 w 151"/>
                <a:gd name="T75" fmla="*/ 144 h 144"/>
                <a:gd name="T76" fmla="*/ 125 w 151"/>
                <a:gd name="T77" fmla="*/ 144 h 144"/>
                <a:gd name="T78" fmla="*/ 112 w 151"/>
                <a:gd name="T79" fmla="*/ 144 h 144"/>
                <a:gd name="T80" fmla="*/ 99 w 151"/>
                <a:gd name="T81" fmla="*/ 144 h 144"/>
                <a:gd name="T82" fmla="*/ 85 w 151"/>
                <a:gd name="T83" fmla="*/ 143 h 144"/>
                <a:gd name="T84" fmla="*/ 72 w 151"/>
                <a:gd name="T85" fmla="*/ 142 h 144"/>
                <a:gd name="T86" fmla="*/ 60 w 151"/>
                <a:gd name="T87" fmla="*/ 140 h 144"/>
                <a:gd name="T88" fmla="*/ 46 w 151"/>
                <a:gd name="T89" fmla="*/ 138 h 144"/>
                <a:gd name="T90" fmla="*/ 41 w 151"/>
                <a:gd name="T91" fmla="*/ 121 h 144"/>
                <a:gd name="T92" fmla="*/ 35 w 151"/>
                <a:gd name="T93" fmla="*/ 104 h 144"/>
                <a:gd name="T94" fmla="*/ 29 w 151"/>
                <a:gd name="T95" fmla="*/ 86 h 144"/>
                <a:gd name="T96" fmla="*/ 23 w 151"/>
                <a:gd name="T97" fmla="*/ 69 h 144"/>
                <a:gd name="T98" fmla="*/ 17 w 151"/>
                <a:gd name="T99" fmla="*/ 51 h 144"/>
                <a:gd name="T100" fmla="*/ 11 w 151"/>
                <a:gd name="T101" fmla="*/ 34 h 144"/>
                <a:gd name="T102" fmla="*/ 5 w 151"/>
                <a:gd name="T103" fmla="*/ 17 h 144"/>
                <a:gd name="T104" fmla="*/ 0 w 151"/>
                <a:gd name="T105" fmla="*/ 0 h 144"/>
                <a:gd name="T106" fmla="*/ 7 w 151"/>
                <a:gd name="T107" fmla="*/ 7 h 144"/>
                <a:gd name="T108" fmla="*/ 14 w 151"/>
                <a:gd name="T109" fmla="*/ 14 h 144"/>
                <a:gd name="T110" fmla="*/ 22 w 151"/>
                <a:gd name="T111" fmla="*/ 22 h 144"/>
                <a:gd name="T112" fmla="*/ 30 w 151"/>
                <a:gd name="T113" fmla="*/ 29 h 144"/>
                <a:gd name="T114" fmla="*/ 37 w 151"/>
                <a:gd name="T115" fmla="*/ 37 h 144"/>
                <a:gd name="T116" fmla="*/ 43 w 151"/>
                <a:gd name="T117" fmla="*/ 45 h 144"/>
                <a:gd name="T118" fmla="*/ 48 w 151"/>
                <a:gd name="T119" fmla="*/ 54 h 144"/>
                <a:gd name="T120" fmla="*/ 50 w 151"/>
                <a:gd name="T121" fmla="*/ 6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144">
                  <a:moveTo>
                    <a:pt x="50" y="64"/>
                  </a:moveTo>
                  <a:lnTo>
                    <a:pt x="54" y="69"/>
                  </a:lnTo>
                  <a:lnTo>
                    <a:pt x="60" y="69"/>
                  </a:lnTo>
                  <a:lnTo>
                    <a:pt x="65" y="69"/>
                  </a:lnTo>
                  <a:lnTo>
                    <a:pt x="70" y="71"/>
                  </a:lnTo>
                  <a:lnTo>
                    <a:pt x="63" y="73"/>
                  </a:lnTo>
                  <a:lnTo>
                    <a:pt x="57" y="73"/>
                  </a:lnTo>
                  <a:lnTo>
                    <a:pt x="50" y="74"/>
                  </a:lnTo>
                  <a:lnTo>
                    <a:pt x="46" y="79"/>
                  </a:lnTo>
                  <a:lnTo>
                    <a:pt x="50" y="87"/>
                  </a:lnTo>
                  <a:lnTo>
                    <a:pt x="58" y="91"/>
                  </a:lnTo>
                  <a:lnTo>
                    <a:pt x="67" y="91"/>
                  </a:lnTo>
                  <a:lnTo>
                    <a:pt x="77" y="91"/>
                  </a:lnTo>
                  <a:lnTo>
                    <a:pt x="86" y="91"/>
                  </a:lnTo>
                  <a:lnTo>
                    <a:pt x="94" y="92"/>
                  </a:lnTo>
                  <a:lnTo>
                    <a:pt x="103" y="97"/>
                  </a:lnTo>
                  <a:lnTo>
                    <a:pt x="107" y="107"/>
                  </a:lnTo>
                  <a:lnTo>
                    <a:pt x="101" y="108"/>
                  </a:lnTo>
                  <a:lnTo>
                    <a:pt x="94" y="109"/>
                  </a:lnTo>
                  <a:lnTo>
                    <a:pt x="87" y="108"/>
                  </a:lnTo>
                  <a:lnTo>
                    <a:pt x="80" y="108"/>
                  </a:lnTo>
                  <a:lnTo>
                    <a:pt x="73" y="108"/>
                  </a:lnTo>
                  <a:lnTo>
                    <a:pt x="67" y="109"/>
                  </a:lnTo>
                  <a:lnTo>
                    <a:pt x="60" y="112"/>
                  </a:lnTo>
                  <a:lnTo>
                    <a:pt x="54" y="116"/>
                  </a:lnTo>
                  <a:lnTo>
                    <a:pt x="54" y="120"/>
                  </a:lnTo>
                  <a:lnTo>
                    <a:pt x="55" y="123"/>
                  </a:lnTo>
                  <a:lnTo>
                    <a:pt x="57" y="127"/>
                  </a:lnTo>
                  <a:lnTo>
                    <a:pt x="60" y="129"/>
                  </a:lnTo>
                  <a:lnTo>
                    <a:pt x="72" y="131"/>
                  </a:lnTo>
                  <a:lnTo>
                    <a:pt x="85" y="130"/>
                  </a:lnTo>
                  <a:lnTo>
                    <a:pt x="99" y="128"/>
                  </a:lnTo>
                  <a:lnTo>
                    <a:pt x="111" y="124"/>
                  </a:lnTo>
                  <a:lnTo>
                    <a:pt x="123" y="123"/>
                  </a:lnTo>
                  <a:lnTo>
                    <a:pt x="134" y="124"/>
                  </a:lnTo>
                  <a:lnTo>
                    <a:pt x="143" y="130"/>
                  </a:lnTo>
                  <a:lnTo>
                    <a:pt x="151" y="143"/>
                  </a:lnTo>
                  <a:lnTo>
                    <a:pt x="137" y="144"/>
                  </a:lnTo>
                  <a:lnTo>
                    <a:pt x="125" y="144"/>
                  </a:lnTo>
                  <a:lnTo>
                    <a:pt x="112" y="144"/>
                  </a:lnTo>
                  <a:lnTo>
                    <a:pt x="99" y="144"/>
                  </a:lnTo>
                  <a:lnTo>
                    <a:pt x="85" y="143"/>
                  </a:lnTo>
                  <a:lnTo>
                    <a:pt x="72" y="142"/>
                  </a:lnTo>
                  <a:lnTo>
                    <a:pt x="60" y="140"/>
                  </a:lnTo>
                  <a:lnTo>
                    <a:pt x="46" y="138"/>
                  </a:lnTo>
                  <a:lnTo>
                    <a:pt x="41" y="121"/>
                  </a:lnTo>
                  <a:lnTo>
                    <a:pt x="35" y="104"/>
                  </a:lnTo>
                  <a:lnTo>
                    <a:pt x="29" y="86"/>
                  </a:lnTo>
                  <a:lnTo>
                    <a:pt x="23" y="69"/>
                  </a:lnTo>
                  <a:lnTo>
                    <a:pt x="17" y="51"/>
                  </a:lnTo>
                  <a:lnTo>
                    <a:pt x="11" y="34"/>
                  </a:lnTo>
                  <a:lnTo>
                    <a:pt x="5" y="17"/>
                  </a:lnTo>
                  <a:lnTo>
                    <a:pt x="0" y="0"/>
                  </a:lnTo>
                  <a:lnTo>
                    <a:pt x="7" y="7"/>
                  </a:lnTo>
                  <a:lnTo>
                    <a:pt x="14" y="14"/>
                  </a:lnTo>
                  <a:lnTo>
                    <a:pt x="22" y="22"/>
                  </a:lnTo>
                  <a:lnTo>
                    <a:pt x="30" y="29"/>
                  </a:lnTo>
                  <a:lnTo>
                    <a:pt x="37" y="37"/>
                  </a:lnTo>
                  <a:lnTo>
                    <a:pt x="43" y="45"/>
                  </a:lnTo>
                  <a:lnTo>
                    <a:pt x="48" y="54"/>
                  </a:lnTo>
                  <a:lnTo>
                    <a:pt x="5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52"/>
            <p:cNvSpPr>
              <a:spLocks/>
            </p:cNvSpPr>
            <p:nvPr/>
          </p:nvSpPr>
          <p:spPr bwMode="auto">
            <a:xfrm>
              <a:off x="1844675" y="3252788"/>
              <a:ext cx="6350" cy="7937"/>
            </a:xfrm>
            <a:custGeom>
              <a:avLst/>
              <a:gdLst>
                <a:gd name="T0" fmla="*/ 22 w 23"/>
                <a:gd name="T1" fmla="*/ 19 h 33"/>
                <a:gd name="T2" fmla="*/ 0 w 23"/>
                <a:gd name="T3" fmla="*/ 33 h 33"/>
                <a:gd name="T4" fmla="*/ 0 w 23"/>
                <a:gd name="T5" fmla="*/ 25 h 33"/>
                <a:gd name="T6" fmla="*/ 0 w 23"/>
                <a:gd name="T7" fmla="*/ 16 h 33"/>
                <a:gd name="T8" fmla="*/ 2 w 23"/>
                <a:gd name="T9" fmla="*/ 8 h 33"/>
                <a:gd name="T10" fmla="*/ 8 w 23"/>
                <a:gd name="T11" fmla="*/ 0 h 33"/>
                <a:gd name="T12" fmla="*/ 12 w 23"/>
                <a:gd name="T13" fmla="*/ 4 h 33"/>
                <a:gd name="T14" fmla="*/ 18 w 23"/>
                <a:gd name="T15" fmla="*/ 9 h 33"/>
                <a:gd name="T16" fmla="*/ 23 w 23"/>
                <a:gd name="T17" fmla="*/ 14 h 33"/>
                <a:gd name="T18" fmla="*/ 22 w 23"/>
                <a:gd name="T19"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3">
                  <a:moveTo>
                    <a:pt x="22" y="19"/>
                  </a:moveTo>
                  <a:lnTo>
                    <a:pt x="0" y="33"/>
                  </a:lnTo>
                  <a:lnTo>
                    <a:pt x="0" y="25"/>
                  </a:lnTo>
                  <a:lnTo>
                    <a:pt x="0" y="16"/>
                  </a:lnTo>
                  <a:lnTo>
                    <a:pt x="2" y="8"/>
                  </a:lnTo>
                  <a:lnTo>
                    <a:pt x="8" y="0"/>
                  </a:lnTo>
                  <a:lnTo>
                    <a:pt x="12" y="4"/>
                  </a:lnTo>
                  <a:lnTo>
                    <a:pt x="18" y="9"/>
                  </a:lnTo>
                  <a:lnTo>
                    <a:pt x="23" y="14"/>
                  </a:lnTo>
                  <a:lnTo>
                    <a:pt x="22"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53"/>
            <p:cNvSpPr>
              <a:spLocks/>
            </p:cNvSpPr>
            <p:nvPr/>
          </p:nvSpPr>
          <p:spPr bwMode="auto">
            <a:xfrm>
              <a:off x="1906588" y="3252788"/>
              <a:ext cx="12700" cy="7937"/>
            </a:xfrm>
            <a:custGeom>
              <a:avLst/>
              <a:gdLst>
                <a:gd name="T0" fmla="*/ 46 w 46"/>
                <a:gd name="T1" fmla="*/ 18 h 33"/>
                <a:gd name="T2" fmla="*/ 45 w 46"/>
                <a:gd name="T3" fmla="*/ 23 h 33"/>
                <a:gd name="T4" fmla="*/ 40 w 46"/>
                <a:gd name="T5" fmla="*/ 28 h 33"/>
                <a:gd name="T6" fmla="*/ 35 w 46"/>
                <a:gd name="T7" fmla="*/ 30 h 33"/>
                <a:gd name="T8" fmla="*/ 31 w 46"/>
                <a:gd name="T9" fmla="*/ 33 h 33"/>
                <a:gd name="T10" fmla="*/ 21 w 46"/>
                <a:gd name="T11" fmla="*/ 31 h 33"/>
                <a:gd name="T12" fmla="*/ 14 w 46"/>
                <a:gd name="T13" fmla="*/ 24 h 33"/>
                <a:gd name="T14" fmla="*/ 9 w 46"/>
                <a:gd name="T15" fmla="*/ 14 h 33"/>
                <a:gd name="T16" fmla="*/ 0 w 46"/>
                <a:gd name="T17" fmla="*/ 5 h 33"/>
                <a:gd name="T18" fmla="*/ 6 w 46"/>
                <a:gd name="T19" fmla="*/ 0 h 33"/>
                <a:gd name="T20" fmla="*/ 13 w 46"/>
                <a:gd name="T21" fmla="*/ 1 h 33"/>
                <a:gd name="T22" fmla="*/ 24 w 46"/>
                <a:gd name="T23" fmla="*/ 3 h 33"/>
                <a:gd name="T24" fmla="*/ 33 w 46"/>
                <a:gd name="T25" fmla="*/ 2 h 33"/>
                <a:gd name="T26" fmla="*/ 46 w 46"/>
                <a:gd name="T2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3">
                  <a:moveTo>
                    <a:pt x="46" y="18"/>
                  </a:moveTo>
                  <a:lnTo>
                    <a:pt x="45" y="23"/>
                  </a:lnTo>
                  <a:lnTo>
                    <a:pt x="40" y="28"/>
                  </a:lnTo>
                  <a:lnTo>
                    <a:pt x="35" y="30"/>
                  </a:lnTo>
                  <a:lnTo>
                    <a:pt x="31" y="33"/>
                  </a:lnTo>
                  <a:lnTo>
                    <a:pt x="21" y="31"/>
                  </a:lnTo>
                  <a:lnTo>
                    <a:pt x="14" y="24"/>
                  </a:lnTo>
                  <a:lnTo>
                    <a:pt x="9" y="14"/>
                  </a:lnTo>
                  <a:lnTo>
                    <a:pt x="0" y="5"/>
                  </a:lnTo>
                  <a:lnTo>
                    <a:pt x="6" y="0"/>
                  </a:lnTo>
                  <a:lnTo>
                    <a:pt x="13" y="1"/>
                  </a:lnTo>
                  <a:lnTo>
                    <a:pt x="24" y="3"/>
                  </a:lnTo>
                  <a:lnTo>
                    <a:pt x="33" y="2"/>
                  </a:lnTo>
                  <a:lnTo>
                    <a:pt x="4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55"/>
            <p:cNvSpPr>
              <a:spLocks/>
            </p:cNvSpPr>
            <p:nvPr/>
          </p:nvSpPr>
          <p:spPr bwMode="auto">
            <a:xfrm>
              <a:off x="1882775" y="3252788"/>
              <a:ext cx="7938" cy="3175"/>
            </a:xfrm>
            <a:custGeom>
              <a:avLst/>
              <a:gdLst>
                <a:gd name="T0" fmla="*/ 34 w 34"/>
                <a:gd name="T1" fmla="*/ 2 h 14"/>
                <a:gd name="T2" fmla="*/ 27 w 34"/>
                <a:gd name="T3" fmla="*/ 6 h 14"/>
                <a:gd name="T4" fmla="*/ 21 w 34"/>
                <a:gd name="T5" fmla="*/ 10 h 14"/>
                <a:gd name="T6" fmla="*/ 14 w 34"/>
                <a:gd name="T7" fmla="*/ 14 h 14"/>
                <a:gd name="T8" fmla="*/ 7 w 34"/>
                <a:gd name="T9" fmla="*/ 12 h 14"/>
                <a:gd name="T10" fmla="*/ 0 w 34"/>
                <a:gd name="T11" fmla="*/ 0 h 14"/>
                <a:gd name="T12" fmla="*/ 10 w 34"/>
                <a:gd name="T13" fmla="*/ 0 h 14"/>
                <a:gd name="T14" fmla="*/ 18 w 34"/>
                <a:gd name="T15" fmla="*/ 0 h 14"/>
                <a:gd name="T16" fmla="*/ 27 w 34"/>
                <a:gd name="T17" fmla="*/ 0 h 14"/>
                <a:gd name="T18" fmla="*/ 34 w 34"/>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4">
                  <a:moveTo>
                    <a:pt x="34" y="2"/>
                  </a:moveTo>
                  <a:lnTo>
                    <a:pt x="27" y="6"/>
                  </a:lnTo>
                  <a:lnTo>
                    <a:pt x="21" y="10"/>
                  </a:lnTo>
                  <a:lnTo>
                    <a:pt x="14" y="14"/>
                  </a:lnTo>
                  <a:lnTo>
                    <a:pt x="7" y="12"/>
                  </a:lnTo>
                  <a:lnTo>
                    <a:pt x="0" y="0"/>
                  </a:lnTo>
                  <a:lnTo>
                    <a:pt x="10" y="0"/>
                  </a:lnTo>
                  <a:lnTo>
                    <a:pt x="18" y="0"/>
                  </a:lnTo>
                  <a:lnTo>
                    <a:pt x="27" y="0"/>
                  </a:lnTo>
                  <a:lnTo>
                    <a:pt x="3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60"/>
            <p:cNvSpPr>
              <a:spLocks/>
            </p:cNvSpPr>
            <p:nvPr/>
          </p:nvSpPr>
          <p:spPr bwMode="auto">
            <a:xfrm>
              <a:off x="1890713" y="3257550"/>
              <a:ext cx="14288" cy="6350"/>
            </a:xfrm>
            <a:custGeom>
              <a:avLst/>
              <a:gdLst>
                <a:gd name="T0" fmla="*/ 55 w 55"/>
                <a:gd name="T1" fmla="*/ 20 h 25"/>
                <a:gd name="T2" fmla="*/ 50 w 55"/>
                <a:gd name="T3" fmla="*/ 24 h 25"/>
                <a:gd name="T4" fmla="*/ 44 w 55"/>
                <a:gd name="T5" fmla="*/ 25 h 25"/>
                <a:gd name="T6" fmla="*/ 37 w 55"/>
                <a:gd name="T7" fmla="*/ 25 h 25"/>
                <a:gd name="T8" fmla="*/ 31 w 55"/>
                <a:gd name="T9" fmla="*/ 24 h 25"/>
                <a:gd name="T10" fmla="*/ 25 w 55"/>
                <a:gd name="T11" fmla="*/ 23 h 25"/>
                <a:gd name="T12" fmla="*/ 19 w 55"/>
                <a:gd name="T13" fmla="*/ 23 h 25"/>
                <a:gd name="T14" fmla="*/ 14 w 55"/>
                <a:gd name="T15" fmla="*/ 21 h 25"/>
                <a:gd name="T16" fmla="*/ 8 w 55"/>
                <a:gd name="T17" fmla="*/ 23 h 25"/>
                <a:gd name="T18" fmla="*/ 5 w 55"/>
                <a:gd name="T19" fmla="*/ 20 h 25"/>
                <a:gd name="T20" fmla="*/ 2 w 55"/>
                <a:gd name="T21" fmla="*/ 20 h 25"/>
                <a:gd name="T22" fmla="*/ 0 w 55"/>
                <a:gd name="T23" fmla="*/ 18 h 25"/>
                <a:gd name="T24" fmla="*/ 0 w 55"/>
                <a:gd name="T25" fmla="*/ 14 h 25"/>
                <a:gd name="T26" fmla="*/ 5 w 55"/>
                <a:gd name="T27" fmla="*/ 11 h 25"/>
                <a:gd name="T28" fmla="*/ 12 w 55"/>
                <a:gd name="T29" fmla="*/ 7 h 25"/>
                <a:gd name="T30" fmla="*/ 18 w 55"/>
                <a:gd name="T31" fmla="*/ 4 h 25"/>
                <a:gd name="T32" fmla="*/ 25 w 55"/>
                <a:gd name="T33" fmla="*/ 2 h 25"/>
                <a:gd name="T34" fmla="*/ 31 w 55"/>
                <a:gd name="T35" fmla="*/ 0 h 25"/>
                <a:gd name="T36" fmla="*/ 37 w 55"/>
                <a:gd name="T37" fmla="*/ 2 h 25"/>
                <a:gd name="T38" fmla="*/ 43 w 55"/>
                <a:gd name="T39" fmla="*/ 5 h 25"/>
                <a:gd name="T40" fmla="*/ 48 w 55"/>
                <a:gd name="T41" fmla="*/ 13 h 25"/>
                <a:gd name="T42" fmla="*/ 55 w 55"/>
                <a:gd name="T43"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25">
                  <a:moveTo>
                    <a:pt x="55" y="20"/>
                  </a:moveTo>
                  <a:lnTo>
                    <a:pt x="50" y="24"/>
                  </a:lnTo>
                  <a:lnTo>
                    <a:pt x="44" y="25"/>
                  </a:lnTo>
                  <a:lnTo>
                    <a:pt x="37" y="25"/>
                  </a:lnTo>
                  <a:lnTo>
                    <a:pt x="31" y="24"/>
                  </a:lnTo>
                  <a:lnTo>
                    <a:pt x="25" y="23"/>
                  </a:lnTo>
                  <a:lnTo>
                    <a:pt x="19" y="23"/>
                  </a:lnTo>
                  <a:lnTo>
                    <a:pt x="14" y="21"/>
                  </a:lnTo>
                  <a:lnTo>
                    <a:pt x="8" y="23"/>
                  </a:lnTo>
                  <a:lnTo>
                    <a:pt x="5" y="20"/>
                  </a:lnTo>
                  <a:lnTo>
                    <a:pt x="2" y="20"/>
                  </a:lnTo>
                  <a:lnTo>
                    <a:pt x="0" y="18"/>
                  </a:lnTo>
                  <a:lnTo>
                    <a:pt x="0" y="14"/>
                  </a:lnTo>
                  <a:lnTo>
                    <a:pt x="5" y="11"/>
                  </a:lnTo>
                  <a:lnTo>
                    <a:pt x="12" y="7"/>
                  </a:lnTo>
                  <a:lnTo>
                    <a:pt x="18" y="4"/>
                  </a:lnTo>
                  <a:lnTo>
                    <a:pt x="25" y="2"/>
                  </a:lnTo>
                  <a:lnTo>
                    <a:pt x="31" y="0"/>
                  </a:lnTo>
                  <a:lnTo>
                    <a:pt x="37" y="2"/>
                  </a:lnTo>
                  <a:lnTo>
                    <a:pt x="43" y="5"/>
                  </a:lnTo>
                  <a:lnTo>
                    <a:pt x="48" y="13"/>
                  </a:lnTo>
                  <a:lnTo>
                    <a:pt x="5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61"/>
            <p:cNvSpPr>
              <a:spLocks/>
            </p:cNvSpPr>
            <p:nvPr/>
          </p:nvSpPr>
          <p:spPr bwMode="auto">
            <a:xfrm>
              <a:off x="1874838" y="3257550"/>
              <a:ext cx="3175" cy="4762"/>
            </a:xfrm>
            <a:custGeom>
              <a:avLst/>
              <a:gdLst>
                <a:gd name="T0" fmla="*/ 13 w 13"/>
                <a:gd name="T1" fmla="*/ 6 h 16"/>
                <a:gd name="T2" fmla="*/ 13 w 13"/>
                <a:gd name="T3" fmla="*/ 10 h 16"/>
                <a:gd name="T4" fmla="*/ 11 w 13"/>
                <a:gd name="T5" fmla="*/ 13 h 16"/>
                <a:gd name="T6" fmla="*/ 9 w 13"/>
                <a:gd name="T7" fmla="*/ 14 h 16"/>
                <a:gd name="T8" fmla="*/ 5 w 13"/>
                <a:gd name="T9" fmla="*/ 16 h 16"/>
                <a:gd name="T10" fmla="*/ 2 w 13"/>
                <a:gd name="T11" fmla="*/ 13 h 16"/>
                <a:gd name="T12" fmla="*/ 0 w 13"/>
                <a:gd name="T13" fmla="*/ 8 h 16"/>
                <a:gd name="T14" fmla="*/ 2 w 13"/>
                <a:gd name="T15" fmla="*/ 3 h 16"/>
                <a:gd name="T16" fmla="*/ 3 w 13"/>
                <a:gd name="T17" fmla="*/ 0 h 16"/>
                <a:gd name="T18" fmla="*/ 6 w 13"/>
                <a:gd name="T19" fmla="*/ 0 h 16"/>
                <a:gd name="T20" fmla="*/ 9 w 13"/>
                <a:gd name="T21" fmla="*/ 1 h 16"/>
                <a:gd name="T22" fmla="*/ 11 w 13"/>
                <a:gd name="T23" fmla="*/ 3 h 16"/>
                <a:gd name="T24" fmla="*/ 13 w 13"/>
                <a:gd name="T2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6">
                  <a:moveTo>
                    <a:pt x="13" y="6"/>
                  </a:moveTo>
                  <a:lnTo>
                    <a:pt x="13" y="10"/>
                  </a:lnTo>
                  <a:lnTo>
                    <a:pt x="11" y="13"/>
                  </a:lnTo>
                  <a:lnTo>
                    <a:pt x="9" y="14"/>
                  </a:lnTo>
                  <a:lnTo>
                    <a:pt x="5" y="16"/>
                  </a:lnTo>
                  <a:lnTo>
                    <a:pt x="2" y="13"/>
                  </a:lnTo>
                  <a:lnTo>
                    <a:pt x="0" y="8"/>
                  </a:lnTo>
                  <a:lnTo>
                    <a:pt x="2" y="3"/>
                  </a:lnTo>
                  <a:lnTo>
                    <a:pt x="3" y="0"/>
                  </a:lnTo>
                  <a:lnTo>
                    <a:pt x="6" y="0"/>
                  </a:lnTo>
                  <a:lnTo>
                    <a:pt x="9" y="1"/>
                  </a:lnTo>
                  <a:lnTo>
                    <a:pt x="11" y="3"/>
                  </a:lnTo>
                  <a:lnTo>
                    <a:pt x="1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65"/>
            <p:cNvSpPr>
              <a:spLocks/>
            </p:cNvSpPr>
            <p:nvPr/>
          </p:nvSpPr>
          <p:spPr bwMode="auto">
            <a:xfrm>
              <a:off x="1855788" y="3262313"/>
              <a:ext cx="1588" cy="1587"/>
            </a:xfrm>
            <a:custGeom>
              <a:avLst/>
              <a:gdLst>
                <a:gd name="T0" fmla="*/ 6 w 6"/>
                <a:gd name="T1" fmla="*/ 1 h 4"/>
                <a:gd name="T2" fmla="*/ 0 w 6"/>
                <a:gd name="T3" fmla="*/ 4 h 4"/>
                <a:gd name="T4" fmla="*/ 0 w 6"/>
                <a:gd name="T5" fmla="*/ 0 h 4"/>
                <a:gd name="T6" fmla="*/ 2 w 6"/>
                <a:gd name="T7" fmla="*/ 0 h 4"/>
                <a:gd name="T8" fmla="*/ 4 w 6"/>
                <a:gd name="T9" fmla="*/ 0 h 4"/>
                <a:gd name="T10" fmla="*/ 5 w 6"/>
                <a:gd name="T11" fmla="*/ 0 h 4"/>
                <a:gd name="T12" fmla="*/ 6 w 6"/>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1"/>
                  </a:moveTo>
                  <a:lnTo>
                    <a:pt x="0" y="4"/>
                  </a:lnTo>
                  <a:lnTo>
                    <a:pt x="0" y="0"/>
                  </a:lnTo>
                  <a:lnTo>
                    <a:pt x="2" y="0"/>
                  </a:lnTo>
                  <a:lnTo>
                    <a:pt x="4"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cxnSp>
        <p:nvCxnSpPr>
          <p:cNvPr id="53" name="直線矢印コネクタ 52"/>
          <p:cNvCxnSpPr/>
          <p:nvPr/>
        </p:nvCxnSpPr>
        <p:spPr>
          <a:xfrm flipV="1">
            <a:off x="2288911" y="2298568"/>
            <a:ext cx="764383" cy="2264569"/>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4" name="グループ化 53"/>
          <p:cNvGrpSpPr/>
          <p:nvPr/>
        </p:nvGrpSpPr>
        <p:grpSpPr>
          <a:xfrm rot="13923427">
            <a:off x="2932261" y="2118666"/>
            <a:ext cx="250197" cy="166663"/>
            <a:chOff x="1562100" y="2874963"/>
            <a:chExt cx="584200" cy="423862"/>
          </a:xfrm>
        </p:grpSpPr>
        <p:sp>
          <p:nvSpPr>
            <p:cNvPr id="55" name="Freeform 6"/>
            <p:cNvSpPr>
              <a:spLocks/>
            </p:cNvSpPr>
            <p:nvPr/>
          </p:nvSpPr>
          <p:spPr bwMode="auto">
            <a:xfrm>
              <a:off x="1562100" y="2874963"/>
              <a:ext cx="584200" cy="423862"/>
            </a:xfrm>
            <a:custGeom>
              <a:avLst/>
              <a:gdLst>
                <a:gd name="T0" fmla="*/ 1514 w 2208"/>
                <a:gd name="T1" fmla="*/ 377 h 1603"/>
                <a:gd name="T2" fmla="*/ 1382 w 2208"/>
                <a:gd name="T3" fmla="*/ 824 h 1603"/>
                <a:gd name="T4" fmla="*/ 1265 w 2208"/>
                <a:gd name="T5" fmla="*/ 988 h 1603"/>
                <a:gd name="T6" fmla="*/ 1298 w 2208"/>
                <a:gd name="T7" fmla="*/ 1053 h 1603"/>
                <a:gd name="T8" fmla="*/ 1281 w 2208"/>
                <a:gd name="T9" fmla="*/ 1146 h 1603"/>
                <a:gd name="T10" fmla="*/ 1244 w 2208"/>
                <a:gd name="T11" fmla="*/ 1119 h 1603"/>
                <a:gd name="T12" fmla="*/ 1221 w 2208"/>
                <a:gd name="T13" fmla="*/ 1142 h 1603"/>
                <a:gd name="T14" fmla="*/ 1200 w 2208"/>
                <a:gd name="T15" fmla="*/ 1155 h 1603"/>
                <a:gd name="T16" fmla="*/ 1357 w 2208"/>
                <a:gd name="T17" fmla="*/ 1205 h 1603"/>
                <a:gd name="T18" fmla="*/ 1435 w 2208"/>
                <a:gd name="T19" fmla="*/ 1399 h 1603"/>
                <a:gd name="T20" fmla="*/ 1557 w 2208"/>
                <a:gd name="T21" fmla="*/ 1521 h 1603"/>
                <a:gd name="T22" fmla="*/ 1794 w 2208"/>
                <a:gd name="T23" fmla="*/ 1562 h 1603"/>
                <a:gd name="T24" fmla="*/ 2093 w 2208"/>
                <a:gd name="T25" fmla="*/ 1564 h 1603"/>
                <a:gd name="T26" fmla="*/ 2124 w 2208"/>
                <a:gd name="T27" fmla="*/ 1574 h 1603"/>
                <a:gd name="T28" fmla="*/ 1975 w 2208"/>
                <a:gd name="T29" fmla="*/ 1579 h 1603"/>
                <a:gd name="T30" fmla="*/ 1800 w 2208"/>
                <a:gd name="T31" fmla="*/ 1586 h 1603"/>
                <a:gd name="T32" fmla="*/ 1592 w 2208"/>
                <a:gd name="T33" fmla="*/ 1594 h 1603"/>
                <a:gd name="T34" fmla="*/ 1377 w 2208"/>
                <a:gd name="T35" fmla="*/ 1600 h 1603"/>
                <a:gd name="T36" fmla="*/ 1119 w 2208"/>
                <a:gd name="T37" fmla="*/ 1599 h 1603"/>
                <a:gd name="T38" fmla="*/ 923 w 2208"/>
                <a:gd name="T39" fmla="*/ 1593 h 1603"/>
                <a:gd name="T40" fmla="*/ 807 w 2208"/>
                <a:gd name="T41" fmla="*/ 1593 h 1603"/>
                <a:gd name="T42" fmla="*/ 621 w 2208"/>
                <a:gd name="T43" fmla="*/ 1587 h 1603"/>
                <a:gd name="T44" fmla="*/ 356 w 2208"/>
                <a:gd name="T45" fmla="*/ 1586 h 1603"/>
                <a:gd name="T46" fmla="*/ 2 w 2208"/>
                <a:gd name="T47" fmla="*/ 1584 h 1603"/>
                <a:gd name="T48" fmla="*/ 202 w 2208"/>
                <a:gd name="T49" fmla="*/ 1573 h 1603"/>
                <a:gd name="T50" fmla="*/ 521 w 2208"/>
                <a:gd name="T51" fmla="*/ 1567 h 1603"/>
                <a:gd name="T52" fmla="*/ 671 w 2208"/>
                <a:gd name="T53" fmla="*/ 1565 h 1603"/>
                <a:gd name="T54" fmla="*/ 907 w 2208"/>
                <a:gd name="T55" fmla="*/ 1506 h 1603"/>
                <a:gd name="T56" fmla="*/ 1010 w 2208"/>
                <a:gd name="T57" fmla="*/ 1389 h 1603"/>
                <a:gd name="T58" fmla="*/ 1031 w 2208"/>
                <a:gd name="T59" fmla="*/ 1193 h 1603"/>
                <a:gd name="T60" fmla="*/ 1059 w 2208"/>
                <a:gd name="T61" fmla="*/ 1176 h 1603"/>
                <a:gd name="T62" fmla="*/ 1002 w 2208"/>
                <a:gd name="T63" fmla="*/ 1192 h 1603"/>
                <a:gd name="T64" fmla="*/ 937 w 2208"/>
                <a:gd name="T65" fmla="*/ 1217 h 1603"/>
                <a:gd name="T66" fmla="*/ 779 w 2208"/>
                <a:gd name="T67" fmla="*/ 1253 h 1603"/>
                <a:gd name="T68" fmla="*/ 615 w 2208"/>
                <a:gd name="T69" fmla="*/ 1258 h 1603"/>
                <a:gd name="T70" fmla="*/ 484 w 2208"/>
                <a:gd name="T71" fmla="*/ 1242 h 1603"/>
                <a:gd name="T72" fmla="*/ 358 w 2208"/>
                <a:gd name="T73" fmla="*/ 1209 h 1603"/>
                <a:gd name="T74" fmla="*/ 220 w 2208"/>
                <a:gd name="T75" fmla="*/ 1136 h 1603"/>
                <a:gd name="T76" fmla="*/ 270 w 2208"/>
                <a:gd name="T77" fmla="*/ 899 h 1603"/>
                <a:gd name="T78" fmla="*/ 462 w 2208"/>
                <a:gd name="T79" fmla="*/ 640 h 1603"/>
                <a:gd name="T80" fmla="*/ 577 w 2208"/>
                <a:gd name="T81" fmla="*/ 528 h 1603"/>
                <a:gd name="T82" fmla="*/ 377 w 2208"/>
                <a:gd name="T83" fmla="*/ 769 h 1603"/>
                <a:gd name="T84" fmla="*/ 241 w 2208"/>
                <a:gd name="T85" fmla="*/ 1034 h 1603"/>
                <a:gd name="T86" fmla="*/ 272 w 2208"/>
                <a:gd name="T87" fmla="*/ 1127 h 1603"/>
                <a:gd name="T88" fmla="*/ 330 w 2208"/>
                <a:gd name="T89" fmla="*/ 1131 h 1603"/>
                <a:gd name="T90" fmla="*/ 498 w 2208"/>
                <a:gd name="T91" fmla="*/ 1078 h 1603"/>
                <a:gd name="T92" fmla="*/ 758 w 2208"/>
                <a:gd name="T93" fmla="*/ 931 h 1603"/>
                <a:gd name="T94" fmla="*/ 992 w 2208"/>
                <a:gd name="T95" fmla="*/ 735 h 1603"/>
                <a:gd name="T96" fmla="*/ 1191 w 2208"/>
                <a:gd name="T97" fmla="*/ 509 h 1603"/>
                <a:gd name="T98" fmla="*/ 1380 w 2208"/>
                <a:gd name="T99" fmla="*/ 240 h 1603"/>
                <a:gd name="T100" fmla="*/ 1407 w 2208"/>
                <a:gd name="T101" fmla="*/ 44 h 1603"/>
                <a:gd name="T102" fmla="*/ 1310 w 2208"/>
                <a:gd name="T103" fmla="*/ 38 h 1603"/>
                <a:gd name="T104" fmla="*/ 1185 w 2208"/>
                <a:gd name="T105" fmla="*/ 83 h 1603"/>
                <a:gd name="T106" fmla="*/ 1036 w 2208"/>
                <a:gd name="T107" fmla="*/ 162 h 1603"/>
                <a:gd name="T108" fmla="*/ 857 w 2208"/>
                <a:gd name="T109" fmla="*/ 281 h 1603"/>
                <a:gd name="T110" fmla="*/ 756 w 2208"/>
                <a:gd name="T111" fmla="*/ 334 h 1603"/>
                <a:gd name="T112" fmla="*/ 976 w 2208"/>
                <a:gd name="T113" fmla="*/ 169 h 1603"/>
                <a:gd name="T114" fmla="*/ 1277 w 2208"/>
                <a:gd name="T115" fmla="*/ 21 h 1603"/>
                <a:gd name="T116" fmla="*/ 1441 w 2208"/>
                <a:gd name="T117" fmla="*/ 37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08" h="1603">
                  <a:moveTo>
                    <a:pt x="1458" y="63"/>
                  </a:moveTo>
                  <a:lnTo>
                    <a:pt x="1479" y="102"/>
                  </a:lnTo>
                  <a:lnTo>
                    <a:pt x="1494" y="145"/>
                  </a:lnTo>
                  <a:lnTo>
                    <a:pt x="1505" y="190"/>
                  </a:lnTo>
                  <a:lnTo>
                    <a:pt x="1512" y="235"/>
                  </a:lnTo>
                  <a:lnTo>
                    <a:pt x="1515" y="281"/>
                  </a:lnTo>
                  <a:lnTo>
                    <a:pt x="1515" y="329"/>
                  </a:lnTo>
                  <a:lnTo>
                    <a:pt x="1514" y="377"/>
                  </a:lnTo>
                  <a:lnTo>
                    <a:pt x="1512" y="424"/>
                  </a:lnTo>
                  <a:lnTo>
                    <a:pt x="1505" y="486"/>
                  </a:lnTo>
                  <a:lnTo>
                    <a:pt x="1492" y="546"/>
                  </a:lnTo>
                  <a:lnTo>
                    <a:pt x="1475" y="605"/>
                  </a:lnTo>
                  <a:lnTo>
                    <a:pt x="1456" y="662"/>
                  </a:lnTo>
                  <a:lnTo>
                    <a:pt x="1434" y="716"/>
                  </a:lnTo>
                  <a:lnTo>
                    <a:pt x="1409" y="771"/>
                  </a:lnTo>
                  <a:lnTo>
                    <a:pt x="1382" y="824"/>
                  </a:lnTo>
                  <a:lnTo>
                    <a:pt x="1356" y="878"/>
                  </a:lnTo>
                  <a:lnTo>
                    <a:pt x="1344" y="895"/>
                  </a:lnTo>
                  <a:lnTo>
                    <a:pt x="1331" y="910"/>
                  </a:lnTo>
                  <a:lnTo>
                    <a:pt x="1317" y="926"/>
                  </a:lnTo>
                  <a:lnTo>
                    <a:pt x="1303" y="941"/>
                  </a:lnTo>
                  <a:lnTo>
                    <a:pt x="1288" y="956"/>
                  </a:lnTo>
                  <a:lnTo>
                    <a:pt x="1276" y="971"/>
                  </a:lnTo>
                  <a:lnTo>
                    <a:pt x="1265" y="988"/>
                  </a:lnTo>
                  <a:lnTo>
                    <a:pt x="1257" y="1006"/>
                  </a:lnTo>
                  <a:lnTo>
                    <a:pt x="1259" y="1015"/>
                  </a:lnTo>
                  <a:lnTo>
                    <a:pt x="1264" y="1023"/>
                  </a:lnTo>
                  <a:lnTo>
                    <a:pt x="1270" y="1029"/>
                  </a:lnTo>
                  <a:lnTo>
                    <a:pt x="1277" y="1036"/>
                  </a:lnTo>
                  <a:lnTo>
                    <a:pt x="1284" y="1042"/>
                  </a:lnTo>
                  <a:lnTo>
                    <a:pt x="1292" y="1048"/>
                  </a:lnTo>
                  <a:lnTo>
                    <a:pt x="1298" y="1053"/>
                  </a:lnTo>
                  <a:lnTo>
                    <a:pt x="1302" y="1060"/>
                  </a:lnTo>
                  <a:lnTo>
                    <a:pt x="1305" y="1081"/>
                  </a:lnTo>
                  <a:lnTo>
                    <a:pt x="1309" y="1102"/>
                  </a:lnTo>
                  <a:lnTo>
                    <a:pt x="1312" y="1123"/>
                  </a:lnTo>
                  <a:lnTo>
                    <a:pt x="1306" y="1144"/>
                  </a:lnTo>
                  <a:lnTo>
                    <a:pt x="1299" y="1145"/>
                  </a:lnTo>
                  <a:lnTo>
                    <a:pt x="1291" y="1145"/>
                  </a:lnTo>
                  <a:lnTo>
                    <a:pt x="1281" y="1146"/>
                  </a:lnTo>
                  <a:lnTo>
                    <a:pt x="1273" y="1146"/>
                  </a:lnTo>
                  <a:lnTo>
                    <a:pt x="1265" y="1144"/>
                  </a:lnTo>
                  <a:lnTo>
                    <a:pt x="1259" y="1142"/>
                  </a:lnTo>
                  <a:lnTo>
                    <a:pt x="1255" y="1136"/>
                  </a:lnTo>
                  <a:lnTo>
                    <a:pt x="1252" y="1128"/>
                  </a:lnTo>
                  <a:lnTo>
                    <a:pt x="1255" y="1120"/>
                  </a:lnTo>
                  <a:lnTo>
                    <a:pt x="1250" y="1119"/>
                  </a:lnTo>
                  <a:lnTo>
                    <a:pt x="1244" y="1119"/>
                  </a:lnTo>
                  <a:lnTo>
                    <a:pt x="1239" y="1121"/>
                  </a:lnTo>
                  <a:lnTo>
                    <a:pt x="1237" y="1126"/>
                  </a:lnTo>
                  <a:lnTo>
                    <a:pt x="1237" y="1129"/>
                  </a:lnTo>
                  <a:lnTo>
                    <a:pt x="1238" y="1132"/>
                  </a:lnTo>
                  <a:lnTo>
                    <a:pt x="1239" y="1136"/>
                  </a:lnTo>
                  <a:lnTo>
                    <a:pt x="1238" y="1139"/>
                  </a:lnTo>
                  <a:lnTo>
                    <a:pt x="1230" y="1141"/>
                  </a:lnTo>
                  <a:lnTo>
                    <a:pt x="1221" y="1142"/>
                  </a:lnTo>
                  <a:lnTo>
                    <a:pt x="1213" y="1142"/>
                  </a:lnTo>
                  <a:lnTo>
                    <a:pt x="1205" y="1142"/>
                  </a:lnTo>
                  <a:lnTo>
                    <a:pt x="1195" y="1142"/>
                  </a:lnTo>
                  <a:lnTo>
                    <a:pt x="1187" y="1142"/>
                  </a:lnTo>
                  <a:lnTo>
                    <a:pt x="1178" y="1143"/>
                  </a:lnTo>
                  <a:lnTo>
                    <a:pt x="1170" y="1145"/>
                  </a:lnTo>
                  <a:lnTo>
                    <a:pt x="1178" y="1153"/>
                  </a:lnTo>
                  <a:lnTo>
                    <a:pt x="1200" y="1155"/>
                  </a:lnTo>
                  <a:lnTo>
                    <a:pt x="1223" y="1155"/>
                  </a:lnTo>
                  <a:lnTo>
                    <a:pt x="1246" y="1156"/>
                  </a:lnTo>
                  <a:lnTo>
                    <a:pt x="1270" y="1158"/>
                  </a:lnTo>
                  <a:lnTo>
                    <a:pt x="1293" y="1159"/>
                  </a:lnTo>
                  <a:lnTo>
                    <a:pt x="1316" y="1162"/>
                  </a:lnTo>
                  <a:lnTo>
                    <a:pt x="1338" y="1165"/>
                  </a:lnTo>
                  <a:lnTo>
                    <a:pt x="1362" y="1167"/>
                  </a:lnTo>
                  <a:lnTo>
                    <a:pt x="1357" y="1205"/>
                  </a:lnTo>
                  <a:lnTo>
                    <a:pt x="1358" y="1242"/>
                  </a:lnTo>
                  <a:lnTo>
                    <a:pt x="1362" y="1280"/>
                  </a:lnTo>
                  <a:lnTo>
                    <a:pt x="1365" y="1317"/>
                  </a:lnTo>
                  <a:lnTo>
                    <a:pt x="1379" y="1334"/>
                  </a:lnTo>
                  <a:lnTo>
                    <a:pt x="1393" y="1350"/>
                  </a:lnTo>
                  <a:lnTo>
                    <a:pt x="1407" y="1367"/>
                  </a:lnTo>
                  <a:lnTo>
                    <a:pt x="1421" y="1384"/>
                  </a:lnTo>
                  <a:lnTo>
                    <a:pt x="1435" y="1399"/>
                  </a:lnTo>
                  <a:lnTo>
                    <a:pt x="1450" y="1415"/>
                  </a:lnTo>
                  <a:lnTo>
                    <a:pt x="1465" y="1431"/>
                  </a:lnTo>
                  <a:lnTo>
                    <a:pt x="1480" y="1446"/>
                  </a:lnTo>
                  <a:lnTo>
                    <a:pt x="1495" y="1463"/>
                  </a:lnTo>
                  <a:lnTo>
                    <a:pt x="1510" y="1478"/>
                  </a:lnTo>
                  <a:lnTo>
                    <a:pt x="1525" y="1492"/>
                  </a:lnTo>
                  <a:lnTo>
                    <a:pt x="1542" y="1507"/>
                  </a:lnTo>
                  <a:lnTo>
                    <a:pt x="1557" y="1521"/>
                  </a:lnTo>
                  <a:lnTo>
                    <a:pt x="1573" y="1535"/>
                  </a:lnTo>
                  <a:lnTo>
                    <a:pt x="1589" y="1549"/>
                  </a:lnTo>
                  <a:lnTo>
                    <a:pt x="1606" y="1562"/>
                  </a:lnTo>
                  <a:lnTo>
                    <a:pt x="1644" y="1562"/>
                  </a:lnTo>
                  <a:lnTo>
                    <a:pt x="1681" y="1562"/>
                  </a:lnTo>
                  <a:lnTo>
                    <a:pt x="1720" y="1562"/>
                  </a:lnTo>
                  <a:lnTo>
                    <a:pt x="1757" y="1562"/>
                  </a:lnTo>
                  <a:lnTo>
                    <a:pt x="1794" y="1562"/>
                  </a:lnTo>
                  <a:lnTo>
                    <a:pt x="1831" y="1562"/>
                  </a:lnTo>
                  <a:lnTo>
                    <a:pt x="1868" y="1563"/>
                  </a:lnTo>
                  <a:lnTo>
                    <a:pt x="1906" y="1563"/>
                  </a:lnTo>
                  <a:lnTo>
                    <a:pt x="1943" y="1563"/>
                  </a:lnTo>
                  <a:lnTo>
                    <a:pt x="1980" y="1564"/>
                  </a:lnTo>
                  <a:lnTo>
                    <a:pt x="2017" y="1564"/>
                  </a:lnTo>
                  <a:lnTo>
                    <a:pt x="2056" y="1564"/>
                  </a:lnTo>
                  <a:lnTo>
                    <a:pt x="2093" y="1564"/>
                  </a:lnTo>
                  <a:lnTo>
                    <a:pt x="2131" y="1564"/>
                  </a:lnTo>
                  <a:lnTo>
                    <a:pt x="2170" y="1564"/>
                  </a:lnTo>
                  <a:lnTo>
                    <a:pt x="2208" y="1564"/>
                  </a:lnTo>
                  <a:lnTo>
                    <a:pt x="2198" y="1570"/>
                  </a:lnTo>
                  <a:lnTo>
                    <a:pt x="2180" y="1572"/>
                  </a:lnTo>
                  <a:lnTo>
                    <a:pt x="2161" y="1573"/>
                  </a:lnTo>
                  <a:lnTo>
                    <a:pt x="2143" y="1574"/>
                  </a:lnTo>
                  <a:lnTo>
                    <a:pt x="2124" y="1574"/>
                  </a:lnTo>
                  <a:lnTo>
                    <a:pt x="2106" y="1575"/>
                  </a:lnTo>
                  <a:lnTo>
                    <a:pt x="2087" y="1575"/>
                  </a:lnTo>
                  <a:lnTo>
                    <a:pt x="2068" y="1575"/>
                  </a:lnTo>
                  <a:lnTo>
                    <a:pt x="2050" y="1575"/>
                  </a:lnTo>
                  <a:lnTo>
                    <a:pt x="2031" y="1575"/>
                  </a:lnTo>
                  <a:lnTo>
                    <a:pt x="2013" y="1577"/>
                  </a:lnTo>
                  <a:lnTo>
                    <a:pt x="1994" y="1578"/>
                  </a:lnTo>
                  <a:lnTo>
                    <a:pt x="1975" y="1579"/>
                  </a:lnTo>
                  <a:lnTo>
                    <a:pt x="1957" y="1580"/>
                  </a:lnTo>
                  <a:lnTo>
                    <a:pt x="1938" y="1582"/>
                  </a:lnTo>
                  <a:lnTo>
                    <a:pt x="1920" y="1586"/>
                  </a:lnTo>
                  <a:lnTo>
                    <a:pt x="1902" y="1589"/>
                  </a:lnTo>
                  <a:lnTo>
                    <a:pt x="1877" y="1587"/>
                  </a:lnTo>
                  <a:lnTo>
                    <a:pt x="1852" y="1587"/>
                  </a:lnTo>
                  <a:lnTo>
                    <a:pt x="1827" y="1586"/>
                  </a:lnTo>
                  <a:lnTo>
                    <a:pt x="1800" y="1586"/>
                  </a:lnTo>
                  <a:lnTo>
                    <a:pt x="1774" y="1587"/>
                  </a:lnTo>
                  <a:lnTo>
                    <a:pt x="1749" y="1588"/>
                  </a:lnTo>
                  <a:lnTo>
                    <a:pt x="1722" y="1588"/>
                  </a:lnTo>
                  <a:lnTo>
                    <a:pt x="1696" y="1589"/>
                  </a:lnTo>
                  <a:lnTo>
                    <a:pt x="1670" y="1592"/>
                  </a:lnTo>
                  <a:lnTo>
                    <a:pt x="1643" y="1592"/>
                  </a:lnTo>
                  <a:lnTo>
                    <a:pt x="1617" y="1593"/>
                  </a:lnTo>
                  <a:lnTo>
                    <a:pt x="1592" y="1594"/>
                  </a:lnTo>
                  <a:lnTo>
                    <a:pt x="1565" y="1594"/>
                  </a:lnTo>
                  <a:lnTo>
                    <a:pt x="1539" y="1593"/>
                  </a:lnTo>
                  <a:lnTo>
                    <a:pt x="1515" y="1593"/>
                  </a:lnTo>
                  <a:lnTo>
                    <a:pt x="1489" y="1591"/>
                  </a:lnTo>
                  <a:lnTo>
                    <a:pt x="1472" y="1603"/>
                  </a:lnTo>
                  <a:lnTo>
                    <a:pt x="1441" y="1602"/>
                  </a:lnTo>
                  <a:lnTo>
                    <a:pt x="1409" y="1601"/>
                  </a:lnTo>
                  <a:lnTo>
                    <a:pt x="1377" y="1600"/>
                  </a:lnTo>
                  <a:lnTo>
                    <a:pt x="1345" y="1599"/>
                  </a:lnTo>
                  <a:lnTo>
                    <a:pt x="1313" y="1599"/>
                  </a:lnTo>
                  <a:lnTo>
                    <a:pt x="1280" y="1599"/>
                  </a:lnTo>
                  <a:lnTo>
                    <a:pt x="1248" y="1599"/>
                  </a:lnTo>
                  <a:lnTo>
                    <a:pt x="1215" y="1599"/>
                  </a:lnTo>
                  <a:lnTo>
                    <a:pt x="1182" y="1599"/>
                  </a:lnTo>
                  <a:lnTo>
                    <a:pt x="1150" y="1599"/>
                  </a:lnTo>
                  <a:lnTo>
                    <a:pt x="1119" y="1599"/>
                  </a:lnTo>
                  <a:lnTo>
                    <a:pt x="1086" y="1598"/>
                  </a:lnTo>
                  <a:lnTo>
                    <a:pt x="1055" y="1596"/>
                  </a:lnTo>
                  <a:lnTo>
                    <a:pt x="1023" y="1595"/>
                  </a:lnTo>
                  <a:lnTo>
                    <a:pt x="992" y="1593"/>
                  </a:lnTo>
                  <a:lnTo>
                    <a:pt x="962" y="1591"/>
                  </a:lnTo>
                  <a:lnTo>
                    <a:pt x="949" y="1592"/>
                  </a:lnTo>
                  <a:lnTo>
                    <a:pt x="936" y="1592"/>
                  </a:lnTo>
                  <a:lnTo>
                    <a:pt x="923" y="1593"/>
                  </a:lnTo>
                  <a:lnTo>
                    <a:pt x="909" y="1594"/>
                  </a:lnTo>
                  <a:lnTo>
                    <a:pt x="896" y="1595"/>
                  </a:lnTo>
                  <a:lnTo>
                    <a:pt x="883" y="1595"/>
                  </a:lnTo>
                  <a:lnTo>
                    <a:pt x="870" y="1596"/>
                  </a:lnTo>
                  <a:lnTo>
                    <a:pt x="858" y="1598"/>
                  </a:lnTo>
                  <a:lnTo>
                    <a:pt x="842" y="1594"/>
                  </a:lnTo>
                  <a:lnTo>
                    <a:pt x="824" y="1593"/>
                  </a:lnTo>
                  <a:lnTo>
                    <a:pt x="807" y="1593"/>
                  </a:lnTo>
                  <a:lnTo>
                    <a:pt x="789" y="1594"/>
                  </a:lnTo>
                  <a:lnTo>
                    <a:pt x="771" y="1594"/>
                  </a:lnTo>
                  <a:lnTo>
                    <a:pt x="753" y="1593"/>
                  </a:lnTo>
                  <a:lnTo>
                    <a:pt x="737" y="1591"/>
                  </a:lnTo>
                  <a:lnTo>
                    <a:pt x="721" y="1585"/>
                  </a:lnTo>
                  <a:lnTo>
                    <a:pt x="687" y="1586"/>
                  </a:lnTo>
                  <a:lnTo>
                    <a:pt x="653" y="1587"/>
                  </a:lnTo>
                  <a:lnTo>
                    <a:pt x="621" y="1587"/>
                  </a:lnTo>
                  <a:lnTo>
                    <a:pt x="587" y="1587"/>
                  </a:lnTo>
                  <a:lnTo>
                    <a:pt x="553" y="1587"/>
                  </a:lnTo>
                  <a:lnTo>
                    <a:pt x="521" y="1587"/>
                  </a:lnTo>
                  <a:lnTo>
                    <a:pt x="488" y="1587"/>
                  </a:lnTo>
                  <a:lnTo>
                    <a:pt x="455" y="1586"/>
                  </a:lnTo>
                  <a:lnTo>
                    <a:pt x="422" y="1586"/>
                  </a:lnTo>
                  <a:lnTo>
                    <a:pt x="388" y="1586"/>
                  </a:lnTo>
                  <a:lnTo>
                    <a:pt x="356" y="1586"/>
                  </a:lnTo>
                  <a:lnTo>
                    <a:pt x="322" y="1585"/>
                  </a:lnTo>
                  <a:lnTo>
                    <a:pt x="288" y="1585"/>
                  </a:lnTo>
                  <a:lnTo>
                    <a:pt x="255" y="1586"/>
                  </a:lnTo>
                  <a:lnTo>
                    <a:pt x="221" y="1586"/>
                  </a:lnTo>
                  <a:lnTo>
                    <a:pt x="187" y="1587"/>
                  </a:lnTo>
                  <a:lnTo>
                    <a:pt x="8" y="1587"/>
                  </a:lnTo>
                  <a:lnTo>
                    <a:pt x="6" y="1586"/>
                  </a:lnTo>
                  <a:lnTo>
                    <a:pt x="2" y="1584"/>
                  </a:lnTo>
                  <a:lnTo>
                    <a:pt x="1" y="1581"/>
                  </a:lnTo>
                  <a:lnTo>
                    <a:pt x="0" y="1579"/>
                  </a:lnTo>
                  <a:lnTo>
                    <a:pt x="0" y="1573"/>
                  </a:lnTo>
                  <a:lnTo>
                    <a:pt x="42" y="1574"/>
                  </a:lnTo>
                  <a:lnTo>
                    <a:pt x="83" y="1574"/>
                  </a:lnTo>
                  <a:lnTo>
                    <a:pt x="123" y="1574"/>
                  </a:lnTo>
                  <a:lnTo>
                    <a:pt x="163" y="1574"/>
                  </a:lnTo>
                  <a:lnTo>
                    <a:pt x="202" y="1573"/>
                  </a:lnTo>
                  <a:lnTo>
                    <a:pt x="243" y="1573"/>
                  </a:lnTo>
                  <a:lnTo>
                    <a:pt x="283" y="1572"/>
                  </a:lnTo>
                  <a:lnTo>
                    <a:pt x="322" y="1572"/>
                  </a:lnTo>
                  <a:lnTo>
                    <a:pt x="362" y="1571"/>
                  </a:lnTo>
                  <a:lnTo>
                    <a:pt x="401" y="1570"/>
                  </a:lnTo>
                  <a:lnTo>
                    <a:pt x="441" y="1570"/>
                  </a:lnTo>
                  <a:lnTo>
                    <a:pt x="480" y="1569"/>
                  </a:lnTo>
                  <a:lnTo>
                    <a:pt x="521" y="1567"/>
                  </a:lnTo>
                  <a:lnTo>
                    <a:pt x="562" y="1567"/>
                  </a:lnTo>
                  <a:lnTo>
                    <a:pt x="602" y="1567"/>
                  </a:lnTo>
                  <a:lnTo>
                    <a:pt x="644" y="1567"/>
                  </a:lnTo>
                  <a:lnTo>
                    <a:pt x="650" y="1566"/>
                  </a:lnTo>
                  <a:lnTo>
                    <a:pt x="656" y="1565"/>
                  </a:lnTo>
                  <a:lnTo>
                    <a:pt x="660" y="1565"/>
                  </a:lnTo>
                  <a:lnTo>
                    <a:pt x="666" y="1565"/>
                  </a:lnTo>
                  <a:lnTo>
                    <a:pt x="671" y="1565"/>
                  </a:lnTo>
                  <a:lnTo>
                    <a:pt x="677" y="1565"/>
                  </a:lnTo>
                  <a:lnTo>
                    <a:pt x="681" y="1566"/>
                  </a:lnTo>
                  <a:lnTo>
                    <a:pt x="687" y="1567"/>
                  </a:lnTo>
                  <a:lnTo>
                    <a:pt x="844" y="1562"/>
                  </a:lnTo>
                  <a:lnTo>
                    <a:pt x="860" y="1550"/>
                  </a:lnTo>
                  <a:lnTo>
                    <a:pt x="877" y="1536"/>
                  </a:lnTo>
                  <a:lnTo>
                    <a:pt x="892" y="1521"/>
                  </a:lnTo>
                  <a:lnTo>
                    <a:pt x="907" y="1506"/>
                  </a:lnTo>
                  <a:lnTo>
                    <a:pt x="921" y="1489"/>
                  </a:lnTo>
                  <a:lnTo>
                    <a:pt x="936" y="1474"/>
                  </a:lnTo>
                  <a:lnTo>
                    <a:pt x="951" y="1459"/>
                  </a:lnTo>
                  <a:lnTo>
                    <a:pt x="967" y="1445"/>
                  </a:lnTo>
                  <a:lnTo>
                    <a:pt x="982" y="1434"/>
                  </a:lnTo>
                  <a:lnTo>
                    <a:pt x="994" y="1420"/>
                  </a:lnTo>
                  <a:lnTo>
                    <a:pt x="1003" y="1405"/>
                  </a:lnTo>
                  <a:lnTo>
                    <a:pt x="1010" y="1389"/>
                  </a:lnTo>
                  <a:lnTo>
                    <a:pt x="1015" y="1372"/>
                  </a:lnTo>
                  <a:lnTo>
                    <a:pt x="1019" y="1356"/>
                  </a:lnTo>
                  <a:lnTo>
                    <a:pt x="1022" y="1338"/>
                  </a:lnTo>
                  <a:lnTo>
                    <a:pt x="1026" y="1321"/>
                  </a:lnTo>
                  <a:lnTo>
                    <a:pt x="1028" y="1289"/>
                  </a:lnTo>
                  <a:lnTo>
                    <a:pt x="1030" y="1257"/>
                  </a:lnTo>
                  <a:lnTo>
                    <a:pt x="1031" y="1224"/>
                  </a:lnTo>
                  <a:lnTo>
                    <a:pt x="1031" y="1193"/>
                  </a:lnTo>
                  <a:lnTo>
                    <a:pt x="1035" y="1191"/>
                  </a:lnTo>
                  <a:lnTo>
                    <a:pt x="1041" y="1189"/>
                  </a:lnTo>
                  <a:lnTo>
                    <a:pt x="1045" y="1189"/>
                  </a:lnTo>
                  <a:lnTo>
                    <a:pt x="1051" y="1189"/>
                  </a:lnTo>
                  <a:lnTo>
                    <a:pt x="1056" y="1188"/>
                  </a:lnTo>
                  <a:lnTo>
                    <a:pt x="1059" y="1186"/>
                  </a:lnTo>
                  <a:lnTo>
                    <a:pt x="1060" y="1182"/>
                  </a:lnTo>
                  <a:lnTo>
                    <a:pt x="1059" y="1176"/>
                  </a:lnTo>
                  <a:lnTo>
                    <a:pt x="1052" y="1172"/>
                  </a:lnTo>
                  <a:lnTo>
                    <a:pt x="1044" y="1172"/>
                  </a:lnTo>
                  <a:lnTo>
                    <a:pt x="1037" y="1173"/>
                  </a:lnTo>
                  <a:lnTo>
                    <a:pt x="1030" y="1177"/>
                  </a:lnTo>
                  <a:lnTo>
                    <a:pt x="1023" y="1180"/>
                  </a:lnTo>
                  <a:lnTo>
                    <a:pt x="1016" y="1185"/>
                  </a:lnTo>
                  <a:lnTo>
                    <a:pt x="1009" y="1188"/>
                  </a:lnTo>
                  <a:lnTo>
                    <a:pt x="1002" y="1192"/>
                  </a:lnTo>
                  <a:lnTo>
                    <a:pt x="993" y="1193"/>
                  </a:lnTo>
                  <a:lnTo>
                    <a:pt x="985" y="1195"/>
                  </a:lnTo>
                  <a:lnTo>
                    <a:pt x="977" y="1199"/>
                  </a:lnTo>
                  <a:lnTo>
                    <a:pt x="969" y="1202"/>
                  </a:lnTo>
                  <a:lnTo>
                    <a:pt x="962" y="1206"/>
                  </a:lnTo>
                  <a:lnTo>
                    <a:pt x="953" y="1209"/>
                  </a:lnTo>
                  <a:lnTo>
                    <a:pt x="945" y="1214"/>
                  </a:lnTo>
                  <a:lnTo>
                    <a:pt x="937" y="1217"/>
                  </a:lnTo>
                  <a:lnTo>
                    <a:pt x="919" y="1223"/>
                  </a:lnTo>
                  <a:lnTo>
                    <a:pt x="899" y="1229"/>
                  </a:lnTo>
                  <a:lnTo>
                    <a:pt x="879" y="1234"/>
                  </a:lnTo>
                  <a:lnTo>
                    <a:pt x="860" y="1238"/>
                  </a:lnTo>
                  <a:lnTo>
                    <a:pt x="839" y="1243"/>
                  </a:lnTo>
                  <a:lnTo>
                    <a:pt x="820" y="1246"/>
                  </a:lnTo>
                  <a:lnTo>
                    <a:pt x="800" y="1250"/>
                  </a:lnTo>
                  <a:lnTo>
                    <a:pt x="779" y="1253"/>
                  </a:lnTo>
                  <a:lnTo>
                    <a:pt x="759" y="1256"/>
                  </a:lnTo>
                  <a:lnTo>
                    <a:pt x="738" y="1258"/>
                  </a:lnTo>
                  <a:lnTo>
                    <a:pt x="717" y="1259"/>
                  </a:lnTo>
                  <a:lnTo>
                    <a:pt x="696" y="1260"/>
                  </a:lnTo>
                  <a:lnTo>
                    <a:pt x="677" y="1260"/>
                  </a:lnTo>
                  <a:lnTo>
                    <a:pt x="656" y="1260"/>
                  </a:lnTo>
                  <a:lnTo>
                    <a:pt x="635" y="1259"/>
                  </a:lnTo>
                  <a:lnTo>
                    <a:pt x="615" y="1258"/>
                  </a:lnTo>
                  <a:lnTo>
                    <a:pt x="598" y="1258"/>
                  </a:lnTo>
                  <a:lnTo>
                    <a:pt x="581" y="1257"/>
                  </a:lnTo>
                  <a:lnTo>
                    <a:pt x="565" y="1256"/>
                  </a:lnTo>
                  <a:lnTo>
                    <a:pt x="549" y="1255"/>
                  </a:lnTo>
                  <a:lnTo>
                    <a:pt x="533" y="1252"/>
                  </a:lnTo>
                  <a:lnTo>
                    <a:pt x="516" y="1249"/>
                  </a:lnTo>
                  <a:lnTo>
                    <a:pt x="500" y="1245"/>
                  </a:lnTo>
                  <a:lnTo>
                    <a:pt x="484" y="1242"/>
                  </a:lnTo>
                  <a:lnTo>
                    <a:pt x="469" y="1238"/>
                  </a:lnTo>
                  <a:lnTo>
                    <a:pt x="452" y="1234"/>
                  </a:lnTo>
                  <a:lnTo>
                    <a:pt x="436" y="1230"/>
                  </a:lnTo>
                  <a:lnTo>
                    <a:pt x="421" y="1226"/>
                  </a:lnTo>
                  <a:lnTo>
                    <a:pt x="405" y="1221"/>
                  </a:lnTo>
                  <a:lnTo>
                    <a:pt x="390" y="1217"/>
                  </a:lnTo>
                  <a:lnTo>
                    <a:pt x="373" y="1213"/>
                  </a:lnTo>
                  <a:lnTo>
                    <a:pt x="358" y="1209"/>
                  </a:lnTo>
                  <a:lnTo>
                    <a:pt x="341" y="1199"/>
                  </a:lnTo>
                  <a:lnTo>
                    <a:pt x="323" y="1191"/>
                  </a:lnTo>
                  <a:lnTo>
                    <a:pt x="306" y="1182"/>
                  </a:lnTo>
                  <a:lnTo>
                    <a:pt x="287" y="1176"/>
                  </a:lnTo>
                  <a:lnTo>
                    <a:pt x="270" y="1167"/>
                  </a:lnTo>
                  <a:lnTo>
                    <a:pt x="252" y="1158"/>
                  </a:lnTo>
                  <a:lnTo>
                    <a:pt x="236" y="1149"/>
                  </a:lnTo>
                  <a:lnTo>
                    <a:pt x="220" y="1136"/>
                  </a:lnTo>
                  <a:lnTo>
                    <a:pt x="210" y="1114"/>
                  </a:lnTo>
                  <a:lnTo>
                    <a:pt x="202" y="1089"/>
                  </a:lnTo>
                  <a:lnTo>
                    <a:pt x="200" y="1066"/>
                  </a:lnTo>
                  <a:lnTo>
                    <a:pt x="206" y="1041"/>
                  </a:lnTo>
                  <a:lnTo>
                    <a:pt x="219" y="1003"/>
                  </a:lnTo>
                  <a:lnTo>
                    <a:pt x="234" y="967"/>
                  </a:lnTo>
                  <a:lnTo>
                    <a:pt x="250" y="933"/>
                  </a:lnTo>
                  <a:lnTo>
                    <a:pt x="270" y="899"/>
                  </a:lnTo>
                  <a:lnTo>
                    <a:pt x="290" y="865"/>
                  </a:lnTo>
                  <a:lnTo>
                    <a:pt x="312" y="831"/>
                  </a:lnTo>
                  <a:lnTo>
                    <a:pt x="335" y="799"/>
                  </a:lnTo>
                  <a:lnTo>
                    <a:pt x="359" y="766"/>
                  </a:lnTo>
                  <a:lnTo>
                    <a:pt x="384" y="735"/>
                  </a:lnTo>
                  <a:lnTo>
                    <a:pt x="409" y="702"/>
                  </a:lnTo>
                  <a:lnTo>
                    <a:pt x="435" y="671"/>
                  </a:lnTo>
                  <a:lnTo>
                    <a:pt x="462" y="640"/>
                  </a:lnTo>
                  <a:lnTo>
                    <a:pt x="488" y="608"/>
                  </a:lnTo>
                  <a:lnTo>
                    <a:pt x="514" y="577"/>
                  </a:lnTo>
                  <a:lnTo>
                    <a:pt x="540" y="545"/>
                  </a:lnTo>
                  <a:lnTo>
                    <a:pt x="565" y="514"/>
                  </a:lnTo>
                  <a:lnTo>
                    <a:pt x="570" y="515"/>
                  </a:lnTo>
                  <a:lnTo>
                    <a:pt x="572" y="519"/>
                  </a:lnTo>
                  <a:lnTo>
                    <a:pt x="573" y="524"/>
                  </a:lnTo>
                  <a:lnTo>
                    <a:pt x="577" y="528"/>
                  </a:lnTo>
                  <a:lnTo>
                    <a:pt x="550" y="557"/>
                  </a:lnTo>
                  <a:lnTo>
                    <a:pt x="523" y="586"/>
                  </a:lnTo>
                  <a:lnTo>
                    <a:pt x="498" y="616"/>
                  </a:lnTo>
                  <a:lnTo>
                    <a:pt x="472" y="646"/>
                  </a:lnTo>
                  <a:lnTo>
                    <a:pt x="446" y="676"/>
                  </a:lnTo>
                  <a:lnTo>
                    <a:pt x="422" y="707"/>
                  </a:lnTo>
                  <a:lnTo>
                    <a:pt x="399" y="737"/>
                  </a:lnTo>
                  <a:lnTo>
                    <a:pt x="377" y="769"/>
                  </a:lnTo>
                  <a:lnTo>
                    <a:pt x="355" y="800"/>
                  </a:lnTo>
                  <a:lnTo>
                    <a:pt x="335" y="831"/>
                  </a:lnTo>
                  <a:lnTo>
                    <a:pt x="315" y="864"/>
                  </a:lnTo>
                  <a:lnTo>
                    <a:pt x="298" y="896"/>
                  </a:lnTo>
                  <a:lnTo>
                    <a:pt x="281" y="930"/>
                  </a:lnTo>
                  <a:lnTo>
                    <a:pt x="266" y="964"/>
                  </a:lnTo>
                  <a:lnTo>
                    <a:pt x="252" y="999"/>
                  </a:lnTo>
                  <a:lnTo>
                    <a:pt x="241" y="1034"/>
                  </a:lnTo>
                  <a:lnTo>
                    <a:pt x="236" y="1052"/>
                  </a:lnTo>
                  <a:lnTo>
                    <a:pt x="235" y="1072"/>
                  </a:lnTo>
                  <a:lnTo>
                    <a:pt x="240" y="1092"/>
                  </a:lnTo>
                  <a:lnTo>
                    <a:pt x="249" y="1108"/>
                  </a:lnTo>
                  <a:lnTo>
                    <a:pt x="255" y="1112"/>
                  </a:lnTo>
                  <a:lnTo>
                    <a:pt x="260" y="1116"/>
                  </a:lnTo>
                  <a:lnTo>
                    <a:pt x="266" y="1121"/>
                  </a:lnTo>
                  <a:lnTo>
                    <a:pt x="272" y="1127"/>
                  </a:lnTo>
                  <a:lnTo>
                    <a:pt x="278" y="1131"/>
                  </a:lnTo>
                  <a:lnTo>
                    <a:pt x="285" y="1134"/>
                  </a:lnTo>
                  <a:lnTo>
                    <a:pt x="292" y="1136"/>
                  </a:lnTo>
                  <a:lnTo>
                    <a:pt x="300" y="1136"/>
                  </a:lnTo>
                  <a:lnTo>
                    <a:pt x="307" y="1136"/>
                  </a:lnTo>
                  <a:lnTo>
                    <a:pt x="314" y="1135"/>
                  </a:lnTo>
                  <a:lnTo>
                    <a:pt x="322" y="1134"/>
                  </a:lnTo>
                  <a:lnTo>
                    <a:pt x="330" y="1131"/>
                  </a:lnTo>
                  <a:lnTo>
                    <a:pt x="337" y="1130"/>
                  </a:lnTo>
                  <a:lnTo>
                    <a:pt x="345" y="1130"/>
                  </a:lnTo>
                  <a:lnTo>
                    <a:pt x="352" y="1130"/>
                  </a:lnTo>
                  <a:lnTo>
                    <a:pt x="359" y="1132"/>
                  </a:lnTo>
                  <a:lnTo>
                    <a:pt x="394" y="1120"/>
                  </a:lnTo>
                  <a:lnTo>
                    <a:pt x="429" y="1107"/>
                  </a:lnTo>
                  <a:lnTo>
                    <a:pt x="464" y="1093"/>
                  </a:lnTo>
                  <a:lnTo>
                    <a:pt x="498" y="1078"/>
                  </a:lnTo>
                  <a:lnTo>
                    <a:pt x="531" y="1063"/>
                  </a:lnTo>
                  <a:lnTo>
                    <a:pt x="565" y="1046"/>
                  </a:lnTo>
                  <a:lnTo>
                    <a:pt x="598" y="1029"/>
                  </a:lnTo>
                  <a:lnTo>
                    <a:pt x="631" y="1010"/>
                  </a:lnTo>
                  <a:lnTo>
                    <a:pt x="663" y="992"/>
                  </a:lnTo>
                  <a:lnTo>
                    <a:pt x="695" y="973"/>
                  </a:lnTo>
                  <a:lnTo>
                    <a:pt x="727" y="952"/>
                  </a:lnTo>
                  <a:lnTo>
                    <a:pt x="758" y="931"/>
                  </a:lnTo>
                  <a:lnTo>
                    <a:pt x="789" y="909"/>
                  </a:lnTo>
                  <a:lnTo>
                    <a:pt x="820" y="886"/>
                  </a:lnTo>
                  <a:lnTo>
                    <a:pt x="850" y="862"/>
                  </a:lnTo>
                  <a:lnTo>
                    <a:pt x="879" y="837"/>
                  </a:lnTo>
                  <a:lnTo>
                    <a:pt x="908" y="813"/>
                  </a:lnTo>
                  <a:lnTo>
                    <a:pt x="936" y="787"/>
                  </a:lnTo>
                  <a:lnTo>
                    <a:pt x="964" y="762"/>
                  </a:lnTo>
                  <a:lnTo>
                    <a:pt x="992" y="735"/>
                  </a:lnTo>
                  <a:lnTo>
                    <a:pt x="1017" y="708"/>
                  </a:lnTo>
                  <a:lnTo>
                    <a:pt x="1044" y="680"/>
                  </a:lnTo>
                  <a:lnTo>
                    <a:pt x="1070" y="652"/>
                  </a:lnTo>
                  <a:lnTo>
                    <a:pt x="1094" y="624"/>
                  </a:lnTo>
                  <a:lnTo>
                    <a:pt x="1119" y="596"/>
                  </a:lnTo>
                  <a:lnTo>
                    <a:pt x="1143" y="567"/>
                  </a:lnTo>
                  <a:lnTo>
                    <a:pt x="1167" y="538"/>
                  </a:lnTo>
                  <a:lnTo>
                    <a:pt x="1191" y="509"/>
                  </a:lnTo>
                  <a:lnTo>
                    <a:pt x="1214" y="480"/>
                  </a:lnTo>
                  <a:lnTo>
                    <a:pt x="1237" y="451"/>
                  </a:lnTo>
                  <a:lnTo>
                    <a:pt x="1260" y="423"/>
                  </a:lnTo>
                  <a:lnTo>
                    <a:pt x="1284" y="394"/>
                  </a:lnTo>
                  <a:lnTo>
                    <a:pt x="1308" y="356"/>
                  </a:lnTo>
                  <a:lnTo>
                    <a:pt x="1332" y="317"/>
                  </a:lnTo>
                  <a:lnTo>
                    <a:pt x="1358" y="278"/>
                  </a:lnTo>
                  <a:lnTo>
                    <a:pt x="1380" y="240"/>
                  </a:lnTo>
                  <a:lnTo>
                    <a:pt x="1400" y="199"/>
                  </a:lnTo>
                  <a:lnTo>
                    <a:pt x="1415" y="157"/>
                  </a:lnTo>
                  <a:lnTo>
                    <a:pt x="1424" y="113"/>
                  </a:lnTo>
                  <a:lnTo>
                    <a:pt x="1427" y="65"/>
                  </a:lnTo>
                  <a:lnTo>
                    <a:pt x="1423" y="58"/>
                  </a:lnTo>
                  <a:lnTo>
                    <a:pt x="1419" y="52"/>
                  </a:lnTo>
                  <a:lnTo>
                    <a:pt x="1413" y="48"/>
                  </a:lnTo>
                  <a:lnTo>
                    <a:pt x="1407" y="44"/>
                  </a:lnTo>
                  <a:lnTo>
                    <a:pt x="1401" y="41"/>
                  </a:lnTo>
                  <a:lnTo>
                    <a:pt x="1394" y="37"/>
                  </a:lnTo>
                  <a:lnTo>
                    <a:pt x="1388" y="34"/>
                  </a:lnTo>
                  <a:lnTo>
                    <a:pt x="1382" y="29"/>
                  </a:lnTo>
                  <a:lnTo>
                    <a:pt x="1364" y="29"/>
                  </a:lnTo>
                  <a:lnTo>
                    <a:pt x="1345" y="31"/>
                  </a:lnTo>
                  <a:lnTo>
                    <a:pt x="1328" y="35"/>
                  </a:lnTo>
                  <a:lnTo>
                    <a:pt x="1310" y="38"/>
                  </a:lnTo>
                  <a:lnTo>
                    <a:pt x="1294" y="44"/>
                  </a:lnTo>
                  <a:lnTo>
                    <a:pt x="1277" y="49"/>
                  </a:lnTo>
                  <a:lnTo>
                    <a:pt x="1260" y="52"/>
                  </a:lnTo>
                  <a:lnTo>
                    <a:pt x="1243" y="56"/>
                  </a:lnTo>
                  <a:lnTo>
                    <a:pt x="1228" y="63"/>
                  </a:lnTo>
                  <a:lnTo>
                    <a:pt x="1214" y="70"/>
                  </a:lnTo>
                  <a:lnTo>
                    <a:pt x="1199" y="76"/>
                  </a:lnTo>
                  <a:lnTo>
                    <a:pt x="1185" y="83"/>
                  </a:lnTo>
                  <a:lnTo>
                    <a:pt x="1171" y="90"/>
                  </a:lnTo>
                  <a:lnTo>
                    <a:pt x="1157" y="95"/>
                  </a:lnTo>
                  <a:lnTo>
                    <a:pt x="1142" y="101"/>
                  </a:lnTo>
                  <a:lnTo>
                    <a:pt x="1128" y="107"/>
                  </a:lnTo>
                  <a:lnTo>
                    <a:pt x="1105" y="121"/>
                  </a:lnTo>
                  <a:lnTo>
                    <a:pt x="1081" y="134"/>
                  </a:lnTo>
                  <a:lnTo>
                    <a:pt x="1059" y="148"/>
                  </a:lnTo>
                  <a:lnTo>
                    <a:pt x="1036" y="162"/>
                  </a:lnTo>
                  <a:lnTo>
                    <a:pt x="1013" y="176"/>
                  </a:lnTo>
                  <a:lnTo>
                    <a:pt x="991" y="190"/>
                  </a:lnTo>
                  <a:lnTo>
                    <a:pt x="967" y="205"/>
                  </a:lnTo>
                  <a:lnTo>
                    <a:pt x="945" y="219"/>
                  </a:lnTo>
                  <a:lnTo>
                    <a:pt x="923" y="234"/>
                  </a:lnTo>
                  <a:lnTo>
                    <a:pt x="901" y="250"/>
                  </a:lnTo>
                  <a:lnTo>
                    <a:pt x="879" y="265"/>
                  </a:lnTo>
                  <a:lnTo>
                    <a:pt x="857" y="281"/>
                  </a:lnTo>
                  <a:lnTo>
                    <a:pt x="836" y="299"/>
                  </a:lnTo>
                  <a:lnTo>
                    <a:pt x="815" y="316"/>
                  </a:lnTo>
                  <a:lnTo>
                    <a:pt x="794" y="334"/>
                  </a:lnTo>
                  <a:lnTo>
                    <a:pt x="773" y="352"/>
                  </a:lnTo>
                  <a:lnTo>
                    <a:pt x="746" y="345"/>
                  </a:lnTo>
                  <a:lnTo>
                    <a:pt x="748" y="342"/>
                  </a:lnTo>
                  <a:lnTo>
                    <a:pt x="751" y="337"/>
                  </a:lnTo>
                  <a:lnTo>
                    <a:pt x="756" y="334"/>
                  </a:lnTo>
                  <a:lnTo>
                    <a:pt x="759" y="330"/>
                  </a:lnTo>
                  <a:lnTo>
                    <a:pt x="769" y="329"/>
                  </a:lnTo>
                  <a:lnTo>
                    <a:pt x="802" y="300"/>
                  </a:lnTo>
                  <a:lnTo>
                    <a:pt x="836" y="272"/>
                  </a:lnTo>
                  <a:lnTo>
                    <a:pt x="871" y="245"/>
                  </a:lnTo>
                  <a:lnTo>
                    <a:pt x="905" y="219"/>
                  </a:lnTo>
                  <a:lnTo>
                    <a:pt x="939" y="193"/>
                  </a:lnTo>
                  <a:lnTo>
                    <a:pt x="976" y="169"/>
                  </a:lnTo>
                  <a:lnTo>
                    <a:pt x="1012" y="145"/>
                  </a:lnTo>
                  <a:lnTo>
                    <a:pt x="1048" y="123"/>
                  </a:lnTo>
                  <a:lnTo>
                    <a:pt x="1084" y="102"/>
                  </a:lnTo>
                  <a:lnTo>
                    <a:pt x="1121" y="84"/>
                  </a:lnTo>
                  <a:lnTo>
                    <a:pt x="1159" y="65"/>
                  </a:lnTo>
                  <a:lnTo>
                    <a:pt x="1198" y="49"/>
                  </a:lnTo>
                  <a:lnTo>
                    <a:pt x="1237" y="34"/>
                  </a:lnTo>
                  <a:lnTo>
                    <a:pt x="1277" y="21"/>
                  </a:lnTo>
                  <a:lnTo>
                    <a:pt x="1317" y="9"/>
                  </a:lnTo>
                  <a:lnTo>
                    <a:pt x="1359" y="0"/>
                  </a:lnTo>
                  <a:lnTo>
                    <a:pt x="1374" y="1"/>
                  </a:lnTo>
                  <a:lnTo>
                    <a:pt x="1389" y="5"/>
                  </a:lnTo>
                  <a:lnTo>
                    <a:pt x="1405" y="9"/>
                  </a:lnTo>
                  <a:lnTo>
                    <a:pt x="1417" y="17"/>
                  </a:lnTo>
                  <a:lnTo>
                    <a:pt x="1430" y="26"/>
                  </a:lnTo>
                  <a:lnTo>
                    <a:pt x="1441" y="37"/>
                  </a:lnTo>
                  <a:lnTo>
                    <a:pt x="1451" y="49"/>
                  </a:lnTo>
                  <a:lnTo>
                    <a:pt x="1458"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Freeform 7"/>
            <p:cNvSpPr>
              <a:spLocks/>
            </p:cNvSpPr>
            <p:nvPr/>
          </p:nvSpPr>
          <p:spPr bwMode="auto">
            <a:xfrm>
              <a:off x="1778000" y="2889250"/>
              <a:ext cx="155575" cy="84137"/>
            </a:xfrm>
            <a:custGeom>
              <a:avLst/>
              <a:gdLst>
                <a:gd name="T0" fmla="*/ 582 w 591"/>
                <a:gd name="T1" fmla="*/ 6 h 313"/>
                <a:gd name="T2" fmla="*/ 563 w 591"/>
                <a:gd name="T3" fmla="*/ 12 h 313"/>
                <a:gd name="T4" fmla="*/ 546 w 591"/>
                <a:gd name="T5" fmla="*/ 17 h 313"/>
                <a:gd name="T6" fmla="*/ 528 w 591"/>
                <a:gd name="T7" fmla="*/ 21 h 313"/>
                <a:gd name="T8" fmla="*/ 504 w 591"/>
                <a:gd name="T9" fmla="*/ 28 h 313"/>
                <a:gd name="T10" fmla="*/ 470 w 591"/>
                <a:gd name="T11" fmla="*/ 37 h 313"/>
                <a:gd name="T12" fmla="*/ 437 w 591"/>
                <a:gd name="T13" fmla="*/ 48 h 313"/>
                <a:gd name="T14" fmla="*/ 406 w 591"/>
                <a:gd name="T15" fmla="*/ 62 h 313"/>
                <a:gd name="T16" fmla="*/ 376 w 591"/>
                <a:gd name="T17" fmla="*/ 74 h 313"/>
                <a:gd name="T18" fmla="*/ 348 w 591"/>
                <a:gd name="T19" fmla="*/ 87 h 313"/>
                <a:gd name="T20" fmla="*/ 321 w 591"/>
                <a:gd name="T21" fmla="*/ 103 h 313"/>
                <a:gd name="T22" fmla="*/ 294 w 591"/>
                <a:gd name="T23" fmla="*/ 117 h 313"/>
                <a:gd name="T24" fmla="*/ 268 w 591"/>
                <a:gd name="T25" fmla="*/ 129 h 313"/>
                <a:gd name="T26" fmla="*/ 242 w 591"/>
                <a:gd name="T27" fmla="*/ 143 h 313"/>
                <a:gd name="T28" fmla="*/ 218 w 591"/>
                <a:gd name="T29" fmla="*/ 158 h 313"/>
                <a:gd name="T30" fmla="*/ 193 w 591"/>
                <a:gd name="T31" fmla="*/ 173 h 313"/>
                <a:gd name="T32" fmla="*/ 170 w 591"/>
                <a:gd name="T33" fmla="*/ 189 h 313"/>
                <a:gd name="T34" fmla="*/ 146 w 591"/>
                <a:gd name="T35" fmla="*/ 207 h 313"/>
                <a:gd name="T36" fmla="*/ 122 w 591"/>
                <a:gd name="T37" fmla="*/ 224 h 313"/>
                <a:gd name="T38" fmla="*/ 99 w 591"/>
                <a:gd name="T39" fmla="*/ 241 h 313"/>
                <a:gd name="T40" fmla="*/ 79 w 591"/>
                <a:gd name="T41" fmla="*/ 256 h 313"/>
                <a:gd name="T42" fmla="*/ 63 w 591"/>
                <a:gd name="T43" fmla="*/ 271 h 313"/>
                <a:gd name="T44" fmla="*/ 47 w 591"/>
                <a:gd name="T45" fmla="*/ 287 h 313"/>
                <a:gd name="T46" fmla="*/ 30 w 591"/>
                <a:gd name="T47" fmla="*/ 303 h 313"/>
                <a:gd name="T48" fmla="*/ 18 w 591"/>
                <a:gd name="T49" fmla="*/ 313 h 313"/>
                <a:gd name="T50" fmla="*/ 7 w 591"/>
                <a:gd name="T51" fmla="*/ 309 h 313"/>
                <a:gd name="T52" fmla="*/ 3 w 591"/>
                <a:gd name="T53" fmla="*/ 307 h 313"/>
                <a:gd name="T54" fmla="*/ 1 w 591"/>
                <a:gd name="T55" fmla="*/ 306 h 313"/>
                <a:gd name="T56" fmla="*/ 29 w 591"/>
                <a:gd name="T57" fmla="*/ 280 h 313"/>
                <a:gd name="T58" fmla="*/ 87 w 591"/>
                <a:gd name="T59" fmla="*/ 233 h 313"/>
                <a:gd name="T60" fmla="*/ 148 w 591"/>
                <a:gd name="T61" fmla="*/ 187 h 313"/>
                <a:gd name="T62" fmla="*/ 210 w 591"/>
                <a:gd name="T63" fmla="*/ 145 h 313"/>
                <a:gd name="T64" fmla="*/ 273 w 591"/>
                <a:gd name="T65" fmla="*/ 108 h 313"/>
                <a:gd name="T66" fmla="*/ 339 w 591"/>
                <a:gd name="T67" fmla="*/ 74 h 313"/>
                <a:gd name="T68" fmla="*/ 406 w 591"/>
                <a:gd name="T69" fmla="*/ 44 h 313"/>
                <a:gd name="T70" fmla="*/ 475 w 591"/>
                <a:gd name="T71" fmla="*/ 19 h 313"/>
                <a:gd name="T72" fmla="*/ 519 w 591"/>
                <a:gd name="T73" fmla="*/ 8 h 313"/>
                <a:gd name="T74" fmla="*/ 540 w 591"/>
                <a:gd name="T75" fmla="*/ 6 h 313"/>
                <a:gd name="T76" fmla="*/ 561 w 591"/>
                <a:gd name="T77" fmla="*/ 2 h 313"/>
                <a:gd name="T78" fmla="*/ 582 w 591"/>
                <a:gd name="T79" fmla="*/ 0 h 313"/>
                <a:gd name="T80" fmla="*/ 591 w 591"/>
                <a:gd name="T81" fmla="*/ 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1" h="313">
                  <a:moveTo>
                    <a:pt x="591" y="5"/>
                  </a:moveTo>
                  <a:lnTo>
                    <a:pt x="582" y="6"/>
                  </a:lnTo>
                  <a:lnTo>
                    <a:pt x="572" y="8"/>
                  </a:lnTo>
                  <a:lnTo>
                    <a:pt x="563" y="12"/>
                  </a:lnTo>
                  <a:lnTo>
                    <a:pt x="555" y="14"/>
                  </a:lnTo>
                  <a:lnTo>
                    <a:pt x="546" y="17"/>
                  </a:lnTo>
                  <a:lnTo>
                    <a:pt x="537" y="20"/>
                  </a:lnTo>
                  <a:lnTo>
                    <a:pt x="528" y="21"/>
                  </a:lnTo>
                  <a:lnTo>
                    <a:pt x="520" y="22"/>
                  </a:lnTo>
                  <a:lnTo>
                    <a:pt x="504" y="28"/>
                  </a:lnTo>
                  <a:lnTo>
                    <a:pt x="486" y="33"/>
                  </a:lnTo>
                  <a:lnTo>
                    <a:pt x="470" y="37"/>
                  </a:lnTo>
                  <a:lnTo>
                    <a:pt x="454" y="43"/>
                  </a:lnTo>
                  <a:lnTo>
                    <a:pt x="437" y="48"/>
                  </a:lnTo>
                  <a:lnTo>
                    <a:pt x="421" y="55"/>
                  </a:lnTo>
                  <a:lnTo>
                    <a:pt x="406" y="62"/>
                  </a:lnTo>
                  <a:lnTo>
                    <a:pt x="391" y="71"/>
                  </a:lnTo>
                  <a:lnTo>
                    <a:pt x="376" y="74"/>
                  </a:lnTo>
                  <a:lnTo>
                    <a:pt x="362" y="80"/>
                  </a:lnTo>
                  <a:lnTo>
                    <a:pt x="348" y="87"/>
                  </a:lnTo>
                  <a:lnTo>
                    <a:pt x="335" y="95"/>
                  </a:lnTo>
                  <a:lnTo>
                    <a:pt x="321" y="103"/>
                  </a:lnTo>
                  <a:lnTo>
                    <a:pt x="308" y="110"/>
                  </a:lnTo>
                  <a:lnTo>
                    <a:pt x="294" y="117"/>
                  </a:lnTo>
                  <a:lnTo>
                    <a:pt x="280" y="123"/>
                  </a:lnTo>
                  <a:lnTo>
                    <a:pt x="268" y="129"/>
                  </a:lnTo>
                  <a:lnTo>
                    <a:pt x="255" y="136"/>
                  </a:lnTo>
                  <a:lnTo>
                    <a:pt x="242" y="143"/>
                  </a:lnTo>
                  <a:lnTo>
                    <a:pt x="229" y="150"/>
                  </a:lnTo>
                  <a:lnTo>
                    <a:pt x="218" y="158"/>
                  </a:lnTo>
                  <a:lnTo>
                    <a:pt x="205" y="165"/>
                  </a:lnTo>
                  <a:lnTo>
                    <a:pt x="193" y="173"/>
                  </a:lnTo>
                  <a:lnTo>
                    <a:pt x="182" y="181"/>
                  </a:lnTo>
                  <a:lnTo>
                    <a:pt x="170" y="189"/>
                  </a:lnTo>
                  <a:lnTo>
                    <a:pt x="157" y="199"/>
                  </a:lnTo>
                  <a:lnTo>
                    <a:pt x="146" y="207"/>
                  </a:lnTo>
                  <a:lnTo>
                    <a:pt x="134" y="215"/>
                  </a:lnTo>
                  <a:lnTo>
                    <a:pt x="122" y="224"/>
                  </a:lnTo>
                  <a:lnTo>
                    <a:pt x="111" y="233"/>
                  </a:lnTo>
                  <a:lnTo>
                    <a:pt x="99" y="241"/>
                  </a:lnTo>
                  <a:lnTo>
                    <a:pt x="87" y="249"/>
                  </a:lnTo>
                  <a:lnTo>
                    <a:pt x="79" y="256"/>
                  </a:lnTo>
                  <a:lnTo>
                    <a:pt x="71" y="264"/>
                  </a:lnTo>
                  <a:lnTo>
                    <a:pt x="63" y="271"/>
                  </a:lnTo>
                  <a:lnTo>
                    <a:pt x="55" y="279"/>
                  </a:lnTo>
                  <a:lnTo>
                    <a:pt x="47" y="287"/>
                  </a:lnTo>
                  <a:lnTo>
                    <a:pt x="39" y="295"/>
                  </a:lnTo>
                  <a:lnTo>
                    <a:pt x="30" y="303"/>
                  </a:lnTo>
                  <a:lnTo>
                    <a:pt x="22" y="312"/>
                  </a:lnTo>
                  <a:lnTo>
                    <a:pt x="18" y="313"/>
                  </a:lnTo>
                  <a:lnTo>
                    <a:pt x="13" y="312"/>
                  </a:lnTo>
                  <a:lnTo>
                    <a:pt x="7" y="309"/>
                  </a:lnTo>
                  <a:lnTo>
                    <a:pt x="3" y="308"/>
                  </a:lnTo>
                  <a:lnTo>
                    <a:pt x="3" y="307"/>
                  </a:lnTo>
                  <a:lnTo>
                    <a:pt x="3" y="307"/>
                  </a:lnTo>
                  <a:lnTo>
                    <a:pt x="1" y="306"/>
                  </a:lnTo>
                  <a:lnTo>
                    <a:pt x="0" y="306"/>
                  </a:lnTo>
                  <a:lnTo>
                    <a:pt x="29" y="280"/>
                  </a:lnTo>
                  <a:lnTo>
                    <a:pt x="58" y="256"/>
                  </a:lnTo>
                  <a:lnTo>
                    <a:pt x="87" y="233"/>
                  </a:lnTo>
                  <a:lnTo>
                    <a:pt x="118" y="209"/>
                  </a:lnTo>
                  <a:lnTo>
                    <a:pt x="148" y="187"/>
                  </a:lnTo>
                  <a:lnTo>
                    <a:pt x="178" y="166"/>
                  </a:lnTo>
                  <a:lnTo>
                    <a:pt x="210" y="145"/>
                  </a:lnTo>
                  <a:lnTo>
                    <a:pt x="241" y="127"/>
                  </a:lnTo>
                  <a:lnTo>
                    <a:pt x="273" y="108"/>
                  </a:lnTo>
                  <a:lnTo>
                    <a:pt x="306" y="91"/>
                  </a:lnTo>
                  <a:lnTo>
                    <a:pt x="339" y="74"/>
                  </a:lnTo>
                  <a:lnTo>
                    <a:pt x="372" y="58"/>
                  </a:lnTo>
                  <a:lnTo>
                    <a:pt x="406" y="44"/>
                  </a:lnTo>
                  <a:lnTo>
                    <a:pt x="440" y="31"/>
                  </a:lnTo>
                  <a:lnTo>
                    <a:pt x="475" y="19"/>
                  </a:lnTo>
                  <a:lnTo>
                    <a:pt x="509" y="8"/>
                  </a:lnTo>
                  <a:lnTo>
                    <a:pt x="519" y="8"/>
                  </a:lnTo>
                  <a:lnTo>
                    <a:pt x="529" y="7"/>
                  </a:lnTo>
                  <a:lnTo>
                    <a:pt x="540" y="6"/>
                  </a:lnTo>
                  <a:lnTo>
                    <a:pt x="550" y="3"/>
                  </a:lnTo>
                  <a:lnTo>
                    <a:pt x="561" y="2"/>
                  </a:lnTo>
                  <a:lnTo>
                    <a:pt x="571" y="1"/>
                  </a:lnTo>
                  <a:lnTo>
                    <a:pt x="582" y="0"/>
                  </a:lnTo>
                  <a:lnTo>
                    <a:pt x="591" y="0"/>
                  </a:lnTo>
                  <a:lnTo>
                    <a:pt x="59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8"/>
            <p:cNvSpPr>
              <a:spLocks/>
            </p:cNvSpPr>
            <p:nvPr/>
          </p:nvSpPr>
          <p:spPr bwMode="auto">
            <a:xfrm>
              <a:off x="1790700" y="2901950"/>
              <a:ext cx="138113" cy="77787"/>
            </a:xfrm>
            <a:custGeom>
              <a:avLst/>
              <a:gdLst>
                <a:gd name="T0" fmla="*/ 523 w 523"/>
                <a:gd name="T1" fmla="*/ 4 h 294"/>
                <a:gd name="T2" fmla="*/ 519 w 523"/>
                <a:gd name="T3" fmla="*/ 11 h 294"/>
                <a:gd name="T4" fmla="*/ 512 w 523"/>
                <a:gd name="T5" fmla="*/ 12 h 294"/>
                <a:gd name="T6" fmla="*/ 504 w 523"/>
                <a:gd name="T7" fmla="*/ 12 h 294"/>
                <a:gd name="T8" fmla="*/ 497 w 523"/>
                <a:gd name="T9" fmla="*/ 15 h 294"/>
                <a:gd name="T10" fmla="*/ 484 w 523"/>
                <a:gd name="T11" fmla="*/ 21 h 294"/>
                <a:gd name="T12" fmla="*/ 470 w 523"/>
                <a:gd name="T13" fmla="*/ 26 h 294"/>
                <a:gd name="T14" fmla="*/ 457 w 523"/>
                <a:gd name="T15" fmla="*/ 32 h 294"/>
                <a:gd name="T16" fmla="*/ 444 w 523"/>
                <a:gd name="T17" fmla="*/ 36 h 294"/>
                <a:gd name="T18" fmla="*/ 431 w 523"/>
                <a:gd name="T19" fmla="*/ 42 h 294"/>
                <a:gd name="T20" fmla="*/ 417 w 523"/>
                <a:gd name="T21" fmla="*/ 47 h 294"/>
                <a:gd name="T22" fmla="*/ 405 w 523"/>
                <a:gd name="T23" fmla="*/ 52 h 294"/>
                <a:gd name="T24" fmla="*/ 392 w 523"/>
                <a:gd name="T25" fmla="*/ 57 h 294"/>
                <a:gd name="T26" fmla="*/ 379 w 523"/>
                <a:gd name="T27" fmla="*/ 63 h 294"/>
                <a:gd name="T28" fmla="*/ 365 w 523"/>
                <a:gd name="T29" fmla="*/ 68 h 294"/>
                <a:gd name="T30" fmla="*/ 352 w 523"/>
                <a:gd name="T31" fmla="*/ 73 h 294"/>
                <a:gd name="T32" fmla="*/ 340 w 523"/>
                <a:gd name="T33" fmla="*/ 79 h 294"/>
                <a:gd name="T34" fmla="*/ 327 w 523"/>
                <a:gd name="T35" fmla="*/ 85 h 294"/>
                <a:gd name="T36" fmla="*/ 314 w 523"/>
                <a:gd name="T37" fmla="*/ 91 h 294"/>
                <a:gd name="T38" fmla="*/ 301 w 523"/>
                <a:gd name="T39" fmla="*/ 97 h 294"/>
                <a:gd name="T40" fmla="*/ 288 w 523"/>
                <a:gd name="T41" fmla="*/ 104 h 294"/>
                <a:gd name="T42" fmla="*/ 266 w 523"/>
                <a:gd name="T43" fmla="*/ 114 h 294"/>
                <a:gd name="T44" fmla="*/ 244 w 523"/>
                <a:gd name="T45" fmla="*/ 126 h 294"/>
                <a:gd name="T46" fmla="*/ 223 w 523"/>
                <a:gd name="T47" fmla="*/ 139 h 294"/>
                <a:gd name="T48" fmla="*/ 201 w 523"/>
                <a:gd name="T49" fmla="*/ 151 h 294"/>
                <a:gd name="T50" fmla="*/ 180 w 523"/>
                <a:gd name="T51" fmla="*/ 164 h 294"/>
                <a:gd name="T52" fmla="*/ 159 w 523"/>
                <a:gd name="T53" fmla="*/ 178 h 294"/>
                <a:gd name="T54" fmla="*/ 138 w 523"/>
                <a:gd name="T55" fmla="*/ 191 h 294"/>
                <a:gd name="T56" fmla="*/ 116 w 523"/>
                <a:gd name="T57" fmla="*/ 204 h 294"/>
                <a:gd name="T58" fmla="*/ 106 w 523"/>
                <a:gd name="T59" fmla="*/ 216 h 294"/>
                <a:gd name="T60" fmla="*/ 93 w 523"/>
                <a:gd name="T61" fmla="*/ 228 h 294"/>
                <a:gd name="T62" fmla="*/ 80 w 523"/>
                <a:gd name="T63" fmla="*/ 239 h 294"/>
                <a:gd name="T64" fmla="*/ 67 w 523"/>
                <a:gd name="T65" fmla="*/ 250 h 294"/>
                <a:gd name="T66" fmla="*/ 54 w 523"/>
                <a:gd name="T67" fmla="*/ 261 h 294"/>
                <a:gd name="T68" fmla="*/ 40 w 523"/>
                <a:gd name="T69" fmla="*/ 271 h 294"/>
                <a:gd name="T70" fmla="*/ 26 w 523"/>
                <a:gd name="T71" fmla="*/ 283 h 294"/>
                <a:gd name="T72" fmla="*/ 13 w 523"/>
                <a:gd name="T73" fmla="*/ 294 h 294"/>
                <a:gd name="T74" fmla="*/ 9 w 523"/>
                <a:gd name="T75" fmla="*/ 294 h 294"/>
                <a:gd name="T76" fmla="*/ 6 w 523"/>
                <a:gd name="T77" fmla="*/ 293 h 294"/>
                <a:gd name="T78" fmla="*/ 2 w 523"/>
                <a:gd name="T79" fmla="*/ 292 h 294"/>
                <a:gd name="T80" fmla="*/ 0 w 523"/>
                <a:gd name="T81" fmla="*/ 289 h 294"/>
                <a:gd name="T82" fmla="*/ 29 w 523"/>
                <a:gd name="T83" fmla="*/ 262 h 294"/>
                <a:gd name="T84" fmla="*/ 58 w 523"/>
                <a:gd name="T85" fmla="*/ 236 h 294"/>
                <a:gd name="T86" fmla="*/ 88 w 523"/>
                <a:gd name="T87" fmla="*/ 212 h 294"/>
                <a:gd name="T88" fmla="*/ 117 w 523"/>
                <a:gd name="T89" fmla="*/ 189 h 294"/>
                <a:gd name="T90" fmla="*/ 149 w 523"/>
                <a:gd name="T91" fmla="*/ 166 h 294"/>
                <a:gd name="T92" fmla="*/ 180 w 523"/>
                <a:gd name="T93" fmla="*/ 145 h 294"/>
                <a:gd name="T94" fmla="*/ 212 w 523"/>
                <a:gd name="T95" fmla="*/ 125 h 294"/>
                <a:gd name="T96" fmla="*/ 244 w 523"/>
                <a:gd name="T97" fmla="*/ 106 h 294"/>
                <a:gd name="T98" fmla="*/ 277 w 523"/>
                <a:gd name="T99" fmla="*/ 89 h 294"/>
                <a:gd name="T100" fmla="*/ 309 w 523"/>
                <a:gd name="T101" fmla="*/ 72 h 294"/>
                <a:gd name="T102" fmla="*/ 343 w 523"/>
                <a:gd name="T103" fmla="*/ 56 h 294"/>
                <a:gd name="T104" fmla="*/ 378 w 523"/>
                <a:gd name="T105" fmla="*/ 42 h 294"/>
                <a:gd name="T106" fmla="*/ 413 w 523"/>
                <a:gd name="T107" fmla="*/ 30 h 294"/>
                <a:gd name="T108" fmla="*/ 448 w 523"/>
                <a:gd name="T109" fmla="*/ 19 h 294"/>
                <a:gd name="T110" fmla="*/ 484 w 523"/>
                <a:gd name="T111" fmla="*/ 8 h 294"/>
                <a:gd name="T112" fmla="*/ 520 w 523"/>
                <a:gd name="T113" fmla="*/ 0 h 294"/>
                <a:gd name="T114" fmla="*/ 523 w 523"/>
                <a:gd name="T115" fmla="*/ 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3" h="294">
                  <a:moveTo>
                    <a:pt x="523" y="4"/>
                  </a:moveTo>
                  <a:lnTo>
                    <a:pt x="519" y="11"/>
                  </a:lnTo>
                  <a:lnTo>
                    <a:pt x="512" y="12"/>
                  </a:lnTo>
                  <a:lnTo>
                    <a:pt x="504" y="12"/>
                  </a:lnTo>
                  <a:lnTo>
                    <a:pt x="497" y="15"/>
                  </a:lnTo>
                  <a:lnTo>
                    <a:pt x="484" y="21"/>
                  </a:lnTo>
                  <a:lnTo>
                    <a:pt x="470" y="26"/>
                  </a:lnTo>
                  <a:lnTo>
                    <a:pt x="457" y="32"/>
                  </a:lnTo>
                  <a:lnTo>
                    <a:pt x="444" y="36"/>
                  </a:lnTo>
                  <a:lnTo>
                    <a:pt x="431" y="42"/>
                  </a:lnTo>
                  <a:lnTo>
                    <a:pt x="417" y="47"/>
                  </a:lnTo>
                  <a:lnTo>
                    <a:pt x="405" y="52"/>
                  </a:lnTo>
                  <a:lnTo>
                    <a:pt x="392" y="57"/>
                  </a:lnTo>
                  <a:lnTo>
                    <a:pt x="379" y="63"/>
                  </a:lnTo>
                  <a:lnTo>
                    <a:pt x="365" y="68"/>
                  </a:lnTo>
                  <a:lnTo>
                    <a:pt x="352" y="73"/>
                  </a:lnTo>
                  <a:lnTo>
                    <a:pt x="340" y="79"/>
                  </a:lnTo>
                  <a:lnTo>
                    <a:pt x="327" y="85"/>
                  </a:lnTo>
                  <a:lnTo>
                    <a:pt x="314" y="91"/>
                  </a:lnTo>
                  <a:lnTo>
                    <a:pt x="301" y="97"/>
                  </a:lnTo>
                  <a:lnTo>
                    <a:pt x="288" y="104"/>
                  </a:lnTo>
                  <a:lnTo>
                    <a:pt x="266" y="114"/>
                  </a:lnTo>
                  <a:lnTo>
                    <a:pt x="244" y="126"/>
                  </a:lnTo>
                  <a:lnTo>
                    <a:pt x="223" y="139"/>
                  </a:lnTo>
                  <a:lnTo>
                    <a:pt x="201" y="151"/>
                  </a:lnTo>
                  <a:lnTo>
                    <a:pt x="180" y="164"/>
                  </a:lnTo>
                  <a:lnTo>
                    <a:pt x="159" y="178"/>
                  </a:lnTo>
                  <a:lnTo>
                    <a:pt x="138" y="191"/>
                  </a:lnTo>
                  <a:lnTo>
                    <a:pt x="116" y="204"/>
                  </a:lnTo>
                  <a:lnTo>
                    <a:pt x="106" y="216"/>
                  </a:lnTo>
                  <a:lnTo>
                    <a:pt x="93" y="228"/>
                  </a:lnTo>
                  <a:lnTo>
                    <a:pt x="80" y="239"/>
                  </a:lnTo>
                  <a:lnTo>
                    <a:pt x="67" y="250"/>
                  </a:lnTo>
                  <a:lnTo>
                    <a:pt x="54" y="261"/>
                  </a:lnTo>
                  <a:lnTo>
                    <a:pt x="40" y="271"/>
                  </a:lnTo>
                  <a:lnTo>
                    <a:pt x="26" y="283"/>
                  </a:lnTo>
                  <a:lnTo>
                    <a:pt x="13" y="294"/>
                  </a:lnTo>
                  <a:lnTo>
                    <a:pt x="9" y="294"/>
                  </a:lnTo>
                  <a:lnTo>
                    <a:pt x="6" y="293"/>
                  </a:lnTo>
                  <a:lnTo>
                    <a:pt x="2" y="292"/>
                  </a:lnTo>
                  <a:lnTo>
                    <a:pt x="0" y="289"/>
                  </a:lnTo>
                  <a:lnTo>
                    <a:pt x="29" y="262"/>
                  </a:lnTo>
                  <a:lnTo>
                    <a:pt x="58" y="236"/>
                  </a:lnTo>
                  <a:lnTo>
                    <a:pt x="88" y="212"/>
                  </a:lnTo>
                  <a:lnTo>
                    <a:pt x="117" y="189"/>
                  </a:lnTo>
                  <a:lnTo>
                    <a:pt x="149" y="166"/>
                  </a:lnTo>
                  <a:lnTo>
                    <a:pt x="180" y="145"/>
                  </a:lnTo>
                  <a:lnTo>
                    <a:pt x="212" y="125"/>
                  </a:lnTo>
                  <a:lnTo>
                    <a:pt x="244" y="106"/>
                  </a:lnTo>
                  <a:lnTo>
                    <a:pt x="277" y="89"/>
                  </a:lnTo>
                  <a:lnTo>
                    <a:pt x="309" y="72"/>
                  </a:lnTo>
                  <a:lnTo>
                    <a:pt x="343" y="56"/>
                  </a:lnTo>
                  <a:lnTo>
                    <a:pt x="378" y="42"/>
                  </a:lnTo>
                  <a:lnTo>
                    <a:pt x="413" y="30"/>
                  </a:lnTo>
                  <a:lnTo>
                    <a:pt x="448" y="19"/>
                  </a:lnTo>
                  <a:lnTo>
                    <a:pt x="484" y="8"/>
                  </a:lnTo>
                  <a:lnTo>
                    <a:pt x="520" y="0"/>
                  </a:lnTo>
                  <a:lnTo>
                    <a:pt x="52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9"/>
            <p:cNvSpPr>
              <a:spLocks/>
            </p:cNvSpPr>
            <p:nvPr/>
          </p:nvSpPr>
          <p:spPr bwMode="auto">
            <a:xfrm>
              <a:off x="1806575" y="2917825"/>
              <a:ext cx="114300" cy="68262"/>
            </a:xfrm>
            <a:custGeom>
              <a:avLst/>
              <a:gdLst>
                <a:gd name="T0" fmla="*/ 425 w 433"/>
                <a:gd name="T1" fmla="*/ 8 h 255"/>
                <a:gd name="T2" fmla="*/ 408 w 433"/>
                <a:gd name="T3" fmla="*/ 14 h 255"/>
                <a:gd name="T4" fmla="*/ 392 w 433"/>
                <a:gd name="T5" fmla="*/ 19 h 255"/>
                <a:gd name="T6" fmla="*/ 376 w 433"/>
                <a:gd name="T7" fmla="*/ 28 h 255"/>
                <a:gd name="T8" fmla="*/ 355 w 433"/>
                <a:gd name="T9" fmla="*/ 38 h 255"/>
                <a:gd name="T10" fmla="*/ 326 w 433"/>
                <a:gd name="T11" fmla="*/ 50 h 255"/>
                <a:gd name="T12" fmla="*/ 298 w 433"/>
                <a:gd name="T13" fmla="*/ 61 h 255"/>
                <a:gd name="T14" fmla="*/ 270 w 433"/>
                <a:gd name="T15" fmla="*/ 74 h 255"/>
                <a:gd name="T16" fmla="*/ 242 w 433"/>
                <a:gd name="T17" fmla="*/ 87 h 255"/>
                <a:gd name="T18" fmla="*/ 215 w 433"/>
                <a:gd name="T19" fmla="*/ 102 h 255"/>
                <a:gd name="T20" fmla="*/ 189 w 433"/>
                <a:gd name="T21" fmla="*/ 117 h 255"/>
                <a:gd name="T22" fmla="*/ 162 w 433"/>
                <a:gd name="T23" fmla="*/ 133 h 255"/>
                <a:gd name="T24" fmla="*/ 156 w 433"/>
                <a:gd name="T25" fmla="*/ 147 h 255"/>
                <a:gd name="T26" fmla="*/ 116 w 433"/>
                <a:gd name="T27" fmla="*/ 169 h 255"/>
                <a:gd name="T28" fmla="*/ 80 w 433"/>
                <a:gd name="T29" fmla="*/ 197 h 255"/>
                <a:gd name="T30" fmla="*/ 44 w 433"/>
                <a:gd name="T31" fmla="*/ 228 h 255"/>
                <a:gd name="T32" fmla="*/ 8 w 433"/>
                <a:gd name="T33" fmla="*/ 255 h 255"/>
                <a:gd name="T34" fmla="*/ 5 w 433"/>
                <a:gd name="T35" fmla="*/ 254 h 255"/>
                <a:gd name="T36" fmla="*/ 0 w 433"/>
                <a:gd name="T37" fmla="*/ 253 h 255"/>
                <a:gd name="T38" fmla="*/ 7 w 433"/>
                <a:gd name="T39" fmla="*/ 243 h 255"/>
                <a:gd name="T40" fmla="*/ 16 w 433"/>
                <a:gd name="T41" fmla="*/ 233 h 255"/>
                <a:gd name="T42" fmla="*/ 27 w 433"/>
                <a:gd name="T43" fmla="*/ 224 h 255"/>
                <a:gd name="T44" fmla="*/ 39 w 433"/>
                <a:gd name="T45" fmla="*/ 217 h 255"/>
                <a:gd name="T46" fmla="*/ 78 w 433"/>
                <a:gd name="T47" fmla="*/ 187 h 255"/>
                <a:gd name="T48" fmla="*/ 116 w 433"/>
                <a:gd name="T49" fmla="*/ 152 h 255"/>
                <a:gd name="T50" fmla="*/ 156 w 433"/>
                <a:gd name="T51" fmla="*/ 121 h 255"/>
                <a:gd name="T52" fmla="*/ 199 w 433"/>
                <a:gd name="T53" fmla="*/ 95 h 255"/>
                <a:gd name="T54" fmla="*/ 225 w 433"/>
                <a:gd name="T55" fmla="*/ 81 h 255"/>
                <a:gd name="T56" fmla="*/ 250 w 433"/>
                <a:gd name="T57" fmla="*/ 68 h 255"/>
                <a:gd name="T58" fmla="*/ 276 w 433"/>
                <a:gd name="T59" fmla="*/ 55 h 255"/>
                <a:gd name="T60" fmla="*/ 303 w 433"/>
                <a:gd name="T61" fmla="*/ 43 h 255"/>
                <a:gd name="T62" fmla="*/ 329 w 433"/>
                <a:gd name="T63" fmla="*/ 31 h 255"/>
                <a:gd name="T64" fmla="*/ 356 w 433"/>
                <a:gd name="T65" fmla="*/ 21 h 255"/>
                <a:gd name="T66" fmla="*/ 383 w 433"/>
                <a:gd name="T67" fmla="*/ 10 h 255"/>
                <a:gd name="T68" fmla="*/ 411 w 433"/>
                <a:gd name="T69" fmla="*/ 0 h 255"/>
                <a:gd name="T70" fmla="*/ 422 w 433"/>
                <a:gd name="T71" fmla="*/ 0 h 255"/>
                <a:gd name="T72" fmla="*/ 433 w 433"/>
                <a:gd name="T73" fmla="*/ 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3" h="255">
                  <a:moveTo>
                    <a:pt x="433" y="3"/>
                  </a:moveTo>
                  <a:lnTo>
                    <a:pt x="425" y="8"/>
                  </a:lnTo>
                  <a:lnTo>
                    <a:pt x="416" y="10"/>
                  </a:lnTo>
                  <a:lnTo>
                    <a:pt x="408" y="14"/>
                  </a:lnTo>
                  <a:lnTo>
                    <a:pt x="400" y="16"/>
                  </a:lnTo>
                  <a:lnTo>
                    <a:pt x="392" y="19"/>
                  </a:lnTo>
                  <a:lnTo>
                    <a:pt x="384" y="23"/>
                  </a:lnTo>
                  <a:lnTo>
                    <a:pt x="376" y="28"/>
                  </a:lnTo>
                  <a:lnTo>
                    <a:pt x="369" y="33"/>
                  </a:lnTo>
                  <a:lnTo>
                    <a:pt x="355" y="38"/>
                  </a:lnTo>
                  <a:lnTo>
                    <a:pt x="340" y="44"/>
                  </a:lnTo>
                  <a:lnTo>
                    <a:pt x="326" y="50"/>
                  </a:lnTo>
                  <a:lnTo>
                    <a:pt x="312" y="55"/>
                  </a:lnTo>
                  <a:lnTo>
                    <a:pt x="298" y="61"/>
                  </a:lnTo>
                  <a:lnTo>
                    <a:pt x="284" y="67"/>
                  </a:lnTo>
                  <a:lnTo>
                    <a:pt x="270" y="74"/>
                  </a:lnTo>
                  <a:lnTo>
                    <a:pt x="256" y="80"/>
                  </a:lnTo>
                  <a:lnTo>
                    <a:pt x="242" y="87"/>
                  </a:lnTo>
                  <a:lnTo>
                    <a:pt x="229" y="94"/>
                  </a:lnTo>
                  <a:lnTo>
                    <a:pt x="215" y="102"/>
                  </a:lnTo>
                  <a:lnTo>
                    <a:pt x="203" y="109"/>
                  </a:lnTo>
                  <a:lnTo>
                    <a:pt x="189" y="117"/>
                  </a:lnTo>
                  <a:lnTo>
                    <a:pt x="176" y="125"/>
                  </a:lnTo>
                  <a:lnTo>
                    <a:pt x="162" y="133"/>
                  </a:lnTo>
                  <a:lnTo>
                    <a:pt x="149" y="141"/>
                  </a:lnTo>
                  <a:lnTo>
                    <a:pt x="156" y="147"/>
                  </a:lnTo>
                  <a:lnTo>
                    <a:pt x="136" y="158"/>
                  </a:lnTo>
                  <a:lnTo>
                    <a:pt x="116" y="169"/>
                  </a:lnTo>
                  <a:lnTo>
                    <a:pt x="98" y="183"/>
                  </a:lnTo>
                  <a:lnTo>
                    <a:pt x="80" y="197"/>
                  </a:lnTo>
                  <a:lnTo>
                    <a:pt x="62" y="214"/>
                  </a:lnTo>
                  <a:lnTo>
                    <a:pt x="44" y="228"/>
                  </a:lnTo>
                  <a:lnTo>
                    <a:pt x="27" y="243"/>
                  </a:lnTo>
                  <a:lnTo>
                    <a:pt x="8" y="255"/>
                  </a:lnTo>
                  <a:lnTo>
                    <a:pt x="6" y="255"/>
                  </a:lnTo>
                  <a:lnTo>
                    <a:pt x="5" y="254"/>
                  </a:lnTo>
                  <a:lnTo>
                    <a:pt x="3" y="253"/>
                  </a:lnTo>
                  <a:lnTo>
                    <a:pt x="0" y="253"/>
                  </a:lnTo>
                  <a:lnTo>
                    <a:pt x="3" y="247"/>
                  </a:lnTo>
                  <a:lnTo>
                    <a:pt x="7" y="243"/>
                  </a:lnTo>
                  <a:lnTo>
                    <a:pt x="11" y="238"/>
                  </a:lnTo>
                  <a:lnTo>
                    <a:pt x="16" y="233"/>
                  </a:lnTo>
                  <a:lnTo>
                    <a:pt x="22" y="229"/>
                  </a:lnTo>
                  <a:lnTo>
                    <a:pt x="27" y="224"/>
                  </a:lnTo>
                  <a:lnTo>
                    <a:pt x="33" y="221"/>
                  </a:lnTo>
                  <a:lnTo>
                    <a:pt x="39" y="217"/>
                  </a:lnTo>
                  <a:lnTo>
                    <a:pt x="58" y="203"/>
                  </a:lnTo>
                  <a:lnTo>
                    <a:pt x="78" y="187"/>
                  </a:lnTo>
                  <a:lnTo>
                    <a:pt x="97" y="169"/>
                  </a:lnTo>
                  <a:lnTo>
                    <a:pt x="116" y="152"/>
                  </a:lnTo>
                  <a:lnTo>
                    <a:pt x="135" y="136"/>
                  </a:lnTo>
                  <a:lnTo>
                    <a:pt x="156" y="121"/>
                  </a:lnTo>
                  <a:lnTo>
                    <a:pt x="177" y="107"/>
                  </a:lnTo>
                  <a:lnTo>
                    <a:pt x="199" y="95"/>
                  </a:lnTo>
                  <a:lnTo>
                    <a:pt x="212" y="88"/>
                  </a:lnTo>
                  <a:lnTo>
                    <a:pt x="225" y="81"/>
                  </a:lnTo>
                  <a:lnTo>
                    <a:pt x="237" y="74"/>
                  </a:lnTo>
                  <a:lnTo>
                    <a:pt x="250" y="68"/>
                  </a:lnTo>
                  <a:lnTo>
                    <a:pt x="263" y="61"/>
                  </a:lnTo>
                  <a:lnTo>
                    <a:pt x="276" y="55"/>
                  </a:lnTo>
                  <a:lnTo>
                    <a:pt x="290" y="48"/>
                  </a:lnTo>
                  <a:lnTo>
                    <a:pt x="303" y="43"/>
                  </a:lnTo>
                  <a:lnTo>
                    <a:pt x="316" y="37"/>
                  </a:lnTo>
                  <a:lnTo>
                    <a:pt x="329" y="31"/>
                  </a:lnTo>
                  <a:lnTo>
                    <a:pt x="343" y="25"/>
                  </a:lnTo>
                  <a:lnTo>
                    <a:pt x="356" y="21"/>
                  </a:lnTo>
                  <a:lnTo>
                    <a:pt x="370" y="15"/>
                  </a:lnTo>
                  <a:lnTo>
                    <a:pt x="383" y="10"/>
                  </a:lnTo>
                  <a:lnTo>
                    <a:pt x="397" y="4"/>
                  </a:lnTo>
                  <a:lnTo>
                    <a:pt x="411" y="0"/>
                  </a:lnTo>
                  <a:lnTo>
                    <a:pt x="416" y="0"/>
                  </a:lnTo>
                  <a:lnTo>
                    <a:pt x="422" y="0"/>
                  </a:lnTo>
                  <a:lnTo>
                    <a:pt x="427" y="1"/>
                  </a:lnTo>
                  <a:lnTo>
                    <a:pt x="43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10"/>
            <p:cNvSpPr>
              <a:spLocks/>
            </p:cNvSpPr>
            <p:nvPr/>
          </p:nvSpPr>
          <p:spPr bwMode="auto">
            <a:xfrm>
              <a:off x="1819275" y="2932113"/>
              <a:ext cx="98425" cy="58737"/>
            </a:xfrm>
            <a:custGeom>
              <a:avLst/>
              <a:gdLst>
                <a:gd name="T0" fmla="*/ 373 w 373"/>
                <a:gd name="T1" fmla="*/ 0 h 224"/>
                <a:gd name="T2" fmla="*/ 373 w 373"/>
                <a:gd name="T3" fmla="*/ 8 h 224"/>
                <a:gd name="T4" fmla="*/ 367 w 373"/>
                <a:gd name="T5" fmla="*/ 13 h 224"/>
                <a:gd name="T6" fmla="*/ 358 w 373"/>
                <a:gd name="T7" fmla="*/ 16 h 224"/>
                <a:gd name="T8" fmla="*/ 351 w 373"/>
                <a:gd name="T9" fmla="*/ 21 h 224"/>
                <a:gd name="T10" fmla="*/ 331 w 373"/>
                <a:gd name="T11" fmla="*/ 28 h 224"/>
                <a:gd name="T12" fmla="*/ 313 w 373"/>
                <a:gd name="T13" fmla="*/ 35 h 224"/>
                <a:gd name="T14" fmla="*/ 294 w 373"/>
                <a:gd name="T15" fmla="*/ 43 h 224"/>
                <a:gd name="T16" fmla="*/ 276 w 373"/>
                <a:gd name="T17" fmla="*/ 51 h 224"/>
                <a:gd name="T18" fmla="*/ 257 w 373"/>
                <a:gd name="T19" fmla="*/ 59 h 224"/>
                <a:gd name="T20" fmla="*/ 238 w 373"/>
                <a:gd name="T21" fmla="*/ 69 h 224"/>
                <a:gd name="T22" fmla="*/ 220 w 373"/>
                <a:gd name="T23" fmla="*/ 78 h 224"/>
                <a:gd name="T24" fmla="*/ 202 w 373"/>
                <a:gd name="T25" fmla="*/ 88 h 224"/>
                <a:gd name="T26" fmla="*/ 184 w 373"/>
                <a:gd name="T27" fmla="*/ 99 h 224"/>
                <a:gd name="T28" fmla="*/ 166 w 373"/>
                <a:gd name="T29" fmla="*/ 109 h 224"/>
                <a:gd name="T30" fmla="*/ 149 w 373"/>
                <a:gd name="T31" fmla="*/ 120 h 224"/>
                <a:gd name="T32" fmla="*/ 130 w 373"/>
                <a:gd name="T33" fmla="*/ 130 h 224"/>
                <a:gd name="T34" fmla="*/ 113 w 373"/>
                <a:gd name="T35" fmla="*/ 142 h 224"/>
                <a:gd name="T36" fmla="*/ 95 w 373"/>
                <a:gd name="T37" fmla="*/ 152 h 224"/>
                <a:gd name="T38" fmla="*/ 78 w 373"/>
                <a:gd name="T39" fmla="*/ 164 h 224"/>
                <a:gd name="T40" fmla="*/ 60 w 373"/>
                <a:gd name="T41" fmla="*/ 176 h 224"/>
                <a:gd name="T42" fmla="*/ 9 w 373"/>
                <a:gd name="T43" fmla="*/ 223 h 224"/>
                <a:gd name="T44" fmla="*/ 6 w 373"/>
                <a:gd name="T45" fmla="*/ 224 h 224"/>
                <a:gd name="T46" fmla="*/ 4 w 373"/>
                <a:gd name="T47" fmla="*/ 223 h 224"/>
                <a:gd name="T48" fmla="*/ 2 w 373"/>
                <a:gd name="T49" fmla="*/ 221 h 224"/>
                <a:gd name="T50" fmla="*/ 0 w 373"/>
                <a:gd name="T51" fmla="*/ 220 h 224"/>
                <a:gd name="T52" fmla="*/ 9 w 373"/>
                <a:gd name="T53" fmla="*/ 206 h 224"/>
                <a:gd name="T54" fmla="*/ 24 w 373"/>
                <a:gd name="T55" fmla="*/ 193 h 224"/>
                <a:gd name="T56" fmla="*/ 38 w 373"/>
                <a:gd name="T57" fmla="*/ 181 h 224"/>
                <a:gd name="T58" fmla="*/ 54 w 373"/>
                <a:gd name="T59" fmla="*/ 169 h 224"/>
                <a:gd name="T60" fmla="*/ 69 w 373"/>
                <a:gd name="T61" fmla="*/ 157 h 224"/>
                <a:gd name="T62" fmla="*/ 84 w 373"/>
                <a:gd name="T63" fmla="*/ 145 h 224"/>
                <a:gd name="T64" fmla="*/ 99 w 373"/>
                <a:gd name="T65" fmla="*/ 135 h 224"/>
                <a:gd name="T66" fmla="*/ 114 w 373"/>
                <a:gd name="T67" fmla="*/ 123 h 224"/>
                <a:gd name="T68" fmla="*/ 130 w 373"/>
                <a:gd name="T69" fmla="*/ 113 h 224"/>
                <a:gd name="T70" fmla="*/ 145 w 373"/>
                <a:gd name="T71" fmla="*/ 103 h 224"/>
                <a:gd name="T72" fmla="*/ 162 w 373"/>
                <a:gd name="T73" fmla="*/ 93 h 224"/>
                <a:gd name="T74" fmla="*/ 177 w 373"/>
                <a:gd name="T75" fmla="*/ 84 h 224"/>
                <a:gd name="T76" fmla="*/ 193 w 373"/>
                <a:gd name="T77" fmla="*/ 74 h 224"/>
                <a:gd name="T78" fmla="*/ 209 w 373"/>
                <a:gd name="T79" fmla="*/ 65 h 224"/>
                <a:gd name="T80" fmla="*/ 226 w 373"/>
                <a:gd name="T81" fmla="*/ 57 h 224"/>
                <a:gd name="T82" fmla="*/ 242 w 373"/>
                <a:gd name="T83" fmla="*/ 49 h 224"/>
                <a:gd name="T84" fmla="*/ 258 w 373"/>
                <a:gd name="T85" fmla="*/ 41 h 224"/>
                <a:gd name="T86" fmla="*/ 273 w 373"/>
                <a:gd name="T87" fmla="*/ 38 h 224"/>
                <a:gd name="T88" fmla="*/ 288 w 373"/>
                <a:gd name="T89" fmla="*/ 34 h 224"/>
                <a:gd name="T90" fmla="*/ 302 w 373"/>
                <a:gd name="T91" fmla="*/ 28 h 224"/>
                <a:gd name="T92" fmla="*/ 316 w 373"/>
                <a:gd name="T93" fmla="*/ 21 h 224"/>
                <a:gd name="T94" fmla="*/ 330 w 373"/>
                <a:gd name="T95" fmla="*/ 15 h 224"/>
                <a:gd name="T96" fmla="*/ 344 w 373"/>
                <a:gd name="T97" fmla="*/ 8 h 224"/>
                <a:gd name="T98" fmla="*/ 358 w 373"/>
                <a:gd name="T99" fmla="*/ 3 h 224"/>
                <a:gd name="T100" fmla="*/ 373 w 373"/>
                <a:gd name="T10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3" h="224">
                  <a:moveTo>
                    <a:pt x="373" y="0"/>
                  </a:moveTo>
                  <a:lnTo>
                    <a:pt x="373" y="8"/>
                  </a:lnTo>
                  <a:lnTo>
                    <a:pt x="367" y="13"/>
                  </a:lnTo>
                  <a:lnTo>
                    <a:pt x="358" y="16"/>
                  </a:lnTo>
                  <a:lnTo>
                    <a:pt x="351" y="21"/>
                  </a:lnTo>
                  <a:lnTo>
                    <a:pt x="331" y="28"/>
                  </a:lnTo>
                  <a:lnTo>
                    <a:pt x="313" y="35"/>
                  </a:lnTo>
                  <a:lnTo>
                    <a:pt x="294" y="43"/>
                  </a:lnTo>
                  <a:lnTo>
                    <a:pt x="276" y="51"/>
                  </a:lnTo>
                  <a:lnTo>
                    <a:pt x="257" y="59"/>
                  </a:lnTo>
                  <a:lnTo>
                    <a:pt x="238" y="69"/>
                  </a:lnTo>
                  <a:lnTo>
                    <a:pt x="220" y="78"/>
                  </a:lnTo>
                  <a:lnTo>
                    <a:pt x="202" y="88"/>
                  </a:lnTo>
                  <a:lnTo>
                    <a:pt x="184" y="99"/>
                  </a:lnTo>
                  <a:lnTo>
                    <a:pt x="166" y="109"/>
                  </a:lnTo>
                  <a:lnTo>
                    <a:pt x="149" y="120"/>
                  </a:lnTo>
                  <a:lnTo>
                    <a:pt x="130" y="130"/>
                  </a:lnTo>
                  <a:lnTo>
                    <a:pt x="113" y="142"/>
                  </a:lnTo>
                  <a:lnTo>
                    <a:pt x="95" y="152"/>
                  </a:lnTo>
                  <a:lnTo>
                    <a:pt x="78" y="164"/>
                  </a:lnTo>
                  <a:lnTo>
                    <a:pt x="60" y="176"/>
                  </a:lnTo>
                  <a:lnTo>
                    <a:pt x="9" y="223"/>
                  </a:lnTo>
                  <a:lnTo>
                    <a:pt x="6" y="224"/>
                  </a:lnTo>
                  <a:lnTo>
                    <a:pt x="4" y="223"/>
                  </a:lnTo>
                  <a:lnTo>
                    <a:pt x="2" y="221"/>
                  </a:lnTo>
                  <a:lnTo>
                    <a:pt x="0" y="220"/>
                  </a:lnTo>
                  <a:lnTo>
                    <a:pt x="9" y="206"/>
                  </a:lnTo>
                  <a:lnTo>
                    <a:pt x="24" y="193"/>
                  </a:lnTo>
                  <a:lnTo>
                    <a:pt x="38" y="181"/>
                  </a:lnTo>
                  <a:lnTo>
                    <a:pt x="54" y="169"/>
                  </a:lnTo>
                  <a:lnTo>
                    <a:pt x="69" y="157"/>
                  </a:lnTo>
                  <a:lnTo>
                    <a:pt x="84" y="145"/>
                  </a:lnTo>
                  <a:lnTo>
                    <a:pt x="99" y="135"/>
                  </a:lnTo>
                  <a:lnTo>
                    <a:pt x="114" y="123"/>
                  </a:lnTo>
                  <a:lnTo>
                    <a:pt x="130" y="113"/>
                  </a:lnTo>
                  <a:lnTo>
                    <a:pt x="145" y="103"/>
                  </a:lnTo>
                  <a:lnTo>
                    <a:pt x="162" y="93"/>
                  </a:lnTo>
                  <a:lnTo>
                    <a:pt x="177" y="84"/>
                  </a:lnTo>
                  <a:lnTo>
                    <a:pt x="193" y="74"/>
                  </a:lnTo>
                  <a:lnTo>
                    <a:pt x="209" y="65"/>
                  </a:lnTo>
                  <a:lnTo>
                    <a:pt x="226" y="57"/>
                  </a:lnTo>
                  <a:lnTo>
                    <a:pt x="242" y="49"/>
                  </a:lnTo>
                  <a:lnTo>
                    <a:pt x="258" y="41"/>
                  </a:lnTo>
                  <a:lnTo>
                    <a:pt x="273" y="38"/>
                  </a:lnTo>
                  <a:lnTo>
                    <a:pt x="288" y="34"/>
                  </a:lnTo>
                  <a:lnTo>
                    <a:pt x="302" y="28"/>
                  </a:lnTo>
                  <a:lnTo>
                    <a:pt x="316" y="21"/>
                  </a:lnTo>
                  <a:lnTo>
                    <a:pt x="330" y="15"/>
                  </a:lnTo>
                  <a:lnTo>
                    <a:pt x="344" y="8"/>
                  </a:lnTo>
                  <a:lnTo>
                    <a:pt x="358" y="3"/>
                  </a:lnTo>
                  <a:lnTo>
                    <a:pt x="3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11"/>
            <p:cNvSpPr>
              <a:spLocks/>
            </p:cNvSpPr>
            <p:nvPr/>
          </p:nvSpPr>
          <p:spPr bwMode="auto">
            <a:xfrm>
              <a:off x="1720850" y="2938463"/>
              <a:ext cx="215900" cy="223837"/>
            </a:xfrm>
            <a:custGeom>
              <a:avLst/>
              <a:gdLst>
                <a:gd name="T0" fmla="*/ 607 w 816"/>
                <a:gd name="T1" fmla="*/ 340 h 844"/>
                <a:gd name="T2" fmla="*/ 586 w 816"/>
                <a:gd name="T3" fmla="*/ 364 h 844"/>
                <a:gd name="T4" fmla="*/ 568 w 816"/>
                <a:gd name="T5" fmla="*/ 388 h 844"/>
                <a:gd name="T6" fmla="*/ 551 w 816"/>
                <a:gd name="T7" fmla="*/ 414 h 844"/>
                <a:gd name="T8" fmla="*/ 514 w 816"/>
                <a:gd name="T9" fmla="*/ 453 h 844"/>
                <a:gd name="T10" fmla="*/ 460 w 816"/>
                <a:gd name="T11" fmla="*/ 509 h 844"/>
                <a:gd name="T12" fmla="*/ 404 w 816"/>
                <a:gd name="T13" fmla="*/ 564 h 844"/>
                <a:gd name="T14" fmla="*/ 347 w 816"/>
                <a:gd name="T15" fmla="*/ 615 h 844"/>
                <a:gd name="T16" fmla="*/ 288 w 816"/>
                <a:gd name="T17" fmla="*/ 664 h 844"/>
                <a:gd name="T18" fmla="*/ 228 w 816"/>
                <a:gd name="T19" fmla="*/ 709 h 844"/>
                <a:gd name="T20" fmla="*/ 165 w 816"/>
                <a:gd name="T21" fmla="*/ 750 h 844"/>
                <a:gd name="T22" fmla="*/ 100 w 816"/>
                <a:gd name="T23" fmla="*/ 786 h 844"/>
                <a:gd name="T24" fmla="*/ 59 w 816"/>
                <a:gd name="T25" fmla="*/ 809 h 844"/>
                <a:gd name="T26" fmla="*/ 42 w 816"/>
                <a:gd name="T27" fmla="*/ 821 h 844"/>
                <a:gd name="T28" fmla="*/ 24 w 816"/>
                <a:gd name="T29" fmla="*/ 831 h 844"/>
                <a:gd name="T30" fmla="*/ 8 w 816"/>
                <a:gd name="T31" fmla="*/ 840 h 844"/>
                <a:gd name="T32" fmla="*/ 16 w 816"/>
                <a:gd name="T33" fmla="*/ 833 h 844"/>
                <a:gd name="T34" fmla="*/ 47 w 816"/>
                <a:gd name="T35" fmla="*/ 811 h 844"/>
                <a:gd name="T36" fmla="*/ 80 w 816"/>
                <a:gd name="T37" fmla="*/ 790 h 844"/>
                <a:gd name="T38" fmla="*/ 111 w 816"/>
                <a:gd name="T39" fmla="*/ 769 h 844"/>
                <a:gd name="T40" fmla="*/ 143 w 816"/>
                <a:gd name="T41" fmla="*/ 747 h 844"/>
                <a:gd name="T42" fmla="*/ 174 w 816"/>
                <a:gd name="T43" fmla="*/ 725 h 844"/>
                <a:gd name="T44" fmla="*/ 206 w 816"/>
                <a:gd name="T45" fmla="*/ 702 h 844"/>
                <a:gd name="T46" fmla="*/ 236 w 816"/>
                <a:gd name="T47" fmla="*/ 679 h 844"/>
                <a:gd name="T48" fmla="*/ 292 w 816"/>
                <a:gd name="T49" fmla="*/ 632 h 844"/>
                <a:gd name="T50" fmla="*/ 371 w 816"/>
                <a:gd name="T51" fmla="*/ 559 h 844"/>
                <a:gd name="T52" fmla="*/ 445 w 816"/>
                <a:gd name="T53" fmla="*/ 483 h 844"/>
                <a:gd name="T54" fmla="*/ 516 w 816"/>
                <a:gd name="T55" fmla="*/ 404 h 844"/>
                <a:gd name="T56" fmla="*/ 583 w 816"/>
                <a:gd name="T57" fmla="*/ 323 h 844"/>
                <a:gd name="T58" fmla="*/ 649 w 816"/>
                <a:gd name="T59" fmla="*/ 240 h 844"/>
                <a:gd name="T60" fmla="*/ 711 w 816"/>
                <a:gd name="T61" fmla="*/ 158 h 844"/>
                <a:gd name="T62" fmla="*/ 772 w 816"/>
                <a:gd name="T63" fmla="*/ 75 h 844"/>
                <a:gd name="T64" fmla="*/ 803 w 816"/>
                <a:gd name="T65" fmla="*/ 24 h 844"/>
                <a:gd name="T66" fmla="*/ 811 w 816"/>
                <a:gd name="T67" fmla="*/ 8 h 844"/>
                <a:gd name="T68" fmla="*/ 810 w 816"/>
                <a:gd name="T69" fmla="*/ 23 h 844"/>
                <a:gd name="T70" fmla="*/ 793 w 816"/>
                <a:gd name="T71" fmla="*/ 67 h 844"/>
                <a:gd name="T72" fmla="*/ 770 w 816"/>
                <a:gd name="T73" fmla="*/ 109 h 844"/>
                <a:gd name="T74" fmla="*/ 744 w 816"/>
                <a:gd name="T75" fmla="*/ 150 h 844"/>
                <a:gd name="T76" fmla="*/ 715 w 816"/>
                <a:gd name="T77" fmla="*/ 189 h 844"/>
                <a:gd name="T78" fmla="*/ 686 w 816"/>
                <a:gd name="T79" fmla="*/ 229 h 844"/>
                <a:gd name="T80" fmla="*/ 657 w 816"/>
                <a:gd name="T81" fmla="*/ 269 h 844"/>
                <a:gd name="T82" fmla="*/ 631 w 816"/>
                <a:gd name="T83" fmla="*/ 31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6" h="844">
                  <a:moveTo>
                    <a:pt x="620" y="331"/>
                  </a:moveTo>
                  <a:lnTo>
                    <a:pt x="607" y="340"/>
                  </a:lnTo>
                  <a:lnTo>
                    <a:pt x="596" y="351"/>
                  </a:lnTo>
                  <a:lnTo>
                    <a:pt x="586" y="364"/>
                  </a:lnTo>
                  <a:lnTo>
                    <a:pt x="577" y="375"/>
                  </a:lnTo>
                  <a:lnTo>
                    <a:pt x="568" y="388"/>
                  </a:lnTo>
                  <a:lnTo>
                    <a:pt x="559" y="401"/>
                  </a:lnTo>
                  <a:lnTo>
                    <a:pt x="551" y="414"/>
                  </a:lnTo>
                  <a:lnTo>
                    <a:pt x="540" y="425"/>
                  </a:lnTo>
                  <a:lnTo>
                    <a:pt x="514" y="453"/>
                  </a:lnTo>
                  <a:lnTo>
                    <a:pt x="487" y="481"/>
                  </a:lnTo>
                  <a:lnTo>
                    <a:pt x="460" y="509"/>
                  </a:lnTo>
                  <a:lnTo>
                    <a:pt x="432" y="537"/>
                  </a:lnTo>
                  <a:lnTo>
                    <a:pt x="404" y="564"/>
                  </a:lnTo>
                  <a:lnTo>
                    <a:pt x="375" y="589"/>
                  </a:lnTo>
                  <a:lnTo>
                    <a:pt x="347" y="615"/>
                  </a:lnTo>
                  <a:lnTo>
                    <a:pt x="318" y="639"/>
                  </a:lnTo>
                  <a:lnTo>
                    <a:pt x="288" y="664"/>
                  </a:lnTo>
                  <a:lnTo>
                    <a:pt x="258" y="687"/>
                  </a:lnTo>
                  <a:lnTo>
                    <a:pt x="228" y="709"/>
                  </a:lnTo>
                  <a:lnTo>
                    <a:pt x="196" y="730"/>
                  </a:lnTo>
                  <a:lnTo>
                    <a:pt x="165" y="750"/>
                  </a:lnTo>
                  <a:lnTo>
                    <a:pt x="132" y="768"/>
                  </a:lnTo>
                  <a:lnTo>
                    <a:pt x="100" y="786"/>
                  </a:lnTo>
                  <a:lnTo>
                    <a:pt x="67" y="802"/>
                  </a:lnTo>
                  <a:lnTo>
                    <a:pt x="59" y="809"/>
                  </a:lnTo>
                  <a:lnTo>
                    <a:pt x="51" y="815"/>
                  </a:lnTo>
                  <a:lnTo>
                    <a:pt x="42" y="821"/>
                  </a:lnTo>
                  <a:lnTo>
                    <a:pt x="34" y="826"/>
                  </a:lnTo>
                  <a:lnTo>
                    <a:pt x="24" y="831"/>
                  </a:lnTo>
                  <a:lnTo>
                    <a:pt x="16" y="836"/>
                  </a:lnTo>
                  <a:lnTo>
                    <a:pt x="8" y="840"/>
                  </a:lnTo>
                  <a:lnTo>
                    <a:pt x="0" y="844"/>
                  </a:lnTo>
                  <a:lnTo>
                    <a:pt x="16" y="833"/>
                  </a:lnTo>
                  <a:lnTo>
                    <a:pt x="31" y="823"/>
                  </a:lnTo>
                  <a:lnTo>
                    <a:pt x="47" y="811"/>
                  </a:lnTo>
                  <a:lnTo>
                    <a:pt x="64" y="801"/>
                  </a:lnTo>
                  <a:lnTo>
                    <a:pt x="80" y="790"/>
                  </a:lnTo>
                  <a:lnTo>
                    <a:pt x="95" y="780"/>
                  </a:lnTo>
                  <a:lnTo>
                    <a:pt x="111" y="769"/>
                  </a:lnTo>
                  <a:lnTo>
                    <a:pt x="128" y="758"/>
                  </a:lnTo>
                  <a:lnTo>
                    <a:pt x="143" y="747"/>
                  </a:lnTo>
                  <a:lnTo>
                    <a:pt x="159" y="736"/>
                  </a:lnTo>
                  <a:lnTo>
                    <a:pt x="174" y="725"/>
                  </a:lnTo>
                  <a:lnTo>
                    <a:pt x="189" y="714"/>
                  </a:lnTo>
                  <a:lnTo>
                    <a:pt x="206" y="702"/>
                  </a:lnTo>
                  <a:lnTo>
                    <a:pt x="221" y="690"/>
                  </a:lnTo>
                  <a:lnTo>
                    <a:pt x="236" y="679"/>
                  </a:lnTo>
                  <a:lnTo>
                    <a:pt x="251" y="667"/>
                  </a:lnTo>
                  <a:lnTo>
                    <a:pt x="292" y="632"/>
                  </a:lnTo>
                  <a:lnTo>
                    <a:pt x="332" y="596"/>
                  </a:lnTo>
                  <a:lnTo>
                    <a:pt x="371" y="559"/>
                  </a:lnTo>
                  <a:lnTo>
                    <a:pt x="408" y="522"/>
                  </a:lnTo>
                  <a:lnTo>
                    <a:pt x="445" y="483"/>
                  </a:lnTo>
                  <a:lnTo>
                    <a:pt x="481" y="444"/>
                  </a:lnTo>
                  <a:lnTo>
                    <a:pt x="516" y="404"/>
                  </a:lnTo>
                  <a:lnTo>
                    <a:pt x="550" y="364"/>
                  </a:lnTo>
                  <a:lnTo>
                    <a:pt x="583" y="323"/>
                  </a:lnTo>
                  <a:lnTo>
                    <a:pt x="616" y="282"/>
                  </a:lnTo>
                  <a:lnTo>
                    <a:pt x="649" y="240"/>
                  </a:lnTo>
                  <a:lnTo>
                    <a:pt x="680" y="200"/>
                  </a:lnTo>
                  <a:lnTo>
                    <a:pt x="711" y="158"/>
                  </a:lnTo>
                  <a:lnTo>
                    <a:pt x="742" y="116"/>
                  </a:lnTo>
                  <a:lnTo>
                    <a:pt x="772" y="75"/>
                  </a:lnTo>
                  <a:lnTo>
                    <a:pt x="802" y="33"/>
                  </a:lnTo>
                  <a:lnTo>
                    <a:pt x="803" y="24"/>
                  </a:lnTo>
                  <a:lnTo>
                    <a:pt x="807" y="16"/>
                  </a:lnTo>
                  <a:lnTo>
                    <a:pt x="811" y="8"/>
                  </a:lnTo>
                  <a:lnTo>
                    <a:pt x="816" y="0"/>
                  </a:lnTo>
                  <a:lnTo>
                    <a:pt x="810" y="23"/>
                  </a:lnTo>
                  <a:lnTo>
                    <a:pt x="802" y="45"/>
                  </a:lnTo>
                  <a:lnTo>
                    <a:pt x="793" y="67"/>
                  </a:lnTo>
                  <a:lnTo>
                    <a:pt x="782" y="88"/>
                  </a:lnTo>
                  <a:lnTo>
                    <a:pt x="770" y="109"/>
                  </a:lnTo>
                  <a:lnTo>
                    <a:pt x="757" y="130"/>
                  </a:lnTo>
                  <a:lnTo>
                    <a:pt x="744" y="150"/>
                  </a:lnTo>
                  <a:lnTo>
                    <a:pt x="730" y="169"/>
                  </a:lnTo>
                  <a:lnTo>
                    <a:pt x="715" y="189"/>
                  </a:lnTo>
                  <a:lnTo>
                    <a:pt x="701" y="209"/>
                  </a:lnTo>
                  <a:lnTo>
                    <a:pt x="686" y="229"/>
                  </a:lnTo>
                  <a:lnTo>
                    <a:pt x="672" y="250"/>
                  </a:lnTo>
                  <a:lnTo>
                    <a:pt x="657" y="269"/>
                  </a:lnTo>
                  <a:lnTo>
                    <a:pt x="644" y="289"/>
                  </a:lnTo>
                  <a:lnTo>
                    <a:pt x="631" y="310"/>
                  </a:lnTo>
                  <a:lnTo>
                    <a:pt x="620"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12"/>
            <p:cNvSpPr>
              <a:spLocks/>
            </p:cNvSpPr>
            <p:nvPr/>
          </p:nvSpPr>
          <p:spPr bwMode="auto">
            <a:xfrm>
              <a:off x="1697038" y="2949575"/>
              <a:ext cx="14288" cy="9525"/>
            </a:xfrm>
            <a:custGeom>
              <a:avLst/>
              <a:gdLst>
                <a:gd name="T0" fmla="*/ 53 w 53"/>
                <a:gd name="T1" fmla="*/ 12 h 39"/>
                <a:gd name="T2" fmla="*/ 48 w 53"/>
                <a:gd name="T3" fmla="*/ 17 h 39"/>
                <a:gd name="T4" fmla="*/ 43 w 53"/>
                <a:gd name="T5" fmla="*/ 21 h 39"/>
                <a:gd name="T6" fmla="*/ 38 w 53"/>
                <a:gd name="T7" fmla="*/ 27 h 39"/>
                <a:gd name="T8" fmla="*/ 32 w 53"/>
                <a:gd name="T9" fmla="*/ 33 h 39"/>
                <a:gd name="T10" fmla="*/ 26 w 53"/>
                <a:gd name="T11" fmla="*/ 36 h 39"/>
                <a:gd name="T12" fmla="*/ 19 w 53"/>
                <a:gd name="T13" fmla="*/ 39 h 39"/>
                <a:gd name="T14" fmla="*/ 12 w 53"/>
                <a:gd name="T15" fmla="*/ 36 h 39"/>
                <a:gd name="T16" fmla="*/ 5 w 53"/>
                <a:gd name="T17" fmla="*/ 32 h 39"/>
                <a:gd name="T18" fmla="*/ 0 w 53"/>
                <a:gd name="T19" fmla="*/ 27 h 39"/>
                <a:gd name="T20" fmla="*/ 0 w 53"/>
                <a:gd name="T21" fmla="*/ 20 h 39"/>
                <a:gd name="T22" fmla="*/ 2 w 53"/>
                <a:gd name="T23" fmla="*/ 14 h 39"/>
                <a:gd name="T24" fmla="*/ 4 w 53"/>
                <a:gd name="T25" fmla="*/ 9 h 39"/>
                <a:gd name="T26" fmla="*/ 8 w 53"/>
                <a:gd name="T27" fmla="*/ 6 h 39"/>
                <a:gd name="T28" fmla="*/ 12 w 53"/>
                <a:gd name="T29" fmla="*/ 4 h 39"/>
                <a:gd name="T30" fmla="*/ 17 w 53"/>
                <a:gd name="T31" fmla="*/ 2 h 39"/>
                <a:gd name="T32" fmla="*/ 22 w 53"/>
                <a:gd name="T33" fmla="*/ 0 h 39"/>
                <a:gd name="T34" fmla="*/ 26 w 53"/>
                <a:gd name="T35" fmla="*/ 0 h 39"/>
                <a:gd name="T36" fmla="*/ 31 w 53"/>
                <a:gd name="T37" fmla="*/ 0 h 39"/>
                <a:gd name="T38" fmla="*/ 37 w 53"/>
                <a:gd name="T39" fmla="*/ 0 h 39"/>
                <a:gd name="T40" fmla="*/ 41 w 53"/>
                <a:gd name="T41" fmla="*/ 3 h 39"/>
                <a:gd name="T42" fmla="*/ 44 w 53"/>
                <a:gd name="T43" fmla="*/ 6 h 39"/>
                <a:gd name="T44" fmla="*/ 47 w 53"/>
                <a:gd name="T45" fmla="*/ 7 h 39"/>
                <a:gd name="T46" fmla="*/ 51 w 53"/>
                <a:gd name="T47" fmla="*/ 9 h 39"/>
                <a:gd name="T48" fmla="*/ 53 w 53"/>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39">
                  <a:moveTo>
                    <a:pt x="53" y="12"/>
                  </a:moveTo>
                  <a:lnTo>
                    <a:pt x="48" y="17"/>
                  </a:lnTo>
                  <a:lnTo>
                    <a:pt x="43" y="21"/>
                  </a:lnTo>
                  <a:lnTo>
                    <a:pt x="38" y="27"/>
                  </a:lnTo>
                  <a:lnTo>
                    <a:pt x="32" y="33"/>
                  </a:lnTo>
                  <a:lnTo>
                    <a:pt x="26" y="36"/>
                  </a:lnTo>
                  <a:lnTo>
                    <a:pt x="19" y="39"/>
                  </a:lnTo>
                  <a:lnTo>
                    <a:pt x="12" y="36"/>
                  </a:lnTo>
                  <a:lnTo>
                    <a:pt x="5" y="32"/>
                  </a:lnTo>
                  <a:lnTo>
                    <a:pt x="0" y="27"/>
                  </a:lnTo>
                  <a:lnTo>
                    <a:pt x="0" y="20"/>
                  </a:lnTo>
                  <a:lnTo>
                    <a:pt x="2" y="14"/>
                  </a:lnTo>
                  <a:lnTo>
                    <a:pt x="4" y="9"/>
                  </a:lnTo>
                  <a:lnTo>
                    <a:pt x="8" y="6"/>
                  </a:lnTo>
                  <a:lnTo>
                    <a:pt x="12" y="4"/>
                  </a:lnTo>
                  <a:lnTo>
                    <a:pt x="17" y="2"/>
                  </a:lnTo>
                  <a:lnTo>
                    <a:pt x="22" y="0"/>
                  </a:lnTo>
                  <a:lnTo>
                    <a:pt x="26" y="0"/>
                  </a:lnTo>
                  <a:lnTo>
                    <a:pt x="31" y="0"/>
                  </a:lnTo>
                  <a:lnTo>
                    <a:pt x="37" y="0"/>
                  </a:lnTo>
                  <a:lnTo>
                    <a:pt x="41" y="3"/>
                  </a:lnTo>
                  <a:lnTo>
                    <a:pt x="44" y="6"/>
                  </a:lnTo>
                  <a:lnTo>
                    <a:pt x="47" y="7"/>
                  </a:lnTo>
                  <a:lnTo>
                    <a:pt x="51" y="9"/>
                  </a:lnTo>
                  <a:lnTo>
                    <a:pt x="5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13"/>
            <p:cNvSpPr>
              <a:spLocks/>
            </p:cNvSpPr>
            <p:nvPr/>
          </p:nvSpPr>
          <p:spPr bwMode="auto">
            <a:xfrm>
              <a:off x="1835150" y="2949575"/>
              <a:ext cx="74613" cy="44450"/>
            </a:xfrm>
            <a:custGeom>
              <a:avLst/>
              <a:gdLst>
                <a:gd name="T0" fmla="*/ 277 w 277"/>
                <a:gd name="T1" fmla="*/ 2 h 166"/>
                <a:gd name="T2" fmla="*/ 277 w 277"/>
                <a:gd name="T3" fmla="*/ 9 h 166"/>
                <a:gd name="T4" fmla="*/ 263 w 277"/>
                <a:gd name="T5" fmla="*/ 15 h 166"/>
                <a:gd name="T6" fmla="*/ 249 w 277"/>
                <a:gd name="T7" fmla="*/ 22 h 166"/>
                <a:gd name="T8" fmla="*/ 235 w 277"/>
                <a:gd name="T9" fmla="*/ 28 h 166"/>
                <a:gd name="T10" fmla="*/ 222 w 277"/>
                <a:gd name="T11" fmla="*/ 35 h 166"/>
                <a:gd name="T12" fmla="*/ 208 w 277"/>
                <a:gd name="T13" fmla="*/ 43 h 166"/>
                <a:gd name="T14" fmla="*/ 195 w 277"/>
                <a:gd name="T15" fmla="*/ 50 h 166"/>
                <a:gd name="T16" fmla="*/ 181 w 277"/>
                <a:gd name="T17" fmla="*/ 58 h 166"/>
                <a:gd name="T18" fmla="*/ 168 w 277"/>
                <a:gd name="T19" fmla="*/ 66 h 166"/>
                <a:gd name="T20" fmla="*/ 156 w 277"/>
                <a:gd name="T21" fmla="*/ 74 h 166"/>
                <a:gd name="T22" fmla="*/ 143 w 277"/>
                <a:gd name="T23" fmla="*/ 82 h 166"/>
                <a:gd name="T24" fmla="*/ 129 w 277"/>
                <a:gd name="T25" fmla="*/ 89 h 166"/>
                <a:gd name="T26" fmla="*/ 116 w 277"/>
                <a:gd name="T27" fmla="*/ 97 h 166"/>
                <a:gd name="T28" fmla="*/ 103 w 277"/>
                <a:gd name="T29" fmla="*/ 106 h 166"/>
                <a:gd name="T30" fmla="*/ 91 w 277"/>
                <a:gd name="T31" fmla="*/ 112 h 166"/>
                <a:gd name="T32" fmla="*/ 77 w 277"/>
                <a:gd name="T33" fmla="*/ 121 h 166"/>
                <a:gd name="T34" fmla="*/ 64 w 277"/>
                <a:gd name="T35" fmla="*/ 128 h 166"/>
                <a:gd name="T36" fmla="*/ 56 w 277"/>
                <a:gd name="T37" fmla="*/ 133 h 166"/>
                <a:gd name="T38" fmla="*/ 49 w 277"/>
                <a:gd name="T39" fmla="*/ 140 h 166"/>
                <a:gd name="T40" fmla="*/ 42 w 277"/>
                <a:gd name="T41" fmla="*/ 147 h 166"/>
                <a:gd name="T42" fmla="*/ 34 w 277"/>
                <a:gd name="T43" fmla="*/ 153 h 166"/>
                <a:gd name="T44" fmla="*/ 27 w 277"/>
                <a:gd name="T45" fmla="*/ 159 h 166"/>
                <a:gd name="T46" fmla="*/ 18 w 277"/>
                <a:gd name="T47" fmla="*/ 164 h 166"/>
                <a:gd name="T48" fmla="*/ 9 w 277"/>
                <a:gd name="T49" fmla="*/ 166 h 166"/>
                <a:gd name="T50" fmla="*/ 0 w 277"/>
                <a:gd name="T51" fmla="*/ 165 h 166"/>
                <a:gd name="T52" fmla="*/ 7 w 277"/>
                <a:gd name="T53" fmla="*/ 156 h 166"/>
                <a:gd name="T54" fmla="*/ 14 w 277"/>
                <a:gd name="T55" fmla="*/ 146 h 166"/>
                <a:gd name="T56" fmla="*/ 23 w 277"/>
                <a:gd name="T57" fmla="*/ 138 h 166"/>
                <a:gd name="T58" fmla="*/ 32 w 277"/>
                <a:gd name="T59" fmla="*/ 131 h 166"/>
                <a:gd name="T60" fmla="*/ 42 w 277"/>
                <a:gd name="T61" fmla="*/ 125 h 166"/>
                <a:gd name="T62" fmla="*/ 51 w 277"/>
                <a:gd name="T63" fmla="*/ 118 h 166"/>
                <a:gd name="T64" fmla="*/ 60 w 277"/>
                <a:gd name="T65" fmla="*/ 111 h 166"/>
                <a:gd name="T66" fmla="*/ 70 w 277"/>
                <a:gd name="T67" fmla="*/ 104 h 166"/>
                <a:gd name="T68" fmla="*/ 75 w 277"/>
                <a:gd name="T69" fmla="*/ 103 h 166"/>
                <a:gd name="T70" fmla="*/ 81 w 277"/>
                <a:gd name="T71" fmla="*/ 100 h 166"/>
                <a:gd name="T72" fmla="*/ 87 w 277"/>
                <a:gd name="T73" fmla="*/ 96 h 166"/>
                <a:gd name="T74" fmla="*/ 93 w 277"/>
                <a:gd name="T75" fmla="*/ 92 h 166"/>
                <a:gd name="T76" fmla="*/ 97 w 277"/>
                <a:gd name="T77" fmla="*/ 87 h 166"/>
                <a:gd name="T78" fmla="*/ 103 w 277"/>
                <a:gd name="T79" fmla="*/ 82 h 166"/>
                <a:gd name="T80" fmla="*/ 109 w 277"/>
                <a:gd name="T81" fmla="*/ 78 h 166"/>
                <a:gd name="T82" fmla="*/ 115 w 277"/>
                <a:gd name="T83" fmla="*/ 75 h 166"/>
                <a:gd name="T84" fmla="*/ 135 w 277"/>
                <a:gd name="T85" fmla="*/ 65 h 166"/>
                <a:gd name="T86" fmla="*/ 153 w 277"/>
                <a:gd name="T87" fmla="*/ 54 h 166"/>
                <a:gd name="T88" fmla="*/ 173 w 277"/>
                <a:gd name="T89" fmla="*/ 44 h 166"/>
                <a:gd name="T90" fmla="*/ 193 w 277"/>
                <a:gd name="T91" fmla="*/ 35 h 166"/>
                <a:gd name="T92" fmla="*/ 214 w 277"/>
                <a:gd name="T93" fmla="*/ 25 h 166"/>
                <a:gd name="T94" fmla="*/ 234 w 277"/>
                <a:gd name="T95" fmla="*/ 16 h 166"/>
                <a:gd name="T96" fmla="*/ 253 w 277"/>
                <a:gd name="T97" fmla="*/ 8 h 166"/>
                <a:gd name="T98" fmla="*/ 274 w 277"/>
                <a:gd name="T99" fmla="*/ 0 h 166"/>
                <a:gd name="T100" fmla="*/ 277 w 277"/>
                <a:gd name="T101" fmla="*/ 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7" h="166">
                  <a:moveTo>
                    <a:pt x="277" y="2"/>
                  </a:moveTo>
                  <a:lnTo>
                    <a:pt x="277" y="9"/>
                  </a:lnTo>
                  <a:lnTo>
                    <a:pt x="263" y="15"/>
                  </a:lnTo>
                  <a:lnTo>
                    <a:pt x="249" y="22"/>
                  </a:lnTo>
                  <a:lnTo>
                    <a:pt x="235" y="28"/>
                  </a:lnTo>
                  <a:lnTo>
                    <a:pt x="222" y="35"/>
                  </a:lnTo>
                  <a:lnTo>
                    <a:pt x="208" y="43"/>
                  </a:lnTo>
                  <a:lnTo>
                    <a:pt x="195" y="50"/>
                  </a:lnTo>
                  <a:lnTo>
                    <a:pt x="181" y="58"/>
                  </a:lnTo>
                  <a:lnTo>
                    <a:pt x="168" y="66"/>
                  </a:lnTo>
                  <a:lnTo>
                    <a:pt x="156" y="74"/>
                  </a:lnTo>
                  <a:lnTo>
                    <a:pt x="143" y="82"/>
                  </a:lnTo>
                  <a:lnTo>
                    <a:pt x="129" y="89"/>
                  </a:lnTo>
                  <a:lnTo>
                    <a:pt x="116" y="97"/>
                  </a:lnTo>
                  <a:lnTo>
                    <a:pt x="103" y="106"/>
                  </a:lnTo>
                  <a:lnTo>
                    <a:pt x="91" y="112"/>
                  </a:lnTo>
                  <a:lnTo>
                    <a:pt x="77" y="121"/>
                  </a:lnTo>
                  <a:lnTo>
                    <a:pt x="64" y="128"/>
                  </a:lnTo>
                  <a:lnTo>
                    <a:pt x="56" y="133"/>
                  </a:lnTo>
                  <a:lnTo>
                    <a:pt x="49" y="140"/>
                  </a:lnTo>
                  <a:lnTo>
                    <a:pt x="42" y="147"/>
                  </a:lnTo>
                  <a:lnTo>
                    <a:pt x="34" y="153"/>
                  </a:lnTo>
                  <a:lnTo>
                    <a:pt x="27" y="159"/>
                  </a:lnTo>
                  <a:lnTo>
                    <a:pt x="18" y="164"/>
                  </a:lnTo>
                  <a:lnTo>
                    <a:pt x="9" y="166"/>
                  </a:lnTo>
                  <a:lnTo>
                    <a:pt x="0" y="165"/>
                  </a:lnTo>
                  <a:lnTo>
                    <a:pt x="7" y="156"/>
                  </a:lnTo>
                  <a:lnTo>
                    <a:pt x="14" y="146"/>
                  </a:lnTo>
                  <a:lnTo>
                    <a:pt x="23" y="138"/>
                  </a:lnTo>
                  <a:lnTo>
                    <a:pt x="32" y="131"/>
                  </a:lnTo>
                  <a:lnTo>
                    <a:pt x="42" y="125"/>
                  </a:lnTo>
                  <a:lnTo>
                    <a:pt x="51" y="118"/>
                  </a:lnTo>
                  <a:lnTo>
                    <a:pt x="60" y="111"/>
                  </a:lnTo>
                  <a:lnTo>
                    <a:pt x="70" y="104"/>
                  </a:lnTo>
                  <a:lnTo>
                    <a:pt x="75" y="103"/>
                  </a:lnTo>
                  <a:lnTo>
                    <a:pt x="81" y="100"/>
                  </a:lnTo>
                  <a:lnTo>
                    <a:pt x="87" y="96"/>
                  </a:lnTo>
                  <a:lnTo>
                    <a:pt x="93" y="92"/>
                  </a:lnTo>
                  <a:lnTo>
                    <a:pt x="97" y="87"/>
                  </a:lnTo>
                  <a:lnTo>
                    <a:pt x="103" y="82"/>
                  </a:lnTo>
                  <a:lnTo>
                    <a:pt x="109" y="78"/>
                  </a:lnTo>
                  <a:lnTo>
                    <a:pt x="115" y="75"/>
                  </a:lnTo>
                  <a:lnTo>
                    <a:pt x="135" y="65"/>
                  </a:lnTo>
                  <a:lnTo>
                    <a:pt x="153" y="54"/>
                  </a:lnTo>
                  <a:lnTo>
                    <a:pt x="173" y="44"/>
                  </a:lnTo>
                  <a:lnTo>
                    <a:pt x="193" y="35"/>
                  </a:lnTo>
                  <a:lnTo>
                    <a:pt x="214" y="25"/>
                  </a:lnTo>
                  <a:lnTo>
                    <a:pt x="234" y="16"/>
                  </a:lnTo>
                  <a:lnTo>
                    <a:pt x="253" y="8"/>
                  </a:lnTo>
                  <a:lnTo>
                    <a:pt x="274" y="0"/>
                  </a:lnTo>
                  <a:lnTo>
                    <a:pt x="27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14"/>
            <p:cNvSpPr>
              <a:spLocks/>
            </p:cNvSpPr>
            <p:nvPr/>
          </p:nvSpPr>
          <p:spPr bwMode="auto">
            <a:xfrm>
              <a:off x="1700213" y="2949575"/>
              <a:ext cx="161925" cy="165100"/>
            </a:xfrm>
            <a:custGeom>
              <a:avLst/>
              <a:gdLst>
                <a:gd name="T0" fmla="*/ 86 w 612"/>
                <a:gd name="T1" fmla="*/ 15 h 618"/>
                <a:gd name="T2" fmla="*/ 172 w 612"/>
                <a:gd name="T3" fmla="*/ 65 h 618"/>
                <a:gd name="T4" fmla="*/ 370 w 612"/>
                <a:gd name="T5" fmla="*/ 144 h 618"/>
                <a:gd name="T6" fmla="*/ 585 w 612"/>
                <a:gd name="T7" fmla="*/ 224 h 618"/>
                <a:gd name="T8" fmla="*/ 559 w 612"/>
                <a:gd name="T9" fmla="*/ 270 h 618"/>
                <a:gd name="T10" fmla="*/ 506 w 612"/>
                <a:gd name="T11" fmla="*/ 308 h 618"/>
                <a:gd name="T12" fmla="*/ 564 w 612"/>
                <a:gd name="T13" fmla="*/ 248 h 618"/>
                <a:gd name="T14" fmla="*/ 524 w 612"/>
                <a:gd name="T15" fmla="*/ 238 h 618"/>
                <a:gd name="T16" fmla="*/ 474 w 612"/>
                <a:gd name="T17" fmla="*/ 275 h 618"/>
                <a:gd name="T18" fmla="*/ 466 w 612"/>
                <a:gd name="T19" fmla="*/ 263 h 618"/>
                <a:gd name="T20" fmla="*/ 505 w 612"/>
                <a:gd name="T21" fmla="*/ 225 h 618"/>
                <a:gd name="T22" fmla="*/ 462 w 612"/>
                <a:gd name="T23" fmla="*/ 224 h 618"/>
                <a:gd name="T24" fmla="*/ 421 w 612"/>
                <a:gd name="T25" fmla="*/ 258 h 618"/>
                <a:gd name="T26" fmla="*/ 441 w 612"/>
                <a:gd name="T27" fmla="*/ 201 h 618"/>
                <a:gd name="T28" fmla="*/ 406 w 612"/>
                <a:gd name="T29" fmla="*/ 198 h 618"/>
                <a:gd name="T30" fmla="*/ 362 w 612"/>
                <a:gd name="T31" fmla="*/ 228 h 618"/>
                <a:gd name="T32" fmla="*/ 371 w 612"/>
                <a:gd name="T33" fmla="*/ 172 h 618"/>
                <a:gd name="T34" fmla="*/ 322 w 612"/>
                <a:gd name="T35" fmla="*/ 200 h 618"/>
                <a:gd name="T36" fmla="*/ 319 w 612"/>
                <a:gd name="T37" fmla="*/ 151 h 618"/>
                <a:gd name="T38" fmla="*/ 283 w 612"/>
                <a:gd name="T39" fmla="*/ 168 h 618"/>
                <a:gd name="T40" fmla="*/ 271 w 612"/>
                <a:gd name="T41" fmla="*/ 130 h 618"/>
                <a:gd name="T42" fmla="*/ 235 w 612"/>
                <a:gd name="T43" fmla="*/ 134 h 618"/>
                <a:gd name="T44" fmla="*/ 206 w 612"/>
                <a:gd name="T45" fmla="*/ 109 h 618"/>
                <a:gd name="T46" fmla="*/ 269 w 612"/>
                <a:gd name="T47" fmla="*/ 178 h 618"/>
                <a:gd name="T48" fmla="*/ 419 w 612"/>
                <a:gd name="T49" fmla="*/ 284 h 618"/>
                <a:gd name="T50" fmla="*/ 505 w 612"/>
                <a:gd name="T51" fmla="*/ 366 h 618"/>
                <a:gd name="T52" fmla="*/ 460 w 612"/>
                <a:gd name="T53" fmla="*/ 358 h 618"/>
                <a:gd name="T54" fmla="*/ 428 w 612"/>
                <a:gd name="T55" fmla="*/ 324 h 618"/>
                <a:gd name="T56" fmla="*/ 414 w 612"/>
                <a:gd name="T57" fmla="*/ 328 h 618"/>
                <a:gd name="T58" fmla="*/ 377 w 612"/>
                <a:gd name="T59" fmla="*/ 320 h 618"/>
                <a:gd name="T60" fmla="*/ 354 w 612"/>
                <a:gd name="T61" fmla="*/ 322 h 618"/>
                <a:gd name="T62" fmla="*/ 369 w 612"/>
                <a:gd name="T63" fmla="*/ 278 h 618"/>
                <a:gd name="T64" fmla="*/ 328 w 612"/>
                <a:gd name="T65" fmla="*/ 277 h 618"/>
                <a:gd name="T66" fmla="*/ 316 w 612"/>
                <a:gd name="T67" fmla="*/ 273 h 618"/>
                <a:gd name="T68" fmla="*/ 291 w 612"/>
                <a:gd name="T69" fmla="*/ 251 h 618"/>
                <a:gd name="T70" fmla="*/ 284 w 612"/>
                <a:gd name="T71" fmla="*/ 239 h 618"/>
                <a:gd name="T72" fmla="*/ 255 w 612"/>
                <a:gd name="T73" fmla="*/ 205 h 618"/>
                <a:gd name="T74" fmla="*/ 206 w 612"/>
                <a:gd name="T75" fmla="*/ 246 h 618"/>
                <a:gd name="T76" fmla="*/ 236 w 612"/>
                <a:gd name="T77" fmla="*/ 200 h 618"/>
                <a:gd name="T78" fmla="*/ 192 w 612"/>
                <a:gd name="T79" fmla="*/ 189 h 618"/>
                <a:gd name="T80" fmla="*/ 184 w 612"/>
                <a:gd name="T81" fmla="*/ 182 h 618"/>
                <a:gd name="T82" fmla="*/ 154 w 612"/>
                <a:gd name="T83" fmla="*/ 158 h 618"/>
                <a:gd name="T84" fmla="*/ 136 w 612"/>
                <a:gd name="T85" fmla="*/ 121 h 618"/>
                <a:gd name="T86" fmla="*/ 131 w 612"/>
                <a:gd name="T87" fmla="*/ 179 h 618"/>
                <a:gd name="T88" fmla="*/ 279 w 612"/>
                <a:gd name="T89" fmla="*/ 420 h 618"/>
                <a:gd name="T90" fmla="*/ 335 w 612"/>
                <a:gd name="T91" fmla="*/ 516 h 618"/>
                <a:gd name="T92" fmla="*/ 298 w 612"/>
                <a:gd name="T93" fmla="*/ 509 h 618"/>
                <a:gd name="T94" fmla="*/ 159 w 612"/>
                <a:gd name="T95" fmla="*/ 282 h 618"/>
                <a:gd name="T96" fmla="*/ 105 w 612"/>
                <a:gd name="T97" fmla="*/ 185 h 618"/>
                <a:gd name="T98" fmla="*/ 107 w 612"/>
                <a:gd name="T99" fmla="*/ 224 h 618"/>
                <a:gd name="T100" fmla="*/ 162 w 612"/>
                <a:gd name="T101" fmla="*/ 398 h 618"/>
                <a:gd name="T102" fmla="*/ 202 w 612"/>
                <a:gd name="T103" fmla="*/ 538 h 618"/>
                <a:gd name="T104" fmla="*/ 193 w 612"/>
                <a:gd name="T105" fmla="*/ 618 h 618"/>
                <a:gd name="T106" fmla="*/ 119 w 612"/>
                <a:gd name="T107" fmla="*/ 360 h 618"/>
                <a:gd name="T108" fmla="*/ 65 w 612"/>
                <a:gd name="T109" fmla="*/ 191 h 618"/>
                <a:gd name="T110" fmla="*/ 23 w 612"/>
                <a:gd name="T111" fmla="*/ 101 h 618"/>
                <a:gd name="T112" fmla="*/ 1 w 612"/>
                <a:gd name="T113" fmla="*/ 63 h 618"/>
                <a:gd name="T114" fmla="*/ 41 w 612"/>
                <a:gd name="T115" fmla="*/ 28 h 618"/>
                <a:gd name="T116" fmla="*/ 64 w 612"/>
                <a:gd name="T117" fmla="*/ 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2" h="618">
                  <a:moveTo>
                    <a:pt x="66" y="5"/>
                  </a:moveTo>
                  <a:lnTo>
                    <a:pt x="66" y="11"/>
                  </a:lnTo>
                  <a:lnTo>
                    <a:pt x="66" y="16"/>
                  </a:lnTo>
                  <a:lnTo>
                    <a:pt x="67" y="22"/>
                  </a:lnTo>
                  <a:lnTo>
                    <a:pt x="73" y="25"/>
                  </a:lnTo>
                  <a:lnTo>
                    <a:pt x="78" y="22"/>
                  </a:lnTo>
                  <a:lnTo>
                    <a:pt x="81" y="17"/>
                  </a:lnTo>
                  <a:lnTo>
                    <a:pt x="86" y="15"/>
                  </a:lnTo>
                  <a:lnTo>
                    <a:pt x="93" y="18"/>
                  </a:lnTo>
                  <a:lnTo>
                    <a:pt x="100" y="30"/>
                  </a:lnTo>
                  <a:lnTo>
                    <a:pt x="109" y="39"/>
                  </a:lnTo>
                  <a:lnTo>
                    <a:pt x="121" y="45"/>
                  </a:lnTo>
                  <a:lnTo>
                    <a:pt x="133" y="51"/>
                  </a:lnTo>
                  <a:lnTo>
                    <a:pt x="145" y="56"/>
                  </a:lnTo>
                  <a:lnTo>
                    <a:pt x="159" y="60"/>
                  </a:lnTo>
                  <a:lnTo>
                    <a:pt x="172" y="65"/>
                  </a:lnTo>
                  <a:lnTo>
                    <a:pt x="184" y="71"/>
                  </a:lnTo>
                  <a:lnTo>
                    <a:pt x="211" y="81"/>
                  </a:lnTo>
                  <a:lnTo>
                    <a:pt x="237" y="92"/>
                  </a:lnTo>
                  <a:lnTo>
                    <a:pt x="264" y="102"/>
                  </a:lnTo>
                  <a:lnTo>
                    <a:pt x="291" y="113"/>
                  </a:lnTo>
                  <a:lnTo>
                    <a:pt x="317" y="123"/>
                  </a:lnTo>
                  <a:lnTo>
                    <a:pt x="344" y="134"/>
                  </a:lnTo>
                  <a:lnTo>
                    <a:pt x="370" y="144"/>
                  </a:lnTo>
                  <a:lnTo>
                    <a:pt x="397" y="155"/>
                  </a:lnTo>
                  <a:lnTo>
                    <a:pt x="423" y="165"/>
                  </a:lnTo>
                  <a:lnTo>
                    <a:pt x="450" y="175"/>
                  </a:lnTo>
                  <a:lnTo>
                    <a:pt x="477" y="186"/>
                  </a:lnTo>
                  <a:lnTo>
                    <a:pt x="504" y="195"/>
                  </a:lnTo>
                  <a:lnTo>
                    <a:pt x="530" y="206"/>
                  </a:lnTo>
                  <a:lnTo>
                    <a:pt x="557" y="215"/>
                  </a:lnTo>
                  <a:lnTo>
                    <a:pt x="585" y="224"/>
                  </a:lnTo>
                  <a:lnTo>
                    <a:pt x="612" y="234"/>
                  </a:lnTo>
                  <a:lnTo>
                    <a:pt x="610" y="239"/>
                  </a:lnTo>
                  <a:lnTo>
                    <a:pt x="609" y="246"/>
                  </a:lnTo>
                  <a:lnTo>
                    <a:pt x="607" y="252"/>
                  </a:lnTo>
                  <a:lnTo>
                    <a:pt x="602" y="257"/>
                  </a:lnTo>
                  <a:lnTo>
                    <a:pt x="579" y="253"/>
                  </a:lnTo>
                  <a:lnTo>
                    <a:pt x="569" y="261"/>
                  </a:lnTo>
                  <a:lnTo>
                    <a:pt x="559" y="270"/>
                  </a:lnTo>
                  <a:lnTo>
                    <a:pt x="550" y="278"/>
                  </a:lnTo>
                  <a:lnTo>
                    <a:pt x="542" y="287"/>
                  </a:lnTo>
                  <a:lnTo>
                    <a:pt x="533" y="296"/>
                  </a:lnTo>
                  <a:lnTo>
                    <a:pt x="523" y="306"/>
                  </a:lnTo>
                  <a:lnTo>
                    <a:pt x="514" y="314"/>
                  </a:lnTo>
                  <a:lnTo>
                    <a:pt x="505" y="322"/>
                  </a:lnTo>
                  <a:lnTo>
                    <a:pt x="499" y="316"/>
                  </a:lnTo>
                  <a:lnTo>
                    <a:pt x="506" y="308"/>
                  </a:lnTo>
                  <a:lnTo>
                    <a:pt x="515" y="300"/>
                  </a:lnTo>
                  <a:lnTo>
                    <a:pt x="523" y="292"/>
                  </a:lnTo>
                  <a:lnTo>
                    <a:pt x="533" y="284"/>
                  </a:lnTo>
                  <a:lnTo>
                    <a:pt x="542" y="277"/>
                  </a:lnTo>
                  <a:lnTo>
                    <a:pt x="551" y="268"/>
                  </a:lnTo>
                  <a:lnTo>
                    <a:pt x="560" y="260"/>
                  </a:lnTo>
                  <a:lnTo>
                    <a:pt x="569" y="251"/>
                  </a:lnTo>
                  <a:lnTo>
                    <a:pt x="564" y="248"/>
                  </a:lnTo>
                  <a:lnTo>
                    <a:pt x="559" y="245"/>
                  </a:lnTo>
                  <a:lnTo>
                    <a:pt x="556" y="243"/>
                  </a:lnTo>
                  <a:lnTo>
                    <a:pt x="551" y="242"/>
                  </a:lnTo>
                  <a:lnTo>
                    <a:pt x="547" y="239"/>
                  </a:lnTo>
                  <a:lnTo>
                    <a:pt x="542" y="238"/>
                  </a:lnTo>
                  <a:lnTo>
                    <a:pt x="537" y="237"/>
                  </a:lnTo>
                  <a:lnTo>
                    <a:pt x="533" y="236"/>
                  </a:lnTo>
                  <a:lnTo>
                    <a:pt x="524" y="238"/>
                  </a:lnTo>
                  <a:lnTo>
                    <a:pt x="517" y="243"/>
                  </a:lnTo>
                  <a:lnTo>
                    <a:pt x="512" y="248"/>
                  </a:lnTo>
                  <a:lnTo>
                    <a:pt x="506" y="253"/>
                  </a:lnTo>
                  <a:lnTo>
                    <a:pt x="500" y="259"/>
                  </a:lnTo>
                  <a:lnTo>
                    <a:pt x="494" y="265"/>
                  </a:lnTo>
                  <a:lnTo>
                    <a:pt x="487" y="268"/>
                  </a:lnTo>
                  <a:lnTo>
                    <a:pt x="479" y="271"/>
                  </a:lnTo>
                  <a:lnTo>
                    <a:pt x="474" y="275"/>
                  </a:lnTo>
                  <a:lnTo>
                    <a:pt x="470" y="280"/>
                  </a:lnTo>
                  <a:lnTo>
                    <a:pt x="465" y="285"/>
                  </a:lnTo>
                  <a:lnTo>
                    <a:pt x="459" y="285"/>
                  </a:lnTo>
                  <a:lnTo>
                    <a:pt x="456" y="281"/>
                  </a:lnTo>
                  <a:lnTo>
                    <a:pt x="456" y="277"/>
                  </a:lnTo>
                  <a:lnTo>
                    <a:pt x="458" y="272"/>
                  </a:lnTo>
                  <a:lnTo>
                    <a:pt x="460" y="268"/>
                  </a:lnTo>
                  <a:lnTo>
                    <a:pt x="466" y="263"/>
                  </a:lnTo>
                  <a:lnTo>
                    <a:pt x="473" y="257"/>
                  </a:lnTo>
                  <a:lnTo>
                    <a:pt x="480" y="253"/>
                  </a:lnTo>
                  <a:lnTo>
                    <a:pt x="488" y="250"/>
                  </a:lnTo>
                  <a:lnTo>
                    <a:pt x="495" y="246"/>
                  </a:lnTo>
                  <a:lnTo>
                    <a:pt x="501" y="242"/>
                  </a:lnTo>
                  <a:lnTo>
                    <a:pt x="506" y="236"/>
                  </a:lnTo>
                  <a:lnTo>
                    <a:pt x="509" y="228"/>
                  </a:lnTo>
                  <a:lnTo>
                    <a:pt x="505" y="225"/>
                  </a:lnTo>
                  <a:lnTo>
                    <a:pt x="499" y="222"/>
                  </a:lnTo>
                  <a:lnTo>
                    <a:pt x="494" y="220"/>
                  </a:lnTo>
                  <a:lnTo>
                    <a:pt x="488" y="217"/>
                  </a:lnTo>
                  <a:lnTo>
                    <a:pt x="484" y="216"/>
                  </a:lnTo>
                  <a:lnTo>
                    <a:pt x="478" y="215"/>
                  </a:lnTo>
                  <a:lnTo>
                    <a:pt x="473" y="216"/>
                  </a:lnTo>
                  <a:lnTo>
                    <a:pt x="467" y="220"/>
                  </a:lnTo>
                  <a:lnTo>
                    <a:pt x="462" y="224"/>
                  </a:lnTo>
                  <a:lnTo>
                    <a:pt x="456" y="229"/>
                  </a:lnTo>
                  <a:lnTo>
                    <a:pt x="450" y="235"/>
                  </a:lnTo>
                  <a:lnTo>
                    <a:pt x="445" y="239"/>
                  </a:lnTo>
                  <a:lnTo>
                    <a:pt x="440" y="245"/>
                  </a:lnTo>
                  <a:lnTo>
                    <a:pt x="434" y="251"/>
                  </a:lnTo>
                  <a:lnTo>
                    <a:pt x="428" y="256"/>
                  </a:lnTo>
                  <a:lnTo>
                    <a:pt x="422" y="259"/>
                  </a:lnTo>
                  <a:lnTo>
                    <a:pt x="421" y="258"/>
                  </a:lnTo>
                  <a:lnTo>
                    <a:pt x="421" y="256"/>
                  </a:lnTo>
                  <a:lnTo>
                    <a:pt x="421" y="253"/>
                  </a:lnTo>
                  <a:lnTo>
                    <a:pt x="421" y="251"/>
                  </a:lnTo>
                  <a:lnTo>
                    <a:pt x="458" y="211"/>
                  </a:lnTo>
                  <a:lnTo>
                    <a:pt x="455" y="208"/>
                  </a:lnTo>
                  <a:lnTo>
                    <a:pt x="450" y="206"/>
                  </a:lnTo>
                  <a:lnTo>
                    <a:pt x="445" y="203"/>
                  </a:lnTo>
                  <a:lnTo>
                    <a:pt x="441" y="201"/>
                  </a:lnTo>
                  <a:lnTo>
                    <a:pt x="436" y="199"/>
                  </a:lnTo>
                  <a:lnTo>
                    <a:pt x="431" y="196"/>
                  </a:lnTo>
                  <a:lnTo>
                    <a:pt x="427" y="194"/>
                  </a:lnTo>
                  <a:lnTo>
                    <a:pt x="422" y="192"/>
                  </a:lnTo>
                  <a:lnTo>
                    <a:pt x="417" y="193"/>
                  </a:lnTo>
                  <a:lnTo>
                    <a:pt x="414" y="196"/>
                  </a:lnTo>
                  <a:lnTo>
                    <a:pt x="409" y="199"/>
                  </a:lnTo>
                  <a:lnTo>
                    <a:pt x="406" y="198"/>
                  </a:lnTo>
                  <a:lnTo>
                    <a:pt x="400" y="201"/>
                  </a:lnTo>
                  <a:lnTo>
                    <a:pt x="394" y="206"/>
                  </a:lnTo>
                  <a:lnTo>
                    <a:pt x="390" y="211"/>
                  </a:lnTo>
                  <a:lnTo>
                    <a:pt x="385" y="217"/>
                  </a:lnTo>
                  <a:lnTo>
                    <a:pt x="380" y="223"/>
                  </a:lnTo>
                  <a:lnTo>
                    <a:pt x="374" y="227"/>
                  </a:lnTo>
                  <a:lnTo>
                    <a:pt x="369" y="229"/>
                  </a:lnTo>
                  <a:lnTo>
                    <a:pt x="362" y="228"/>
                  </a:lnTo>
                  <a:lnTo>
                    <a:pt x="366" y="216"/>
                  </a:lnTo>
                  <a:lnTo>
                    <a:pt x="376" y="206"/>
                  </a:lnTo>
                  <a:lnTo>
                    <a:pt x="386" y="196"/>
                  </a:lnTo>
                  <a:lnTo>
                    <a:pt x="395" y="186"/>
                  </a:lnTo>
                  <a:lnTo>
                    <a:pt x="391" y="180"/>
                  </a:lnTo>
                  <a:lnTo>
                    <a:pt x="385" y="175"/>
                  </a:lnTo>
                  <a:lnTo>
                    <a:pt x="378" y="173"/>
                  </a:lnTo>
                  <a:lnTo>
                    <a:pt x="371" y="172"/>
                  </a:lnTo>
                  <a:lnTo>
                    <a:pt x="364" y="174"/>
                  </a:lnTo>
                  <a:lnTo>
                    <a:pt x="358" y="179"/>
                  </a:lnTo>
                  <a:lnTo>
                    <a:pt x="352" y="186"/>
                  </a:lnTo>
                  <a:lnTo>
                    <a:pt x="347" y="193"/>
                  </a:lnTo>
                  <a:lnTo>
                    <a:pt x="342" y="199"/>
                  </a:lnTo>
                  <a:lnTo>
                    <a:pt x="336" y="202"/>
                  </a:lnTo>
                  <a:lnTo>
                    <a:pt x="329" y="203"/>
                  </a:lnTo>
                  <a:lnTo>
                    <a:pt x="322" y="200"/>
                  </a:lnTo>
                  <a:lnTo>
                    <a:pt x="351" y="166"/>
                  </a:lnTo>
                  <a:lnTo>
                    <a:pt x="348" y="163"/>
                  </a:lnTo>
                  <a:lnTo>
                    <a:pt x="343" y="160"/>
                  </a:lnTo>
                  <a:lnTo>
                    <a:pt x="338" y="158"/>
                  </a:lnTo>
                  <a:lnTo>
                    <a:pt x="334" y="156"/>
                  </a:lnTo>
                  <a:lnTo>
                    <a:pt x="329" y="155"/>
                  </a:lnTo>
                  <a:lnTo>
                    <a:pt x="324" y="152"/>
                  </a:lnTo>
                  <a:lnTo>
                    <a:pt x="319" y="151"/>
                  </a:lnTo>
                  <a:lnTo>
                    <a:pt x="314" y="149"/>
                  </a:lnTo>
                  <a:lnTo>
                    <a:pt x="309" y="151"/>
                  </a:lnTo>
                  <a:lnTo>
                    <a:pt x="305" y="153"/>
                  </a:lnTo>
                  <a:lnTo>
                    <a:pt x="301" y="157"/>
                  </a:lnTo>
                  <a:lnTo>
                    <a:pt x="297" y="160"/>
                  </a:lnTo>
                  <a:lnTo>
                    <a:pt x="292" y="164"/>
                  </a:lnTo>
                  <a:lnTo>
                    <a:pt x="287" y="167"/>
                  </a:lnTo>
                  <a:lnTo>
                    <a:pt x="283" y="168"/>
                  </a:lnTo>
                  <a:lnTo>
                    <a:pt x="278" y="168"/>
                  </a:lnTo>
                  <a:lnTo>
                    <a:pt x="297" y="144"/>
                  </a:lnTo>
                  <a:lnTo>
                    <a:pt x="293" y="142"/>
                  </a:lnTo>
                  <a:lnTo>
                    <a:pt x="288" y="138"/>
                  </a:lnTo>
                  <a:lnTo>
                    <a:pt x="285" y="136"/>
                  </a:lnTo>
                  <a:lnTo>
                    <a:pt x="280" y="132"/>
                  </a:lnTo>
                  <a:lnTo>
                    <a:pt x="276" y="131"/>
                  </a:lnTo>
                  <a:lnTo>
                    <a:pt x="271" y="130"/>
                  </a:lnTo>
                  <a:lnTo>
                    <a:pt x="266" y="131"/>
                  </a:lnTo>
                  <a:lnTo>
                    <a:pt x="262" y="135"/>
                  </a:lnTo>
                  <a:lnTo>
                    <a:pt x="257" y="138"/>
                  </a:lnTo>
                  <a:lnTo>
                    <a:pt x="252" y="143"/>
                  </a:lnTo>
                  <a:lnTo>
                    <a:pt x="247" y="145"/>
                  </a:lnTo>
                  <a:lnTo>
                    <a:pt x="241" y="143"/>
                  </a:lnTo>
                  <a:lnTo>
                    <a:pt x="236" y="138"/>
                  </a:lnTo>
                  <a:lnTo>
                    <a:pt x="235" y="134"/>
                  </a:lnTo>
                  <a:lnTo>
                    <a:pt x="235" y="129"/>
                  </a:lnTo>
                  <a:lnTo>
                    <a:pt x="238" y="124"/>
                  </a:lnTo>
                  <a:lnTo>
                    <a:pt x="241" y="123"/>
                  </a:lnTo>
                  <a:lnTo>
                    <a:pt x="235" y="116"/>
                  </a:lnTo>
                  <a:lnTo>
                    <a:pt x="227" y="113"/>
                  </a:lnTo>
                  <a:lnTo>
                    <a:pt x="217" y="109"/>
                  </a:lnTo>
                  <a:lnTo>
                    <a:pt x="209" y="107"/>
                  </a:lnTo>
                  <a:lnTo>
                    <a:pt x="206" y="109"/>
                  </a:lnTo>
                  <a:lnTo>
                    <a:pt x="201" y="110"/>
                  </a:lnTo>
                  <a:lnTo>
                    <a:pt x="198" y="110"/>
                  </a:lnTo>
                  <a:lnTo>
                    <a:pt x="193" y="109"/>
                  </a:lnTo>
                  <a:lnTo>
                    <a:pt x="195" y="120"/>
                  </a:lnTo>
                  <a:lnTo>
                    <a:pt x="214" y="135"/>
                  </a:lnTo>
                  <a:lnTo>
                    <a:pt x="231" y="150"/>
                  </a:lnTo>
                  <a:lnTo>
                    <a:pt x="250" y="164"/>
                  </a:lnTo>
                  <a:lnTo>
                    <a:pt x="269" y="178"/>
                  </a:lnTo>
                  <a:lnTo>
                    <a:pt x="287" y="192"/>
                  </a:lnTo>
                  <a:lnTo>
                    <a:pt x="306" y="206"/>
                  </a:lnTo>
                  <a:lnTo>
                    <a:pt x="324" y="218"/>
                  </a:lnTo>
                  <a:lnTo>
                    <a:pt x="343" y="232"/>
                  </a:lnTo>
                  <a:lnTo>
                    <a:pt x="362" y="245"/>
                  </a:lnTo>
                  <a:lnTo>
                    <a:pt x="381" y="258"/>
                  </a:lnTo>
                  <a:lnTo>
                    <a:pt x="400" y="271"/>
                  </a:lnTo>
                  <a:lnTo>
                    <a:pt x="419" y="284"/>
                  </a:lnTo>
                  <a:lnTo>
                    <a:pt x="437" y="298"/>
                  </a:lnTo>
                  <a:lnTo>
                    <a:pt x="456" y="310"/>
                  </a:lnTo>
                  <a:lnTo>
                    <a:pt x="474" y="323"/>
                  </a:lnTo>
                  <a:lnTo>
                    <a:pt x="493" y="336"/>
                  </a:lnTo>
                  <a:lnTo>
                    <a:pt x="498" y="343"/>
                  </a:lnTo>
                  <a:lnTo>
                    <a:pt x="506" y="350"/>
                  </a:lnTo>
                  <a:lnTo>
                    <a:pt x="509" y="358"/>
                  </a:lnTo>
                  <a:lnTo>
                    <a:pt x="505" y="366"/>
                  </a:lnTo>
                  <a:lnTo>
                    <a:pt x="499" y="366"/>
                  </a:lnTo>
                  <a:lnTo>
                    <a:pt x="493" y="364"/>
                  </a:lnTo>
                  <a:lnTo>
                    <a:pt x="488" y="360"/>
                  </a:lnTo>
                  <a:lnTo>
                    <a:pt x="484" y="358"/>
                  </a:lnTo>
                  <a:lnTo>
                    <a:pt x="454" y="380"/>
                  </a:lnTo>
                  <a:lnTo>
                    <a:pt x="452" y="373"/>
                  </a:lnTo>
                  <a:lnTo>
                    <a:pt x="456" y="365"/>
                  </a:lnTo>
                  <a:lnTo>
                    <a:pt x="460" y="358"/>
                  </a:lnTo>
                  <a:lnTo>
                    <a:pt x="465" y="350"/>
                  </a:lnTo>
                  <a:lnTo>
                    <a:pt x="460" y="345"/>
                  </a:lnTo>
                  <a:lnTo>
                    <a:pt x="456" y="341"/>
                  </a:lnTo>
                  <a:lnTo>
                    <a:pt x="450" y="336"/>
                  </a:lnTo>
                  <a:lnTo>
                    <a:pt x="445" y="331"/>
                  </a:lnTo>
                  <a:lnTo>
                    <a:pt x="440" y="328"/>
                  </a:lnTo>
                  <a:lnTo>
                    <a:pt x="434" y="325"/>
                  </a:lnTo>
                  <a:lnTo>
                    <a:pt x="428" y="324"/>
                  </a:lnTo>
                  <a:lnTo>
                    <a:pt x="421" y="327"/>
                  </a:lnTo>
                  <a:lnTo>
                    <a:pt x="415" y="335"/>
                  </a:lnTo>
                  <a:lnTo>
                    <a:pt x="408" y="343"/>
                  </a:lnTo>
                  <a:lnTo>
                    <a:pt x="402" y="352"/>
                  </a:lnTo>
                  <a:lnTo>
                    <a:pt x="395" y="360"/>
                  </a:lnTo>
                  <a:lnTo>
                    <a:pt x="398" y="350"/>
                  </a:lnTo>
                  <a:lnTo>
                    <a:pt x="405" y="338"/>
                  </a:lnTo>
                  <a:lnTo>
                    <a:pt x="414" y="328"/>
                  </a:lnTo>
                  <a:lnTo>
                    <a:pt x="421" y="316"/>
                  </a:lnTo>
                  <a:lnTo>
                    <a:pt x="415" y="309"/>
                  </a:lnTo>
                  <a:lnTo>
                    <a:pt x="409" y="303"/>
                  </a:lnTo>
                  <a:lnTo>
                    <a:pt x="401" y="301"/>
                  </a:lnTo>
                  <a:lnTo>
                    <a:pt x="393" y="301"/>
                  </a:lnTo>
                  <a:lnTo>
                    <a:pt x="388" y="307"/>
                  </a:lnTo>
                  <a:lnTo>
                    <a:pt x="383" y="314"/>
                  </a:lnTo>
                  <a:lnTo>
                    <a:pt x="377" y="320"/>
                  </a:lnTo>
                  <a:lnTo>
                    <a:pt x="371" y="324"/>
                  </a:lnTo>
                  <a:lnTo>
                    <a:pt x="364" y="330"/>
                  </a:lnTo>
                  <a:lnTo>
                    <a:pt x="357" y="335"/>
                  </a:lnTo>
                  <a:lnTo>
                    <a:pt x="350" y="338"/>
                  </a:lnTo>
                  <a:lnTo>
                    <a:pt x="343" y="342"/>
                  </a:lnTo>
                  <a:lnTo>
                    <a:pt x="345" y="335"/>
                  </a:lnTo>
                  <a:lnTo>
                    <a:pt x="349" y="329"/>
                  </a:lnTo>
                  <a:lnTo>
                    <a:pt x="354" y="322"/>
                  </a:lnTo>
                  <a:lnTo>
                    <a:pt x="358" y="316"/>
                  </a:lnTo>
                  <a:lnTo>
                    <a:pt x="364" y="309"/>
                  </a:lnTo>
                  <a:lnTo>
                    <a:pt x="370" y="303"/>
                  </a:lnTo>
                  <a:lnTo>
                    <a:pt x="374" y="296"/>
                  </a:lnTo>
                  <a:lnTo>
                    <a:pt x="380" y="291"/>
                  </a:lnTo>
                  <a:lnTo>
                    <a:pt x="377" y="286"/>
                  </a:lnTo>
                  <a:lnTo>
                    <a:pt x="373" y="281"/>
                  </a:lnTo>
                  <a:lnTo>
                    <a:pt x="369" y="278"/>
                  </a:lnTo>
                  <a:lnTo>
                    <a:pt x="364" y="274"/>
                  </a:lnTo>
                  <a:lnTo>
                    <a:pt x="358" y="272"/>
                  </a:lnTo>
                  <a:lnTo>
                    <a:pt x="354" y="268"/>
                  </a:lnTo>
                  <a:lnTo>
                    <a:pt x="348" y="266"/>
                  </a:lnTo>
                  <a:lnTo>
                    <a:pt x="343" y="263"/>
                  </a:lnTo>
                  <a:lnTo>
                    <a:pt x="338" y="266"/>
                  </a:lnTo>
                  <a:lnTo>
                    <a:pt x="333" y="271"/>
                  </a:lnTo>
                  <a:lnTo>
                    <a:pt x="328" y="277"/>
                  </a:lnTo>
                  <a:lnTo>
                    <a:pt x="323" y="281"/>
                  </a:lnTo>
                  <a:lnTo>
                    <a:pt x="319" y="286"/>
                  </a:lnTo>
                  <a:lnTo>
                    <a:pt x="314" y="291"/>
                  </a:lnTo>
                  <a:lnTo>
                    <a:pt x="308" y="294"/>
                  </a:lnTo>
                  <a:lnTo>
                    <a:pt x="302" y="296"/>
                  </a:lnTo>
                  <a:lnTo>
                    <a:pt x="305" y="288"/>
                  </a:lnTo>
                  <a:lnTo>
                    <a:pt x="309" y="280"/>
                  </a:lnTo>
                  <a:lnTo>
                    <a:pt x="316" y="273"/>
                  </a:lnTo>
                  <a:lnTo>
                    <a:pt x="323" y="265"/>
                  </a:lnTo>
                  <a:lnTo>
                    <a:pt x="328" y="258"/>
                  </a:lnTo>
                  <a:lnTo>
                    <a:pt x="328" y="251"/>
                  </a:lnTo>
                  <a:lnTo>
                    <a:pt x="323" y="245"/>
                  </a:lnTo>
                  <a:lnTo>
                    <a:pt x="311" y="239"/>
                  </a:lnTo>
                  <a:lnTo>
                    <a:pt x="302" y="242"/>
                  </a:lnTo>
                  <a:lnTo>
                    <a:pt x="295" y="245"/>
                  </a:lnTo>
                  <a:lnTo>
                    <a:pt x="291" y="251"/>
                  </a:lnTo>
                  <a:lnTo>
                    <a:pt x="286" y="258"/>
                  </a:lnTo>
                  <a:lnTo>
                    <a:pt x="281" y="264"/>
                  </a:lnTo>
                  <a:lnTo>
                    <a:pt x="276" y="270"/>
                  </a:lnTo>
                  <a:lnTo>
                    <a:pt x="270" y="274"/>
                  </a:lnTo>
                  <a:lnTo>
                    <a:pt x="263" y="277"/>
                  </a:lnTo>
                  <a:lnTo>
                    <a:pt x="265" y="263"/>
                  </a:lnTo>
                  <a:lnTo>
                    <a:pt x="273" y="251"/>
                  </a:lnTo>
                  <a:lnTo>
                    <a:pt x="284" y="239"/>
                  </a:lnTo>
                  <a:lnTo>
                    <a:pt x="291" y="225"/>
                  </a:lnTo>
                  <a:lnTo>
                    <a:pt x="286" y="222"/>
                  </a:lnTo>
                  <a:lnTo>
                    <a:pt x="281" y="217"/>
                  </a:lnTo>
                  <a:lnTo>
                    <a:pt x="276" y="214"/>
                  </a:lnTo>
                  <a:lnTo>
                    <a:pt x="271" y="210"/>
                  </a:lnTo>
                  <a:lnTo>
                    <a:pt x="265" y="208"/>
                  </a:lnTo>
                  <a:lnTo>
                    <a:pt x="261" y="206"/>
                  </a:lnTo>
                  <a:lnTo>
                    <a:pt x="255" y="205"/>
                  </a:lnTo>
                  <a:lnTo>
                    <a:pt x="249" y="206"/>
                  </a:lnTo>
                  <a:lnTo>
                    <a:pt x="242" y="211"/>
                  </a:lnTo>
                  <a:lnTo>
                    <a:pt x="236" y="218"/>
                  </a:lnTo>
                  <a:lnTo>
                    <a:pt x="229" y="224"/>
                  </a:lnTo>
                  <a:lnTo>
                    <a:pt x="224" y="231"/>
                  </a:lnTo>
                  <a:lnTo>
                    <a:pt x="219" y="237"/>
                  </a:lnTo>
                  <a:lnTo>
                    <a:pt x="213" y="242"/>
                  </a:lnTo>
                  <a:lnTo>
                    <a:pt x="206" y="246"/>
                  </a:lnTo>
                  <a:lnTo>
                    <a:pt x="199" y="249"/>
                  </a:lnTo>
                  <a:lnTo>
                    <a:pt x="205" y="242"/>
                  </a:lnTo>
                  <a:lnTo>
                    <a:pt x="211" y="235"/>
                  </a:lnTo>
                  <a:lnTo>
                    <a:pt x="216" y="228"/>
                  </a:lnTo>
                  <a:lnTo>
                    <a:pt x="222" y="222"/>
                  </a:lnTo>
                  <a:lnTo>
                    <a:pt x="227" y="215"/>
                  </a:lnTo>
                  <a:lnTo>
                    <a:pt x="231" y="207"/>
                  </a:lnTo>
                  <a:lnTo>
                    <a:pt x="236" y="200"/>
                  </a:lnTo>
                  <a:lnTo>
                    <a:pt x="238" y="192"/>
                  </a:lnTo>
                  <a:lnTo>
                    <a:pt x="231" y="186"/>
                  </a:lnTo>
                  <a:lnTo>
                    <a:pt x="223" y="180"/>
                  </a:lnTo>
                  <a:lnTo>
                    <a:pt x="214" y="177"/>
                  </a:lnTo>
                  <a:lnTo>
                    <a:pt x="205" y="179"/>
                  </a:lnTo>
                  <a:lnTo>
                    <a:pt x="200" y="182"/>
                  </a:lnTo>
                  <a:lnTo>
                    <a:pt x="197" y="186"/>
                  </a:lnTo>
                  <a:lnTo>
                    <a:pt x="192" y="189"/>
                  </a:lnTo>
                  <a:lnTo>
                    <a:pt x="187" y="193"/>
                  </a:lnTo>
                  <a:lnTo>
                    <a:pt x="183" y="196"/>
                  </a:lnTo>
                  <a:lnTo>
                    <a:pt x="179" y="201"/>
                  </a:lnTo>
                  <a:lnTo>
                    <a:pt x="174" y="205"/>
                  </a:lnTo>
                  <a:lnTo>
                    <a:pt x="170" y="208"/>
                  </a:lnTo>
                  <a:lnTo>
                    <a:pt x="165" y="203"/>
                  </a:lnTo>
                  <a:lnTo>
                    <a:pt x="173" y="192"/>
                  </a:lnTo>
                  <a:lnTo>
                    <a:pt x="184" y="182"/>
                  </a:lnTo>
                  <a:lnTo>
                    <a:pt x="193" y="174"/>
                  </a:lnTo>
                  <a:lnTo>
                    <a:pt x="199" y="163"/>
                  </a:lnTo>
                  <a:lnTo>
                    <a:pt x="191" y="157"/>
                  </a:lnTo>
                  <a:lnTo>
                    <a:pt x="184" y="150"/>
                  </a:lnTo>
                  <a:lnTo>
                    <a:pt x="174" y="145"/>
                  </a:lnTo>
                  <a:lnTo>
                    <a:pt x="165" y="146"/>
                  </a:lnTo>
                  <a:lnTo>
                    <a:pt x="159" y="152"/>
                  </a:lnTo>
                  <a:lnTo>
                    <a:pt x="154" y="158"/>
                  </a:lnTo>
                  <a:lnTo>
                    <a:pt x="148" y="164"/>
                  </a:lnTo>
                  <a:lnTo>
                    <a:pt x="140" y="166"/>
                  </a:lnTo>
                  <a:lnTo>
                    <a:pt x="134" y="157"/>
                  </a:lnTo>
                  <a:lnTo>
                    <a:pt x="129" y="148"/>
                  </a:lnTo>
                  <a:lnTo>
                    <a:pt x="129" y="137"/>
                  </a:lnTo>
                  <a:lnTo>
                    <a:pt x="138" y="129"/>
                  </a:lnTo>
                  <a:lnTo>
                    <a:pt x="140" y="127"/>
                  </a:lnTo>
                  <a:lnTo>
                    <a:pt x="136" y="121"/>
                  </a:lnTo>
                  <a:lnTo>
                    <a:pt x="130" y="116"/>
                  </a:lnTo>
                  <a:lnTo>
                    <a:pt x="123" y="113"/>
                  </a:lnTo>
                  <a:lnTo>
                    <a:pt x="116" y="109"/>
                  </a:lnTo>
                  <a:lnTo>
                    <a:pt x="108" y="117"/>
                  </a:lnTo>
                  <a:lnTo>
                    <a:pt x="105" y="128"/>
                  </a:lnTo>
                  <a:lnTo>
                    <a:pt x="107" y="137"/>
                  </a:lnTo>
                  <a:lnTo>
                    <a:pt x="113" y="146"/>
                  </a:lnTo>
                  <a:lnTo>
                    <a:pt x="131" y="179"/>
                  </a:lnTo>
                  <a:lnTo>
                    <a:pt x="152" y="211"/>
                  </a:lnTo>
                  <a:lnTo>
                    <a:pt x="173" y="244"/>
                  </a:lnTo>
                  <a:lnTo>
                    <a:pt x="194" y="277"/>
                  </a:lnTo>
                  <a:lnTo>
                    <a:pt x="215" y="308"/>
                  </a:lnTo>
                  <a:lnTo>
                    <a:pt x="235" y="341"/>
                  </a:lnTo>
                  <a:lnTo>
                    <a:pt x="255" y="373"/>
                  </a:lnTo>
                  <a:lnTo>
                    <a:pt x="272" y="407"/>
                  </a:lnTo>
                  <a:lnTo>
                    <a:pt x="279" y="420"/>
                  </a:lnTo>
                  <a:lnTo>
                    <a:pt x="287" y="434"/>
                  </a:lnTo>
                  <a:lnTo>
                    <a:pt x="295" y="446"/>
                  </a:lnTo>
                  <a:lnTo>
                    <a:pt x="304" y="459"/>
                  </a:lnTo>
                  <a:lnTo>
                    <a:pt x="311" y="472"/>
                  </a:lnTo>
                  <a:lnTo>
                    <a:pt x="319" y="485"/>
                  </a:lnTo>
                  <a:lnTo>
                    <a:pt x="327" y="498"/>
                  </a:lnTo>
                  <a:lnTo>
                    <a:pt x="334" y="510"/>
                  </a:lnTo>
                  <a:lnTo>
                    <a:pt x="335" y="516"/>
                  </a:lnTo>
                  <a:lnTo>
                    <a:pt x="336" y="522"/>
                  </a:lnTo>
                  <a:lnTo>
                    <a:pt x="335" y="528"/>
                  </a:lnTo>
                  <a:lnTo>
                    <a:pt x="331" y="534"/>
                  </a:lnTo>
                  <a:lnTo>
                    <a:pt x="329" y="537"/>
                  </a:lnTo>
                  <a:lnTo>
                    <a:pt x="327" y="538"/>
                  </a:lnTo>
                  <a:lnTo>
                    <a:pt x="323" y="538"/>
                  </a:lnTo>
                  <a:lnTo>
                    <a:pt x="321" y="538"/>
                  </a:lnTo>
                  <a:lnTo>
                    <a:pt x="298" y="509"/>
                  </a:lnTo>
                  <a:lnTo>
                    <a:pt x="278" y="479"/>
                  </a:lnTo>
                  <a:lnTo>
                    <a:pt x="261" y="448"/>
                  </a:lnTo>
                  <a:lnTo>
                    <a:pt x="243" y="416"/>
                  </a:lnTo>
                  <a:lnTo>
                    <a:pt x="226" y="386"/>
                  </a:lnTo>
                  <a:lnTo>
                    <a:pt x="208" y="355"/>
                  </a:lnTo>
                  <a:lnTo>
                    <a:pt x="188" y="324"/>
                  </a:lnTo>
                  <a:lnTo>
                    <a:pt x="165" y="295"/>
                  </a:lnTo>
                  <a:lnTo>
                    <a:pt x="159" y="282"/>
                  </a:lnTo>
                  <a:lnTo>
                    <a:pt x="154" y="271"/>
                  </a:lnTo>
                  <a:lnTo>
                    <a:pt x="147" y="258"/>
                  </a:lnTo>
                  <a:lnTo>
                    <a:pt x="140" y="245"/>
                  </a:lnTo>
                  <a:lnTo>
                    <a:pt x="131" y="234"/>
                  </a:lnTo>
                  <a:lnTo>
                    <a:pt x="126" y="221"/>
                  </a:lnTo>
                  <a:lnTo>
                    <a:pt x="119" y="207"/>
                  </a:lnTo>
                  <a:lnTo>
                    <a:pt x="114" y="194"/>
                  </a:lnTo>
                  <a:lnTo>
                    <a:pt x="105" y="185"/>
                  </a:lnTo>
                  <a:lnTo>
                    <a:pt x="100" y="173"/>
                  </a:lnTo>
                  <a:lnTo>
                    <a:pt x="95" y="161"/>
                  </a:lnTo>
                  <a:lnTo>
                    <a:pt x="88" y="150"/>
                  </a:lnTo>
                  <a:lnTo>
                    <a:pt x="86" y="164"/>
                  </a:lnTo>
                  <a:lnTo>
                    <a:pt x="90" y="177"/>
                  </a:lnTo>
                  <a:lnTo>
                    <a:pt x="95" y="189"/>
                  </a:lnTo>
                  <a:lnTo>
                    <a:pt x="100" y="202"/>
                  </a:lnTo>
                  <a:lnTo>
                    <a:pt x="107" y="224"/>
                  </a:lnTo>
                  <a:lnTo>
                    <a:pt x="114" y="246"/>
                  </a:lnTo>
                  <a:lnTo>
                    <a:pt x="121" y="268"/>
                  </a:lnTo>
                  <a:lnTo>
                    <a:pt x="127" y="291"/>
                  </a:lnTo>
                  <a:lnTo>
                    <a:pt x="134" y="314"/>
                  </a:lnTo>
                  <a:lnTo>
                    <a:pt x="141" y="336"/>
                  </a:lnTo>
                  <a:lnTo>
                    <a:pt x="147" y="358"/>
                  </a:lnTo>
                  <a:lnTo>
                    <a:pt x="154" y="380"/>
                  </a:lnTo>
                  <a:lnTo>
                    <a:pt x="162" y="398"/>
                  </a:lnTo>
                  <a:lnTo>
                    <a:pt x="169" y="415"/>
                  </a:lnTo>
                  <a:lnTo>
                    <a:pt x="173" y="434"/>
                  </a:lnTo>
                  <a:lnTo>
                    <a:pt x="178" y="452"/>
                  </a:lnTo>
                  <a:lnTo>
                    <a:pt x="181" y="472"/>
                  </a:lnTo>
                  <a:lnTo>
                    <a:pt x="186" y="491"/>
                  </a:lnTo>
                  <a:lnTo>
                    <a:pt x="193" y="508"/>
                  </a:lnTo>
                  <a:lnTo>
                    <a:pt x="201" y="525"/>
                  </a:lnTo>
                  <a:lnTo>
                    <a:pt x="202" y="538"/>
                  </a:lnTo>
                  <a:lnTo>
                    <a:pt x="207" y="552"/>
                  </a:lnTo>
                  <a:lnTo>
                    <a:pt x="213" y="565"/>
                  </a:lnTo>
                  <a:lnTo>
                    <a:pt x="220" y="578"/>
                  </a:lnTo>
                  <a:lnTo>
                    <a:pt x="222" y="591"/>
                  </a:lnTo>
                  <a:lnTo>
                    <a:pt x="222" y="601"/>
                  </a:lnTo>
                  <a:lnTo>
                    <a:pt x="214" y="610"/>
                  </a:lnTo>
                  <a:lnTo>
                    <a:pt x="199" y="618"/>
                  </a:lnTo>
                  <a:lnTo>
                    <a:pt x="193" y="618"/>
                  </a:lnTo>
                  <a:lnTo>
                    <a:pt x="184" y="586"/>
                  </a:lnTo>
                  <a:lnTo>
                    <a:pt x="174" y="553"/>
                  </a:lnTo>
                  <a:lnTo>
                    <a:pt x="164" y="522"/>
                  </a:lnTo>
                  <a:lnTo>
                    <a:pt x="154" y="491"/>
                  </a:lnTo>
                  <a:lnTo>
                    <a:pt x="143" y="458"/>
                  </a:lnTo>
                  <a:lnTo>
                    <a:pt x="134" y="427"/>
                  </a:lnTo>
                  <a:lnTo>
                    <a:pt x="126" y="394"/>
                  </a:lnTo>
                  <a:lnTo>
                    <a:pt x="119" y="360"/>
                  </a:lnTo>
                  <a:lnTo>
                    <a:pt x="122" y="356"/>
                  </a:lnTo>
                  <a:lnTo>
                    <a:pt x="111" y="334"/>
                  </a:lnTo>
                  <a:lnTo>
                    <a:pt x="101" y="310"/>
                  </a:lnTo>
                  <a:lnTo>
                    <a:pt x="94" y="286"/>
                  </a:lnTo>
                  <a:lnTo>
                    <a:pt x="88" y="261"/>
                  </a:lnTo>
                  <a:lnTo>
                    <a:pt x="81" y="238"/>
                  </a:lnTo>
                  <a:lnTo>
                    <a:pt x="74" y="214"/>
                  </a:lnTo>
                  <a:lnTo>
                    <a:pt x="65" y="191"/>
                  </a:lnTo>
                  <a:lnTo>
                    <a:pt x="54" y="168"/>
                  </a:lnTo>
                  <a:lnTo>
                    <a:pt x="51" y="158"/>
                  </a:lnTo>
                  <a:lnTo>
                    <a:pt x="48" y="148"/>
                  </a:lnTo>
                  <a:lnTo>
                    <a:pt x="44" y="137"/>
                  </a:lnTo>
                  <a:lnTo>
                    <a:pt x="40" y="127"/>
                  </a:lnTo>
                  <a:lnTo>
                    <a:pt x="35" y="117"/>
                  </a:lnTo>
                  <a:lnTo>
                    <a:pt x="29" y="109"/>
                  </a:lnTo>
                  <a:lnTo>
                    <a:pt x="23" y="101"/>
                  </a:lnTo>
                  <a:lnTo>
                    <a:pt x="15" y="93"/>
                  </a:lnTo>
                  <a:lnTo>
                    <a:pt x="19" y="86"/>
                  </a:lnTo>
                  <a:lnTo>
                    <a:pt x="19" y="80"/>
                  </a:lnTo>
                  <a:lnTo>
                    <a:pt x="16" y="73"/>
                  </a:lnTo>
                  <a:lnTo>
                    <a:pt x="12" y="67"/>
                  </a:lnTo>
                  <a:lnTo>
                    <a:pt x="8" y="65"/>
                  </a:lnTo>
                  <a:lnTo>
                    <a:pt x="5" y="65"/>
                  </a:lnTo>
                  <a:lnTo>
                    <a:pt x="1" y="63"/>
                  </a:lnTo>
                  <a:lnTo>
                    <a:pt x="0" y="59"/>
                  </a:lnTo>
                  <a:lnTo>
                    <a:pt x="4" y="51"/>
                  </a:lnTo>
                  <a:lnTo>
                    <a:pt x="8" y="46"/>
                  </a:lnTo>
                  <a:lnTo>
                    <a:pt x="14" y="43"/>
                  </a:lnTo>
                  <a:lnTo>
                    <a:pt x="21" y="39"/>
                  </a:lnTo>
                  <a:lnTo>
                    <a:pt x="29" y="37"/>
                  </a:lnTo>
                  <a:lnTo>
                    <a:pt x="36" y="34"/>
                  </a:lnTo>
                  <a:lnTo>
                    <a:pt x="41" y="28"/>
                  </a:lnTo>
                  <a:lnTo>
                    <a:pt x="45" y="20"/>
                  </a:lnTo>
                  <a:lnTo>
                    <a:pt x="47" y="14"/>
                  </a:lnTo>
                  <a:lnTo>
                    <a:pt x="48" y="9"/>
                  </a:lnTo>
                  <a:lnTo>
                    <a:pt x="50" y="3"/>
                  </a:lnTo>
                  <a:lnTo>
                    <a:pt x="55" y="0"/>
                  </a:lnTo>
                  <a:lnTo>
                    <a:pt x="58" y="0"/>
                  </a:lnTo>
                  <a:lnTo>
                    <a:pt x="62" y="0"/>
                  </a:lnTo>
                  <a:lnTo>
                    <a:pt x="64" y="1"/>
                  </a:lnTo>
                  <a:lnTo>
                    <a:pt x="6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Freeform 15"/>
            <p:cNvSpPr>
              <a:spLocks/>
            </p:cNvSpPr>
            <p:nvPr/>
          </p:nvSpPr>
          <p:spPr bwMode="auto">
            <a:xfrm>
              <a:off x="1731963" y="2960688"/>
              <a:ext cx="207963" cy="211137"/>
            </a:xfrm>
            <a:custGeom>
              <a:avLst/>
              <a:gdLst>
                <a:gd name="T0" fmla="*/ 775 w 785"/>
                <a:gd name="T1" fmla="*/ 19 h 799"/>
                <a:gd name="T2" fmla="*/ 754 w 785"/>
                <a:gd name="T3" fmla="*/ 57 h 799"/>
                <a:gd name="T4" fmla="*/ 732 w 785"/>
                <a:gd name="T5" fmla="*/ 96 h 799"/>
                <a:gd name="T6" fmla="*/ 709 w 785"/>
                <a:gd name="T7" fmla="*/ 133 h 799"/>
                <a:gd name="T8" fmla="*/ 685 w 785"/>
                <a:gd name="T9" fmla="*/ 170 h 799"/>
                <a:gd name="T10" fmla="*/ 659 w 785"/>
                <a:gd name="T11" fmla="*/ 207 h 799"/>
                <a:gd name="T12" fmla="*/ 635 w 785"/>
                <a:gd name="T13" fmla="*/ 244 h 799"/>
                <a:gd name="T14" fmla="*/ 610 w 785"/>
                <a:gd name="T15" fmla="*/ 282 h 799"/>
                <a:gd name="T16" fmla="*/ 588 w 785"/>
                <a:gd name="T17" fmla="*/ 317 h 799"/>
                <a:gd name="T18" fmla="*/ 565 w 785"/>
                <a:gd name="T19" fmla="*/ 348 h 799"/>
                <a:gd name="T20" fmla="*/ 539 w 785"/>
                <a:gd name="T21" fmla="*/ 379 h 799"/>
                <a:gd name="T22" fmla="*/ 511 w 785"/>
                <a:gd name="T23" fmla="*/ 408 h 799"/>
                <a:gd name="T24" fmla="*/ 484 w 785"/>
                <a:gd name="T25" fmla="*/ 439 h 799"/>
                <a:gd name="T26" fmla="*/ 454 w 785"/>
                <a:gd name="T27" fmla="*/ 468 h 799"/>
                <a:gd name="T28" fmla="*/ 427 w 785"/>
                <a:gd name="T29" fmla="*/ 497 h 799"/>
                <a:gd name="T30" fmla="*/ 399 w 785"/>
                <a:gd name="T31" fmla="*/ 526 h 799"/>
                <a:gd name="T32" fmla="*/ 372 w 785"/>
                <a:gd name="T33" fmla="*/ 551 h 799"/>
                <a:gd name="T34" fmla="*/ 345 w 785"/>
                <a:gd name="T35" fmla="*/ 572 h 799"/>
                <a:gd name="T36" fmla="*/ 318 w 785"/>
                <a:gd name="T37" fmla="*/ 593 h 799"/>
                <a:gd name="T38" fmla="*/ 292 w 785"/>
                <a:gd name="T39" fmla="*/ 614 h 799"/>
                <a:gd name="T40" fmla="*/ 264 w 785"/>
                <a:gd name="T41" fmla="*/ 635 h 799"/>
                <a:gd name="T42" fmla="*/ 236 w 785"/>
                <a:gd name="T43" fmla="*/ 655 h 799"/>
                <a:gd name="T44" fmla="*/ 208 w 785"/>
                <a:gd name="T45" fmla="*/ 676 h 799"/>
                <a:gd name="T46" fmla="*/ 180 w 785"/>
                <a:gd name="T47" fmla="*/ 696 h 799"/>
                <a:gd name="T48" fmla="*/ 153 w 785"/>
                <a:gd name="T49" fmla="*/ 712 h 799"/>
                <a:gd name="T50" fmla="*/ 130 w 785"/>
                <a:gd name="T51" fmla="*/ 726 h 799"/>
                <a:gd name="T52" fmla="*/ 106 w 785"/>
                <a:gd name="T53" fmla="*/ 742 h 799"/>
                <a:gd name="T54" fmla="*/ 82 w 785"/>
                <a:gd name="T55" fmla="*/ 756 h 799"/>
                <a:gd name="T56" fmla="*/ 61 w 785"/>
                <a:gd name="T57" fmla="*/ 768 h 799"/>
                <a:gd name="T58" fmla="*/ 44 w 785"/>
                <a:gd name="T59" fmla="*/ 778 h 799"/>
                <a:gd name="T60" fmla="*/ 28 w 785"/>
                <a:gd name="T61" fmla="*/ 787 h 799"/>
                <a:gd name="T62" fmla="*/ 9 w 785"/>
                <a:gd name="T63" fmla="*/ 796 h 799"/>
                <a:gd name="T64" fmla="*/ 21 w 785"/>
                <a:gd name="T65" fmla="*/ 785 h 799"/>
                <a:gd name="T66" fmla="*/ 61 w 785"/>
                <a:gd name="T67" fmla="*/ 757 h 799"/>
                <a:gd name="T68" fmla="*/ 103 w 785"/>
                <a:gd name="T69" fmla="*/ 729 h 799"/>
                <a:gd name="T70" fmla="*/ 144 w 785"/>
                <a:gd name="T71" fmla="*/ 701 h 799"/>
                <a:gd name="T72" fmla="*/ 185 w 785"/>
                <a:gd name="T73" fmla="*/ 671 h 799"/>
                <a:gd name="T74" fmla="*/ 224 w 785"/>
                <a:gd name="T75" fmla="*/ 641 h 799"/>
                <a:gd name="T76" fmla="*/ 263 w 785"/>
                <a:gd name="T77" fmla="*/ 608 h 799"/>
                <a:gd name="T78" fmla="*/ 301 w 785"/>
                <a:gd name="T79" fmla="*/ 575 h 799"/>
                <a:gd name="T80" fmla="*/ 336 w 785"/>
                <a:gd name="T81" fmla="*/ 540 h 799"/>
                <a:gd name="T82" fmla="*/ 370 w 785"/>
                <a:gd name="T83" fmla="*/ 506 h 799"/>
                <a:gd name="T84" fmla="*/ 404 w 785"/>
                <a:gd name="T85" fmla="*/ 472 h 799"/>
                <a:gd name="T86" fmla="*/ 438 w 785"/>
                <a:gd name="T87" fmla="*/ 440 h 799"/>
                <a:gd name="T88" fmla="*/ 471 w 785"/>
                <a:gd name="T89" fmla="*/ 405 h 799"/>
                <a:gd name="T90" fmla="*/ 503 w 785"/>
                <a:gd name="T91" fmla="*/ 370 h 799"/>
                <a:gd name="T92" fmla="*/ 534 w 785"/>
                <a:gd name="T93" fmla="*/ 334 h 799"/>
                <a:gd name="T94" fmla="*/ 560 w 785"/>
                <a:gd name="T95" fmla="*/ 297 h 799"/>
                <a:gd name="T96" fmla="*/ 586 w 785"/>
                <a:gd name="T97" fmla="*/ 262 h 799"/>
                <a:gd name="T98" fmla="*/ 611 w 785"/>
                <a:gd name="T99" fmla="*/ 233 h 799"/>
                <a:gd name="T100" fmla="*/ 636 w 785"/>
                <a:gd name="T101" fmla="*/ 204 h 799"/>
                <a:gd name="T102" fmla="*/ 660 w 785"/>
                <a:gd name="T103" fmla="*/ 175 h 799"/>
                <a:gd name="T104" fmla="*/ 682 w 785"/>
                <a:gd name="T105" fmla="*/ 144 h 799"/>
                <a:gd name="T106" fmla="*/ 704 w 785"/>
                <a:gd name="T107" fmla="*/ 115 h 799"/>
                <a:gd name="T108" fmla="*/ 727 w 785"/>
                <a:gd name="T109" fmla="*/ 85 h 799"/>
                <a:gd name="T110" fmla="*/ 749 w 785"/>
                <a:gd name="T111" fmla="*/ 55 h 799"/>
                <a:gd name="T112" fmla="*/ 766 w 785"/>
                <a:gd name="T113" fmla="*/ 29 h 799"/>
                <a:gd name="T114" fmla="*/ 777 w 785"/>
                <a:gd name="T115" fmla="*/ 7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5" h="799">
                  <a:moveTo>
                    <a:pt x="785" y="0"/>
                  </a:moveTo>
                  <a:lnTo>
                    <a:pt x="775" y="19"/>
                  </a:lnTo>
                  <a:lnTo>
                    <a:pt x="765" y="39"/>
                  </a:lnTo>
                  <a:lnTo>
                    <a:pt x="754" y="57"/>
                  </a:lnTo>
                  <a:lnTo>
                    <a:pt x="743" y="76"/>
                  </a:lnTo>
                  <a:lnTo>
                    <a:pt x="732" y="96"/>
                  </a:lnTo>
                  <a:lnTo>
                    <a:pt x="721" y="114"/>
                  </a:lnTo>
                  <a:lnTo>
                    <a:pt x="709" y="133"/>
                  </a:lnTo>
                  <a:lnTo>
                    <a:pt x="696" y="151"/>
                  </a:lnTo>
                  <a:lnTo>
                    <a:pt x="685" y="170"/>
                  </a:lnTo>
                  <a:lnTo>
                    <a:pt x="672" y="189"/>
                  </a:lnTo>
                  <a:lnTo>
                    <a:pt x="659" y="207"/>
                  </a:lnTo>
                  <a:lnTo>
                    <a:pt x="647" y="226"/>
                  </a:lnTo>
                  <a:lnTo>
                    <a:pt x="635" y="244"/>
                  </a:lnTo>
                  <a:lnTo>
                    <a:pt x="623" y="263"/>
                  </a:lnTo>
                  <a:lnTo>
                    <a:pt x="610" y="282"/>
                  </a:lnTo>
                  <a:lnTo>
                    <a:pt x="599" y="300"/>
                  </a:lnTo>
                  <a:lnTo>
                    <a:pt x="588" y="317"/>
                  </a:lnTo>
                  <a:lnTo>
                    <a:pt x="577" y="333"/>
                  </a:lnTo>
                  <a:lnTo>
                    <a:pt x="565" y="348"/>
                  </a:lnTo>
                  <a:lnTo>
                    <a:pt x="552" y="364"/>
                  </a:lnTo>
                  <a:lnTo>
                    <a:pt x="539" y="379"/>
                  </a:lnTo>
                  <a:lnTo>
                    <a:pt x="525" y="394"/>
                  </a:lnTo>
                  <a:lnTo>
                    <a:pt x="511" y="408"/>
                  </a:lnTo>
                  <a:lnTo>
                    <a:pt x="497" y="423"/>
                  </a:lnTo>
                  <a:lnTo>
                    <a:pt x="484" y="439"/>
                  </a:lnTo>
                  <a:lnTo>
                    <a:pt x="470" y="453"/>
                  </a:lnTo>
                  <a:lnTo>
                    <a:pt x="454" y="468"/>
                  </a:lnTo>
                  <a:lnTo>
                    <a:pt x="440" y="482"/>
                  </a:lnTo>
                  <a:lnTo>
                    <a:pt x="427" y="497"/>
                  </a:lnTo>
                  <a:lnTo>
                    <a:pt x="413" y="511"/>
                  </a:lnTo>
                  <a:lnTo>
                    <a:pt x="399" y="526"/>
                  </a:lnTo>
                  <a:lnTo>
                    <a:pt x="385" y="541"/>
                  </a:lnTo>
                  <a:lnTo>
                    <a:pt x="372" y="551"/>
                  </a:lnTo>
                  <a:lnTo>
                    <a:pt x="359" y="562"/>
                  </a:lnTo>
                  <a:lnTo>
                    <a:pt x="345" y="572"/>
                  </a:lnTo>
                  <a:lnTo>
                    <a:pt x="332" y="583"/>
                  </a:lnTo>
                  <a:lnTo>
                    <a:pt x="318" y="593"/>
                  </a:lnTo>
                  <a:lnTo>
                    <a:pt x="304" y="604"/>
                  </a:lnTo>
                  <a:lnTo>
                    <a:pt x="292" y="614"/>
                  </a:lnTo>
                  <a:lnTo>
                    <a:pt x="278" y="625"/>
                  </a:lnTo>
                  <a:lnTo>
                    <a:pt x="264" y="635"/>
                  </a:lnTo>
                  <a:lnTo>
                    <a:pt x="250" y="646"/>
                  </a:lnTo>
                  <a:lnTo>
                    <a:pt x="236" y="655"/>
                  </a:lnTo>
                  <a:lnTo>
                    <a:pt x="222" y="665"/>
                  </a:lnTo>
                  <a:lnTo>
                    <a:pt x="208" y="676"/>
                  </a:lnTo>
                  <a:lnTo>
                    <a:pt x="194" y="686"/>
                  </a:lnTo>
                  <a:lnTo>
                    <a:pt x="180" y="696"/>
                  </a:lnTo>
                  <a:lnTo>
                    <a:pt x="166" y="706"/>
                  </a:lnTo>
                  <a:lnTo>
                    <a:pt x="153" y="712"/>
                  </a:lnTo>
                  <a:lnTo>
                    <a:pt x="142" y="719"/>
                  </a:lnTo>
                  <a:lnTo>
                    <a:pt x="130" y="726"/>
                  </a:lnTo>
                  <a:lnTo>
                    <a:pt x="118" y="734"/>
                  </a:lnTo>
                  <a:lnTo>
                    <a:pt x="106" y="742"/>
                  </a:lnTo>
                  <a:lnTo>
                    <a:pt x="94" y="749"/>
                  </a:lnTo>
                  <a:lnTo>
                    <a:pt x="82" y="756"/>
                  </a:lnTo>
                  <a:lnTo>
                    <a:pt x="70" y="762"/>
                  </a:lnTo>
                  <a:lnTo>
                    <a:pt x="61" y="768"/>
                  </a:lnTo>
                  <a:lnTo>
                    <a:pt x="53" y="772"/>
                  </a:lnTo>
                  <a:lnTo>
                    <a:pt x="44" y="778"/>
                  </a:lnTo>
                  <a:lnTo>
                    <a:pt x="36" y="783"/>
                  </a:lnTo>
                  <a:lnTo>
                    <a:pt x="28" y="787"/>
                  </a:lnTo>
                  <a:lnTo>
                    <a:pt x="18" y="792"/>
                  </a:lnTo>
                  <a:lnTo>
                    <a:pt x="9" y="796"/>
                  </a:lnTo>
                  <a:lnTo>
                    <a:pt x="0" y="799"/>
                  </a:lnTo>
                  <a:lnTo>
                    <a:pt x="21" y="785"/>
                  </a:lnTo>
                  <a:lnTo>
                    <a:pt x="42" y="771"/>
                  </a:lnTo>
                  <a:lnTo>
                    <a:pt x="61" y="757"/>
                  </a:lnTo>
                  <a:lnTo>
                    <a:pt x="82" y="743"/>
                  </a:lnTo>
                  <a:lnTo>
                    <a:pt x="103" y="729"/>
                  </a:lnTo>
                  <a:lnTo>
                    <a:pt x="123" y="715"/>
                  </a:lnTo>
                  <a:lnTo>
                    <a:pt x="144" y="701"/>
                  </a:lnTo>
                  <a:lnTo>
                    <a:pt x="164" y="686"/>
                  </a:lnTo>
                  <a:lnTo>
                    <a:pt x="185" y="671"/>
                  </a:lnTo>
                  <a:lnTo>
                    <a:pt x="204" y="656"/>
                  </a:lnTo>
                  <a:lnTo>
                    <a:pt x="224" y="641"/>
                  </a:lnTo>
                  <a:lnTo>
                    <a:pt x="244" y="625"/>
                  </a:lnTo>
                  <a:lnTo>
                    <a:pt x="263" y="608"/>
                  </a:lnTo>
                  <a:lnTo>
                    <a:pt x="282" y="592"/>
                  </a:lnTo>
                  <a:lnTo>
                    <a:pt x="301" y="575"/>
                  </a:lnTo>
                  <a:lnTo>
                    <a:pt x="320" y="557"/>
                  </a:lnTo>
                  <a:lnTo>
                    <a:pt x="336" y="540"/>
                  </a:lnTo>
                  <a:lnTo>
                    <a:pt x="353" y="523"/>
                  </a:lnTo>
                  <a:lnTo>
                    <a:pt x="370" y="506"/>
                  </a:lnTo>
                  <a:lnTo>
                    <a:pt x="387" y="490"/>
                  </a:lnTo>
                  <a:lnTo>
                    <a:pt x="404" y="472"/>
                  </a:lnTo>
                  <a:lnTo>
                    <a:pt x="421" y="456"/>
                  </a:lnTo>
                  <a:lnTo>
                    <a:pt x="438" y="440"/>
                  </a:lnTo>
                  <a:lnTo>
                    <a:pt x="454" y="422"/>
                  </a:lnTo>
                  <a:lnTo>
                    <a:pt x="471" y="405"/>
                  </a:lnTo>
                  <a:lnTo>
                    <a:pt x="487" y="387"/>
                  </a:lnTo>
                  <a:lnTo>
                    <a:pt x="503" y="370"/>
                  </a:lnTo>
                  <a:lnTo>
                    <a:pt x="518" y="353"/>
                  </a:lnTo>
                  <a:lnTo>
                    <a:pt x="534" y="334"/>
                  </a:lnTo>
                  <a:lnTo>
                    <a:pt x="547" y="315"/>
                  </a:lnTo>
                  <a:lnTo>
                    <a:pt x="560" y="297"/>
                  </a:lnTo>
                  <a:lnTo>
                    <a:pt x="573" y="277"/>
                  </a:lnTo>
                  <a:lnTo>
                    <a:pt x="586" y="262"/>
                  </a:lnTo>
                  <a:lnTo>
                    <a:pt x="599" y="248"/>
                  </a:lnTo>
                  <a:lnTo>
                    <a:pt x="611" y="233"/>
                  </a:lnTo>
                  <a:lnTo>
                    <a:pt x="624" y="219"/>
                  </a:lnTo>
                  <a:lnTo>
                    <a:pt x="636" y="204"/>
                  </a:lnTo>
                  <a:lnTo>
                    <a:pt x="649" y="189"/>
                  </a:lnTo>
                  <a:lnTo>
                    <a:pt x="660" y="175"/>
                  </a:lnTo>
                  <a:lnTo>
                    <a:pt x="672" y="160"/>
                  </a:lnTo>
                  <a:lnTo>
                    <a:pt x="682" y="144"/>
                  </a:lnTo>
                  <a:lnTo>
                    <a:pt x="694" y="130"/>
                  </a:lnTo>
                  <a:lnTo>
                    <a:pt x="704" y="115"/>
                  </a:lnTo>
                  <a:lnTo>
                    <a:pt x="716" y="100"/>
                  </a:lnTo>
                  <a:lnTo>
                    <a:pt x="727" y="85"/>
                  </a:lnTo>
                  <a:lnTo>
                    <a:pt x="738" y="70"/>
                  </a:lnTo>
                  <a:lnTo>
                    <a:pt x="749" y="55"/>
                  </a:lnTo>
                  <a:lnTo>
                    <a:pt x="759" y="40"/>
                  </a:lnTo>
                  <a:lnTo>
                    <a:pt x="766" y="29"/>
                  </a:lnTo>
                  <a:lnTo>
                    <a:pt x="772" y="18"/>
                  </a:lnTo>
                  <a:lnTo>
                    <a:pt x="777" y="7"/>
                  </a:lnTo>
                  <a:lnTo>
                    <a:pt x="7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16"/>
            <p:cNvSpPr>
              <a:spLocks/>
            </p:cNvSpPr>
            <p:nvPr/>
          </p:nvSpPr>
          <p:spPr bwMode="auto">
            <a:xfrm>
              <a:off x="1849438" y="2971800"/>
              <a:ext cx="46038" cy="26987"/>
            </a:xfrm>
            <a:custGeom>
              <a:avLst/>
              <a:gdLst>
                <a:gd name="T0" fmla="*/ 169 w 170"/>
                <a:gd name="T1" fmla="*/ 10 h 107"/>
                <a:gd name="T2" fmla="*/ 153 w 170"/>
                <a:gd name="T3" fmla="*/ 21 h 107"/>
                <a:gd name="T4" fmla="*/ 136 w 170"/>
                <a:gd name="T5" fmla="*/ 31 h 107"/>
                <a:gd name="T6" fmla="*/ 119 w 170"/>
                <a:gd name="T7" fmla="*/ 41 h 107"/>
                <a:gd name="T8" fmla="*/ 101 w 170"/>
                <a:gd name="T9" fmla="*/ 49 h 107"/>
                <a:gd name="T10" fmla="*/ 84 w 170"/>
                <a:gd name="T11" fmla="*/ 58 h 107"/>
                <a:gd name="T12" fmla="*/ 68 w 170"/>
                <a:gd name="T13" fmla="*/ 67 h 107"/>
                <a:gd name="T14" fmla="*/ 50 w 170"/>
                <a:gd name="T15" fmla="*/ 77 h 107"/>
                <a:gd name="T16" fmla="*/ 34 w 170"/>
                <a:gd name="T17" fmla="*/ 87 h 107"/>
                <a:gd name="T18" fmla="*/ 40 w 170"/>
                <a:gd name="T19" fmla="*/ 93 h 107"/>
                <a:gd name="T20" fmla="*/ 35 w 170"/>
                <a:gd name="T21" fmla="*/ 94 h 107"/>
                <a:gd name="T22" fmla="*/ 31 w 170"/>
                <a:gd name="T23" fmla="*/ 96 h 107"/>
                <a:gd name="T24" fmla="*/ 26 w 170"/>
                <a:gd name="T25" fmla="*/ 100 h 107"/>
                <a:gd name="T26" fmla="*/ 20 w 170"/>
                <a:gd name="T27" fmla="*/ 103 h 107"/>
                <a:gd name="T28" fmla="*/ 15 w 170"/>
                <a:gd name="T29" fmla="*/ 106 h 107"/>
                <a:gd name="T30" fmla="*/ 11 w 170"/>
                <a:gd name="T31" fmla="*/ 107 h 107"/>
                <a:gd name="T32" fmla="*/ 5 w 170"/>
                <a:gd name="T33" fmla="*/ 107 h 107"/>
                <a:gd name="T34" fmla="*/ 0 w 170"/>
                <a:gd name="T35" fmla="*/ 105 h 107"/>
                <a:gd name="T36" fmla="*/ 6 w 170"/>
                <a:gd name="T37" fmla="*/ 96 h 107"/>
                <a:gd name="T38" fmla="*/ 14 w 170"/>
                <a:gd name="T39" fmla="*/ 89 h 107"/>
                <a:gd name="T40" fmla="*/ 24 w 170"/>
                <a:gd name="T41" fmla="*/ 85 h 107"/>
                <a:gd name="T42" fmla="*/ 32 w 170"/>
                <a:gd name="T43" fmla="*/ 79 h 107"/>
                <a:gd name="T44" fmla="*/ 48 w 170"/>
                <a:gd name="T45" fmla="*/ 67 h 107"/>
                <a:gd name="T46" fmla="*/ 63 w 170"/>
                <a:gd name="T47" fmla="*/ 56 h 107"/>
                <a:gd name="T48" fmla="*/ 79 w 170"/>
                <a:gd name="T49" fmla="*/ 45 h 107"/>
                <a:gd name="T50" fmla="*/ 97 w 170"/>
                <a:gd name="T51" fmla="*/ 35 h 107"/>
                <a:gd name="T52" fmla="*/ 113 w 170"/>
                <a:gd name="T53" fmla="*/ 26 h 107"/>
                <a:gd name="T54" fmla="*/ 129 w 170"/>
                <a:gd name="T55" fmla="*/ 16 h 107"/>
                <a:gd name="T56" fmla="*/ 147 w 170"/>
                <a:gd name="T57" fmla="*/ 8 h 107"/>
                <a:gd name="T58" fmla="*/ 164 w 170"/>
                <a:gd name="T59" fmla="*/ 0 h 107"/>
                <a:gd name="T60" fmla="*/ 168 w 170"/>
                <a:gd name="T61" fmla="*/ 1 h 107"/>
                <a:gd name="T62" fmla="*/ 170 w 170"/>
                <a:gd name="T63" fmla="*/ 5 h 107"/>
                <a:gd name="T64" fmla="*/ 170 w 170"/>
                <a:gd name="T65" fmla="*/ 7 h 107"/>
                <a:gd name="T66" fmla="*/ 169 w 170"/>
                <a:gd name="T67"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107">
                  <a:moveTo>
                    <a:pt x="169" y="10"/>
                  </a:moveTo>
                  <a:lnTo>
                    <a:pt x="153" y="21"/>
                  </a:lnTo>
                  <a:lnTo>
                    <a:pt x="136" y="31"/>
                  </a:lnTo>
                  <a:lnTo>
                    <a:pt x="119" y="41"/>
                  </a:lnTo>
                  <a:lnTo>
                    <a:pt x="101" y="49"/>
                  </a:lnTo>
                  <a:lnTo>
                    <a:pt x="84" y="58"/>
                  </a:lnTo>
                  <a:lnTo>
                    <a:pt x="68" y="67"/>
                  </a:lnTo>
                  <a:lnTo>
                    <a:pt x="50" y="77"/>
                  </a:lnTo>
                  <a:lnTo>
                    <a:pt x="34" y="87"/>
                  </a:lnTo>
                  <a:lnTo>
                    <a:pt x="40" y="93"/>
                  </a:lnTo>
                  <a:lnTo>
                    <a:pt x="35" y="94"/>
                  </a:lnTo>
                  <a:lnTo>
                    <a:pt x="31" y="96"/>
                  </a:lnTo>
                  <a:lnTo>
                    <a:pt x="26" y="100"/>
                  </a:lnTo>
                  <a:lnTo>
                    <a:pt x="20" y="103"/>
                  </a:lnTo>
                  <a:lnTo>
                    <a:pt x="15" y="106"/>
                  </a:lnTo>
                  <a:lnTo>
                    <a:pt x="11" y="107"/>
                  </a:lnTo>
                  <a:lnTo>
                    <a:pt x="5" y="107"/>
                  </a:lnTo>
                  <a:lnTo>
                    <a:pt x="0" y="105"/>
                  </a:lnTo>
                  <a:lnTo>
                    <a:pt x="6" y="96"/>
                  </a:lnTo>
                  <a:lnTo>
                    <a:pt x="14" y="89"/>
                  </a:lnTo>
                  <a:lnTo>
                    <a:pt x="24" y="85"/>
                  </a:lnTo>
                  <a:lnTo>
                    <a:pt x="32" y="79"/>
                  </a:lnTo>
                  <a:lnTo>
                    <a:pt x="48" y="67"/>
                  </a:lnTo>
                  <a:lnTo>
                    <a:pt x="63" y="56"/>
                  </a:lnTo>
                  <a:lnTo>
                    <a:pt x="79" y="45"/>
                  </a:lnTo>
                  <a:lnTo>
                    <a:pt x="97" y="35"/>
                  </a:lnTo>
                  <a:lnTo>
                    <a:pt x="113" y="26"/>
                  </a:lnTo>
                  <a:lnTo>
                    <a:pt x="129" y="16"/>
                  </a:lnTo>
                  <a:lnTo>
                    <a:pt x="147" y="8"/>
                  </a:lnTo>
                  <a:lnTo>
                    <a:pt x="164" y="0"/>
                  </a:lnTo>
                  <a:lnTo>
                    <a:pt x="168" y="1"/>
                  </a:lnTo>
                  <a:lnTo>
                    <a:pt x="170" y="5"/>
                  </a:lnTo>
                  <a:lnTo>
                    <a:pt x="170" y="7"/>
                  </a:lnTo>
                  <a:lnTo>
                    <a:pt x="16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Freeform 17"/>
            <p:cNvSpPr>
              <a:spLocks/>
            </p:cNvSpPr>
            <p:nvPr/>
          </p:nvSpPr>
          <p:spPr bwMode="auto">
            <a:xfrm>
              <a:off x="1741488" y="2973388"/>
              <a:ext cx="4763" cy="3175"/>
            </a:xfrm>
            <a:custGeom>
              <a:avLst/>
              <a:gdLst>
                <a:gd name="T0" fmla="*/ 19 w 19"/>
                <a:gd name="T1" fmla="*/ 5 h 7"/>
                <a:gd name="T2" fmla="*/ 15 w 19"/>
                <a:gd name="T3" fmla="*/ 7 h 7"/>
                <a:gd name="T4" fmla="*/ 10 w 19"/>
                <a:gd name="T5" fmla="*/ 7 h 7"/>
                <a:gd name="T6" fmla="*/ 4 w 19"/>
                <a:gd name="T7" fmla="*/ 5 h 7"/>
                <a:gd name="T8" fmla="*/ 0 w 19"/>
                <a:gd name="T9" fmla="*/ 0 h 7"/>
                <a:gd name="T10" fmla="*/ 19 w 19"/>
                <a:gd name="T11" fmla="*/ 5 h 7"/>
              </a:gdLst>
              <a:ahLst/>
              <a:cxnLst>
                <a:cxn ang="0">
                  <a:pos x="T0" y="T1"/>
                </a:cxn>
                <a:cxn ang="0">
                  <a:pos x="T2" y="T3"/>
                </a:cxn>
                <a:cxn ang="0">
                  <a:pos x="T4" y="T5"/>
                </a:cxn>
                <a:cxn ang="0">
                  <a:pos x="T6" y="T7"/>
                </a:cxn>
                <a:cxn ang="0">
                  <a:pos x="T8" y="T9"/>
                </a:cxn>
                <a:cxn ang="0">
                  <a:pos x="T10" y="T11"/>
                </a:cxn>
              </a:cxnLst>
              <a:rect l="0" t="0" r="r" b="b"/>
              <a:pathLst>
                <a:path w="19" h="7">
                  <a:moveTo>
                    <a:pt x="19" y="5"/>
                  </a:moveTo>
                  <a:lnTo>
                    <a:pt x="15" y="7"/>
                  </a:lnTo>
                  <a:lnTo>
                    <a:pt x="10" y="7"/>
                  </a:lnTo>
                  <a:lnTo>
                    <a:pt x="4" y="5"/>
                  </a:lnTo>
                  <a:lnTo>
                    <a:pt x="0" y="0"/>
                  </a:lnTo>
                  <a:lnTo>
                    <a:pt x="1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Freeform 18"/>
            <p:cNvSpPr>
              <a:spLocks/>
            </p:cNvSpPr>
            <p:nvPr/>
          </p:nvSpPr>
          <p:spPr bwMode="auto">
            <a:xfrm>
              <a:off x="1747838" y="2981325"/>
              <a:ext cx="192088" cy="198437"/>
            </a:xfrm>
            <a:custGeom>
              <a:avLst/>
              <a:gdLst>
                <a:gd name="T0" fmla="*/ 715 w 729"/>
                <a:gd name="T1" fmla="*/ 26 h 752"/>
                <a:gd name="T2" fmla="*/ 688 w 729"/>
                <a:gd name="T3" fmla="*/ 76 h 752"/>
                <a:gd name="T4" fmla="*/ 659 w 729"/>
                <a:gd name="T5" fmla="*/ 126 h 752"/>
                <a:gd name="T6" fmla="*/ 629 w 729"/>
                <a:gd name="T7" fmla="*/ 176 h 752"/>
                <a:gd name="T8" fmla="*/ 598 w 729"/>
                <a:gd name="T9" fmla="*/ 223 h 752"/>
                <a:gd name="T10" fmla="*/ 564 w 729"/>
                <a:gd name="T11" fmla="*/ 271 h 752"/>
                <a:gd name="T12" fmla="*/ 528 w 729"/>
                <a:gd name="T13" fmla="*/ 317 h 752"/>
                <a:gd name="T14" fmla="*/ 490 w 729"/>
                <a:gd name="T15" fmla="*/ 363 h 752"/>
                <a:gd name="T16" fmla="*/ 455 w 729"/>
                <a:gd name="T17" fmla="*/ 403 h 752"/>
                <a:gd name="T18" fmla="*/ 425 w 729"/>
                <a:gd name="T19" fmla="*/ 438 h 752"/>
                <a:gd name="T20" fmla="*/ 393 w 729"/>
                <a:gd name="T21" fmla="*/ 469 h 752"/>
                <a:gd name="T22" fmla="*/ 361 w 729"/>
                <a:gd name="T23" fmla="*/ 498 h 752"/>
                <a:gd name="T24" fmla="*/ 326 w 729"/>
                <a:gd name="T25" fmla="*/ 524 h 752"/>
                <a:gd name="T26" fmla="*/ 292 w 729"/>
                <a:gd name="T27" fmla="*/ 551 h 752"/>
                <a:gd name="T28" fmla="*/ 257 w 729"/>
                <a:gd name="T29" fmla="*/ 578 h 752"/>
                <a:gd name="T30" fmla="*/ 223 w 729"/>
                <a:gd name="T31" fmla="*/ 606 h 752"/>
                <a:gd name="T32" fmla="*/ 194 w 729"/>
                <a:gd name="T33" fmla="*/ 629 h 752"/>
                <a:gd name="T34" fmla="*/ 169 w 729"/>
                <a:gd name="T35" fmla="*/ 646 h 752"/>
                <a:gd name="T36" fmla="*/ 143 w 729"/>
                <a:gd name="T37" fmla="*/ 663 h 752"/>
                <a:gd name="T38" fmla="*/ 118 w 729"/>
                <a:gd name="T39" fmla="*/ 680 h 752"/>
                <a:gd name="T40" fmla="*/ 92 w 729"/>
                <a:gd name="T41" fmla="*/ 696 h 752"/>
                <a:gd name="T42" fmla="*/ 65 w 729"/>
                <a:gd name="T43" fmla="*/ 713 h 752"/>
                <a:gd name="T44" fmla="*/ 40 w 729"/>
                <a:gd name="T45" fmla="*/ 729 h 752"/>
                <a:gd name="T46" fmla="*/ 13 w 729"/>
                <a:gd name="T47" fmla="*/ 745 h 752"/>
                <a:gd name="T48" fmla="*/ 15 w 729"/>
                <a:gd name="T49" fmla="*/ 739 h 752"/>
                <a:gd name="T50" fmla="*/ 45 w 729"/>
                <a:gd name="T51" fmla="*/ 716 h 752"/>
                <a:gd name="T52" fmla="*/ 78 w 729"/>
                <a:gd name="T53" fmla="*/ 692 h 752"/>
                <a:gd name="T54" fmla="*/ 112 w 729"/>
                <a:gd name="T55" fmla="*/ 669 h 752"/>
                <a:gd name="T56" fmla="*/ 145 w 729"/>
                <a:gd name="T57" fmla="*/ 645 h 752"/>
                <a:gd name="T58" fmla="*/ 179 w 729"/>
                <a:gd name="T59" fmla="*/ 621 h 752"/>
                <a:gd name="T60" fmla="*/ 213 w 729"/>
                <a:gd name="T61" fmla="*/ 596 h 752"/>
                <a:gd name="T62" fmla="*/ 245 w 729"/>
                <a:gd name="T63" fmla="*/ 571 h 752"/>
                <a:gd name="T64" fmla="*/ 285 w 729"/>
                <a:gd name="T65" fmla="*/ 537 h 752"/>
                <a:gd name="T66" fmla="*/ 331 w 729"/>
                <a:gd name="T67" fmla="*/ 494 h 752"/>
                <a:gd name="T68" fmla="*/ 376 w 729"/>
                <a:gd name="T69" fmla="*/ 449 h 752"/>
                <a:gd name="T70" fmla="*/ 418 w 729"/>
                <a:gd name="T71" fmla="*/ 401 h 752"/>
                <a:gd name="T72" fmla="*/ 459 w 729"/>
                <a:gd name="T73" fmla="*/ 352 h 752"/>
                <a:gd name="T74" fmla="*/ 499 w 729"/>
                <a:gd name="T75" fmla="*/ 303 h 752"/>
                <a:gd name="T76" fmla="*/ 538 w 729"/>
                <a:gd name="T77" fmla="*/ 253 h 752"/>
                <a:gd name="T78" fmla="*/ 577 w 729"/>
                <a:gd name="T79" fmla="*/ 206 h 752"/>
                <a:gd name="T80" fmla="*/ 606 w 729"/>
                <a:gd name="T81" fmla="*/ 169 h 752"/>
                <a:gd name="T82" fmla="*/ 626 w 729"/>
                <a:gd name="T83" fmla="*/ 142 h 752"/>
                <a:gd name="T84" fmla="*/ 643 w 729"/>
                <a:gd name="T85" fmla="*/ 115 h 752"/>
                <a:gd name="T86" fmla="*/ 661 w 729"/>
                <a:gd name="T87" fmla="*/ 88 h 752"/>
                <a:gd name="T88" fmla="*/ 679 w 729"/>
                <a:gd name="T89" fmla="*/ 66 h 752"/>
                <a:gd name="T90" fmla="*/ 694 w 729"/>
                <a:gd name="T91" fmla="*/ 48 h 752"/>
                <a:gd name="T92" fmla="*/ 707 w 729"/>
                <a:gd name="T93" fmla="*/ 28 h 752"/>
                <a:gd name="T94" fmla="*/ 721 w 729"/>
                <a:gd name="T95" fmla="*/ 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9" h="752">
                  <a:moveTo>
                    <a:pt x="729" y="0"/>
                  </a:moveTo>
                  <a:lnTo>
                    <a:pt x="715" y="26"/>
                  </a:lnTo>
                  <a:lnTo>
                    <a:pt x="702" y="50"/>
                  </a:lnTo>
                  <a:lnTo>
                    <a:pt x="688" y="76"/>
                  </a:lnTo>
                  <a:lnTo>
                    <a:pt x="673" y="101"/>
                  </a:lnTo>
                  <a:lnTo>
                    <a:pt x="659" y="126"/>
                  </a:lnTo>
                  <a:lnTo>
                    <a:pt x="644" y="150"/>
                  </a:lnTo>
                  <a:lnTo>
                    <a:pt x="629" y="176"/>
                  </a:lnTo>
                  <a:lnTo>
                    <a:pt x="614" y="199"/>
                  </a:lnTo>
                  <a:lnTo>
                    <a:pt x="598" y="223"/>
                  </a:lnTo>
                  <a:lnTo>
                    <a:pt x="581" y="248"/>
                  </a:lnTo>
                  <a:lnTo>
                    <a:pt x="564" y="271"/>
                  </a:lnTo>
                  <a:lnTo>
                    <a:pt x="547" y="294"/>
                  </a:lnTo>
                  <a:lnTo>
                    <a:pt x="528" y="317"/>
                  </a:lnTo>
                  <a:lnTo>
                    <a:pt x="509" y="341"/>
                  </a:lnTo>
                  <a:lnTo>
                    <a:pt x="490" y="363"/>
                  </a:lnTo>
                  <a:lnTo>
                    <a:pt x="469" y="385"/>
                  </a:lnTo>
                  <a:lnTo>
                    <a:pt x="455" y="403"/>
                  </a:lnTo>
                  <a:lnTo>
                    <a:pt x="440" y="421"/>
                  </a:lnTo>
                  <a:lnTo>
                    <a:pt x="425" y="438"/>
                  </a:lnTo>
                  <a:lnTo>
                    <a:pt x="409" y="453"/>
                  </a:lnTo>
                  <a:lnTo>
                    <a:pt x="393" y="469"/>
                  </a:lnTo>
                  <a:lnTo>
                    <a:pt x="377" y="484"/>
                  </a:lnTo>
                  <a:lnTo>
                    <a:pt x="361" y="498"/>
                  </a:lnTo>
                  <a:lnTo>
                    <a:pt x="343" y="512"/>
                  </a:lnTo>
                  <a:lnTo>
                    <a:pt x="326" y="524"/>
                  </a:lnTo>
                  <a:lnTo>
                    <a:pt x="309" y="537"/>
                  </a:lnTo>
                  <a:lnTo>
                    <a:pt x="292" y="551"/>
                  </a:lnTo>
                  <a:lnTo>
                    <a:pt x="275" y="564"/>
                  </a:lnTo>
                  <a:lnTo>
                    <a:pt x="257" y="578"/>
                  </a:lnTo>
                  <a:lnTo>
                    <a:pt x="241" y="592"/>
                  </a:lnTo>
                  <a:lnTo>
                    <a:pt x="223" y="606"/>
                  </a:lnTo>
                  <a:lnTo>
                    <a:pt x="207" y="621"/>
                  </a:lnTo>
                  <a:lnTo>
                    <a:pt x="194" y="629"/>
                  </a:lnTo>
                  <a:lnTo>
                    <a:pt x="182" y="637"/>
                  </a:lnTo>
                  <a:lnTo>
                    <a:pt x="169" y="646"/>
                  </a:lnTo>
                  <a:lnTo>
                    <a:pt x="156" y="655"/>
                  </a:lnTo>
                  <a:lnTo>
                    <a:pt x="143" y="663"/>
                  </a:lnTo>
                  <a:lnTo>
                    <a:pt x="130" y="671"/>
                  </a:lnTo>
                  <a:lnTo>
                    <a:pt x="118" y="680"/>
                  </a:lnTo>
                  <a:lnTo>
                    <a:pt x="105" y="688"/>
                  </a:lnTo>
                  <a:lnTo>
                    <a:pt x="92" y="696"/>
                  </a:lnTo>
                  <a:lnTo>
                    <a:pt x="79" y="705"/>
                  </a:lnTo>
                  <a:lnTo>
                    <a:pt x="65" y="713"/>
                  </a:lnTo>
                  <a:lnTo>
                    <a:pt x="52" y="721"/>
                  </a:lnTo>
                  <a:lnTo>
                    <a:pt x="40" y="729"/>
                  </a:lnTo>
                  <a:lnTo>
                    <a:pt x="27" y="737"/>
                  </a:lnTo>
                  <a:lnTo>
                    <a:pt x="13" y="745"/>
                  </a:lnTo>
                  <a:lnTo>
                    <a:pt x="0" y="752"/>
                  </a:lnTo>
                  <a:lnTo>
                    <a:pt x="15" y="739"/>
                  </a:lnTo>
                  <a:lnTo>
                    <a:pt x="30" y="728"/>
                  </a:lnTo>
                  <a:lnTo>
                    <a:pt x="45" y="716"/>
                  </a:lnTo>
                  <a:lnTo>
                    <a:pt x="62" y="705"/>
                  </a:lnTo>
                  <a:lnTo>
                    <a:pt x="78" y="692"/>
                  </a:lnTo>
                  <a:lnTo>
                    <a:pt x="94" y="680"/>
                  </a:lnTo>
                  <a:lnTo>
                    <a:pt x="112" y="669"/>
                  </a:lnTo>
                  <a:lnTo>
                    <a:pt x="128" y="657"/>
                  </a:lnTo>
                  <a:lnTo>
                    <a:pt x="145" y="645"/>
                  </a:lnTo>
                  <a:lnTo>
                    <a:pt x="162" y="634"/>
                  </a:lnTo>
                  <a:lnTo>
                    <a:pt x="179" y="621"/>
                  </a:lnTo>
                  <a:lnTo>
                    <a:pt x="195" y="609"/>
                  </a:lnTo>
                  <a:lnTo>
                    <a:pt x="213" y="596"/>
                  </a:lnTo>
                  <a:lnTo>
                    <a:pt x="229" y="584"/>
                  </a:lnTo>
                  <a:lnTo>
                    <a:pt x="245" y="571"/>
                  </a:lnTo>
                  <a:lnTo>
                    <a:pt x="261" y="557"/>
                  </a:lnTo>
                  <a:lnTo>
                    <a:pt x="285" y="537"/>
                  </a:lnTo>
                  <a:lnTo>
                    <a:pt x="308" y="515"/>
                  </a:lnTo>
                  <a:lnTo>
                    <a:pt x="331" y="494"/>
                  </a:lnTo>
                  <a:lnTo>
                    <a:pt x="354" y="471"/>
                  </a:lnTo>
                  <a:lnTo>
                    <a:pt x="376" y="449"/>
                  </a:lnTo>
                  <a:lnTo>
                    <a:pt x="397" y="426"/>
                  </a:lnTo>
                  <a:lnTo>
                    <a:pt x="418" y="401"/>
                  </a:lnTo>
                  <a:lnTo>
                    <a:pt x="438" y="377"/>
                  </a:lnTo>
                  <a:lnTo>
                    <a:pt x="459" y="352"/>
                  </a:lnTo>
                  <a:lnTo>
                    <a:pt x="479" y="328"/>
                  </a:lnTo>
                  <a:lnTo>
                    <a:pt x="499" y="303"/>
                  </a:lnTo>
                  <a:lnTo>
                    <a:pt x="519" y="279"/>
                  </a:lnTo>
                  <a:lnTo>
                    <a:pt x="538" y="253"/>
                  </a:lnTo>
                  <a:lnTo>
                    <a:pt x="557" y="229"/>
                  </a:lnTo>
                  <a:lnTo>
                    <a:pt x="577" y="206"/>
                  </a:lnTo>
                  <a:lnTo>
                    <a:pt x="597" y="181"/>
                  </a:lnTo>
                  <a:lnTo>
                    <a:pt x="606" y="169"/>
                  </a:lnTo>
                  <a:lnTo>
                    <a:pt x="616" y="155"/>
                  </a:lnTo>
                  <a:lnTo>
                    <a:pt x="626" y="142"/>
                  </a:lnTo>
                  <a:lnTo>
                    <a:pt x="634" y="128"/>
                  </a:lnTo>
                  <a:lnTo>
                    <a:pt x="643" y="115"/>
                  </a:lnTo>
                  <a:lnTo>
                    <a:pt x="652" y="101"/>
                  </a:lnTo>
                  <a:lnTo>
                    <a:pt x="661" y="88"/>
                  </a:lnTo>
                  <a:lnTo>
                    <a:pt x="670" y="74"/>
                  </a:lnTo>
                  <a:lnTo>
                    <a:pt x="679" y="66"/>
                  </a:lnTo>
                  <a:lnTo>
                    <a:pt x="686" y="58"/>
                  </a:lnTo>
                  <a:lnTo>
                    <a:pt x="694" y="48"/>
                  </a:lnTo>
                  <a:lnTo>
                    <a:pt x="700" y="37"/>
                  </a:lnTo>
                  <a:lnTo>
                    <a:pt x="707" y="28"/>
                  </a:lnTo>
                  <a:lnTo>
                    <a:pt x="714" y="17"/>
                  </a:lnTo>
                  <a:lnTo>
                    <a:pt x="721" y="8"/>
                  </a:lnTo>
                  <a:lnTo>
                    <a:pt x="7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19"/>
            <p:cNvSpPr>
              <a:spLocks/>
            </p:cNvSpPr>
            <p:nvPr/>
          </p:nvSpPr>
          <p:spPr bwMode="auto">
            <a:xfrm>
              <a:off x="1863725" y="2995613"/>
              <a:ext cx="15875" cy="9525"/>
            </a:xfrm>
            <a:custGeom>
              <a:avLst/>
              <a:gdLst>
                <a:gd name="T0" fmla="*/ 56 w 56"/>
                <a:gd name="T1" fmla="*/ 2 h 41"/>
                <a:gd name="T2" fmla="*/ 52 w 56"/>
                <a:gd name="T3" fmla="*/ 9 h 41"/>
                <a:gd name="T4" fmla="*/ 46 w 56"/>
                <a:gd name="T5" fmla="*/ 14 h 41"/>
                <a:gd name="T6" fmla="*/ 40 w 56"/>
                <a:gd name="T7" fmla="*/ 19 h 41"/>
                <a:gd name="T8" fmla="*/ 35 w 56"/>
                <a:gd name="T9" fmla="*/ 23 h 41"/>
                <a:gd name="T10" fmla="*/ 28 w 56"/>
                <a:gd name="T11" fmla="*/ 26 h 41"/>
                <a:gd name="T12" fmla="*/ 21 w 56"/>
                <a:gd name="T13" fmla="*/ 31 h 41"/>
                <a:gd name="T14" fmla="*/ 15 w 56"/>
                <a:gd name="T15" fmla="*/ 35 h 41"/>
                <a:gd name="T16" fmla="*/ 9 w 56"/>
                <a:gd name="T17" fmla="*/ 41 h 41"/>
                <a:gd name="T18" fmla="*/ 6 w 56"/>
                <a:gd name="T19" fmla="*/ 41 h 41"/>
                <a:gd name="T20" fmla="*/ 3 w 56"/>
                <a:gd name="T21" fmla="*/ 41 h 41"/>
                <a:gd name="T22" fmla="*/ 2 w 56"/>
                <a:gd name="T23" fmla="*/ 40 h 41"/>
                <a:gd name="T24" fmla="*/ 0 w 56"/>
                <a:gd name="T25" fmla="*/ 38 h 41"/>
                <a:gd name="T26" fmla="*/ 6 w 56"/>
                <a:gd name="T27" fmla="*/ 32 h 41"/>
                <a:gd name="T28" fmla="*/ 11 w 56"/>
                <a:gd name="T29" fmla="*/ 26 h 41"/>
                <a:gd name="T30" fmla="*/ 17 w 56"/>
                <a:gd name="T31" fmla="*/ 20 h 41"/>
                <a:gd name="T32" fmla="*/ 24 w 56"/>
                <a:gd name="T33" fmla="*/ 16 h 41"/>
                <a:gd name="T34" fmla="*/ 31 w 56"/>
                <a:gd name="T35" fmla="*/ 11 h 41"/>
                <a:gd name="T36" fmla="*/ 38 w 56"/>
                <a:gd name="T37" fmla="*/ 7 h 41"/>
                <a:gd name="T38" fmla="*/ 46 w 56"/>
                <a:gd name="T39" fmla="*/ 4 h 41"/>
                <a:gd name="T40" fmla="*/ 53 w 56"/>
                <a:gd name="T41" fmla="*/ 0 h 41"/>
                <a:gd name="T42" fmla="*/ 56 w 56"/>
                <a:gd name="T4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41">
                  <a:moveTo>
                    <a:pt x="56" y="2"/>
                  </a:moveTo>
                  <a:lnTo>
                    <a:pt x="52" y="9"/>
                  </a:lnTo>
                  <a:lnTo>
                    <a:pt x="46" y="14"/>
                  </a:lnTo>
                  <a:lnTo>
                    <a:pt x="40" y="19"/>
                  </a:lnTo>
                  <a:lnTo>
                    <a:pt x="35" y="23"/>
                  </a:lnTo>
                  <a:lnTo>
                    <a:pt x="28" y="26"/>
                  </a:lnTo>
                  <a:lnTo>
                    <a:pt x="21" y="31"/>
                  </a:lnTo>
                  <a:lnTo>
                    <a:pt x="15" y="35"/>
                  </a:lnTo>
                  <a:lnTo>
                    <a:pt x="9" y="41"/>
                  </a:lnTo>
                  <a:lnTo>
                    <a:pt x="6" y="41"/>
                  </a:lnTo>
                  <a:lnTo>
                    <a:pt x="3" y="41"/>
                  </a:lnTo>
                  <a:lnTo>
                    <a:pt x="2" y="40"/>
                  </a:lnTo>
                  <a:lnTo>
                    <a:pt x="0" y="38"/>
                  </a:lnTo>
                  <a:lnTo>
                    <a:pt x="6" y="32"/>
                  </a:lnTo>
                  <a:lnTo>
                    <a:pt x="11" y="26"/>
                  </a:lnTo>
                  <a:lnTo>
                    <a:pt x="17" y="20"/>
                  </a:lnTo>
                  <a:lnTo>
                    <a:pt x="24" y="16"/>
                  </a:lnTo>
                  <a:lnTo>
                    <a:pt x="31" y="11"/>
                  </a:lnTo>
                  <a:lnTo>
                    <a:pt x="38" y="7"/>
                  </a:lnTo>
                  <a:lnTo>
                    <a:pt x="46" y="4"/>
                  </a:lnTo>
                  <a:lnTo>
                    <a:pt x="53" y="0"/>
                  </a:lnTo>
                  <a:lnTo>
                    <a:pt x="5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20"/>
            <p:cNvSpPr>
              <a:spLocks/>
            </p:cNvSpPr>
            <p:nvPr/>
          </p:nvSpPr>
          <p:spPr bwMode="auto">
            <a:xfrm>
              <a:off x="1765300" y="3000375"/>
              <a:ext cx="177800" cy="184150"/>
            </a:xfrm>
            <a:custGeom>
              <a:avLst/>
              <a:gdLst>
                <a:gd name="T0" fmla="*/ 657 w 670"/>
                <a:gd name="T1" fmla="*/ 33 h 694"/>
                <a:gd name="T2" fmla="*/ 623 w 670"/>
                <a:gd name="T3" fmla="*/ 93 h 694"/>
                <a:gd name="T4" fmla="*/ 585 w 670"/>
                <a:gd name="T5" fmla="*/ 151 h 694"/>
                <a:gd name="T6" fmla="*/ 546 w 670"/>
                <a:gd name="T7" fmla="*/ 208 h 694"/>
                <a:gd name="T8" fmla="*/ 513 w 670"/>
                <a:gd name="T9" fmla="*/ 257 h 694"/>
                <a:gd name="T10" fmla="*/ 481 w 670"/>
                <a:gd name="T11" fmla="*/ 296 h 694"/>
                <a:gd name="T12" fmla="*/ 449 w 670"/>
                <a:gd name="T13" fmla="*/ 333 h 694"/>
                <a:gd name="T14" fmla="*/ 416 w 670"/>
                <a:gd name="T15" fmla="*/ 370 h 694"/>
                <a:gd name="T16" fmla="*/ 382 w 670"/>
                <a:gd name="T17" fmla="*/ 406 h 694"/>
                <a:gd name="T18" fmla="*/ 348 w 670"/>
                <a:gd name="T19" fmla="*/ 441 h 694"/>
                <a:gd name="T20" fmla="*/ 310 w 670"/>
                <a:gd name="T21" fmla="*/ 475 h 694"/>
                <a:gd name="T22" fmla="*/ 272 w 670"/>
                <a:gd name="T23" fmla="*/ 506 h 694"/>
                <a:gd name="T24" fmla="*/ 238 w 670"/>
                <a:gd name="T25" fmla="*/ 533 h 694"/>
                <a:gd name="T26" fmla="*/ 210 w 670"/>
                <a:gd name="T27" fmla="*/ 556 h 694"/>
                <a:gd name="T28" fmla="*/ 184 w 670"/>
                <a:gd name="T29" fmla="*/ 578 h 694"/>
                <a:gd name="T30" fmla="*/ 156 w 670"/>
                <a:gd name="T31" fmla="*/ 600 h 694"/>
                <a:gd name="T32" fmla="*/ 128 w 670"/>
                <a:gd name="T33" fmla="*/ 621 h 694"/>
                <a:gd name="T34" fmla="*/ 99 w 670"/>
                <a:gd name="T35" fmla="*/ 641 h 694"/>
                <a:gd name="T36" fmla="*/ 68 w 670"/>
                <a:gd name="T37" fmla="*/ 658 h 694"/>
                <a:gd name="T38" fmla="*/ 38 w 670"/>
                <a:gd name="T39" fmla="*/ 675 h 694"/>
                <a:gd name="T40" fmla="*/ 16 w 670"/>
                <a:gd name="T41" fmla="*/ 683 h 694"/>
                <a:gd name="T42" fmla="*/ 6 w 670"/>
                <a:gd name="T43" fmla="*/ 692 h 694"/>
                <a:gd name="T44" fmla="*/ 15 w 670"/>
                <a:gd name="T45" fmla="*/ 682 h 694"/>
                <a:gd name="T46" fmla="*/ 45 w 670"/>
                <a:gd name="T47" fmla="*/ 658 h 694"/>
                <a:gd name="T48" fmla="*/ 77 w 670"/>
                <a:gd name="T49" fmla="*/ 637 h 694"/>
                <a:gd name="T50" fmla="*/ 108 w 670"/>
                <a:gd name="T51" fmla="*/ 618 h 694"/>
                <a:gd name="T52" fmla="*/ 137 w 670"/>
                <a:gd name="T53" fmla="*/ 596 h 694"/>
                <a:gd name="T54" fmla="*/ 163 w 670"/>
                <a:gd name="T55" fmla="*/ 572 h 694"/>
                <a:gd name="T56" fmla="*/ 189 w 670"/>
                <a:gd name="T57" fmla="*/ 550 h 694"/>
                <a:gd name="T58" fmla="*/ 216 w 670"/>
                <a:gd name="T59" fmla="*/ 528 h 694"/>
                <a:gd name="T60" fmla="*/ 243 w 670"/>
                <a:gd name="T61" fmla="*/ 506 h 694"/>
                <a:gd name="T62" fmla="*/ 270 w 670"/>
                <a:gd name="T63" fmla="*/ 484 h 694"/>
                <a:gd name="T64" fmla="*/ 294 w 670"/>
                <a:gd name="T65" fmla="*/ 461 h 694"/>
                <a:gd name="T66" fmla="*/ 317 w 670"/>
                <a:gd name="T67" fmla="*/ 435 h 694"/>
                <a:gd name="T68" fmla="*/ 351 w 670"/>
                <a:gd name="T69" fmla="*/ 403 h 694"/>
                <a:gd name="T70" fmla="*/ 389 w 670"/>
                <a:gd name="T71" fmla="*/ 360 h 694"/>
                <a:gd name="T72" fmla="*/ 424 w 670"/>
                <a:gd name="T73" fmla="*/ 314 h 694"/>
                <a:gd name="T74" fmla="*/ 460 w 670"/>
                <a:gd name="T75" fmla="*/ 269 h 694"/>
                <a:gd name="T76" fmla="*/ 488 w 670"/>
                <a:gd name="T77" fmla="*/ 234 h 694"/>
                <a:gd name="T78" fmla="*/ 509 w 670"/>
                <a:gd name="T79" fmla="*/ 210 h 694"/>
                <a:gd name="T80" fmla="*/ 531 w 670"/>
                <a:gd name="T81" fmla="*/ 186 h 694"/>
                <a:gd name="T82" fmla="*/ 549 w 670"/>
                <a:gd name="T83" fmla="*/ 161 h 694"/>
                <a:gd name="T84" fmla="*/ 568 w 670"/>
                <a:gd name="T85" fmla="*/ 128 h 694"/>
                <a:gd name="T86" fmla="*/ 598 w 670"/>
                <a:gd name="T87" fmla="*/ 92 h 694"/>
                <a:gd name="T88" fmla="*/ 627 w 670"/>
                <a:gd name="T89" fmla="*/ 56 h 694"/>
                <a:gd name="T90" fmla="*/ 653 w 670"/>
                <a:gd name="T91" fmla="*/ 20 h 694"/>
                <a:gd name="T92" fmla="*/ 670 w 670"/>
                <a:gd name="T93"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0" h="694">
                  <a:moveTo>
                    <a:pt x="670" y="0"/>
                  </a:moveTo>
                  <a:lnTo>
                    <a:pt x="657" y="33"/>
                  </a:lnTo>
                  <a:lnTo>
                    <a:pt x="641" y="63"/>
                  </a:lnTo>
                  <a:lnTo>
                    <a:pt x="623" y="93"/>
                  </a:lnTo>
                  <a:lnTo>
                    <a:pt x="604" y="122"/>
                  </a:lnTo>
                  <a:lnTo>
                    <a:pt x="585" y="151"/>
                  </a:lnTo>
                  <a:lnTo>
                    <a:pt x="565" y="179"/>
                  </a:lnTo>
                  <a:lnTo>
                    <a:pt x="546" y="208"/>
                  </a:lnTo>
                  <a:lnTo>
                    <a:pt x="529" y="239"/>
                  </a:lnTo>
                  <a:lnTo>
                    <a:pt x="513" y="257"/>
                  </a:lnTo>
                  <a:lnTo>
                    <a:pt x="498" y="277"/>
                  </a:lnTo>
                  <a:lnTo>
                    <a:pt x="481" y="296"/>
                  </a:lnTo>
                  <a:lnTo>
                    <a:pt x="465" y="314"/>
                  </a:lnTo>
                  <a:lnTo>
                    <a:pt x="449" y="333"/>
                  </a:lnTo>
                  <a:lnTo>
                    <a:pt x="432" y="351"/>
                  </a:lnTo>
                  <a:lnTo>
                    <a:pt x="416" y="370"/>
                  </a:lnTo>
                  <a:lnTo>
                    <a:pt x="400" y="389"/>
                  </a:lnTo>
                  <a:lnTo>
                    <a:pt x="382" y="406"/>
                  </a:lnTo>
                  <a:lnTo>
                    <a:pt x="365" y="425"/>
                  </a:lnTo>
                  <a:lnTo>
                    <a:pt x="348" y="441"/>
                  </a:lnTo>
                  <a:lnTo>
                    <a:pt x="329" y="458"/>
                  </a:lnTo>
                  <a:lnTo>
                    <a:pt x="310" y="475"/>
                  </a:lnTo>
                  <a:lnTo>
                    <a:pt x="292" y="491"/>
                  </a:lnTo>
                  <a:lnTo>
                    <a:pt x="272" y="506"/>
                  </a:lnTo>
                  <a:lnTo>
                    <a:pt x="251" y="521"/>
                  </a:lnTo>
                  <a:lnTo>
                    <a:pt x="238" y="533"/>
                  </a:lnTo>
                  <a:lnTo>
                    <a:pt x="224" y="544"/>
                  </a:lnTo>
                  <a:lnTo>
                    <a:pt x="210" y="556"/>
                  </a:lnTo>
                  <a:lnTo>
                    <a:pt x="198" y="568"/>
                  </a:lnTo>
                  <a:lnTo>
                    <a:pt x="184" y="578"/>
                  </a:lnTo>
                  <a:lnTo>
                    <a:pt x="170" y="590"/>
                  </a:lnTo>
                  <a:lnTo>
                    <a:pt x="156" y="600"/>
                  </a:lnTo>
                  <a:lnTo>
                    <a:pt x="142" y="611"/>
                  </a:lnTo>
                  <a:lnTo>
                    <a:pt x="128" y="621"/>
                  </a:lnTo>
                  <a:lnTo>
                    <a:pt x="113" y="630"/>
                  </a:lnTo>
                  <a:lnTo>
                    <a:pt x="99" y="641"/>
                  </a:lnTo>
                  <a:lnTo>
                    <a:pt x="84" y="650"/>
                  </a:lnTo>
                  <a:lnTo>
                    <a:pt x="68" y="658"/>
                  </a:lnTo>
                  <a:lnTo>
                    <a:pt x="53" y="666"/>
                  </a:lnTo>
                  <a:lnTo>
                    <a:pt x="38" y="675"/>
                  </a:lnTo>
                  <a:lnTo>
                    <a:pt x="23" y="683"/>
                  </a:lnTo>
                  <a:lnTo>
                    <a:pt x="16" y="683"/>
                  </a:lnTo>
                  <a:lnTo>
                    <a:pt x="12" y="686"/>
                  </a:lnTo>
                  <a:lnTo>
                    <a:pt x="6" y="692"/>
                  </a:lnTo>
                  <a:lnTo>
                    <a:pt x="0" y="694"/>
                  </a:lnTo>
                  <a:lnTo>
                    <a:pt x="15" y="682"/>
                  </a:lnTo>
                  <a:lnTo>
                    <a:pt x="30" y="670"/>
                  </a:lnTo>
                  <a:lnTo>
                    <a:pt x="45" y="658"/>
                  </a:lnTo>
                  <a:lnTo>
                    <a:pt x="60" y="648"/>
                  </a:lnTo>
                  <a:lnTo>
                    <a:pt x="77" y="637"/>
                  </a:lnTo>
                  <a:lnTo>
                    <a:pt x="93" y="628"/>
                  </a:lnTo>
                  <a:lnTo>
                    <a:pt x="108" y="618"/>
                  </a:lnTo>
                  <a:lnTo>
                    <a:pt x="124" y="607"/>
                  </a:lnTo>
                  <a:lnTo>
                    <a:pt x="137" y="596"/>
                  </a:lnTo>
                  <a:lnTo>
                    <a:pt x="150" y="583"/>
                  </a:lnTo>
                  <a:lnTo>
                    <a:pt x="163" y="572"/>
                  </a:lnTo>
                  <a:lnTo>
                    <a:pt x="177" y="561"/>
                  </a:lnTo>
                  <a:lnTo>
                    <a:pt x="189" y="550"/>
                  </a:lnTo>
                  <a:lnTo>
                    <a:pt x="203" y="539"/>
                  </a:lnTo>
                  <a:lnTo>
                    <a:pt x="216" y="528"/>
                  </a:lnTo>
                  <a:lnTo>
                    <a:pt x="230" y="518"/>
                  </a:lnTo>
                  <a:lnTo>
                    <a:pt x="243" y="506"/>
                  </a:lnTo>
                  <a:lnTo>
                    <a:pt x="256" y="496"/>
                  </a:lnTo>
                  <a:lnTo>
                    <a:pt x="270" y="484"/>
                  </a:lnTo>
                  <a:lnTo>
                    <a:pt x="281" y="472"/>
                  </a:lnTo>
                  <a:lnTo>
                    <a:pt x="294" y="461"/>
                  </a:lnTo>
                  <a:lnTo>
                    <a:pt x="306" y="448"/>
                  </a:lnTo>
                  <a:lnTo>
                    <a:pt x="317" y="435"/>
                  </a:lnTo>
                  <a:lnTo>
                    <a:pt x="329" y="421"/>
                  </a:lnTo>
                  <a:lnTo>
                    <a:pt x="351" y="403"/>
                  </a:lnTo>
                  <a:lnTo>
                    <a:pt x="371" y="382"/>
                  </a:lnTo>
                  <a:lnTo>
                    <a:pt x="389" y="360"/>
                  </a:lnTo>
                  <a:lnTo>
                    <a:pt x="408" y="337"/>
                  </a:lnTo>
                  <a:lnTo>
                    <a:pt x="424" y="314"/>
                  </a:lnTo>
                  <a:lnTo>
                    <a:pt x="442" y="291"/>
                  </a:lnTo>
                  <a:lnTo>
                    <a:pt x="460" y="269"/>
                  </a:lnTo>
                  <a:lnTo>
                    <a:pt x="479" y="247"/>
                  </a:lnTo>
                  <a:lnTo>
                    <a:pt x="488" y="234"/>
                  </a:lnTo>
                  <a:lnTo>
                    <a:pt x="499" y="222"/>
                  </a:lnTo>
                  <a:lnTo>
                    <a:pt x="509" y="210"/>
                  </a:lnTo>
                  <a:lnTo>
                    <a:pt x="521" y="198"/>
                  </a:lnTo>
                  <a:lnTo>
                    <a:pt x="531" y="186"/>
                  </a:lnTo>
                  <a:lnTo>
                    <a:pt x="541" y="173"/>
                  </a:lnTo>
                  <a:lnTo>
                    <a:pt x="549" y="161"/>
                  </a:lnTo>
                  <a:lnTo>
                    <a:pt x="554" y="147"/>
                  </a:lnTo>
                  <a:lnTo>
                    <a:pt x="568" y="128"/>
                  </a:lnTo>
                  <a:lnTo>
                    <a:pt x="584" y="110"/>
                  </a:lnTo>
                  <a:lnTo>
                    <a:pt x="598" y="92"/>
                  </a:lnTo>
                  <a:lnTo>
                    <a:pt x="613" y="75"/>
                  </a:lnTo>
                  <a:lnTo>
                    <a:pt x="627" y="56"/>
                  </a:lnTo>
                  <a:lnTo>
                    <a:pt x="639" y="39"/>
                  </a:lnTo>
                  <a:lnTo>
                    <a:pt x="653" y="20"/>
                  </a:lnTo>
                  <a:lnTo>
                    <a:pt x="665" y="0"/>
                  </a:lnTo>
                  <a:lnTo>
                    <a:pt x="6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21"/>
            <p:cNvSpPr>
              <a:spLocks/>
            </p:cNvSpPr>
            <p:nvPr/>
          </p:nvSpPr>
          <p:spPr bwMode="auto">
            <a:xfrm>
              <a:off x="1709738" y="3028950"/>
              <a:ext cx="11113" cy="17462"/>
            </a:xfrm>
            <a:custGeom>
              <a:avLst/>
              <a:gdLst>
                <a:gd name="T0" fmla="*/ 44 w 44"/>
                <a:gd name="T1" fmla="*/ 7 h 65"/>
                <a:gd name="T2" fmla="*/ 0 w 44"/>
                <a:gd name="T3" fmla="*/ 65 h 65"/>
                <a:gd name="T4" fmla="*/ 0 w 44"/>
                <a:gd name="T5" fmla="*/ 55 h 65"/>
                <a:gd name="T6" fmla="*/ 6 w 44"/>
                <a:gd name="T7" fmla="*/ 48 h 65"/>
                <a:gd name="T8" fmla="*/ 10 w 44"/>
                <a:gd name="T9" fmla="*/ 41 h 65"/>
                <a:gd name="T10" fmla="*/ 16 w 44"/>
                <a:gd name="T11" fmla="*/ 33 h 65"/>
                <a:gd name="T12" fmla="*/ 21 w 44"/>
                <a:gd name="T13" fmla="*/ 26 h 65"/>
                <a:gd name="T14" fmla="*/ 26 w 44"/>
                <a:gd name="T15" fmla="*/ 19 h 65"/>
                <a:gd name="T16" fmla="*/ 31 w 44"/>
                <a:gd name="T17" fmla="*/ 12 h 65"/>
                <a:gd name="T18" fmla="*/ 37 w 44"/>
                <a:gd name="T19" fmla="*/ 6 h 65"/>
                <a:gd name="T20" fmla="*/ 44 w 44"/>
                <a:gd name="T21" fmla="*/ 0 h 65"/>
                <a:gd name="T22" fmla="*/ 44 w 44"/>
                <a:gd name="T23"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44" y="7"/>
                  </a:moveTo>
                  <a:lnTo>
                    <a:pt x="0" y="65"/>
                  </a:lnTo>
                  <a:lnTo>
                    <a:pt x="0" y="55"/>
                  </a:lnTo>
                  <a:lnTo>
                    <a:pt x="6" y="48"/>
                  </a:lnTo>
                  <a:lnTo>
                    <a:pt x="10" y="41"/>
                  </a:lnTo>
                  <a:lnTo>
                    <a:pt x="16" y="33"/>
                  </a:lnTo>
                  <a:lnTo>
                    <a:pt x="21" y="26"/>
                  </a:lnTo>
                  <a:lnTo>
                    <a:pt x="26" y="19"/>
                  </a:lnTo>
                  <a:lnTo>
                    <a:pt x="31" y="12"/>
                  </a:lnTo>
                  <a:lnTo>
                    <a:pt x="37" y="6"/>
                  </a:lnTo>
                  <a:lnTo>
                    <a:pt x="44" y="0"/>
                  </a:lnTo>
                  <a:lnTo>
                    <a:pt x="4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22"/>
            <p:cNvSpPr>
              <a:spLocks/>
            </p:cNvSpPr>
            <p:nvPr/>
          </p:nvSpPr>
          <p:spPr bwMode="auto">
            <a:xfrm>
              <a:off x="1800225" y="3040063"/>
              <a:ext cx="136525" cy="139700"/>
            </a:xfrm>
            <a:custGeom>
              <a:avLst/>
              <a:gdLst>
                <a:gd name="T0" fmla="*/ 460 w 513"/>
                <a:gd name="T1" fmla="*/ 93 h 524"/>
                <a:gd name="T2" fmla="*/ 436 w 513"/>
                <a:gd name="T3" fmla="*/ 123 h 524"/>
                <a:gd name="T4" fmla="*/ 411 w 513"/>
                <a:gd name="T5" fmla="*/ 153 h 524"/>
                <a:gd name="T6" fmla="*/ 385 w 513"/>
                <a:gd name="T7" fmla="*/ 183 h 524"/>
                <a:gd name="T8" fmla="*/ 360 w 513"/>
                <a:gd name="T9" fmla="*/ 213 h 524"/>
                <a:gd name="T10" fmla="*/ 333 w 513"/>
                <a:gd name="T11" fmla="*/ 244 h 524"/>
                <a:gd name="T12" fmla="*/ 305 w 513"/>
                <a:gd name="T13" fmla="*/ 274 h 524"/>
                <a:gd name="T14" fmla="*/ 276 w 513"/>
                <a:gd name="T15" fmla="*/ 303 h 524"/>
                <a:gd name="T16" fmla="*/ 248 w 513"/>
                <a:gd name="T17" fmla="*/ 331 h 524"/>
                <a:gd name="T18" fmla="*/ 218 w 513"/>
                <a:gd name="T19" fmla="*/ 359 h 524"/>
                <a:gd name="T20" fmla="*/ 187 w 513"/>
                <a:gd name="T21" fmla="*/ 386 h 524"/>
                <a:gd name="T22" fmla="*/ 157 w 513"/>
                <a:gd name="T23" fmla="*/ 411 h 524"/>
                <a:gd name="T24" fmla="*/ 127 w 513"/>
                <a:gd name="T25" fmla="*/ 437 h 524"/>
                <a:gd name="T26" fmla="*/ 96 w 513"/>
                <a:gd name="T27" fmla="*/ 460 h 524"/>
                <a:gd name="T28" fmla="*/ 64 w 513"/>
                <a:gd name="T29" fmla="*/ 483 h 524"/>
                <a:gd name="T30" fmla="*/ 32 w 513"/>
                <a:gd name="T31" fmla="*/ 504 h 524"/>
                <a:gd name="T32" fmla="*/ 0 w 513"/>
                <a:gd name="T33" fmla="*/ 524 h 524"/>
                <a:gd name="T34" fmla="*/ 24 w 513"/>
                <a:gd name="T35" fmla="*/ 506 h 524"/>
                <a:gd name="T36" fmla="*/ 46 w 513"/>
                <a:gd name="T37" fmla="*/ 488 h 524"/>
                <a:gd name="T38" fmla="*/ 67 w 513"/>
                <a:gd name="T39" fmla="*/ 468 h 524"/>
                <a:gd name="T40" fmla="*/ 87 w 513"/>
                <a:gd name="T41" fmla="*/ 448 h 524"/>
                <a:gd name="T42" fmla="*/ 108 w 513"/>
                <a:gd name="T43" fmla="*/ 429 h 524"/>
                <a:gd name="T44" fmla="*/ 129 w 513"/>
                <a:gd name="T45" fmla="*/ 408 h 524"/>
                <a:gd name="T46" fmla="*/ 151 w 513"/>
                <a:gd name="T47" fmla="*/ 388 h 524"/>
                <a:gd name="T48" fmla="*/ 175 w 513"/>
                <a:gd name="T49" fmla="*/ 368 h 524"/>
                <a:gd name="T50" fmla="*/ 194 w 513"/>
                <a:gd name="T51" fmla="*/ 348 h 524"/>
                <a:gd name="T52" fmla="*/ 214 w 513"/>
                <a:gd name="T53" fmla="*/ 329 h 524"/>
                <a:gd name="T54" fmla="*/ 234 w 513"/>
                <a:gd name="T55" fmla="*/ 308 h 524"/>
                <a:gd name="T56" fmla="*/ 254 w 513"/>
                <a:gd name="T57" fmla="*/ 287 h 524"/>
                <a:gd name="T58" fmla="*/ 272 w 513"/>
                <a:gd name="T59" fmla="*/ 267 h 524"/>
                <a:gd name="T60" fmla="*/ 291 w 513"/>
                <a:gd name="T61" fmla="*/ 246 h 524"/>
                <a:gd name="T62" fmla="*/ 311 w 513"/>
                <a:gd name="T63" fmla="*/ 225 h 524"/>
                <a:gd name="T64" fmla="*/ 329 w 513"/>
                <a:gd name="T65" fmla="*/ 204 h 524"/>
                <a:gd name="T66" fmla="*/ 348 w 513"/>
                <a:gd name="T67" fmla="*/ 183 h 524"/>
                <a:gd name="T68" fmla="*/ 367 w 513"/>
                <a:gd name="T69" fmla="*/ 161 h 524"/>
                <a:gd name="T70" fmla="*/ 386 w 513"/>
                <a:gd name="T71" fmla="*/ 140 h 524"/>
                <a:gd name="T72" fmla="*/ 405 w 513"/>
                <a:gd name="T73" fmla="*/ 119 h 524"/>
                <a:gd name="T74" fmla="*/ 423 w 513"/>
                <a:gd name="T75" fmla="*/ 98 h 524"/>
                <a:gd name="T76" fmla="*/ 442 w 513"/>
                <a:gd name="T77" fmla="*/ 76 h 524"/>
                <a:gd name="T78" fmla="*/ 462 w 513"/>
                <a:gd name="T79" fmla="*/ 55 h 524"/>
                <a:gd name="T80" fmla="*/ 480 w 513"/>
                <a:gd name="T81" fmla="*/ 34 h 524"/>
                <a:gd name="T82" fmla="*/ 513 w 513"/>
                <a:gd name="T83" fmla="*/ 0 h 524"/>
                <a:gd name="T84" fmla="*/ 508 w 513"/>
                <a:gd name="T85" fmla="*/ 12 h 524"/>
                <a:gd name="T86" fmla="*/ 501 w 513"/>
                <a:gd name="T87" fmla="*/ 24 h 524"/>
                <a:gd name="T88" fmla="*/ 494 w 513"/>
                <a:gd name="T89" fmla="*/ 34 h 524"/>
                <a:gd name="T90" fmla="*/ 486 w 513"/>
                <a:gd name="T91" fmla="*/ 46 h 524"/>
                <a:gd name="T92" fmla="*/ 479 w 513"/>
                <a:gd name="T93" fmla="*/ 58 h 524"/>
                <a:gd name="T94" fmla="*/ 471 w 513"/>
                <a:gd name="T95" fmla="*/ 68 h 524"/>
                <a:gd name="T96" fmla="*/ 465 w 513"/>
                <a:gd name="T97" fmla="*/ 80 h 524"/>
                <a:gd name="T98" fmla="*/ 460 w 513"/>
                <a:gd name="T99" fmla="*/ 93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3" h="524">
                  <a:moveTo>
                    <a:pt x="460" y="93"/>
                  </a:moveTo>
                  <a:lnTo>
                    <a:pt x="436" y="123"/>
                  </a:lnTo>
                  <a:lnTo>
                    <a:pt x="411" y="153"/>
                  </a:lnTo>
                  <a:lnTo>
                    <a:pt x="385" y="183"/>
                  </a:lnTo>
                  <a:lnTo>
                    <a:pt x="360" y="213"/>
                  </a:lnTo>
                  <a:lnTo>
                    <a:pt x="333" y="244"/>
                  </a:lnTo>
                  <a:lnTo>
                    <a:pt x="305" y="274"/>
                  </a:lnTo>
                  <a:lnTo>
                    <a:pt x="276" y="303"/>
                  </a:lnTo>
                  <a:lnTo>
                    <a:pt x="248" y="331"/>
                  </a:lnTo>
                  <a:lnTo>
                    <a:pt x="218" y="359"/>
                  </a:lnTo>
                  <a:lnTo>
                    <a:pt x="187" y="386"/>
                  </a:lnTo>
                  <a:lnTo>
                    <a:pt x="157" y="411"/>
                  </a:lnTo>
                  <a:lnTo>
                    <a:pt x="127" y="437"/>
                  </a:lnTo>
                  <a:lnTo>
                    <a:pt x="96" y="460"/>
                  </a:lnTo>
                  <a:lnTo>
                    <a:pt x="64" y="483"/>
                  </a:lnTo>
                  <a:lnTo>
                    <a:pt x="32" y="504"/>
                  </a:lnTo>
                  <a:lnTo>
                    <a:pt x="0" y="524"/>
                  </a:lnTo>
                  <a:lnTo>
                    <a:pt x="24" y="506"/>
                  </a:lnTo>
                  <a:lnTo>
                    <a:pt x="46" y="488"/>
                  </a:lnTo>
                  <a:lnTo>
                    <a:pt x="67" y="468"/>
                  </a:lnTo>
                  <a:lnTo>
                    <a:pt x="87" y="448"/>
                  </a:lnTo>
                  <a:lnTo>
                    <a:pt x="108" y="429"/>
                  </a:lnTo>
                  <a:lnTo>
                    <a:pt x="129" y="408"/>
                  </a:lnTo>
                  <a:lnTo>
                    <a:pt x="151" y="388"/>
                  </a:lnTo>
                  <a:lnTo>
                    <a:pt x="175" y="368"/>
                  </a:lnTo>
                  <a:lnTo>
                    <a:pt x="194" y="348"/>
                  </a:lnTo>
                  <a:lnTo>
                    <a:pt x="214" y="329"/>
                  </a:lnTo>
                  <a:lnTo>
                    <a:pt x="234" y="308"/>
                  </a:lnTo>
                  <a:lnTo>
                    <a:pt x="254" y="287"/>
                  </a:lnTo>
                  <a:lnTo>
                    <a:pt x="272" y="267"/>
                  </a:lnTo>
                  <a:lnTo>
                    <a:pt x="291" y="246"/>
                  </a:lnTo>
                  <a:lnTo>
                    <a:pt x="311" y="225"/>
                  </a:lnTo>
                  <a:lnTo>
                    <a:pt x="329" y="204"/>
                  </a:lnTo>
                  <a:lnTo>
                    <a:pt x="348" y="183"/>
                  </a:lnTo>
                  <a:lnTo>
                    <a:pt x="367" y="161"/>
                  </a:lnTo>
                  <a:lnTo>
                    <a:pt x="386" y="140"/>
                  </a:lnTo>
                  <a:lnTo>
                    <a:pt x="405" y="119"/>
                  </a:lnTo>
                  <a:lnTo>
                    <a:pt x="423" y="98"/>
                  </a:lnTo>
                  <a:lnTo>
                    <a:pt x="442" y="76"/>
                  </a:lnTo>
                  <a:lnTo>
                    <a:pt x="462" y="55"/>
                  </a:lnTo>
                  <a:lnTo>
                    <a:pt x="480" y="34"/>
                  </a:lnTo>
                  <a:lnTo>
                    <a:pt x="513" y="0"/>
                  </a:lnTo>
                  <a:lnTo>
                    <a:pt x="508" y="12"/>
                  </a:lnTo>
                  <a:lnTo>
                    <a:pt x="501" y="24"/>
                  </a:lnTo>
                  <a:lnTo>
                    <a:pt x="494" y="34"/>
                  </a:lnTo>
                  <a:lnTo>
                    <a:pt x="486" y="46"/>
                  </a:lnTo>
                  <a:lnTo>
                    <a:pt x="479" y="58"/>
                  </a:lnTo>
                  <a:lnTo>
                    <a:pt x="471" y="68"/>
                  </a:lnTo>
                  <a:lnTo>
                    <a:pt x="465" y="80"/>
                  </a:lnTo>
                  <a:lnTo>
                    <a:pt x="460" y="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23"/>
            <p:cNvSpPr>
              <a:spLocks/>
            </p:cNvSpPr>
            <p:nvPr/>
          </p:nvSpPr>
          <p:spPr bwMode="auto">
            <a:xfrm>
              <a:off x="1835150" y="3084513"/>
              <a:ext cx="85725" cy="85725"/>
            </a:xfrm>
            <a:custGeom>
              <a:avLst/>
              <a:gdLst>
                <a:gd name="T0" fmla="*/ 327 w 327"/>
                <a:gd name="T1" fmla="*/ 0 h 325"/>
                <a:gd name="T2" fmla="*/ 312 w 327"/>
                <a:gd name="T3" fmla="*/ 25 h 325"/>
                <a:gd name="T4" fmla="*/ 295 w 327"/>
                <a:gd name="T5" fmla="*/ 49 h 325"/>
                <a:gd name="T6" fmla="*/ 279 w 327"/>
                <a:gd name="T7" fmla="*/ 73 h 325"/>
                <a:gd name="T8" fmla="*/ 260 w 327"/>
                <a:gd name="T9" fmla="*/ 96 h 325"/>
                <a:gd name="T10" fmla="*/ 243 w 327"/>
                <a:gd name="T11" fmla="*/ 118 h 325"/>
                <a:gd name="T12" fmla="*/ 223 w 327"/>
                <a:gd name="T13" fmla="*/ 140 h 325"/>
                <a:gd name="T14" fmla="*/ 203 w 327"/>
                <a:gd name="T15" fmla="*/ 161 h 325"/>
                <a:gd name="T16" fmla="*/ 184 w 327"/>
                <a:gd name="T17" fmla="*/ 182 h 325"/>
                <a:gd name="T18" fmla="*/ 163 w 327"/>
                <a:gd name="T19" fmla="*/ 202 h 325"/>
                <a:gd name="T20" fmla="*/ 141 w 327"/>
                <a:gd name="T21" fmla="*/ 221 h 325"/>
                <a:gd name="T22" fmla="*/ 119 w 327"/>
                <a:gd name="T23" fmla="*/ 240 h 325"/>
                <a:gd name="T24" fmla="*/ 95 w 327"/>
                <a:gd name="T25" fmla="*/ 259 h 325"/>
                <a:gd name="T26" fmla="*/ 72 w 327"/>
                <a:gd name="T27" fmla="*/ 276 h 325"/>
                <a:gd name="T28" fmla="*/ 49 w 327"/>
                <a:gd name="T29" fmla="*/ 293 h 325"/>
                <a:gd name="T30" fmla="*/ 24 w 327"/>
                <a:gd name="T31" fmla="*/ 310 h 325"/>
                <a:gd name="T32" fmla="*/ 0 w 327"/>
                <a:gd name="T33" fmla="*/ 325 h 325"/>
                <a:gd name="T34" fmla="*/ 17 w 327"/>
                <a:gd name="T35" fmla="*/ 306 h 325"/>
                <a:gd name="T36" fmla="*/ 35 w 327"/>
                <a:gd name="T37" fmla="*/ 289 h 325"/>
                <a:gd name="T38" fmla="*/ 53 w 327"/>
                <a:gd name="T39" fmla="*/ 271 h 325"/>
                <a:gd name="T40" fmla="*/ 73 w 327"/>
                <a:gd name="T41" fmla="*/ 253 h 325"/>
                <a:gd name="T42" fmla="*/ 92 w 327"/>
                <a:gd name="T43" fmla="*/ 235 h 325"/>
                <a:gd name="T44" fmla="*/ 112 w 327"/>
                <a:gd name="T45" fmla="*/ 219 h 325"/>
                <a:gd name="T46" fmla="*/ 131 w 327"/>
                <a:gd name="T47" fmla="*/ 202 h 325"/>
                <a:gd name="T48" fmla="*/ 151 w 327"/>
                <a:gd name="T49" fmla="*/ 184 h 325"/>
                <a:gd name="T50" fmla="*/ 171 w 327"/>
                <a:gd name="T51" fmla="*/ 167 h 325"/>
                <a:gd name="T52" fmla="*/ 191 w 327"/>
                <a:gd name="T53" fmla="*/ 148 h 325"/>
                <a:gd name="T54" fmla="*/ 209 w 327"/>
                <a:gd name="T55" fmla="*/ 131 h 325"/>
                <a:gd name="T56" fmla="*/ 228 w 327"/>
                <a:gd name="T57" fmla="*/ 112 h 325"/>
                <a:gd name="T58" fmla="*/ 245 w 327"/>
                <a:gd name="T59" fmla="*/ 94 h 325"/>
                <a:gd name="T60" fmla="*/ 262 w 327"/>
                <a:gd name="T61" fmla="*/ 75 h 325"/>
                <a:gd name="T62" fmla="*/ 278 w 327"/>
                <a:gd name="T63" fmla="*/ 55 h 325"/>
                <a:gd name="T64" fmla="*/ 293 w 327"/>
                <a:gd name="T65" fmla="*/ 34 h 325"/>
                <a:gd name="T66" fmla="*/ 300 w 327"/>
                <a:gd name="T67" fmla="*/ 25 h 325"/>
                <a:gd name="T68" fmla="*/ 308 w 327"/>
                <a:gd name="T69" fmla="*/ 16 h 325"/>
                <a:gd name="T70" fmla="*/ 316 w 327"/>
                <a:gd name="T71" fmla="*/ 6 h 325"/>
                <a:gd name="T72" fmla="*/ 327 w 327"/>
                <a:gd name="T7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25">
                  <a:moveTo>
                    <a:pt x="327" y="0"/>
                  </a:moveTo>
                  <a:lnTo>
                    <a:pt x="312" y="25"/>
                  </a:lnTo>
                  <a:lnTo>
                    <a:pt x="295" y="49"/>
                  </a:lnTo>
                  <a:lnTo>
                    <a:pt x="279" y="73"/>
                  </a:lnTo>
                  <a:lnTo>
                    <a:pt x="260" y="96"/>
                  </a:lnTo>
                  <a:lnTo>
                    <a:pt x="243" y="118"/>
                  </a:lnTo>
                  <a:lnTo>
                    <a:pt x="223" y="140"/>
                  </a:lnTo>
                  <a:lnTo>
                    <a:pt x="203" y="161"/>
                  </a:lnTo>
                  <a:lnTo>
                    <a:pt x="184" y="182"/>
                  </a:lnTo>
                  <a:lnTo>
                    <a:pt x="163" y="202"/>
                  </a:lnTo>
                  <a:lnTo>
                    <a:pt x="141" y="221"/>
                  </a:lnTo>
                  <a:lnTo>
                    <a:pt x="119" y="240"/>
                  </a:lnTo>
                  <a:lnTo>
                    <a:pt x="95" y="259"/>
                  </a:lnTo>
                  <a:lnTo>
                    <a:pt x="72" y="276"/>
                  </a:lnTo>
                  <a:lnTo>
                    <a:pt x="49" y="293"/>
                  </a:lnTo>
                  <a:lnTo>
                    <a:pt x="24" y="310"/>
                  </a:lnTo>
                  <a:lnTo>
                    <a:pt x="0" y="325"/>
                  </a:lnTo>
                  <a:lnTo>
                    <a:pt x="17" y="306"/>
                  </a:lnTo>
                  <a:lnTo>
                    <a:pt x="35" y="289"/>
                  </a:lnTo>
                  <a:lnTo>
                    <a:pt x="53" y="271"/>
                  </a:lnTo>
                  <a:lnTo>
                    <a:pt x="73" y="253"/>
                  </a:lnTo>
                  <a:lnTo>
                    <a:pt x="92" y="235"/>
                  </a:lnTo>
                  <a:lnTo>
                    <a:pt x="112" y="219"/>
                  </a:lnTo>
                  <a:lnTo>
                    <a:pt x="131" y="202"/>
                  </a:lnTo>
                  <a:lnTo>
                    <a:pt x="151" y="184"/>
                  </a:lnTo>
                  <a:lnTo>
                    <a:pt x="171" y="167"/>
                  </a:lnTo>
                  <a:lnTo>
                    <a:pt x="191" y="148"/>
                  </a:lnTo>
                  <a:lnTo>
                    <a:pt x="209" y="131"/>
                  </a:lnTo>
                  <a:lnTo>
                    <a:pt x="228" y="112"/>
                  </a:lnTo>
                  <a:lnTo>
                    <a:pt x="245" y="94"/>
                  </a:lnTo>
                  <a:lnTo>
                    <a:pt x="262" y="75"/>
                  </a:lnTo>
                  <a:lnTo>
                    <a:pt x="278" y="55"/>
                  </a:lnTo>
                  <a:lnTo>
                    <a:pt x="293" y="34"/>
                  </a:lnTo>
                  <a:lnTo>
                    <a:pt x="300" y="25"/>
                  </a:lnTo>
                  <a:lnTo>
                    <a:pt x="308" y="16"/>
                  </a:lnTo>
                  <a:lnTo>
                    <a:pt x="316" y="6"/>
                  </a:lnTo>
                  <a:lnTo>
                    <a:pt x="3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24"/>
            <p:cNvSpPr>
              <a:spLocks/>
            </p:cNvSpPr>
            <p:nvPr/>
          </p:nvSpPr>
          <p:spPr bwMode="auto">
            <a:xfrm>
              <a:off x="1635125" y="3100388"/>
              <a:ext cx="28575" cy="63500"/>
            </a:xfrm>
            <a:custGeom>
              <a:avLst/>
              <a:gdLst>
                <a:gd name="T0" fmla="*/ 108 w 108"/>
                <a:gd name="T1" fmla="*/ 2 h 244"/>
                <a:gd name="T2" fmla="*/ 91 w 108"/>
                <a:gd name="T3" fmla="*/ 28 h 244"/>
                <a:gd name="T4" fmla="*/ 77 w 108"/>
                <a:gd name="T5" fmla="*/ 53 h 244"/>
                <a:gd name="T6" fmla="*/ 64 w 108"/>
                <a:gd name="T7" fmla="*/ 81 h 244"/>
                <a:gd name="T8" fmla="*/ 54 w 108"/>
                <a:gd name="T9" fmla="*/ 108 h 244"/>
                <a:gd name="T10" fmla="*/ 44 w 108"/>
                <a:gd name="T11" fmla="*/ 137 h 244"/>
                <a:gd name="T12" fmla="*/ 34 w 108"/>
                <a:gd name="T13" fmla="*/ 164 h 244"/>
                <a:gd name="T14" fmla="*/ 22 w 108"/>
                <a:gd name="T15" fmla="*/ 192 h 244"/>
                <a:gd name="T16" fmla="*/ 10 w 108"/>
                <a:gd name="T17" fmla="*/ 219 h 244"/>
                <a:gd name="T18" fmla="*/ 10 w 108"/>
                <a:gd name="T19" fmla="*/ 243 h 244"/>
                <a:gd name="T20" fmla="*/ 8 w 108"/>
                <a:gd name="T21" fmla="*/ 243 h 244"/>
                <a:gd name="T22" fmla="*/ 7 w 108"/>
                <a:gd name="T23" fmla="*/ 243 h 244"/>
                <a:gd name="T24" fmla="*/ 6 w 108"/>
                <a:gd name="T25" fmla="*/ 244 h 244"/>
                <a:gd name="T26" fmla="*/ 6 w 108"/>
                <a:gd name="T27" fmla="*/ 244 h 244"/>
                <a:gd name="T28" fmla="*/ 0 w 108"/>
                <a:gd name="T29" fmla="*/ 219 h 244"/>
                <a:gd name="T30" fmla="*/ 3 w 108"/>
                <a:gd name="T31" fmla="*/ 193 h 244"/>
                <a:gd name="T32" fmla="*/ 11 w 108"/>
                <a:gd name="T33" fmla="*/ 167 h 244"/>
                <a:gd name="T34" fmla="*/ 19 w 108"/>
                <a:gd name="T35" fmla="*/ 144 h 244"/>
                <a:gd name="T36" fmla="*/ 29 w 108"/>
                <a:gd name="T37" fmla="*/ 126 h 244"/>
                <a:gd name="T38" fmla="*/ 39 w 108"/>
                <a:gd name="T39" fmla="*/ 107 h 244"/>
                <a:gd name="T40" fmla="*/ 48 w 108"/>
                <a:gd name="T41" fmla="*/ 88 h 244"/>
                <a:gd name="T42" fmla="*/ 58 w 108"/>
                <a:gd name="T43" fmla="*/ 70 h 244"/>
                <a:gd name="T44" fmla="*/ 69 w 108"/>
                <a:gd name="T45" fmla="*/ 51 h 244"/>
                <a:gd name="T46" fmla="*/ 80 w 108"/>
                <a:gd name="T47" fmla="*/ 34 h 244"/>
                <a:gd name="T48" fmla="*/ 93 w 108"/>
                <a:gd name="T49" fmla="*/ 16 h 244"/>
                <a:gd name="T50" fmla="*/ 106 w 108"/>
                <a:gd name="T51" fmla="*/ 0 h 244"/>
                <a:gd name="T52" fmla="*/ 108 w 108"/>
                <a:gd name="T53" fmla="*/ 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8" h="244">
                  <a:moveTo>
                    <a:pt x="108" y="2"/>
                  </a:moveTo>
                  <a:lnTo>
                    <a:pt x="91" y="28"/>
                  </a:lnTo>
                  <a:lnTo>
                    <a:pt x="77" y="53"/>
                  </a:lnTo>
                  <a:lnTo>
                    <a:pt x="64" y="81"/>
                  </a:lnTo>
                  <a:lnTo>
                    <a:pt x="54" y="108"/>
                  </a:lnTo>
                  <a:lnTo>
                    <a:pt x="44" y="137"/>
                  </a:lnTo>
                  <a:lnTo>
                    <a:pt x="34" y="164"/>
                  </a:lnTo>
                  <a:lnTo>
                    <a:pt x="22" y="192"/>
                  </a:lnTo>
                  <a:lnTo>
                    <a:pt x="10" y="219"/>
                  </a:lnTo>
                  <a:lnTo>
                    <a:pt x="10" y="243"/>
                  </a:lnTo>
                  <a:lnTo>
                    <a:pt x="8" y="243"/>
                  </a:lnTo>
                  <a:lnTo>
                    <a:pt x="7" y="243"/>
                  </a:lnTo>
                  <a:lnTo>
                    <a:pt x="6" y="244"/>
                  </a:lnTo>
                  <a:lnTo>
                    <a:pt x="6" y="244"/>
                  </a:lnTo>
                  <a:lnTo>
                    <a:pt x="0" y="219"/>
                  </a:lnTo>
                  <a:lnTo>
                    <a:pt x="3" y="193"/>
                  </a:lnTo>
                  <a:lnTo>
                    <a:pt x="11" y="167"/>
                  </a:lnTo>
                  <a:lnTo>
                    <a:pt x="19" y="144"/>
                  </a:lnTo>
                  <a:lnTo>
                    <a:pt x="29" y="126"/>
                  </a:lnTo>
                  <a:lnTo>
                    <a:pt x="39" y="107"/>
                  </a:lnTo>
                  <a:lnTo>
                    <a:pt x="48" y="88"/>
                  </a:lnTo>
                  <a:lnTo>
                    <a:pt x="58" y="70"/>
                  </a:lnTo>
                  <a:lnTo>
                    <a:pt x="69" y="51"/>
                  </a:lnTo>
                  <a:lnTo>
                    <a:pt x="80" y="34"/>
                  </a:lnTo>
                  <a:lnTo>
                    <a:pt x="93" y="16"/>
                  </a:lnTo>
                  <a:lnTo>
                    <a:pt x="106" y="0"/>
                  </a:lnTo>
                  <a:lnTo>
                    <a:pt x="10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25"/>
            <p:cNvSpPr>
              <a:spLocks/>
            </p:cNvSpPr>
            <p:nvPr/>
          </p:nvSpPr>
          <p:spPr bwMode="auto">
            <a:xfrm>
              <a:off x="1676400" y="3101975"/>
              <a:ext cx="0" cy="1587"/>
            </a:xfrm>
            <a:custGeom>
              <a:avLst/>
              <a:gdLst>
                <a:gd name="T0" fmla="*/ 6 w 6"/>
                <a:gd name="T1" fmla="*/ 0 h 7"/>
                <a:gd name="T2" fmla="*/ 6 w 6"/>
                <a:gd name="T3" fmla="*/ 2 h 7"/>
                <a:gd name="T4" fmla="*/ 5 w 6"/>
                <a:gd name="T5" fmla="*/ 3 h 7"/>
                <a:gd name="T6" fmla="*/ 4 w 6"/>
                <a:gd name="T7" fmla="*/ 6 h 7"/>
                <a:gd name="T8" fmla="*/ 1 w 6"/>
                <a:gd name="T9" fmla="*/ 7 h 7"/>
                <a:gd name="T10" fmla="*/ 0 w 6"/>
                <a:gd name="T11" fmla="*/ 5 h 7"/>
                <a:gd name="T12" fmla="*/ 1 w 6"/>
                <a:gd name="T13" fmla="*/ 2 h 7"/>
                <a:gd name="T14" fmla="*/ 2 w 6"/>
                <a:gd name="T15" fmla="*/ 0 h 7"/>
                <a:gd name="T16" fmla="*/ 6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6" y="0"/>
                  </a:moveTo>
                  <a:lnTo>
                    <a:pt x="6" y="2"/>
                  </a:lnTo>
                  <a:lnTo>
                    <a:pt x="5" y="3"/>
                  </a:lnTo>
                  <a:lnTo>
                    <a:pt x="4" y="6"/>
                  </a:lnTo>
                  <a:lnTo>
                    <a:pt x="1" y="7"/>
                  </a:lnTo>
                  <a:lnTo>
                    <a:pt x="0" y="5"/>
                  </a:lnTo>
                  <a:lnTo>
                    <a:pt x="1" y="2"/>
                  </a:lnTo>
                  <a:lnTo>
                    <a:pt x="2"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26"/>
            <p:cNvSpPr>
              <a:spLocks/>
            </p:cNvSpPr>
            <p:nvPr/>
          </p:nvSpPr>
          <p:spPr bwMode="auto">
            <a:xfrm>
              <a:off x="1647825" y="3105150"/>
              <a:ext cx="26988" cy="60325"/>
            </a:xfrm>
            <a:custGeom>
              <a:avLst/>
              <a:gdLst>
                <a:gd name="T0" fmla="*/ 102 w 102"/>
                <a:gd name="T1" fmla="*/ 0 h 226"/>
                <a:gd name="T2" fmla="*/ 95 w 102"/>
                <a:gd name="T3" fmla="*/ 16 h 226"/>
                <a:gd name="T4" fmla="*/ 88 w 102"/>
                <a:gd name="T5" fmla="*/ 32 h 226"/>
                <a:gd name="T6" fmla="*/ 79 w 102"/>
                <a:gd name="T7" fmla="*/ 47 h 226"/>
                <a:gd name="T8" fmla="*/ 71 w 102"/>
                <a:gd name="T9" fmla="*/ 63 h 226"/>
                <a:gd name="T10" fmla="*/ 62 w 102"/>
                <a:gd name="T11" fmla="*/ 78 h 226"/>
                <a:gd name="T12" fmla="*/ 55 w 102"/>
                <a:gd name="T13" fmla="*/ 93 h 226"/>
                <a:gd name="T14" fmla="*/ 48 w 102"/>
                <a:gd name="T15" fmla="*/ 109 h 226"/>
                <a:gd name="T16" fmla="*/ 43 w 102"/>
                <a:gd name="T17" fmla="*/ 125 h 226"/>
                <a:gd name="T18" fmla="*/ 38 w 102"/>
                <a:gd name="T19" fmla="*/ 138 h 226"/>
                <a:gd name="T20" fmla="*/ 34 w 102"/>
                <a:gd name="T21" fmla="*/ 150 h 226"/>
                <a:gd name="T22" fmla="*/ 28 w 102"/>
                <a:gd name="T23" fmla="*/ 163 h 226"/>
                <a:gd name="T24" fmla="*/ 22 w 102"/>
                <a:gd name="T25" fmla="*/ 174 h 226"/>
                <a:gd name="T26" fmla="*/ 18 w 102"/>
                <a:gd name="T27" fmla="*/ 187 h 226"/>
                <a:gd name="T28" fmla="*/ 14 w 102"/>
                <a:gd name="T29" fmla="*/ 200 h 226"/>
                <a:gd name="T30" fmla="*/ 13 w 102"/>
                <a:gd name="T31" fmla="*/ 212 h 226"/>
                <a:gd name="T32" fmla="*/ 14 w 102"/>
                <a:gd name="T33" fmla="*/ 226 h 226"/>
                <a:gd name="T34" fmla="*/ 9 w 102"/>
                <a:gd name="T35" fmla="*/ 226 h 226"/>
                <a:gd name="T36" fmla="*/ 5 w 102"/>
                <a:gd name="T37" fmla="*/ 225 h 226"/>
                <a:gd name="T38" fmla="*/ 1 w 102"/>
                <a:gd name="T39" fmla="*/ 222 h 226"/>
                <a:gd name="T40" fmla="*/ 0 w 102"/>
                <a:gd name="T41" fmla="*/ 218 h 226"/>
                <a:gd name="T42" fmla="*/ 2 w 102"/>
                <a:gd name="T43" fmla="*/ 187 h 226"/>
                <a:gd name="T44" fmla="*/ 11 w 102"/>
                <a:gd name="T45" fmla="*/ 158 h 226"/>
                <a:gd name="T46" fmla="*/ 22 w 102"/>
                <a:gd name="T47" fmla="*/ 131 h 226"/>
                <a:gd name="T48" fmla="*/ 36 w 102"/>
                <a:gd name="T49" fmla="*/ 104 h 226"/>
                <a:gd name="T50" fmla="*/ 51 w 102"/>
                <a:gd name="T51" fmla="*/ 79 h 226"/>
                <a:gd name="T52" fmla="*/ 69 w 102"/>
                <a:gd name="T53" fmla="*/ 53 h 226"/>
                <a:gd name="T54" fmla="*/ 84 w 102"/>
                <a:gd name="T55" fmla="*/ 26 h 226"/>
                <a:gd name="T56" fmla="*/ 99 w 102"/>
                <a:gd name="T57" fmla="*/ 0 h 226"/>
                <a:gd name="T58" fmla="*/ 102 w 102"/>
                <a:gd name="T5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 h="226">
                  <a:moveTo>
                    <a:pt x="102" y="0"/>
                  </a:moveTo>
                  <a:lnTo>
                    <a:pt x="95" y="16"/>
                  </a:lnTo>
                  <a:lnTo>
                    <a:pt x="88" y="32"/>
                  </a:lnTo>
                  <a:lnTo>
                    <a:pt x="79" y="47"/>
                  </a:lnTo>
                  <a:lnTo>
                    <a:pt x="71" y="63"/>
                  </a:lnTo>
                  <a:lnTo>
                    <a:pt x="62" y="78"/>
                  </a:lnTo>
                  <a:lnTo>
                    <a:pt x="55" y="93"/>
                  </a:lnTo>
                  <a:lnTo>
                    <a:pt x="48" y="109"/>
                  </a:lnTo>
                  <a:lnTo>
                    <a:pt x="43" y="125"/>
                  </a:lnTo>
                  <a:lnTo>
                    <a:pt x="38" y="138"/>
                  </a:lnTo>
                  <a:lnTo>
                    <a:pt x="34" y="150"/>
                  </a:lnTo>
                  <a:lnTo>
                    <a:pt x="28" y="163"/>
                  </a:lnTo>
                  <a:lnTo>
                    <a:pt x="22" y="174"/>
                  </a:lnTo>
                  <a:lnTo>
                    <a:pt x="18" y="187"/>
                  </a:lnTo>
                  <a:lnTo>
                    <a:pt x="14" y="200"/>
                  </a:lnTo>
                  <a:lnTo>
                    <a:pt x="13" y="212"/>
                  </a:lnTo>
                  <a:lnTo>
                    <a:pt x="14" y="226"/>
                  </a:lnTo>
                  <a:lnTo>
                    <a:pt x="9" y="226"/>
                  </a:lnTo>
                  <a:lnTo>
                    <a:pt x="5" y="225"/>
                  </a:lnTo>
                  <a:lnTo>
                    <a:pt x="1" y="222"/>
                  </a:lnTo>
                  <a:lnTo>
                    <a:pt x="0" y="218"/>
                  </a:lnTo>
                  <a:lnTo>
                    <a:pt x="2" y="187"/>
                  </a:lnTo>
                  <a:lnTo>
                    <a:pt x="11" y="158"/>
                  </a:lnTo>
                  <a:lnTo>
                    <a:pt x="22" y="131"/>
                  </a:lnTo>
                  <a:lnTo>
                    <a:pt x="36" y="104"/>
                  </a:lnTo>
                  <a:lnTo>
                    <a:pt x="51" y="79"/>
                  </a:lnTo>
                  <a:lnTo>
                    <a:pt x="69" y="53"/>
                  </a:lnTo>
                  <a:lnTo>
                    <a:pt x="84" y="26"/>
                  </a:lnTo>
                  <a:lnTo>
                    <a:pt x="99" y="0"/>
                  </a:lnTo>
                  <a:lnTo>
                    <a:pt x="10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27"/>
            <p:cNvSpPr>
              <a:spLocks/>
            </p:cNvSpPr>
            <p:nvPr/>
          </p:nvSpPr>
          <p:spPr bwMode="auto">
            <a:xfrm>
              <a:off x="1684338" y="3114675"/>
              <a:ext cx="19050" cy="39687"/>
            </a:xfrm>
            <a:custGeom>
              <a:avLst/>
              <a:gdLst>
                <a:gd name="T0" fmla="*/ 74 w 74"/>
                <a:gd name="T1" fmla="*/ 0 h 149"/>
                <a:gd name="T2" fmla="*/ 67 w 74"/>
                <a:gd name="T3" fmla="*/ 13 h 149"/>
                <a:gd name="T4" fmla="*/ 60 w 74"/>
                <a:gd name="T5" fmla="*/ 25 h 149"/>
                <a:gd name="T6" fmla="*/ 53 w 74"/>
                <a:gd name="T7" fmla="*/ 38 h 149"/>
                <a:gd name="T8" fmla="*/ 47 w 74"/>
                <a:gd name="T9" fmla="*/ 51 h 149"/>
                <a:gd name="T10" fmla="*/ 40 w 74"/>
                <a:gd name="T11" fmla="*/ 64 h 149"/>
                <a:gd name="T12" fmla="*/ 33 w 74"/>
                <a:gd name="T13" fmla="*/ 77 h 149"/>
                <a:gd name="T14" fmla="*/ 26 w 74"/>
                <a:gd name="T15" fmla="*/ 88 h 149"/>
                <a:gd name="T16" fmla="*/ 18 w 74"/>
                <a:gd name="T17" fmla="*/ 100 h 149"/>
                <a:gd name="T18" fmla="*/ 14 w 74"/>
                <a:gd name="T19" fmla="*/ 114 h 149"/>
                <a:gd name="T20" fmla="*/ 13 w 74"/>
                <a:gd name="T21" fmla="*/ 129 h 149"/>
                <a:gd name="T22" fmla="*/ 11 w 74"/>
                <a:gd name="T23" fmla="*/ 142 h 149"/>
                <a:gd name="T24" fmla="*/ 0 w 74"/>
                <a:gd name="T25" fmla="*/ 149 h 149"/>
                <a:gd name="T26" fmla="*/ 0 w 74"/>
                <a:gd name="T27" fmla="*/ 128 h 149"/>
                <a:gd name="T28" fmla="*/ 4 w 74"/>
                <a:gd name="T29" fmla="*/ 107 h 149"/>
                <a:gd name="T30" fmla="*/ 11 w 74"/>
                <a:gd name="T31" fmla="*/ 88 h 149"/>
                <a:gd name="T32" fmla="*/ 21 w 74"/>
                <a:gd name="T33" fmla="*/ 70 h 149"/>
                <a:gd name="T34" fmla="*/ 33 w 74"/>
                <a:gd name="T35" fmla="*/ 52 h 149"/>
                <a:gd name="T36" fmla="*/ 45 w 74"/>
                <a:gd name="T37" fmla="*/ 35 h 149"/>
                <a:gd name="T38" fmla="*/ 57 w 74"/>
                <a:gd name="T39" fmla="*/ 17 h 149"/>
                <a:gd name="T40" fmla="*/ 69 w 74"/>
                <a:gd name="T41" fmla="*/ 0 h 149"/>
                <a:gd name="T42" fmla="*/ 74 w 74"/>
                <a:gd name="T43"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149">
                  <a:moveTo>
                    <a:pt x="74" y="0"/>
                  </a:moveTo>
                  <a:lnTo>
                    <a:pt x="67" y="13"/>
                  </a:lnTo>
                  <a:lnTo>
                    <a:pt x="60" y="25"/>
                  </a:lnTo>
                  <a:lnTo>
                    <a:pt x="53" y="38"/>
                  </a:lnTo>
                  <a:lnTo>
                    <a:pt x="47" y="51"/>
                  </a:lnTo>
                  <a:lnTo>
                    <a:pt x="40" y="64"/>
                  </a:lnTo>
                  <a:lnTo>
                    <a:pt x="33" y="77"/>
                  </a:lnTo>
                  <a:lnTo>
                    <a:pt x="26" y="88"/>
                  </a:lnTo>
                  <a:lnTo>
                    <a:pt x="18" y="100"/>
                  </a:lnTo>
                  <a:lnTo>
                    <a:pt x="14" y="114"/>
                  </a:lnTo>
                  <a:lnTo>
                    <a:pt x="13" y="129"/>
                  </a:lnTo>
                  <a:lnTo>
                    <a:pt x="11" y="142"/>
                  </a:lnTo>
                  <a:lnTo>
                    <a:pt x="0" y="149"/>
                  </a:lnTo>
                  <a:lnTo>
                    <a:pt x="0" y="128"/>
                  </a:lnTo>
                  <a:lnTo>
                    <a:pt x="4" y="107"/>
                  </a:lnTo>
                  <a:lnTo>
                    <a:pt x="11" y="88"/>
                  </a:lnTo>
                  <a:lnTo>
                    <a:pt x="21" y="70"/>
                  </a:lnTo>
                  <a:lnTo>
                    <a:pt x="33" y="52"/>
                  </a:lnTo>
                  <a:lnTo>
                    <a:pt x="45" y="35"/>
                  </a:lnTo>
                  <a:lnTo>
                    <a:pt x="57" y="17"/>
                  </a:lnTo>
                  <a:lnTo>
                    <a:pt x="69" y="0"/>
                  </a:lnTo>
                  <a:lnTo>
                    <a:pt x="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28"/>
            <p:cNvSpPr>
              <a:spLocks/>
            </p:cNvSpPr>
            <p:nvPr/>
          </p:nvSpPr>
          <p:spPr bwMode="auto">
            <a:xfrm>
              <a:off x="1663700" y="3116263"/>
              <a:ext cx="20638" cy="44450"/>
            </a:xfrm>
            <a:custGeom>
              <a:avLst/>
              <a:gdLst>
                <a:gd name="T0" fmla="*/ 78 w 78"/>
                <a:gd name="T1" fmla="*/ 0 h 169"/>
                <a:gd name="T2" fmla="*/ 65 w 78"/>
                <a:gd name="T3" fmla="*/ 19 h 169"/>
                <a:gd name="T4" fmla="*/ 53 w 78"/>
                <a:gd name="T5" fmla="*/ 39 h 169"/>
                <a:gd name="T6" fmla="*/ 43 w 78"/>
                <a:gd name="T7" fmla="*/ 58 h 169"/>
                <a:gd name="T8" fmla="*/ 34 w 78"/>
                <a:gd name="T9" fmla="*/ 79 h 169"/>
                <a:gd name="T10" fmla="*/ 27 w 78"/>
                <a:gd name="T11" fmla="*/ 100 h 169"/>
                <a:gd name="T12" fmla="*/ 20 w 78"/>
                <a:gd name="T13" fmla="*/ 122 h 169"/>
                <a:gd name="T14" fmla="*/ 15 w 78"/>
                <a:gd name="T15" fmla="*/ 144 h 169"/>
                <a:gd name="T16" fmla="*/ 10 w 78"/>
                <a:gd name="T17" fmla="*/ 168 h 169"/>
                <a:gd name="T18" fmla="*/ 5 w 78"/>
                <a:gd name="T19" fmla="*/ 169 h 169"/>
                <a:gd name="T20" fmla="*/ 3 w 78"/>
                <a:gd name="T21" fmla="*/ 165 h 169"/>
                <a:gd name="T22" fmla="*/ 2 w 78"/>
                <a:gd name="T23" fmla="*/ 160 h 169"/>
                <a:gd name="T24" fmla="*/ 0 w 78"/>
                <a:gd name="T25" fmla="*/ 156 h 169"/>
                <a:gd name="T26" fmla="*/ 1 w 78"/>
                <a:gd name="T27" fmla="*/ 133 h 169"/>
                <a:gd name="T28" fmla="*/ 6 w 78"/>
                <a:gd name="T29" fmla="*/ 111 h 169"/>
                <a:gd name="T30" fmla="*/ 13 w 78"/>
                <a:gd name="T31" fmla="*/ 90 h 169"/>
                <a:gd name="T32" fmla="*/ 23 w 78"/>
                <a:gd name="T33" fmla="*/ 71 h 169"/>
                <a:gd name="T34" fmla="*/ 36 w 78"/>
                <a:gd name="T35" fmla="*/ 53 h 169"/>
                <a:gd name="T36" fmla="*/ 49 w 78"/>
                <a:gd name="T37" fmla="*/ 34 h 169"/>
                <a:gd name="T38" fmla="*/ 64 w 78"/>
                <a:gd name="T39" fmla="*/ 17 h 169"/>
                <a:gd name="T40" fmla="*/ 78 w 78"/>
                <a:gd name="T4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69">
                  <a:moveTo>
                    <a:pt x="78" y="0"/>
                  </a:moveTo>
                  <a:lnTo>
                    <a:pt x="65" y="19"/>
                  </a:lnTo>
                  <a:lnTo>
                    <a:pt x="53" y="39"/>
                  </a:lnTo>
                  <a:lnTo>
                    <a:pt x="43" y="58"/>
                  </a:lnTo>
                  <a:lnTo>
                    <a:pt x="34" y="79"/>
                  </a:lnTo>
                  <a:lnTo>
                    <a:pt x="27" y="100"/>
                  </a:lnTo>
                  <a:lnTo>
                    <a:pt x="20" y="122"/>
                  </a:lnTo>
                  <a:lnTo>
                    <a:pt x="15" y="144"/>
                  </a:lnTo>
                  <a:lnTo>
                    <a:pt x="10" y="168"/>
                  </a:lnTo>
                  <a:lnTo>
                    <a:pt x="5" y="169"/>
                  </a:lnTo>
                  <a:lnTo>
                    <a:pt x="3" y="165"/>
                  </a:lnTo>
                  <a:lnTo>
                    <a:pt x="2" y="160"/>
                  </a:lnTo>
                  <a:lnTo>
                    <a:pt x="0" y="156"/>
                  </a:lnTo>
                  <a:lnTo>
                    <a:pt x="1" y="133"/>
                  </a:lnTo>
                  <a:lnTo>
                    <a:pt x="6" y="111"/>
                  </a:lnTo>
                  <a:lnTo>
                    <a:pt x="13" y="90"/>
                  </a:lnTo>
                  <a:lnTo>
                    <a:pt x="23" y="71"/>
                  </a:lnTo>
                  <a:lnTo>
                    <a:pt x="36" y="53"/>
                  </a:lnTo>
                  <a:lnTo>
                    <a:pt x="49" y="34"/>
                  </a:lnTo>
                  <a:lnTo>
                    <a:pt x="64" y="17"/>
                  </a:lnTo>
                  <a:lnTo>
                    <a:pt x="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Freeform 29"/>
            <p:cNvSpPr>
              <a:spLocks/>
            </p:cNvSpPr>
            <p:nvPr/>
          </p:nvSpPr>
          <p:spPr bwMode="auto">
            <a:xfrm>
              <a:off x="1701800" y="3127375"/>
              <a:ext cx="9525" cy="19050"/>
            </a:xfrm>
            <a:custGeom>
              <a:avLst/>
              <a:gdLst>
                <a:gd name="T0" fmla="*/ 7 w 33"/>
                <a:gd name="T1" fmla="*/ 66 h 66"/>
                <a:gd name="T2" fmla="*/ 5 w 33"/>
                <a:gd name="T3" fmla="*/ 66 h 66"/>
                <a:gd name="T4" fmla="*/ 4 w 33"/>
                <a:gd name="T5" fmla="*/ 65 h 66"/>
                <a:gd name="T6" fmla="*/ 1 w 33"/>
                <a:gd name="T7" fmla="*/ 64 h 66"/>
                <a:gd name="T8" fmla="*/ 0 w 33"/>
                <a:gd name="T9" fmla="*/ 63 h 66"/>
                <a:gd name="T10" fmla="*/ 2 w 33"/>
                <a:gd name="T11" fmla="*/ 44 h 66"/>
                <a:gd name="T12" fmla="*/ 11 w 33"/>
                <a:gd name="T13" fmla="*/ 28 h 66"/>
                <a:gd name="T14" fmla="*/ 21 w 33"/>
                <a:gd name="T15" fmla="*/ 14 h 66"/>
                <a:gd name="T16" fmla="*/ 33 w 33"/>
                <a:gd name="T17" fmla="*/ 0 h 66"/>
                <a:gd name="T18" fmla="*/ 27 w 33"/>
                <a:gd name="T19" fmla="*/ 15 h 66"/>
                <a:gd name="T20" fmla="*/ 20 w 33"/>
                <a:gd name="T21" fmla="*/ 32 h 66"/>
                <a:gd name="T22" fmla="*/ 13 w 33"/>
                <a:gd name="T23" fmla="*/ 49 h 66"/>
                <a:gd name="T24" fmla="*/ 7 w 33"/>
                <a:gd name="T2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6">
                  <a:moveTo>
                    <a:pt x="7" y="66"/>
                  </a:moveTo>
                  <a:lnTo>
                    <a:pt x="5" y="66"/>
                  </a:lnTo>
                  <a:lnTo>
                    <a:pt x="4" y="65"/>
                  </a:lnTo>
                  <a:lnTo>
                    <a:pt x="1" y="64"/>
                  </a:lnTo>
                  <a:lnTo>
                    <a:pt x="0" y="63"/>
                  </a:lnTo>
                  <a:lnTo>
                    <a:pt x="2" y="44"/>
                  </a:lnTo>
                  <a:lnTo>
                    <a:pt x="11" y="28"/>
                  </a:lnTo>
                  <a:lnTo>
                    <a:pt x="21" y="14"/>
                  </a:lnTo>
                  <a:lnTo>
                    <a:pt x="33" y="0"/>
                  </a:lnTo>
                  <a:lnTo>
                    <a:pt x="27" y="15"/>
                  </a:lnTo>
                  <a:lnTo>
                    <a:pt x="20" y="32"/>
                  </a:lnTo>
                  <a:lnTo>
                    <a:pt x="13" y="49"/>
                  </a:lnTo>
                  <a:lnTo>
                    <a:pt x="7"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Freeform 30"/>
            <p:cNvSpPr>
              <a:spLocks/>
            </p:cNvSpPr>
            <p:nvPr/>
          </p:nvSpPr>
          <p:spPr bwMode="auto">
            <a:xfrm>
              <a:off x="1874838" y="3149600"/>
              <a:ext cx="15875" cy="15875"/>
            </a:xfrm>
            <a:custGeom>
              <a:avLst/>
              <a:gdLst>
                <a:gd name="T0" fmla="*/ 63 w 63"/>
                <a:gd name="T1" fmla="*/ 19 h 62"/>
                <a:gd name="T2" fmla="*/ 58 w 63"/>
                <a:gd name="T3" fmla="*/ 25 h 62"/>
                <a:gd name="T4" fmla="*/ 53 w 63"/>
                <a:gd name="T5" fmla="*/ 31 h 62"/>
                <a:gd name="T6" fmla="*/ 46 w 63"/>
                <a:gd name="T7" fmla="*/ 36 h 62"/>
                <a:gd name="T8" fmla="*/ 40 w 63"/>
                <a:gd name="T9" fmla="*/ 42 h 62"/>
                <a:gd name="T10" fmla="*/ 33 w 63"/>
                <a:gd name="T11" fmla="*/ 48 h 62"/>
                <a:gd name="T12" fmla="*/ 26 w 63"/>
                <a:gd name="T13" fmla="*/ 53 h 62"/>
                <a:gd name="T14" fmla="*/ 19 w 63"/>
                <a:gd name="T15" fmla="*/ 57 h 62"/>
                <a:gd name="T16" fmla="*/ 12 w 63"/>
                <a:gd name="T17" fmla="*/ 62 h 62"/>
                <a:gd name="T18" fmla="*/ 8 w 63"/>
                <a:gd name="T19" fmla="*/ 61 h 62"/>
                <a:gd name="T20" fmla="*/ 3 w 63"/>
                <a:gd name="T21" fmla="*/ 58 h 62"/>
                <a:gd name="T22" fmla="*/ 0 w 63"/>
                <a:gd name="T23" fmla="*/ 55 h 62"/>
                <a:gd name="T24" fmla="*/ 3 w 63"/>
                <a:gd name="T25" fmla="*/ 50 h 62"/>
                <a:gd name="T26" fmla="*/ 8 w 63"/>
                <a:gd name="T27" fmla="*/ 43 h 62"/>
                <a:gd name="T28" fmla="*/ 17 w 63"/>
                <a:gd name="T29" fmla="*/ 32 h 62"/>
                <a:gd name="T30" fmla="*/ 25 w 63"/>
                <a:gd name="T31" fmla="*/ 20 h 62"/>
                <a:gd name="T32" fmla="*/ 34 w 63"/>
                <a:gd name="T33" fmla="*/ 10 h 62"/>
                <a:gd name="T34" fmla="*/ 43 w 63"/>
                <a:gd name="T35" fmla="*/ 3 h 62"/>
                <a:gd name="T36" fmla="*/ 51 w 63"/>
                <a:gd name="T37" fmla="*/ 0 h 62"/>
                <a:gd name="T38" fmla="*/ 58 w 63"/>
                <a:gd name="T39" fmla="*/ 5 h 62"/>
                <a:gd name="T40" fmla="*/ 63 w 63"/>
                <a:gd name="T41" fmla="*/ 1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62">
                  <a:moveTo>
                    <a:pt x="63" y="19"/>
                  </a:moveTo>
                  <a:lnTo>
                    <a:pt x="58" y="25"/>
                  </a:lnTo>
                  <a:lnTo>
                    <a:pt x="53" y="31"/>
                  </a:lnTo>
                  <a:lnTo>
                    <a:pt x="46" y="36"/>
                  </a:lnTo>
                  <a:lnTo>
                    <a:pt x="40" y="42"/>
                  </a:lnTo>
                  <a:lnTo>
                    <a:pt x="33" y="48"/>
                  </a:lnTo>
                  <a:lnTo>
                    <a:pt x="26" y="53"/>
                  </a:lnTo>
                  <a:lnTo>
                    <a:pt x="19" y="57"/>
                  </a:lnTo>
                  <a:lnTo>
                    <a:pt x="12" y="62"/>
                  </a:lnTo>
                  <a:lnTo>
                    <a:pt x="8" y="61"/>
                  </a:lnTo>
                  <a:lnTo>
                    <a:pt x="3" y="58"/>
                  </a:lnTo>
                  <a:lnTo>
                    <a:pt x="0" y="55"/>
                  </a:lnTo>
                  <a:lnTo>
                    <a:pt x="3" y="50"/>
                  </a:lnTo>
                  <a:lnTo>
                    <a:pt x="8" y="43"/>
                  </a:lnTo>
                  <a:lnTo>
                    <a:pt x="17" y="32"/>
                  </a:lnTo>
                  <a:lnTo>
                    <a:pt x="25" y="20"/>
                  </a:lnTo>
                  <a:lnTo>
                    <a:pt x="34" y="10"/>
                  </a:lnTo>
                  <a:lnTo>
                    <a:pt x="43" y="3"/>
                  </a:lnTo>
                  <a:lnTo>
                    <a:pt x="51" y="0"/>
                  </a:lnTo>
                  <a:lnTo>
                    <a:pt x="58" y="5"/>
                  </a:lnTo>
                  <a:lnTo>
                    <a:pt x="6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31"/>
            <p:cNvSpPr>
              <a:spLocks/>
            </p:cNvSpPr>
            <p:nvPr/>
          </p:nvSpPr>
          <p:spPr bwMode="auto">
            <a:xfrm>
              <a:off x="1860550" y="3187700"/>
              <a:ext cx="4763" cy="4762"/>
            </a:xfrm>
            <a:custGeom>
              <a:avLst/>
              <a:gdLst>
                <a:gd name="T0" fmla="*/ 18 w 18"/>
                <a:gd name="T1" fmla="*/ 5 h 18"/>
                <a:gd name="T2" fmla="*/ 15 w 18"/>
                <a:gd name="T3" fmla="*/ 18 h 18"/>
                <a:gd name="T4" fmla="*/ 11 w 18"/>
                <a:gd name="T5" fmla="*/ 15 h 18"/>
                <a:gd name="T6" fmla="*/ 6 w 18"/>
                <a:gd name="T7" fmla="*/ 10 h 18"/>
                <a:gd name="T8" fmla="*/ 1 w 18"/>
                <a:gd name="T9" fmla="*/ 4 h 18"/>
                <a:gd name="T10" fmla="*/ 0 w 18"/>
                <a:gd name="T11" fmla="*/ 0 h 18"/>
                <a:gd name="T12" fmla="*/ 5 w 18"/>
                <a:gd name="T13" fmla="*/ 0 h 18"/>
                <a:gd name="T14" fmla="*/ 9 w 18"/>
                <a:gd name="T15" fmla="*/ 1 h 18"/>
                <a:gd name="T16" fmla="*/ 14 w 18"/>
                <a:gd name="T17" fmla="*/ 2 h 18"/>
                <a:gd name="T18" fmla="*/ 18 w 18"/>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18" y="5"/>
                  </a:moveTo>
                  <a:lnTo>
                    <a:pt x="15" y="18"/>
                  </a:lnTo>
                  <a:lnTo>
                    <a:pt x="11" y="15"/>
                  </a:lnTo>
                  <a:lnTo>
                    <a:pt x="6" y="10"/>
                  </a:lnTo>
                  <a:lnTo>
                    <a:pt x="1" y="4"/>
                  </a:lnTo>
                  <a:lnTo>
                    <a:pt x="0" y="0"/>
                  </a:lnTo>
                  <a:lnTo>
                    <a:pt x="5" y="0"/>
                  </a:lnTo>
                  <a:lnTo>
                    <a:pt x="9" y="1"/>
                  </a:lnTo>
                  <a:lnTo>
                    <a:pt x="14" y="2"/>
                  </a:lnTo>
                  <a:lnTo>
                    <a:pt x="1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32"/>
            <p:cNvSpPr>
              <a:spLocks/>
            </p:cNvSpPr>
            <p:nvPr/>
          </p:nvSpPr>
          <p:spPr bwMode="auto">
            <a:xfrm>
              <a:off x="1890713" y="3192463"/>
              <a:ext cx="6350" cy="3175"/>
            </a:xfrm>
            <a:custGeom>
              <a:avLst/>
              <a:gdLst>
                <a:gd name="T0" fmla="*/ 21 w 21"/>
                <a:gd name="T1" fmla="*/ 1 h 11"/>
                <a:gd name="T2" fmla="*/ 19 w 21"/>
                <a:gd name="T3" fmla="*/ 5 h 11"/>
                <a:gd name="T4" fmla="*/ 15 w 21"/>
                <a:gd name="T5" fmla="*/ 9 h 11"/>
                <a:gd name="T6" fmla="*/ 10 w 21"/>
                <a:gd name="T7" fmla="*/ 11 h 11"/>
                <a:gd name="T8" fmla="*/ 6 w 21"/>
                <a:gd name="T9" fmla="*/ 11 h 11"/>
                <a:gd name="T10" fmla="*/ 3 w 21"/>
                <a:gd name="T11" fmla="*/ 9 h 11"/>
                <a:gd name="T12" fmla="*/ 1 w 21"/>
                <a:gd name="T13" fmla="*/ 5 h 11"/>
                <a:gd name="T14" fmla="*/ 0 w 21"/>
                <a:gd name="T15" fmla="*/ 3 h 11"/>
                <a:gd name="T16" fmla="*/ 1 w 21"/>
                <a:gd name="T17" fmla="*/ 0 h 11"/>
                <a:gd name="T18" fmla="*/ 7 w 21"/>
                <a:gd name="T19" fmla="*/ 0 h 11"/>
                <a:gd name="T20" fmla="*/ 12 w 21"/>
                <a:gd name="T21" fmla="*/ 0 h 11"/>
                <a:gd name="T22" fmla="*/ 17 w 21"/>
                <a:gd name="T23" fmla="*/ 0 h 11"/>
                <a:gd name="T24" fmla="*/ 21 w 21"/>
                <a:gd name="T2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1">
                  <a:moveTo>
                    <a:pt x="21" y="1"/>
                  </a:moveTo>
                  <a:lnTo>
                    <a:pt x="19" y="5"/>
                  </a:lnTo>
                  <a:lnTo>
                    <a:pt x="15" y="9"/>
                  </a:lnTo>
                  <a:lnTo>
                    <a:pt x="10" y="11"/>
                  </a:lnTo>
                  <a:lnTo>
                    <a:pt x="6" y="11"/>
                  </a:lnTo>
                  <a:lnTo>
                    <a:pt x="3" y="9"/>
                  </a:lnTo>
                  <a:lnTo>
                    <a:pt x="1" y="5"/>
                  </a:lnTo>
                  <a:lnTo>
                    <a:pt x="0" y="3"/>
                  </a:lnTo>
                  <a:lnTo>
                    <a:pt x="1" y="0"/>
                  </a:lnTo>
                  <a:lnTo>
                    <a:pt x="7" y="0"/>
                  </a:lnTo>
                  <a:lnTo>
                    <a:pt x="12" y="0"/>
                  </a:lnTo>
                  <a:lnTo>
                    <a:pt x="17" y="0"/>
                  </a:lnTo>
                  <a:lnTo>
                    <a:pt x="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33"/>
            <p:cNvSpPr>
              <a:spLocks/>
            </p:cNvSpPr>
            <p:nvPr/>
          </p:nvSpPr>
          <p:spPr bwMode="auto">
            <a:xfrm>
              <a:off x="1881188" y="3195638"/>
              <a:ext cx="4763" cy="3175"/>
            </a:xfrm>
            <a:custGeom>
              <a:avLst/>
              <a:gdLst>
                <a:gd name="T0" fmla="*/ 16 w 16"/>
                <a:gd name="T1" fmla="*/ 10 h 10"/>
                <a:gd name="T2" fmla="*/ 0 w 16"/>
                <a:gd name="T3" fmla="*/ 10 h 10"/>
                <a:gd name="T4" fmla="*/ 2 w 16"/>
                <a:gd name="T5" fmla="*/ 0 h 10"/>
                <a:gd name="T6" fmla="*/ 6 w 16"/>
                <a:gd name="T7" fmla="*/ 1 h 10"/>
                <a:gd name="T8" fmla="*/ 9 w 16"/>
                <a:gd name="T9" fmla="*/ 3 h 10"/>
                <a:gd name="T10" fmla="*/ 13 w 16"/>
                <a:gd name="T11" fmla="*/ 7 h 10"/>
                <a:gd name="T12" fmla="*/ 16 w 1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6" h="10">
                  <a:moveTo>
                    <a:pt x="16" y="10"/>
                  </a:moveTo>
                  <a:lnTo>
                    <a:pt x="0" y="10"/>
                  </a:lnTo>
                  <a:lnTo>
                    <a:pt x="2" y="0"/>
                  </a:lnTo>
                  <a:lnTo>
                    <a:pt x="6" y="1"/>
                  </a:lnTo>
                  <a:lnTo>
                    <a:pt x="9" y="3"/>
                  </a:lnTo>
                  <a:lnTo>
                    <a:pt x="13" y="7"/>
                  </a:lnTo>
                  <a:lnTo>
                    <a:pt x="1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Freeform 34"/>
            <p:cNvSpPr>
              <a:spLocks/>
            </p:cNvSpPr>
            <p:nvPr/>
          </p:nvSpPr>
          <p:spPr bwMode="auto">
            <a:xfrm>
              <a:off x="1898650" y="3197225"/>
              <a:ext cx="6350" cy="3175"/>
            </a:xfrm>
            <a:custGeom>
              <a:avLst/>
              <a:gdLst>
                <a:gd name="T0" fmla="*/ 22 w 22"/>
                <a:gd name="T1" fmla="*/ 6 h 12"/>
                <a:gd name="T2" fmla="*/ 20 w 22"/>
                <a:gd name="T3" fmla="*/ 11 h 12"/>
                <a:gd name="T4" fmla="*/ 14 w 22"/>
                <a:gd name="T5" fmla="*/ 12 h 12"/>
                <a:gd name="T6" fmla="*/ 8 w 22"/>
                <a:gd name="T7" fmla="*/ 12 h 12"/>
                <a:gd name="T8" fmla="*/ 2 w 22"/>
                <a:gd name="T9" fmla="*/ 12 h 12"/>
                <a:gd name="T10" fmla="*/ 0 w 22"/>
                <a:gd name="T11" fmla="*/ 10 h 12"/>
                <a:gd name="T12" fmla="*/ 5 w 22"/>
                <a:gd name="T13" fmla="*/ 6 h 12"/>
                <a:gd name="T14" fmla="*/ 12 w 22"/>
                <a:gd name="T15" fmla="*/ 2 h 12"/>
                <a:gd name="T16" fmla="*/ 19 w 22"/>
                <a:gd name="T17" fmla="*/ 0 h 12"/>
                <a:gd name="T18" fmla="*/ 22 w 22"/>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6"/>
                  </a:moveTo>
                  <a:lnTo>
                    <a:pt x="20" y="11"/>
                  </a:lnTo>
                  <a:lnTo>
                    <a:pt x="14" y="12"/>
                  </a:lnTo>
                  <a:lnTo>
                    <a:pt x="8" y="12"/>
                  </a:lnTo>
                  <a:lnTo>
                    <a:pt x="2" y="12"/>
                  </a:lnTo>
                  <a:lnTo>
                    <a:pt x="0" y="10"/>
                  </a:lnTo>
                  <a:lnTo>
                    <a:pt x="5" y="6"/>
                  </a:lnTo>
                  <a:lnTo>
                    <a:pt x="12" y="2"/>
                  </a:lnTo>
                  <a:lnTo>
                    <a:pt x="19" y="0"/>
                  </a:lnTo>
                  <a:lnTo>
                    <a:pt x="2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Freeform 35"/>
            <p:cNvSpPr>
              <a:spLocks/>
            </p:cNvSpPr>
            <p:nvPr/>
          </p:nvSpPr>
          <p:spPr bwMode="auto">
            <a:xfrm>
              <a:off x="1858963" y="3205163"/>
              <a:ext cx="6350" cy="7937"/>
            </a:xfrm>
            <a:custGeom>
              <a:avLst/>
              <a:gdLst>
                <a:gd name="T0" fmla="*/ 25 w 25"/>
                <a:gd name="T1" fmla="*/ 12 h 27"/>
                <a:gd name="T2" fmla="*/ 25 w 25"/>
                <a:gd name="T3" fmla="*/ 15 h 27"/>
                <a:gd name="T4" fmla="*/ 25 w 25"/>
                <a:gd name="T5" fmla="*/ 19 h 27"/>
                <a:gd name="T6" fmla="*/ 25 w 25"/>
                <a:gd name="T7" fmla="*/ 23 h 27"/>
                <a:gd name="T8" fmla="*/ 24 w 25"/>
                <a:gd name="T9" fmla="*/ 27 h 27"/>
                <a:gd name="T10" fmla="*/ 16 w 25"/>
                <a:gd name="T11" fmla="*/ 22 h 27"/>
                <a:gd name="T12" fmla="*/ 10 w 25"/>
                <a:gd name="T13" fmla="*/ 17 h 27"/>
                <a:gd name="T14" fmla="*/ 4 w 25"/>
                <a:gd name="T15" fmla="*/ 12 h 27"/>
                <a:gd name="T16" fmla="*/ 0 w 25"/>
                <a:gd name="T17" fmla="*/ 5 h 27"/>
                <a:gd name="T18" fmla="*/ 7 w 25"/>
                <a:gd name="T19" fmla="*/ 2 h 27"/>
                <a:gd name="T20" fmla="*/ 16 w 25"/>
                <a:gd name="T21" fmla="*/ 0 h 27"/>
                <a:gd name="T22" fmla="*/ 24 w 25"/>
                <a:gd name="T23" fmla="*/ 2 h 27"/>
                <a:gd name="T24" fmla="*/ 25 w 25"/>
                <a:gd name="T2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7">
                  <a:moveTo>
                    <a:pt x="25" y="12"/>
                  </a:moveTo>
                  <a:lnTo>
                    <a:pt x="25" y="15"/>
                  </a:lnTo>
                  <a:lnTo>
                    <a:pt x="25" y="19"/>
                  </a:lnTo>
                  <a:lnTo>
                    <a:pt x="25" y="23"/>
                  </a:lnTo>
                  <a:lnTo>
                    <a:pt x="24" y="27"/>
                  </a:lnTo>
                  <a:lnTo>
                    <a:pt x="16" y="22"/>
                  </a:lnTo>
                  <a:lnTo>
                    <a:pt x="10" y="17"/>
                  </a:lnTo>
                  <a:lnTo>
                    <a:pt x="4" y="12"/>
                  </a:lnTo>
                  <a:lnTo>
                    <a:pt x="0" y="5"/>
                  </a:lnTo>
                  <a:lnTo>
                    <a:pt x="7" y="2"/>
                  </a:lnTo>
                  <a:lnTo>
                    <a:pt x="16" y="0"/>
                  </a:lnTo>
                  <a:lnTo>
                    <a:pt x="24" y="2"/>
                  </a:lnTo>
                  <a:lnTo>
                    <a:pt x="25"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Freeform 36"/>
            <p:cNvSpPr>
              <a:spLocks/>
            </p:cNvSpPr>
            <p:nvPr/>
          </p:nvSpPr>
          <p:spPr bwMode="auto">
            <a:xfrm>
              <a:off x="1885950" y="3208338"/>
              <a:ext cx="9525" cy="6350"/>
            </a:xfrm>
            <a:custGeom>
              <a:avLst/>
              <a:gdLst>
                <a:gd name="T0" fmla="*/ 36 w 36"/>
                <a:gd name="T1" fmla="*/ 2 h 20"/>
                <a:gd name="T2" fmla="*/ 31 w 36"/>
                <a:gd name="T3" fmla="*/ 8 h 20"/>
                <a:gd name="T4" fmla="*/ 25 w 36"/>
                <a:gd name="T5" fmla="*/ 14 h 20"/>
                <a:gd name="T6" fmla="*/ 19 w 36"/>
                <a:gd name="T7" fmla="*/ 18 h 20"/>
                <a:gd name="T8" fmla="*/ 11 w 36"/>
                <a:gd name="T9" fmla="*/ 20 h 20"/>
                <a:gd name="T10" fmla="*/ 8 w 36"/>
                <a:gd name="T11" fmla="*/ 16 h 20"/>
                <a:gd name="T12" fmla="*/ 4 w 36"/>
                <a:gd name="T13" fmla="*/ 12 h 20"/>
                <a:gd name="T14" fmla="*/ 1 w 36"/>
                <a:gd name="T15" fmla="*/ 8 h 20"/>
                <a:gd name="T16" fmla="*/ 0 w 36"/>
                <a:gd name="T17" fmla="*/ 2 h 20"/>
                <a:gd name="T18" fmla="*/ 4 w 36"/>
                <a:gd name="T19" fmla="*/ 1 h 20"/>
                <a:gd name="T20" fmla="*/ 9 w 36"/>
                <a:gd name="T21" fmla="*/ 1 h 20"/>
                <a:gd name="T22" fmla="*/ 14 w 36"/>
                <a:gd name="T23" fmla="*/ 1 h 20"/>
                <a:gd name="T24" fmla="*/ 18 w 36"/>
                <a:gd name="T25" fmla="*/ 0 h 20"/>
                <a:gd name="T26" fmla="*/ 23 w 36"/>
                <a:gd name="T27" fmla="*/ 1 h 20"/>
                <a:gd name="T28" fmla="*/ 28 w 36"/>
                <a:gd name="T29" fmla="*/ 1 h 20"/>
                <a:gd name="T30" fmla="*/ 32 w 36"/>
                <a:gd name="T31" fmla="*/ 1 h 20"/>
                <a:gd name="T32" fmla="*/ 36 w 36"/>
                <a:gd name="T3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0">
                  <a:moveTo>
                    <a:pt x="36" y="2"/>
                  </a:moveTo>
                  <a:lnTo>
                    <a:pt x="31" y="8"/>
                  </a:lnTo>
                  <a:lnTo>
                    <a:pt x="25" y="14"/>
                  </a:lnTo>
                  <a:lnTo>
                    <a:pt x="19" y="18"/>
                  </a:lnTo>
                  <a:lnTo>
                    <a:pt x="11" y="20"/>
                  </a:lnTo>
                  <a:lnTo>
                    <a:pt x="8" y="16"/>
                  </a:lnTo>
                  <a:lnTo>
                    <a:pt x="4" y="12"/>
                  </a:lnTo>
                  <a:lnTo>
                    <a:pt x="1" y="8"/>
                  </a:lnTo>
                  <a:lnTo>
                    <a:pt x="0" y="2"/>
                  </a:lnTo>
                  <a:lnTo>
                    <a:pt x="4" y="1"/>
                  </a:lnTo>
                  <a:lnTo>
                    <a:pt x="9" y="1"/>
                  </a:lnTo>
                  <a:lnTo>
                    <a:pt x="14" y="1"/>
                  </a:lnTo>
                  <a:lnTo>
                    <a:pt x="18" y="0"/>
                  </a:lnTo>
                  <a:lnTo>
                    <a:pt x="23" y="1"/>
                  </a:lnTo>
                  <a:lnTo>
                    <a:pt x="28" y="1"/>
                  </a:lnTo>
                  <a:lnTo>
                    <a:pt x="32" y="1"/>
                  </a:lnTo>
                  <a:lnTo>
                    <a:pt x="3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37"/>
            <p:cNvSpPr>
              <a:spLocks/>
            </p:cNvSpPr>
            <p:nvPr/>
          </p:nvSpPr>
          <p:spPr bwMode="auto">
            <a:xfrm>
              <a:off x="1852613" y="3214688"/>
              <a:ext cx="6350" cy="4762"/>
            </a:xfrm>
            <a:custGeom>
              <a:avLst/>
              <a:gdLst>
                <a:gd name="T0" fmla="*/ 24 w 24"/>
                <a:gd name="T1" fmla="*/ 18 h 21"/>
                <a:gd name="T2" fmla="*/ 17 w 24"/>
                <a:gd name="T3" fmla="*/ 21 h 21"/>
                <a:gd name="T4" fmla="*/ 12 w 24"/>
                <a:gd name="T5" fmla="*/ 21 h 21"/>
                <a:gd name="T6" fmla="*/ 5 w 24"/>
                <a:gd name="T7" fmla="*/ 18 h 21"/>
                <a:gd name="T8" fmla="*/ 0 w 24"/>
                <a:gd name="T9" fmla="*/ 14 h 21"/>
                <a:gd name="T10" fmla="*/ 5 w 24"/>
                <a:gd name="T11" fmla="*/ 0 h 21"/>
                <a:gd name="T12" fmla="*/ 10 w 24"/>
                <a:gd name="T13" fmla="*/ 3 h 21"/>
                <a:gd name="T14" fmla="*/ 15 w 24"/>
                <a:gd name="T15" fmla="*/ 8 h 21"/>
                <a:gd name="T16" fmla="*/ 20 w 24"/>
                <a:gd name="T17" fmla="*/ 12 h 21"/>
                <a:gd name="T18" fmla="*/ 24 w 24"/>
                <a:gd name="T1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24" y="18"/>
                  </a:moveTo>
                  <a:lnTo>
                    <a:pt x="17" y="21"/>
                  </a:lnTo>
                  <a:lnTo>
                    <a:pt x="12" y="21"/>
                  </a:lnTo>
                  <a:lnTo>
                    <a:pt x="5" y="18"/>
                  </a:lnTo>
                  <a:lnTo>
                    <a:pt x="0" y="14"/>
                  </a:lnTo>
                  <a:lnTo>
                    <a:pt x="5" y="0"/>
                  </a:lnTo>
                  <a:lnTo>
                    <a:pt x="10" y="3"/>
                  </a:lnTo>
                  <a:lnTo>
                    <a:pt x="15" y="8"/>
                  </a:lnTo>
                  <a:lnTo>
                    <a:pt x="20" y="12"/>
                  </a:lnTo>
                  <a:lnTo>
                    <a:pt x="2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38"/>
            <p:cNvSpPr>
              <a:spLocks/>
            </p:cNvSpPr>
            <p:nvPr/>
          </p:nvSpPr>
          <p:spPr bwMode="auto">
            <a:xfrm>
              <a:off x="1879600" y="3216275"/>
              <a:ext cx="4763" cy="4762"/>
            </a:xfrm>
            <a:custGeom>
              <a:avLst/>
              <a:gdLst>
                <a:gd name="T0" fmla="*/ 16 w 16"/>
                <a:gd name="T1" fmla="*/ 14 h 21"/>
                <a:gd name="T2" fmla="*/ 15 w 16"/>
                <a:gd name="T3" fmla="*/ 18 h 21"/>
                <a:gd name="T4" fmla="*/ 11 w 16"/>
                <a:gd name="T5" fmla="*/ 19 h 21"/>
                <a:gd name="T6" fmla="*/ 8 w 16"/>
                <a:gd name="T7" fmla="*/ 21 h 21"/>
                <a:gd name="T8" fmla="*/ 4 w 16"/>
                <a:gd name="T9" fmla="*/ 21 h 21"/>
                <a:gd name="T10" fmla="*/ 1 w 16"/>
                <a:gd name="T11" fmla="*/ 16 h 21"/>
                <a:gd name="T12" fmla="*/ 0 w 16"/>
                <a:gd name="T13" fmla="*/ 11 h 21"/>
                <a:gd name="T14" fmla="*/ 0 w 16"/>
                <a:gd name="T15" fmla="*/ 5 h 21"/>
                <a:gd name="T16" fmla="*/ 2 w 16"/>
                <a:gd name="T17" fmla="*/ 0 h 21"/>
                <a:gd name="T18" fmla="*/ 16 w 16"/>
                <a:gd name="T19"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1">
                  <a:moveTo>
                    <a:pt x="16" y="14"/>
                  </a:moveTo>
                  <a:lnTo>
                    <a:pt x="15" y="18"/>
                  </a:lnTo>
                  <a:lnTo>
                    <a:pt x="11" y="19"/>
                  </a:lnTo>
                  <a:lnTo>
                    <a:pt x="8" y="21"/>
                  </a:lnTo>
                  <a:lnTo>
                    <a:pt x="4" y="21"/>
                  </a:lnTo>
                  <a:lnTo>
                    <a:pt x="1" y="16"/>
                  </a:lnTo>
                  <a:lnTo>
                    <a:pt x="0" y="11"/>
                  </a:lnTo>
                  <a:lnTo>
                    <a:pt x="0" y="5"/>
                  </a:lnTo>
                  <a:lnTo>
                    <a:pt x="2" y="0"/>
                  </a:lnTo>
                  <a:lnTo>
                    <a:pt x="1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39"/>
            <p:cNvSpPr>
              <a:spLocks/>
            </p:cNvSpPr>
            <p:nvPr/>
          </p:nvSpPr>
          <p:spPr bwMode="auto">
            <a:xfrm>
              <a:off x="1895475" y="3216275"/>
              <a:ext cx="9525" cy="6350"/>
            </a:xfrm>
            <a:custGeom>
              <a:avLst/>
              <a:gdLst>
                <a:gd name="T0" fmla="*/ 34 w 34"/>
                <a:gd name="T1" fmla="*/ 13 h 24"/>
                <a:gd name="T2" fmla="*/ 34 w 34"/>
                <a:gd name="T3" fmla="*/ 18 h 24"/>
                <a:gd name="T4" fmla="*/ 33 w 34"/>
                <a:gd name="T5" fmla="*/ 20 h 24"/>
                <a:gd name="T6" fmla="*/ 29 w 34"/>
                <a:gd name="T7" fmla="*/ 22 h 24"/>
                <a:gd name="T8" fmla="*/ 26 w 34"/>
                <a:gd name="T9" fmla="*/ 24 h 24"/>
                <a:gd name="T10" fmla="*/ 19 w 34"/>
                <a:gd name="T11" fmla="*/ 22 h 24"/>
                <a:gd name="T12" fmla="*/ 12 w 34"/>
                <a:gd name="T13" fmla="*/ 22 h 24"/>
                <a:gd name="T14" fmla="*/ 5 w 34"/>
                <a:gd name="T15" fmla="*/ 21 h 24"/>
                <a:gd name="T16" fmla="*/ 0 w 34"/>
                <a:gd name="T17" fmla="*/ 19 h 24"/>
                <a:gd name="T18" fmla="*/ 3 w 34"/>
                <a:gd name="T19" fmla="*/ 12 h 24"/>
                <a:gd name="T20" fmla="*/ 7 w 34"/>
                <a:gd name="T21" fmla="*/ 7 h 24"/>
                <a:gd name="T22" fmla="*/ 13 w 34"/>
                <a:gd name="T23" fmla="*/ 4 h 24"/>
                <a:gd name="T24" fmla="*/ 18 w 34"/>
                <a:gd name="T25" fmla="*/ 0 h 24"/>
                <a:gd name="T26" fmla="*/ 24 w 34"/>
                <a:gd name="T27" fmla="*/ 0 h 24"/>
                <a:gd name="T28" fmla="*/ 28 w 34"/>
                <a:gd name="T29" fmla="*/ 4 h 24"/>
                <a:gd name="T30" fmla="*/ 32 w 34"/>
                <a:gd name="T31" fmla="*/ 8 h 24"/>
                <a:gd name="T32" fmla="*/ 34 w 34"/>
                <a:gd name="T33"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4">
                  <a:moveTo>
                    <a:pt x="34" y="13"/>
                  </a:moveTo>
                  <a:lnTo>
                    <a:pt x="34" y="18"/>
                  </a:lnTo>
                  <a:lnTo>
                    <a:pt x="33" y="20"/>
                  </a:lnTo>
                  <a:lnTo>
                    <a:pt x="29" y="22"/>
                  </a:lnTo>
                  <a:lnTo>
                    <a:pt x="26" y="24"/>
                  </a:lnTo>
                  <a:lnTo>
                    <a:pt x="19" y="22"/>
                  </a:lnTo>
                  <a:lnTo>
                    <a:pt x="12" y="22"/>
                  </a:lnTo>
                  <a:lnTo>
                    <a:pt x="5" y="21"/>
                  </a:lnTo>
                  <a:lnTo>
                    <a:pt x="0" y="19"/>
                  </a:lnTo>
                  <a:lnTo>
                    <a:pt x="3" y="12"/>
                  </a:lnTo>
                  <a:lnTo>
                    <a:pt x="7" y="7"/>
                  </a:lnTo>
                  <a:lnTo>
                    <a:pt x="13" y="4"/>
                  </a:lnTo>
                  <a:lnTo>
                    <a:pt x="18" y="0"/>
                  </a:lnTo>
                  <a:lnTo>
                    <a:pt x="24" y="0"/>
                  </a:lnTo>
                  <a:lnTo>
                    <a:pt x="28" y="4"/>
                  </a:lnTo>
                  <a:lnTo>
                    <a:pt x="32" y="8"/>
                  </a:lnTo>
                  <a:lnTo>
                    <a:pt x="3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Freeform 40"/>
            <p:cNvSpPr>
              <a:spLocks/>
            </p:cNvSpPr>
            <p:nvPr/>
          </p:nvSpPr>
          <p:spPr bwMode="auto">
            <a:xfrm>
              <a:off x="1860550" y="3228975"/>
              <a:ext cx="3175" cy="3175"/>
            </a:xfrm>
            <a:custGeom>
              <a:avLst/>
              <a:gdLst>
                <a:gd name="T0" fmla="*/ 12 w 12"/>
                <a:gd name="T1" fmla="*/ 5 h 11"/>
                <a:gd name="T2" fmla="*/ 12 w 12"/>
                <a:gd name="T3" fmla="*/ 11 h 11"/>
                <a:gd name="T4" fmla="*/ 8 w 12"/>
                <a:gd name="T5" fmla="*/ 11 h 11"/>
                <a:gd name="T6" fmla="*/ 5 w 12"/>
                <a:gd name="T7" fmla="*/ 8 h 11"/>
                <a:gd name="T8" fmla="*/ 2 w 12"/>
                <a:gd name="T9" fmla="*/ 5 h 11"/>
                <a:gd name="T10" fmla="*/ 0 w 12"/>
                <a:gd name="T11" fmla="*/ 2 h 11"/>
                <a:gd name="T12" fmla="*/ 2 w 12"/>
                <a:gd name="T13" fmla="*/ 0 h 11"/>
                <a:gd name="T14" fmla="*/ 6 w 12"/>
                <a:gd name="T15" fmla="*/ 0 h 11"/>
                <a:gd name="T16" fmla="*/ 9 w 12"/>
                <a:gd name="T17" fmla="*/ 2 h 11"/>
                <a:gd name="T18" fmla="*/ 12 w 12"/>
                <a:gd name="T1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1">
                  <a:moveTo>
                    <a:pt x="12" y="5"/>
                  </a:moveTo>
                  <a:lnTo>
                    <a:pt x="12" y="11"/>
                  </a:lnTo>
                  <a:lnTo>
                    <a:pt x="8" y="11"/>
                  </a:lnTo>
                  <a:lnTo>
                    <a:pt x="5" y="8"/>
                  </a:lnTo>
                  <a:lnTo>
                    <a:pt x="2" y="5"/>
                  </a:lnTo>
                  <a:lnTo>
                    <a:pt x="0" y="2"/>
                  </a:lnTo>
                  <a:lnTo>
                    <a:pt x="2" y="0"/>
                  </a:lnTo>
                  <a:lnTo>
                    <a:pt x="6" y="0"/>
                  </a:lnTo>
                  <a:lnTo>
                    <a:pt x="9" y="2"/>
                  </a:lnTo>
                  <a:lnTo>
                    <a:pt x="1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Freeform 41"/>
            <p:cNvSpPr>
              <a:spLocks/>
            </p:cNvSpPr>
            <p:nvPr/>
          </p:nvSpPr>
          <p:spPr bwMode="auto">
            <a:xfrm>
              <a:off x="1885950" y="3230563"/>
              <a:ext cx="4763" cy="1587"/>
            </a:xfrm>
            <a:custGeom>
              <a:avLst/>
              <a:gdLst>
                <a:gd name="T0" fmla="*/ 18 w 18"/>
                <a:gd name="T1" fmla="*/ 3 h 9"/>
                <a:gd name="T2" fmla="*/ 14 w 18"/>
                <a:gd name="T3" fmla="*/ 6 h 9"/>
                <a:gd name="T4" fmla="*/ 11 w 18"/>
                <a:gd name="T5" fmla="*/ 8 h 9"/>
                <a:gd name="T6" fmla="*/ 6 w 18"/>
                <a:gd name="T7" fmla="*/ 9 h 9"/>
                <a:gd name="T8" fmla="*/ 1 w 18"/>
                <a:gd name="T9" fmla="*/ 7 h 9"/>
                <a:gd name="T10" fmla="*/ 0 w 18"/>
                <a:gd name="T11" fmla="*/ 0 h 9"/>
                <a:gd name="T12" fmla="*/ 5 w 18"/>
                <a:gd name="T13" fmla="*/ 0 h 9"/>
                <a:gd name="T14" fmla="*/ 9 w 18"/>
                <a:gd name="T15" fmla="*/ 0 h 9"/>
                <a:gd name="T16" fmla="*/ 14 w 18"/>
                <a:gd name="T17" fmla="*/ 1 h 9"/>
                <a:gd name="T18" fmla="*/ 18 w 18"/>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9">
                  <a:moveTo>
                    <a:pt x="18" y="3"/>
                  </a:moveTo>
                  <a:lnTo>
                    <a:pt x="14" y="6"/>
                  </a:lnTo>
                  <a:lnTo>
                    <a:pt x="11" y="8"/>
                  </a:lnTo>
                  <a:lnTo>
                    <a:pt x="6" y="9"/>
                  </a:lnTo>
                  <a:lnTo>
                    <a:pt x="1" y="7"/>
                  </a:lnTo>
                  <a:lnTo>
                    <a:pt x="0" y="0"/>
                  </a:lnTo>
                  <a:lnTo>
                    <a:pt x="5" y="0"/>
                  </a:lnTo>
                  <a:lnTo>
                    <a:pt x="9" y="0"/>
                  </a:lnTo>
                  <a:lnTo>
                    <a:pt x="14" y="1"/>
                  </a:lnTo>
                  <a:lnTo>
                    <a:pt x="1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Freeform 42"/>
            <p:cNvSpPr>
              <a:spLocks/>
            </p:cNvSpPr>
            <p:nvPr/>
          </p:nvSpPr>
          <p:spPr bwMode="auto">
            <a:xfrm>
              <a:off x="1908175" y="3232150"/>
              <a:ext cx="9525" cy="6350"/>
            </a:xfrm>
            <a:custGeom>
              <a:avLst/>
              <a:gdLst>
                <a:gd name="T0" fmla="*/ 37 w 38"/>
                <a:gd name="T1" fmla="*/ 22 h 29"/>
                <a:gd name="T2" fmla="*/ 31 w 38"/>
                <a:gd name="T3" fmla="*/ 25 h 29"/>
                <a:gd name="T4" fmla="*/ 26 w 38"/>
                <a:gd name="T5" fmla="*/ 28 h 29"/>
                <a:gd name="T6" fmla="*/ 21 w 38"/>
                <a:gd name="T7" fmla="*/ 29 h 29"/>
                <a:gd name="T8" fmla="*/ 16 w 38"/>
                <a:gd name="T9" fmla="*/ 24 h 29"/>
                <a:gd name="T10" fmla="*/ 0 w 38"/>
                <a:gd name="T11" fmla="*/ 2 h 29"/>
                <a:gd name="T12" fmla="*/ 6 w 38"/>
                <a:gd name="T13" fmla="*/ 1 h 29"/>
                <a:gd name="T14" fmla="*/ 13 w 38"/>
                <a:gd name="T15" fmla="*/ 0 h 29"/>
                <a:gd name="T16" fmla="*/ 19 w 38"/>
                <a:gd name="T17" fmla="*/ 0 h 29"/>
                <a:gd name="T18" fmla="*/ 25 w 38"/>
                <a:gd name="T19" fmla="*/ 1 h 29"/>
                <a:gd name="T20" fmla="*/ 31 w 38"/>
                <a:gd name="T21" fmla="*/ 3 h 29"/>
                <a:gd name="T22" fmla="*/ 36 w 38"/>
                <a:gd name="T23" fmla="*/ 7 h 29"/>
                <a:gd name="T24" fmla="*/ 38 w 38"/>
                <a:gd name="T25" fmla="*/ 12 h 29"/>
                <a:gd name="T26" fmla="*/ 37 w 38"/>
                <a:gd name="T27"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9">
                  <a:moveTo>
                    <a:pt x="37" y="22"/>
                  </a:moveTo>
                  <a:lnTo>
                    <a:pt x="31" y="25"/>
                  </a:lnTo>
                  <a:lnTo>
                    <a:pt x="26" y="28"/>
                  </a:lnTo>
                  <a:lnTo>
                    <a:pt x="21" y="29"/>
                  </a:lnTo>
                  <a:lnTo>
                    <a:pt x="16" y="24"/>
                  </a:lnTo>
                  <a:lnTo>
                    <a:pt x="0" y="2"/>
                  </a:lnTo>
                  <a:lnTo>
                    <a:pt x="6" y="1"/>
                  </a:lnTo>
                  <a:lnTo>
                    <a:pt x="13" y="0"/>
                  </a:lnTo>
                  <a:lnTo>
                    <a:pt x="19" y="0"/>
                  </a:lnTo>
                  <a:lnTo>
                    <a:pt x="25" y="1"/>
                  </a:lnTo>
                  <a:lnTo>
                    <a:pt x="31" y="3"/>
                  </a:lnTo>
                  <a:lnTo>
                    <a:pt x="36" y="7"/>
                  </a:lnTo>
                  <a:lnTo>
                    <a:pt x="38" y="12"/>
                  </a:lnTo>
                  <a:lnTo>
                    <a:pt x="37"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Freeform 43"/>
            <p:cNvSpPr>
              <a:spLocks/>
            </p:cNvSpPr>
            <p:nvPr/>
          </p:nvSpPr>
          <p:spPr bwMode="auto">
            <a:xfrm>
              <a:off x="1892300" y="3235325"/>
              <a:ext cx="12700" cy="7937"/>
            </a:xfrm>
            <a:custGeom>
              <a:avLst/>
              <a:gdLst>
                <a:gd name="T0" fmla="*/ 46 w 46"/>
                <a:gd name="T1" fmla="*/ 26 h 29"/>
                <a:gd name="T2" fmla="*/ 39 w 46"/>
                <a:gd name="T3" fmla="*/ 28 h 29"/>
                <a:gd name="T4" fmla="*/ 32 w 46"/>
                <a:gd name="T5" fmla="*/ 29 h 29"/>
                <a:gd name="T6" fmla="*/ 27 w 46"/>
                <a:gd name="T7" fmla="*/ 28 h 29"/>
                <a:gd name="T8" fmla="*/ 20 w 46"/>
                <a:gd name="T9" fmla="*/ 26 h 29"/>
                <a:gd name="T10" fmla="*/ 14 w 46"/>
                <a:gd name="T11" fmla="*/ 23 h 29"/>
                <a:gd name="T12" fmla="*/ 9 w 46"/>
                <a:gd name="T13" fmla="*/ 19 h 29"/>
                <a:gd name="T14" fmla="*/ 5 w 46"/>
                <a:gd name="T15" fmla="*/ 16 h 29"/>
                <a:gd name="T16" fmla="*/ 0 w 46"/>
                <a:gd name="T17" fmla="*/ 10 h 29"/>
                <a:gd name="T18" fmla="*/ 8 w 46"/>
                <a:gd name="T19" fmla="*/ 2 h 29"/>
                <a:gd name="T20" fmla="*/ 16 w 46"/>
                <a:gd name="T21" fmla="*/ 0 h 29"/>
                <a:gd name="T22" fmla="*/ 26 w 46"/>
                <a:gd name="T23" fmla="*/ 2 h 29"/>
                <a:gd name="T24" fmla="*/ 34 w 46"/>
                <a:gd name="T25" fmla="*/ 10 h 29"/>
                <a:gd name="T26" fmla="*/ 37 w 46"/>
                <a:gd name="T27" fmla="*/ 14 h 29"/>
                <a:gd name="T28" fmla="*/ 41 w 46"/>
                <a:gd name="T29" fmla="*/ 18 h 29"/>
                <a:gd name="T30" fmla="*/ 43 w 46"/>
                <a:gd name="T31" fmla="*/ 22 h 29"/>
                <a:gd name="T32" fmla="*/ 46 w 46"/>
                <a:gd name="T33"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29">
                  <a:moveTo>
                    <a:pt x="46" y="26"/>
                  </a:moveTo>
                  <a:lnTo>
                    <a:pt x="39" y="28"/>
                  </a:lnTo>
                  <a:lnTo>
                    <a:pt x="32" y="29"/>
                  </a:lnTo>
                  <a:lnTo>
                    <a:pt x="27" y="28"/>
                  </a:lnTo>
                  <a:lnTo>
                    <a:pt x="20" y="26"/>
                  </a:lnTo>
                  <a:lnTo>
                    <a:pt x="14" y="23"/>
                  </a:lnTo>
                  <a:lnTo>
                    <a:pt x="9" y="19"/>
                  </a:lnTo>
                  <a:lnTo>
                    <a:pt x="5" y="16"/>
                  </a:lnTo>
                  <a:lnTo>
                    <a:pt x="0" y="10"/>
                  </a:lnTo>
                  <a:lnTo>
                    <a:pt x="8" y="2"/>
                  </a:lnTo>
                  <a:lnTo>
                    <a:pt x="16" y="0"/>
                  </a:lnTo>
                  <a:lnTo>
                    <a:pt x="26" y="2"/>
                  </a:lnTo>
                  <a:lnTo>
                    <a:pt x="34" y="10"/>
                  </a:lnTo>
                  <a:lnTo>
                    <a:pt x="37" y="14"/>
                  </a:lnTo>
                  <a:lnTo>
                    <a:pt x="41" y="18"/>
                  </a:lnTo>
                  <a:lnTo>
                    <a:pt x="43" y="22"/>
                  </a:lnTo>
                  <a:lnTo>
                    <a:pt x="4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Freeform 45"/>
            <p:cNvSpPr>
              <a:spLocks/>
            </p:cNvSpPr>
            <p:nvPr/>
          </p:nvSpPr>
          <p:spPr bwMode="auto">
            <a:xfrm>
              <a:off x="1849438" y="3235325"/>
              <a:ext cx="9525" cy="6350"/>
            </a:xfrm>
            <a:custGeom>
              <a:avLst/>
              <a:gdLst>
                <a:gd name="T0" fmla="*/ 39 w 39"/>
                <a:gd name="T1" fmla="*/ 20 h 24"/>
                <a:gd name="T2" fmla="*/ 34 w 39"/>
                <a:gd name="T3" fmla="*/ 22 h 24"/>
                <a:gd name="T4" fmla="*/ 29 w 39"/>
                <a:gd name="T5" fmla="*/ 23 h 24"/>
                <a:gd name="T6" fmla="*/ 23 w 39"/>
                <a:gd name="T7" fmla="*/ 23 h 24"/>
                <a:gd name="T8" fmla="*/ 18 w 39"/>
                <a:gd name="T9" fmla="*/ 24 h 24"/>
                <a:gd name="T10" fmla="*/ 14 w 39"/>
                <a:gd name="T11" fmla="*/ 24 h 24"/>
                <a:gd name="T12" fmla="*/ 9 w 39"/>
                <a:gd name="T13" fmla="*/ 24 h 24"/>
                <a:gd name="T14" fmla="*/ 4 w 39"/>
                <a:gd name="T15" fmla="*/ 24 h 24"/>
                <a:gd name="T16" fmla="*/ 0 w 39"/>
                <a:gd name="T17" fmla="*/ 24 h 24"/>
                <a:gd name="T18" fmla="*/ 1 w 39"/>
                <a:gd name="T19" fmla="*/ 16 h 24"/>
                <a:gd name="T20" fmla="*/ 7 w 39"/>
                <a:gd name="T21" fmla="*/ 10 h 24"/>
                <a:gd name="T22" fmla="*/ 11 w 39"/>
                <a:gd name="T23" fmla="*/ 4 h 24"/>
                <a:gd name="T24" fmla="*/ 16 w 39"/>
                <a:gd name="T25" fmla="*/ 0 h 24"/>
                <a:gd name="T26" fmla="*/ 39 w 39"/>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4">
                  <a:moveTo>
                    <a:pt x="39" y="20"/>
                  </a:moveTo>
                  <a:lnTo>
                    <a:pt x="34" y="22"/>
                  </a:lnTo>
                  <a:lnTo>
                    <a:pt x="29" y="23"/>
                  </a:lnTo>
                  <a:lnTo>
                    <a:pt x="23" y="23"/>
                  </a:lnTo>
                  <a:lnTo>
                    <a:pt x="18" y="24"/>
                  </a:lnTo>
                  <a:lnTo>
                    <a:pt x="14" y="24"/>
                  </a:lnTo>
                  <a:lnTo>
                    <a:pt x="9" y="24"/>
                  </a:lnTo>
                  <a:lnTo>
                    <a:pt x="4" y="24"/>
                  </a:lnTo>
                  <a:lnTo>
                    <a:pt x="0" y="24"/>
                  </a:lnTo>
                  <a:lnTo>
                    <a:pt x="1" y="16"/>
                  </a:lnTo>
                  <a:lnTo>
                    <a:pt x="7" y="10"/>
                  </a:lnTo>
                  <a:lnTo>
                    <a:pt x="11" y="4"/>
                  </a:lnTo>
                  <a:lnTo>
                    <a:pt x="16" y="0"/>
                  </a:lnTo>
                  <a:lnTo>
                    <a:pt x="39"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Freeform 46"/>
            <p:cNvSpPr>
              <a:spLocks/>
            </p:cNvSpPr>
            <p:nvPr/>
          </p:nvSpPr>
          <p:spPr bwMode="auto">
            <a:xfrm>
              <a:off x="1878013" y="3236913"/>
              <a:ext cx="1588" cy="1587"/>
            </a:xfrm>
            <a:custGeom>
              <a:avLst/>
              <a:gdLst>
                <a:gd name="T0" fmla="*/ 6 w 6"/>
                <a:gd name="T1" fmla="*/ 1 h 10"/>
                <a:gd name="T2" fmla="*/ 6 w 6"/>
                <a:gd name="T3" fmla="*/ 5 h 10"/>
                <a:gd name="T4" fmla="*/ 5 w 6"/>
                <a:gd name="T5" fmla="*/ 7 h 10"/>
                <a:gd name="T6" fmla="*/ 2 w 6"/>
                <a:gd name="T7" fmla="*/ 8 h 10"/>
                <a:gd name="T8" fmla="*/ 0 w 6"/>
                <a:gd name="T9" fmla="*/ 10 h 10"/>
                <a:gd name="T10" fmla="*/ 0 w 6"/>
                <a:gd name="T11" fmla="*/ 0 h 10"/>
                <a:gd name="T12" fmla="*/ 1 w 6"/>
                <a:gd name="T13" fmla="*/ 0 h 10"/>
                <a:gd name="T14" fmla="*/ 3 w 6"/>
                <a:gd name="T15" fmla="*/ 0 h 10"/>
                <a:gd name="T16" fmla="*/ 5 w 6"/>
                <a:gd name="T17" fmla="*/ 0 h 10"/>
                <a:gd name="T18" fmla="*/ 6 w 6"/>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
                  </a:moveTo>
                  <a:lnTo>
                    <a:pt x="6" y="5"/>
                  </a:lnTo>
                  <a:lnTo>
                    <a:pt x="5" y="7"/>
                  </a:lnTo>
                  <a:lnTo>
                    <a:pt x="2" y="8"/>
                  </a:lnTo>
                  <a:lnTo>
                    <a:pt x="0" y="10"/>
                  </a:lnTo>
                  <a:lnTo>
                    <a:pt x="0" y="0"/>
                  </a:lnTo>
                  <a:lnTo>
                    <a:pt x="1" y="0"/>
                  </a:lnTo>
                  <a:lnTo>
                    <a:pt x="3"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Freeform 51"/>
            <p:cNvSpPr>
              <a:spLocks/>
            </p:cNvSpPr>
            <p:nvPr/>
          </p:nvSpPr>
          <p:spPr bwMode="auto">
            <a:xfrm>
              <a:off x="1933575" y="3249613"/>
              <a:ext cx="39688" cy="38100"/>
            </a:xfrm>
            <a:custGeom>
              <a:avLst/>
              <a:gdLst>
                <a:gd name="T0" fmla="*/ 50 w 151"/>
                <a:gd name="T1" fmla="*/ 64 h 144"/>
                <a:gd name="T2" fmla="*/ 54 w 151"/>
                <a:gd name="T3" fmla="*/ 69 h 144"/>
                <a:gd name="T4" fmla="*/ 60 w 151"/>
                <a:gd name="T5" fmla="*/ 69 h 144"/>
                <a:gd name="T6" fmla="*/ 65 w 151"/>
                <a:gd name="T7" fmla="*/ 69 h 144"/>
                <a:gd name="T8" fmla="*/ 70 w 151"/>
                <a:gd name="T9" fmla="*/ 71 h 144"/>
                <a:gd name="T10" fmla="*/ 63 w 151"/>
                <a:gd name="T11" fmla="*/ 73 h 144"/>
                <a:gd name="T12" fmla="*/ 57 w 151"/>
                <a:gd name="T13" fmla="*/ 73 h 144"/>
                <a:gd name="T14" fmla="*/ 50 w 151"/>
                <a:gd name="T15" fmla="*/ 74 h 144"/>
                <a:gd name="T16" fmla="*/ 46 w 151"/>
                <a:gd name="T17" fmla="*/ 79 h 144"/>
                <a:gd name="T18" fmla="*/ 50 w 151"/>
                <a:gd name="T19" fmla="*/ 87 h 144"/>
                <a:gd name="T20" fmla="*/ 58 w 151"/>
                <a:gd name="T21" fmla="*/ 91 h 144"/>
                <a:gd name="T22" fmla="*/ 67 w 151"/>
                <a:gd name="T23" fmla="*/ 91 h 144"/>
                <a:gd name="T24" fmla="*/ 77 w 151"/>
                <a:gd name="T25" fmla="*/ 91 h 144"/>
                <a:gd name="T26" fmla="*/ 86 w 151"/>
                <a:gd name="T27" fmla="*/ 91 h 144"/>
                <a:gd name="T28" fmla="*/ 94 w 151"/>
                <a:gd name="T29" fmla="*/ 92 h 144"/>
                <a:gd name="T30" fmla="*/ 103 w 151"/>
                <a:gd name="T31" fmla="*/ 97 h 144"/>
                <a:gd name="T32" fmla="*/ 107 w 151"/>
                <a:gd name="T33" fmla="*/ 107 h 144"/>
                <a:gd name="T34" fmla="*/ 101 w 151"/>
                <a:gd name="T35" fmla="*/ 108 h 144"/>
                <a:gd name="T36" fmla="*/ 94 w 151"/>
                <a:gd name="T37" fmla="*/ 109 h 144"/>
                <a:gd name="T38" fmla="*/ 87 w 151"/>
                <a:gd name="T39" fmla="*/ 108 h 144"/>
                <a:gd name="T40" fmla="*/ 80 w 151"/>
                <a:gd name="T41" fmla="*/ 108 h 144"/>
                <a:gd name="T42" fmla="*/ 73 w 151"/>
                <a:gd name="T43" fmla="*/ 108 h 144"/>
                <a:gd name="T44" fmla="*/ 67 w 151"/>
                <a:gd name="T45" fmla="*/ 109 h 144"/>
                <a:gd name="T46" fmla="*/ 60 w 151"/>
                <a:gd name="T47" fmla="*/ 112 h 144"/>
                <a:gd name="T48" fmla="*/ 54 w 151"/>
                <a:gd name="T49" fmla="*/ 116 h 144"/>
                <a:gd name="T50" fmla="*/ 54 w 151"/>
                <a:gd name="T51" fmla="*/ 120 h 144"/>
                <a:gd name="T52" fmla="*/ 55 w 151"/>
                <a:gd name="T53" fmla="*/ 123 h 144"/>
                <a:gd name="T54" fmla="*/ 57 w 151"/>
                <a:gd name="T55" fmla="*/ 127 h 144"/>
                <a:gd name="T56" fmla="*/ 60 w 151"/>
                <a:gd name="T57" fmla="*/ 129 h 144"/>
                <a:gd name="T58" fmla="*/ 72 w 151"/>
                <a:gd name="T59" fmla="*/ 131 h 144"/>
                <a:gd name="T60" fmla="*/ 85 w 151"/>
                <a:gd name="T61" fmla="*/ 130 h 144"/>
                <a:gd name="T62" fmla="*/ 99 w 151"/>
                <a:gd name="T63" fmla="*/ 128 h 144"/>
                <a:gd name="T64" fmla="*/ 111 w 151"/>
                <a:gd name="T65" fmla="*/ 124 h 144"/>
                <a:gd name="T66" fmla="*/ 123 w 151"/>
                <a:gd name="T67" fmla="*/ 123 h 144"/>
                <a:gd name="T68" fmla="*/ 134 w 151"/>
                <a:gd name="T69" fmla="*/ 124 h 144"/>
                <a:gd name="T70" fmla="*/ 143 w 151"/>
                <a:gd name="T71" fmla="*/ 130 h 144"/>
                <a:gd name="T72" fmla="*/ 151 w 151"/>
                <a:gd name="T73" fmla="*/ 143 h 144"/>
                <a:gd name="T74" fmla="*/ 137 w 151"/>
                <a:gd name="T75" fmla="*/ 144 h 144"/>
                <a:gd name="T76" fmla="*/ 125 w 151"/>
                <a:gd name="T77" fmla="*/ 144 h 144"/>
                <a:gd name="T78" fmla="*/ 112 w 151"/>
                <a:gd name="T79" fmla="*/ 144 h 144"/>
                <a:gd name="T80" fmla="*/ 99 w 151"/>
                <a:gd name="T81" fmla="*/ 144 h 144"/>
                <a:gd name="T82" fmla="*/ 85 w 151"/>
                <a:gd name="T83" fmla="*/ 143 h 144"/>
                <a:gd name="T84" fmla="*/ 72 w 151"/>
                <a:gd name="T85" fmla="*/ 142 h 144"/>
                <a:gd name="T86" fmla="*/ 60 w 151"/>
                <a:gd name="T87" fmla="*/ 140 h 144"/>
                <a:gd name="T88" fmla="*/ 46 w 151"/>
                <a:gd name="T89" fmla="*/ 138 h 144"/>
                <a:gd name="T90" fmla="*/ 41 w 151"/>
                <a:gd name="T91" fmla="*/ 121 h 144"/>
                <a:gd name="T92" fmla="*/ 35 w 151"/>
                <a:gd name="T93" fmla="*/ 104 h 144"/>
                <a:gd name="T94" fmla="*/ 29 w 151"/>
                <a:gd name="T95" fmla="*/ 86 h 144"/>
                <a:gd name="T96" fmla="*/ 23 w 151"/>
                <a:gd name="T97" fmla="*/ 69 h 144"/>
                <a:gd name="T98" fmla="*/ 17 w 151"/>
                <a:gd name="T99" fmla="*/ 51 h 144"/>
                <a:gd name="T100" fmla="*/ 11 w 151"/>
                <a:gd name="T101" fmla="*/ 34 h 144"/>
                <a:gd name="T102" fmla="*/ 5 w 151"/>
                <a:gd name="T103" fmla="*/ 17 h 144"/>
                <a:gd name="T104" fmla="*/ 0 w 151"/>
                <a:gd name="T105" fmla="*/ 0 h 144"/>
                <a:gd name="T106" fmla="*/ 7 w 151"/>
                <a:gd name="T107" fmla="*/ 7 h 144"/>
                <a:gd name="T108" fmla="*/ 14 w 151"/>
                <a:gd name="T109" fmla="*/ 14 h 144"/>
                <a:gd name="T110" fmla="*/ 22 w 151"/>
                <a:gd name="T111" fmla="*/ 22 h 144"/>
                <a:gd name="T112" fmla="*/ 30 w 151"/>
                <a:gd name="T113" fmla="*/ 29 h 144"/>
                <a:gd name="T114" fmla="*/ 37 w 151"/>
                <a:gd name="T115" fmla="*/ 37 h 144"/>
                <a:gd name="T116" fmla="*/ 43 w 151"/>
                <a:gd name="T117" fmla="*/ 45 h 144"/>
                <a:gd name="T118" fmla="*/ 48 w 151"/>
                <a:gd name="T119" fmla="*/ 54 h 144"/>
                <a:gd name="T120" fmla="*/ 50 w 151"/>
                <a:gd name="T121" fmla="*/ 6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144">
                  <a:moveTo>
                    <a:pt x="50" y="64"/>
                  </a:moveTo>
                  <a:lnTo>
                    <a:pt x="54" y="69"/>
                  </a:lnTo>
                  <a:lnTo>
                    <a:pt x="60" y="69"/>
                  </a:lnTo>
                  <a:lnTo>
                    <a:pt x="65" y="69"/>
                  </a:lnTo>
                  <a:lnTo>
                    <a:pt x="70" y="71"/>
                  </a:lnTo>
                  <a:lnTo>
                    <a:pt x="63" y="73"/>
                  </a:lnTo>
                  <a:lnTo>
                    <a:pt x="57" y="73"/>
                  </a:lnTo>
                  <a:lnTo>
                    <a:pt x="50" y="74"/>
                  </a:lnTo>
                  <a:lnTo>
                    <a:pt x="46" y="79"/>
                  </a:lnTo>
                  <a:lnTo>
                    <a:pt x="50" y="87"/>
                  </a:lnTo>
                  <a:lnTo>
                    <a:pt x="58" y="91"/>
                  </a:lnTo>
                  <a:lnTo>
                    <a:pt x="67" y="91"/>
                  </a:lnTo>
                  <a:lnTo>
                    <a:pt x="77" y="91"/>
                  </a:lnTo>
                  <a:lnTo>
                    <a:pt x="86" y="91"/>
                  </a:lnTo>
                  <a:lnTo>
                    <a:pt x="94" y="92"/>
                  </a:lnTo>
                  <a:lnTo>
                    <a:pt x="103" y="97"/>
                  </a:lnTo>
                  <a:lnTo>
                    <a:pt x="107" y="107"/>
                  </a:lnTo>
                  <a:lnTo>
                    <a:pt x="101" y="108"/>
                  </a:lnTo>
                  <a:lnTo>
                    <a:pt x="94" y="109"/>
                  </a:lnTo>
                  <a:lnTo>
                    <a:pt x="87" y="108"/>
                  </a:lnTo>
                  <a:lnTo>
                    <a:pt x="80" y="108"/>
                  </a:lnTo>
                  <a:lnTo>
                    <a:pt x="73" y="108"/>
                  </a:lnTo>
                  <a:lnTo>
                    <a:pt x="67" y="109"/>
                  </a:lnTo>
                  <a:lnTo>
                    <a:pt x="60" y="112"/>
                  </a:lnTo>
                  <a:lnTo>
                    <a:pt x="54" y="116"/>
                  </a:lnTo>
                  <a:lnTo>
                    <a:pt x="54" y="120"/>
                  </a:lnTo>
                  <a:lnTo>
                    <a:pt x="55" y="123"/>
                  </a:lnTo>
                  <a:lnTo>
                    <a:pt x="57" y="127"/>
                  </a:lnTo>
                  <a:lnTo>
                    <a:pt x="60" y="129"/>
                  </a:lnTo>
                  <a:lnTo>
                    <a:pt x="72" y="131"/>
                  </a:lnTo>
                  <a:lnTo>
                    <a:pt x="85" y="130"/>
                  </a:lnTo>
                  <a:lnTo>
                    <a:pt x="99" y="128"/>
                  </a:lnTo>
                  <a:lnTo>
                    <a:pt x="111" y="124"/>
                  </a:lnTo>
                  <a:lnTo>
                    <a:pt x="123" y="123"/>
                  </a:lnTo>
                  <a:lnTo>
                    <a:pt x="134" y="124"/>
                  </a:lnTo>
                  <a:lnTo>
                    <a:pt x="143" y="130"/>
                  </a:lnTo>
                  <a:lnTo>
                    <a:pt x="151" y="143"/>
                  </a:lnTo>
                  <a:lnTo>
                    <a:pt x="137" y="144"/>
                  </a:lnTo>
                  <a:lnTo>
                    <a:pt x="125" y="144"/>
                  </a:lnTo>
                  <a:lnTo>
                    <a:pt x="112" y="144"/>
                  </a:lnTo>
                  <a:lnTo>
                    <a:pt x="99" y="144"/>
                  </a:lnTo>
                  <a:lnTo>
                    <a:pt x="85" y="143"/>
                  </a:lnTo>
                  <a:lnTo>
                    <a:pt x="72" y="142"/>
                  </a:lnTo>
                  <a:lnTo>
                    <a:pt x="60" y="140"/>
                  </a:lnTo>
                  <a:lnTo>
                    <a:pt x="46" y="138"/>
                  </a:lnTo>
                  <a:lnTo>
                    <a:pt x="41" y="121"/>
                  </a:lnTo>
                  <a:lnTo>
                    <a:pt x="35" y="104"/>
                  </a:lnTo>
                  <a:lnTo>
                    <a:pt x="29" y="86"/>
                  </a:lnTo>
                  <a:lnTo>
                    <a:pt x="23" y="69"/>
                  </a:lnTo>
                  <a:lnTo>
                    <a:pt x="17" y="51"/>
                  </a:lnTo>
                  <a:lnTo>
                    <a:pt x="11" y="34"/>
                  </a:lnTo>
                  <a:lnTo>
                    <a:pt x="5" y="17"/>
                  </a:lnTo>
                  <a:lnTo>
                    <a:pt x="0" y="0"/>
                  </a:lnTo>
                  <a:lnTo>
                    <a:pt x="7" y="7"/>
                  </a:lnTo>
                  <a:lnTo>
                    <a:pt x="14" y="14"/>
                  </a:lnTo>
                  <a:lnTo>
                    <a:pt x="22" y="22"/>
                  </a:lnTo>
                  <a:lnTo>
                    <a:pt x="30" y="29"/>
                  </a:lnTo>
                  <a:lnTo>
                    <a:pt x="37" y="37"/>
                  </a:lnTo>
                  <a:lnTo>
                    <a:pt x="43" y="45"/>
                  </a:lnTo>
                  <a:lnTo>
                    <a:pt x="48" y="54"/>
                  </a:lnTo>
                  <a:lnTo>
                    <a:pt x="5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Freeform 52"/>
            <p:cNvSpPr>
              <a:spLocks/>
            </p:cNvSpPr>
            <p:nvPr/>
          </p:nvSpPr>
          <p:spPr bwMode="auto">
            <a:xfrm>
              <a:off x="1844675" y="3252788"/>
              <a:ext cx="6350" cy="7937"/>
            </a:xfrm>
            <a:custGeom>
              <a:avLst/>
              <a:gdLst>
                <a:gd name="T0" fmla="*/ 22 w 23"/>
                <a:gd name="T1" fmla="*/ 19 h 33"/>
                <a:gd name="T2" fmla="*/ 0 w 23"/>
                <a:gd name="T3" fmla="*/ 33 h 33"/>
                <a:gd name="T4" fmla="*/ 0 w 23"/>
                <a:gd name="T5" fmla="*/ 25 h 33"/>
                <a:gd name="T6" fmla="*/ 0 w 23"/>
                <a:gd name="T7" fmla="*/ 16 h 33"/>
                <a:gd name="T8" fmla="*/ 2 w 23"/>
                <a:gd name="T9" fmla="*/ 8 h 33"/>
                <a:gd name="T10" fmla="*/ 8 w 23"/>
                <a:gd name="T11" fmla="*/ 0 h 33"/>
                <a:gd name="T12" fmla="*/ 12 w 23"/>
                <a:gd name="T13" fmla="*/ 4 h 33"/>
                <a:gd name="T14" fmla="*/ 18 w 23"/>
                <a:gd name="T15" fmla="*/ 9 h 33"/>
                <a:gd name="T16" fmla="*/ 23 w 23"/>
                <a:gd name="T17" fmla="*/ 14 h 33"/>
                <a:gd name="T18" fmla="*/ 22 w 23"/>
                <a:gd name="T19"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3">
                  <a:moveTo>
                    <a:pt x="22" y="19"/>
                  </a:moveTo>
                  <a:lnTo>
                    <a:pt x="0" y="33"/>
                  </a:lnTo>
                  <a:lnTo>
                    <a:pt x="0" y="25"/>
                  </a:lnTo>
                  <a:lnTo>
                    <a:pt x="0" y="16"/>
                  </a:lnTo>
                  <a:lnTo>
                    <a:pt x="2" y="8"/>
                  </a:lnTo>
                  <a:lnTo>
                    <a:pt x="8" y="0"/>
                  </a:lnTo>
                  <a:lnTo>
                    <a:pt x="12" y="4"/>
                  </a:lnTo>
                  <a:lnTo>
                    <a:pt x="18" y="9"/>
                  </a:lnTo>
                  <a:lnTo>
                    <a:pt x="23" y="14"/>
                  </a:lnTo>
                  <a:lnTo>
                    <a:pt x="22"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7" name="Freeform 53"/>
            <p:cNvSpPr>
              <a:spLocks/>
            </p:cNvSpPr>
            <p:nvPr/>
          </p:nvSpPr>
          <p:spPr bwMode="auto">
            <a:xfrm>
              <a:off x="1906588" y="3252788"/>
              <a:ext cx="12700" cy="7937"/>
            </a:xfrm>
            <a:custGeom>
              <a:avLst/>
              <a:gdLst>
                <a:gd name="T0" fmla="*/ 46 w 46"/>
                <a:gd name="T1" fmla="*/ 18 h 33"/>
                <a:gd name="T2" fmla="*/ 45 w 46"/>
                <a:gd name="T3" fmla="*/ 23 h 33"/>
                <a:gd name="T4" fmla="*/ 40 w 46"/>
                <a:gd name="T5" fmla="*/ 28 h 33"/>
                <a:gd name="T6" fmla="*/ 35 w 46"/>
                <a:gd name="T7" fmla="*/ 30 h 33"/>
                <a:gd name="T8" fmla="*/ 31 w 46"/>
                <a:gd name="T9" fmla="*/ 33 h 33"/>
                <a:gd name="T10" fmla="*/ 21 w 46"/>
                <a:gd name="T11" fmla="*/ 31 h 33"/>
                <a:gd name="T12" fmla="*/ 14 w 46"/>
                <a:gd name="T13" fmla="*/ 24 h 33"/>
                <a:gd name="T14" fmla="*/ 9 w 46"/>
                <a:gd name="T15" fmla="*/ 14 h 33"/>
                <a:gd name="T16" fmla="*/ 0 w 46"/>
                <a:gd name="T17" fmla="*/ 5 h 33"/>
                <a:gd name="T18" fmla="*/ 6 w 46"/>
                <a:gd name="T19" fmla="*/ 0 h 33"/>
                <a:gd name="T20" fmla="*/ 13 w 46"/>
                <a:gd name="T21" fmla="*/ 1 h 33"/>
                <a:gd name="T22" fmla="*/ 24 w 46"/>
                <a:gd name="T23" fmla="*/ 3 h 33"/>
                <a:gd name="T24" fmla="*/ 33 w 46"/>
                <a:gd name="T25" fmla="*/ 2 h 33"/>
                <a:gd name="T26" fmla="*/ 46 w 46"/>
                <a:gd name="T2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3">
                  <a:moveTo>
                    <a:pt x="46" y="18"/>
                  </a:moveTo>
                  <a:lnTo>
                    <a:pt x="45" y="23"/>
                  </a:lnTo>
                  <a:lnTo>
                    <a:pt x="40" y="28"/>
                  </a:lnTo>
                  <a:lnTo>
                    <a:pt x="35" y="30"/>
                  </a:lnTo>
                  <a:lnTo>
                    <a:pt x="31" y="33"/>
                  </a:lnTo>
                  <a:lnTo>
                    <a:pt x="21" y="31"/>
                  </a:lnTo>
                  <a:lnTo>
                    <a:pt x="14" y="24"/>
                  </a:lnTo>
                  <a:lnTo>
                    <a:pt x="9" y="14"/>
                  </a:lnTo>
                  <a:lnTo>
                    <a:pt x="0" y="5"/>
                  </a:lnTo>
                  <a:lnTo>
                    <a:pt x="6" y="0"/>
                  </a:lnTo>
                  <a:lnTo>
                    <a:pt x="13" y="1"/>
                  </a:lnTo>
                  <a:lnTo>
                    <a:pt x="24" y="3"/>
                  </a:lnTo>
                  <a:lnTo>
                    <a:pt x="33" y="2"/>
                  </a:lnTo>
                  <a:lnTo>
                    <a:pt x="4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Freeform 55"/>
            <p:cNvSpPr>
              <a:spLocks/>
            </p:cNvSpPr>
            <p:nvPr/>
          </p:nvSpPr>
          <p:spPr bwMode="auto">
            <a:xfrm>
              <a:off x="1882775" y="3252788"/>
              <a:ext cx="7938" cy="3175"/>
            </a:xfrm>
            <a:custGeom>
              <a:avLst/>
              <a:gdLst>
                <a:gd name="T0" fmla="*/ 34 w 34"/>
                <a:gd name="T1" fmla="*/ 2 h 14"/>
                <a:gd name="T2" fmla="*/ 27 w 34"/>
                <a:gd name="T3" fmla="*/ 6 h 14"/>
                <a:gd name="T4" fmla="*/ 21 w 34"/>
                <a:gd name="T5" fmla="*/ 10 h 14"/>
                <a:gd name="T6" fmla="*/ 14 w 34"/>
                <a:gd name="T7" fmla="*/ 14 h 14"/>
                <a:gd name="T8" fmla="*/ 7 w 34"/>
                <a:gd name="T9" fmla="*/ 12 h 14"/>
                <a:gd name="T10" fmla="*/ 0 w 34"/>
                <a:gd name="T11" fmla="*/ 0 h 14"/>
                <a:gd name="T12" fmla="*/ 10 w 34"/>
                <a:gd name="T13" fmla="*/ 0 h 14"/>
                <a:gd name="T14" fmla="*/ 18 w 34"/>
                <a:gd name="T15" fmla="*/ 0 h 14"/>
                <a:gd name="T16" fmla="*/ 27 w 34"/>
                <a:gd name="T17" fmla="*/ 0 h 14"/>
                <a:gd name="T18" fmla="*/ 34 w 34"/>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4">
                  <a:moveTo>
                    <a:pt x="34" y="2"/>
                  </a:moveTo>
                  <a:lnTo>
                    <a:pt x="27" y="6"/>
                  </a:lnTo>
                  <a:lnTo>
                    <a:pt x="21" y="10"/>
                  </a:lnTo>
                  <a:lnTo>
                    <a:pt x="14" y="14"/>
                  </a:lnTo>
                  <a:lnTo>
                    <a:pt x="7" y="12"/>
                  </a:lnTo>
                  <a:lnTo>
                    <a:pt x="0" y="0"/>
                  </a:lnTo>
                  <a:lnTo>
                    <a:pt x="10" y="0"/>
                  </a:lnTo>
                  <a:lnTo>
                    <a:pt x="18" y="0"/>
                  </a:lnTo>
                  <a:lnTo>
                    <a:pt x="27" y="0"/>
                  </a:lnTo>
                  <a:lnTo>
                    <a:pt x="3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9" name="Freeform 60"/>
            <p:cNvSpPr>
              <a:spLocks/>
            </p:cNvSpPr>
            <p:nvPr/>
          </p:nvSpPr>
          <p:spPr bwMode="auto">
            <a:xfrm>
              <a:off x="1890713" y="3257550"/>
              <a:ext cx="14288" cy="6350"/>
            </a:xfrm>
            <a:custGeom>
              <a:avLst/>
              <a:gdLst>
                <a:gd name="T0" fmla="*/ 55 w 55"/>
                <a:gd name="T1" fmla="*/ 20 h 25"/>
                <a:gd name="T2" fmla="*/ 50 w 55"/>
                <a:gd name="T3" fmla="*/ 24 h 25"/>
                <a:gd name="T4" fmla="*/ 44 w 55"/>
                <a:gd name="T5" fmla="*/ 25 h 25"/>
                <a:gd name="T6" fmla="*/ 37 w 55"/>
                <a:gd name="T7" fmla="*/ 25 h 25"/>
                <a:gd name="T8" fmla="*/ 31 w 55"/>
                <a:gd name="T9" fmla="*/ 24 h 25"/>
                <a:gd name="T10" fmla="*/ 25 w 55"/>
                <a:gd name="T11" fmla="*/ 23 h 25"/>
                <a:gd name="T12" fmla="*/ 19 w 55"/>
                <a:gd name="T13" fmla="*/ 23 h 25"/>
                <a:gd name="T14" fmla="*/ 14 w 55"/>
                <a:gd name="T15" fmla="*/ 21 h 25"/>
                <a:gd name="T16" fmla="*/ 8 w 55"/>
                <a:gd name="T17" fmla="*/ 23 h 25"/>
                <a:gd name="T18" fmla="*/ 5 w 55"/>
                <a:gd name="T19" fmla="*/ 20 h 25"/>
                <a:gd name="T20" fmla="*/ 2 w 55"/>
                <a:gd name="T21" fmla="*/ 20 h 25"/>
                <a:gd name="T22" fmla="*/ 0 w 55"/>
                <a:gd name="T23" fmla="*/ 18 h 25"/>
                <a:gd name="T24" fmla="*/ 0 w 55"/>
                <a:gd name="T25" fmla="*/ 14 h 25"/>
                <a:gd name="T26" fmla="*/ 5 w 55"/>
                <a:gd name="T27" fmla="*/ 11 h 25"/>
                <a:gd name="T28" fmla="*/ 12 w 55"/>
                <a:gd name="T29" fmla="*/ 7 h 25"/>
                <a:gd name="T30" fmla="*/ 18 w 55"/>
                <a:gd name="T31" fmla="*/ 4 h 25"/>
                <a:gd name="T32" fmla="*/ 25 w 55"/>
                <a:gd name="T33" fmla="*/ 2 h 25"/>
                <a:gd name="T34" fmla="*/ 31 w 55"/>
                <a:gd name="T35" fmla="*/ 0 h 25"/>
                <a:gd name="T36" fmla="*/ 37 w 55"/>
                <a:gd name="T37" fmla="*/ 2 h 25"/>
                <a:gd name="T38" fmla="*/ 43 w 55"/>
                <a:gd name="T39" fmla="*/ 5 h 25"/>
                <a:gd name="T40" fmla="*/ 48 w 55"/>
                <a:gd name="T41" fmla="*/ 13 h 25"/>
                <a:gd name="T42" fmla="*/ 55 w 55"/>
                <a:gd name="T43"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25">
                  <a:moveTo>
                    <a:pt x="55" y="20"/>
                  </a:moveTo>
                  <a:lnTo>
                    <a:pt x="50" y="24"/>
                  </a:lnTo>
                  <a:lnTo>
                    <a:pt x="44" y="25"/>
                  </a:lnTo>
                  <a:lnTo>
                    <a:pt x="37" y="25"/>
                  </a:lnTo>
                  <a:lnTo>
                    <a:pt x="31" y="24"/>
                  </a:lnTo>
                  <a:lnTo>
                    <a:pt x="25" y="23"/>
                  </a:lnTo>
                  <a:lnTo>
                    <a:pt x="19" y="23"/>
                  </a:lnTo>
                  <a:lnTo>
                    <a:pt x="14" y="21"/>
                  </a:lnTo>
                  <a:lnTo>
                    <a:pt x="8" y="23"/>
                  </a:lnTo>
                  <a:lnTo>
                    <a:pt x="5" y="20"/>
                  </a:lnTo>
                  <a:lnTo>
                    <a:pt x="2" y="20"/>
                  </a:lnTo>
                  <a:lnTo>
                    <a:pt x="0" y="18"/>
                  </a:lnTo>
                  <a:lnTo>
                    <a:pt x="0" y="14"/>
                  </a:lnTo>
                  <a:lnTo>
                    <a:pt x="5" y="11"/>
                  </a:lnTo>
                  <a:lnTo>
                    <a:pt x="12" y="7"/>
                  </a:lnTo>
                  <a:lnTo>
                    <a:pt x="18" y="4"/>
                  </a:lnTo>
                  <a:lnTo>
                    <a:pt x="25" y="2"/>
                  </a:lnTo>
                  <a:lnTo>
                    <a:pt x="31" y="0"/>
                  </a:lnTo>
                  <a:lnTo>
                    <a:pt x="37" y="2"/>
                  </a:lnTo>
                  <a:lnTo>
                    <a:pt x="43" y="5"/>
                  </a:lnTo>
                  <a:lnTo>
                    <a:pt x="48" y="13"/>
                  </a:lnTo>
                  <a:lnTo>
                    <a:pt x="5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0" name="Freeform 61"/>
            <p:cNvSpPr>
              <a:spLocks/>
            </p:cNvSpPr>
            <p:nvPr/>
          </p:nvSpPr>
          <p:spPr bwMode="auto">
            <a:xfrm>
              <a:off x="1874838" y="3257550"/>
              <a:ext cx="3175" cy="4762"/>
            </a:xfrm>
            <a:custGeom>
              <a:avLst/>
              <a:gdLst>
                <a:gd name="T0" fmla="*/ 13 w 13"/>
                <a:gd name="T1" fmla="*/ 6 h 16"/>
                <a:gd name="T2" fmla="*/ 13 w 13"/>
                <a:gd name="T3" fmla="*/ 10 h 16"/>
                <a:gd name="T4" fmla="*/ 11 w 13"/>
                <a:gd name="T5" fmla="*/ 13 h 16"/>
                <a:gd name="T6" fmla="*/ 9 w 13"/>
                <a:gd name="T7" fmla="*/ 14 h 16"/>
                <a:gd name="T8" fmla="*/ 5 w 13"/>
                <a:gd name="T9" fmla="*/ 16 h 16"/>
                <a:gd name="T10" fmla="*/ 2 w 13"/>
                <a:gd name="T11" fmla="*/ 13 h 16"/>
                <a:gd name="T12" fmla="*/ 0 w 13"/>
                <a:gd name="T13" fmla="*/ 8 h 16"/>
                <a:gd name="T14" fmla="*/ 2 w 13"/>
                <a:gd name="T15" fmla="*/ 3 h 16"/>
                <a:gd name="T16" fmla="*/ 3 w 13"/>
                <a:gd name="T17" fmla="*/ 0 h 16"/>
                <a:gd name="T18" fmla="*/ 6 w 13"/>
                <a:gd name="T19" fmla="*/ 0 h 16"/>
                <a:gd name="T20" fmla="*/ 9 w 13"/>
                <a:gd name="T21" fmla="*/ 1 h 16"/>
                <a:gd name="T22" fmla="*/ 11 w 13"/>
                <a:gd name="T23" fmla="*/ 3 h 16"/>
                <a:gd name="T24" fmla="*/ 13 w 13"/>
                <a:gd name="T2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6">
                  <a:moveTo>
                    <a:pt x="13" y="6"/>
                  </a:moveTo>
                  <a:lnTo>
                    <a:pt x="13" y="10"/>
                  </a:lnTo>
                  <a:lnTo>
                    <a:pt x="11" y="13"/>
                  </a:lnTo>
                  <a:lnTo>
                    <a:pt x="9" y="14"/>
                  </a:lnTo>
                  <a:lnTo>
                    <a:pt x="5" y="16"/>
                  </a:lnTo>
                  <a:lnTo>
                    <a:pt x="2" y="13"/>
                  </a:lnTo>
                  <a:lnTo>
                    <a:pt x="0" y="8"/>
                  </a:lnTo>
                  <a:lnTo>
                    <a:pt x="2" y="3"/>
                  </a:lnTo>
                  <a:lnTo>
                    <a:pt x="3" y="0"/>
                  </a:lnTo>
                  <a:lnTo>
                    <a:pt x="6" y="0"/>
                  </a:lnTo>
                  <a:lnTo>
                    <a:pt x="9" y="1"/>
                  </a:lnTo>
                  <a:lnTo>
                    <a:pt x="11" y="3"/>
                  </a:lnTo>
                  <a:lnTo>
                    <a:pt x="1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1" name="Freeform 65"/>
            <p:cNvSpPr>
              <a:spLocks/>
            </p:cNvSpPr>
            <p:nvPr/>
          </p:nvSpPr>
          <p:spPr bwMode="auto">
            <a:xfrm>
              <a:off x="1855788" y="3262313"/>
              <a:ext cx="1588" cy="1587"/>
            </a:xfrm>
            <a:custGeom>
              <a:avLst/>
              <a:gdLst>
                <a:gd name="T0" fmla="*/ 6 w 6"/>
                <a:gd name="T1" fmla="*/ 1 h 4"/>
                <a:gd name="T2" fmla="*/ 0 w 6"/>
                <a:gd name="T3" fmla="*/ 4 h 4"/>
                <a:gd name="T4" fmla="*/ 0 w 6"/>
                <a:gd name="T5" fmla="*/ 0 h 4"/>
                <a:gd name="T6" fmla="*/ 2 w 6"/>
                <a:gd name="T7" fmla="*/ 0 h 4"/>
                <a:gd name="T8" fmla="*/ 4 w 6"/>
                <a:gd name="T9" fmla="*/ 0 h 4"/>
                <a:gd name="T10" fmla="*/ 5 w 6"/>
                <a:gd name="T11" fmla="*/ 0 h 4"/>
                <a:gd name="T12" fmla="*/ 6 w 6"/>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1"/>
                  </a:moveTo>
                  <a:lnTo>
                    <a:pt x="0" y="4"/>
                  </a:lnTo>
                  <a:lnTo>
                    <a:pt x="0" y="0"/>
                  </a:lnTo>
                  <a:lnTo>
                    <a:pt x="2" y="0"/>
                  </a:lnTo>
                  <a:lnTo>
                    <a:pt x="4"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cxnSp>
        <p:nvCxnSpPr>
          <p:cNvPr id="102" name="直線コネクタ 101"/>
          <p:cNvCxnSpPr/>
          <p:nvPr/>
        </p:nvCxnSpPr>
        <p:spPr>
          <a:xfrm flipV="1">
            <a:off x="1555437" y="1859461"/>
            <a:ext cx="0" cy="1785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1554295" y="1861818"/>
            <a:ext cx="600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円/楕円 103"/>
          <p:cNvSpPr/>
          <p:nvPr/>
        </p:nvSpPr>
        <p:spPr>
          <a:xfrm>
            <a:off x="2118651" y="1797524"/>
            <a:ext cx="135732" cy="1357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5" name="直線コネクタ 104"/>
          <p:cNvCxnSpPr>
            <a:stCxn id="104" idx="1"/>
            <a:endCxn id="104" idx="5"/>
          </p:cNvCxnSpPr>
          <p:nvPr/>
        </p:nvCxnSpPr>
        <p:spPr>
          <a:xfrm>
            <a:off x="2138528" y="1817401"/>
            <a:ext cx="95978" cy="95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flipH="1">
            <a:off x="2137739" y="1818971"/>
            <a:ext cx="95978" cy="95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flipH="1" flipV="1">
            <a:off x="3083340" y="1858676"/>
            <a:ext cx="0" cy="1785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flipH="1" flipV="1">
            <a:off x="2561821" y="1861706"/>
            <a:ext cx="52083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flipH="1" flipV="1">
            <a:off x="2563727" y="1831069"/>
            <a:ext cx="1" cy="30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flipH="1" flipV="1">
            <a:off x="2531299" y="1832639"/>
            <a:ext cx="1" cy="30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円弧 110"/>
          <p:cNvSpPr/>
          <p:nvPr/>
        </p:nvSpPr>
        <p:spPr>
          <a:xfrm>
            <a:off x="2514177" y="1773978"/>
            <a:ext cx="68580" cy="62865"/>
          </a:xfrm>
          <a:prstGeom prst="arc">
            <a:avLst>
              <a:gd name="adj1" fmla="val 7256634"/>
              <a:gd name="adj2" fmla="val 367560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12" name="直線コネクタ 111"/>
          <p:cNvCxnSpPr/>
          <p:nvPr/>
        </p:nvCxnSpPr>
        <p:spPr>
          <a:xfrm flipH="1">
            <a:off x="2253211" y="1863513"/>
            <a:ext cx="278111" cy="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a:stCxn id="104" idx="0"/>
          </p:cNvCxnSpPr>
          <p:nvPr/>
        </p:nvCxnSpPr>
        <p:spPr>
          <a:xfrm flipV="1">
            <a:off x="2186517" y="1589193"/>
            <a:ext cx="0" cy="208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4" name="テキスト ボックス 113"/>
          <p:cNvSpPr txBox="1"/>
          <p:nvPr/>
        </p:nvSpPr>
        <p:spPr>
          <a:xfrm>
            <a:off x="1775037" y="1366308"/>
            <a:ext cx="884922" cy="276999"/>
          </a:xfrm>
          <a:prstGeom prst="rect">
            <a:avLst/>
          </a:prstGeom>
          <a:noFill/>
        </p:spPr>
        <p:txBody>
          <a:bodyPr wrap="none" rtlCol="0">
            <a:spAutoFit/>
          </a:bodyPr>
          <a:lstStyle/>
          <a:p>
            <a:r>
              <a:rPr kumimoji="1" lang="en-US" altLang="ja-JP" sz="1200" dirty="0" smtClean="0"/>
              <a:t>Correlation</a:t>
            </a:r>
            <a:endParaRPr kumimoji="1" lang="ja-JP" altLang="en-US" sz="1200" dirty="0"/>
          </a:p>
        </p:txBody>
      </p:sp>
      <p:sp>
        <p:nvSpPr>
          <p:cNvPr id="115" name="テキスト ボックス 114"/>
          <p:cNvSpPr txBox="1"/>
          <p:nvPr/>
        </p:nvSpPr>
        <p:spPr>
          <a:xfrm>
            <a:off x="2333202" y="1817793"/>
            <a:ext cx="492443" cy="261610"/>
          </a:xfrm>
          <a:prstGeom prst="rect">
            <a:avLst/>
          </a:prstGeom>
          <a:noFill/>
        </p:spPr>
        <p:txBody>
          <a:bodyPr wrap="none" rtlCol="0">
            <a:spAutoFit/>
          </a:bodyPr>
          <a:lstStyle/>
          <a:p>
            <a:r>
              <a:rPr kumimoji="1" lang="en-US" altLang="ja-JP" sz="1100" dirty="0" smtClean="0"/>
              <a:t>delay</a:t>
            </a:r>
            <a:endParaRPr kumimoji="1" lang="ja-JP" altLang="en-US" sz="1100" dirty="0"/>
          </a:p>
        </p:txBody>
      </p:sp>
      <p:cxnSp>
        <p:nvCxnSpPr>
          <p:cNvPr id="117" name="直線矢印コネクタ 116"/>
          <p:cNvCxnSpPr/>
          <p:nvPr/>
        </p:nvCxnSpPr>
        <p:spPr>
          <a:xfrm>
            <a:off x="618067" y="4568018"/>
            <a:ext cx="3826933" cy="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9" name="円弧 118"/>
          <p:cNvSpPr/>
          <p:nvPr/>
        </p:nvSpPr>
        <p:spPr>
          <a:xfrm>
            <a:off x="1778371" y="3553387"/>
            <a:ext cx="1025338" cy="1015253"/>
          </a:xfrm>
          <a:prstGeom prst="arc">
            <a:avLst>
              <a:gd name="adj1" fmla="val 13978494"/>
              <a:gd name="adj2" fmla="val 1837394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18" name="直線矢印コネクタ 117"/>
          <p:cNvCxnSpPr/>
          <p:nvPr/>
        </p:nvCxnSpPr>
        <p:spPr>
          <a:xfrm rot="16200000">
            <a:off x="377142" y="4185901"/>
            <a:ext cx="3826933" cy="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テキスト ボックス 119"/>
          <p:cNvSpPr txBox="1"/>
          <p:nvPr/>
        </p:nvSpPr>
        <p:spPr>
          <a:xfrm>
            <a:off x="1973358" y="3355047"/>
            <a:ext cx="264816" cy="276999"/>
          </a:xfrm>
          <a:prstGeom prst="rect">
            <a:avLst/>
          </a:prstGeom>
          <a:noFill/>
        </p:spPr>
        <p:txBody>
          <a:bodyPr wrap="none" rtlCol="0">
            <a:spAutoFit/>
          </a:bodyPr>
          <a:lstStyle/>
          <a:p>
            <a:r>
              <a:rPr kumimoji="1" lang="en-US" altLang="ja-JP" sz="1200" i="1" dirty="0" smtClean="0">
                <a:latin typeface="Symbol" panose="05050102010706020507" pitchFamily="18" charset="2"/>
              </a:rPr>
              <a:t>q</a:t>
            </a:r>
            <a:endParaRPr kumimoji="1" lang="ja-JP" altLang="en-US" sz="1200" i="1" dirty="0">
              <a:latin typeface="Symbol" panose="05050102010706020507" pitchFamily="18" charset="2"/>
            </a:endParaRPr>
          </a:p>
        </p:txBody>
      </p:sp>
      <p:sp>
        <p:nvSpPr>
          <p:cNvPr id="121" name="テキスト ボックス 120"/>
          <p:cNvSpPr txBox="1"/>
          <p:nvPr/>
        </p:nvSpPr>
        <p:spPr>
          <a:xfrm>
            <a:off x="2320743" y="3352806"/>
            <a:ext cx="264816" cy="276999"/>
          </a:xfrm>
          <a:prstGeom prst="rect">
            <a:avLst/>
          </a:prstGeom>
          <a:noFill/>
        </p:spPr>
        <p:txBody>
          <a:bodyPr wrap="none" rtlCol="0">
            <a:spAutoFit/>
          </a:bodyPr>
          <a:lstStyle/>
          <a:p>
            <a:r>
              <a:rPr kumimoji="1" lang="en-US" altLang="ja-JP" sz="1200" i="1" dirty="0" smtClean="0">
                <a:latin typeface="Symbol" panose="05050102010706020507" pitchFamily="18" charset="2"/>
              </a:rPr>
              <a:t>q</a:t>
            </a:r>
            <a:endParaRPr kumimoji="1" lang="ja-JP" altLang="en-US" sz="1200" i="1" dirty="0">
              <a:latin typeface="Symbol" panose="05050102010706020507" pitchFamily="18" charset="2"/>
            </a:endParaRPr>
          </a:p>
        </p:txBody>
      </p:sp>
      <p:sp>
        <p:nvSpPr>
          <p:cNvPr id="122" name="円/楕円 121"/>
          <p:cNvSpPr>
            <a:spLocks noChangeAspect="1"/>
          </p:cNvSpPr>
          <p:nvPr/>
        </p:nvSpPr>
        <p:spPr>
          <a:xfrm>
            <a:off x="6875960" y="4170459"/>
            <a:ext cx="72000" cy="72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テキスト ボックス 122"/>
          <p:cNvSpPr txBox="1"/>
          <p:nvPr/>
        </p:nvSpPr>
        <p:spPr>
          <a:xfrm>
            <a:off x="6987877" y="4080121"/>
            <a:ext cx="610424" cy="276999"/>
          </a:xfrm>
          <a:prstGeom prst="rect">
            <a:avLst/>
          </a:prstGeom>
          <a:noFill/>
        </p:spPr>
        <p:txBody>
          <a:bodyPr wrap="none" rtlCol="0">
            <a:spAutoFit/>
          </a:bodyPr>
          <a:lstStyle/>
          <a:p>
            <a:r>
              <a:rPr kumimoji="1" lang="en-US" altLang="ja-JP" sz="1200" dirty="0" smtClean="0"/>
              <a:t>Source</a:t>
            </a:r>
            <a:endParaRPr kumimoji="1" lang="ja-JP" altLang="en-US" sz="1200" dirty="0"/>
          </a:p>
        </p:txBody>
      </p:sp>
      <p:cxnSp>
        <p:nvCxnSpPr>
          <p:cNvPr id="124" name="直線矢印コネクタ 123"/>
          <p:cNvCxnSpPr/>
          <p:nvPr/>
        </p:nvCxnSpPr>
        <p:spPr>
          <a:xfrm flipH="1" flipV="1">
            <a:off x="5835264" y="2303327"/>
            <a:ext cx="764383" cy="2264569"/>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5" name="グループ化 124"/>
          <p:cNvGrpSpPr/>
          <p:nvPr/>
        </p:nvGrpSpPr>
        <p:grpSpPr>
          <a:xfrm rot="13923427">
            <a:off x="5714223" y="2112711"/>
            <a:ext cx="250197" cy="166663"/>
            <a:chOff x="1562100" y="2874963"/>
            <a:chExt cx="584200" cy="423862"/>
          </a:xfrm>
        </p:grpSpPr>
        <p:sp>
          <p:nvSpPr>
            <p:cNvPr id="126" name="Freeform 6"/>
            <p:cNvSpPr>
              <a:spLocks/>
            </p:cNvSpPr>
            <p:nvPr/>
          </p:nvSpPr>
          <p:spPr bwMode="auto">
            <a:xfrm>
              <a:off x="1562100" y="2874963"/>
              <a:ext cx="584200" cy="423862"/>
            </a:xfrm>
            <a:custGeom>
              <a:avLst/>
              <a:gdLst>
                <a:gd name="T0" fmla="*/ 1514 w 2208"/>
                <a:gd name="T1" fmla="*/ 377 h 1603"/>
                <a:gd name="T2" fmla="*/ 1382 w 2208"/>
                <a:gd name="T3" fmla="*/ 824 h 1603"/>
                <a:gd name="T4" fmla="*/ 1265 w 2208"/>
                <a:gd name="T5" fmla="*/ 988 h 1603"/>
                <a:gd name="T6" fmla="*/ 1298 w 2208"/>
                <a:gd name="T7" fmla="*/ 1053 h 1603"/>
                <a:gd name="T8" fmla="*/ 1281 w 2208"/>
                <a:gd name="T9" fmla="*/ 1146 h 1603"/>
                <a:gd name="T10" fmla="*/ 1244 w 2208"/>
                <a:gd name="T11" fmla="*/ 1119 h 1603"/>
                <a:gd name="T12" fmla="*/ 1221 w 2208"/>
                <a:gd name="T13" fmla="*/ 1142 h 1603"/>
                <a:gd name="T14" fmla="*/ 1200 w 2208"/>
                <a:gd name="T15" fmla="*/ 1155 h 1603"/>
                <a:gd name="T16" fmla="*/ 1357 w 2208"/>
                <a:gd name="T17" fmla="*/ 1205 h 1603"/>
                <a:gd name="T18" fmla="*/ 1435 w 2208"/>
                <a:gd name="T19" fmla="*/ 1399 h 1603"/>
                <a:gd name="T20" fmla="*/ 1557 w 2208"/>
                <a:gd name="T21" fmla="*/ 1521 h 1603"/>
                <a:gd name="T22" fmla="*/ 1794 w 2208"/>
                <a:gd name="T23" fmla="*/ 1562 h 1603"/>
                <a:gd name="T24" fmla="*/ 2093 w 2208"/>
                <a:gd name="T25" fmla="*/ 1564 h 1603"/>
                <a:gd name="T26" fmla="*/ 2124 w 2208"/>
                <a:gd name="T27" fmla="*/ 1574 h 1603"/>
                <a:gd name="T28" fmla="*/ 1975 w 2208"/>
                <a:gd name="T29" fmla="*/ 1579 h 1603"/>
                <a:gd name="T30" fmla="*/ 1800 w 2208"/>
                <a:gd name="T31" fmla="*/ 1586 h 1603"/>
                <a:gd name="T32" fmla="*/ 1592 w 2208"/>
                <a:gd name="T33" fmla="*/ 1594 h 1603"/>
                <a:gd name="T34" fmla="*/ 1377 w 2208"/>
                <a:gd name="T35" fmla="*/ 1600 h 1603"/>
                <a:gd name="T36" fmla="*/ 1119 w 2208"/>
                <a:gd name="T37" fmla="*/ 1599 h 1603"/>
                <a:gd name="T38" fmla="*/ 923 w 2208"/>
                <a:gd name="T39" fmla="*/ 1593 h 1603"/>
                <a:gd name="T40" fmla="*/ 807 w 2208"/>
                <a:gd name="T41" fmla="*/ 1593 h 1603"/>
                <a:gd name="T42" fmla="*/ 621 w 2208"/>
                <a:gd name="T43" fmla="*/ 1587 h 1603"/>
                <a:gd name="T44" fmla="*/ 356 w 2208"/>
                <a:gd name="T45" fmla="*/ 1586 h 1603"/>
                <a:gd name="T46" fmla="*/ 2 w 2208"/>
                <a:gd name="T47" fmla="*/ 1584 h 1603"/>
                <a:gd name="T48" fmla="*/ 202 w 2208"/>
                <a:gd name="T49" fmla="*/ 1573 h 1603"/>
                <a:gd name="T50" fmla="*/ 521 w 2208"/>
                <a:gd name="T51" fmla="*/ 1567 h 1603"/>
                <a:gd name="T52" fmla="*/ 671 w 2208"/>
                <a:gd name="T53" fmla="*/ 1565 h 1603"/>
                <a:gd name="T54" fmla="*/ 907 w 2208"/>
                <a:gd name="T55" fmla="*/ 1506 h 1603"/>
                <a:gd name="T56" fmla="*/ 1010 w 2208"/>
                <a:gd name="T57" fmla="*/ 1389 h 1603"/>
                <a:gd name="T58" fmla="*/ 1031 w 2208"/>
                <a:gd name="T59" fmla="*/ 1193 h 1603"/>
                <a:gd name="T60" fmla="*/ 1059 w 2208"/>
                <a:gd name="T61" fmla="*/ 1176 h 1603"/>
                <a:gd name="T62" fmla="*/ 1002 w 2208"/>
                <a:gd name="T63" fmla="*/ 1192 h 1603"/>
                <a:gd name="T64" fmla="*/ 937 w 2208"/>
                <a:gd name="T65" fmla="*/ 1217 h 1603"/>
                <a:gd name="T66" fmla="*/ 779 w 2208"/>
                <a:gd name="T67" fmla="*/ 1253 h 1603"/>
                <a:gd name="T68" fmla="*/ 615 w 2208"/>
                <a:gd name="T69" fmla="*/ 1258 h 1603"/>
                <a:gd name="T70" fmla="*/ 484 w 2208"/>
                <a:gd name="T71" fmla="*/ 1242 h 1603"/>
                <a:gd name="T72" fmla="*/ 358 w 2208"/>
                <a:gd name="T73" fmla="*/ 1209 h 1603"/>
                <a:gd name="T74" fmla="*/ 220 w 2208"/>
                <a:gd name="T75" fmla="*/ 1136 h 1603"/>
                <a:gd name="T76" fmla="*/ 270 w 2208"/>
                <a:gd name="T77" fmla="*/ 899 h 1603"/>
                <a:gd name="T78" fmla="*/ 462 w 2208"/>
                <a:gd name="T79" fmla="*/ 640 h 1603"/>
                <a:gd name="T80" fmla="*/ 577 w 2208"/>
                <a:gd name="T81" fmla="*/ 528 h 1603"/>
                <a:gd name="T82" fmla="*/ 377 w 2208"/>
                <a:gd name="T83" fmla="*/ 769 h 1603"/>
                <a:gd name="T84" fmla="*/ 241 w 2208"/>
                <a:gd name="T85" fmla="*/ 1034 h 1603"/>
                <a:gd name="T86" fmla="*/ 272 w 2208"/>
                <a:gd name="T87" fmla="*/ 1127 h 1603"/>
                <a:gd name="T88" fmla="*/ 330 w 2208"/>
                <a:gd name="T89" fmla="*/ 1131 h 1603"/>
                <a:gd name="T90" fmla="*/ 498 w 2208"/>
                <a:gd name="T91" fmla="*/ 1078 h 1603"/>
                <a:gd name="T92" fmla="*/ 758 w 2208"/>
                <a:gd name="T93" fmla="*/ 931 h 1603"/>
                <a:gd name="T94" fmla="*/ 992 w 2208"/>
                <a:gd name="T95" fmla="*/ 735 h 1603"/>
                <a:gd name="T96" fmla="*/ 1191 w 2208"/>
                <a:gd name="T97" fmla="*/ 509 h 1603"/>
                <a:gd name="T98" fmla="*/ 1380 w 2208"/>
                <a:gd name="T99" fmla="*/ 240 h 1603"/>
                <a:gd name="T100" fmla="*/ 1407 w 2208"/>
                <a:gd name="T101" fmla="*/ 44 h 1603"/>
                <a:gd name="T102" fmla="*/ 1310 w 2208"/>
                <a:gd name="T103" fmla="*/ 38 h 1603"/>
                <a:gd name="T104" fmla="*/ 1185 w 2208"/>
                <a:gd name="T105" fmla="*/ 83 h 1603"/>
                <a:gd name="T106" fmla="*/ 1036 w 2208"/>
                <a:gd name="T107" fmla="*/ 162 h 1603"/>
                <a:gd name="T108" fmla="*/ 857 w 2208"/>
                <a:gd name="T109" fmla="*/ 281 h 1603"/>
                <a:gd name="T110" fmla="*/ 756 w 2208"/>
                <a:gd name="T111" fmla="*/ 334 h 1603"/>
                <a:gd name="T112" fmla="*/ 976 w 2208"/>
                <a:gd name="T113" fmla="*/ 169 h 1603"/>
                <a:gd name="T114" fmla="*/ 1277 w 2208"/>
                <a:gd name="T115" fmla="*/ 21 h 1603"/>
                <a:gd name="T116" fmla="*/ 1441 w 2208"/>
                <a:gd name="T117" fmla="*/ 37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08" h="1603">
                  <a:moveTo>
                    <a:pt x="1458" y="63"/>
                  </a:moveTo>
                  <a:lnTo>
                    <a:pt x="1479" y="102"/>
                  </a:lnTo>
                  <a:lnTo>
                    <a:pt x="1494" y="145"/>
                  </a:lnTo>
                  <a:lnTo>
                    <a:pt x="1505" y="190"/>
                  </a:lnTo>
                  <a:lnTo>
                    <a:pt x="1512" y="235"/>
                  </a:lnTo>
                  <a:lnTo>
                    <a:pt x="1515" y="281"/>
                  </a:lnTo>
                  <a:lnTo>
                    <a:pt x="1515" y="329"/>
                  </a:lnTo>
                  <a:lnTo>
                    <a:pt x="1514" y="377"/>
                  </a:lnTo>
                  <a:lnTo>
                    <a:pt x="1512" y="424"/>
                  </a:lnTo>
                  <a:lnTo>
                    <a:pt x="1505" y="486"/>
                  </a:lnTo>
                  <a:lnTo>
                    <a:pt x="1492" y="546"/>
                  </a:lnTo>
                  <a:lnTo>
                    <a:pt x="1475" y="605"/>
                  </a:lnTo>
                  <a:lnTo>
                    <a:pt x="1456" y="662"/>
                  </a:lnTo>
                  <a:lnTo>
                    <a:pt x="1434" y="716"/>
                  </a:lnTo>
                  <a:lnTo>
                    <a:pt x="1409" y="771"/>
                  </a:lnTo>
                  <a:lnTo>
                    <a:pt x="1382" y="824"/>
                  </a:lnTo>
                  <a:lnTo>
                    <a:pt x="1356" y="878"/>
                  </a:lnTo>
                  <a:lnTo>
                    <a:pt x="1344" y="895"/>
                  </a:lnTo>
                  <a:lnTo>
                    <a:pt x="1331" y="910"/>
                  </a:lnTo>
                  <a:lnTo>
                    <a:pt x="1317" y="926"/>
                  </a:lnTo>
                  <a:lnTo>
                    <a:pt x="1303" y="941"/>
                  </a:lnTo>
                  <a:lnTo>
                    <a:pt x="1288" y="956"/>
                  </a:lnTo>
                  <a:lnTo>
                    <a:pt x="1276" y="971"/>
                  </a:lnTo>
                  <a:lnTo>
                    <a:pt x="1265" y="988"/>
                  </a:lnTo>
                  <a:lnTo>
                    <a:pt x="1257" y="1006"/>
                  </a:lnTo>
                  <a:lnTo>
                    <a:pt x="1259" y="1015"/>
                  </a:lnTo>
                  <a:lnTo>
                    <a:pt x="1264" y="1023"/>
                  </a:lnTo>
                  <a:lnTo>
                    <a:pt x="1270" y="1029"/>
                  </a:lnTo>
                  <a:lnTo>
                    <a:pt x="1277" y="1036"/>
                  </a:lnTo>
                  <a:lnTo>
                    <a:pt x="1284" y="1042"/>
                  </a:lnTo>
                  <a:lnTo>
                    <a:pt x="1292" y="1048"/>
                  </a:lnTo>
                  <a:lnTo>
                    <a:pt x="1298" y="1053"/>
                  </a:lnTo>
                  <a:lnTo>
                    <a:pt x="1302" y="1060"/>
                  </a:lnTo>
                  <a:lnTo>
                    <a:pt x="1305" y="1081"/>
                  </a:lnTo>
                  <a:lnTo>
                    <a:pt x="1309" y="1102"/>
                  </a:lnTo>
                  <a:lnTo>
                    <a:pt x="1312" y="1123"/>
                  </a:lnTo>
                  <a:lnTo>
                    <a:pt x="1306" y="1144"/>
                  </a:lnTo>
                  <a:lnTo>
                    <a:pt x="1299" y="1145"/>
                  </a:lnTo>
                  <a:lnTo>
                    <a:pt x="1291" y="1145"/>
                  </a:lnTo>
                  <a:lnTo>
                    <a:pt x="1281" y="1146"/>
                  </a:lnTo>
                  <a:lnTo>
                    <a:pt x="1273" y="1146"/>
                  </a:lnTo>
                  <a:lnTo>
                    <a:pt x="1265" y="1144"/>
                  </a:lnTo>
                  <a:lnTo>
                    <a:pt x="1259" y="1142"/>
                  </a:lnTo>
                  <a:lnTo>
                    <a:pt x="1255" y="1136"/>
                  </a:lnTo>
                  <a:lnTo>
                    <a:pt x="1252" y="1128"/>
                  </a:lnTo>
                  <a:lnTo>
                    <a:pt x="1255" y="1120"/>
                  </a:lnTo>
                  <a:lnTo>
                    <a:pt x="1250" y="1119"/>
                  </a:lnTo>
                  <a:lnTo>
                    <a:pt x="1244" y="1119"/>
                  </a:lnTo>
                  <a:lnTo>
                    <a:pt x="1239" y="1121"/>
                  </a:lnTo>
                  <a:lnTo>
                    <a:pt x="1237" y="1126"/>
                  </a:lnTo>
                  <a:lnTo>
                    <a:pt x="1237" y="1129"/>
                  </a:lnTo>
                  <a:lnTo>
                    <a:pt x="1238" y="1132"/>
                  </a:lnTo>
                  <a:lnTo>
                    <a:pt x="1239" y="1136"/>
                  </a:lnTo>
                  <a:lnTo>
                    <a:pt x="1238" y="1139"/>
                  </a:lnTo>
                  <a:lnTo>
                    <a:pt x="1230" y="1141"/>
                  </a:lnTo>
                  <a:lnTo>
                    <a:pt x="1221" y="1142"/>
                  </a:lnTo>
                  <a:lnTo>
                    <a:pt x="1213" y="1142"/>
                  </a:lnTo>
                  <a:lnTo>
                    <a:pt x="1205" y="1142"/>
                  </a:lnTo>
                  <a:lnTo>
                    <a:pt x="1195" y="1142"/>
                  </a:lnTo>
                  <a:lnTo>
                    <a:pt x="1187" y="1142"/>
                  </a:lnTo>
                  <a:lnTo>
                    <a:pt x="1178" y="1143"/>
                  </a:lnTo>
                  <a:lnTo>
                    <a:pt x="1170" y="1145"/>
                  </a:lnTo>
                  <a:lnTo>
                    <a:pt x="1178" y="1153"/>
                  </a:lnTo>
                  <a:lnTo>
                    <a:pt x="1200" y="1155"/>
                  </a:lnTo>
                  <a:lnTo>
                    <a:pt x="1223" y="1155"/>
                  </a:lnTo>
                  <a:lnTo>
                    <a:pt x="1246" y="1156"/>
                  </a:lnTo>
                  <a:lnTo>
                    <a:pt x="1270" y="1158"/>
                  </a:lnTo>
                  <a:lnTo>
                    <a:pt x="1293" y="1159"/>
                  </a:lnTo>
                  <a:lnTo>
                    <a:pt x="1316" y="1162"/>
                  </a:lnTo>
                  <a:lnTo>
                    <a:pt x="1338" y="1165"/>
                  </a:lnTo>
                  <a:lnTo>
                    <a:pt x="1362" y="1167"/>
                  </a:lnTo>
                  <a:lnTo>
                    <a:pt x="1357" y="1205"/>
                  </a:lnTo>
                  <a:lnTo>
                    <a:pt x="1358" y="1242"/>
                  </a:lnTo>
                  <a:lnTo>
                    <a:pt x="1362" y="1280"/>
                  </a:lnTo>
                  <a:lnTo>
                    <a:pt x="1365" y="1317"/>
                  </a:lnTo>
                  <a:lnTo>
                    <a:pt x="1379" y="1334"/>
                  </a:lnTo>
                  <a:lnTo>
                    <a:pt x="1393" y="1350"/>
                  </a:lnTo>
                  <a:lnTo>
                    <a:pt x="1407" y="1367"/>
                  </a:lnTo>
                  <a:lnTo>
                    <a:pt x="1421" y="1384"/>
                  </a:lnTo>
                  <a:lnTo>
                    <a:pt x="1435" y="1399"/>
                  </a:lnTo>
                  <a:lnTo>
                    <a:pt x="1450" y="1415"/>
                  </a:lnTo>
                  <a:lnTo>
                    <a:pt x="1465" y="1431"/>
                  </a:lnTo>
                  <a:lnTo>
                    <a:pt x="1480" y="1446"/>
                  </a:lnTo>
                  <a:lnTo>
                    <a:pt x="1495" y="1463"/>
                  </a:lnTo>
                  <a:lnTo>
                    <a:pt x="1510" y="1478"/>
                  </a:lnTo>
                  <a:lnTo>
                    <a:pt x="1525" y="1492"/>
                  </a:lnTo>
                  <a:lnTo>
                    <a:pt x="1542" y="1507"/>
                  </a:lnTo>
                  <a:lnTo>
                    <a:pt x="1557" y="1521"/>
                  </a:lnTo>
                  <a:lnTo>
                    <a:pt x="1573" y="1535"/>
                  </a:lnTo>
                  <a:lnTo>
                    <a:pt x="1589" y="1549"/>
                  </a:lnTo>
                  <a:lnTo>
                    <a:pt x="1606" y="1562"/>
                  </a:lnTo>
                  <a:lnTo>
                    <a:pt x="1644" y="1562"/>
                  </a:lnTo>
                  <a:lnTo>
                    <a:pt x="1681" y="1562"/>
                  </a:lnTo>
                  <a:lnTo>
                    <a:pt x="1720" y="1562"/>
                  </a:lnTo>
                  <a:lnTo>
                    <a:pt x="1757" y="1562"/>
                  </a:lnTo>
                  <a:lnTo>
                    <a:pt x="1794" y="1562"/>
                  </a:lnTo>
                  <a:lnTo>
                    <a:pt x="1831" y="1562"/>
                  </a:lnTo>
                  <a:lnTo>
                    <a:pt x="1868" y="1563"/>
                  </a:lnTo>
                  <a:lnTo>
                    <a:pt x="1906" y="1563"/>
                  </a:lnTo>
                  <a:lnTo>
                    <a:pt x="1943" y="1563"/>
                  </a:lnTo>
                  <a:lnTo>
                    <a:pt x="1980" y="1564"/>
                  </a:lnTo>
                  <a:lnTo>
                    <a:pt x="2017" y="1564"/>
                  </a:lnTo>
                  <a:lnTo>
                    <a:pt x="2056" y="1564"/>
                  </a:lnTo>
                  <a:lnTo>
                    <a:pt x="2093" y="1564"/>
                  </a:lnTo>
                  <a:lnTo>
                    <a:pt x="2131" y="1564"/>
                  </a:lnTo>
                  <a:lnTo>
                    <a:pt x="2170" y="1564"/>
                  </a:lnTo>
                  <a:lnTo>
                    <a:pt x="2208" y="1564"/>
                  </a:lnTo>
                  <a:lnTo>
                    <a:pt x="2198" y="1570"/>
                  </a:lnTo>
                  <a:lnTo>
                    <a:pt x="2180" y="1572"/>
                  </a:lnTo>
                  <a:lnTo>
                    <a:pt x="2161" y="1573"/>
                  </a:lnTo>
                  <a:lnTo>
                    <a:pt x="2143" y="1574"/>
                  </a:lnTo>
                  <a:lnTo>
                    <a:pt x="2124" y="1574"/>
                  </a:lnTo>
                  <a:lnTo>
                    <a:pt x="2106" y="1575"/>
                  </a:lnTo>
                  <a:lnTo>
                    <a:pt x="2087" y="1575"/>
                  </a:lnTo>
                  <a:lnTo>
                    <a:pt x="2068" y="1575"/>
                  </a:lnTo>
                  <a:lnTo>
                    <a:pt x="2050" y="1575"/>
                  </a:lnTo>
                  <a:lnTo>
                    <a:pt x="2031" y="1575"/>
                  </a:lnTo>
                  <a:lnTo>
                    <a:pt x="2013" y="1577"/>
                  </a:lnTo>
                  <a:lnTo>
                    <a:pt x="1994" y="1578"/>
                  </a:lnTo>
                  <a:lnTo>
                    <a:pt x="1975" y="1579"/>
                  </a:lnTo>
                  <a:lnTo>
                    <a:pt x="1957" y="1580"/>
                  </a:lnTo>
                  <a:lnTo>
                    <a:pt x="1938" y="1582"/>
                  </a:lnTo>
                  <a:lnTo>
                    <a:pt x="1920" y="1586"/>
                  </a:lnTo>
                  <a:lnTo>
                    <a:pt x="1902" y="1589"/>
                  </a:lnTo>
                  <a:lnTo>
                    <a:pt x="1877" y="1587"/>
                  </a:lnTo>
                  <a:lnTo>
                    <a:pt x="1852" y="1587"/>
                  </a:lnTo>
                  <a:lnTo>
                    <a:pt x="1827" y="1586"/>
                  </a:lnTo>
                  <a:lnTo>
                    <a:pt x="1800" y="1586"/>
                  </a:lnTo>
                  <a:lnTo>
                    <a:pt x="1774" y="1587"/>
                  </a:lnTo>
                  <a:lnTo>
                    <a:pt x="1749" y="1588"/>
                  </a:lnTo>
                  <a:lnTo>
                    <a:pt x="1722" y="1588"/>
                  </a:lnTo>
                  <a:lnTo>
                    <a:pt x="1696" y="1589"/>
                  </a:lnTo>
                  <a:lnTo>
                    <a:pt x="1670" y="1592"/>
                  </a:lnTo>
                  <a:lnTo>
                    <a:pt x="1643" y="1592"/>
                  </a:lnTo>
                  <a:lnTo>
                    <a:pt x="1617" y="1593"/>
                  </a:lnTo>
                  <a:lnTo>
                    <a:pt x="1592" y="1594"/>
                  </a:lnTo>
                  <a:lnTo>
                    <a:pt x="1565" y="1594"/>
                  </a:lnTo>
                  <a:lnTo>
                    <a:pt x="1539" y="1593"/>
                  </a:lnTo>
                  <a:lnTo>
                    <a:pt x="1515" y="1593"/>
                  </a:lnTo>
                  <a:lnTo>
                    <a:pt x="1489" y="1591"/>
                  </a:lnTo>
                  <a:lnTo>
                    <a:pt x="1472" y="1603"/>
                  </a:lnTo>
                  <a:lnTo>
                    <a:pt x="1441" y="1602"/>
                  </a:lnTo>
                  <a:lnTo>
                    <a:pt x="1409" y="1601"/>
                  </a:lnTo>
                  <a:lnTo>
                    <a:pt x="1377" y="1600"/>
                  </a:lnTo>
                  <a:lnTo>
                    <a:pt x="1345" y="1599"/>
                  </a:lnTo>
                  <a:lnTo>
                    <a:pt x="1313" y="1599"/>
                  </a:lnTo>
                  <a:lnTo>
                    <a:pt x="1280" y="1599"/>
                  </a:lnTo>
                  <a:lnTo>
                    <a:pt x="1248" y="1599"/>
                  </a:lnTo>
                  <a:lnTo>
                    <a:pt x="1215" y="1599"/>
                  </a:lnTo>
                  <a:lnTo>
                    <a:pt x="1182" y="1599"/>
                  </a:lnTo>
                  <a:lnTo>
                    <a:pt x="1150" y="1599"/>
                  </a:lnTo>
                  <a:lnTo>
                    <a:pt x="1119" y="1599"/>
                  </a:lnTo>
                  <a:lnTo>
                    <a:pt x="1086" y="1598"/>
                  </a:lnTo>
                  <a:lnTo>
                    <a:pt x="1055" y="1596"/>
                  </a:lnTo>
                  <a:lnTo>
                    <a:pt x="1023" y="1595"/>
                  </a:lnTo>
                  <a:lnTo>
                    <a:pt x="992" y="1593"/>
                  </a:lnTo>
                  <a:lnTo>
                    <a:pt x="962" y="1591"/>
                  </a:lnTo>
                  <a:lnTo>
                    <a:pt x="949" y="1592"/>
                  </a:lnTo>
                  <a:lnTo>
                    <a:pt x="936" y="1592"/>
                  </a:lnTo>
                  <a:lnTo>
                    <a:pt x="923" y="1593"/>
                  </a:lnTo>
                  <a:lnTo>
                    <a:pt x="909" y="1594"/>
                  </a:lnTo>
                  <a:lnTo>
                    <a:pt x="896" y="1595"/>
                  </a:lnTo>
                  <a:lnTo>
                    <a:pt x="883" y="1595"/>
                  </a:lnTo>
                  <a:lnTo>
                    <a:pt x="870" y="1596"/>
                  </a:lnTo>
                  <a:lnTo>
                    <a:pt x="858" y="1598"/>
                  </a:lnTo>
                  <a:lnTo>
                    <a:pt x="842" y="1594"/>
                  </a:lnTo>
                  <a:lnTo>
                    <a:pt x="824" y="1593"/>
                  </a:lnTo>
                  <a:lnTo>
                    <a:pt x="807" y="1593"/>
                  </a:lnTo>
                  <a:lnTo>
                    <a:pt x="789" y="1594"/>
                  </a:lnTo>
                  <a:lnTo>
                    <a:pt x="771" y="1594"/>
                  </a:lnTo>
                  <a:lnTo>
                    <a:pt x="753" y="1593"/>
                  </a:lnTo>
                  <a:lnTo>
                    <a:pt x="737" y="1591"/>
                  </a:lnTo>
                  <a:lnTo>
                    <a:pt x="721" y="1585"/>
                  </a:lnTo>
                  <a:lnTo>
                    <a:pt x="687" y="1586"/>
                  </a:lnTo>
                  <a:lnTo>
                    <a:pt x="653" y="1587"/>
                  </a:lnTo>
                  <a:lnTo>
                    <a:pt x="621" y="1587"/>
                  </a:lnTo>
                  <a:lnTo>
                    <a:pt x="587" y="1587"/>
                  </a:lnTo>
                  <a:lnTo>
                    <a:pt x="553" y="1587"/>
                  </a:lnTo>
                  <a:lnTo>
                    <a:pt x="521" y="1587"/>
                  </a:lnTo>
                  <a:lnTo>
                    <a:pt x="488" y="1587"/>
                  </a:lnTo>
                  <a:lnTo>
                    <a:pt x="455" y="1586"/>
                  </a:lnTo>
                  <a:lnTo>
                    <a:pt x="422" y="1586"/>
                  </a:lnTo>
                  <a:lnTo>
                    <a:pt x="388" y="1586"/>
                  </a:lnTo>
                  <a:lnTo>
                    <a:pt x="356" y="1586"/>
                  </a:lnTo>
                  <a:lnTo>
                    <a:pt x="322" y="1585"/>
                  </a:lnTo>
                  <a:lnTo>
                    <a:pt x="288" y="1585"/>
                  </a:lnTo>
                  <a:lnTo>
                    <a:pt x="255" y="1586"/>
                  </a:lnTo>
                  <a:lnTo>
                    <a:pt x="221" y="1586"/>
                  </a:lnTo>
                  <a:lnTo>
                    <a:pt x="187" y="1587"/>
                  </a:lnTo>
                  <a:lnTo>
                    <a:pt x="8" y="1587"/>
                  </a:lnTo>
                  <a:lnTo>
                    <a:pt x="6" y="1586"/>
                  </a:lnTo>
                  <a:lnTo>
                    <a:pt x="2" y="1584"/>
                  </a:lnTo>
                  <a:lnTo>
                    <a:pt x="1" y="1581"/>
                  </a:lnTo>
                  <a:lnTo>
                    <a:pt x="0" y="1579"/>
                  </a:lnTo>
                  <a:lnTo>
                    <a:pt x="0" y="1573"/>
                  </a:lnTo>
                  <a:lnTo>
                    <a:pt x="42" y="1574"/>
                  </a:lnTo>
                  <a:lnTo>
                    <a:pt x="83" y="1574"/>
                  </a:lnTo>
                  <a:lnTo>
                    <a:pt x="123" y="1574"/>
                  </a:lnTo>
                  <a:lnTo>
                    <a:pt x="163" y="1574"/>
                  </a:lnTo>
                  <a:lnTo>
                    <a:pt x="202" y="1573"/>
                  </a:lnTo>
                  <a:lnTo>
                    <a:pt x="243" y="1573"/>
                  </a:lnTo>
                  <a:lnTo>
                    <a:pt x="283" y="1572"/>
                  </a:lnTo>
                  <a:lnTo>
                    <a:pt x="322" y="1572"/>
                  </a:lnTo>
                  <a:lnTo>
                    <a:pt x="362" y="1571"/>
                  </a:lnTo>
                  <a:lnTo>
                    <a:pt x="401" y="1570"/>
                  </a:lnTo>
                  <a:lnTo>
                    <a:pt x="441" y="1570"/>
                  </a:lnTo>
                  <a:lnTo>
                    <a:pt x="480" y="1569"/>
                  </a:lnTo>
                  <a:lnTo>
                    <a:pt x="521" y="1567"/>
                  </a:lnTo>
                  <a:lnTo>
                    <a:pt x="562" y="1567"/>
                  </a:lnTo>
                  <a:lnTo>
                    <a:pt x="602" y="1567"/>
                  </a:lnTo>
                  <a:lnTo>
                    <a:pt x="644" y="1567"/>
                  </a:lnTo>
                  <a:lnTo>
                    <a:pt x="650" y="1566"/>
                  </a:lnTo>
                  <a:lnTo>
                    <a:pt x="656" y="1565"/>
                  </a:lnTo>
                  <a:lnTo>
                    <a:pt x="660" y="1565"/>
                  </a:lnTo>
                  <a:lnTo>
                    <a:pt x="666" y="1565"/>
                  </a:lnTo>
                  <a:lnTo>
                    <a:pt x="671" y="1565"/>
                  </a:lnTo>
                  <a:lnTo>
                    <a:pt x="677" y="1565"/>
                  </a:lnTo>
                  <a:lnTo>
                    <a:pt x="681" y="1566"/>
                  </a:lnTo>
                  <a:lnTo>
                    <a:pt x="687" y="1567"/>
                  </a:lnTo>
                  <a:lnTo>
                    <a:pt x="844" y="1562"/>
                  </a:lnTo>
                  <a:lnTo>
                    <a:pt x="860" y="1550"/>
                  </a:lnTo>
                  <a:lnTo>
                    <a:pt x="877" y="1536"/>
                  </a:lnTo>
                  <a:lnTo>
                    <a:pt x="892" y="1521"/>
                  </a:lnTo>
                  <a:lnTo>
                    <a:pt x="907" y="1506"/>
                  </a:lnTo>
                  <a:lnTo>
                    <a:pt x="921" y="1489"/>
                  </a:lnTo>
                  <a:lnTo>
                    <a:pt x="936" y="1474"/>
                  </a:lnTo>
                  <a:lnTo>
                    <a:pt x="951" y="1459"/>
                  </a:lnTo>
                  <a:lnTo>
                    <a:pt x="967" y="1445"/>
                  </a:lnTo>
                  <a:lnTo>
                    <a:pt x="982" y="1434"/>
                  </a:lnTo>
                  <a:lnTo>
                    <a:pt x="994" y="1420"/>
                  </a:lnTo>
                  <a:lnTo>
                    <a:pt x="1003" y="1405"/>
                  </a:lnTo>
                  <a:lnTo>
                    <a:pt x="1010" y="1389"/>
                  </a:lnTo>
                  <a:lnTo>
                    <a:pt x="1015" y="1372"/>
                  </a:lnTo>
                  <a:lnTo>
                    <a:pt x="1019" y="1356"/>
                  </a:lnTo>
                  <a:lnTo>
                    <a:pt x="1022" y="1338"/>
                  </a:lnTo>
                  <a:lnTo>
                    <a:pt x="1026" y="1321"/>
                  </a:lnTo>
                  <a:lnTo>
                    <a:pt x="1028" y="1289"/>
                  </a:lnTo>
                  <a:lnTo>
                    <a:pt x="1030" y="1257"/>
                  </a:lnTo>
                  <a:lnTo>
                    <a:pt x="1031" y="1224"/>
                  </a:lnTo>
                  <a:lnTo>
                    <a:pt x="1031" y="1193"/>
                  </a:lnTo>
                  <a:lnTo>
                    <a:pt x="1035" y="1191"/>
                  </a:lnTo>
                  <a:lnTo>
                    <a:pt x="1041" y="1189"/>
                  </a:lnTo>
                  <a:lnTo>
                    <a:pt x="1045" y="1189"/>
                  </a:lnTo>
                  <a:lnTo>
                    <a:pt x="1051" y="1189"/>
                  </a:lnTo>
                  <a:lnTo>
                    <a:pt x="1056" y="1188"/>
                  </a:lnTo>
                  <a:lnTo>
                    <a:pt x="1059" y="1186"/>
                  </a:lnTo>
                  <a:lnTo>
                    <a:pt x="1060" y="1182"/>
                  </a:lnTo>
                  <a:lnTo>
                    <a:pt x="1059" y="1176"/>
                  </a:lnTo>
                  <a:lnTo>
                    <a:pt x="1052" y="1172"/>
                  </a:lnTo>
                  <a:lnTo>
                    <a:pt x="1044" y="1172"/>
                  </a:lnTo>
                  <a:lnTo>
                    <a:pt x="1037" y="1173"/>
                  </a:lnTo>
                  <a:lnTo>
                    <a:pt x="1030" y="1177"/>
                  </a:lnTo>
                  <a:lnTo>
                    <a:pt x="1023" y="1180"/>
                  </a:lnTo>
                  <a:lnTo>
                    <a:pt x="1016" y="1185"/>
                  </a:lnTo>
                  <a:lnTo>
                    <a:pt x="1009" y="1188"/>
                  </a:lnTo>
                  <a:lnTo>
                    <a:pt x="1002" y="1192"/>
                  </a:lnTo>
                  <a:lnTo>
                    <a:pt x="993" y="1193"/>
                  </a:lnTo>
                  <a:lnTo>
                    <a:pt x="985" y="1195"/>
                  </a:lnTo>
                  <a:lnTo>
                    <a:pt x="977" y="1199"/>
                  </a:lnTo>
                  <a:lnTo>
                    <a:pt x="969" y="1202"/>
                  </a:lnTo>
                  <a:lnTo>
                    <a:pt x="962" y="1206"/>
                  </a:lnTo>
                  <a:lnTo>
                    <a:pt x="953" y="1209"/>
                  </a:lnTo>
                  <a:lnTo>
                    <a:pt x="945" y="1214"/>
                  </a:lnTo>
                  <a:lnTo>
                    <a:pt x="937" y="1217"/>
                  </a:lnTo>
                  <a:lnTo>
                    <a:pt x="919" y="1223"/>
                  </a:lnTo>
                  <a:lnTo>
                    <a:pt x="899" y="1229"/>
                  </a:lnTo>
                  <a:lnTo>
                    <a:pt x="879" y="1234"/>
                  </a:lnTo>
                  <a:lnTo>
                    <a:pt x="860" y="1238"/>
                  </a:lnTo>
                  <a:lnTo>
                    <a:pt x="839" y="1243"/>
                  </a:lnTo>
                  <a:lnTo>
                    <a:pt x="820" y="1246"/>
                  </a:lnTo>
                  <a:lnTo>
                    <a:pt x="800" y="1250"/>
                  </a:lnTo>
                  <a:lnTo>
                    <a:pt x="779" y="1253"/>
                  </a:lnTo>
                  <a:lnTo>
                    <a:pt x="759" y="1256"/>
                  </a:lnTo>
                  <a:lnTo>
                    <a:pt x="738" y="1258"/>
                  </a:lnTo>
                  <a:lnTo>
                    <a:pt x="717" y="1259"/>
                  </a:lnTo>
                  <a:lnTo>
                    <a:pt x="696" y="1260"/>
                  </a:lnTo>
                  <a:lnTo>
                    <a:pt x="677" y="1260"/>
                  </a:lnTo>
                  <a:lnTo>
                    <a:pt x="656" y="1260"/>
                  </a:lnTo>
                  <a:lnTo>
                    <a:pt x="635" y="1259"/>
                  </a:lnTo>
                  <a:lnTo>
                    <a:pt x="615" y="1258"/>
                  </a:lnTo>
                  <a:lnTo>
                    <a:pt x="598" y="1258"/>
                  </a:lnTo>
                  <a:lnTo>
                    <a:pt x="581" y="1257"/>
                  </a:lnTo>
                  <a:lnTo>
                    <a:pt x="565" y="1256"/>
                  </a:lnTo>
                  <a:lnTo>
                    <a:pt x="549" y="1255"/>
                  </a:lnTo>
                  <a:lnTo>
                    <a:pt x="533" y="1252"/>
                  </a:lnTo>
                  <a:lnTo>
                    <a:pt x="516" y="1249"/>
                  </a:lnTo>
                  <a:lnTo>
                    <a:pt x="500" y="1245"/>
                  </a:lnTo>
                  <a:lnTo>
                    <a:pt x="484" y="1242"/>
                  </a:lnTo>
                  <a:lnTo>
                    <a:pt x="469" y="1238"/>
                  </a:lnTo>
                  <a:lnTo>
                    <a:pt x="452" y="1234"/>
                  </a:lnTo>
                  <a:lnTo>
                    <a:pt x="436" y="1230"/>
                  </a:lnTo>
                  <a:lnTo>
                    <a:pt x="421" y="1226"/>
                  </a:lnTo>
                  <a:lnTo>
                    <a:pt x="405" y="1221"/>
                  </a:lnTo>
                  <a:lnTo>
                    <a:pt x="390" y="1217"/>
                  </a:lnTo>
                  <a:lnTo>
                    <a:pt x="373" y="1213"/>
                  </a:lnTo>
                  <a:lnTo>
                    <a:pt x="358" y="1209"/>
                  </a:lnTo>
                  <a:lnTo>
                    <a:pt x="341" y="1199"/>
                  </a:lnTo>
                  <a:lnTo>
                    <a:pt x="323" y="1191"/>
                  </a:lnTo>
                  <a:lnTo>
                    <a:pt x="306" y="1182"/>
                  </a:lnTo>
                  <a:lnTo>
                    <a:pt x="287" y="1176"/>
                  </a:lnTo>
                  <a:lnTo>
                    <a:pt x="270" y="1167"/>
                  </a:lnTo>
                  <a:lnTo>
                    <a:pt x="252" y="1158"/>
                  </a:lnTo>
                  <a:lnTo>
                    <a:pt x="236" y="1149"/>
                  </a:lnTo>
                  <a:lnTo>
                    <a:pt x="220" y="1136"/>
                  </a:lnTo>
                  <a:lnTo>
                    <a:pt x="210" y="1114"/>
                  </a:lnTo>
                  <a:lnTo>
                    <a:pt x="202" y="1089"/>
                  </a:lnTo>
                  <a:lnTo>
                    <a:pt x="200" y="1066"/>
                  </a:lnTo>
                  <a:lnTo>
                    <a:pt x="206" y="1041"/>
                  </a:lnTo>
                  <a:lnTo>
                    <a:pt x="219" y="1003"/>
                  </a:lnTo>
                  <a:lnTo>
                    <a:pt x="234" y="967"/>
                  </a:lnTo>
                  <a:lnTo>
                    <a:pt x="250" y="933"/>
                  </a:lnTo>
                  <a:lnTo>
                    <a:pt x="270" y="899"/>
                  </a:lnTo>
                  <a:lnTo>
                    <a:pt x="290" y="865"/>
                  </a:lnTo>
                  <a:lnTo>
                    <a:pt x="312" y="831"/>
                  </a:lnTo>
                  <a:lnTo>
                    <a:pt x="335" y="799"/>
                  </a:lnTo>
                  <a:lnTo>
                    <a:pt x="359" y="766"/>
                  </a:lnTo>
                  <a:lnTo>
                    <a:pt x="384" y="735"/>
                  </a:lnTo>
                  <a:lnTo>
                    <a:pt x="409" y="702"/>
                  </a:lnTo>
                  <a:lnTo>
                    <a:pt x="435" y="671"/>
                  </a:lnTo>
                  <a:lnTo>
                    <a:pt x="462" y="640"/>
                  </a:lnTo>
                  <a:lnTo>
                    <a:pt x="488" y="608"/>
                  </a:lnTo>
                  <a:lnTo>
                    <a:pt x="514" y="577"/>
                  </a:lnTo>
                  <a:lnTo>
                    <a:pt x="540" y="545"/>
                  </a:lnTo>
                  <a:lnTo>
                    <a:pt x="565" y="514"/>
                  </a:lnTo>
                  <a:lnTo>
                    <a:pt x="570" y="515"/>
                  </a:lnTo>
                  <a:lnTo>
                    <a:pt x="572" y="519"/>
                  </a:lnTo>
                  <a:lnTo>
                    <a:pt x="573" y="524"/>
                  </a:lnTo>
                  <a:lnTo>
                    <a:pt x="577" y="528"/>
                  </a:lnTo>
                  <a:lnTo>
                    <a:pt x="550" y="557"/>
                  </a:lnTo>
                  <a:lnTo>
                    <a:pt x="523" y="586"/>
                  </a:lnTo>
                  <a:lnTo>
                    <a:pt x="498" y="616"/>
                  </a:lnTo>
                  <a:lnTo>
                    <a:pt x="472" y="646"/>
                  </a:lnTo>
                  <a:lnTo>
                    <a:pt x="446" y="676"/>
                  </a:lnTo>
                  <a:lnTo>
                    <a:pt x="422" y="707"/>
                  </a:lnTo>
                  <a:lnTo>
                    <a:pt x="399" y="737"/>
                  </a:lnTo>
                  <a:lnTo>
                    <a:pt x="377" y="769"/>
                  </a:lnTo>
                  <a:lnTo>
                    <a:pt x="355" y="800"/>
                  </a:lnTo>
                  <a:lnTo>
                    <a:pt x="335" y="831"/>
                  </a:lnTo>
                  <a:lnTo>
                    <a:pt x="315" y="864"/>
                  </a:lnTo>
                  <a:lnTo>
                    <a:pt x="298" y="896"/>
                  </a:lnTo>
                  <a:lnTo>
                    <a:pt x="281" y="930"/>
                  </a:lnTo>
                  <a:lnTo>
                    <a:pt x="266" y="964"/>
                  </a:lnTo>
                  <a:lnTo>
                    <a:pt x="252" y="999"/>
                  </a:lnTo>
                  <a:lnTo>
                    <a:pt x="241" y="1034"/>
                  </a:lnTo>
                  <a:lnTo>
                    <a:pt x="236" y="1052"/>
                  </a:lnTo>
                  <a:lnTo>
                    <a:pt x="235" y="1072"/>
                  </a:lnTo>
                  <a:lnTo>
                    <a:pt x="240" y="1092"/>
                  </a:lnTo>
                  <a:lnTo>
                    <a:pt x="249" y="1108"/>
                  </a:lnTo>
                  <a:lnTo>
                    <a:pt x="255" y="1112"/>
                  </a:lnTo>
                  <a:lnTo>
                    <a:pt x="260" y="1116"/>
                  </a:lnTo>
                  <a:lnTo>
                    <a:pt x="266" y="1121"/>
                  </a:lnTo>
                  <a:lnTo>
                    <a:pt x="272" y="1127"/>
                  </a:lnTo>
                  <a:lnTo>
                    <a:pt x="278" y="1131"/>
                  </a:lnTo>
                  <a:lnTo>
                    <a:pt x="285" y="1134"/>
                  </a:lnTo>
                  <a:lnTo>
                    <a:pt x="292" y="1136"/>
                  </a:lnTo>
                  <a:lnTo>
                    <a:pt x="300" y="1136"/>
                  </a:lnTo>
                  <a:lnTo>
                    <a:pt x="307" y="1136"/>
                  </a:lnTo>
                  <a:lnTo>
                    <a:pt x="314" y="1135"/>
                  </a:lnTo>
                  <a:lnTo>
                    <a:pt x="322" y="1134"/>
                  </a:lnTo>
                  <a:lnTo>
                    <a:pt x="330" y="1131"/>
                  </a:lnTo>
                  <a:lnTo>
                    <a:pt x="337" y="1130"/>
                  </a:lnTo>
                  <a:lnTo>
                    <a:pt x="345" y="1130"/>
                  </a:lnTo>
                  <a:lnTo>
                    <a:pt x="352" y="1130"/>
                  </a:lnTo>
                  <a:lnTo>
                    <a:pt x="359" y="1132"/>
                  </a:lnTo>
                  <a:lnTo>
                    <a:pt x="394" y="1120"/>
                  </a:lnTo>
                  <a:lnTo>
                    <a:pt x="429" y="1107"/>
                  </a:lnTo>
                  <a:lnTo>
                    <a:pt x="464" y="1093"/>
                  </a:lnTo>
                  <a:lnTo>
                    <a:pt x="498" y="1078"/>
                  </a:lnTo>
                  <a:lnTo>
                    <a:pt x="531" y="1063"/>
                  </a:lnTo>
                  <a:lnTo>
                    <a:pt x="565" y="1046"/>
                  </a:lnTo>
                  <a:lnTo>
                    <a:pt x="598" y="1029"/>
                  </a:lnTo>
                  <a:lnTo>
                    <a:pt x="631" y="1010"/>
                  </a:lnTo>
                  <a:lnTo>
                    <a:pt x="663" y="992"/>
                  </a:lnTo>
                  <a:lnTo>
                    <a:pt x="695" y="973"/>
                  </a:lnTo>
                  <a:lnTo>
                    <a:pt x="727" y="952"/>
                  </a:lnTo>
                  <a:lnTo>
                    <a:pt x="758" y="931"/>
                  </a:lnTo>
                  <a:lnTo>
                    <a:pt x="789" y="909"/>
                  </a:lnTo>
                  <a:lnTo>
                    <a:pt x="820" y="886"/>
                  </a:lnTo>
                  <a:lnTo>
                    <a:pt x="850" y="862"/>
                  </a:lnTo>
                  <a:lnTo>
                    <a:pt x="879" y="837"/>
                  </a:lnTo>
                  <a:lnTo>
                    <a:pt x="908" y="813"/>
                  </a:lnTo>
                  <a:lnTo>
                    <a:pt x="936" y="787"/>
                  </a:lnTo>
                  <a:lnTo>
                    <a:pt x="964" y="762"/>
                  </a:lnTo>
                  <a:lnTo>
                    <a:pt x="992" y="735"/>
                  </a:lnTo>
                  <a:lnTo>
                    <a:pt x="1017" y="708"/>
                  </a:lnTo>
                  <a:lnTo>
                    <a:pt x="1044" y="680"/>
                  </a:lnTo>
                  <a:lnTo>
                    <a:pt x="1070" y="652"/>
                  </a:lnTo>
                  <a:lnTo>
                    <a:pt x="1094" y="624"/>
                  </a:lnTo>
                  <a:lnTo>
                    <a:pt x="1119" y="596"/>
                  </a:lnTo>
                  <a:lnTo>
                    <a:pt x="1143" y="567"/>
                  </a:lnTo>
                  <a:lnTo>
                    <a:pt x="1167" y="538"/>
                  </a:lnTo>
                  <a:lnTo>
                    <a:pt x="1191" y="509"/>
                  </a:lnTo>
                  <a:lnTo>
                    <a:pt x="1214" y="480"/>
                  </a:lnTo>
                  <a:lnTo>
                    <a:pt x="1237" y="451"/>
                  </a:lnTo>
                  <a:lnTo>
                    <a:pt x="1260" y="423"/>
                  </a:lnTo>
                  <a:lnTo>
                    <a:pt x="1284" y="394"/>
                  </a:lnTo>
                  <a:lnTo>
                    <a:pt x="1308" y="356"/>
                  </a:lnTo>
                  <a:lnTo>
                    <a:pt x="1332" y="317"/>
                  </a:lnTo>
                  <a:lnTo>
                    <a:pt x="1358" y="278"/>
                  </a:lnTo>
                  <a:lnTo>
                    <a:pt x="1380" y="240"/>
                  </a:lnTo>
                  <a:lnTo>
                    <a:pt x="1400" y="199"/>
                  </a:lnTo>
                  <a:lnTo>
                    <a:pt x="1415" y="157"/>
                  </a:lnTo>
                  <a:lnTo>
                    <a:pt x="1424" y="113"/>
                  </a:lnTo>
                  <a:lnTo>
                    <a:pt x="1427" y="65"/>
                  </a:lnTo>
                  <a:lnTo>
                    <a:pt x="1423" y="58"/>
                  </a:lnTo>
                  <a:lnTo>
                    <a:pt x="1419" y="52"/>
                  </a:lnTo>
                  <a:lnTo>
                    <a:pt x="1413" y="48"/>
                  </a:lnTo>
                  <a:lnTo>
                    <a:pt x="1407" y="44"/>
                  </a:lnTo>
                  <a:lnTo>
                    <a:pt x="1401" y="41"/>
                  </a:lnTo>
                  <a:lnTo>
                    <a:pt x="1394" y="37"/>
                  </a:lnTo>
                  <a:lnTo>
                    <a:pt x="1388" y="34"/>
                  </a:lnTo>
                  <a:lnTo>
                    <a:pt x="1382" y="29"/>
                  </a:lnTo>
                  <a:lnTo>
                    <a:pt x="1364" y="29"/>
                  </a:lnTo>
                  <a:lnTo>
                    <a:pt x="1345" y="31"/>
                  </a:lnTo>
                  <a:lnTo>
                    <a:pt x="1328" y="35"/>
                  </a:lnTo>
                  <a:lnTo>
                    <a:pt x="1310" y="38"/>
                  </a:lnTo>
                  <a:lnTo>
                    <a:pt x="1294" y="44"/>
                  </a:lnTo>
                  <a:lnTo>
                    <a:pt x="1277" y="49"/>
                  </a:lnTo>
                  <a:lnTo>
                    <a:pt x="1260" y="52"/>
                  </a:lnTo>
                  <a:lnTo>
                    <a:pt x="1243" y="56"/>
                  </a:lnTo>
                  <a:lnTo>
                    <a:pt x="1228" y="63"/>
                  </a:lnTo>
                  <a:lnTo>
                    <a:pt x="1214" y="70"/>
                  </a:lnTo>
                  <a:lnTo>
                    <a:pt x="1199" y="76"/>
                  </a:lnTo>
                  <a:lnTo>
                    <a:pt x="1185" y="83"/>
                  </a:lnTo>
                  <a:lnTo>
                    <a:pt x="1171" y="90"/>
                  </a:lnTo>
                  <a:lnTo>
                    <a:pt x="1157" y="95"/>
                  </a:lnTo>
                  <a:lnTo>
                    <a:pt x="1142" y="101"/>
                  </a:lnTo>
                  <a:lnTo>
                    <a:pt x="1128" y="107"/>
                  </a:lnTo>
                  <a:lnTo>
                    <a:pt x="1105" y="121"/>
                  </a:lnTo>
                  <a:lnTo>
                    <a:pt x="1081" y="134"/>
                  </a:lnTo>
                  <a:lnTo>
                    <a:pt x="1059" y="148"/>
                  </a:lnTo>
                  <a:lnTo>
                    <a:pt x="1036" y="162"/>
                  </a:lnTo>
                  <a:lnTo>
                    <a:pt x="1013" y="176"/>
                  </a:lnTo>
                  <a:lnTo>
                    <a:pt x="991" y="190"/>
                  </a:lnTo>
                  <a:lnTo>
                    <a:pt x="967" y="205"/>
                  </a:lnTo>
                  <a:lnTo>
                    <a:pt x="945" y="219"/>
                  </a:lnTo>
                  <a:lnTo>
                    <a:pt x="923" y="234"/>
                  </a:lnTo>
                  <a:lnTo>
                    <a:pt x="901" y="250"/>
                  </a:lnTo>
                  <a:lnTo>
                    <a:pt x="879" y="265"/>
                  </a:lnTo>
                  <a:lnTo>
                    <a:pt x="857" y="281"/>
                  </a:lnTo>
                  <a:lnTo>
                    <a:pt x="836" y="299"/>
                  </a:lnTo>
                  <a:lnTo>
                    <a:pt x="815" y="316"/>
                  </a:lnTo>
                  <a:lnTo>
                    <a:pt x="794" y="334"/>
                  </a:lnTo>
                  <a:lnTo>
                    <a:pt x="773" y="352"/>
                  </a:lnTo>
                  <a:lnTo>
                    <a:pt x="746" y="345"/>
                  </a:lnTo>
                  <a:lnTo>
                    <a:pt x="748" y="342"/>
                  </a:lnTo>
                  <a:lnTo>
                    <a:pt x="751" y="337"/>
                  </a:lnTo>
                  <a:lnTo>
                    <a:pt x="756" y="334"/>
                  </a:lnTo>
                  <a:lnTo>
                    <a:pt x="759" y="330"/>
                  </a:lnTo>
                  <a:lnTo>
                    <a:pt x="769" y="329"/>
                  </a:lnTo>
                  <a:lnTo>
                    <a:pt x="802" y="300"/>
                  </a:lnTo>
                  <a:lnTo>
                    <a:pt x="836" y="272"/>
                  </a:lnTo>
                  <a:lnTo>
                    <a:pt x="871" y="245"/>
                  </a:lnTo>
                  <a:lnTo>
                    <a:pt x="905" y="219"/>
                  </a:lnTo>
                  <a:lnTo>
                    <a:pt x="939" y="193"/>
                  </a:lnTo>
                  <a:lnTo>
                    <a:pt x="976" y="169"/>
                  </a:lnTo>
                  <a:lnTo>
                    <a:pt x="1012" y="145"/>
                  </a:lnTo>
                  <a:lnTo>
                    <a:pt x="1048" y="123"/>
                  </a:lnTo>
                  <a:lnTo>
                    <a:pt x="1084" y="102"/>
                  </a:lnTo>
                  <a:lnTo>
                    <a:pt x="1121" y="84"/>
                  </a:lnTo>
                  <a:lnTo>
                    <a:pt x="1159" y="65"/>
                  </a:lnTo>
                  <a:lnTo>
                    <a:pt x="1198" y="49"/>
                  </a:lnTo>
                  <a:lnTo>
                    <a:pt x="1237" y="34"/>
                  </a:lnTo>
                  <a:lnTo>
                    <a:pt x="1277" y="21"/>
                  </a:lnTo>
                  <a:lnTo>
                    <a:pt x="1317" y="9"/>
                  </a:lnTo>
                  <a:lnTo>
                    <a:pt x="1359" y="0"/>
                  </a:lnTo>
                  <a:lnTo>
                    <a:pt x="1374" y="1"/>
                  </a:lnTo>
                  <a:lnTo>
                    <a:pt x="1389" y="5"/>
                  </a:lnTo>
                  <a:lnTo>
                    <a:pt x="1405" y="9"/>
                  </a:lnTo>
                  <a:lnTo>
                    <a:pt x="1417" y="17"/>
                  </a:lnTo>
                  <a:lnTo>
                    <a:pt x="1430" y="26"/>
                  </a:lnTo>
                  <a:lnTo>
                    <a:pt x="1441" y="37"/>
                  </a:lnTo>
                  <a:lnTo>
                    <a:pt x="1451" y="49"/>
                  </a:lnTo>
                  <a:lnTo>
                    <a:pt x="1458"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7" name="Freeform 7"/>
            <p:cNvSpPr>
              <a:spLocks/>
            </p:cNvSpPr>
            <p:nvPr/>
          </p:nvSpPr>
          <p:spPr bwMode="auto">
            <a:xfrm>
              <a:off x="1778000" y="2889250"/>
              <a:ext cx="155575" cy="84137"/>
            </a:xfrm>
            <a:custGeom>
              <a:avLst/>
              <a:gdLst>
                <a:gd name="T0" fmla="*/ 582 w 591"/>
                <a:gd name="T1" fmla="*/ 6 h 313"/>
                <a:gd name="T2" fmla="*/ 563 w 591"/>
                <a:gd name="T3" fmla="*/ 12 h 313"/>
                <a:gd name="T4" fmla="*/ 546 w 591"/>
                <a:gd name="T5" fmla="*/ 17 h 313"/>
                <a:gd name="T6" fmla="*/ 528 w 591"/>
                <a:gd name="T7" fmla="*/ 21 h 313"/>
                <a:gd name="T8" fmla="*/ 504 w 591"/>
                <a:gd name="T9" fmla="*/ 28 h 313"/>
                <a:gd name="T10" fmla="*/ 470 w 591"/>
                <a:gd name="T11" fmla="*/ 37 h 313"/>
                <a:gd name="T12" fmla="*/ 437 w 591"/>
                <a:gd name="T13" fmla="*/ 48 h 313"/>
                <a:gd name="T14" fmla="*/ 406 w 591"/>
                <a:gd name="T15" fmla="*/ 62 h 313"/>
                <a:gd name="T16" fmla="*/ 376 w 591"/>
                <a:gd name="T17" fmla="*/ 74 h 313"/>
                <a:gd name="T18" fmla="*/ 348 w 591"/>
                <a:gd name="T19" fmla="*/ 87 h 313"/>
                <a:gd name="T20" fmla="*/ 321 w 591"/>
                <a:gd name="T21" fmla="*/ 103 h 313"/>
                <a:gd name="T22" fmla="*/ 294 w 591"/>
                <a:gd name="T23" fmla="*/ 117 h 313"/>
                <a:gd name="T24" fmla="*/ 268 w 591"/>
                <a:gd name="T25" fmla="*/ 129 h 313"/>
                <a:gd name="T26" fmla="*/ 242 w 591"/>
                <a:gd name="T27" fmla="*/ 143 h 313"/>
                <a:gd name="T28" fmla="*/ 218 w 591"/>
                <a:gd name="T29" fmla="*/ 158 h 313"/>
                <a:gd name="T30" fmla="*/ 193 w 591"/>
                <a:gd name="T31" fmla="*/ 173 h 313"/>
                <a:gd name="T32" fmla="*/ 170 w 591"/>
                <a:gd name="T33" fmla="*/ 189 h 313"/>
                <a:gd name="T34" fmla="*/ 146 w 591"/>
                <a:gd name="T35" fmla="*/ 207 h 313"/>
                <a:gd name="T36" fmla="*/ 122 w 591"/>
                <a:gd name="T37" fmla="*/ 224 h 313"/>
                <a:gd name="T38" fmla="*/ 99 w 591"/>
                <a:gd name="T39" fmla="*/ 241 h 313"/>
                <a:gd name="T40" fmla="*/ 79 w 591"/>
                <a:gd name="T41" fmla="*/ 256 h 313"/>
                <a:gd name="T42" fmla="*/ 63 w 591"/>
                <a:gd name="T43" fmla="*/ 271 h 313"/>
                <a:gd name="T44" fmla="*/ 47 w 591"/>
                <a:gd name="T45" fmla="*/ 287 h 313"/>
                <a:gd name="T46" fmla="*/ 30 w 591"/>
                <a:gd name="T47" fmla="*/ 303 h 313"/>
                <a:gd name="T48" fmla="*/ 18 w 591"/>
                <a:gd name="T49" fmla="*/ 313 h 313"/>
                <a:gd name="T50" fmla="*/ 7 w 591"/>
                <a:gd name="T51" fmla="*/ 309 h 313"/>
                <a:gd name="T52" fmla="*/ 3 w 591"/>
                <a:gd name="T53" fmla="*/ 307 h 313"/>
                <a:gd name="T54" fmla="*/ 1 w 591"/>
                <a:gd name="T55" fmla="*/ 306 h 313"/>
                <a:gd name="T56" fmla="*/ 29 w 591"/>
                <a:gd name="T57" fmla="*/ 280 h 313"/>
                <a:gd name="T58" fmla="*/ 87 w 591"/>
                <a:gd name="T59" fmla="*/ 233 h 313"/>
                <a:gd name="T60" fmla="*/ 148 w 591"/>
                <a:gd name="T61" fmla="*/ 187 h 313"/>
                <a:gd name="T62" fmla="*/ 210 w 591"/>
                <a:gd name="T63" fmla="*/ 145 h 313"/>
                <a:gd name="T64" fmla="*/ 273 w 591"/>
                <a:gd name="T65" fmla="*/ 108 h 313"/>
                <a:gd name="T66" fmla="*/ 339 w 591"/>
                <a:gd name="T67" fmla="*/ 74 h 313"/>
                <a:gd name="T68" fmla="*/ 406 w 591"/>
                <a:gd name="T69" fmla="*/ 44 h 313"/>
                <a:gd name="T70" fmla="*/ 475 w 591"/>
                <a:gd name="T71" fmla="*/ 19 h 313"/>
                <a:gd name="T72" fmla="*/ 519 w 591"/>
                <a:gd name="T73" fmla="*/ 8 h 313"/>
                <a:gd name="T74" fmla="*/ 540 w 591"/>
                <a:gd name="T75" fmla="*/ 6 h 313"/>
                <a:gd name="T76" fmla="*/ 561 w 591"/>
                <a:gd name="T77" fmla="*/ 2 h 313"/>
                <a:gd name="T78" fmla="*/ 582 w 591"/>
                <a:gd name="T79" fmla="*/ 0 h 313"/>
                <a:gd name="T80" fmla="*/ 591 w 591"/>
                <a:gd name="T81" fmla="*/ 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1" h="313">
                  <a:moveTo>
                    <a:pt x="591" y="5"/>
                  </a:moveTo>
                  <a:lnTo>
                    <a:pt x="582" y="6"/>
                  </a:lnTo>
                  <a:lnTo>
                    <a:pt x="572" y="8"/>
                  </a:lnTo>
                  <a:lnTo>
                    <a:pt x="563" y="12"/>
                  </a:lnTo>
                  <a:lnTo>
                    <a:pt x="555" y="14"/>
                  </a:lnTo>
                  <a:lnTo>
                    <a:pt x="546" y="17"/>
                  </a:lnTo>
                  <a:lnTo>
                    <a:pt x="537" y="20"/>
                  </a:lnTo>
                  <a:lnTo>
                    <a:pt x="528" y="21"/>
                  </a:lnTo>
                  <a:lnTo>
                    <a:pt x="520" y="22"/>
                  </a:lnTo>
                  <a:lnTo>
                    <a:pt x="504" y="28"/>
                  </a:lnTo>
                  <a:lnTo>
                    <a:pt x="486" y="33"/>
                  </a:lnTo>
                  <a:lnTo>
                    <a:pt x="470" y="37"/>
                  </a:lnTo>
                  <a:lnTo>
                    <a:pt x="454" y="43"/>
                  </a:lnTo>
                  <a:lnTo>
                    <a:pt x="437" y="48"/>
                  </a:lnTo>
                  <a:lnTo>
                    <a:pt x="421" y="55"/>
                  </a:lnTo>
                  <a:lnTo>
                    <a:pt x="406" y="62"/>
                  </a:lnTo>
                  <a:lnTo>
                    <a:pt x="391" y="71"/>
                  </a:lnTo>
                  <a:lnTo>
                    <a:pt x="376" y="74"/>
                  </a:lnTo>
                  <a:lnTo>
                    <a:pt x="362" y="80"/>
                  </a:lnTo>
                  <a:lnTo>
                    <a:pt x="348" y="87"/>
                  </a:lnTo>
                  <a:lnTo>
                    <a:pt x="335" y="95"/>
                  </a:lnTo>
                  <a:lnTo>
                    <a:pt x="321" y="103"/>
                  </a:lnTo>
                  <a:lnTo>
                    <a:pt x="308" y="110"/>
                  </a:lnTo>
                  <a:lnTo>
                    <a:pt x="294" y="117"/>
                  </a:lnTo>
                  <a:lnTo>
                    <a:pt x="280" y="123"/>
                  </a:lnTo>
                  <a:lnTo>
                    <a:pt x="268" y="129"/>
                  </a:lnTo>
                  <a:lnTo>
                    <a:pt x="255" y="136"/>
                  </a:lnTo>
                  <a:lnTo>
                    <a:pt x="242" y="143"/>
                  </a:lnTo>
                  <a:lnTo>
                    <a:pt x="229" y="150"/>
                  </a:lnTo>
                  <a:lnTo>
                    <a:pt x="218" y="158"/>
                  </a:lnTo>
                  <a:lnTo>
                    <a:pt x="205" y="165"/>
                  </a:lnTo>
                  <a:lnTo>
                    <a:pt x="193" y="173"/>
                  </a:lnTo>
                  <a:lnTo>
                    <a:pt x="182" y="181"/>
                  </a:lnTo>
                  <a:lnTo>
                    <a:pt x="170" y="189"/>
                  </a:lnTo>
                  <a:lnTo>
                    <a:pt x="157" y="199"/>
                  </a:lnTo>
                  <a:lnTo>
                    <a:pt x="146" y="207"/>
                  </a:lnTo>
                  <a:lnTo>
                    <a:pt x="134" y="215"/>
                  </a:lnTo>
                  <a:lnTo>
                    <a:pt x="122" y="224"/>
                  </a:lnTo>
                  <a:lnTo>
                    <a:pt x="111" y="233"/>
                  </a:lnTo>
                  <a:lnTo>
                    <a:pt x="99" y="241"/>
                  </a:lnTo>
                  <a:lnTo>
                    <a:pt x="87" y="249"/>
                  </a:lnTo>
                  <a:lnTo>
                    <a:pt x="79" y="256"/>
                  </a:lnTo>
                  <a:lnTo>
                    <a:pt x="71" y="264"/>
                  </a:lnTo>
                  <a:lnTo>
                    <a:pt x="63" y="271"/>
                  </a:lnTo>
                  <a:lnTo>
                    <a:pt x="55" y="279"/>
                  </a:lnTo>
                  <a:lnTo>
                    <a:pt x="47" y="287"/>
                  </a:lnTo>
                  <a:lnTo>
                    <a:pt x="39" y="295"/>
                  </a:lnTo>
                  <a:lnTo>
                    <a:pt x="30" y="303"/>
                  </a:lnTo>
                  <a:lnTo>
                    <a:pt x="22" y="312"/>
                  </a:lnTo>
                  <a:lnTo>
                    <a:pt x="18" y="313"/>
                  </a:lnTo>
                  <a:lnTo>
                    <a:pt x="13" y="312"/>
                  </a:lnTo>
                  <a:lnTo>
                    <a:pt x="7" y="309"/>
                  </a:lnTo>
                  <a:lnTo>
                    <a:pt x="3" y="308"/>
                  </a:lnTo>
                  <a:lnTo>
                    <a:pt x="3" y="307"/>
                  </a:lnTo>
                  <a:lnTo>
                    <a:pt x="3" y="307"/>
                  </a:lnTo>
                  <a:lnTo>
                    <a:pt x="1" y="306"/>
                  </a:lnTo>
                  <a:lnTo>
                    <a:pt x="0" y="306"/>
                  </a:lnTo>
                  <a:lnTo>
                    <a:pt x="29" y="280"/>
                  </a:lnTo>
                  <a:lnTo>
                    <a:pt x="58" y="256"/>
                  </a:lnTo>
                  <a:lnTo>
                    <a:pt x="87" y="233"/>
                  </a:lnTo>
                  <a:lnTo>
                    <a:pt x="118" y="209"/>
                  </a:lnTo>
                  <a:lnTo>
                    <a:pt x="148" y="187"/>
                  </a:lnTo>
                  <a:lnTo>
                    <a:pt x="178" y="166"/>
                  </a:lnTo>
                  <a:lnTo>
                    <a:pt x="210" y="145"/>
                  </a:lnTo>
                  <a:lnTo>
                    <a:pt x="241" y="127"/>
                  </a:lnTo>
                  <a:lnTo>
                    <a:pt x="273" y="108"/>
                  </a:lnTo>
                  <a:lnTo>
                    <a:pt x="306" y="91"/>
                  </a:lnTo>
                  <a:lnTo>
                    <a:pt x="339" y="74"/>
                  </a:lnTo>
                  <a:lnTo>
                    <a:pt x="372" y="58"/>
                  </a:lnTo>
                  <a:lnTo>
                    <a:pt x="406" y="44"/>
                  </a:lnTo>
                  <a:lnTo>
                    <a:pt x="440" y="31"/>
                  </a:lnTo>
                  <a:lnTo>
                    <a:pt x="475" y="19"/>
                  </a:lnTo>
                  <a:lnTo>
                    <a:pt x="509" y="8"/>
                  </a:lnTo>
                  <a:lnTo>
                    <a:pt x="519" y="8"/>
                  </a:lnTo>
                  <a:lnTo>
                    <a:pt x="529" y="7"/>
                  </a:lnTo>
                  <a:lnTo>
                    <a:pt x="540" y="6"/>
                  </a:lnTo>
                  <a:lnTo>
                    <a:pt x="550" y="3"/>
                  </a:lnTo>
                  <a:lnTo>
                    <a:pt x="561" y="2"/>
                  </a:lnTo>
                  <a:lnTo>
                    <a:pt x="571" y="1"/>
                  </a:lnTo>
                  <a:lnTo>
                    <a:pt x="582" y="0"/>
                  </a:lnTo>
                  <a:lnTo>
                    <a:pt x="591" y="0"/>
                  </a:lnTo>
                  <a:lnTo>
                    <a:pt x="59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8" name="Freeform 8"/>
            <p:cNvSpPr>
              <a:spLocks/>
            </p:cNvSpPr>
            <p:nvPr/>
          </p:nvSpPr>
          <p:spPr bwMode="auto">
            <a:xfrm>
              <a:off x="1790700" y="2901950"/>
              <a:ext cx="138113" cy="77787"/>
            </a:xfrm>
            <a:custGeom>
              <a:avLst/>
              <a:gdLst>
                <a:gd name="T0" fmla="*/ 523 w 523"/>
                <a:gd name="T1" fmla="*/ 4 h 294"/>
                <a:gd name="T2" fmla="*/ 519 w 523"/>
                <a:gd name="T3" fmla="*/ 11 h 294"/>
                <a:gd name="T4" fmla="*/ 512 w 523"/>
                <a:gd name="T5" fmla="*/ 12 h 294"/>
                <a:gd name="T6" fmla="*/ 504 w 523"/>
                <a:gd name="T7" fmla="*/ 12 h 294"/>
                <a:gd name="T8" fmla="*/ 497 w 523"/>
                <a:gd name="T9" fmla="*/ 15 h 294"/>
                <a:gd name="T10" fmla="*/ 484 w 523"/>
                <a:gd name="T11" fmla="*/ 21 h 294"/>
                <a:gd name="T12" fmla="*/ 470 w 523"/>
                <a:gd name="T13" fmla="*/ 26 h 294"/>
                <a:gd name="T14" fmla="*/ 457 w 523"/>
                <a:gd name="T15" fmla="*/ 32 h 294"/>
                <a:gd name="T16" fmla="*/ 444 w 523"/>
                <a:gd name="T17" fmla="*/ 36 h 294"/>
                <a:gd name="T18" fmla="*/ 431 w 523"/>
                <a:gd name="T19" fmla="*/ 42 h 294"/>
                <a:gd name="T20" fmla="*/ 417 w 523"/>
                <a:gd name="T21" fmla="*/ 47 h 294"/>
                <a:gd name="T22" fmla="*/ 405 w 523"/>
                <a:gd name="T23" fmla="*/ 52 h 294"/>
                <a:gd name="T24" fmla="*/ 392 w 523"/>
                <a:gd name="T25" fmla="*/ 57 h 294"/>
                <a:gd name="T26" fmla="*/ 379 w 523"/>
                <a:gd name="T27" fmla="*/ 63 h 294"/>
                <a:gd name="T28" fmla="*/ 365 w 523"/>
                <a:gd name="T29" fmla="*/ 68 h 294"/>
                <a:gd name="T30" fmla="*/ 352 w 523"/>
                <a:gd name="T31" fmla="*/ 73 h 294"/>
                <a:gd name="T32" fmla="*/ 340 w 523"/>
                <a:gd name="T33" fmla="*/ 79 h 294"/>
                <a:gd name="T34" fmla="*/ 327 w 523"/>
                <a:gd name="T35" fmla="*/ 85 h 294"/>
                <a:gd name="T36" fmla="*/ 314 w 523"/>
                <a:gd name="T37" fmla="*/ 91 h 294"/>
                <a:gd name="T38" fmla="*/ 301 w 523"/>
                <a:gd name="T39" fmla="*/ 97 h 294"/>
                <a:gd name="T40" fmla="*/ 288 w 523"/>
                <a:gd name="T41" fmla="*/ 104 h 294"/>
                <a:gd name="T42" fmla="*/ 266 w 523"/>
                <a:gd name="T43" fmla="*/ 114 h 294"/>
                <a:gd name="T44" fmla="*/ 244 w 523"/>
                <a:gd name="T45" fmla="*/ 126 h 294"/>
                <a:gd name="T46" fmla="*/ 223 w 523"/>
                <a:gd name="T47" fmla="*/ 139 h 294"/>
                <a:gd name="T48" fmla="*/ 201 w 523"/>
                <a:gd name="T49" fmla="*/ 151 h 294"/>
                <a:gd name="T50" fmla="*/ 180 w 523"/>
                <a:gd name="T51" fmla="*/ 164 h 294"/>
                <a:gd name="T52" fmla="*/ 159 w 523"/>
                <a:gd name="T53" fmla="*/ 178 h 294"/>
                <a:gd name="T54" fmla="*/ 138 w 523"/>
                <a:gd name="T55" fmla="*/ 191 h 294"/>
                <a:gd name="T56" fmla="*/ 116 w 523"/>
                <a:gd name="T57" fmla="*/ 204 h 294"/>
                <a:gd name="T58" fmla="*/ 106 w 523"/>
                <a:gd name="T59" fmla="*/ 216 h 294"/>
                <a:gd name="T60" fmla="*/ 93 w 523"/>
                <a:gd name="T61" fmla="*/ 228 h 294"/>
                <a:gd name="T62" fmla="*/ 80 w 523"/>
                <a:gd name="T63" fmla="*/ 239 h 294"/>
                <a:gd name="T64" fmla="*/ 67 w 523"/>
                <a:gd name="T65" fmla="*/ 250 h 294"/>
                <a:gd name="T66" fmla="*/ 54 w 523"/>
                <a:gd name="T67" fmla="*/ 261 h 294"/>
                <a:gd name="T68" fmla="*/ 40 w 523"/>
                <a:gd name="T69" fmla="*/ 271 h 294"/>
                <a:gd name="T70" fmla="*/ 26 w 523"/>
                <a:gd name="T71" fmla="*/ 283 h 294"/>
                <a:gd name="T72" fmla="*/ 13 w 523"/>
                <a:gd name="T73" fmla="*/ 294 h 294"/>
                <a:gd name="T74" fmla="*/ 9 w 523"/>
                <a:gd name="T75" fmla="*/ 294 h 294"/>
                <a:gd name="T76" fmla="*/ 6 w 523"/>
                <a:gd name="T77" fmla="*/ 293 h 294"/>
                <a:gd name="T78" fmla="*/ 2 w 523"/>
                <a:gd name="T79" fmla="*/ 292 h 294"/>
                <a:gd name="T80" fmla="*/ 0 w 523"/>
                <a:gd name="T81" fmla="*/ 289 h 294"/>
                <a:gd name="T82" fmla="*/ 29 w 523"/>
                <a:gd name="T83" fmla="*/ 262 h 294"/>
                <a:gd name="T84" fmla="*/ 58 w 523"/>
                <a:gd name="T85" fmla="*/ 236 h 294"/>
                <a:gd name="T86" fmla="*/ 88 w 523"/>
                <a:gd name="T87" fmla="*/ 212 h 294"/>
                <a:gd name="T88" fmla="*/ 117 w 523"/>
                <a:gd name="T89" fmla="*/ 189 h 294"/>
                <a:gd name="T90" fmla="*/ 149 w 523"/>
                <a:gd name="T91" fmla="*/ 166 h 294"/>
                <a:gd name="T92" fmla="*/ 180 w 523"/>
                <a:gd name="T93" fmla="*/ 145 h 294"/>
                <a:gd name="T94" fmla="*/ 212 w 523"/>
                <a:gd name="T95" fmla="*/ 125 h 294"/>
                <a:gd name="T96" fmla="*/ 244 w 523"/>
                <a:gd name="T97" fmla="*/ 106 h 294"/>
                <a:gd name="T98" fmla="*/ 277 w 523"/>
                <a:gd name="T99" fmla="*/ 89 h 294"/>
                <a:gd name="T100" fmla="*/ 309 w 523"/>
                <a:gd name="T101" fmla="*/ 72 h 294"/>
                <a:gd name="T102" fmla="*/ 343 w 523"/>
                <a:gd name="T103" fmla="*/ 56 h 294"/>
                <a:gd name="T104" fmla="*/ 378 w 523"/>
                <a:gd name="T105" fmla="*/ 42 h 294"/>
                <a:gd name="T106" fmla="*/ 413 w 523"/>
                <a:gd name="T107" fmla="*/ 30 h 294"/>
                <a:gd name="T108" fmla="*/ 448 w 523"/>
                <a:gd name="T109" fmla="*/ 19 h 294"/>
                <a:gd name="T110" fmla="*/ 484 w 523"/>
                <a:gd name="T111" fmla="*/ 8 h 294"/>
                <a:gd name="T112" fmla="*/ 520 w 523"/>
                <a:gd name="T113" fmla="*/ 0 h 294"/>
                <a:gd name="T114" fmla="*/ 523 w 523"/>
                <a:gd name="T115" fmla="*/ 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3" h="294">
                  <a:moveTo>
                    <a:pt x="523" y="4"/>
                  </a:moveTo>
                  <a:lnTo>
                    <a:pt x="519" y="11"/>
                  </a:lnTo>
                  <a:lnTo>
                    <a:pt x="512" y="12"/>
                  </a:lnTo>
                  <a:lnTo>
                    <a:pt x="504" y="12"/>
                  </a:lnTo>
                  <a:lnTo>
                    <a:pt x="497" y="15"/>
                  </a:lnTo>
                  <a:lnTo>
                    <a:pt x="484" y="21"/>
                  </a:lnTo>
                  <a:lnTo>
                    <a:pt x="470" y="26"/>
                  </a:lnTo>
                  <a:lnTo>
                    <a:pt x="457" y="32"/>
                  </a:lnTo>
                  <a:lnTo>
                    <a:pt x="444" y="36"/>
                  </a:lnTo>
                  <a:lnTo>
                    <a:pt x="431" y="42"/>
                  </a:lnTo>
                  <a:lnTo>
                    <a:pt x="417" y="47"/>
                  </a:lnTo>
                  <a:lnTo>
                    <a:pt x="405" y="52"/>
                  </a:lnTo>
                  <a:lnTo>
                    <a:pt x="392" y="57"/>
                  </a:lnTo>
                  <a:lnTo>
                    <a:pt x="379" y="63"/>
                  </a:lnTo>
                  <a:lnTo>
                    <a:pt x="365" y="68"/>
                  </a:lnTo>
                  <a:lnTo>
                    <a:pt x="352" y="73"/>
                  </a:lnTo>
                  <a:lnTo>
                    <a:pt x="340" y="79"/>
                  </a:lnTo>
                  <a:lnTo>
                    <a:pt x="327" y="85"/>
                  </a:lnTo>
                  <a:lnTo>
                    <a:pt x="314" y="91"/>
                  </a:lnTo>
                  <a:lnTo>
                    <a:pt x="301" y="97"/>
                  </a:lnTo>
                  <a:lnTo>
                    <a:pt x="288" y="104"/>
                  </a:lnTo>
                  <a:lnTo>
                    <a:pt x="266" y="114"/>
                  </a:lnTo>
                  <a:lnTo>
                    <a:pt x="244" y="126"/>
                  </a:lnTo>
                  <a:lnTo>
                    <a:pt x="223" y="139"/>
                  </a:lnTo>
                  <a:lnTo>
                    <a:pt x="201" y="151"/>
                  </a:lnTo>
                  <a:lnTo>
                    <a:pt x="180" y="164"/>
                  </a:lnTo>
                  <a:lnTo>
                    <a:pt x="159" y="178"/>
                  </a:lnTo>
                  <a:lnTo>
                    <a:pt x="138" y="191"/>
                  </a:lnTo>
                  <a:lnTo>
                    <a:pt x="116" y="204"/>
                  </a:lnTo>
                  <a:lnTo>
                    <a:pt x="106" y="216"/>
                  </a:lnTo>
                  <a:lnTo>
                    <a:pt x="93" y="228"/>
                  </a:lnTo>
                  <a:lnTo>
                    <a:pt x="80" y="239"/>
                  </a:lnTo>
                  <a:lnTo>
                    <a:pt x="67" y="250"/>
                  </a:lnTo>
                  <a:lnTo>
                    <a:pt x="54" y="261"/>
                  </a:lnTo>
                  <a:lnTo>
                    <a:pt x="40" y="271"/>
                  </a:lnTo>
                  <a:lnTo>
                    <a:pt x="26" y="283"/>
                  </a:lnTo>
                  <a:lnTo>
                    <a:pt x="13" y="294"/>
                  </a:lnTo>
                  <a:lnTo>
                    <a:pt x="9" y="294"/>
                  </a:lnTo>
                  <a:lnTo>
                    <a:pt x="6" y="293"/>
                  </a:lnTo>
                  <a:lnTo>
                    <a:pt x="2" y="292"/>
                  </a:lnTo>
                  <a:lnTo>
                    <a:pt x="0" y="289"/>
                  </a:lnTo>
                  <a:lnTo>
                    <a:pt x="29" y="262"/>
                  </a:lnTo>
                  <a:lnTo>
                    <a:pt x="58" y="236"/>
                  </a:lnTo>
                  <a:lnTo>
                    <a:pt x="88" y="212"/>
                  </a:lnTo>
                  <a:lnTo>
                    <a:pt x="117" y="189"/>
                  </a:lnTo>
                  <a:lnTo>
                    <a:pt x="149" y="166"/>
                  </a:lnTo>
                  <a:lnTo>
                    <a:pt x="180" y="145"/>
                  </a:lnTo>
                  <a:lnTo>
                    <a:pt x="212" y="125"/>
                  </a:lnTo>
                  <a:lnTo>
                    <a:pt x="244" y="106"/>
                  </a:lnTo>
                  <a:lnTo>
                    <a:pt x="277" y="89"/>
                  </a:lnTo>
                  <a:lnTo>
                    <a:pt x="309" y="72"/>
                  </a:lnTo>
                  <a:lnTo>
                    <a:pt x="343" y="56"/>
                  </a:lnTo>
                  <a:lnTo>
                    <a:pt x="378" y="42"/>
                  </a:lnTo>
                  <a:lnTo>
                    <a:pt x="413" y="30"/>
                  </a:lnTo>
                  <a:lnTo>
                    <a:pt x="448" y="19"/>
                  </a:lnTo>
                  <a:lnTo>
                    <a:pt x="484" y="8"/>
                  </a:lnTo>
                  <a:lnTo>
                    <a:pt x="520" y="0"/>
                  </a:lnTo>
                  <a:lnTo>
                    <a:pt x="52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9" name="Freeform 9"/>
            <p:cNvSpPr>
              <a:spLocks/>
            </p:cNvSpPr>
            <p:nvPr/>
          </p:nvSpPr>
          <p:spPr bwMode="auto">
            <a:xfrm>
              <a:off x="1806575" y="2917825"/>
              <a:ext cx="114300" cy="68262"/>
            </a:xfrm>
            <a:custGeom>
              <a:avLst/>
              <a:gdLst>
                <a:gd name="T0" fmla="*/ 425 w 433"/>
                <a:gd name="T1" fmla="*/ 8 h 255"/>
                <a:gd name="T2" fmla="*/ 408 w 433"/>
                <a:gd name="T3" fmla="*/ 14 h 255"/>
                <a:gd name="T4" fmla="*/ 392 w 433"/>
                <a:gd name="T5" fmla="*/ 19 h 255"/>
                <a:gd name="T6" fmla="*/ 376 w 433"/>
                <a:gd name="T7" fmla="*/ 28 h 255"/>
                <a:gd name="T8" fmla="*/ 355 w 433"/>
                <a:gd name="T9" fmla="*/ 38 h 255"/>
                <a:gd name="T10" fmla="*/ 326 w 433"/>
                <a:gd name="T11" fmla="*/ 50 h 255"/>
                <a:gd name="T12" fmla="*/ 298 w 433"/>
                <a:gd name="T13" fmla="*/ 61 h 255"/>
                <a:gd name="T14" fmla="*/ 270 w 433"/>
                <a:gd name="T15" fmla="*/ 74 h 255"/>
                <a:gd name="T16" fmla="*/ 242 w 433"/>
                <a:gd name="T17" fmla="*/ 87 h 255"/>
                <a:gd name="T18" fmla="*/ 215 w 433"/>
                <a:gd name="T19" fmla="*/ 102 h 255"/>
                <a:gd name="T20" fmla="*/ 189 w 433"/>
                <a:gd name="T21" fmla="*/ 117 h 255"/>
                <a:gd name="T22" fmla="*/ 162 w 433"/>
                <a:gd name="T23" fmla="*/ 133 h 255"/>
                <a:gd name="T24" fmla="*/ 156 w 433"/>
                <a:gd name="T25" fmla="*/ 147 h 255"/>
                <a:gd name="T26" fmla="*/ 116 w 433"/>
                <a:gd name="T27" fmla="*/ 169 h 255"/>
                <a:gd name="T28" fmla="*/ 80 w 433"/>
                <a:gd name="T29" fmla="*/ 197 h 255"/>
                <a:gd name="T30" fmla="*/ 44 w 433"/>
                <a:gd name="T31" fmla="*/ 228 h 255"/>
                <a:gd name="T32" fmla="*/ 8 w 433"/>
                <a:gd name="T33" fmla="*/ 255 h 255"/>
                <a:gd name="T34" fmla="*/ 5 w 433"/>
                <a:gd name="T35" fmla="*/ 254 h 255"/>
                <a:gd name="T36" fmla="*/ 0 w 433"/>
                <a:gd name="T37" fmla="*/ 253 h 255"/>
                <a:gd name="T38" fmla="*/ 7 w 433"/>
                <a:gd name="T39" fmla="*/ 243 h 255"/>
                <a:gd name="T40" fmla="*/ 16 w 433"/>
                <a:gd name="T41" fmla="*/ 233 h 255"/>
                <a:gd name="T42" fmla="*/ 27 w 433"/>
                <a:gd name="T43" fmla="*/ 224 h 255"/>
                <a:gd name="T44" fmla="*/ 39 w 433"/>
                <a:gd name="T45" fmla="*/ 217 h 255"/>
                <a:gd name="T46" fmla="*/ 78 w 433"/>
                <a:gd name="T47" fmla="*/ 187 h 255"/>
                <a:gd name="T48" fmla="*/ 116 w 433"/>
                <a:gd name="T49" fmla="*/ 152 h 255"/>
                <a:gd name="T50" fmla="*/ 156 w 433"/>
                <a:gd name="T51" fmla="*/ 121 h 255"/>
                <a:gd name="T52" fmla="*/ 199 w 433"/>
                <a:gd name="T53" fmla="*/ 95 h 255"/>
                <a:gd name="T54" fmla="*/ 225 w 433"/>
                <a:gd name="T55" fmla="*/ 81 h 255"/>
                <a:gd name="T56" fmla="*/ 250 w 433"/>
                <a:gd name="T57" fmla="*/ 68 h 255"/>
                <a:gd name="T58" fmla="*/ 276 w 433"/>
                <a:gd name="T59" fmla="*/ 55 h 255"/>
                <a:gd name="T60" fmla="*/ 303 w 433"/>
                <a:gd name="T61" fmla="*/ 43 h 255"/>
                <a:gd name="T62" fmla="*/ 329 w 433"/>
                <a:gd name="T63" fmla="*/ 31 h 255"/>
                <a:gd name="T64" fmla="*/ 356 w 433"/>
                <a:gd name="T65" fmla="*/ 21 h 255"/>
                <a:gd name="T66" fmla="*/ 383 w 433"/>
                <a:gd name="T67" fmla="*/ 10 h 255"/>
                <a:gd name="T68" fmla="*/ 411 w 433"/>
                <a:gd name="T69" fmla="*/ 0 h 255"/>
                <a:gd name="T70" fmla="*/ 422 w 433"/>
                <a:gd name="T71" fmla="*/ 0 h 255"/>
                <a:gd name="T72" fmla="*/ 433 w 433"/>
                <a:gd name="T73" fmla="*/ 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3" h="255">
                  <a:moveTo>
                    <a:pt x="433" y="3"/>
                  </a:moveTo>
                  <a:lnTo>
                    <a:pt x="425" y="8"/>
                  </a:lnTo>
                  <a:lnTo>
                    <a:pt x="416" y="10"/>
                  </a:lnTo>
                  <a:lnTo>
                    <a:pt x="408" y="14"/>
                  </a:lnTo>
                  <a:lnTo>
                    <a:pt x="400" y="16"/>
                  </a:lnTo>
                  <a:lnTo>
                    <a:pt x="392" y="19"/>
                  </a:lnTo>
                  <a:lnTo>
                    <a:pt x="384" y="23"/>
                  </a:lnTo>
                  <a:lnTo>
                    <a:pt x="376" y="28"/>
                  </a:lnTo>
                  <a:lnTo>
                    <a:pt x="369" y="33"/>
                  </a:lnTo>
                  <a:lnTo>
                    <a:pt x="355" y="38"/>
                  </a:lnTo>
                  <a:lnTo>
                    <a:pt x="340" y="44"/>
                  </a:lnTo>
                  <a:lnTo>
                    <a:pt x="326" y="50"/>
                  </a:lnTo>
                  <a:lnTo>
                    <a:pt x="312" y="55"/>
                  </a:lnTo>
                  <a:lnTo>
                    <a:pt x="298" y="61"/>
                  </a:lnTo>
                  <a:lnTo>
                    <a:pt x="284" y="67"/>
                  </a:lnTo>
                  <a:lnTo>
                    <a:pt x="270" y="74"/>
                  </a:lnTo>
                  <a:lnTo>
                    <a:pt x="256" y="80"/>
                  </a:lnTo>
                  <a:lnTo>
                    <a:pt x="242" y="87"/>
                  </a:lnTo>
                  <a:lnTo>
                    <a:pt x="229" y="94"/>
                  </a:lnTo>
                  <a:lnTo>
                    <a:pt x="215" y="102"/>
                  </a:lnTo>
                  <a:lnTo>
                    <a:pt x="203" y="109"/>
                  </a:lnTo>
                  <a:lnTo>
                    <a:pt x="189" y="117"/>
                  </a:lnTo>
                  <a:lnTo>
                    <a:pt x="176" y="125"/>
                  </a:lnTo>
                  <a:lnTo>
                    <a:pt x="162" y="133"/>
                  </a:lnTo>
                  <a:lnTo>
                    <a:pt x="149" y="141"/>
                  </a:lnTo>
                  <a:lnTo>
                    <a:pt x="156" y="147"/>
                  </a:lnTo>
                  <a:lnTo>
                    <a:pt x="136" y="158"/>
                  </a:lnTo>
                  <a:lnTo>
                    <a:pt x="116" y="169"/>
                  </a:lnTo>
                  <a:lnTo>
                    <a:pt x="98" y="183"/>
                  </a:lnTo>
                  <a:lnTo>
                    <a:pt x="80" y="197"/>
                  </a:lnTo>
                  <a:lnTo>
                    <a:pt x="62" y="214"/>
                  </a:lnTo>
                  <a:lnTo>
                    <a:pt x="44" y="228"/>
                  </a:lnTo>
                  <a:lnTo>
                    <a:pt x="27" y="243"/>
                  </a:lnTo>
                  <a:lnTo>
                    <a:pt x="8" y="255"/>
                  </a:lnTo>
                  <a:lnTo>
                    <a:pt x="6" y="255"/>
                  </a:lnTo>
                  <a:lnTo>
                    <a:pt x="5" y="254"/>
                  </a:lnTo>
                  <a:lnTo>
                    <a:pt x="3" y="253"/>
                  </a:lnTo>
                  <a:lnTo>
                    <a:pt x="0" y="253"/>
                  </a:lnTo>
                  <a:lnTo>
                    <a:pt x="3" y="247"/>
                  </a:lnTo>
                  <a:lnTo>
                    <a:pt x="7" y="243"/>
                  </a:lnTo>
                  <a:lnTo>
                    <a:pt x="11" y="238"/>
                  </a:lnTo>
                  <a:lnTo>
                    <a:pt x="16" y="233"/>
                  </a:lnTo>
                  <a:lnTo>
                    <a:pt x="22" y="229"/>
                  </a:lnTo>
                  <a:lnTo>
                    <a:pt x="27" y="224"/>
                  </a:lnTo>
                  <a:lnTo>
                    <a:pt x="33" y="221"/>
                  </a:lnTo>
                  <a:lnTo>
                    <a:pt x="39" y="217"/>
                  </a:lnTo>
                  <a:lnTo>
                    <a:pt x="58" y="203"/>
                  </a:lnTo>
                  <a:lnTo>
                    <a:pt x="78" y="187"/>
                  </a:lnTo>
                  <a:lnTo>
                    <a:pt x="97" y="169"/>
                  </a:lnTo>
                  <a:lnTo>
                    <a:pt x="116" y="152"/>
                  </a:lnTo>
                  <a:lnTo>
                    <a:pt x="135" y="136"/>
                  </a:lnTo>
                  <a:lnTo>
                    <a:pt x="156" y="121"/>
                  </a:lnTo>
                  <a:lnTo>
                    <a:pt x="177" y="107"/>
                  </a:lnTo>
                  <a:lnTo>
                    <a:pt x="199" y="95"/>
                  </a:lnTo>
                  <a:lnTo>
                    <a:pt x="212" y="88"/>
                  </a:lnTo>
                  <a:lnTo>
                    <a:pt x="225" y="81"/>
                  </a:lnTo>
                  <a:lnTo>
                    <a:pt x="237" y="74"/>
                  </a:lnTo>
                  <a:lnTo>
                    <a:pt x="250" y="68"/>
                  </a:lnTo>
                  <a:lnTo>
                    <a:pt x="263" y="61"/>
                  </a:lnTo>
                  <a:lnTo>
                    <a:pt x="276" y="55"/>
                  </a:lnTo>
                  <a:lnTo>
                    <a:pt x="290" y="48"/>
                  </a:lnTo>
                  <a:lnTo>
                    <a:pt x="303" y="43"/>
                  </a:lnTo>
                  <a:lnTo>
                    <a:pt x="316" y="37"/>
                  </a:lnTo>
                  <a:lnTo>
                    <a:pt x="329" y="31"/>
                  </a:lnTo>
                  <a:lnTo>
                    <a:pt x="343" y="25"/>
                  </a:lnTo>
                  <a:lnTo>
                    <a:pt x="356" y="21"/>
                  </a:lnTo>
                  <a:lnTo>
                    <a:pt x="370" y="15"/>
                  </a:lnTo>
                  <a:lnTo>
                    <a:pt x="383" y="10"/>
                  </a:lnTo>
                  <a:lnTo>
                    <a:pt x="397" y="4"/>
                  </a:lnTo>
                  <a:lnTo>
                    <a:pt x="411" y="0"/>
                  </a:lnTo>
                  <a:lnTo>
                    <a:pt x="416" y="0"/>
                  </a:lnTo>
                  <a:lnTo>
                    <a:pt x="422" y="0"/>
                  </a:lnTo>
                  <a:lnTo>
                    <a:pt x="427" y="1"/>
                  </a:lnTo>
                  <a:lnTo>
                    <a:pt x="43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0" name="Freeform 10"/>
            <p:cNvSpPr>
              <a:spLocks/>
            </p:cNvSpPr>
            <p:nvPr/>
          </p:nvSpPr>
          <p:spPr bwMode="auto">
            <a:xfrm>
              <a:off x="1819275" y="2932113"/>
              <a:ext cx="98425" cy="58737"/>
            </a:xfrm>
            <a:custGeom>
              <a:avLst/>
              <a:gdLst>
                <a:gd name="T0" fmla="*/ 373 w 373"/>
                <a:gd name="T1" fmla="*/ 0 h 224"/>
                <a:gd name="T2" fmla="*/ 373 w 373"/>
                <a:gd name="T3" fmla="*/ 8 h 224"/>
                <a:gd name="T4" fmla="*/ 367 w 373"/>
                <a:gd name="T5" fmla="*/ 13 h 224"/>
                <a:gd name="T6" fmla="*/ 358 w 373"/>
                <a:gd name="T7" fmla="*/ 16 h 224"/>
                <a:gd name="T8" fmla="*/ 351 w 373"/>
                <a:gd name="T9" fmla="*/ 21 h 224"/>
                <a:gd name="T10" fmla="*/ 331 w 373"/>
                <a:gd name="T11" fmla="*/ 28 h 224"/>
                <a:gd name="T12" fmla="*/ 313 w 373"/>
                <a:gd name="T13" fmla="*/ 35 h 224"/>
                <a:gd name="T14" fmla="*/ 294 w 373"/>
                <a:gd name="T15" fmla="*/ 43 h 224"/>
                <a:gd name="T16" fmla="*/ 276 w 373"/>
                <a:gd name="T17" fmla="*/ 51 h 224"/>
                <a:gd name="T18" fmla="*/ 257 w 373"/>
                <a:gd name="T19" fmla="*/ 59 h 224"/>
                <a:gd name="T20" fmla="*/ 238 w 373"/>
                <a:gd name="T21" fmla="*/ 69 h 224"/>
                <a:gd name="T22" fmla="*/ 220 w 373"/>
                <a:gd name="T23" fmla="*/ 78 h 224"/>
                <a:gd name="T24" fmla="*/ 202 w 373"/>
                <a:gd name="T25" fmla="*/ 88 h 224"/>
                <a:gd name="T26" fmla="*/ 184 w 373"/>
                <a:gd name="T27" fmla="*/ 99 h 224"/>
                <a:gd name="T28" fmla="*/ 166 w 373"/>
                <a:gd name="T29" fmla="*/ 109 h 224"/>
                <a:gd name="T30" fmla="*/ 149 w 373"/>
                <a:gd name="T31" fmla="*/ 120 h 224"/>
                <a:gd name="T32" fmla="*/ 130 w 373"/>
                <a:gd name="T33" fmla="*/ 130 h 224"/>
                <a:gd name="T34" fmla="*/ 113 w 373"/>
                <a:gd name="T35" fmla="*/ 142 h 224"/>
                <a:gd name="T36" fmla="*/ 95 w 373"/>
                <a:gd name="T37" fmla="*/ 152 h 224"/>
                <a:gd name="T38" fmla="*/ 78 w 373"/>
                <a:gd name="T39" fmla="*/ 164 h 224"/>
                <a:gd name="T40" fmla="*/ 60 w 373"/>
                <a:gd name="T41" fmla="*/ 176 h 224"/>
                <a:gd name="T42" fmla="*/ 9 w 373"/>
                <a:gd name="T43" fmla="*/ 223 h 224"/>
                <a:gd name="T44" fmla="*/ 6 w 373"/>
                <a:gd name="T45" fmla="*/ 224 h 224"/>
                <a:gd name="T46" fmla="*/ 4 w 373"/>
                <a:gd name="T47" fmla="*/ 223 h 224"/>
                <a:gd name="T48" fmla="*/ 2 w 373"/>
                <a:gd name="T49" fmla="*/ 221 h 224"/>
                <a:gd name="T50" fmla="*/ 0 w 373"/>
                <a:gd name="T51" fmla="*/ 220 h 224"/>
                <a:gd name="T52" fmla="*/ 9 w 373"/>
                <a:gd name="T53" fmla="*/ 206 h 224"/>
                <a:gd name="T54" fmla="*/ 24 w 373"/>
                <a:gd name="T55" fmla="*/ 193 h 224"/>
                <a:gd name="T56" fmla="*/ 38 w 373"/>
                <a:gd name="T57" fmla="*/ 181 h 224"/>
                <a:gd name="T58" fmla="*/ 54 w 373"/>
                <a:gd name="T59" fmla="*/ 169 h 224"/>
                <a:gd name="T60" fmla="*/ 69 w 373"/>
                <a:gd name="T61" fmla="*/ 157 h 224"/>
                <a:gd name="T62" fmla="*/ 84 w 373"/>
                <a:gd name="T63" fmla="*/ 145 h 224"/>
                <a:gd name="T64" fmla="*/ 99 w 373"/>
                <a:gd name="T65" fmla="*/ 135 h 224"/>
                <a:gd name="T66" fmla="*/ 114 w 373"/>
                <a:gd name="T67" fmla="*/ 123 h 224"/>
                <a:gd name="T68" fmla="*/ 130 w 373"/>
                <a:gd name="T69" fmla="*/ 113 h 224"/>
                <a:gd name="T70" fmla="*/ 145 w 373"/>
                <a:gd name="T71" fmla="*/ 103 h 224"/>
                <a:gd name="T72" fmla="*/ 162 w 373"/>
                <a:gd name="T73" fmla="*/ 93 h 224"/>
                <a:gd name="T74" fmla="*/ 177 w 373"/>
                <a:gd name="T75" fmla="*/ 84 h 224"/>
                <a:gd name="T76" fmla="*/ 193 w 373"/>
                <a:gd name="T77" fmla="*/ 74 h 224"/>
                <a:gd name="T78" fmla="*/ 209 w 373"/>
                <a:gd name="T79" fmla="*/ 65 h 224"/>
                <a:gd name="T80" fmla="*/ 226 w 373"/>
                <a:gd name="T81" fmla="*/ 57 h 224"/>
                <a:gd name="T82" fmla="*/ 242 w 373"/>
                <a:gd name="T83" fmla="*/ 49 h 224"/>
                <a:gd name="T84" fmla="*/ 258 w 373"/>
                <a:gd name="T85" fmla="*/ 41 h 224"/>
                <a:gd name="T86" fmla="*/ 273 w 373"/>
                <a:gd name="T87" fmla="*/ 38 h 224"/>
                <a:gd name="T88" fmla="*/ 288 w 373"/>
                <a:gd name="T89" fmla="*/ 34 h 224"/>
                <a:gd name="T90" fmla="*/ 302 w 373"/>
                <a:gd name="T91" fmla="*/ 28 h 224"/>
                <a:gd name="T92" fmla="*/ 316 w 373"/>
                <a:gd name="T93" fmla="*/ 21 h 224"/>
                <a:gd name="T94" fmla="*/ 330 w 373"/>
                <a:gd name="T95" fmla="*/ 15 h 224"/>
                <a:gd name="T96" fmla="*/ 344 w 373"/>
                <a:gd name="T97" fmla="*/ 8 h 224"/>
                <a:gd name="T98" fmla="*/ 358 w 373"/>
                <a:gd name="T99" fmla="*/ 3 h 224"/>
                <a:gd name="T100" fmla="*/ 373 w 373"/>
                <a:gd name="T10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3" h="224">
                  <a:moveTo>
                    <a:pt x="373" y="0"/>
                  </a:moveTo>
                  <a:lnTo>
                    <a:pt x="373" y="8"/>
                  </a:lnTo>
                  <a:lnTo>
                    <a:pt x="367" y="13"/>
                  </a:lnTo>
                  <a:lnTo>
                    <a:pt x="358" y="16"/>
                  </a:lnTo>
                  <a:lnTo>
                    <a:pt x="351" y="21"/>
                  </a:lnTo>
                  <a:lnTo>
                    <a:pt x="331" y="28"/>
                  </a:lnTo>
                  <a:lnTo>
                    <a:pt x="313" y="35"/>
                  </a:lnTo>
                  <a:lnTo>
                    <a:pt x="294" y="43"/>
                  </a:lnTo>
                  <a:lnTo>
                    <a:pt x="276" y="51"/>
                  </a:lnTo>
                  <a:lnTo>
                    <a:pt x="257" y="59"/>
                  </a:lnTo>
                  <a:lnTo>
                    <a:pt x="238" y="69"/>
                  </a:lnTo>
                  <a:lnTo>
                    <a:pt x="220" y="78"/>
                  </a:lnTo>
                  <a:lnTo>
                    <a:pt x="202" y="88"/>
                  </a:lnTo>
                  <a:lnTo>
                    <a:pt x="184" y="99"/>
                  </a:lnTo>
                  <a:lnTo>
                    <a:pt x="166" y="109"/>
                  </a:lnTo>
                  <a:lnTo>
                    <a:pt x="149" y="120"/>
                  </a:lnTo>
                  <a:lnTo>
                    <a:pt x="130" y="130"/>
                  </a:lnTo>
                  <a:lnTo>
                    <a:pt x="113" y="142"/>
                  </a:lnTo>
                  <a:lnTo>
                    <a:pt x="95" y="152"/>
                  </a:lnTo>
                  <a:lnTo>
                    <a:pt x="78" y="164"/>
                  </a:lnTo>
                  <a:lnTo>
                    <a:pt x="60" y="176"/>
                  </a:lnTo>
                  <a:lnTo>
                    <a:pt x="9" y="223"/>
                  </a:lnTo>
                  <a:lnTo>
                    <a:pt x="6" y="224"/>
                  </a:lnTo>
                  <a:lnTo>
                    <a:pt x="4" y="223"/>
                  </a:lnTo>
                  <a:lnTo>
                    <a:pt x="2" y="221"/>
                  </a:lnTo>
                  <a:lnTo>
                    <a:pt x="0" y="220"/>
                  </a:lnTo>
                  <a:lnTo>
                    <a:pt x="9" y="206"/>
                  </a:lnTo>
                  <a:lnTo>
                    <a:pt x="24" y="193"/>
                  </a:lnTo>
                  <a:lnTo>
                    <a:pt x="38" y="181"/>
                  </a:lnTo>
                  <a:lnTo>
                    <a:pt x="54" y="169"/>
                  </a:lnTo>
                  <a:lnTo>
                    <a:pt x="69" y="157"/>
                  </a:lnTo>
                  <a:lnTo>
                    <a:pt x="84" y="145"/>
                  </a:lnTo>
                  <a:lnTo>
                    <a:pt x="99" y="135"/>
                  </a:lnTo>
                  <a:lnTo>
                    <a:pt x="114" y="123"/>
                  </a:lnTo>
                  <a:lnTo>
                    <a:pt x="130" y="113"/>
                  </a:lnTo>
                  <a:lnTo>
                    <a:pt x="145" y="103"/>
                  </a:lnTo>
                  <a:lnTo>
                    <a:pt x="162" y="93"/>
                  </a:lnTo>
                  <a:lnTo>
                    <a:pt x="177" y="84"/>
                  </a:lnTo>
                  <a:lnTo>
                    <a:pt x="193" y="74"/>
                  </a:lnTo>
                  <a:lnTo>
                    <a:pt x="209" y="65"/>
                  </a:lnTo>
                  <a:lnTo>
                    <a:pt x="226" y="57"/>
                  </a:lnTo>
                  <a:lnTo>
                    <a:pt x="242" y="49"/>
                  </a:lnTo>
                  <a:lnTo>
                    <a:pt x="258" y="41"/>
                  </a:lnTo>
                  <a:lnTo>
                    <a:pt x="273" y="38"/>
                  </a:lnTo>
                  <a:lnTo>
                    <a:pt x="288" y="34"/>
                  </a:lnTo>
                  <a:lnTo>
                    <a:pt x="302" y="28"/>
                  </a:lnTo>
                  <a:lnTo>
                    <a:pt x="316" y="21"/>
                  </a:lnTo>
                  <a:lnTo>
                    <a:pt x="330" y="15"/>
                  </a:lnTo>
                  <a:lnTo>
                    <a:pt x="344" y="8"/>
                  </a:lnTo>
                  <a:lnTo>
                    <a:pt x="358" y="3"/>
                  </a:lnTo>
                  <a:lnTo>
                    <a:pt x="3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1" name="Freeform 11"/>
            <p:cNvSpPr>
              <a:spLocks/>
            </p:cNvSpPr>
            <p:nvPr/>
          </p:nvSpPr>
          <p:spPr bwMode="auto">
            <a:xfrm>
              <a:off x="1720850" y="2938463"/>
              <a:ext cx="215900" cy="223837"/>
            </a:xfrm>
            <a:custGeom>
              <a:avLst/>
              <a:gdLst>
                <a:gd name="T0" fmla="*/ 607 w 816"/>
                <a:gd name="T1" fmla="*/ 340 h 844"/>
                <a:gd name="T2" fmla="*/ 586 w 816"/>
                <a:gd name="T3" fmla="*/ 364 h 844"/>
                <a:gd name="T4" fmla="*/ 568 w 816"/>
                <a:gd name="T5" fmla="*/ 388 h 844"/>
                <a:gd name="T6" fmla="*/ 551 w 816"/>
                <a:gd name="T7" fmla="*/ 414 h 844"/>
                <a:gd name="T8" fmla="*/ 514 w 816"/>
                <a:gd name="T9" fmla="*/ 453 h 844"/>
                <a:gd name="T10" fmla="*/ 460 w 816"/>
                <a:gd name="T11" fmla="*/ 509 h 844"/>
                <a:gd name="T12" fmla="*/ 404 w 816"/>
                <a:gd name="T13" fmla="*/ 564 h 844"/>
                <a:gd name="T14" fmla="*/ 347 w 816"/>
                <a:gd name="T15" fmla="*/ 615 h 844"/>
                <a:gd name="T16" fmla="*/ 288 w 816"/>
                <a:gd name="T17" fmla="*/ 664 h 844"/>
                <a:gd name="T18" fmla="*/ 228 w 816"/>
                <a:gd name="T19" fmla="*/ 709 h 844"/>
                <a:gd name="T20" fmla="*/ 165 w 816"/>
                <a:gd name="T21" fmla="*/ 750 h 844"/>
                <a:gd name="T22" fmla="*/ 100 w 816"/>
                <a:gd name="T23" fmla="*/ 786 h 844"/>
                <a:gd name="T24" fmla="*/ 59 w 816"/>
                <a:gd name="T25" fmla="*/ 809 h 844"/>
                <a:gd name="T26" fmla="*/ 42 w 816"/>
                <a:gd name="T27" fmla="*/ 821 h 844"/>
                <a:gd name="T28" fmla="*/ 24 w 816"/>
                <a:gd name="T29" fmla="*/ 831 h 844"/>
                <a:gd name="T30" fmla="*/ 8 w 816"/>
                <a:gd name="T31" fmla="*/ 840 h 844"/>
                <a:gd name="T32" fmla="*/ 16 w 816"/>
                <a:gd name="T33" fmla="*/ 833 h 844"/>
                <a:gd name="T34" fmla="*/ 47 w 816"/>
                <a:gd name="T35" fmla="*/ 811 h 844"/>
                <a:gd name="T36" fmla="*/ 80 w 816"/>
                <a:gd name="T37" fmla="*/ 790 h 844"/>
                <a:gd name="T38" fmla="*/ 111 w 816"/>
                <a:gd name="T39" fmla="*/ 769 h 844"/>
                <a:gd name="T40" fmla="*/ 143 w 816"/>
                <a:gd name="T41" fmla="*/ 747 h 844"/>
                <a:gd name="T42" fmla="*/ 174 w 816"/>
                <a:gd name="T43" fmla="*/ 725 h 844"/>
                <a:gd name="T44" fmla="*/ 206 w 816"/>
                <a:gd name="T45" fmla="*/ 702 h 844"/>
                <a:gd name="T46" fmla="*/ 236 w 816"/>
                <a:gd name="T47" fmla="*/ 679 h 844"/>
                <a:gd name="T48" fmla="*/ 292 w 816"/>
                <a:gd name="T49" fmla="*/ 632 h 844"/>
                <a:gd name="T50" fmla="*/ 371 w 816"/>
                <a:gd name="T51" fmla="*/ 559 h 844"/>
                <a:gd name="T52" fmla="*/ 445 w 816"/>
                <a:gd name="T53" fmla="*/ 483 h 844"/>
                <a:gd name="T54" fmla="*/ 516 w 816"/>
                <a:gd name="T55" fmla="*/ 404 h 844"/>
                <a:gd name="T56" fmla="*/ 583 w 816"/>
                <a:gd name="T57" fmla="*/ 323 h 844"/>
                <a:gd name="T58" fmla="*/ 649 w 816"/>
                <a:gd name="T59" fmla="*/ 240 h 844"/>
                <a:gd name="T60" fmla="*/ 711 w 816"/>
                <a:gd name="T61" fmla="*/ 158 h 844"/>
                <a:gd name="T62" fmla="*/ 772 w 816"/>
                <a:gd name="T63" fmla="*/ 75 h 844"/>
                <a:gd name="T64" fmla="*/ 803 w 816"/>
                <a:gd name="T65" fmla="*/ 24 h 844"/>
                <a:gd name="T66" fmla="*/ 811 w 816"/>
                <a:gd name="T67" fmla="*/ 8 h 844"/>
                <a:gd name="T68" fmla="*/ 810 w 816"/>
                <a:gd name="T69" fmla="*/ 23 h 844"/>
                <a:gd name="T70" fmla="*/ 793 w 816"/>
                <a:gd name="T71" fmla="*/ 67 h 844"/>
                <a:gd name="T72" fmla="*/ 770 w 816"/>
                <a:gd name="T73" fmla="*/ 109 h 844"/>
                <a:gd name="T74" fmla="*/ 744 w 816"/>
                <a:gd name="T75" fmla="*/ 150 h 844"/>
                <a:gd name="T76" fmla="*/ 715 w 816"/>
                <a:gd name="T77" fmla="*/ 189 h 844"/>
                <a:gd name="T78" fmla="*/ 686 w 816"/>
                <a:gd name="T79" fmla="*/ 229 h 844"/>
                <a:gd name="T80" fmla="*/ 657 w 816"/>
                <a:gd name="T81" fmla="*/ 269 h 844"/>
                <a:gd name="T82" fmla="*/ 631 w 816"/>
                <a:gd name="T83" fmla="*/ 31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6" h="844">
                  <a:moveTo>
                    <a:pt x="620" y="331"/>
                  </a:moveTo>
                  <a:lnTo>
                    <a:pt x="607" y="340"/>
                  </a:lnTo>
                  <a:lnTo>
                    <a:pt x="596" y="351"/>
                  </a:lnTo>
                  <a:lnTo>
                    <a:pt x="586" y="364"/>
                  </a:lnTo>
                  <a:lnTo>
                    <a:pt x="577" y="375"/>
                  </a:lnTo>
                  <a:lnTo>
                    <a:pt x="568" y="388"/>
                  </a:lnTo>
                  <a:lnTo>
                    <a:pt x="559" y="401"/>
                  </a:lnTo>
                  <a:lnTo>
                    <a:pt x="551" y="414"/>
                  </a:lnTo>
                  <a:lnTo>
                    <a:pt x="540" y="425"/>
                  </a:lnTo>
                  <a:lnTo>
                    <a:pt x="514" y="453"/>
                  </a:lnTo>
                  <a:lnTo>
                    <a:pt x="487" y="481"/>
                  </a:lnTo>
                  <a:lnTo>
                    <a:pt x="460" y="509"/>
                  </a:lnTo>
                  <a:lnTo>
                    <a:pt x="432" y="537"/>
                  </a:lnTo>
                  <a:lnTo>
                    <a:pt x="404" y="564"/>
                  </a:lnTo>
                  <a:lnTo>
                    <a:pt x="375" y="589"/>
                  </a:lnTo>
                  <a:lnTo>
                    <a:pt x="347" y="615"/>
                  </a:lnTo>
                  <a:lnTo>
                    <a:pt x="318" y="639"/>
                  </a:lnTo>
                  <a:lnTo>
                    <a:pt x="288" y="664"/>
                  </a:lnTo>
                  <a:lnTo>
                    <a:pt x="258" y="687"/>
                  </a:lnTo>
                  <a:lnTo>
                    <a:pt x="228" y="709"/>
                  </a:lnTo>
                  <a:lnTo>
                    <a:pt x="196" y="730"/>
                  </a:lnTo>
                  <a:lnTo>
                    <a:pt x="165" y="750"/>
                  </a:lnTo>
                  <a:lnTo>
                    <a:pt x="132" y="768"/>
                  </a:lnTo>
                  <a:lnTo>
                    <a:pt x="100" y="786"/>
                  </a:lnTo>
                  <a:lnTo>
                    <a:pt x="67" y="802"/>
                  </a:lnTo>
                  <a:lnTo>
                    <a:pt x="59" y="809"/>
                  </a:lnTo>
                  <a:lnTo>
                    <a:pt x="51" y="815"/>
                  </a:lnTo>
                  <a:lnTo>
                    <a:pt x="42" y="821"/>
                  </a:lnTo>
                  <a:lnTo>
                    <a:pt x="34" y="826"/>
                  </a:lnTo>
                  <a:lnTo>
                    <a:pt x="24" y="831"/>
                  </a:lnTo>
                  <a:lnTo>
                    <a:pt x="16" y="836"/>
                  </a:lnTo>
                  <a:lnTo>
                    <a:pt x="8" y="840"/>
                  </a:lnTo>
                  <a:lnTo>
                    <a:pt x="0" y="844"/>
                  </a:lnTo>
                  <a:lnTo>
                    <a:pt x="16" y="833"/>
                  </a:lnTo>
                  <a:lnTo>
                    <a:pt x="31" y="823"/>
                  </a:lnTo>
                  <a:lnTo>
                    <a:pt x="47" y="811"/>
                  </a:lnTo>
                  <a:lnTo>
                    <a:pt x="64" y="801"/>
                  </a:lnTo>
                  <a:lnTo>
                    <a:pt x="80" y="790"/>
                  </a:lnTo>
                  <a:lnTo>
                    <a:pt x="95" y="780"/>
                  </a:lnTo>
                  <a:lnTo>
                    <a:pt x="111" y="769"/>
                  </a:lnTo>
                  <a:lnTo>
                    <a:pt x="128" y="758"/>
                  </a:lnTo>
                  <a:lnTo>
                    <a:pt x="143" y="747"/>
                  </a:lnTo>
                  <a:lnTo>
                    <a:pt x="159" y="736"/>
                  </a:lnTo>
                  <a:lnTo>
                    <a:pt x="174" y="725"/>
                  </a:lnTo>
                  <a:lnTo>
                    <a:pt x="189" y="714"/>
                  </a:lnTo>
                  <a:lnTo>
                    <a:pt x="206" y="702"/>
                  </a:lnTo>
                  <a:lnTo>
                    <a:pt x="221" y="690"/>
                  </a:lnTo>
                  <a:lnTo>
                    <a:pt x="236" y="679"/>
                  </a:lnTo>
                  <a:lnTo>
                    <a:pt x="251" y="667"/>
                  </a:lnTo>
                  <a:lnTo>
                    <a:pt x="292" y="632"/>
                  </a:lnTo>
                  <a:lnTo>
                    <a:pt x="332" y="596"/>
                  </a:lnTo>
                  <a:lnTo>
                    <a:pt x="371" y="559"/>
                  </a:lnTo>
                  <a:lnTo>
                    <a:pt x="408" y="522"/>
                  </a:lnTo>
                  <a:lnTo>
                    <a:pt x="445" y="483"/>
                  </a:lnTo>
                  <a:lnTo>
                    <a:pt x="481" y="444"/>
                  </a:lnTo>
                  <a:lnTo>
                    <a:pt x="516" y="404"/>
                  </a:lnTo>
                  <a:lnTo>
                    <a:pt x="550" y="364"/>
                  </a:lnTo>
                  <a:lnTo>
                    <a:pt x="583" y="323"/>
                  </a:lnTo>
                  <a:lnTo>
                    <a:pt x="616" y="282"/>
                  </a:lnTo>
                  <a:lnTo>
                    <a:pt x="649" y="240"/>
                  </a:lnTo>
                  <a:lnTo>
                    <a:pt x="680" y="200"/>
                  </a:lnTo>
                  <a:lnTo>
                    <a:pt x="711" y="158"/>
                  </a:lnTo>
                  <a:lnTo>
                    <a:pt x="742" y="116"/>
                  </a:lnTo>
                  <a:lnTo>
                    <a:pt x="772" y="75"/>
                  </a:lnTo>
                  <a:lnTo>
                    <a:pt x="802" y="33"/>
                  </a:lnTo>
                  <a:lnTo>
                    <a:pt x="803" y="24"/>
                  </a:lnTo>
                  <a:lnTo>
                    <a:pt x="807" y="16"/>
                  </a:lnTo>
                  <a:lnTo>
                    <a:pt x="811" y="8"/>
                  </a:lnTo>
                  <a:lnTo>
                    <a:pt x="816" y="0"/>
                  </a:lnTo>
                  <a:lnTo>
                    <a:pt x="810" y="23"/>
                  </a:lnTo>
                  <a:lnTo>
                    <a:pt x="802" y="45"/>
                  </a:lnTo>
                  <a:lnTo>
                    <a:pt x="793" y="67"/>
                  </a:lnTo>
                  <a:lnTo>
                    <a:pt x="782" y="88"/>
                  </a:lnTo>
                  <a:lnTo>
                    <a:pt x="770" y="109"/>
                  </a:lnTo>
                  <a:lnTo>
                    <a:pt x="757" y="130"/>
                  </a:lnTo>
                  <a:lnTo>
                    <a:pt x="744" y="150"/>
                  </a:lnTo>
                  <a:lnTo>
                    <a:pt x="730" y="169"/>
                  </a:lnTo>
                  <a:lnTo>
                    <a:pt x="715" y="189"/>
                  </a:lnTo>
                  <a:lnTo>
                    <a:pt x="701" y="209"/>
                  </a:lnTo>
                  <a:lnTo>
                    <a:pt x="686" y="229"/>
                  </a:lnTo>
                  <a:lnTo>
                    <a:pt x="672" y="250"/>
                  </a:lnTo>
                  <a:lnTo>
                    <a:pt x="657" y="269"/>
                  </a:lnTo>
                  <a:lnTo>
                    <a:pt x="644" y="289"/>
                  </a:lnTo>
                  <a:lnTo>
                    <a:pt x="631" y="310"/>
                  </a:lnTo>
                  <a:lnTo>
                    <a:pt x="620"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2" name="Freeform 12"/>
            <p:cNvSpPr>
              <a:spLocks/>
            </p:cNvSpPr>
            <p:nvPr/>
          </p:nvSpPr>
          <p:spPr bwMode="auto">
            <a:xfrm>
              <a:off x="1697038" y="2949575"/>
              <a:ext cx="14288" cy="9525"/>
            </a:xfrm>
            <a:custGeom>
              <a:avLst/>
              <a:gdLst>
                <a:gd name="T0" fmla="*/ 53 w 53"/>
                <a:gd name="T1" fmla="*/ 12 h 39"/>
                <a:gd name="T2" fmla="*/ 48 w 53"/>
                <a:gd name="T3" fmla="*/ 17 h 39"/>
                <a:gd name="T4" fmla="*/ 43 w 53"/>
                <a:gd name="T5" fmla="*/ 21 h 39"/>
                <a:gd name="T6" fmla="*/ 38 w 53"/>
                <a:gd name="T7" fmla="*/ 27 h 39"/>
                <a:gd name="T8" fmla="*/ 32 w 53"/>
                <a:gd name="T9" fmla="*/ 33 h 39"/>
                <a:gd name="T10" fmla="*/ 26 w 53"/>
                <a:gd name="T11" fmla="*/ 36 h 39"/>
                <a:gd name="T12" fmla="*/ 19 w 53"/>
                <a:gd name="T13" fmla="*/ 39 h 39"/>
                <a:gd name="T14" fmla="*/ 12 w 53"/>
                <a:gd name="T15" fmla="*/ 36 h 39"/>
                <a:gd name="T16" fmla="*/ 5 w 53"/>
                <a:gd name="T17" fmla="*/ 32 h 39"/>
                <a:gd name="T18" fmla="*/ 0 w 53"/>
                <a:gd name="T19" fmla="*/ 27 h 39"/>
                <a:gd name="T20" fmla="*/ 0 w 53"/>
                <a:gd name="T21" fmla="*/ 20 h 39"/>
                <a:gd name="T22" fmla="*/ 2 w 53"/>
                <a:gd name="T23" fmla="*/ 14 h 39"/>
                <a:gd name="T24" fmla="*/ 4 w 53"/>
                <a:gd name="T25" fmla="*/ 9 h 39"/>
                <a:gd name="T26" fmla="*/ 8 w 53"/>
                <a:gd name="T27" fmla="*/ 6 h 39"/>
                <a:gd name="T28" fmla="*/ 12 w 53"/>
                <a:gd name="T29" fmla="*/ 4 h 39"/>
                <a:gd name="T30" fmla="*/ 17 w 53"/>
                <a:gd name="T31" fmla="*/ 2 h 39"/>
                <a:gd name="T32" fmla="*/ 22 w 53"/>
                <a:gd name="T33" fmla="*/ 0 h 39"/>
                <a:gd name="T34" fmla="*/ 26 w 53"/>
                <a:gd name="T35" fmla="*/ 0 h 39"/>
                <a:gd name="T36" fmla="*/ 31 w 53"/>
                <a:gd name="T37" fmla="*/ 0 h 39"/>
                <a:gd name="T38" fmla="*/ 37 w 53"/>
                <a:gd name="T39" fmla="*/ 0 h 39"/>
                <a:gd name="T40" fmla="*/ 41 w 53"/>
                <a:gd name="T41" fmla="*/ 3 h 39"/>
                <a:gd name="T42" fmla="*/ 44 w 53"/>
                <a:gd name="T43" fmla="*/ 6 h 39"/>
                <a:gd name="T44" fmla="*/ 47 w 53"/>
                <a:gd name="T45" fmla="*/ 7 h 39"/>
                <a:gd name="T46" fmla="*/ 51 w 53"/>
                <a:gd name="T47" fmla="*/ 9 h 39"/>
                <a:gd name="T48" fmla="*/ 53 w 53"/>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39">
                  <a:moveTo>
                    <a:pt x="53" y="12"/>
                  </a:moveTo>
                  <a:lnTo>
                    <a:pt x="48" y="17"/>
                  </a:lnTo>
                  <a:lnTo>
                    <a:pt x="43" y="21"/>
                  </a:lnTo>
                  <a:lnTo>
                    <a:pt x="38" y="27"/>
                  </a:lnTo>
                  <a:lnTo>
                    <a:pt x="32" y="33"/>
                  </a:lnTo>
                  <a:lnTo>
                    <a:pt x="26" y="36"/>
                  </a:lnTo>
                  <a:lnTo>
                    <a:pt x="19" y="39"/>
                  </a:lnTo>
                  <a:lnTo>
                    <a:pt x="12" y="36"/>
                  </a:lnTo>
                  <a:lnTo>
                    <a:pt x="5" y="32"/>
                  </a:lnTo>
                  <a:lnTo>
                    <a:pt x="0" y="27"/>
                  </a:lnTo>
                  <a:lnTo>
                    <a:pt x="0" y="20"/>
                  </a:lnTo>
                  <a:lnTo>
                    <a:pt x="2" y="14"/>
                  </a:lnTo>
                  <a:lnTo>
                    <a:pt x="4" y="9"/>
                  </a:lnTo>
                  <a:lnTo>
                    <a:pt x="8" y="6"/>
                  </a:lnTo>
                  <a:lnTo>
                    <a:pt x="12" y="4"/>
                  </a:lnTo>
                  <a:lnTo>
                    <a:pt x="17" y="2"/>
                  </a:lnTo>
                  <a:lnTo>
                    <a:pt x="22" y="0"/>
                  </a:lnTo>
                  <a:lnTo>
                    <a:pt x="26" y="0"/>
                  </a:lnTo>
                  <a:lnTo>
                    <a:pt x="31" y="0"/>
                  </a:lnTo>
                  <a:lnTo>
                    <a:pt x="37" y="0"/>
                  </a:lnTo>
                  <a:lnTo>
                    <a:pt x="41" y="3"/>
                  </a:lnTo>
                  <a:lnTo>
                    <a:pt x="44" y="6"/>
                  </a:lnTo>
                  <a:lnTo>
                    <a:pt x="47" y="7"/>
                  </a:lnTo>
                  <a:lnTo>
                    <a:pt x="51" y="9"/>
                  </a:lnTo>
                  <a:lnTo>
                    <a:pt x="5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3" name="Freeform 13"/>
            <p:cNvSpPr>
              <a:spLocks/>
            </p:cNvSpPr>
            <p:nvPr/>
          </p:nvSpPr>
          <p:spPr bwMode="auto">
            <a:xfrm>
              <a:off x="1835150" y="2949575"/>
              <a:ext cx="74613" cy="44450"/>
            </a:xfrm>
            <a:custGeom>
              <a:avLst/>
              <a:gdLst>
                <a:gd name="T0" fmla="*/ 277 w 277"/>
                <a:gd name="T1" fmla="*/ 2 h 166"/>
                <a:gd name="T2" fmla="*/ 277 w 277"/>
                <a:gd name="T3" fmla="*/ 9 h 166"/>
                <a:gd name="T4" fmla="*/ 263 w 277"/>
                <a:gd name="T5" fmla="*/ 15 h 166"/>
                <a:gd name="T6" fmla="*/ 249 w 277"/>
                <a:gd name="T7" fmla="*/ 22 h 166"/>
                <a:gd name="T8" fmla="*/ 235 w 277"/>
                <a:gd name="T9" fmla="*/ 28 h 166"/>
                <a:gd name="T10" fmla="*/ 222 w 277"/>
                <a:gd name="T11" fmla="*/ 35 h 166"/>
                <a:gd name="T12" fmla="*/ 208 w 277"/>
                <a:gd name="T13" fmla="*/ 43 h 166"/>
                <a:gd name="T14" fmla="*/ 195 w 277"/>
                <a:gd name="T15" fmla="*/ 50 h 166"/>
                <a:gd name="T16" fmla="*/ 181 w 277"/>
                <a:gd name="T17" fmla="*/ 58 h 166"/>
                <a:gd name="T18" fmla="*/ 168 w 277"/>
                <a:gd name="T19" fmla="*/ 66 h 166"/>
                <a:gd name="T20" fmla="*/ 156 w 277"/>
                <a:gd name="T21" fmla="*/ 74 h 166"/>
                <a:gd name="T22" fmla="*/ 143 w 277"/>
                <a:gd name="T23" fmla="*/ 82 h 166"/>
                <a:gd name="T24" fmla="*/ 129 w 277"/>
                <a:gd name="T25" fmla="*/ 89 h 166"/>
                <a:gd name="T26" fmla="*/ 116 w 277"/>
                <a:gd name="T27" fmla="*/ 97 h 166"/>
                <a:gd name="T28" fmla="*/ 103 w 277"/>
                <a:gd name="T29" fmla="*/ 106 h 166"/>
                <a:gd name="T30" fmla="*/ 91 w 277"/>
                <a:gd name="T31" fmla="*/ 112 h 166"/>
                <a:gd name="T32" fmla="*/ 77 w 277"/>
                <a:gd name="T33" fmla="*/ 121 h 166"/>
                <a:gd name="T34" fmla="*/ 64 w 277"/>
                <a:gd name="T35" fmla="*/ 128 h 166"/>
                <a:gd name="T36" fmla="*/ 56 w 277"/>
                <a:gd name="T37" fmla="*/ 133 h 166"/>
                <a:gd name="T38" fmla="*/ 49 w 277"/>
                <a:gd name="T39" fmla="*/ 140 h 166"/>
                <a:gd name="T40" fmla="*/ 42 w 277"/>
                <a:gd name="T41" fmla="*/ 147 h 166"/>
                <a:gd name="T42" fmla="*/ 34 w 277"/>
                <a:gd name="T43" fmla="*/ 153 h 166"/>
                <a:gd name="T44" fmla="*/ 27 w 277"/>
                <a:gd name="T45" fmla="*/ 159 h 166"/>
                <a:gd name="T46" fmla="*/ 18 w 277"/>
                <a:gd name="T47" fmla="*/ 164 h 166"/>
                <a:gd name="T48" fmla="*/ 9 w 277"/>
                <a:gd name="T49" fmla="*/ 166 h 166"/>
                <a:gd name="T50" fmla="*/ 0 w 277"/>
                <a:gd name="T51" fmla="*/ 165 h 166"/>
                <a:gd name="T52" fmla="*/ 7 w 277"/>
                <a:gd name="T53" fmla="*/ 156 h 166"/>
                <a:gd name="T54" fmla="*/ 14 w 277"/>
                <a:gd name="T55" fmla="*/ 146 h 166"/>
                <a:gd name="T56" fmla="*/ 23 w 277"/>
                <a:gd name="T57" fmla="*/ 138 h 166"/>
                <a:gd name="T58" fmla="*/ 32 w 277"/>
                <a:gd name="T59" fmla="*/ 131 h 166"/>
                <a:gd name="T60" fmla="*/ 42 w 277"/>
                <a:gd name="T61" fmla="*/ 125 h 166"/>
                <a:gd name="T62" fmla="*/ 51 w 277"/>
                <a:gd name="T63" fmla="*/ 118 h 166"/>
                <a:gd name="T64" fmla="*/ 60 w 277"/>
                <a:gd name="T65" fmla="*/ 111 h 166"/>
                <a:gd name="T66" fmla="*/ 70 w 277"/>
                <a:gd name="T67" fmla="*/ 104 h 166"/>
                <a:gd name="T68" fmla="*/ 75 w 277"/>
                <a:gd name="T69" fmla="*/ 103 h 166"/>
                <a:gd name="T70" fmla="*/ 81 w 277"/>
                <a:gd name="T71" fmla="*/ 100 h 166"/>
                <a:gd name="T72" fmla="*/ 87 w 277"/>
                <a:gd name="T73" fmla="*/ 96 h 166"/>
                <a:gd name="T74" fmla="*/ 93 w 277"/>
                <a:gd name="T75" fmla="*/ 92 h 166"/>
                <a:gd name="T76" fmla="*/ 97 w 277"/>
                <a:gd name="T77" fmla="*/ 87 h 166"/>
                <a:gd name="T78" fmla="*/ 103 w 277"/>
                <a:gd name="T79" fmla="*/ 82 h 166"/>
                <a:gd name="T80" fmla="*/ 109 w 277"/>
                <a:gd name="T81" fmla="*/ 78 h 166"/>
                <a:gd name="T82" fmla="*/ 115 w 277"/>
                <a:gd name="T83" fmla="*/ 75 h 166"/>
                <a:gd name="T84" fmla="*/ 135 w 277"/>
                <a:gd name="T85" fmla="*/ 65 h 166"/>
                <a:gd name="T86" fmla="*/ 153 w 277"/>
                <a:gd name="T87" fmla="*/ 54 h 166"/>
                <a:gd name="T88" fmla="*/ 173 w 277"/>
                <a:gd name="T89" fmla="*/ 44 h 166"/>
                <a:gd name="T90" fmla="*/ 193 w 277"/>
                <a:gd name="T91" fmla="*/ 35 h 166"/>
                <a:gd name="T92" fmla="*/ 214 w 277"/>
                <a:gd name="T93" fmla="*/ 25 h 166"/>
                <a:gd name="T94" fmla="*/ 234 w 277"/>
                <a:gd name="T95" fmla="*/ 16 h 166"/>
                <a:gd name="T96" fmla="*/ 253 w 277"/>
                <a:gd name="T97" fmla="*/ 8 h 166"/>
                <a:gd name="T98" fmla="*/ 274 w 277"/>
                <a:gd name="T99" fmla="*/ 0 h 166"/>
                <a:gd name="T100" fmla="*/ 277 w 277"/>
                <a:gd name="T101" fmla="*/ 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7" h="166">
                  <a:moveTo>
                    <a:pt x="277" y="2"/>
                  </a:moveTo>
                  <a:lnTo>
                    <a:pt x="277" y="9"/>
                  </a:lnTo>
                  <a:lnTo>
                    <a:pt x="263" y="15"/>
                  </a:lnTo>
                  <a:lnTo>
                    <a:pt x="249" y="22"/>
                  </a:lnTo>
                  <a:lnTo>
                    <a:pt x="235" y="28"/>
                  </a:lnTo>
                  <a:lnTo>
                    <a:pt x="222" y="35"/>
                  </a:lnTo>
                  <a:lnTo>
                    <a:pt x="208" y="43"/>
                  </a:lnTo>
                  <a:lnTo>
                    <a:pt x="195" y="50"/>
                  </a:lnTo>
                  <a:lnTo>
                    <a:pt x="181" y="58"/>
                  </a:lnTo>
                  <a:lnTo>
                    <a:pt x="168" y="66"/>
                  </a:lnTo>
                  <a:lnTo>
                    <a:pt x="156" y="74"/>
                  </a:lnTo>
                  <a:lnTo>
                    <a:pt x="143" y="82"/>
                  </a:lnTo>
                  <a:lnTo>
                    <a:pt x="129" y="89"/>
                  </a:lnTo>
                  <a:lnTo>
                    <a:pt x="116" y="97"/>
                  </a:lnTo>
                  <a:lnTo>
                    <a:pt x="103" y="106"/>
                  </a:lnTo>
                  <a:lnTo>
                    <a:pt x="91" y="112"/>
                  </a:lnTo>
                  <a:lnTo>
                    <a:pt x="77" y="121"/>
                  </a:lnTo>
                  <a:lnTo>
                    <a:pt x="64" y="128"/>
                  </a:lnTo>
                  <a:lnTo>
                    <a:pt x="56" y="133"/>
                  </a:lnTo>
                  <a:lnTo>
                    <a:pt x="49" y="140"/>
                  </a:lnTo>
                  <a:lnTo>
                    <a:pt x="42" y="147"/>
                  </a:lnTo>
                  <a:lnTo>
                    <a:pt x="34" y="153"/>
                  </a:lnTo>
                  <a:lnTo>
                    <a:pt x="27" y="159"/>
                  </a:lnTo>
                  <a:lnTo>
                    <a:pt x="18" y="164"/>
                  </a:lnTo>
                  <a:lnTo>
                    <a:pt x="9" y="166"/>
                  </a:lnTo>
                  <a:lnTo>
                    <a:pt x="0" y="165"/>
                  </a:lnTo>
                  <a:lnTo>
                    <a:pt x="7" y="156"/>
                  </a:lnTo>
                  <a:lnTo>
                    <a:pt x="14" y="146"/>
                  </a:lnTo>
                  <a:lnTo>
                    <a:pt x="23" y="138"/>
                  </a:lnTo>
                  <a:lnTo>
                    <a:pt x="32" y="131"/>
                  </a:lnTo>
                  <a:lnTo>
                    <a:pt x="42" y="125"/>
                  </a:lnTo>
                  <a:lnTo>
                    <a:pt x="51" y="118"/>
                  </a:lnTo>
                  <a:lnTo>
                    <a:pt x="60" y="111"/>
                  </a:lnTo>
                  <a:lnTo>
                    <a:pt x="70" y="104"/>
                  </a:lnTo>
                  <a:lnTo>
                    <a:pt x="75" y="103"/>
                  </a:lnTo>
                  <a:lnTo>
                    <a:pt x="81" y="100"/>
                  </a:lnTo>
                  <a:lnTo>
                    <a:pt x="87" y="96"/>
                  </a:lnTo>
                  <a:lnTo>
                    <a:pt x="93" y="92"/>
                  </a:lnTo>
                  <a:lnTo>
                    <a:pt x="97" y="87"/>
                  </a:lnTo>
                  <a:lnTo>
                    <a:pt x="103" y="82"/>
                  </a:lnTo>
                  <a:lnTo>
                    <a:pt x="109" y="78"/>
                  </a:lnTo>
                  <a:lnTo>
                    <a:pt x="115" y="75"/>
                  </a:lnTo>
                  <a:lnTo>
                    <a:pt x="135" y="65"/>
                  </a:lnTo>
                  <a:lnTo>
                    <a:pt x="153" y="54"/>
                  </a:lnTo>
                  <a:lnTo>
                    <a:pt x="173" y="44"/>
                  </a:lnTo>
                  <a:lnTo>
                    <a:pt x="193" y="35"/>
                  </a:lnTo>
                  <a:lnTo>
                    <a:pt x="214" y="25"/>
                  </a:lnTo>
                  <a:lnTo>
                    <a:pt x="234" y="16"/>
                  </a:lnTo>
                  <a:lnTo>
                    <a:pt x="253" y="8"/>
                  </a:lnTo>
                  <a:lnTo>
                    <a:pt x="274" y="0"/>
                  </a:lnTo>
                  <a:lnTo>
                    <a:pt x="27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4" name="Freeform 14"/>
            <p:cNvSpPr>
              <a:spLocks/>
            </p:cNvSpPr>
            <p:nvPr/>
          </p:nvSpPr>
          <p:spPr bwMode="auto">
            <a:xfrm>
              <a:off x="1700213" y="2949575"/>
              <a:ext cx="161925" cy="165100"/>
            </a:xfrm>
            <a:custGeom>
              <a:avLst/>
              <a:gdLst>
                <a:gd name="T0" fmla="*/ 86 w 612"/>
                <a:gd name="T1" fmla="*/ 15 h 618"/>
                <a:gd name="T2" fmla="*/ 172 w 612"/>
                <a:gd name="T3" fmla="*/ 65 h 618"/>
                <a:gd name="T4" fmla="*/ 370 w 612"/>
                <a:gd name="T5" fmla="*/ 144 h 618"/>
                <a:gd name="T6" fmla="*/ 585 w 612"/>
                <a:gd name="T7" fmla="*/ 224 h 618"/>
                <a:gd name="T8" fmla="*/ 559 w 612"/>
                <a:gd name="T9" fmla="*/ 270 h 618"/>
                <a:gd name="T10" fmla="*/ 506 w 612"/>
                <a:gd name="T11" fmla="*/ 308 h 618"/>
                <a:gd name="T12" fmla="*/ 564 w 612"/>
                <a:gd name="T13" fmla="*/ 248 h 618"/>
                <a:gd name="T14" fmla="*/ 524 w 612"/>
                <a:gd name="T15" fmla="*/ 238 h 618"/>
                <a:gd name="T16" fmla="*/ 474 w 612"/>
                <a:gd name="T17" fmla="*/ 275 h 618"/>
                <a:gd name="T18" fmla="*/ 466 w 612"/>
                <a:gd name="T19" fmla="*/ 263 h 618"/>
                <a:gd name="T20" fmla="*/ 505 w 612"/>
                <a:gd name="T21" fmla="*/ 225 h 618"/>
                <a:gd name="T22" fmla="*/ 462 w 612"/>
                <a:gd name="T23" fmla="*/ 224 h 618"/>
                <a:gd name="T24" fmla="*/ 421 w 612"/>
                <a:gd name="T25" fmla="*/ 258 h 618"/>
                <a:gd name="T26" fmla="*/ 441 w 612"/>
                <a:gd name="T27" fmla="*/ 201 h 618"/>
                <a:gd name="T28" fmla="*/ 406 w 612"/>
                <a:gd name="T29" fmla="*/ 198 h 618"/>
                <a:gd name="T30" fmla="*/ 362 w 612"/>
                <a:gd name="T31" fmla="*/ 228 h 618"/>
                <a:gd name="T32" fmla="*/ 371 w 612"/>
                <a:gd name="T33" fmla="*/ 172 h 618"/>
                <a:gd name="T34" fmla="*/ 322 w 612"/>
                <a:gd name="T35" fmla="*/ 200 h 618"/>
                <a:gd name="T36" fmla="*/ 319 w 612"/>
                <a:gd name="T37" fmla="*/ 151 h 618"/>
                <a:gd name="T38" fmla="*/ 283 w 612"/>
                <a:gd name="T39" fmla="*/ 168 h 618"/>
                <a:gd name="T40" fmla="*/ 271 w 612"/>
                <a:gd name="T41" fmla="*/ 130 h 618"/>
                <a:gd name="T42" fmla="*/ 235 w 612"/>
                <a:gd name="T43" fmla="*/ 134 h 618"/>
                <a:gd name="T44" fmla="*/ 206 w 612"/>
                <a:gd name="T45" fmla="*/ 109 h 618"/>
                <a:gd name="T46" fmla="*/ 269 w 612"/>
                <a:gd name="T47" fmla="*/ 178 h 618"/>
                <a:gd name="T48" fmla="*/ 419 w 612"/>
                <a:gd name="T49" fmla="*/ 284 h 618"/>
                <a:gd name="T50" fmla="*/ 505 w 612"/>
                <a:gd name="T51" fmla="*/ 366 h 618"/>
                <a:gd name="T52" fmla="*/ 460 w 612"/>
                <a:gd name="T53" fmla="*/ 358 h 618"/>
                <a:gd name="T54" fmla="*/ 428 w 612"/>
                <a:gd name="T55" fmla="*/ 324 h 618"/>
                <a:gd name="T56" fmla="*/ 414 w 612"/>
                <a:gd name="T57" fmla="*/ 328 h 618"/>
                <a:gd name="T58" fmla="*/ 377 w 612"/>
                <a:gd name="T59" fmla="*/ 320 h 618"/>
                <a:gd name="T60" fmla="*/ 354 w 612"/>
                <a:gd name="T61" fmla="*/ 322 h 618"/>
                <a:gd name="T62" fmla="*/ 369 w 612"/>
                <a:gd name="T63" fmla="*/ 278 h 618"/>
                <a:gd name="T64" fmla="*/ 328 w 612"/>
                <a:gd name="T65" fmla="*/ 277 h 618"/>
                <a:gd name="T66" fmla="*/ 316 w 612"/>
                <a:gd name="T67" fmla="*/ 273 h 618"/>
                <a:gd name="T68" fmla="*/ 291 w 612"/>
                <a:gd name="T69" fmla="*/ 251 h 618"/>
                <a:gd name="T70" fmla="*/ 284 w 612"/>
                <a:gd name="T71" fmla="*/ 239 h 618"/>
                <a:gd name="T72" fmla="*/ 255 w 612"/>
                <a:gd name="T73" fmla="*/ 205 h 618"/>
                <a:gd name="T74" fmla="*/ 206 w 612"/>
                <a:gd name="T75" fmla="*/ 246 h 618"/>
                <a:gd name="T76" fmla="*/ 236 w 612"/>
                <a:gd name="T77" fmla="*/ 200 h 618"/>
                <a:gd name="T78" fmla="*/ 192 w 612"/>
                <a:gd name="T79" fmla="*/ 189 h 618"/>
                <a:gd name="T80" fmla="*/ 184 w 612"/>
                <a:gd name="T81" fmla="*/ 182 h 618"/>
                <a:gd name="T82" fmla="*/ 154 w 612"/>
                <a:gd name="T83" fmla="*/ 158 h 618"/>
                <a:gd name="T84" fmla="*/ 136 w 612"/>
                <a:gd name="T85" fmla="*/ 121 h 618"/>
                <a:gd name="T86" fmla="*/ 131 w 612"/>
                <a:gd name="T87" fmla="*/ 179 h 618"/>
                <a:gd name="T88" fmla="*/ 279 w 612"/>
                <a:gd name="T89" fmla="*/ 420 h 618"/>
                <a:gd name="T90" fmla="*/ 335 w 612"/>
                <a:gd name="T91" fmla="*/ 516 h 618"/>
                <a:gd name="T92" fmla="*/ 298 w 612"/>
                <a:gd name="T93" fmla="*/ 509 h 618"/>
                <a:gd name="T94" fmla="*/ 159 w 612"/>
                <a:gd name="T95" fmla="*/ 282 h 618"/>
                <a:gd name="T96" fmla="*/ 105 w 612"/>
                <a:gd name="T97" fmla="*/ 185 h 618"/>
                <a:gd name="T98" fmla="*/ 107 w 612"/>
                <a:gd name="T99" fmla="*/ 224 h 618"/>
                <a:gd name="T100" fmla="*/ 162 w 612"/>
                <a:gd name="T101" fmla="*/ 398 h 618"/>
                <a:gd name="T102" fmla="*/ 202 w 612"/>
                <a:gd name="T103" fmla="*/ 538 h 618"/>
                <a:gd name="T104" fmla="*/ 193 w 612"/>
                <a:gd name="T105" fmla="*/ 618 h 618"/>
                <a:gd name="T106" fmla="*/ 119 w 612"/>
                <a:gd name="T107" fmla="*/ 360 h 618"/>
                <a:gd name="T108" fmla="*/ 65 w 612"/>
                <a:gd name="T109" fmla="*/ 191 h 618"/>
                <a:gd name="T110" fmla="*/ 23 w 612"/>
                <a:gd name="T111" fmla="*/ 101 h 618"/>
                <a:gd name="T112" fmla="*/ 1 w 612"/>
                <a:gd name="T113" fmla="*/ 63 h 618"/>
                <a:gd name="T114" fmla="*/ 41 w 612"/>
                <a:gd name="T115" fmla="*/ 28 h 618"/>
                <a:gd name="T116" fmla="*/ 64 w 612"/>
                <a:gd name="T117" fmla="*/ 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2" h="618">
                  <a:moveTo>
                    <a:pt x="66" y="5"/>
                  </a:moveTo>
                  <a:lnTo>
                    <a:pt x="66" y="11"/>
                  </a:lnTo>
                  <a:lnTo>
                    <a:pt x="66" y="16"/>
                  </a:lnTo>
                  <a:lnTo>
                    <a:pt x="67" y="22"/>
                  </a:lnTo>
                  <a:lnTo>
                    <a:pt x="73" y="25"/>
                  </a:lnTo>
                  <a:lnTo>
                    <a:pt x="78" y="22"/>
                  </a:lnTo>
                  <a:lnTo>
                    <a:pt x="81" y="17"/>
                  </a:lnTo>
                  <a:lnTo>
                    <a:pt x="86" y="15"/>
                  </a:lnTo>
                  <a:lnTo>
                    <a:pt x="93" y="18"/>
                  </a:lnTo>
                  <a:lnTo>
                    <a:pt x="100" y="30"/>
                  </a:lnTo>
                  <a:lnTo>
                    <a:pt x="109" y="39"/>
                  </a:lnTo>
                  <a:lnTo>
                    <a:pt x="121" y="45"/>
                  </a:lnTo>
                  <a:lnTo>
                    <a:pt x="133" y="51"/>
                  </a:lnTo>
                  <a:lnTo>
                    <a:pt x="145" y="56"/>
                  </a:lnTo>
                  <a:lnTo>
                    <a:pt x="159" y="60"/>
                  </a:lnTo>
                  <a:lnTo>
                    <a:pt x="172" y="65"/>
                  </a:lnTo>
                  <a:lnTo>
                    <a:pt x="184" y="71"/>
                  </a:lnTo>
                  <a:lnTo>
                    <a:pt x="211" y="81"/>
                  </a:lnTo>
                  <a:lnTo>
                    <a:pt x="237" y="92"/>
                  </a:lnTo>
                  <a:lnTo>
                    <a:pt x="264" y="102"/>
                  </a:lnTo>
                  <a:lnTo>
                    <a:pt x="291" y="113"/>
                  </a:lnTo>
                  <a:lnTo>
                    <a:pt x="317" y="123"/>
                  </a:lnTo>
                  <a:lnTo>
                    <a:pt x="344" y="134"/>
                  </a:lnTo>
                  <a:lnTo>
                    <a:pt x="370" y="144"/>
                  </a:lnTo>
                  <a:lnTo>
                    <a:pt x="397" y="155"/>
                  </a:lnTo>
                  <a:lnTo>
                    <a:pt x="423" y="165"/>
                  </a:lnTo>
                  <a:lnTo>
                    <a:pt x="450" y="175"/>
                  </a:lnTo>
                  <a:lnTo>
                    <a:pt x="477" y="186"/>
                  </a:lnTo>
                  <a:lnTo>
                    <a:pt x="504" y="195"/>
                  </a:lnTo>
                  <a:lnTo>
                    <a:pt x="530" y="206"/>
                  </a:lnTo>
                  <a:lnTo>
                    <a:pt x="557" y="215"/>
                  </a:lnTo>
                  <a:lnTo>
                    <a:pt x="585" y="224"/>
                  </a:lnTo>
                  <a:lnTo>
                    <a:pt x="612" y="234"/>
                  </a:lnTo>
                  <a:lnTo>
                    <a:pt x="610" y="239"/>
                  </a:lnTo>
                  <a:lnTo>
                    <a:pt x="609" y="246"/>
                  </a:lnTo>
                  <a:lnTo>
                    <a:pt x="607" y="252"/>
                  </a:lnTo>
                  <a:lnTo>
                    <a:pt x="602" y="257"/>
                  </a:lnTo>
                  <a:lnTo>
                    <a:pt x="579" y="253"/>
                  </a:lnTo>
                  <a:lnTo>
                    <a:pt x="569" y="261"/>
                  </a:lnTo>
                  <a:lnTo>
                    <a:pt x="559" y="270"/>
                  </a:lnTo>
                  <a:lnTo>
                    <a:pt x="550" y="278"/>
                  </a:lnTo>
                  <a:lnTo>
                    <a:pt x="542" y="287"/>
                  </a:lnTo>
                  <a:lnTo>
                    <a:pt x="533" y="296"/>
                  </a:lnTo>
                  <a:lnTo>
                    <a:pt x="523" y="306"/>
                  </a:lnTo>
                  <a:lnTo>
                    <a:pt x="514" y="314"/>
                  </a:lnTo>
                  <a:lnTo>
                    <a:pt x="505" y="322"/>
                  </a:lnTo>
                  <a:lnTo>
                    <a:pt x="499" y="316"/>
                  </a:lnTo>
                  <a:lnTo>
                    <a:pt x="506" y="308"/>
                  </a:lnTo>
                  <a:lnTo>
                    <a:pt x="515" y="300"/>
                  </a:lnTo>
                  <a:lnTo>
                    <a:pt x="523" y="292"/>
                  </a:lnTo>
                  <a:lnTo>
                    <a:pt x="533" y="284"/>
                  </a:lnTo>
                  <a:lnTo>
                    <a:pt x="542" y="277"/>
                  </a:lnTo>
                  <a:lnTo>
                    <a:pt x="551" y="268"/>
                  </a:lnTo>
                  <a:lnTo>
                    <a:pt x="560" y="260"/>
                  </a:lnTo>
                  <a:lnTo>
                    <a:pt x="569" y="251"/>
                  </a:lnTo>
                  <a:lnTo>
                    <a:pt x="564" y="248"/>
                  </a:lnTo>
                  <a:lnTo>
                    <a:pt x="559" y="245"/>
                  </a:lnTo>
                  <a:lnTo>
                    <a:pt x="556" y="243"/>
                  </a:lnTo>
                  <a:lnTo>
                    <a:pt x="551" y="242"/>
                  </a:lnTo>
                  <a:lnTo>
                    <a:pt x="547" y="239"/>
                  </a:lnTo>
                  <a:lnTo>
                    <a:pt x="542" y="238"/>
                  </a:lnTo>
                  <a:lnTo>
                    <a:pt x="537" y="237"/>
                  </a:lnTo>
                  <a:lnTo>
                    <a:pt x="533" y="236"/>
                  </a:lnTo>
                  <a:lnTo>
                    <a:pt x="524" y="238"/>
                  </a:lnTo>
                  <a:lnTo>
                    <a:pt x="517" y="243"/>
                  </a:lnTo>
                  <a:lnTo>
                    <a:pt x="512" y="248"/>
                  </a:lnTo>
                  <a:lnTo>
                    <a:pt x="506" y="253"/>
                  </a:lnTo>
                  <a:lnTo>
                    <a:pt x="500" y="259"/>
                  </a:lnTo>
                  <a:lnTo>
                    <a:pt x="494" y="265"/>
                  </a:lnTo>
                  <a:lnTo>
                    <a:pt x="487" y="268"/>
                  </a:lnTo>
                  <a:lnTo>
                    <a:pt x="479" y="271"/>
                  </a:lnTo>
                  <a:lnTo>
                    <a:pt x="474" y="275"/>
                  </a:lnTo>
                  <a:lnTo>
                    <a:pt x="470" y="280"/>
                  </a:lnTo>
                  <a:lnTo>
                    <a:pt x="465" y="285"/>
                  </a:lnTo>
                  <a:lnTo>
                    <a:pt x="459" y="285"/>
                  </a:lnTo>
                  <a:lnTo>
                    <a:pt x="456" y="281"/>
                  </a:lnTo>
                  <a:lnTo>
                    <a:pt x="456" y="277"/>
                  </a:lnTo>
                  <a:lnTo>
                    <a:pt x="458" y="272"/>
                  </a:lnTo>
                  <a:lnTo>
                    <a:pt x="460" y="268"/>
                  </a:lnTo>
                  <a:lnTo>
                    <a:pt x="466" y="263"/>
                  </a:lnTo>
                  <a:lnTo>
                    <a:pt x="473" y="257"/>
                  </a:lnTo>
                  <a:lnTo>
                    <a:pt x="480" y="253"/>
                  </a:lnTo>
                  <a:lnTo>
                    <a:pt x="488" y="250"/>
                  </a:lnTo>
                  <a:lnTo>
                    <a:pt x="495" y="246"/>
                  </a:lnTo>
                  <a:lnTo>
                    <a:pt x="501" y="242"/>
                  </a:lnTo>
                  <a:lnTo>
                    <a:pt x="506" y="236"/>
                  </a:lnTo>
                  <a:lnTo>
                    <a:pt x="509" y="228"/>
                  </a:lnTo>
                  <a:lnTo>
                    <a:pt x="505" y="225"/>
                  </a:lnTo>
                  <a:lnTo>
                    <a:pt x="499" y="222"/>
                  </a:lnTo>
                  <a:lnTo>
                    <a:pt x="494" y="220"/>
                  </a:lnTo>
                  <a:lnTo>
                    <a:pt x="488" y="217"/>
                  </a:lnTo>
                  <a:lnTo>
                    <a:pt x="484" y="216"/>
                  </a:lnTo>
                  <a:lnTo>
                    <a:pt x="478" y="215"/>
                  </a:lnTo>
                  <a:lnTo>
                    <a:pt x="473" y="216"/>
                  </a:lnTo>
                  <a:lnTo>
                    <a:pt x="467" y="220"/>
                  </a:lnTo>
                  <a:lnTo>
                    <a:pt x="462" y="224"/>
                  </a:lnTo>
                  <a:lnTo>
                    <a:pt x="456" y="229"/>
                  </a:lnTo>
                  <a:lnTo>
                    <a:pt x="450" y="235"/>
                  </a:lnTo>
                  <a:lnTo>
                    <a:pt x="445" y="239"/>
                  </a:lnTo>
                  <a:lnTo>
                    <a:pt x="440" y="245"/>
                  </a:lnTo>
                  <a:lnTo>
                    <a:pt x="434" y="251"/>
                  </a:lnTo>
                  <a:lnTo>
                    <a:pt x="428" y="256"/>
                  </a:lnTo>
                  <a:lnTo>
                    <a:pt x="422" y="259"/>
                  </a:lnTo>
                  <a:lnTo>
                    <a:pt x="421" y="258"/>
                  </a:lnTo>
                  <a:lnTo>
                    <a:pt x="421" y="256"/>
                  </a:lnTo>
                  <a:lnTo>
                    <a:pt x="421" y="253"/>
                  </a:lnTo>
                  <a:lnTo>
                    <a:pt x="421" y="251"/>
                  </a:lnTo>
                  <a:lnTo>
                    <a:pt x="458" y="211"/>
                  </a:lnTo>
                  <a:lnTo>
                    <a:pt x="455" y="208"/>
                  </a:lnTo>
                  <a:lnTo>
                    <a:pt x="450" y="206"/>
                  </a:lnTo>
                  <a:lnTo>
                    <a:pt x="445" y="203"/>
                  </a:lnTo>
                  <a:lnTo>
                    <a:pt x="441" y="201"/>
                  </a:lnTo>
                  <a:lnTo>
                    <a:pt x="436" y="199"/>
                  </a:lnTo>
                  <a:lnTo>
                    <a:pt x="431" y="196"/>
                  </a:lnTo>
                  <a:lnTo>
                    <a:pt x="427" y="194"/>
                  </a:lnTo>
                  <a:lnTo>
                    <a:pt x="422" y="192"/>
                  </a:lnTo>
                  <a:lnTo>
                    <a:pt x="417" y="193"/>
                  </a:lnTo>
                  <a:lnTo>
                    <a:pt x="414" y="196"/>
                  </a:lnTo>
                  <a:lnTo>
                    <a:pt x="409" y="199"/>
                  </a:lnTo>
                  <a:lnTo>
                    <a:pt x="406" y="198"/>
                  </a:lnTo>
                  <a:lnTo>
                    <a:pt x="400" y="201"/>
                  </a:lnTo>
                  <a:lnTo>
                    <a:pt x="394" y="206"/>
                  </a:lnTo>
                  <a:lnTo>
                    <a:pt x="390" y="211"/>
                  </a:lnTo>
                  <a:lnTo>
                    <a:pt x="385" y="217"/>
                  </a:lnTo>
                  <a:lnTo>
                    <a:pt x="380" y="223"/>
                  </a:lnTo>
                  <a:lnTo>
                    <a:pt x="374" y="227"/>
                  </a:lnTo>
                  <a:lnTo>
                    <a:pt x="369" y="229"/>
                  </a:lnTo>
                  <a:lnTo>
                    <a:pt x="362" y="228"/>
                  </a:lnTo>
                  <a:lnTo>
                    <a:pt x="366" y="216"/>
                  </a:lnTo>
                  <a:lnTo>
                    <a:pt x="376" y="206"/>
                  </a:lnTo>
                  <a:lnTo>
                    <a:pt x="386" y="196"/>
                  </a:lnTo>
                  <a:lnTo>
                    <a:pt x="395" y="186"/>
                  </a:lnTo>
                  <a:lnTo>
                    <a:pt x="391" y="180"/>
                  </a:lnTo>
                  <a:lnTo>
                    <a:pt x="385" y="175"/>
                  </a:lnTo>
                  <a:lnTo>
                    <a:pt x="378" y="173"/>
                  </a:lnTo>
                  <a:lnTo>
                    <a:pt x="371" y="172"/>
                  </a:lnTo>
                  <a:lnTo>
                    <a:pt x="364" y="174"/>
                  </a:lnTo>
                  <a:lnTo>
                    <a:pt x="358" y="179"/>
                  </a:lnTo>
                  <a:lnTo>
                    <a:pt x="352" y="186"/>
                  </a:lnTo>
                  <a:lnTo>
                    <a:pt x="347" y="193"/>
                  </a:lnTo>
                  <a:lnTo>
                    <a:pt x="342" y="199"/>
                  </a:lnTo>
                  <a:lnTo>
                    <a:pt x="336" y="202"/>
                  </a:lnTo>
                  <a:lnTo>
                    <a:pt x="329" y="203"/>
                  </a:lnTo>
                  <a:lnTo>
                    <a:pt x="322" y="200"/>
                  </a:lnTo>
                  <a:lnTo>
                    <a:pt x="351" y="166"/>
                  </a:lnTo>
                  <a:lnTo>
                    <a:pt x="348" y="163"/>
                  </a:lnTo>
                  <a:lnTo>
                    <a:pt x="343" y="160"/>
                  </a:lnTo>
                  <a:lnTo>
                    <a:pt x="338" y="158"/>
                  </a:lnTo>
                  <a:lnTo>
                    <a:pt x="334" y="156"/>
                  </a:lnTo>
                  <a:lnTo>
                    <a:pt x="329" y="155"/>
                  </a:lnTo>
                  <a:lnTo>
                    <a:pt x="324" y="152"/>
                  </a:lnTo>
                  <a:lnTo>
                    <a:pt x="319" y="151"/>
                  </a:lnTo>
                  <a:lnTo>
                    <a:pt x="314" y="149"/>
                  </a:lnTo>
                  <a:lnTo>
                    <a:pt x="309" y="151"/>
                  </a:lnTo>
                  <a:lnTo>
                    <a:pt x="305" y="153"/>
                  </a:lnTo>
                  <a:lnTo>
                    <a:pt x="301" y="157"/>
                  </a:lnTo>
                  <a:lnTo>
                    <a:pt x="297" y="160"/>
                  </a:lnTo>
                  <a:lnTo>
                    <a:pt x="292" y="164"/>
                  </a:lnTo>
                  <a:lnTo>
                    <a:pt x="287" y="167"/>
                  </a:lnTo>
                  <a:lnTo>
                    <a:pt x="283" y="168"/>
                  </a:lnTo>
                  <a:lnTo>
                    <a:pt x="278" y="168"/>
                  </a:lnTo>
                  <a:lnTo>
                    <a:pt x="297" y="144"/>
                  </a:lnTo>
                  <a:lnTo>
                    <a:pt x="293" y="142"/>
                  </a:lnTo>
                  <a:lnTo>
                    <a:pt x="288" y="138"/>
                  </a:lnTo>
                  <a:lnTo>
                    <a:pt x="285" y="136"/>
                  </a:lnTo>
                  <a:lnTo>
                    <a:pt x="280" y="132"/>
                  </a:lnTo>
                  <a:lnTo>
                    <a:pt x="276" y="131"/>
                  </a:lnTo>
                  <a:lnTo>
                    <a:pt x="271" y="130"/>
                  </a:lnTo>
                  <a:lnTo>
                    <a:pt x="266" y="131"/>
                  </a:lnTo>
                  <a:lnTo>
                    <a:pt x="262" y="135"/>
                  </a:lnTo>
                  <a:lnTo>
                    <a:pt x="257" y="138"/>
                  </a:lnTo>
                  <a:lnTo>
                    <a:pt x="252" y="143"/>
                  </a:lnTo>
                  <a:lnTo>
                    <a:pt x="247" y="145"/>
                  </a:lnTo>
                  <a:lnTo>
                    <a:pt x="241" y="143"/>
                  </a:lnTo>
                  <a:lnTo>
                    <a:pt x="236" y="138"/>
                  </a:lnTo>
                  <a:lnTo>
                    <a:pt x="235" y="134"/>
                  </a:lnTo>
                  <a:lnTo>
                    <a:pt x="235" y="129"/>
                  </a:lnTo>
                  <a:lnTo>
                    <a:pt x="238" y="124"/>
                  </a:lnTo>
                  <a:lnTo>
                    <a:pt x="241" y="123"/>
                  </a:lnTo>
                  <a:lnTo>
                    <a:pt x="235" y="116"/>
                  </a:lnTo>
                  <a:lnTo>
                    <a:pt x="227" y="113"/>
                  </a:lnTo>
                  <a:lnTo>
                    <a:pt x="217" y="109"/>
                  </a:lnTo>
                  <a:lnTo>
                    <a:pt x="209" y="107"/>
                  </a:lnTo>
                  <a:lnTo>
                    <a:pt x="206" y="109"/>
                  </a:lnTo>
                  <a:lnTo>
                    <a:pt x="201" y="110"/>
                  </a:lnTo>
                  <a:lnTo>
                    <a:pt x="198" y="110"/>
                  </a:lnTo>
                  <a:lnTo>
                    <a:pt x="193" y="109"/>
                  </a:lnTo>
                  <a:lnTo>
                    <a:pt x="195" y="120"/>
                  </a:lnTo>
                  <a:lnTo>
                    <a:pt x="214" y="135"/>
                  </a:lnTo>
                  <a:lnTo>
                    <a:pt x="231" y="150"/>
                  </a:lnTo>
                  <a:lnTo>
                    <a:pt x="250" y="164"/>
                  </a:lnTo>
                  <a:lnTo>
                    <a:pt x="269" y="178"/>
                  </a:lnTo>
                  <a:lnTo>
                    <a:pt x="287" y="192"/>
                  </a:lnTo>
                  <a:lnTo>
                    <a:pt x="306" y="206"/>
                  </a:lnTo>
                  <a:lnTo>
                    <a:pt x="324" y="218"/>
                  </a:lnTo>
                  <a:lnTo>
                    <a:pt x="343" y="232"/>
                  </a:lnTo>
                  <a:lnTo>
                    <a:pt x="362" y="245"/>
                  </a:lnTo>
                  <a:lnTo>
                    <a:pt x="381" y="258"/>
                  </a:lnTo>
                  <a:lnTo>
                    <a:pt x="400" y="271"/>
                  </a:lnTo>
                  <a:lnTo>
                    <a:pt x="419" y="284"/>
                  </a:lnTo>
                  <a:lnTo>
                    <a:pt x="437" y="298"/>
                  </a:lnTo>
                  <a:lnTo>
                    <a:pt x="456" y="310"/>
                  </a:lnTo>
                  <a:lnTo>
                    <a:pt x="474" y="323"/>
                  </a:lnTo>
                  <a:lnTo>
                    <a:pt x="493" y="336"/>
                  </a:lnTo>
                  <a:lnTo>
                    <a:pt x="498" y="343"/>
                  </a:lnTo>
                  <a:lnTo>
                    <a:pt x="506" y="350"/>
                  </a:lnTo>
                  <a:lnTo>
                    <a:pt x="509" y="358"/>
                  </a:lnTo>
                  <a:lnTo>
                    <a:pt x="505" y="366"/>
                  </a:lnTo>
                  <a:lnTo>
                    <a:pt x="499" y="366"/>
                  </a:lnTo>
                  <a:lnTo>
                    <a:pt x="493" y="364"/>
                  </a:lnTo>
                  <a:lnTo>
                    <a:pt x="488" y="360"/>
                  </a:lnTo>
                  <a:lnTo>
                    <a:pt x="484" y="358"/>
                  </a:lnTo>
                  <a:lnTo>
                    <a:pt x="454" y="380"/>
                  </a:lnTo>
                  <a:lnTo>
                    <a:pt x="452" y="373"/>
                  </a:lnTo>
                  <a:lnTo>
                    <a:pt x="456" y="365"/>
                  </a:lnTo>
                  <a:lnTo>
                    <a:pt x="460" y="358"/>
                  </a:lnTo>
                  <a:lnTo>
                    <a:pt x="465" y="350"/>
                  </a:lnTo>
                  <a:lnTo>
                    <a:pt x="460" y="345"/>
                  </a:lnTo>
                  <a:lnTo>
                    <a:pt x="456" y="341"/>
                  </a:lnTo>
                  <a:lnTo>
                    <a:pt x="450" y="336"/>
                  </a:lnTo>
                  <a:lnTo>
                    <a:pt x="445" y="331"/>
                  </a:lnTo>
                  <a:lnTo>
                    <a:pt x="440" y="328"/>
                  </a:lnTo>
                  <a:lnTo>
                    <a:pt x="434" y="325"/>
                  </a:lnTo>
                  <a:lnTo>
                    <a:pt x="428" y="324"/>
                  </a:lnTo>
                  <a:lnTo>
                    <a:pt x="421" y="327"/>
                  </a:lnTo>
                  <a:lnTo>
                    <a:pt x="415" y="335"/>
                  </a:lnTo>
                  <a:lnTo>
                    <a:pt x="408" y="343"/>
                  </a:lnTo>
                  <a:lnTo>
                    <a:pt x="402" y="352"/>
                  </a:lnTo>
                  <a:lnTo>
                    <a:pt x="395" y="360"/>
                  </a:lnTo>
                  <a:lnTo>
                    <a:pt x="398" y="350"/>
                  </a:lnTo>
                  <a:lnTo>
                    <a:pt x="405" y="338"/>
                  </a:lnTo>
                  <a:lnTo>
                    <a:pt x="414" y="328"/>
                  </a:lnTo>
                  <a:lnTo>
                    <a:pt x="421" y="316"/>
                  </a:lnTo>
                  <a:lnTo>
                    <a:pt x="415" y="309"/>
                  </a:lnTo>
                  <a:lnTo>
                    <a:pt x="409" y="303"/>
                  </a:lnTo>
                  <a:lnTo>
                    <a:pt x="401" y="301"/>
                  </a:lnTo>
                  <a:lnTo>
                    <a:pt x="393" y="301"/>
                  </a:lnTo>
                  <a:lnTo>
                    <a:pt x="388" y="307"/>
                  </a:lnTo>
                  <a:lnTo>
                    <a:pt x="383" y="314"/>
                  </a:lnTo>
                  <a:lnTo>
                    <a:pt x="377" y="320"/>
                  </a:lnTo>
                  <a:lnTo>
                    <a:pt x="371" y="324"/>
                  </a:lnTo>
                  <a:lnTo>
                    <a:pt x="364" y="330"/>
                  </a:lnTo>
                  <a:lnTo>
                    <a:pt x="357" y="335"/>
                  </a:lnTo>
                  <a:lnTo>
                    <a:pt x="350" y="338"/>
                  </a:lnTo>
                  <a:lnTo>
                    <a:pt x="343" y="342"/>
                  </a:lnTo>
                  <a:lnTo>
                    <a:pt x="345" y="335"/>
                  </a:lnTo>
                  <a:lnTo>
                    <a:pt x="349" y="329"/>
                  </a:lnTo>
                  <a:lnTo>
                    <a:pt x="354" y="322"/>
                  </a:lnTo>
                  <a:lnTo>
                    <a:pt x="358" y="316"/>
                  </a:lnTo>
                  <a:lnTo>
                    <a:pt x="364" y="309"/>
                  </a:lnTo>
                  <a:lnTo>
                    <a:pt x="370" y="303"/>
                  </a:lnTo>
                  <a:lnTo>
                    <a:pt x="374" y="296"/>
                  </a:lnTo>
                  <a:lnTo>
                    <a:pt x="380" y="291"/>
                  </a:lnTo>
                  <a:lnTo>
                    <a:pt x="377" y="286"/>
                  </a:lnTo>
                  <a:lnTo>
                    <a:pt x="373" y="281"/>
                  </a:lnTo>
                  <a:lnTo>
                    <a:pt x="369" y="278"/>
                  </a:lnTo>
                  <a:lnTo>
                    <a:pt x="364" y="274"/>
                  </a:lnTo>
                  <a:lnTo>
                    <a:pt x="358" y="272"/>
                  </a:lnTo>
                  <a:lnTo>
                    <a:pt x="354" y="268"/>
                  </a:lnTo>
                  <a:lnTo>
                    <a:pt x="348" y="266"/>
                  </a:lnTo>
                  <a:lnTo>
                    <a:pt x="343" y="263"/>
                  </a:lnTo>
                  <a:lnTo>
                    <a:pt x="338" y="266"/>
                  </a:lnTo>
                  <a:lnTo>
                    <a:pt x="333" y="271"/>
                  </a:lnTo>
                  <a:lnTo>
                    <a:pt x="328" y="277"/>
                  </a:lnTo>
                  <a:lnTo>
                    <a:pt x="323" y="281"/>
                  </a:lnTo>
                  <a:lnTo>
                    <a:pt x="319" y="286"/>
                  </a:lnTo>
                  <a:lnTo>
                    <a:pt x="314" y="291"/>
                  </a:lnTo>
                  <a:lnTo>
                    <a:pt x="308" y="294"/>
                  </a:lnTo>
                  <a:lnTo>
                    <a:pt x="302" y="296"/>
                  </a:lnTo>
                  <a:lnTo>
                    <a:pt x="305" y="288"/>
                  </a:lnTo>
                  <a:lnTo>
                    <a:pt x="309" y="280"/>
                  </a:lnTo>
                  <a:lnTo>
                    <a:pt x="316" y="273"/>
                  </a:lnTo>
                  <a:lnTo>
                    <a:pt x="323" y="265"/>
                  </a:lnTo>
                  <a:lnTo>
                    <a:pt x="328" y="258"/>
                  </a:lnTo>
                  <a:lnTo>
                    <a:pt x="328" y="251"/>
                  </a:lnTo>
                  <a:lnTo>
                    <a:pt x="323" y="245"/>
                  </a:lnTo>
                  <a:lnTo>
                    <a:pt x="311" y="239"/>
                  </a:lnTo>
                  <a:lnTo>
                    <a:pt x="302" y="242"/>
                  </a:lnTo>
                  <a:lnTo>
                    <a:pt x="295" y="245"/>
                  </a:lnTo>
                  <a:lnTo>
                    <a:pt x="291" y="251"/>
                  </a:lnTo>
                  <a:lnTo>
                    <a:pt x="286" y="258"/>
                  </a:lnTo>
                  <a:lnTo>
                    <a:pt x="281" y="264"/>
                  </a:lnTo>
                  <a:lnTo>
                    <a:pt x="276" y="270"/>
                  </a:lnTo>
                  <a:lnTo>
                    <a:pt x="270" y="274"/>
                  </a:lnTo>
                  <a:lnTo>
                    <a:pt x="263" y="277"/>
                  </a:lnTo>
                  <a:lnTo>
                    <a:pt x="265" y="263"/>
                  </a:lnTo>
                  <a:lnTo>
                    <a:pt x="273" y="251"/>
                  </a:lnTo>
                  <a:lnTo>
                    <a:pt x="284" y="239"/>
                  </a:lnTo>
                  <a:lnTo>
                    <a:pt x="291" y="225"/>
                  </a:lnTo>
                  <a:lnTo>
                    <a:pt x="286" y="222"/>
                  </a:lnTo>
                  <a:lnTo>
                    <a:pt x="281" y="217"/>
                  </a:lnTo>
                  <a:lnTo>
                    <a:pt x="276" y="214"/>
                  </a:lnTo>
                  <a:lnTo>
                    <a:pt x="271" y="210"/>
                  </a:lnTo>
                  <a:lnTo>
                    <a:pt x="265" y="208"/>
                  </a:lnTo>
                  <a:lnTo>
                    <a:pt x="261" y="206"/>
                  </a:lnTo>
                  <a:lnTo>
                    <a:pt x="255" y="205"/>
                  </a:lnTo>
                  <a:lnTo>
                    <a:pt x="249" y="206"/>
                  </a:lnTo>
                  <a:lnTo>
                    <a:pt x="242" y="211"/>
                  </a:lnTo>
                  <a:lnTo>
                    <a:pt x="236" y="218"/>
                  </a:lnTo>
                  <a:lnTo>
                    <a:pt x="229" y="224"/>
                  </a:lnTo>
                  <a:lnTo>
                    <a:pt x="224" y="231"/>
                  </a:lnTo>
                  <a:lnTo>
                    <a:pt x="219" y="237"/>
                  </a:lnTo>
                  <a:lnTo>
                    <a:pt x="213" y="242"/>
                  </a:lnTo>
                  <a:lnTo>
                    <a:pt x="206" y="246"/>
                  </a:lnTo>
                  <a:lnTo>
                    <a:pt x="199" y="249"/>
                  </a:lnTo>
                  <a:lnTo>
                    <a:pt x="205" y="242"/>
                  </a:lnTo>
                  <a:lnTo>
                    <a:pt x="211" y="235"/>
                  </a:lnTo>
                  <a:lnTo>
                    <a:pt x="216" y="228"/>
                  </a:lnTo>
                  <a:lnTo>
                    <a:pt x="222" y="222"/>
                  </a:lnTo>
                  <a:lnTo>
                    <a:pt x="227" y="215"/>
                  </a:lnTo>
                  <a:lnTo>
                    <a:pt x="231" y="207"/>
                  </a:lnTo>
                  <a:lnTo>
                    <a:pt x="236" y="200"/>
                  </a:lnTo>
                  <a:lnTo>
                    <a:pt x="238" y="192"/>
                  </a:lnTo>
                  <a:lnTo>
                    <a:pt x="231" y="186"/>
                  </a:lnTo>
                  <a:lnTo>
                    <a:pt x="223" y="180"/>
                  </a:lnTo>
                  <a:lnTo>
                    <a:pt x="214" y="177"/>
                  </a:lnTo>
                  <a:lnTo>
                    <a:pt x="205" y="179"/>
                  </a:lnTo>
                  <a:lnTo>
                    <a:pt x="200" y="182"/>
                  </a:lnTo>
                  <a:lnTo>
                    <a:pt x="197" y="186"/>
                  </a:lnTo>
                  <a:lnTo>
                    <a:pt x="192" y="189"/>
                  </a:lnTo>
                  <a:lnTo>
                    <a:pt x="187" y="193"/>
                  </a:lnTo>
                  <a:lnTo>
                    <a:pt x="183" y="196"/>
                  </a:lnTo>
                  <a:lnTo>
                    <a:pt x="179" y="201"/>
                  </a:lnTo>
                  <a:lnTo>
                    <a:pt x="174" y="205"/>
                  </a:lnTo>
                  <a:lnTo>
                    <a:pt x="170" y="208"/>
                  </a:lnTo>
                  <a:lnTo>
                    <a:pt x="165" y="203"/>
                  </a:lnTo>
                  <a:lnTo>
                    <a:pt x="173" y="192"/>
                  </a:lnTo>
                  <a:lnTo>
                    <a:pt x="184" y="182"/>
                  </a:lnTo>
                  <a:lnTo>
                    <a:pt x="193" y="174"/>
                  </a:lnTo>
                  <a:lnTo>
                    <a:pt x="199" y="163"/>
                  </a:lnTo>
                  <a:lnTo>
                    <a:pt x="191" y="157"/>
                  </a:lnTo>
                  <a:lnTo>
                    <a:pt x="184" y="150"/>
                  </a:lnTo>
                  <a:lnTo>
                    <a:pt x="174" y="145"/>
                  </a:lnTo>
                  <a:lnTo>
                    <a:pt x="165" y="146"/>
                  </a:lnTo>
                  <a:lnTo>
                    <a:pt x="159" y="152"/>
                  </a:lnTo>
                  <a:lnTo>
                    <a:pt x="154" y="158"/>
                  </a:lnTo>
                  <a:lnTo>
                    <a:pt x="148" y="164"/>
                  </a:lnTo>
                  <a:lnTo>
                    <a:pt x="140" y="166"/>
                  </a:lnTo>
                  <a:lnTo>
                    <a:pt x="134" y="157"/>
                  </a:lnTo>
                  <a:lnTo>
                    <a:pt x="129" y="148"/>
                  </a:lnTo>
                  <a:lnTo>
                    <a:pt x="129" y="137"/>
                  </a:lnTo>
                  <a:lnTo>
                    <a:pt x="138" y="129"/>
                  </a:lnTo>
                  <a:lnTo>
                    <a:pt x="140" y="127"/>
                  </a:lnTo>
                  <a:lnTo>
                    <a:pt x="136" y="121"/>
                  </a:lnTo>
                  <a:lnTo>
                    <a:pt x="130" y="116"/>
                  </a:lnTo>
                  <a:lnTo>
                    <a:pt x="123" y="113"/>
                  </a:lnTo>
                  <a:lnTo>
                    <a:pt x="116" y="109"/>
                  </a:lnTo>
                  <a:lnTo>
                    <a:pt x="108" y="117"/>
                  </a:lnTo>
                  <a:lnTo>
                    <a:pt x="105" y="128"/>
                  </a:lnTo>
                  <a:lnTo>
                    <a:pt x="107" y="137"/>
                  </a:lnTo>
                  <a:lnTo>
                    <a:pt x="113" y="146"/>
                  </a:lnTo>
                  <a:lnTo>
                    <a:pt x="131" y="179"/>
                  </a:lnTo>
                  <a:lnTo>
                    <a:pt x="152" y="211"/>
                  </a:lnTo>
                  <a:lnTo>
                    <a:pt x="173" y="244"/>
                  </a:lnTo>
                  <a:lnTo>
                    <a:pt x="194" y="277"/>
                  </a:lnTo>
                  <a:lnTo>
                    <a:pt x="215" y="308"/>
                  </a:lnTo>
                  <a:lnTo>
                    <a:pt x="235" y="341"/>
                  </a:lnTo>
                  <a:lnTo>
                    <a:pt x="255" y="373"/>
                  </a:lnTo>
                  <a:lnTo>
                    <a:pt x="272" y="407"/>
                  </a:lnTo>
                  <a:lnTo>
                    <a:pt x="279" y="420"/>
                  </a:lnTo>
                  <a:lnTo>
                    <a:pt x="287" y="434"/>
                  </a:lnTo>
                  <a:lnTo>
                    <a:pt x="295" y="446"/>
                  </a:lnTo>
                  <a:lnTo>
                    <a:pt x="304" y="459"/>
                  </a:lnTo>
                  <a:lnTo>
                    <a:pt x="311" y="472"/>
                  </a:lnTo>
                  <a:lnTo>
                    <a:pt x="319" y="485"/>
                  </a:lnTo>
                  <a:lnTo>
                    <a:pt x="327" y="498"/>
                  </a:lnTo>
                  <a:lnTo>
                    <a:pt x="334" y="510"/>
                  </a:lnTo>
                  <a:lnTo>
                    <a:pt x="335" y="516"/>
                  </a:lnTo>
                  <a:lnTo>
                    <a:pt x="336" y="522"/>
                  </a:lnTo>
                  <a:lnTo>
                    <a:pt x="335" y="528"/>
                  </a:lnTo>
                  <a:lnTo>
                    <a:pt x="331" y="534"/>
                  </a:lnTo>
                  <a:lnTo>
                    <a:pt x="329" y="537"/>
                  </a:lnTo>
                  <a:lnTo>
                    <a:pt x="327" y="538"/>
                  </a:lnTo>
                  <a:lnTo>
                    <a:pt x="323" y="538"/>
                  </a:lnTo>
                  <a:lnTo>
                    <a:pt x="321" y="538"/>
                  </a:lnTo>
                  <a:lnTo>
                    <a:pt x="298" y="509"/>
                  </a:lnTo>
                  <a:lnTo>
                    <a:pt x="278" y="479"/>
                  </a:lnTo>
                  <a:lnTo>
                    <a:pt x="261" y="448"/>
                  </a:lnTo>
                  <a:lnTo>
                    <a:pt x="243" y="416"/>
                  </a:lnTo>
                  <a:lnTo>
                    <a:pt x="226" y="386"/>
                  </a:lnTo>
                  <a:lnTo>
                    <a:pt x="208" y="355"/>
                  </a:lnTo>
                  <a:lnTo>
                    <a:pt x="188" y="324"/>
                  </a:lnTo>
                  <a:lnTo>
                    <a:pt x="165" y="295"/>
                  </a:lnTo>
                  <a:lnTo>
                    <a:pt x="159" y="282"/>
                  </a:lnTo>
                  <a:lnTo>
                    <a:pt x="154" y="271"/>
                  </a:lnTo>
                  <a:lnTo>
                    <a:pt x="147" y="258"/>
                  </a:lnTo>
                  <a:lnTo>
                    <a:pt x="140" y="245"/>
                  </a:lnTo>
                  <a:lnTo>
                    <a:pt x="131" y="234"/>
                  </a:lnTo>
                  <a:lnTo>
                    <a:pt x="126" y="221"/>
                  </a:lnTo>
                  <a:lnTo>
                    <a:pt x="119" y="207"/>
                  </a:lnTo>
                  <a:lnTo>
                    <a:pt x="114" y="194"/>
                  </a:lnTo>
                  <a:lnTo>
                    <a:pt x="105" y="185"/>
                  </a:lnTo>
                  <a:lnTo>
                    <a:pt x="100" y="173"/>
                  </a:lnTo>
                  <a:lnTo>
                    <a:pt x="95" y="161"/>
                  </a:lnTo>
                  <a:lnTo>
                    <a:pt x="88" y="150"/>
                  </a:lnTo>
                  <a:lnTo>
                    <a:pt x="86" y="164"/>
                  </a:lnTo>
                  <a:lnTo>
                    <a:pt x="90" y="177"/>
                  </a:lnTo>
                  <a:lnTo>
                    <a:pt x="95" y="189"/>
                  </a:lnTo>
                  <a:lnTo>
                    <a:pt x="100" y="202"/>
                  </a:lnTo>
                  <a:lnTo>
                    <a:pt x="107" y="224"/>
                  </a:lnTo>
                  <a:lnTo>
                    <a:pt x="114" y="246"/>
                  </a:lnTo>
                  <a:lnTo>
                    <a:pt x="121" y="268"/>
                  </a:lnTo>
                  <a:lnTo>
                    <a:pt x="127" y="291"/>
                  </a:lnTo>
                  <a:lnTo>
                    <a:pt x="134" y="314"/>
                  </a:lnTo>
                  <a:lnTo>
                    <a:pt x="141" y="336"/>
                  </a:lnTo>
                  <a:lnTo>
                    <a:pt x="147" y="358"/>
                  </a:lnTo>
                  <a:lnTo>
                    <a:pt x="154" y="380"/>
                  </a:lnTo>
                  <a:lnTo>
                    <a:pt x="162" y="398"/>
                  </a:lnTo>
                  <a:lnTo>
                    <a:pt x="169" y="415"/>
                  </a:lnTo>
                  <a:lnTo>
                    <a:pt x="173" y="434"/>
                  </a:lnTo>
                  <a:lnTo>
                    <a:pt x="178" y="452"/>
                  </a:lnTo>
                  <a:lnTo>
                    <a:pt x="181" y="472"/>
                  </a:lnTo>
                  <a:lnTo>
                    <a:pt x="186" y="491"/>
                  </a:lnTo>
                  <a:lnTo>
                    <a:pt x="193" y="508"/>
                  </a:lnTo>
                  <a:lnTo>
                    <a:pt x="201" y="525"/>
                  </a:lnTo>
                  <a:lnTo>
                    <a:pt x="202" y="538"/>
                  </a:lnTo>
                  <a:lnTo>
                    <a:pt x="207" y="552"/>
                  </a:lnTo>
                  <a:lnTo>
                    <a:pt x="213" y="565"/>
                  </a:lnTo>
                  <a:lnTo>
                    <a:pt x="220" y="578"/>
                  </a:lnTo>
                  <a:lnTo>
                    <a:pt x="222" y="591"/>
                  </a:lnTo>
                  <a:lnTo>
                    <a:pt x="222" y="601"/>
                  </a:lnTo>
                  <a:lnTo>
                    <a:pt x="214" y="610"/>
                  </a:lnTo>
                  <a:lnTo>
                    <a:pt x="199" y="618"/>
                  </a:lnTo>
                  <a:lnTo>
                    <a:pt x="193" y="618"/>
                  </a:lnTo>
                  <a:lnTo>
                    <a:pt x="184" y="586"/>
                  </a:lnTo>
                  <a:lnTo>
                    <a:pt x="174" y="553"/>
                  </a:lnTo>
                  <a:lnTo>
                    <a:pt x="164" y="522"/>
                  </a:lnTo>
                  <a:lnTo>
                    <a:pt x="154" y="491"/>
                  </a:lnTo>
                  <a:lnTo>
                    <a:pt x="143" y="458"/>
                  </a:lnTo>
                  <a:lnTo>
                    <a:pt x="134" y="427"/>
                  </a:lnTo>
                  <a:lnTo>
                    <a:pt x="126" y="394"/>
                  </a:lnTo>
                  <a:lnTo>
                    <a:pt x="119" y="360"/>
                  </a:lnTo>
                  <a:lnTo>
                    <a:pt x="122" y="356"/>
                  </a:lnTo>
                  <a:lnTo>
                    <a:pt x="111" y="334"/>
                  </a:lnTo>
                  <a:lnTo>
                    <a:pt x="101" y="310"/>
                  </a:lnTo>
                  <a:lnTo>
                    <a:pt x="94" y="286"/>
                  </a:lnTo>
                  <a:lnTo>
                    <a:pt x="88" y="261"/>
                  </a:lnTo>
                  <a:lnTo>
                    <a:pt x="81" y="238"/>
                  </a:lnTo>
                  <a:lnTo>
                    <a:pt x="74" y="214"/>
                  </a:lnTo>
                  <a:lnTo>
                    <a:pt x="65" y="191"/>
                  </a:lnTo>
                  <a:lnTo>
                    <a:pt x="54" y="168"/>
                  </a:lnTo>
                  <a:lnTo>
                    <a:pt x="51" y="158"/>
                  </a:lnTo>
                  <a:lnTo>
                    <a:pt x="48" y="148"/>
                  </a:lnTo>
                  <a:lnTo>
                    <a:pt x="44" y="137"/>
                  </a:lnTo>
                  <a:lnTo>
                    <a:pt x="40" y="127"/>
                  </a:lnTo>
                  <a:lnTo>
                    <a:pt x="35" y="117"/>
                  </a:lnTo>
                  <a:lnTo>
                    <a:pt x="29" y="109"/>
                  </a:lnTo>
                  <a:lnTo>
                    <a:pt x="23" y="101"/>
                  </a:lnTo>
                  <a:lnTo>
                    <a:pt x="15" y="93"/>
                  </a:lnTo>
                  <a:lnTo>
                    <a:pt x="19" y="86"/>
                  </a:lnTo>
                  <a:lnTo>
                    <a:pt x="19" y="80"/>
                  </a:lnTo>
                  <a:lnTo>
                    <a:pt x="16" y="73"/>
                  </a:lnTo>
                  <a:lnTo>
                    <a:pt x="12" y="67"/>
                  </a:lnTo>
                  <a:lnTo>
                    <a:pt x="8" y="65"/>
                  </a:lnTo>
                  <a:lnTo>
                    <a:pt x="5" y="65"/>
                  </a:lnTo>
                  <a:lnTo>
                    <a:pt x="1" y="63"/>
                  </a:lnTo>
                  <a:lnTo>
                    <a:pt x="0" y="59"/>
                  </a:lnTo>
                  <a:lnTo>
                    <a:pt x="4" y="51"/>
                  </a:lnTo>
                  <a:lnTo>
                    <a:pt x="8" y="46"/>
                  </a:lnTo>
                  <a:lnTo>
                    <a:pt x="14" y="43"/>
                  </a:lnTo>
                  <a:lnTo>
                    <a:pt x="21" y="39"/>
                  </a:lnTo>
                  <a:lnTo>
                    <a:pt x="29" y="37"/>
                  </a:lnTo>
                  <a:lnTo>
                    <a:pt x="36" y="34"/>
                  </a:lnTo>
                  <a:lnTo>
                    <a:pt x="41" y="28"/>
                  </a:lnTo>
                  <a:lnTo>
                    <a:pt x="45" y="20"/>
                  </a:lnTo>
                  <a:lnTo>
                    <a:pt x="47" y="14"/>
                  </a:lnTo>
                  <a:lnTo>
                    <a:pt x="48" y="9"/>
                  </a:lnTo>
                  <a:lnTo>
                    <a:pt x="50" y="3"/>
                  </a:lnTo>
                  <a:lnTo>
                    <a:pt x="55" y="0"/>
                  </a:lnTo>
                  <a:lnTo>
                    <a:pt x="58" y="0"/>
                  </a:lnTo>
                  <a:lnTo>
                    <a:pt x="62" y="0"/>
                  </a:lnTo>
                  <a:lnTo>
                    <a:pt x="64" y="1"/>
                  </a:lnTo>
                  <a:lnTo>
                    <a:pt x="6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5" name="Freeform 15"/>
            <p:cNvSpPr>
              <a:spLocks/>
            </p:cNvSpPr>
            <p:nvPr/>
          </p:nvSpPr>
          <p:spPr bwMode="auto">
            <a:xfrm>
              <a:off x="1731963" y="2960688"/>
              <a:ext cx="207963" cy="211137"/>
            </a:xfrm>
            <a:custGeom>
              <a:avLst/>
              <a:gdLst>
                <a:gd name="T0" fmla="*/ 775 w 785"/>
                <a:gd name="T1" fmla="*/ 19 h 799"/>
                <a:gd name="T2" fmla="*/ 754 w 785"/>
                <a:gd name="T3" fmla="*/ 57 h 799"/>
                <a:gd name="T4" fmla="*/ 732 w 785"/>
                <a:gd name="T5" fmla="*/ 96 h 799"/>
                <a:gd name="T6" fmla="*/ 709 w 785"/>
                <a:gd name="T7" fmla="*/ 133 h 799"/>
                <a:gd name="T8" fmla="*/ 685 w 785"/>
                <a:gd name="T9" fmla="*/ 170 h 799"/>
                <a:gd name="T10" fmla="*/ 659 w 785"/>
                <a:gd name="T11" fmla="*/ 207 h 799"/>
                <a:gd name="T12" fmla="*/ 635 w 785"/>
                <a:gd name="T13" fmla="*/ 244 h 799"/>
                <a:gd name="T14" fmla="*/ 610 w 785"/>
                <a:gd name="T15" fmla="*/ 282 h 799"/>
                <a:gd name="T16" fmla="*/ 588 w 785"/>
                <a:gd name="T17" fmla="*/ 317 h 799"/>
                <a:gd name="T18" fmla="*/ 565 w 785"/>
                <a:gd name="T19" fmla="*/ 348 h 799"/>
                <a:gd name="T20" fmla="*/ 539 w 785"/>
                <a:gd name="T21" fmla="*/ 379 h 799"/>
                <a:gd name="T22" fmla="*/ 511 w 785"/>
                <a:gd name="T23" fmla="*/ 408 h 799"/>
                <a:gd name="T24" fmla="*/ 484 w 785"/>
                <a:gd name="T25" fmla="*/ 439 h 799"/>
                <a:gd name="T26" fmla="*/ 454 w 785"/>
                <a:gd name="T27" fmla="*/ 468 h 799"/>
                <a:gd name="T28" fmla="*/ 427 w 785"/>
                <a:gd name="T29" fmla="*/ 497 h 799"/>
                <a:gd name="T30" fmla="*/ 399 w 785"/>
                <a:gd name="T31" fmla="*/ 526 h 799"/>
                <a:gd name="T32" fmla="*/ 372 w 785"/>
                <a:gd name="T33" fmla="*/ 551 h 799"/>
                <a:gd name="T34" fmla="*/ 345 w 785"/>
                <a:gd name="T35" fmla="*/ 572 h 799"/>
                <a:gd name="T36" fmla="*/ 318 w 785"/>
                <a:gd name="T37" fmla="*/ 593 h 799"/>
                <a:gd name="T38" fmla="*/ 292 w 785"/>
                <a:gd name="T39" fmla="*/ 614 h 799"/>
                <a:gd name="T40" fmla="*/ 264 w 785"/>
                <a:gd name="T41" fmla="*/ 635 h 799"/>
                <a:gd name="T42" fmla="*/ 236 w 785"/>
                <a:gd name="T43" fmla="*/ 655 h 799"/>
                <a:gd name="T44" fmla="*/ 208 w 785"/>
                <a:gd name="T45" fmla="*/ 676 h 799"/>
                <a:gd name="T46" fmla="*/ 180 w 785"/>
                <a:gd name="T47" fmla="*/ 696 h 799"/>
                <a:gd name="T48" fmla="*/ 153 w 785"/>
                <a:gd name="T49" fmla="*/ 712 h 799"/>
                <a:gd name="T50" fmla="*/ 130 w 785"/>
                <a:gd name="T51" fmla="*/ 726 h 799"/>
                <a:gd name="T52" fmla="*/ 106 w 785"/>
                <a:gd name="T53" fmla="*/ 742 h 799"/>
                <a:gd name="T54" fmla="*/ 82 w 785"/>
                <a:gd name="T55" fmla="*/ 756 h 799"/>
                <a:gd name="T56" fmla="*/ 61 w 785"/>
                <a:gd name="T57" fmla="*/ 768 h 799"/>
                <a:gd name="T58" fmla="*/ 44 w 785"/>
                <a:gd name="T59" fmla="*/ 778 h 799"/>
                <a:gd name="T60" fmla="*/ 28 w 785"/>
                <a:gd name="T61" fmla="*/ 787 h 799"/>
                <a:gd name="T62" fmla="*/ 9 w 785"/>
                <a:gd name="T63" fmla="*/ 796 h 799"/>
                <a:gd name="T64" fmla="*/ 21 w 785"/>
                <a:gd name="T65" fmla="*/ 785 h 799"/>
                <a:gd name="T66" fmla="*/ 61 w 785"/>
                <a:gd name="T67" fmla="*/ 757 h 799"/>
                <a:gd name="T68" fmla="*/ 103 w 785"/>
                <a:gd name="T69" fmla="*/ 729 h 799"/>
                <a:gd name="T70" fmla="*/ 144 w 785"/>
                <a:gd name="T71" fmla="*/ 701 h 799"/>
                <a:gd name="T72" fmla="*/ 185 w 785"/>
                <a:gd name="T73" fmla="*/ 671 h 799"/>
                <a:gd name="T74" fmla="*/ 224 w 785"/>
                <a:gd name="T75" fmla="*/ 641 h 799"/>
                <a:gd name="T76" fmla="*/ 263 w 785"/>
                <a:gd name="T77" fmla="*/ 608 h 799"/>
                <a:gd name="T78" fmla="*/ 301 w 785"/>
                <a:gd name="T79" fmla="*/ 575 h 799"/>
                <a:gd name="T80" fmla="*/ 336 w 785"/>
                <a:gd name="T81" fmla="*/ 540 h 799"/>
                <a:gd name="T82" fmla="*/ 370 w 785"/>
                <a:gd name="T83" fmla="*/ 506 h 799"/>
                <a:gd name="T84" fmla="*/ 404 w 785"/>
                <a:gd name="T85" fmla="*/ 472 h 799"/>
                <a:gd name="T86" fmla="*/ 438 w 785"/>
                <a:gd name="T87" fmla="*/ 440 h 799"/>
                <a:gd name="T88" fmla="*/ 471 w 785"/>
                <a:gd name="T89" fmla="*/ 405 h 799"/>
                <a:gd name="T90" fmla="*/ 503 w 785"/>
                <a:gd name="T91" fmla="*/ 370 h 799"/>
                <a:gd name="T92" fmla="*/ 534 w 785"/>
                <a:gd name="T93" fmla="*/ 334 h 799"/>
                <a:gd name="T94" fmla="*/ 560 w 785"/>
                <a:gd name="T95" fmla="*/ 297 h 799"/>
                <a:gd name="T96" fmla="*/ 586 w 785"/>
                <a:gd name="T97" fmla="*/ 262 h 799"/>
                <a:gd name="T98" fmla="*/ 611 w 785"/>
                <a:gd name="T99" fmla="*/ 233 h 799"/>
                <a:gd name="T100" fmla="*/ 636 w 785"/>
                <a:gd name="T101" fmla="*/ 204 h 799"/>
                <a:gd name="T102" fmla="*/ 660 w 785"/>
                <a:gd name="T103" fmla="*/ 175 h 799"/>
                <a:gd name="T104" fmla="*/ 682 w 785"/>
                <a:gd name="T105" fmla="*/ 144 h 799"/>
                <a:gd name="T106" fmla="*/ 704 w 785"/>
                <a:gd name="T107" fmla="*/ 115 h 799"/>
                <a:gd name="T108" fmla="*/ 727 w 785"/>
                <a:gd name="T109" fmla="*/ 85 h 799"/>
                <a:gd name="T110" fmla="*/ 749 w 785"/>
                <a:gd name="T111" fmla="*/ 55 h 799"/>
                <a:gd name="T112" fmla="*/ 766 w 785"/>
                <a:gd name="T113" fmla="*/ 29 h 799"/>
                <a:gd name="T114" fmla="*/ 777 w 785"/>
                <a:gd name="T115" fmla="*/ 7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5" h="799">
                  <a:moveTo>
                    <a:pt x="785" y="0"/>
                  </a:moveTo>
                  <a:lnTo>
                    <a:pt x="775" y="19"/>
                  </a:lnTo>
                  <a:lnTo>
                    <a:pt x="765" y="39"/>
                  </a:lnTo>
                  <a:lnTo>
                    <a:pt x="754" y="57"/>
                  </a:lnTo>
                  <a:lnTo>
                    <a:pt x="743" y="76"/>
                  </a:lnTo>
                  <a:lnTo>
                    <a:pt x="732" y="96"/>
                  </a:lnTo>
                  <a:lnTo>
                    <a:pt x="721" y="114"/>
                  </a:lnTo>
                  <a:lnTo>
                    <a:pt x="709" y="133"/>
                  </a:lnTo>
                  <a:lnTo>
                    <a:pt x="696" y="151"/>
                  </a:lnTo>
                  <a:lnTo>
                    <a:pt x="685" y="170"/>
                  </a:lnTo>
                  <a:lnTo>
                    <a:pt x="672" y="189"/>
                  </a:lnTo>
                  <a:lnTo>
                    <a:pt x="659" y="207"/>
                  </a:lnTo>
                  <a:lnTo>
                    <a:pt x="647" y="226"/>
                  </a:lnTo>
                  <a:lnTo>
                    <a:pt x="635" y="244"/>
                  </a:lnTo>
                  <a:lnTo>
                    <a:pt x="623" y="263"/>
                  </a:lnTo>
                  <a:lnTo>
                    <a:pt x="610" y="282"/>
                  </a:lnTo>
                  <a:lnTo>
                    <a:pt x="599" y="300"/>
                  </a:lnTo>
                  <a:lnTo>
                    <a:pt x="588" y="317"/>
                  </a:lnTo>
                  <a:lnTo>
                    <a:pt x="577" y="333"/>
                  </a:lnTo>
                  <a:lnTo>
                    <a:pt x="565" y="348"/>
                  </a:lnTo>
                  <a:lnTo>
                    <a:pt x="552" y="364"/>
                  </a:lnTo>
                  <a:lnTo>
                    <a:pt x="539" y="379"/>
                  </a:lnTo>
                  <a:lnTo>
                    <a:pt x="525" y="394"/>
                  </a:lnTo>
                  <a:lnTo>
                    <a:pt x="511" y="408"/>
                  </a:lnTo>
                  <a:lnTo>
                    <a:pt x="497" y="423"/>
                  </a:lnTo>
                  <a:lnTo>
                    <a:pt x="484" y="439"/>
                  </a:lnTo>
                  <a:lnTo>
                    <a:pt x="470" y="453"/>
                  </a:lnTo>
                  <a:lnTo>
                    <a:pt x="454" y="468"/>
                  </a:lnTo>
                  <a:lnTo>
                    <a:pt x="440" y="482"/>
                  </a:lnTo>
                  <a:lnTo>
                    <a:pt x="427" y="497"/>
                  </a:lnTo>
                  <a:lnTo>
                    <a:pt x="413" y="511"/>
                  </a:lnTo>
                  <a:lnTo>
                    <a:pt x="399" y="526"/>
                  </a:lnTo>
                  <a:lnTo>
                    <a:pt x="385" y="541"/>
                  </a:lnTo>
                  <a:lnTo>
                    <a:pt x="372" y="551"/>
                  </a:lnTo>
                  <a:lnTo>
                    <a:pt x="359" y="562"/>
                  </a:lnTo>
                  <a:lnTo>
                    <a:pt x="345" y="572"/>
                  </a:lnTo>
                  <a:lnTo>
                    <a:pt x="332" y="583"/>
                  </a:lnTo>
                  <a:lnTo>
                    <a:pt x="318" y="593"/>
                  </a:lnTo>
                  <a:lnTo>
                    <a:pt x="304" y="604"/>
                  </a:lnTo>
                  <a:lnTo>
                    <a:pt x="292" y="614"/>
                  </a:lnTo>
                  <a:lnTo>
                    <a:pt x="278" y="625"/>
                  </a:lnTo>
                  <a:lnTo>
                    <a:pt x="264" y="635"/>
                  </a:lnTo>
                  <a:lnTo>
                    <a:pt x="250" y="646"/>
                  </a:lnTo>
                  <a:lnTo>
                    <a:pt x="236" y="655"/>
                  </a:lnTo>
                  <a:lnTo>
                    <a:pt x="222" y="665"/>
                  </a:lnTo>
                  <a:lnTo>
                    <a:pt x="208" y="676"/>
                  </a:lnTo>
                  <a:lnTo>
                    <a:pt x="194" y="686"/>
                  </a:lnTo>
                  <a:lnTo>
                    <a:pt x="180" y="696"/>
                  </a:lnTo>
                  <a:lnTo>
                    <a:pt x="166" y="706"/>
                  </a:lnTo>
                  <a:lnTo>
                    <a:pt x="153" y="712"/>
                  </a:lnTo>
                  <a:lnTo>
                    <a:pt x="142" y="719"/>
                  </a:lnTo>
                  <a:lnTo>
                    <a:pt x="130" y="726"/>
                  </a:lnTo>
                  <a:lnTo>
                    <a:pt x="118" y="734"/>
                  </a:lnTo>
                  <a:lnTo>
                    <a:pt x="106" y="742"/>
                  </a:lnTo>
                  <a:lnTo>
                    <a:pt x="94" y="749"/>
                  </a:lnTo>
                  <a:lnTo>
                    <a:pt x="82" y="756"/>
                  </a:lnTo>
                  <a:lnTo>
                    <a:pt x="70" y="762"/>
                  </a:lnTo>
                  <a:lnTo>
                    <a:pt x="61" y="768"/>
                  </a:lnTo>
                  <a:lnTo>
                    <a:pt x="53" y="772"/>
                  </a:lnTo>
                  <a:lnTo>
                    <a:pt x="44" y="778"/>
                  </a:lnTo>
                  <a:lnTo>
                    <a:pt x="36" y="783"/>
                  </a:lnTo>
                  <a:lnTo>
                    <a:pt x="28" y="787"/>
                  </a:lnTo>
                  <a:lnTo>
                    <a:pt x="18" y="792"/>
                  </a:lnTo>
                  <a:lnTo>
                    <a:pt x="9" y="796"/>
                  </a:lnTo>
                  <a:lnTo>
                    <a:pt x="0" y="799"/>
                  </a:lnTo>
                  <a:lnTo>
                    <a:pt x="21" y="785"/>
                  </a:lnTo>
                  <a:lnTo>
                    <a:pt x="42" y="771"/>
                  </a:lnTo>
                  <a:lnTo>
                    <a:pt x="61" y="757"/>
                  </a:lnTo>
                  <a:lnTo>
                    <a:pt x="82" y="743"/>
                  </a:lnTo>
                  <a:lnTo>
                    <a:pt x="103" y="729"/>
                  </a:lnTo>
                  <a:lnTo>
                    <a:pt x="123" y="715"/>
                  </a:lnTo>
                  <a:lnTo>
                    <a:pt x="144" y="701"/>
                  </a:lnTo>
                  <a:lnTo>
                    <a:pt x="164" y="686"/>
                  </a:lnTo>
                  <a:lnTo>
                    <a:pt x="185" y="671"/>
                  </a:lnTo>
                  <a:lnTo>
                    <a:pt x="204" y="656"/>
                  </a:lnTo>
                  <a:lnTo>
                    <a:pt x="224" y="641"/>
                  </a:lnTo>
                  <a:lnTo>
                    <a:pt x="244" y="625"/>
                  </a:lnTo>
                  <a:lnTo>
                    <a:pt x="263" y="608"/>
                  </a:lnTo>
                  <a:lnTo>
                    <a:pt x="282" y="592"/>
                  </a:lnTo>
                  <a:lnTo>
                    <a:pt x="301" y="575"/>
                  </a:lnTo>
                  <a:lnTo>
                    <a:pt x="320" y="557"/>
                  </a:lnTo>
                  <a:lnTo>
                    <a:pt x="336" y="540"/>
                  </a:lnTo>
                  <a:lnTo>
                    <a:pt x="353" y="523"/>
                  </a:lnTo>
                  <a:lnTo>
                    <a:pt x="370" y="506"/>
                  </a:lnTo>
                  <a:lnTo>
                    <a:pt x="387" y="490"/>
                  </a:lnTo>
                  <a:lnTo>
                    <a:pt x="404" y="472"/>
                  </a:lnTo>
                  <a:lnTo>
                    <a:pt x="421" y="456"/>
                  </a:lnTo>
                  <a:lnTo>
                    <a:pt x="438" y="440"/>
                  </a:lnTo>
                  <a:lnTo>
                    <a:pt x="454" y="422"/>
                  </a:lnTo>
                  <a:lnTo>
                    <a:pt x="471" y="405"/>
                  </a:lnTo>
                  <a:lnTo>
                    <a:pt x="487" y="387"/>
                  </a:lnTo>
                  <a:lnTo>
                    <a:pt x="503" y="370"/>
                  </a:lnTo>
                  <a:lnTo>
                    <a:pt x="518" y="353"/>
                  </a:lnTo>
                  <a:lnTo>
                    <a:pt x="534" y="334"/>
                  </a:lnTo>
                  <a:lnTo>
                    <a:pt x="547" y="315"/>
                  </a:lnTo>
                  <a:lnTo>
                    <a:pt x="560" y="297"/>
                  </a:lnTo>
                  <a:lnTo>
                    <a:pt x="573" y="277"/>
                  </a:lnTo>
                  <a:lnTo>
                    <a:pt x="586" y="262"/>
                  </a:lnTo>
                  <a:lnTo>
                    <a:pt x="599" y="248"/>
                  </a:lnTo>
                  <a:lnTo>
                    <a:pt x="611" y="233"/>
                  </a:lnTo>
                  <a:lnTo>
                    <a:pt x="624" y="219"/>
                  </a:lnTo>
                  <a:lnTo>
                    <a:pt x="636" y="204"/>
                  </a:lnTo>
                  <a:lnTo>
                    <a:pt x="649" y="189"/>
                  </a:lnTo>
                  <a:lnTo>
                    <a:pt x="660" y="175"/>
                  </a:lnTo>
                  <a:lnTo>
                    <a:pt x="672" y="160"/>
                  </a:lnTo>
                  <a:lnTo>
                    <a:pt x="682" y="144"/>
                  </a:lnTo>
                  <a:lnTo>
                    <a:pt x="694" y="130"/>
                  </a:lnTo>
                  <a:lnTo>
                    <a:pt x="704" y="115"/>
                  </a:lnTo>
                  <a:lnTo>
                    <a:pt x="716" y="100"/>
                  </a:lnTo>
                  <a:lnTo>
                    <a:pt x="727" y="85"/>
                  </a:lnTo>
                  <a:lnTo>
                    <a:pt x="738" y="70"/>
                  </a:lnTo>
                  <a:lnTo>
                    <a:pt x="749" y="55"/>
                  </a:lnTo>
                  <a:lnTo>
                    <a:pt x="759" y="40"/>
                  </a:lnTo>
                  <a:lnTo>
                    <a:pt x="766" y="29"/>
                  </a:lnTo>
                  <a:lnTo>
                    <a:pt x="772" y="18"/>
                  </a:lnTo>
                  <a:lnTo>
                    <a:pt x="777" y="7"/>
                  </a:lnTo>
                  <a:lnTo>
                    <a:pt x="7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6" name="Freeform 16"/>
            <p:cNvSpPr>
              <a:spLocks/>
            </p:cNvSpPr>
            <p:nvPr/>
          </p:nvSpPr>
          <p:spPr bwMode="auto">
            <a:xfrm>
              <a:off x="1849438" y="2971800"/>
              <a:ext cx="46038" cy="26987"/>
            </a:xfrm>
            <a:custGeom>
              <a:avLst/>
              <a:gdLst>
                <a:gd name="T0" fmla="*/ 169 w 170"/>
                <a:gd name="T1" fmla="*/ 10 h 107"/>
                <a:gd name="T2" fmla="*/ 153 w 170"/>
                <a:gd name="T3" fmla="*/ 21 h 107"/>
                <a:gd name="T4" fmla="*/ 136 w 170"/>
                <a:gd name="T5" fmla="*/ 31 h 107"/>
                <a:gd name="T6" fmla="*/ 119 w 170"/>
                <a:gd name="T7" fmla="*/ 41 h 107"/>
                <a:gd name="T8" fmla="*/ 101 w 170"/>
                <a:gd name="T9" fmla="*/ 49 h 107"/>
                <a:gd name="T10" fmla="*/ 84 w 170"/>
                <a:gd name="T11" fmla="*/ 58 h 107"/>
                <a:gd name="T12" fmla="*/ 68 w 170"/>
                <a:gd name="T13" fmla="*/ 67 h 107"/>
                <a:gd name="T14" fmla="*/ 50 w 170"/>
                <a:gd name="T15" fmla="*/ 77 h 107"/>
                <a:gd name="T16" fmla="*/ 34 w 170"/>
                <a:gd name="T17" fmla="*/ 87 h 107"/>
                <a:gd name="T18" fmla="*/ 40 w 170"/>
                <a:gd name="T19" fmla="*/ 93 h 107"/>
                <a:gd name="T20" fmla="*/ 35 w 170"/>
                <a:gd name="T21" fmla="*/ 94 h 107"/>
                <a:gd name="T22" fmla="*/ 31 w 170"/>
                <a:gd name="T23" fmla="*/ 96 h 107"/>
                <a:gd name="T24" fmla="*/ 26 w 170"/>
                <a:gd name="T25" fmla="*/ 100 h 107"/>
                <a:gd name="T26" fmla="*/ 20 w 170"/>
                <a:gd name="T27" fmla="*/ 103 h 107"/>
                <a:gd name="T28" fmla="*/ 15 w 170"/>
                <a:gd name="T29" fmla="*/ 106 h 107"/>
                <a:gd name="T30" fmla="*/ 11 w 170"/>
                <a:gd name="T31" fmla="*/ 107 h 107"/>
                <a:gd name="T32" fmla="*/ 5 w 170"/>
                <a:gd name="T33" fmla="*/ 107 h 107"/>
                <a:gd name="T34" fmla="*/ 0 w 170"/>
                <a:gd name="T35" fmla="*/ 105 h 107"/>
                <a:gd name="T36" fmla="*/ 6 w 170"/>
                <a:gd name="T37" fmla="*/ 96 h 107"/>
                <a:gd name="T38" fmla="*/ 14 w 170"/>
                <a:gd name="T39" fmla="*/ 89 h 107"/>
                <a:gd name="T40" fmla="*/ 24 w 170"/>
                <a:gd name="T41" fmla="*/ 85 h 107"/>
                <a:gd name="T42" fmla="*/ 32 w 170"/>
                <a:gd name="T43" fmla="*/ 79 h 107"/>
                <a:gd name="T44" fmla="*/ 48 w 170"/>
                <a:gd name="T45" fmla="*/ 67 h 107"/>
                <a:gd name="T46" fmla="*/ 63 w 170"/>
                <a:gd name="T47" fmla="*/ 56 h 107"/>
                <a:gd name="T48" fmla="*/ 79 w 170"/>
                <a:gd name="T49" fmla="*/ 45 h 107"/>
                <a:gd name="T50" fmla="*/ 97 w 170"/>
                <a:gd name="T51" fmla="*/ 35 h 107"/>
                <a:gd name="T52" fmla="*/ 113 w 170"/>
                <a:gd name="T53" fmla="*/ 26 h 107"/>
                <a:gd name="T54" fmla="*/ 129 w 170"/>
                <a:gd name="T55" fmla="*/ 16 h 107"/>
                <a:gd name="T56" fmla="*/ 147 w 170"/>
                <a:gd name="T57" fmla="*/ 8 h 107"/>
                <a:gd name="T58" fmla="*/ 164 w 170"/>
                <a:gd name="T59" fmla="*/ 0 h 107"/>
                <a:gd name="T60" fmla="*/ 168 w 170"/>
                <a:gd name="T61" fmla="*/ 1 h 107"/>
                <a:gd name="T62" fmla="*/ 170 w 170"/>
                <a:gd name="T63" fmla="*/ 5 h 107"/>
                <a:gd name="T64" fmla="*/ 170 w 170"/>
                <a:gd name="T65" fmla="*/ 7 h 107"/>
                <a:gd name="T66" fmla="*/ 169 w 170"/>
                <a:gd name="T67"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107">
                  <a:moveTo>
                    <a:pt x="169" y="10"/>
                  </a:moveTo>
                  <a:lnTo>
                    <a:pt x="153" y="21"/>
                  </a:lnTo>
                  <a:lnTo>
                    <a:pt x="136" y="31"/>
                  </a:lnTo>
                  <a:lnTo>
                    <a:pt x="119" y="41"/>
                  </a:lnTo>
                  <a:lnTo>
                    <a:pt x="101" y="49"/>
                  </a:lnTo>
                  <a:lnTo>
                    <a:pt x="84" y="58"/>
                  </a:lnTo>
                  <a:lnTo>
                    <a:pt x="68" y="67"/>
                  </a:lnTo>
                  <a:lnTo>
                    <a:pt x="50" y="77"/>
                  </a:lnTo>
                  <a:lnTo>
                    <a:pt x="34" y="87"/>
                  </a:lnTo>
                  <a:lnTo>
                    <a:pt x="40" y="93"/>
                  </a:lnTo>
                  <a:lnTo>
                    <a:pt x="35" y="94"/>
                  </a:lnTo>
                  <a:lnTo>
                    <a:pt x="31" y="96"/>
                  </a:lnTo>
                  <a:lnTo>
                    <a:pt x="26" y="100"/>
                  </a:lnTo>
                  <a:lnTo>
                    <a:pt x="20" y="103"/>
                  </a:lnTo>
                  <a:lnTo>
                    <a:pt x="15" y="106"/>
                  </a:lnTo>
                  <a:lnTo>
                    <a:pt x="11" y="107"/>
                  </a:lnTo>
                  <a:lnTo>
                    <a:pt x="5" y="107"/>
                  </a:lnTo>
                  <a:lnTo>
                    <a:pt x="0" y="105"/>
                  </a:lnTo>
                  <a:lnTo>
                    <a:pt x="6" y="96"/>
                  </a:lnTo>
                  <a:lnTo>
                    <a:pt x="14" y="89"/>
                  </a:lnTo>
                  <a:lnTo>
                    <a:pt x="24" y="85"/>
                  </a:lnTo>
                  <a:lnTo>
                    <a:pt x="32" y="79"/>
                  </a:lnTo>
                  <a:lnTo>
                    <a:pt x="48" y="67"/>
                  </a:lnTo>
                  <a:lnTo>
                    <a:pt x="63" y="56"/>
                  </a:lnTo>
                  <a:lnTo>
                    <a:pt x="79" y="45"/>
                  </a:lnTo>
                  <a:lnTo>
                    <a:pt x="97" y="35"/>
                  </a:lnTo>
                  <a:lnTo>
                    <a:pt x="113" y="26"/>
                  </a:lnTo>
                  <a:lnTo>
                    <a:pt x="129" y="16"/>
                  </a:lnTo>
                  <a:lnTo>
                    <a:pt x="147" y="8"/>
                  </a:lnTo>
                  <a:lnTo>
                    <a:pt x="164" y="0"/>
                  </a:lnTo>
                  <a:lnTo>
                    <a:pt x="168" y="1"/>
                  </a:lnTo>
                  <a:lnTo>
                    <a:pt x="170" y="5"/>
                  </a:lnTo>
                  <a:lnTo>
                    <a:pt x="170" y="7"/>
                  </a:lnTo>
                  <a:lnTo>
                    <a:pt x="16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7" name="Freeform 17"/>
            <p:cNvSpPr>
              <a:spLocks/>
            </p:cNvSpPr>
            <p:nvPr/>
          </p:nvSpPr>
          <p:spPr bwMode="auto">
            <a:xfrm>
              <a:off x="1741488" y="2973388"/>
              <a:ext cx="4763" cy="3175"/>
            </a:xfrm>
            <a:custGeom>
              <a:avLst/>
              <a:gdLst>
                <a:gd name="T0" fmla="*/ 19 w 19"/>
                <a:gd name="T1" fmla="*/ 5 h 7"/>
                <a:gd name="T2" fmla="*/ 15 w 19"/>
                <a:gd name="T3" fmla="*/ 7 h 7"/>
                <a:gd name="T4" fmla="*/ 10 w 19"/>
                <a:gd name="T5" fmla="*/ 7 h 7"/>
                <a:gd name="T6" fmla="*/ 4 w 19"/>
                <a:gd name="T7" fmla="*/ 5 h 7"/>
                <a:gd name="T8" fmla="*/ 0 w 19"/>
                <a:gd name="T9" fmla="*/ 0 h 7"/>
                <a:gd name="T10" fmla="*/ 19 w 19"/>
                <a:gd name="T11" fmla="*/ 5 h 7"/>
              </a:gdLst>
              <a:ahLst/>
              <a:cxnLst>
                <a:cxn ang="0">
                  <a:pos x="T0" y="T1"/>
                </a:cxn>
                <a:cxn ang="0">
                  <a:pos x="T2" y="T3"/>
                </a:cxn>
                <a:cxn ang="0">
                  <a:pos x="T4" y="T5"/>
                </a:cxn>
                <a:cxn ang="0">
                  <a:pos x="T6" y="T7"/>
                </a:cxn>
                <a:cxn ang="0">
                  <a:pos x="T8" y="T9"/>
                </a:cxn>
                <a:cxn ang="0">
                  <a:pos x="T10" y="T11"/>
                </a:cxn>
              </a:cxnLst>
              <a:rect l="0" t="0" r="r" b="b"/>
              <a:pathLst>
                <a:path w="19" h="7">
                  <a:moveTo>
                    <a:pt x="19" y="5"/>
                  </a:moveTo>
                  <a:lnTo>
                    <a:pt x="15" y="7"/>
                  </a:lnTo>
                  <a:lnTo>
                    <a:pt x="10" y="7"/>
                  </a:lnTo>
                  <a:lnTo>
                    <a:pt x="4" y="5"/>
                  </a:lnTo>
                  <a:lnTo>
                    <a:pt x="0" y="0"/>
                  </a:lnTo>
                  <a:lnTo>
                    <a:pt x="1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8" name="Freeform 18"/>
            <p:cNvSpPr>
              <a:spLocks/>
            </p:cNvSpPr>
            <p:nvPr/>
          </p:nvSpPr>
          <p:spPr bwMode="auto">
            <a:xfrm>
              <a:off x="1747838" y="2981325"/>
              <a:ext cx="192088" cy="198437"/>
            </a:xfrm>
            <a:custGeom>
              <a:avLst/>
              <a:gdLst>
                <a:gd name="T0" fmla="*/ 715 w 729"/>
                <a:gd name="T1" fmla="*/ 26 h 752"/>
                <a:gd name="T2" fmla="*/ 688 w 729"/>
                <a:gd name="T3" fmla="*/ 76 h 752"/>
                <a:gd name="T4" fmla="*/ 659 w 729"/>
                <a:gd name="T5" fmla="*/ 126 h 752"/>
                <a:gd name="T6" fmla="*/ 629 w 729"/>
                <a:gd name="T7" fmla="*/ 176 h 752"/>
                <a:gd name="T8" fmla="*/ 598 w 729"/>
                <a:gd name="T9" fmla="*/ 223 h 752"/>
                <a:gd name="T10" fmla="*/ 564 w 729"/>
                <a:gd name="T11" fmla="*/ 271 h 752"/>
                <a:gd name="T12" fmla="*/ 528 w 729"/>
                <a:gd name="T13" fmla="*/ 317 h 752"/>
                <a:gd name="T14" fmla="*/ 490 w 729"/>
                <a:gd name="T15" fmla="*/ 363 h 752"/>
                <a:gd name="T16" fmla="*/ 455 w 729"/>
                <a:gd name="T17" fmla="*/ 403 h 752"/>
                <a:gd name="T18" fmla="*/ 425 w 729"/>
                <a:gd name="T19" fmla="*/ 438 h 752"/>
                <a:gd name="T20" fmla="*/ 393 w 729"/>
                <a:gd name="T21" fmla="*/ 469 h 752"/>
                <a:gd name="T22" fmla="*/ 361 w 729"/>
                <a:gd name="T23" fmla="*/ 498 h 752"/>
                <a:gd name="T24" fmla="*/ 326 w 729"/>
                <a:gd name="T25" fmla="*/ 524 h 752"/>
                <a:gd name="T26" fmla="*/ 292 w 729"/>
                <a:gd name="T27" fmla="*/ 551 h 752"/>
                <a:gd name="T28" fmla="*/ 257 w 729"/>
                <a:gd name="T29" fmla="*/ 578 h 752"/>
                <a:gd name="T30" fmla="*/ 223 w 729"/>
                <a:gd name="T31" fmla="*/ 606 h 752"/>
                <a:gd name="T32" fmla="*/ 194 w 729"/>
                <a:gd name="T33" fmla="*/ 629 h 752"/>
                <a:gd name="T34" fmla="*/ 169 w 729"/>
                <a:gd name="T35" fmla="*/ 646 h 752"/>
                <a:gd name="T36" fmla="*/ 143 w 729"/>
                <a:gd name="T37" fmla="*/ 663 h 752"/>
                <a:gd name="T38" fmla="*/ 118 w 729"/>
                <a:gd name="T39" fmla="*/ 680 h 752"/>
                <a:gd name="T40" fmla="*/ 92 w 729"/>
                <a:gd name="T41" fmla="*/ 696 h 752"/>
                <a:gd name="T42" fmla="*/ 65 w 729"/>
                <a:gd name="T43" fmla="*/ 713 h 752"/>
                <a:gd name="T44" fmla="*/ 40 w 729"/>
                <a:gd name="T45" fmla="*/ 729 h 752"/>
                <a:gd name="T46" fmla="*/ 13 w 729"/>
                <a:gd name="T47" fmla="*/ 745 h 752"/>
                <a:gd name="T48" fmla="*/ 15 w 729"/>
                <a:gd name="T49" fmla="*/ 739 h 752"/>
                <a:gd name="T50" fmla="*/ 45 w 729"/>
                <a:gd name="T51" fmla="*/ 716 h 752"/>
                <a:gd name="T52" fmla="*/ 78 w 729"/>
                <a:gd name="T53" fmla="*/ 692 h 752"/>
                <a:gd name="T54" fmla="*/ 112 w 729"/>
                <a:gd name="T55" fmla="*/ 669 h 752"/>
                <a:gd name="T56" fmla="*/ 145 w 729"/>
                <a:gd name="T57" fmla="*/ 645 h 752"/>
                <a:gd name="T58" fmla="*/ 179 w 729"/>
                <a:gd name="T59" fmla="*/ 621 h 752"/>
                <a:gd name="T60" fmla="*/ 213 w 729"/>
                <a:gd name="T61" fmla="*/ 596 h 752"/>
                <a:gd name="T62" fmla="*/ 245 w 729"/>
                <a:gd name="T63" fmla="*/ 571 h 752"/>
                <a:gd name="T64" fmla="*/ 285 w 729"/>
                <a:gd name="T65" fmla="*/ 537 h 752"/>
                <a:gd name="T66" fmla="*/ 331 w 729"/>
                <a:gd name="T67" fmla="*/ 494 h 752"/>
                <a:gd name="T68" fmla="*/ 376 w 729"/>
                <a:gd name="T69" fmla="*/ 449 h 752"/>
                <a:gd name="T70" fmla="*/ 418 w 729"/>
                <a:gd name="T71" fmla="*/ 401 h 752"/>
                <a:gd name="T72" fmla="*/ 459 w 729"/>
                <a:gd name="T73" fmla="*/ 352 h 752"/>
                <a:gd name="T74" fmla="*/ 499 w 729"/>
                <a:gd name="T75" fmla="*/ 303 h 752"/>
                <a:gd name="T76" fmla="*/ 538 w 729"/>
                <a:gd name="T77" fmla="*/ 253 h 752"/>
                <a:gd name="T78" fmla="*/ 577 w 729"/>
                <a:gd name="T79" fmla="*/ 206 h 752"/>
                <a:gd name="T80" fmla="*/ 606 w 729"/>
                <a:gd name="T81" fmla="*/ 169 h 752"/>
                <a:gd name="T82" fmla="*/ 626 w 729"/>
                <a:gd name="T83" fmla="*/ 142 h 752"/>
                <a:gd name="T84" fmla="*/ 643 w 729"/>
                <a:gd name="T85" fmla="*/ 115 h 752"/>
                <a:gd name="T86" fmla="*/ 661 w 729"/>
                <a:gd name="T87" fmla="*/ 88 h 752"/>
                <a:gd name="T88" fmla="*/ 679 w 729"/>
                <a:gd name="T89" fmla="*/ 66 h 752"/>
                <a:gd name="T90" fmla="*/ 694 w 729"/>
                <a:gd name="T91" fmla="*/ 48 h 752"/>
                <a:gd name="T92" fmla="*/ 707 w 729"/>
                <a:gd name="T93" fmla="*/ 28 h 752"/>
                <a:gd name="T94" fmla="*/ 721 w 729"/>
                <a:gd name="T95" fmla="*/ 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9" h="752">
                  <a:moveTo>
                    <a:pt x="729" y="0"/>
                  </a:moveTo>
                  <a:lnTo>
                    <a:pt x="715" y="26"/>
                  </a:lnTo>
                  <a:lnTo>
                    <a:pt x="702" y="50"/>
                  </a:lnTo>
                  <a:lnTo>
                    <a:pt x="688" y="76"/>
                  </a:lnTo>
                  <a:lnTo>
                    <a:pt x="673" y="101"/>
                  </a:lnTo>
                  <a:lnTo>
                    <a:pt x="659" y="126"/>
                  </a:lnTo>
                  <a:lnTo>
                    <a:pt x="644" y="150"/>
                  </a:lnTo>
                  <a:lnTo>
                    <a:pt x="629" y="176"/>
                  </a:lnTo>
                  <a:lnTo>
                    <a:pt x="614" y="199"/>
                  </a:lnTo>
                  <a:lnTo>
                    <a:pt x="598" y="223"/>
                  </a:lnTo>
                  <a:lnTo>
                    <a:pt x="581" y="248"/>
                  </a:lnTo>
                  <a:lnTo>
                    <a:pt x="564" y="271"/>
                  </a:lnTo>
                  <a:lnTo>
                    <a:pt x="547" y="294"/>
                  </a:lnTo>
                  <a:lnTo>
                    <a:pt x="528" y="317"/>
                  </a:lnTo>
                  <a:lnTo>
                    <a:pt x="509" y="341"/>
                  </a:lnTo>
                  <a:lnTo>
                    <a:pt x="490" y="363"/>
                  </a:lnTo>
                  <a:lnTo>
                    <a:pt x="469" y="385"/>
                  </a:lnTo>
                  <a:lnTo>
                    <a:pt x="455" y="403"/>
                  </a:lnTo>
                  <a:lnTo>
                    <a:pt x="440" y="421"/>
                  </a:lnTo>
                  <a:lnTo>
                    <a:pt x="425" y="438"/>
                  </a:lnTo>
                  <a:lnTo>
                    <a:pt x="409" y="453"/>
                  </a:lnTo>
                  <a:lnTo>
                    <a:pt x="393" y="469"/>
                  </a:lnTo>
                  <a:lnTo>
                    <a:pt x="377" y="484"/>
                  </a:lnTo>
                  <a:lnTo>
                    <a:pt x="361" y="498"/>
                  </a:lnTo>
                  <a:lnTo>
                    <a:pt x="343" y="512"/>
                  </a:lnTo>
                  <a:lnTo>
                    <a:pt x="326" y="524"/>
                  </a:lnTo>
                  <a:lnTo>
                    <a:pt x="309" y="537"/>
                  </a:lnTo>
                  <a:lnTo>
                    <a:pt x="292" y="551"/>
                  </a:lnTo>
                  <a:lnTo>
                    <a:pt x="275" y="564"/>
                  </a:lnTo>
                  <a:lnTo>
                    <a:pt x="257" y="578"/>
                  </a:lnTo>
                  <a:lnTo>
                    <a:pt x="241" y="592"/>
                  </a:lnTo>
                  <a:lnTo>
                    <a:pt x="223" y="606"/>
                  </a:lnTo>
                  <a:lnTo>
                    <a:pt x="207" y="621"/>
                  </a:lnTo>
                  <a:lnTo>
                    <a:pt x="194" y="629"/>
                  </a:lnTo>
                  <a:lnTo>
                    <a:pt x="182" y="637"/>
                  </a:lnTo>
                  <a:lnTo>
                    <a:pt x="169" y="646"/>
                  </a:lnTo>
                  <a:lnTo>
                    <a:pt x="156" y="655"/>
                  </a:lnTo>
                  <a:lnTo>
                    <a:pt x="143" y="663"/>
                  </a:lnTo>
                  <a:lnTo>
                    <a:pt x="130" y="671"/>
                  </a:lnTo>
                  <a:lnTo>
                    <a:pt x="118" y="680"/>
                  </a:lnTo>
                  <a:lnTo>
                    <a:pt x="105" y="688"/>
                  </a:lnTo>
                  <a:lnTo>
                    <a:pt x="92" y="696"/>
                  </a:lnTo>
                  <a:lnTo>
                    <a:pt x="79" y="705"/>
                  </a:lnTo>
                  <a:lnTo>
                    <a:pt x="65" y="713"/>
                  </a:lnTo>
                  <a:lnTo>
                    <a:pt x="52" y="721"/>
                  </a:lnTo>
                  <a:lnTo>
                    <a:pt x="40" y="729"/>
                  </a:lnTo>
                  <a:lnTo>
                    <a:pt x="27" y="737"/>
                  </a:lnTo>
                  <a:lnTo>
                    <a:pt x="13" y="745"/>
                  </a:lnTo>
                  <a:lnTo>
                    <a:pt x="0" y="752"/>
                  </a:lnTo>
                  <a:lnTo>
                    <a:pt x="15" y="739"/>
                  </a:lnTo>
                  <a:lnTo>
                    <a:pt x="30" y="728"/>
                  </a:lnTo>
                  <a:lnTo>
                    <a:pt x="45" y="716"/>
                  </a:lnTo>
                  <a:lnTo>
                    <a:pt x="62" y="705"/>
                  </a:lnTo>
                  <a:lnTo>
                    <a:pt x="78" y="692"/>
                  </a:lnTo>
                  <a:lnTo>
                    <a:pt x="94" y="680"/>
                  </a:lnTo>
                  <a:lnTo>
                    <a:pt x="112" y="669"/>
                  </a:lnTo>
                  <a:lnTo>
                    <a:pt x="128" y="657"/>
                  </a:lnTo>
                  <a:lnTo>
                    <a:pt x="145" y="645"/>
                  </a:lnTo>
                  <a:lnTo>
                    <a:pt x="162" y="634"/>
                  </a:lnTo>
                  <a:lnTo>
                    <a:pt x="179" y="621"/>
                  </a:lnTo>
                  <a:lnTo>
                    <a:pt x="195" y="609"/>
                  </a:lnTo>
                  <a:lnTo>
                    <a:pt x="213" y="596"/>
                  </a:lnTo>
                  <a:lnTo>
                    <a:pt x="229" y="584"/>
                  </a:lnTo>
                  <a:lnTo>
                    <a:pt x="245" y="571"/>
                  </a:lnTo>
                  <a:lnTo>
                    <a:pt x="261" y="557"/>
                  </a:lnTo>
                  <a:lnTo>
                    <a:pt x="285" y="537"/>
                  </a:lnTo>
                  <a:lnTo>
                    <a:pt x="308" y="515"/>
                  </a:lnTo>
                  <a:lnTo>
                    <a:pt x="331" y="494"/>
                  </a:lnTo>
                  <a:lnTo>
                    <a:pt x="354" y="471"/>
                  </a:lnTo>
                  <a:lnTo>
                    <a:pt x="376" y="449"/>
                  </a:lnTo>
                  <a:lnTo>
                    <a:pt x="397" y="426"/>
                  </a:lnTo>
                  <a:lnTo>
                    <a:pt x="418" y="401"/>
                  </a:lnTo>
                  <a:lnTo>
                    <a:pt x="438" y="377"/>
                  </a:lnTo>
                  <a:lnTo>
                    <a:pt x="459" y="352"/>
                  </a:lnTo>
                  <a:lnTo>
                    <a:pt x="479" y="328"/>
                  </a:lnTo>
                  <a:lnTo>
                    <a:pt x="499" y="303"/>
                  </a:lnTo>
                  <a:lnTo>
                    <a:pt x="519" y="279"/>
                  </a:lnTo>
                  <a:lnTo>
                    <a:pt x="538" y="253"/>
                  </a:lnTo>
                  <a:lnTo>
                    <a:pt x="557" y="229"/>
                  </a:lnTo>
                  <a:lnTo>
                    <a:pt x="577" y="206"/>
                  </a:lnTo>
                  <a:lnTo>
                    <a:pt x="597" y="181"/>
                  </a:lnTo>
                  <a:lnTo>
                    <a:pt x="606" y="169"/>
                  </a:lnTo>
                  <a:lnTo>
                    <a:pt x="616" y="155"/>
                  </a:lnTo>
                  <a:lnTo>
                    <a:pt x="626" y="142"/>
                  </a:lnTo>
                  <a:lnTo>
                    <a:pt x="634" y="128"/>
                  </a:lnTo>
                  <a:lnTo>
                    <a:pt x="643" y="115"/>
                  </a:lnTo>
                  <a:lnTo>
                    <a:pt x="652" y="101"/>
                  </a:lnTo>
                  <a:lnTo>
                    <a:pt x="661" y="88"/>
                  </a:lnTo>
                  <a:lnTo>
                    <a:pt x="670" y="74"/>
                  </a:lnTo>
                  <a:lnTo>
                    <a:pt x="679" y="66"/>
                  </a:lnTo>
                  <a:lnTo>
                    <a:pt x="686" y="58"/>
                  </a:lnTo>
                  <a:lnTo>
                    <a:pt x="694" y="48"/>
                  </a:lnTo>
                  <a:lnTo>
                    <a:pt x="700" y="37"/>
                  </a:lnTo>
                  <a:lnTo>
                    <a:pt x="707" y="28"/>
                  </a:lnTo>
                  <a:lnTo>
                    <a:pt x="714" y="17"/>
                  </a:lnTo>
                  <a:lnTo>
                    <a:pt x="721" y="8"/>
                  </a:lnTo>
                  <a:lnTo>
                    <a:pt x="7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9" name="Freeform 19"/>
            <p:cNvSpPr>
              <a:spLocks/>
            </p:cNvSpPr>
            <p:nvPr/>
          </p:nvSpPr>
          <p:spPr bwMode="auto">
            <a:xfrm>
              <a:off x="1863725" y="2995613"/>
              <a:ext cx="15875" cy="9525"/>
            </a:xfrm>
            <a:custGeom>
              <a:avLst/>
              <a:gdLst>
                <a:gd name="T0" fmla="*/ 56 w 56"/>
                <a:gd name="T1" fmla="*/ 2 h 41"/>
                <a:gd name="T2" fmla="*/ 52 w 56"/>
                <a:gd name="T3" fmla="*/ 9 h 41"/>
                <a:gd name="T4" fmla="*/ 46 w 56"/>
                <a:gd name="T5" fmla="*/ 14 h 41"/>
                <a:gd name="T6" fmla="*/ 40 w 56"/>
                <a:gd name="T7" fmla="*/ 19 h 41"/>
                <a:gd name="T8" fmla="*/ 35 w 56"/>
                <a:gd name="T9" fmla="*/ 23 h 41"/>
                <a:gd name="T10" fmla="*/ 28 w 56"/>
                <a:gd name="T11" fmla="*/ 26 h 41"/>
                <a:gd name="T12" fmla="*/ 21 w 56"/>
                <a:gd name="T13" fmla="*/ 31 h 41"/>
                <a:gd name="T14" fmla="*/ 15 w 56"/>
                <a:gd name="T15" fmla="*/ 35 h 41"/>
                <a:gd name="T16" fmla="*/ 9 w 56"/>
                <a:gd name="T17" fmla="*/ 41 h 41"/>
                <a:gd name="T18" fmla="*/ 6 w 56"/>
                <a:gd name="T19" fmla="*/ 41 h 41"/>
                <a:gd name="T20" fmla="*/ 3 w 56"/>
                <a:gd name="T21" fmla="*/ 41 h 41"/>
                <a:gd name="T22" fmla="*/ 2 w 56"/>
                <a:gd name="T23" fmla="*/ 40 h 41"/>
                <a:gd name="T24" fmla="*/ 0 w 56"/>
                <a:gd name="T25" fmla="*/ 38 h 41"/>
                <a:gd name="T26" fmla="*/ 6 w 56"/>
                <a:gd name="T27" fmla="*/ 32 h 41"/>
                <a:gd name="T28" fmla="*/ 11 w 56"/>
                <a:gd name="T29" fmla="*/ 26 h 41"/>
                <a:gd name="T30" fmla="*/ 17 w 56"/>
                <a:gd name="T31" fmla="*/ 20 h 41"/>
                <a:gd name="T32" fmla="*/ 24 w 56"/>
                <a:gd name="T33" fmla="*/ 16 h 41"/>
                <a:gd name="T34" fmla="*/ 31 w 56"/>
                <a:gd name="T35" fmla="*/ 11 h 41"/>
                <a:gd name="T36" fmla="*/ 38 w 56"/>
                <a:gd name="T37" fmla="*/ 7 h 41"/>
                <a:gd name="T38" fmla="*/ 46 w 56"/>
                <a:gd name="T39" fmla="*/ 4 h 41"/>
                <a:gd name="T40" fmla="*/ 53 w 56"/>
                <a:gd name="T41" fmla="*/ 0 h 41"/>
                <a:gd name="T42" fmla="*/ 56 w 56"/>
                <a:gd name="T4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41">
                  <a:moveTo>
                    <a:pt x="56" y="2"/>
                  </a:moveTo>
                  <a:lnTo>
                    <a:pt x="52" y="9"/>
                  </a:lnTo>
                  <a:lnTo>
                    <a:pt x="46" y="14"/>
                  </a:lnTo>
                  <a:lnTo>
                    <a:pt x="40" y="19"/>
                  </a:lnTo>
                  <a:lnTo>
                    <a:pt x="35" y="23"/>
                  </a:lnTo>
                  <a:lnTo>
                    <a:pt x="28" y="26"/>
                  </a:lnTo>
                  <a:lnTo>
                    <a:pt x="21" y="31"/>
                  </a:lnTo>
                  <a:lnTo>
                    <a:pt x="15" y="35"/>
                  </a:lnTo>
                  <a:lnTo>
                    <a:pt x="9" y="41"/>
                  </a:lnTo>
                  <a:lnTo>
                    <a:pt x="6" y="41"/>
                  </a:lnTo>
                  <a:lnTo>
                    <a:pt x="3" y="41"/>
                  </a:lnTo>
                  <a:lnTo>
                    <a:pt x="2" y="40"/>
                  </a:lnTo>
                  <a:lnTo>
                    <a:pt x="0" y="38"/>
                  </a:lnTo>
                  <a:lnTo>
                    <a:pt x="6" y="32"/>
                  </a:lnTo>
                  <a:lnTo>
                    <a:pt x="11" y="26"/>
                  </a:lnTo>
                  <a:lnTo>
                    <a:pt x="17" y="20"/>
                  </a:lnTo>
                  <a:lnTo>
                    <a:pt x="24" y="16"/>
                  </a:lnTo>
                  <a:lnTo>
                    <a:pt x="31" y="11"/>
                  </a:lnTo>
                  <a:lnTo>
                    <a:pt x="38" y="7"/>
                  </a:lnTo>
                  <a:lnTo>
                    <a:pt x="46" y="4"/>
                  </a:lnTo>
                  <a:lnTo>
                    <a:pt x="53" y="0"/>
                  </a:lnTo>
                  <a:lnTo>
                    <a:pt x="5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0" name="Freeform 20"/>
            <p:cNvSpPr>
              <a:spLocks/>
            </p:cNvSpPr>
            <p:nvPr/>
          </p:nvSpPr>
          <p:spPr bwMode="auto">
            <a:xfrm>
              <a:off x="1765300" y="3000375"/>
              <a:ext cx="177800" cy="184150"/>
            </a:xfrm>
            <a:custGeom>
              <a:avLst/>
              <a:gdLst>
                <a:gd name="T0" fmla="*/ 657 w 670"/>
                <a:gd name="T1" fmla="*/ 33 h 694"/>
                <a:gd name="T2" fmla="*/ 623 w 670"/>
                <a:gd name="T3" fmla="*/ 93 h 694"/>
                <a:gd name="T4" fmla="*/ 585 w 670"/>
                <a:gd name="T5" fmla="*/ 151 h 694"/>
                <a:gd name="T6" fmla="*/ 546 w 670"/>
                <a:gd name="T7" fmla="*/ 208 h 694"/>
                <a:gd name="T8" fmla="*/ 513 w 670"/>
                <a:gd name="T9" fmla="*/ 257 h 694"/>
                <a:gd name="T10" fmla="*/ 481 w 670"/>
                <a:gd name="T11" fmla="*/ 296 h 694"/>
                <a:gd name="T12" fmla="*/ 449 w 670"/>
                <a:gd name="T13" fmla="*/ 333 h 694"/>
                <a:gd name="T14" fmla="*/ 416 w 670"/>
                <a:gd name="T15" fmla="*/ 370 h 694"/>
                <a:gd name="T16" fmla="*/ 382 w 670"/>
                <a:gd name="T17" fmla="*/ 406 h 694"/>
                <a:gd name="T18" fmla="*/ 348 w 670"/>
                <a:gd name="T19" fmla="*/ 441 h 694"/>
                <a:gd name="T20" fmla="*/ 310 w 670"/>
                <a:gd name="T21" fmla="*/ 475 h 694"/>
                <a:gd name="T22" fmla="*/ 272 w 670"/>
                <a:gd name="T23" fmla="*/ 506 h 694"/>
                <a:gd name="T24" fmla="*/ 238 w 670"/>
                <a:gd name="T25" fmla="*/ 533 h 694"/>
                <a:gd name="T26" fmla="*/ 210 w 670"/>
                <a:gd name="T27" fmla="*/ 556 h 694"/>
                <a:gd name="T28" fmla="*/ 184 w 670"/>
                <a:gd name="T29" fmla="*/ 578 h 694"/>
                <a:gd name="T30" fmla="*/ 156 w 670"/>
                <a:gd name="T31" fmla="*/ 600 h 694"/>
                <a:gd name="T32" fmla="*/ 128 w 670"/>
                <a:gd name="T33" fmla="*/ 621 h 694"/>
                <a:gd name="T34" fmla="*/ 99 w 670"/>
                <a:gd name="T35" fmla="*/ 641 h 694"/>
                <a:gd name="T36" fmla="*/ 68 w 670"/>
                <a:gd name="T37" fmla="*/ 658 h 694"/>
                <a:gd name="T38" fmla="*/ 38 w 670"/>
                <a:gd name="T39" fmla="*/ 675 h 694"/>
                <a:gd name="T40" fmla="*/ 16 w 670"/>
                <a:gd name="T41" fmla="*/ 683 h 694"/>
                <a:gd name="T42" fmla="*/ 6 w 670"/>
                <a:gd name="T43" fmla="*/ 692 h 694"/>
                <a:gd name="T44" fmla="*/ 15 w 670"/>
                <a:gd name="T45" fmla="*/ 682 h 694"/>
                <a:gd name="T46" fmla="*/ 45 w 670"/>
                <a:gd name="T47" fmla="*/ 658 h 694"/>
                <a:gd name="T48" fmla="*/ 77 w 670"/>
                <a:gd name="T49" fmla="*/ 637 h 694"/>
                <a:gd name="T50" fmla="*/ 108 w 670"/>
                <a:gd name="T51" fmla="*/ 618 h 694"/>
                <a:gd name="T52" fmla="*/ 137 w 670"/>
                <a:gd name="T53" fmla="*/ 596 h 694"/>
                <a:gd name="T54" fmla="*/ 163 w 670"/>
                <a:gd name="T55" fmla="*/ 572 h 694"/>
                <a:gd name="T56" fmla="*/ 189 w 670"/>
                <a:gd name="T57" fmla="*/ 550 h 694"/>
                <a:gd name="T58" fmla="*/ 216 w 670"/>
                <a:gd name="T59" fmla="*/ 528 h 694"/>
                <a:gd name="T60" fmla="*/ 243 w 670"/>
                <a:gd name="T61" fmla="*/ 506 h 694"/>
                <a:gd name="T62" fmla="*/ 270 w 670"/>
                <a:gd name="T63" fmla="*/ 484 h 694"/>
                <a:gd name="T64" fmla="*/ 294 w 670"/>
                <a:gd name="T65" fmla="*/ 461 h 694"/>
                <a:gd name="T66" fmla="*/ 317 w 670"/>
                <a:gd name="T67" fmla="*/ 435 h 694"/>
                <a:gd name="T68" fmla="*/ 351 w 670"/>
                <a:gd name="T69" fmla="*/ 403 h 694"/>
                <a:gd name="T70" fmla="*/ 389 w 670"/>
                <a:gd name="T71" fmla="*/ 360 h 694"/>
                <a:gd name="T72" fmla="*/ 424 w 670"/>
                <a:gd name="T73" fmla="*/ 314 h 694"/>
                <a:gd name="T74" fmla="*/ 460 w 670"/>
                <a:gd name="T75" fmla="*/ 269 h 694"/>
                <a:gd name="T76" fmla="*/ 488 w 670"/>
                <a:gd name="T77" fmla="*/ 234 h 694"/>
                <a:gd name="T78" fmla="*/ 509 w 670"/>
                <a:gd name="T79" fmla="*/ 210 h 694"/>
                <a:gd name="T80" fmla="*/ 531 w 670"/>
                <a:gd name="T81" fmla="*/ 186 h 694"/>
                <a:gd name="T82" fmla="*/ 549 w 670"/>
                <a:gd name="T83" fmla="*/ 161 h 694"/>
                <a:gd name="T84" fmla="*/ 568 w 670"/>
                <a:gd name="T85" fmla="*/ 128 h 694"/>
                <a:gd name="T86" fmla="*/ 598 w 670"/>
                <a:gd name="T87" fmla="*/ 92 h 694"/>
                <a:gd name="T88" fmla="*/ 627 w 670"/>
                <a:gd name="T89" fmla="*/ 56 h 694"/>
                <a:gd name="T90" fmla="*/ 653 w 670"/>
                <a:gd name="T91" fmla="*/ 20 h 694"/>
                <a:gd name="T92" fmla="*/ 670 w 670"/>
                <a:gd name="T93"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0" h="694">
                  <a:moveTo>
                    <a:pt x="670" y="0"/>
                  </a:moveTo>
                  <a:lnTo>
                    <a:pt x="657" y="33"/>
                  </a:lnTo>
                  <a:lnTo>
                    <a:pt x="641" y="63"/>
                  </a:lnTo>
                  <a:lnTo>
                    <a:pt x="623" y="93"/>
                  </a:lnTo>
                  <a:lnTo>
                    <a:pt x="604" y="122"/>
                  </a:lnTo>
                  <a:lnTo>
                    <a:pt x="585" y="151"/>
                  </a:lnTo>
                  <a:lnTo>
                    <a:pt x="565" y="179"/>
                  </a:lnTo>
                  <a:lnTo>
                    <a:pt x="546" y="208"/>
                  </a:lnTo>
                  <a:lnTo>
                    <a:pt x="529" y="239"/>
                  </a:lnTo>
                  <a:lnTo>
                    <a:pt x="513" y="257"/>
                  </a:lnTo>
                  <a:lnTo>
                    <a:pt x="498" y="277"/>
                  </a:lnTo>
                  <a:lnTo>
                    <a:pt x="481" y="296"/>
                  </a:lnTo>
                  <a:lnTo>
                    <a:pt x="465" y="314"/>
                  </a:lnTo>
                  <a:lnTo>
                    <a:pt x="449" y="333"/>
                  </a:lnTo>
                  <a:lnTo>
                    <a:pt x="432" y="351"/>
                  </a:lnTo>
                  <a:lnTo>
                    <a:pt x="416" y="370"/>
                  </a:lnTo>
                  <a:lnTo>
                    <a:pt x="400" y="389"/>
                  </a:lnTo>
                  <a:lnTo>
                    <a:pt x="382" y="406"/>
                  </a:lnTo>
                  <a:lnTo>
                    <a:pt x="365" y="425"/>
                  </a:lnTo>
                  <a:lnTo>
                    <a:pt x="348" y="441"/>
                  </a:lnTo>
                  <a:lnTo>
                    <a:pt x="329" y="458"/>
                  </a:lnTo>
                  <a:lnTo>
                    <a:pt x="310" y="475"/>
                  </a:lnTo>
                  <a:lnTo>
                    <a:pt x="292" y="491"/>
                  </a:lnTo>
                  <a:lnTo>
                    <a:pt x="272" y="506"/>
                  </a:lnTo>
                  <a:lnTo>
                    <a:pt x="251" y="521"/>
                  </a:lnTo>
                  <a:lnTo>
                    <a:pt x="238" y="533"/>
                  </a:lnTo>
                  <a:lnTo>
                    <a:pt x="224" y="544"/>
                  </a:lnTo>
                  <a:lnTo>
                    <a:pt x="210" y="556"/>
                  </a:lnTo>
                  <a:lnTo>
                    <a:pt x="198" y="568"/>
                  </a:lnTo>
                  <a:lnTo>
                    <a:pt x="184" y="578"/>
                  </a:lnTo>
                  <a:lnTo>
                    <a:pt x="170" y="590"/>
                  </a:lnTo>
                  <a:lnTo>
                    <a:pt x="156" y="600"/>
                  </a:lnTo>
                  <a:lnTo>
                    <a:pt x="142" y="611"/>
                  </a:lnTo>
                  <a:lnTo>
                    <a:pt x="128" y="621"/>
                  </a:lnTo>
                  <a:lnTo>
                    <a:pt x="113" y="630"/>
                  </a:lnTo>
                  <a:lnTo>
                    <a:pt x="99" y="641"/>
                  </a:lnTo>
                  <a:lnTo>
                    <a:pt x="84" y="650"/>
                  </a:lnTo>
                  <a:lnTo>
                    <a:pt x="68" y="658"/>
                  </a:lnTo>
                  <a:lnTo>
                    <a:pt x="53" y="666"/>
                  </a:lnTo>
                  <a:lnTo>
                    <a:pt x="38" y="675"/>
                  </a:lnTo>
                  <a:lnTo>
                    <a:pt x="23" y="683"/>
                  </a:lnTo>
                  <a:lnTo>
                    <a:pt x="16" y="683"/>
                  </a:lnTo>
                  <a:lnTo>
                    <a:pt x="12" y="686"/>
                  </a:lnTo>
                  <a:lnTo>
                    <a:pt x="6" y="692"/>
                  </a:lnTo>
                  <a:lnTo>
                    <a:pt x="0" y="694"/>
                  </a:lnTo>
                  <a:lnTo>
                    <a:pt x="15" y="682"/>
                  </a:lnTo>
                  <a:lnTo>
                    <a:pt x="30" y="670"/>
                  </a:lnTo>
                  <a:lnTo>
                    <a:pt x="45" y="658"/>
                  </a:lnTo>
                  <a:lnTo>
                    <a:pt x="60" y="648"/>
                  </a:lnTo>
                  <a:lnTo>
                    <a:pt x="77" y="637"/>
                  </a:lnTo>
                  <a:lnTo>
                    <a:pt x="93" y="628"/>
                  </a:lnTo>
                  <a:lnTo>
                    <a:pt x="108" y="618"/>
                  </a:lnTo>
                  <a:lnTo>
                    <a:pt x="124" y="607"/>
                  </a:lnTo>
                  <a:lnTo>
                    <a:pt x="137" y="596"/>
                  </a:lnTo>
                  <a:lnTo>
                    <a:pt x="150" y="583"/>
                  </a:lnTo>
                  <a:lnTo>
                    <a:pt x="163" y="572"/>
                  </a:lnTo>
                  <a:lnTo>
                    <a:pt x="177" y="561"/>
                  </a:lnTo>
                  <a:lnTo>
                    <a:pt x="189" y="550"/>
                  </a:lnTo>
                  <a:lnTo>
                    <a:pt x="203" y="539"/>
                  </a:lnTo>
                  <a:lnTo>
                    <a:pt x="216" y="528"/>
                  </a:lnTo>
                  <a:lnTo>
                    <a:pt x="230" y="518"/>
                  </a:lnTo>
                  <a:lnTo>
                    <a:pt x="243" y="506"/>
                  </a:lnTo>
                  <a:lnTo>
                    <a:pt x="256" y="496"/>
                  </a:lnTo>
                  <a:lnTo>
                    <a:pt x="270" y="484"/>
                  </a:lnTo>
                  <a:lnTo>
                    <a:pt x="281" y="472"/>
                  </a:lnTo>
                  <a:lnTo>
                    <a:pt x="294" y="461"/>
                  </a:lnTo>
                  <a:lnTo>
                    <a:pt x="306" y="448"/>
                  </a:lnTo>
                  <a:lnTo>
                    <a:pt x="317" y="435"/>
                  </a:lnTo>
                  <a:lnTo>
                    <a:pt x="329" y="421"/>
                  </a:lnTo>
                  <a:lnTo>
                    <a:pt x="351" y="403"/>
                  </a:lnTo>
                  <a:lnTo>
                    <a:pt x="371" y="382"/>
                  </a:lnTo>
                  <a:lnTo>
                    <a:pt x="389" y="360"/>
                  </a:lnTo>
                  <a:lnTo>
                    <a:pt x="408" y="337"/>
                  </a:lnTo>
                  <a:lnTo>
                    <a:pt x="424" y="314"/>
                  </a:lnTo>
                  <a:lnTo>
                    <a:pt x="442" y="291"/>
                  </a:lnTo>
                  <a:lnTo>
                    <a:pt x="460" y="269"/>
                  </a:lnTo>
                  <a:lnTo>
                    <a:pt x="479" y="247"/>
                  </a:lnTo>
                  <a:lnTo>
                    <a:pt x="488" y="234"/>
                  </a:lnTo>
                  <a:lnTo>
                    <a:pt x="499" y="222"/>
                  </a:lnTo>
                  <a:lnTo>
                    <a:pt x="509" y="210"/>
                  </a:lnTo>
                  <a:lnTo>
                    <a:pt x="521" y="198"/>
                  </a:lnTo>
                  <a:lnTo>
                    <a:pt x="531" y="186"/>
                  </a:lnTo>
                  <a:lnTo>
                    <a:pt x="541" y="173"/>
                  </a:lnTo>
                  <a:lnTo>
                    <a:pt x="549" y="161"/>
                  </a:lnTo>
                  <a:lnTo>
                    <a:pt x="554" y="147"/>
                  </a:lnTo>
                  <a:lnTo>
                    <a:pt x="568" y="128"/>
                  </a:lnTo>
                  <a:lnTo>
                    <a:pt x="584" y="110"/>
                  </a:lnTo>
                  <a:lnTo>
                    <a:pt x="598" y="92"/>
                  </a:lnTo>
                  <a:lnTo>
                    <a:pt x="613" y="75"/>
                  </a:lnTo>
                  <a:lnTo>
                    <a:pt x="627" y="56"/>
                  </a:lnTo>
                  <a:lnTo>
                    <a:pt x="639" y="39"/>
                  </a:lnTo>
                  <a:lnTo>
                    <a:pt x="653" y="20"/>
                  </a:lnTo>
                  <a:lnTo>
                    <a:pt x="665" y="0"/>
                  </a:lnTo>
                  <a:lnTo>
                    <a:pt x="6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1" name="Freeform 21"/>
            <p:cNvSpPr>
              <a:spLocks/>
            </p:cNvSpPr>
            <p:nvPr/>
          </p:nvSpPr>
          <p:spPr bwMode="auto">
            <a:xfrm>
              <a:off x="1709738" y="3028950"/>
              <a:ext cx="11113" cy="17462"/>
            </a:xfrm>
            <a:custGeom>
              <a:avLst/>
              <a:gdLst>
                <a:gd name="T0" fmla="*/ 44 w 44"/>
                <a:gd name="T1" fmla="*/ 7 h 65"/>
                <a:gd name="T2" fmla="*/ 0 w 44"/>
                <a:gd name="T3" fmla="*/ 65 h 65"/>
                <a:gd name="T4" fmla="*/ 0 w 44"/>
                <a:gd name="T5" fmla="*/ 55 h 65"/>
                <a:gd name="T6" fmla="*/ 6 w 44"/>
                <a:gd name="T7" fmla="*/ 48 h 65"/>
                <a:gd name="T8" fmla="*/ 10 w 44"/>
                <a:gd name="T9" fmla="*/ 41 h 65"/>
                <a:gd name="T10" fmla="*/ 16 w 44"/>
                <a:gd name="T11" fmla="*/ 33 h 65"/>
                <a:gd name="T12" fmla="*/ 21 w 44"/>
                <a:gd name="T13" fmla="*/ 26 h 65"/>
                <a:gd name="T14" fmla="*/ 26 w 44"/>
                <a:gd name="T15" fmla="*/ 19 h 65"/>
                <a:gd name="T16" fmla="*/ 31 w 44"/>
                <a:gd name="T17" fmla="*/ 12 h 65"/>
                <a:gd name="T18" fmla="*/ 37 w 44"/>
                <a:gd name="T19" fmla="*/ 6 h 65"/>
                <a:gd name="T20" fmla="*/ 44 w 44"/>
                <a:gd name="T21" fmla="*/ 0 h 65"/>
                <a:gd name="T22" fmla="*/ 44 w 44"/>
                <a:gd name="T23"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44" y="7"/>
                  </a:moveTo>
                  <a:lnTo>
                    <a:pt x="0" y="65"/>
                  </a:lnTo>
                  <a:lnTo>
                    <a:pt x="0" y="55"/>
                  </a:lnTo>
                  <a:lnTo>
                    <a:pt x="6" y="48"/>
                  </a:lnTo>
                  <a:lnTo>
                    <a:pt x="10" y="41"/>
                  </a:lnTo>
                  <a:lnTo>
                    <a:pt x="16" y="33"/>
                  </a:lnTo>
                  <a:lnTo>
                    <a:pt x="21" y="26"/>
                  </a:lnTo>
                  <a:lnTo>
                    <a:pt x="26" y="19"/>
                  </a:lnTo>
                  <a:lnTo>
                    <a:pt x="31" y="12"/>
                  </a:lnTo>
                  <a:lnTo>
                    <a:pt x="37" y="6"/>
                  </a:lnTo>
                  <a:lnTo>
                    <a:pt x="44" y="0"/>
                  </a:lnTo>
                  <a:lnTo>
                    <a:pt x="4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2" name="Freeform 22"/>
            <p:cNvSpPr>
              <a:spLocks/>
            </p:cNvSpPr>
            <p:nvPr/>
          </p:nvSpPr>
          <p:spPr bwMode="auto">
            <a:xfrm>
              <a:off x="1800225" y="3040063"/>
              <a:ext cx="136525" cy="139700"/>
            </a:xfrm>
            <a:custGeom>
              <a:avLst/>
              <a:gdLst>
                <a:gd name="T0" fmla="*/ 460 w 513"/>
                <a:gd name="T1" fmla="*/ 93 h 524"/>
                <a:gd name="T2" fmla="*/ 436 w 513"/>
                <a:gd name="T3" fmla="*/ 123 h 524"/>
                <a:gd name="T4" fmla="*/ 411 w 513"/>
                <a:gd name="T5" fmla="*/ 153 h 524"/>
                <a:gd name="T6" fmla="*/ 385 w 513"/>
                <a:gd name="T7" fmla="*/ 183 h 524"/>
                <a:gd name="T8" fmla="*/ 360 w 513"/>
                <a:gd name="T9" fmla="*/ 213 h 524"/>
                <a:gd name="T10" fmla="*/ 333 w 513"/>
                <a:gd name="T11" fmla="*/ 244 h 524"/>
                <a:gd name="T12" fmla="*/ 305 w 513"/>
                <a:gd name="T13" fmla="*/ 274 h 524"/>
                <a:gd name="T14" fmla="*/ 276 w 513"/>
                <a:gd name="T15" fmla="*/ 303 h 524"/>
                <a:gd name="T16" fmla="*/ 248 w 513"/>
                <a:gd name="T17" fmla="*/ 331 h 524"/>
                <a:gd name="T18" fmla="*/ 218 w 513"/>
                <a:gd name="T19" fmla="*/ 359 h 524"/>
                <a:gd name="T20" fmla="*/ 187 w 513"/>
                <a:gd name="T21" fmla="*/ 386 h 524"/>
                <a:gd name="T22" fmla="*/ 157 w 513"/>
                <a:gd name="T23" fmla="*/ 411 h 524"/>
                <a:gd name="T24" fmla="*/ 127 w 513"/>
                <a:gd name="T25" fmla="*/ 437 h 524"/>
                <a:gd name="T26" fmla="*/ 96 w 513"/>
                <a:gd name="T27" fmla="*/ 460 h 524"/>
                <a:gd name="T28" fmla="*/ 64 w 513"/>
                <a:gd name="T29" fmla="*/ 483 h 524"/>
                <a:gd name="T30" fmla="*/ 32 w 513"/>
                <a:gd name="T31" fmla="*/ 504 h 524"/>
                <a:gd name="T32" fmla="*/ 0 w 513"/>
                <a:gd name="T33" fmla="*/ 524 h 524"/>
                <a:gd name="T34" fmla="*/ 24 w 513"/>
                <a:gd name="T35" fmla="*/ 506 h 524"/>
                <a:gd name="T36" fmla="*/ 46 w 513"/>
                <a:gd name="T37" fmla="*/ 488 h 524"/>
                <a:gd name="T38" fmla="*/ 67 w 513"/>
                <a:gd name="T39" fmla="*/ 468 h 524"/>
                <a:gd name="T40" fmla="*/ 87 w 513"/>
                <a:gd name="T41" fmla="*/ 448 h 524"/>
                <a:gd name="T42" fmla="*/ 108 w 513"/>
                <a:gd name="T43" fmla="*/ 429 h 524"/>
                <a:gd name="T44" fmla="*/ 129 w 513"/>
                <a:gd name="T45" fmla="*/ 408 h 524"/>
                <a:gd name="T46" fmla="*/ 151 w 513"/>
                <a:gd name="T47" fmla="*/ 388 h 524"/>
                <a:gd name="T48" fmla="*/ 175 w 513"/>
                <a:gd name="T49" fmla="*/ 368 h 524"/>
                <a:gd name="T50" fmla="*/ 194 w 513"/>
                <a:gd name="T51" fmla="*/ 348 h 524"/>
                <a:gd name="T52" fmla="*/ 214 w 513"/>
                <a:gd name="T53" fmla="*/ 329 h 524"/>
                <a:gd name="T54" fmla="*/ 234 w 513"/>
                <a:gd name="T55" fmla="*/ 308 h 524"/>
                <a:gd name="T56" fmla="*/ 254 w 513"/>
                <a:gd name="T57" fmla="*/ 287 h 524"/>
                <a:gd name="T58" fmla="*/ 272 w 513"/>
                <a:gd name="T59" fmla="*/ 267 h 524"/>
                <a:gd name="T60" fmla="*/ 291 w 513"/>
                <a:gd name="T61" fmla="*/ 246 h 524"/>
                <a:gd name="T62" fmla="*/ 311 w 513"/>
                <a:gd name="T63" fmla="*/ 225 h 524"/>
                <a:gd name="T64" fmla="*/ 329 w 513"/>
                <a:gd name="T65" fmla="*/ 204 h 524"/>
                <a:gd name="T66" fmla="*/ 348 w 513"/>
                <a:gd name="T67" fmla="*/ 183 h 524"/>
                <a:gd name="T68" fmla="*/ 367 w 513"/>
                <a:gd name="T69" fmla="*/ 161 h 524"/>
                <a:gd name="T70" fmla="*/ 386 w 513"/>
                <a:gd name="T71" fmla="*/ 140 h 524"/>
                <a:gd name="T72" fmla="*/ 405 w 513"/>
                <a:gd name="T73" fmla="*/ 119 h 524"/>
                <a:gd name="T74" fmla="*/ 423 w 513"/>
                <a:gd name="T75" fmla="*/ 98 h 524"/>
                <a:gd name="T76" fmla="*/ 442 w 513"/>
                <a:gd name="T77" fmla="*/ 76 h 524"/>
                <a:gd name="T78" fmla="*/ 462 w 513"/>
                <a:gd name="T79" fmla="*/ 55 h 524"/>
                <a:gd name="T80" fmla="*/ 480 w 513"/>
                <a:gd name="T81" fmla="*/ 34 h 524"/>
                <a:gd name="T82" fmla="*/ 513 w 513"/>
                <a:gd name="T83" fmla="*/ 0 h 524"/>
                <a:gd name="T84" fmla="*/ 508 w 513"/>
                <a:gd name="T85" fmla="*/ 12 h 524"/>
                <a:gd name="T86" fmla="*/ 501 w 513"/>
                <a:gd name="T87" fmla="*/ 24 h 524"/>
                <a:gd name="T88" fmla="*/ 494 w 513"/>
                <a:gd name="T89" fmla="*/ 34 h 524"/>
                <a:gd name="T90" fmla="*/ 486 w 513"/>
                <a:gd name="T91" fmla="*/ 46 h 524"/>
                <a:gd name="T92" fmla="*/ 479 w 513"/>
                <a:gd name="T93" fmla="*/ 58 h 524"/>
                <a:gd name="T94" fmla="*/ 471 w 513"/>
                <a:gd name="T95" fmla="*/ 68 h 524"/>
                <a:gd name="T96" fmla="*/ 465 w 513"/>
                <a:gd name="T97" fmla="*/ 80 h 524"/>
                <a:gd name="T98" fmla="*/ 460 w 513"/>
                <a:gd name="T99" fmla="*/ 93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3" h="524">
                  <a:moveTo>
                    <a:pt x="460" y="93"/>
                  </a:moveTo>
                  <a:lnTo>
                    <a:pt x="436" y="123"/>
                  </a:lnTo>
                  <a:lnTo>
                    <a:pt x="411" y="153"/>
                  </a:lnTo>
                  <a:lnTo>
                    <a:pt x="385" y="183"/>
                  </a:lnTo>
                  <a:lnTo>
                    <a:pt x="360" y="213"/>
                  </a:lnTo>
                  <a:lnTo>
                    <a:pt x="333" y="244"/>
                  </a:lnTo>
                  <a:lnTo>
                    <a:pt x="305" y="274"/>
                  </a:lnTo>
                  <a:lnTo>
                    <a:pt x="276" y="303"/>
                  </a:lnTo>
                  <a:lnTo>
                    <a:pt x="248" y="331"/>
                  </a:lnTo>
                  <a:lnTo>
                    <a:pt x="218" y="359"/>
                  </a:lnTo>
                  <a:lnTo>
                    <a:pt x="187" y="386"/>
                  </a:lnTo>
                  <a:lnTo>
                    <a:pt x="157" y="411"/>
                  </a:lnTo>
                  <a:lnTo>
                    <a:pt x="127" y="437"/>
                  </a:lnTo>
                  <a:lnTo>
                    <a:pt x="96" y="460"/>
                  </a:lnTo>
                  <a:lnTo>
                    <a:pt x="64" y="483"/>
                  </a:lnTo>
                  <a:lnTo>
                    <a:pt x="32" y="504"/>
                  </a:lnTo>
                  <a:lnTo>
                    <a:pt x="0" y="524"/>
                  </a:lnTo>
                  <a:lnTo>
                    <a:pt x="24" y="506"/>
                  </a:lnTo>
                  <a:lnTo>
                    <a:pt x="46" y="488"/>
                  </a:lnTo>
                  <a:lnTo>
                    <a:pt x="67" y="468"/>
                  </a:lnTo>
                  <a:lnTo>
                    <a:pt x="87" y="448"/>
                  </a:lnTo>
                  <a:lnTo>
                    <a:pt x="108" y="429"/>
                  </a:lnTo>
                  <a:lnTo>
                    <a:pt x="129" y="408"/>
                  </a:lnTo>
                  <a:lnTo>
                    <a:pt x="151" y="388"/>
                  </a:lnTo>
                  <a:lnTo>
                    <a:pt x="175" y="368"/>
                  </a:lnTo>
                  <a:lnTo>
                    <a:pt x="194" y="348"/>
                  </a:lnTo>
                  <a:lnTo>
                    <a:pt x="214" y="329"/>
                  </a:lnTo>
                  <a:lnTo>
                    <a:pt x="234" y="308"/>
                  </a:lnTo>
                  <a:lnTo>
                    <a:pt x="254" y="287"/>
                  </a:lnTo>
                  <a:lnTo>
                    <a:pt x="272" y="267"/>
                  </a:lnTo>
                  <a:lnTo>
                    <a:pt x="291" y="246"/>
                  </a:lnTo>
                  <a:lnTo>
                    <a:pt x="311" y="225"/>
                  </a:lnTo>
                  <a:lnTo>
                    <a:pt x="329" y="204"/>
                  </a:lnTo>
                  <a:lnTo>
                    <a:pt x="348" y="183"/>
                  </a:lnTo>
                  <a:lnTo>
                    <a:pt x="367" y="161"/>
                  </a:lnTo>
                  <a:lnTo>
                    <a:pt x="386" y="140"/>
                  </a:lnTo>
                  <a:lnTo>
                    <a:pt x="405" y="119"/>
                  </a:lnTo>
                  <a:lnTo>
                    <a:pt x="423" y="98"/>
                  </a:lnTo>
                  <a:lnTo>
                    <a:pt x="442" y="76"/>
                  </a:lnTo>
                  <a:lnTo>
                    <a:pt x="462" y="55"/>
                  </a:lnTo>
                  <a:lnTo>
                    <a:pt x="480" y="34"/>
                  </a:lnTo>
                  <a:lnTo>
                    <a:pt x="513" y="0"/>
                  </a:lnTo>
                  <a:lnTo>
                    <a:pt x="508" y="12"/>
                  </a:lnTo>
                  <a:lnTo>
                    <a:pt x="501" y="24"/>
                  </a:lnTo>
                  <a:lnTo>
                    <a:pt x="494" y="34"/>
                  </a:lnTo>
                  <a:lnTo>
                    <a:pt x="486" y="46"/>
                  </a:lnTo>
                  <a:lnTo>
                    <a:pt x="479" y="58"/>
                  </a:lnTo>
                  <a:lnTo>
                    <a:pt x="471" y="68"/>
                  </a:lnTo>
                  <a:lnTo>
                    <a:pt x="465" y="80"/>
                  </a:lnTo>
                  <a:lnTo>
                    <a:pt x="460" y="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3" name="Freeform 23"/>
            <p:cNvSpPr>
              <a:spLocks/>
            </p:cNvSpPr>
            <p:nvPr/>
          </p:nvSpPr>
          <p:spPr bwMode="auto">
            <a:xfrm>
              <a:off x="1835150" y="3084513"/>
              <a:ext cx="85725" cy="85725"/>
            </a:xfrm>
            <a:custGeom>
              <a:avLst/>
              <a:gdLst>
                <a:gd name="T0" fmla="*/ 327 w 327"/>
                <a:gd name="T1" fmla="*/ 0 h 325"/>
                <a:gd name="T2" fmla="*/ 312 w 327"/>
                <a:gd name="T3" fmla="*/ 25 h 325"/>
                <a:gd name="T4" fmla="*/ 295 w 327"/>
                <a:gd name="T5" fmla="*/ 49 h 325"/>
                <a:gd name="T6" fmla="*/ 279 w 327"/>
                <a:gd name="T7" fmla="*/ 73 h 325"/>
                <a:gd name="T8" fmla="*/ 260 w 327"/>
                <a:gd name="T9" fmla="*/ 96 h 325"/>
                <a:gd name="T10" fmla="*/ 243 w 327"/>
                <a:gd name="T11" fmla="*/ 118 h 325"/>
                <a:gd name="T12" fmla="*/ 223 w 327"/>
                <a:gd name="T13" fmla="*/ 140 h 325"/>
                <a:gd name="T14" fmla="*/ 203 w 327"/>
                <a:gd name="T15" fmla="*/ 161 h 325"/>
                <a:gd name="T16" fmla="*/ 184 w 327"/>
                <a:gd name="T17" fmla="*/ 182 h 325"/>
                <a:gd name="T18" fmla="*/ 163 w 327"/>
                <a:gd name="T19" fmla="*/ 202 h 325"/>
                <a:gd name="T20" fmla="*/ 141 w 327"/>
                <a:gd name="T21" fmla="*/ 221 h 325"/>
                <a:gd name="T22" fmla="*/ 119 w 327"/>
                <a:gd name="T23" fmla="*/ 240 h 325"/>
                <a:gd name="T24" fmla="*/ 95 w 327"/>
                <a:gd name="T25" fmla="*/ 259 h 325"/>
                <a:gd name="T26" fmla="*/ 72 w 327"/>
                <a:gd name="T27" fmla="*/ 276 h 325"/>
                <a:gd name="T28" fmla="*/ 49 w 327"/>
                <a:gd name="T29" fmla="*/ 293 h 325"/>
                <a:gd name="T30" fmla="*/ 24 w 327"/>
                <a:gd name="T31" fmla="*/ 310 h 325"/>
                <a:gd name="T32" fmla="*/ 0 w 327"/>
                <a:gd name="T33" fmla="*/ 325 h 325"/>
                <a:gd name="T34" fmla="*/ 17 w 327"/>
                <a:gd name="T35" fmla="*/ 306 h 325"/>
                <a:gd name="T36" fmla="*/ 35 w 327"/>
                <a:gd name="T37" fmla="*/ 289 h 325"/>
                <a:gd name="T38" fmla="*/ 53 w 327"/>
                <a:gd name="T39" fmla="*/ 271 h 325"/>
                <a:gd name="T40" fmla="*/ 73 w 327"/>
                <a:gd name="T41" fmla="*/ 253 h 325"/>
                <a:gd name="T42" fmla="*/ 92 w 327"/>
                <a:gd name="T43" fmla="*/ 235 h 325"/>
                <a:gd name="T44" fmla="*/ 112 w 327"/>
                <a:gd name="T45" fmla="*/ 219 h 325"/>
                <a:gd name="T46" fmla="*/ 131 w 327"/>
                <a:gd name="T47" fmla="*/ 202 h 325"/>
                <a:gd name="T48" fmla="*/ 151 w 327"/>
                <a:gd name="T49" fmla="*/ 184 h 325"/>
                <a:gd name="T50" fmla="*/ 171 w 327"/>
                <a:gd name="T51" fmla="*/ 167 h 325"/>
                <a:gd name="T52" fmla="*/ 191 w 327"/>
                <a:gd name="T53" fmla="*/ 148 h 325"/>
                <a:gd name="T54" fmla="*/ 209 w 327"/>
                <a:gd name="T55" fmla="*/ 131 h 325"/>
                <a:gd name="T56" fmla="*/ 228 w 327"/>
                <a:gd name="T57" fmla="*/ 112 h 325"/>
                <a:gd name="T58" fmla="*/ 245 w 327"/>
                <a:gd name="T59" fmla="*/ 94 h 325"/>
                <a:gd name="T60" fmla="*/ 262 w 327"/>
                <a:gd name="T61" fmla="*/ 75 h 325"/>
                <a:gd name="T62" fmla="*/ 278 w 327"/>
                <a:gd name="T63" fmla="*/ 55 h 325"/>
                <a:gd name="T64" fmla="*/ 293 w 327"/>
                <a:gd name="T65" fmla="*/ 34 h 325"/>
                <a:gd name="T66" fmla="*/ 300 w 327"/>
                <a:gd name="T67" fmla="*/ 25 h 325"/>
                <a:gd name="T68" fmla="*/ 308 w 327"/>
                <a:gd name="T69" fmla="*/ 16 h 325"/>
                <a:gd name="T70" fmla="*/ 316 w 327"/>
                <a:gd name="T71" fmla="*/ 6 h 325"/>
                <a:gd name="T72" fmla="*/ 327 w 327"/>
                <a:gd name="T7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25">
                  <a:moveTo>
                    <a:pt x="327" y="0"/>
                  </a:moveTo>
                  <a:lnTo>
                    <a:pt x="312" y="25"/>
                  </a:lnTo>
                  <a:lnTo>
                    <a:pt x="295" y="49"/>
                  </a:lnTo>
                  <a:lnTo>
                    <a:pt x="279" y="73"/>
                  </a:lnTo>
                  <a:lnTo>
                    <a:pt x="260" y="96"/>
                  </a:lnTo>
                  <a:lnTo>
                    <a:pt x="243" y="118"/>
                  </a:lnTo>
                  <a:lnTo>
                    <a:pt x="223" y="140"/>
                  </a:lnTo>
                  <a:lnTo>
                    <a:pt x="203" y="161"/>
                  </a:lnTo>
                  <a:lnTo>
                    <a:pt x="184" y="182"/>
                  </a:lnTo>
                  <a:lnTo>
                    <a:pt x="163" y="202"/>
                  </a:lnTo>
                  <a:lnTo>
                    <a:pt x="141" y="221"/>
                  </a:lnTo>
                  <a:lnTo>
                    <a:pt x="119" y="240"/>
                  </a:lnTo>
                  <a:lnTo>
                    <a:pt x="95" y="259"/>
                  </a:lnTo>
                  <a:lnTo>
                    <a:pt x="72" y="276"/>
                  </a:lnTo>
                  <a:lnTo>
                    <a:pt x="49" y="293"/>
                  </a:lnTo>
                  <a:lnTo>
                    <a:pt x="24" y="310"/>
                  </a:lnTo>
                  <a:lnTo>
                    <a:pt x="0" y="325"/>
                  </a:lnTo>
                  <a:lnTo>
                    <a:pt x="17" y="306"/>
                  </a:lnTo>
                  <a:lnTo>
                    <a:pt x="35" y="289"/>
                  </a:lnTo>
                  <a:lnTo>
                    <a:pt x="53" y="271"/>
                  </a:lnTo>
                  <a:lnTo>
                    <a:pt x="73" y="253"/>
                  </a:lnTo>
                  <a:lnTo>
                    <a:pt x="92" y="235"/>
                  </a:lnTo>
                  <a:lnTo>
                    <a:pt x="112" y="219"/>
                  </a:lnTo>
                  <a:lnTo>
                    <a:pt x="131" y="202"/>
                  </a:lnTo>
                  <a:lnTo>
                    <a:pt x="151" y="184"/>
                  </a:lnTo>
                  <a:lnTo>
                    <a:pt x="171" y="167"/>
                  </a:lnTo>
                  <a:lnTo>
                    <a:pt x="191" y="148"/>
                  </a:lnTo>
                  <a:lnTo>
                    <a:pt x="209" y="131"/>
                  </a:lnTo>
                  <a:lnTo>
                    <a:pt x="228" y="112"/>
                  </a:lnTo>
                  <a:lnTo>
                    <a:pt x="245" y="94"/>
                  </a:lnTo>
                  <a:lnTo>
                    <a:pt x="262" y="75"/>
                  </a:lnTo>
                  <a:lnTo>
                    <a:pt x="278" y="55"/>
                  </a:lnTo>
                  <a:lnTo>
                    <a:pt x="293" y="34"/>
                  </a:lnTo>
                  <a:lnTo>
                    <a:pt x="300" y="25"/>
                  </a:lnTo>
                  <a:lnTo>
                    <a:pt x="308" y="16"/>
                  </a:lnTo>
                  <a:lnTo>
                    <a:pt x="316" y="6"/>
                  </a:lnTo>
                  <a:lnTo>
                    <a:pt x="3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 name="Freeform 24"/>
            <p:cNvSpPr>
              <a:spLocks/>
            </p:cNvSpPr>
            <p:nvPr/>
          </p:nvSpPr>
          <p:spPr bwMode="auto">
            <a:xfrm>
              <a:off x="1635125" y="3100388"/>
              <a:ext cx="28575" cy="63500"/>
            </a:xfrm>
            <a:custGeom>
              <a:avLst/>
              <a:gdLst>
                <a:gd name="T0" fmla="*/ 108 w 108"/>
                <a:gd name="T1" fmla="*/ 2 h 244"/>
                <a:gd name="T2" fmla="*/ 91 w 108"/>
                <a:gd name="T3" fmla="*/ 28 h 244"/>
                <a:gd name="T4" fmla="*/ 77 w 108"/>
                <a:gd name="T5" fmla="*/ 53 h 244"/>
                <a:gd name="T6" fmla="*/ 64 w 108"/>
                <a:gd name="T7" fmla="*/ 81 h 244"/>
                <a:gd name="T8" fmla="*/ 54 w 108"/>
                <a:gd name="T9" fmla="*/ 108 h 244"/>
                <a:gd name="T10" fmla="*/ 44 w 108"/>
                <a:gd name="T11" fmla="*/ 137 h 244"/>
                <a:gd name="T12" fmla="*/ 34 w 108"/>
                <a:gd name="T13" fmla="*/ 164 h 244"/>
                <a:gd name="T14" fmla="*/ 22 w 108"/>
                <a:gd name="T15" fmla="*/ 192 h 244"/>
                <a:gd name="T16" fmla="*/ 10 w 108"/>
                <a:gd name="T17" fmla="*/ 219 h 244"/>
                <a:gd name="T18" fmla="*/ 10 w 108"/>
                <a:gd name="T19" fmla="*/ 243 h 244"/>
                <a:gd name="T20" fmla="*/ 8 w 108"/>
                <a:gd name="T21" fmla="*/ 243 h 244"/>
                <a:gd name="T22" fmla="*/ 7 w 108"/>
                <a:gd name="T23" fmla="*/ 243 h 244"/>
                <a:gd name="T24" fmla="*/ 6 w 108"/>
                <a:gd name="T25" fmla="*/ 244 h 244"/>
                <a:gd name="T26" fmla="*/ 6 w 108"/>
                <a:gd name="T27" fmla="*/ 244 h 244"/>
                <a:gd name="T28" fmla="*/ 0 w 108"/>
                <a:gd name="T29" fmla="*/ 219 h 244"/>
                <a:gd name="T30" fmla="*/ 3 w 108"/>
                <a:gd name="T31" fmla="*/ 193 h 244"/>
                <a:gd name="T32" fmla="*/ 11 w 108"/>
                <a:gd name="T33" fmla="*/ 167 h 244"/>
                <a:gd name="T34" fmla="*/ 19 w 108"/>
                <a:gd name="T35" fmla="*/ 144 h 244"/>
                <a:gd name="T36" fmla="*/ 29 w 108"/>
                <a:gd name="T37" fmla="*/ 126 h 244"/>
                <a:gd name="T38" fmla="*/ 39 w 108"/>
                <a:gd name="T39" fmla="*/ 107 h 244"/>
                <a:gd name="T40" fmla="*/ 48 w 108"/>
                <a:gd name="T41" fmla="*/ 88 h 244"/>
                <a:gd name="T42" fmla="*/ 58 w 108"/>
                <a:gd name="T43" fmla="*/ 70 h 244"/>
                <a:gd name="T44" fmla="*/ 69 w 108"/>
                <a:gd name="T45" fmla="*/ 51 h 244"/>
                <a:gd name="T46" fmla="*/ 80 w 108"/>
                <a:gd name="T47" fmla="*/ 34 h 244"/>
                <a:gd name="T48" fmla="*/ 93 w 108"/>
                <a:gd name="T49" fmla="*/ 16 h 244"/>
                <a:gd name="T50" fmla="*/ 106 w 108"/>
                <a:gd name="T51" fmla="*/ 0 h 244"/>
                <a:gd name="T52" fmla="*/ 108 w 108"/>
                <a:gd name="T53" fmla="*/ 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8" h="244">
                  <a:moveTo>
                    <a:pt x="108" y="2"/>
                  </a:moveTo>
                  <a:lnTo>
                    <a:pt x="91" y="28"/>
                  </a:lnTo>
                  <a:lnTo>
                    <a:pt x="77" y="53"/>
                  </a:lnTo>
                  <a:lnTo>
                    <a:pt x="64" y="81"/>
                  </a:lnTo>
                  <a:lnTo>
                    <a:pt x="54" y="108"/>
                  </a:lnTo>
                  <a:lnTo>
                    <a:pt x="44" y="137"/>
                  </a:lnTo>
                  <a:lnTo>
                    <a:pt x="34" y="164"/>
                  </a:lnTo>
                  <a:lnTo>
                    <a:pt x="22" y="192"/>
                  </a:lnTo>
                  <a:lnTo>
                    <a:pt x="10" y="219"/>
                  </a:lnTo>
                  <a:lnTo>
                    <a:pt x="10" y="243"/>
                  </a:lnTo>
                  <a:lnTo>
                    <a:pt x="8" y="243"/>
                  </a:lnTo>
                  <a:lnTo>
                    <a:pt x="7" y="243"/>
                  </a:lnTo>
                  <a:lnTo>
                    <a:pt x="6" y="244"/>
                  </a:lnTo>
                  <a:lnTo>
                    <a:pt x="6" y="244"/>
                  </a:lnTo>
                  <a:lnTo>
                    <a:pt x="0" y="219"/>
                  </a:lnTo>
                  <a:lnTo>
                    <a:pt x="3" y="193"/>
                  </a:lnTo>
                  <a:lnTo>
                    <a:pt x="11" y="167"/>
                  </a:lnTo>
                  <a:lnTo>
                    <a:pt x="19" y="144"/>
                  </a:lnTo>
                  <a:lnTo>
                    <a:pt x="29" y="126"/>
                  </a:lnTo>
                  <a:lnTo>
                    <a:pt x="39" y="107"/>
                  </a:lnTo>
                  <a:lnTo>
                    <a:pt x="48" y="88"/>
                  </a:lnTo>
                  <a:lnTo>
                    <a:pt x="58" y="70"/>
                  </a:lnTo>
                  <a:lnTo>
                    <a:pt x="69" y="51"/>
                  </a:lnTo>
                  <a:lnTo>
                    <a:pt x="80" y="34"/>
                  </a:lnTo>
                  <a:lnTo>
                    <a:pt x="93" y="16"/>
                  </a:lnTo>
                  <a:lnTo>
                    <a:pt x="106" y="0"/>
                  </a:lnTo>
                  <a:lnTo>
                    <a:pt x="10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5" name="Freeform 25"/>
            <p:cNvSpPr>
              <a:spLocks/>
            </p:cNvSpPr>
            <p:nvPr/>
          </p:nvSpPr>
          <p:spPr bwMode="auto">
            <a:xfrm>
              <a:off x="1676400" y="3101975"/>
              <a:ext cx="0" cy="1587"/>
            </a:xfrm>
            <a:custGeom>
              <a:avLst/>
              <a:gdLst>
                <a:gd name="T0" fmla="*/ 6 w 6"/>
                <a:gd name="T1" fmla="*/ 0 h 7"/>
                <a:gd name="T2" fmla="*/ 6 w 6"/>
                <a:gd name="T3" fmla="*/ 2 h 7"/>
                <a:gd name="T4" fmla="*/ 5 w 6"/>
                <a:gd name="T5" fmla="*/ 3 h 7"/>
                <a:gd name="T6" fmla="*/ 4 w 6"/>
                <a:gd name="T7" fmla="*/ 6 h 7"/>
                <a:gd name="T8" fmla="*/ 1 w 6"/>
                <a:gd name="T9" fmla="*/ 7 h 7"/>
                <a:gd name="T10" fmla="*/ 0 w 6"/>
                <a:gd name="T11" fmla="*/ 5 h 7"/>
                <a:gd name="T12" fmla="*/ 1 w 6"/>
                <a:gd name="T13" fmla="*/ 2 h 7"/>
                <a:gd name="T14" fmla="*/ 2 w 6"/>
                <a:gd name="T15" fmla="*/ 0 h 7"/>
                <a:gd name="T16" fmla="*/ 6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6" y="0"/>
                  </a:moveTo>
                  <a:lnTo>
                    <a:pt x="6" y="2"/>
                  </a:lnTo>
                  <a:lnTo>
                    <a:pt x="5" y="3"/>
                  </a:lnTo>
                  <a:lnTo>
                    <a:pt x="4" y="6"/>
                  </a:lnTo>
                  <a:lnTo>
                    <a:pt x="1" y="7"/>
                  </a:lnTo>
                  <a:lnTo>
                    <a:pt x="0" y="5"/>
                  </a:lnTo>
                  <a:lnTo>
                    <a:pt x="1" y="2"/>
                  </a:lnTo>
                  <a:lnTo>
                    <a:pt x="2"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6" name="Freeform 26"/>
            <p:cNvSpPr>
              <a:spLocks/>
            </p:cNvSpPr>
            <p:nvPr/>
          </p:nvSpPr>
          <p:spPr bwMode="auto">
            <a:xfrm>
              <a:off x="1647825" y="3105150"/>
              <a:ext cx="26988" cy="60325"/>
            </a:xfrm>
            <a:custGeom>
              <a:avLst/>
              <a:gdLst>
                <a:gd name="T0" fmla="*/ 102 w 102"/>
                <a:gd name="T1" fmla="*/ 0 h 226"/>
                <a:gd name="T2" fmla="*/ 95 w 102"/>
                <a:gd name="T3" fmla="*/ 16 h 226"/>
                <a:gd name="T4" fmla="*/ 88 w 102"/>
                <a:gd name="T5" fmla="*/ 32 h 226"/>
                <a:gd name="T6" fmla="*/ 79 w 102"/>
                <a:gd name="T7" fmla="*/ 47 h 226"/>
                <a:gd name="T8" fmla="*/ 71 w 102"/>
                <a:gd name="T9" fmla="*/ 63 h 226"/>
                <a:gd name="T10" fmla="*/ 62 w 102"/>
                <a:gd name="T11" fmla="*/ 78 h 226"/>
                <a:gd name="T12" fmla="*/ 55 w 102"/>
                <a:gd name="T13" fmla="*/ 93 h 226"/>
                <a:gd name="T14" fmla="*/ 48 w 102"/>
                <a:gd name="T15" fmla="*/ 109 h 226"/>
                <a:gd name="T16" fmla="*/ 43 w 102"/>
                <a:gd name="T17" fmla="*/ 125 h 226"/>
                <a:gd name="T18" fmla="*/ 38 w 102"/>
                <a:gd name="T19" fmla="*/ 138 h 226"/>
                <a:gd name="T20" fmla="*/ 34 w 102"/>
                <a:gd name="T21" fmla="*/ 150 h 226"/>
                <a:gd name="T22" fmla="*/ 28 w 102"/>
                <a:gd name="T23" fmla="*/ 163 h 226"/>
                <a:gd name="T24" fmla="*/ 22 w 102"/>
                <a:gd name="T25" fmla="*/ 174 h 226"/>
                <a:gd name="T26" fmla="*/ 18 w 102"/>
                <a:gd name="T27" fmla="*/ 187 h 226"/>
                <a:gd name="T28" fmla="*/ 14 w 102"/>
                <a:gd name="T29" fmla="*/ 200 h 226"/>
                <a:gd name="T30" fmla="*/ 13 w 102"/>
                <a:gd name="T31" fmla="*/ 212 h 226"/>
                <a:gd name="T32" fmla="*/ 14 w 102"/>
                <a:gd name="T33" fmla="*/ 226 h 226"/>
                <a:gd name="T34" fmla="*/ 9 w 102"/>
                <a:gd name="T35" fmla="*/ 226 h 226"/>
                <a:gd name="T36" fmla="*/ 5 w 102"/>
                <a:gd name="T37" fmla="*/ 225 h 226"/>
                <a:gd name="T38" fmla="*/ 1 w 102"/>
                <a:gd name="T39" fmla="*/ 222 h 226"/>
                <a:gd name="T40" fmla="*/ 0 w 102"/>
                <a:gd name="T41" fmla="*/ 218 h 226"/>
                <a:gd name="T42" fmla="*/ 2 w 102"/>
                <a:gd name="T43" fmla="*/ 187 h 226"/>
                <a:gd name="T44" fmla="*/ 11 w 102"/>
                <a:gd name="T45" fmla="*/ 158 h 226"/>
                <a:gd name="T46" fmla="*/ 22 w 102"/>
                <a:gd name="T47" fmla="*/ 131 h 226"/>
                <a:gd name="T48" fmla="*/ 36 w 102"/>
                <a:gd name="T49" fmla="*/ 104 h 226"/>
                <a:gd name="T50" fmla="*/ 51 w 102"/>
                <a:gd name="T51" fmla="*/ 79 h 226"/>
                <a:gd name="T52" fmla="*/ 69 w 102"/>
                <a:gd name="T53" fmla="*/ 53 h 226"/>
                <a:gd name="T54" fmla="*/ 84 w 102"/>
                <a:gd name="T55" fmla="*/ 26 h 226"/>
                <a:gd name="T56" fmla="*/ 99 w 102"/>
                <a:gd name="T57" fmla="*/ 0 h 226"/>
                <a:gd name="T58" fmla="*/ 102 w 102"/>
                <a:gd name="T5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 h="226">
                  <a:moveTo>
                    <a:pt x="102" y="0"/>
                  </a:moveTo>
                  <a:lnTo>
                    <a:pt x="95" y="16"/>
                  </a:lnTo>
                  <a:lnTo>
                    <a:pt x="88" y="32"/>
                  </a:lnTo>
                  <a:lnTo>
                    <a:pt x="79" y="47"/>
                  </a:lnTo>
                  <a:lnTo>
                    <a:pt x="71" y="63"/>
                  </a:lnTo>
                  <a:lnTo>
                    <a:pt x="62" y="78"/>
                  </a:lnTo>
                  <a:lnTo>
                    <a:pt x="55" y="93"/>
                  </a:lnTo>
                  <a:lnTo>
                    <a:pt x="48" y="109"/>
                  </a:lnTo>
                  <a:lnTo>
                    <a:pt x="43" y="125"/>
                  </a:lnTo>
                  <a:lnTo>
                    <a:pt x="38" y="138"/>
                  </a:lnTo>
                  <a:lnTo>
                    <a:pt x="34" y="150"/>
                  </a:lnTo>
                  <a:lnTo>
                    <a:pt x="28" y="163"/>
                  </a:lnTo>
                  <a:lnTo>
                    <a:pt x="22" y="174"/>
                  </a:lnTo>
                  <a:lnTo>
                    <a:pt x="18" y="187"/>
                  </a:lnTo>
                  <a:lnTo>
                    <a:pt x="14" y="200"/>
                  </a:lnTo>
                  <a:lnTo>
                    <a:pt x="13" y="212"/>
                  </a:lnTo>
                  <a:lnTo>
                    <a:pt x="14" y="226"/>
                  </a:lnTo>
                  <a:lnTo>
                    <a:pt x="9" y="226"/>
                  </a:lnTo>
                  <a:lnTo>
                    <a:pt x="5" y="225"/>
                  </a:lnTo>
                  <a:lnTo>
                    <a:pt x="1" y="222"/>
                  </a:lnTo>
                  <a:lnTo>
                    <a:pt x="0" y="218"/>
                  </a:lnTo>
                  <a:lnTo>
                    <a:pt x="2" y="187"/>
                  </a:lnTo>
                  <a:lnTo>
                    <a:pt x="11" y="158"/>
                  </a:lnTo>
                  <a:lnTo>
                    <a:pt x="22" y="131"/>
                  </a:lnTo>
                  <a:lnTo>
                    <a:pt x="36" y="104"/>
                  </a:lnTo>
                  <a:lnTo>
                    <a:pt x="51" y="79"/>
                  </a:lnTo>
                  <a:lnTo>
                    <a:pt x="69" y="53"/>
                  </a:lnTo>
                  <a:lnTo>
                    <a:pt x="84" y="26"/>
                  </a:lnTo>
                  <a:lnTo>
                    <a:pt x="99" y="0"/>
                  </a:lnTo>
                  <a:lnTo>
                    <a:pt x="10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7" name="Freeform 27"/>
            <p:cNvSpPr>
              <a:spLocks/>
            </p:cNvSpPr>
            <p:nvPr/>
          </p:nvSpPr>
          <p:spPr bwMode="auto">
            <a:xfrm>
              <a:off x="1684338" y="3114675"/>
              <a:ext cx="19050" cy="39687"/>
            </a:xfrm>
            <a:custGeom>
              <a:avLst/>
              <a:gdLst>
                <a:gd name="T0" fmla="*/ 74 w 74"/>
                <a:gd name="T1" fmla="*/ 0 h 149"/>
                <a:gd name="T2" fmla="*/ 67 w 74"/>
                <a:gd name="T3" fmla="*/ 13 h 149"/>
                <a:gd name="T4" fmla="*/ 60 w 74"/>
                <a:gd name="T5" fmla="*/ 25 h 149"/>
                <a:gd name="T6" fmla="*/ 53 w 74"/>
                <a:gd name="T7" fmla="*/ 38 h 149"/>
                <a:gd name="T8" fmla="*/ 47 w 74"/>
                <a:gd name="T9" fmla="*/ 51 h 149"/>
                <a:gd name="T10" fmla="*/ 40 w 74"/>
                <a:gd name="T11" fmla="*/ 64 h 149"/>
                <a:gd name="T12" fmla="*/ 33 w 74"/>
                <a:gd name="T13" fmla="*/ 77 h 149"/>
                <a:gd name="T14" fmla="*/ 26 w 74"/>
                <a:gd name="T15" fmla="*/ 88 h 149"/>
                <a:gd name="T16" fmla="*/ 18 w 74"/>
                <a:gd name="T17" fmla="*/ 100 h 149"/>
                <a:gd name="T18" fmla="*/ 14 w 74"/>
                <a:gd name="T19" fmla="*/ 114 h 149"/>
                <a:gd name="T20" fmla="*/ 13 w 74"/>
                <a:gd name="T21" fmla="*/ 129 h 149"/>
                <a:gd name="T22" fmla="*/ 11 w 74"/>
                <a:gd name="T23" fmla="*/ 142 h 149"/>
                <a:gd name="T24" fmla="*/ 0 w 74"/>
                <a:gd name="T25" fmla="*/ 149 h 149"/>
                <a:gd name="T26" fmla="*/ 0 w 74"/>
                <a:gd name="T27" fmla="*/ 128 h 149"/>
                <a:gd name="T28" fmla="*/ 4 w 74"/>
                <a:gd name="T29" fmla="*/ 107 h 149"/>
                <a:gd name="T30" fmla="*/ 11 w 74"/>
                <a:gd name="T31" fmla="*/ 88 h 149"/>
                <a:gd name="T32" fmla="*/ 21 w 74"/>
                <a:gd name="T33" fmla="*/ 70 h 149"/>
                <a:gd name="T34" fmla="*/ 33 w 74"/>
                <a:gd name="T35" fmla="*/ 52 h 149"/>
                <a:gd name="T36" fmla="*/ 45 w 74"/>
                <a:gd name="T37" fmla="*/ 35 h 149"/>
                <a:gd name="T38" fmla="*/ 57 w 74"/>
                <a:gd name="T39" fmla="*/ 17 h 149"/>
                <a:gd name="T40" fmla="*/ 69 w 74"/>
                <a:gd name="T41" fmla="*/ 0 h 149"/>
                <a:gd name="T42" fmla="*/ 74 w 74"/>
                <a:gd name="T43"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149">
                  <a:moveTo>
                    <a:pt x="74" y="0"/>
                  </a:moveTo>
                  <a:lnTo>
                    <a:pt x="67" y="13"/>
                  </a:lnTo>
                  <a:lnTo>
                    <a:pt x="60" y="25"/>
                  </a:lnTo>
                  <a:lnTo>
                    <a:pt x="53" y="38"/>
                  </a:lnTo>
                  <a:lnTo>
                    <a:pt x="47" y="51"/>
                  </a:lnTo>
                  <a:lnTo>
                    <a:pt x="40" y="64"/>
                  </a:lnTo>
                  <a:lnTo>
                    <a:pt x="33" y="77"/>
                  </a:lnTo>
                  <a:lnTo>
                    <a:pt x="26" y="88"/>
                  </a:lnTo>
                  <a:lnTo>
                    <a:pt x="18" y="100"/>
                  </a:lnTo>
                  <a:lnTo>
                    <a:pt x="14" y="114"/>
                  </a:lnTo>
                  <a:lnTo>
                    <a:pt x="13" y="129"/>
                  </a:lnTo>
                  <a:lnTo>
                    <a:pt x="11" y="142"/>
                  </a:lnTo>
                  <a:lnTo>
                    <a:pt x="0" y="149"/>
                  </a:lnTo>
                  <a:lnTo>
                    <a:pt x="0" y="128"/>
                  </a:lnTo>
                  <a:lnTo>
                    <a:pt x="4" y="107"/>
                  </a:lnTo>
                  <a:lnTo>
                    <a:pt x="11" y="88"/>
                  </a:lnTo>
                  <a:lnTo>
                    <a:pt x="21" y="70"/>
                  </a:lnTo>
                  <a:lnTo>
                    <a:pt x="33" y="52"/>
                  </a:lnTo>
                  <a:lnTo>
                    <a:pt x="45" y="35"/>
                  </a:lnTo>
                  <a:lnTo>
                    <a:pt x="57" y="17"/>
                  </a:lnTo>
                  <a:lnTo>
                    <a:pt x="69" y="0"/>
                  </a:lnTo>
                  <a:lnTo>
                    <a:pt x="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 name="Freeform 28"/>
            <p:cNvSpPr>
              <a:spLocks/>
            </p:cNvSpPr>
            <p:nvPr/>
          </p:nvSpPr>
          <p:spPr bwMode="auto">
            <a:xfrm>
              <a:off x="1663700" y="3116263"/>
              <a:ext cx="20638" cy="44450"/>
            </a:xfrm>
            <a:custGeom>
              <a:avLst/>
              <a:gdLst>
                <a:gd name="T0" fmla="*/ 78 w 78"/>
                <a:gd name="T1" fmla="*/ 0 h 169"/>
                <a:gd name="T2" fmla="*/ 65 w 78"/>
                <a:gd name="T3" fmla="*/ 19 h 169"/>
                <a:gd name="T4" fmla="*/ 53 w 78"/>
                <a:gd name="T5" fmla="*/ 39 h 169"/>
                <a:gd name="T6" fmla="*/ 43 w 78"/>
                <a:gd name="T7" fmla="*/ 58 h 169"/>
                <a:gd name="T8" fmla="*/ 34 w 78"/>
                <a:gd name="T9" fmla="*/ 79 h 169"/>
                <a:gd name="T10" fmla="*/ 27 w 78"/>
                <a:gd name="T11" fmla="*/ 100 h 169"/>
                <a:gd name="T12" fmla="*/ 20 w 78"/>
                <a:gd name="T13" fmla="*/ 122 h 169"/>
                <a:gd name="T14" fmla="*/ 15 w 78"/>
                <a:gd name="T15" fmla="*/ 144 h 169"/>
                <a:gd name="T16" fmla="*/ 10 w 78"/>
                <a:gd name="T17" fmla="*/ 168 h 169"/>
                <a:gd name="T18" fmla="*/ 5 w 78"/>
                <a:gd name="T19" fmla="*/ 169 h 169"/>
                <a:gd name="T20" fmla="*/ 3 w 78"/>
                <a:gd name="T21" fmla="*/ 165 h 169"/>
                <a:gd name="T22" fmla="*/ 2 w 78"/>
                <a:gd name="T23" fmla="*/ 160 h 169"/>
                <a:gd name="T24" fmla="*/ 0 w 78"/>
                <a:gd name="T25" fmla="*/ 156 h 169"/>
                <a:gd name="T26" fmla="*/ 1 w 78"/>
                <a:gd name="T27" fmla="*/ 133 h 169"/>
                <a:gd name="T28" fmla="*/ 6 w 78"/>
                <a:gd name="T29" fmla="*/ 111 h 169"/>
                <a:gd name="T30" fmla="*/ 13 w 78"/>
                <a:gd name="T31" fmla="*/ 90 h 169"/>
                <a:gd name="T32" fmla="*/ 23 w 78"/>
                <a:gd name="T33" fmla="*/ 71 h 169"/>
                <a:gd name="T34" fmla="*/ 36 w 78"/>
                <a:gd name="T35" fmla="*/ 53 h 169"/>
                <a:gd name="T36" fmla="*/ 49 w 78"/>
                <a:gd name="T37" fmla="*/ 34 h 169"/>
                <a:gd name="T38" fmla="*/ 64 w 78"/>
                <a:gd name="T39" fmla="*/ 17 h 169"/>
                <a:gd name="T40" fmla="*/ 78 w 78"/>
                <a:gd name="T4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69">
                  <a:moveTo>
                    <a:pt x="78" y="0"/>
                  </a:moveTo>
                  <a:lnTo>
                    <a:pt x="65" y="19"/>
                  </a:lnTo>
                  <a:lnTo>
                    <a:pt x="53" y="39"/>
                  </a:lnTo>
                  <a:lnTo>
                    <a:pt x="43" y="58"/>
                  </a:lnTo>
                  <a:lnTo>
                    <a:pt x="34" y="79"/>
                  </a:lnTo>
                  <a:lnTo>
                    <a:pt x="27" y="100"/>
                  </a:lnTo>
                  <a:lnTo>
                    <a:pt x="20" y="122"/>
                  </a:lnTo>
                  <a:lnTo>
                    <a:pt x="15" y="144"/>
                  </a:lnTo>
                  <a:lnTo>
                    <a:pt x="10" y="168"/>
                  </a:lnTo>
                  <a:lnTo>
                    <a:pt x="5" y="169"/>
                  </a:lnTo>
                  <a:lnTo>
                    <a:pt x="3" y="165"/>
                  </a:lnTo>
                  <a:lnTo>
                    <a:pt x="2" y="160"/>
                  </a:lnTo>
                  <a:lnTo>
                    <a:pt x="0" y="156"/>
                  </a:lnTo>
                  <a:lnTo>
                    <a:pt x="1" y="133"/>
                  </a:lnTo>
                  <a:lnTo>
                    <a:pt x="6" y="111"/>
                  </a:lnTo>
                  <a:lnTo>
                    <a:pt x="13" y="90"/>
                  </a:lnTo>
                  <a:lnTo>
                    <a:pt x="23" y="71"/>
                  </a:lnTo>
                  <a:lnTo>
                    <a:pt x="36" y="53"/>
                  </a:lnTo>
                  <a:lnTo>
                    <a:pt x="49" y="34"/>
                  </a:lnTo>
                  <a:lnTo>
                    <a:pt x="64" y="17"/>
                  </a:lnTo>
                  <a:lnTo>
                    <a:pt x="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 name="Freeform 29"/>
            <p:cNvSpPr>
              <a:spLocks/>
            </p:cNvSpPr>
            <p:nvPr/>
          </p:nvSpPr>
          <p:spPr bwMode="auto">
            <a:xfrm>
              <a:off x="1701800" y="3127375"/>
              <a:ext cx="9525" cy="19050"/>
            </a:xfrm>
            <a:custGeom>
              <a:avLst/>
              <a:gdLst>
                <a:gd name="T0" fmla="*/ 7 w 33"/>
                <a:gd name="T1" fmla="*/ 66 h 66"/>
                <a:gd name="T2" fmla="*/ 5 w 33"/>
                <a:gd name="T3" fmla="*/ 66 h 66"/>
                <a:gd name="T4" fmla="*/ 4 w 33"/>
                <a:gd name="T5" fmla="*/ 65 h 66"/>
                <a:gd name="T6" fmla="*/ 1 w 33"/>
                <a:gd name="T7" fmla="*/ 64 h 66"/>
                <a:gd name="T8" fmla="*/ 0 w 33"/>
                <a:gd name="T9" fmla="*/ 63 h 66"/>
                <a:gd name="T10" fmla="*/ 2 w 33"/>
                <a:gd name="T11" fmla="*/ 44 h 66"/>
                <a:gd name="T12" fmla="*/ 11 w 33"/>
                <a:gd name="T13" fmla="*/ 28 h 66"/>
                <a:gd name="T14" fmla="*/ 21 w 33"/>
                <a:gd name="T15" fmla="*/ 14 h 66"/>
                <a:gd name="T16" fmla="*/ 33 w 33"/>
                <a:gd name="T17" fmla="*/ 0 h 66"/>
                <a:gd name="T18" fmla="*/ 27 w 33"/>
                <a:gd name="T19" fmla="*/ 15 h 66"/>
                <a:gd name="T20" fmla="*/ 20 w 33"/>
                <a:gd name="T21" fmla="*/ 32 h 66"/>
                <a:gd name="T22" fmla="*/ 13 w 33"/>
                <a:gd name="T23" fmla="*/ 49 h 66"/>
                <a:gd name="T24" fmla="*/ 7 w 33"/>
                <a:gd name="T2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6">
                  <a:moveTo>
                    <a:pt x="7" y="66"/>
                  </a:moveTo>
                  <a:lnTo>
                    <a:pt x="5" y="66"/>
                  </a:lnTo>
                  <a:lnTo>
                    <a:pt x="4" y="65"/>
                  </a:lnTo>
                  <a:lnTo>
                    <a:pt x="1" y="64"/>
                  </a:lnTo>
                  <a:lnTo>
                    <a:pt x="0" y="63"/>
                  </a:lnTo>
                  <a:lnTo>
                    <a:pt x="2" y="44"/>
                  </a:lnTo>
                  <a:lnTo>
                    <a:pt x="11" y="28"/>
                  </a:lnTo>
                  <a:lnTo>
                    <a:pt x="21" y="14"/>
                  </a:lnTo>
                  <a:lnTo>
                    <a:pt x="33" y="0"/>
                  </a:lnTo>
                  <a:lnTo>
                    <a:pt x="27" y="15"/>
                  </a:lnTo>
                  <a:lnTo>
                    <a:pt x="20" y="32"/>
                  </a:lnTo>
                  <a:lnTo>
                    <a:pt x="13" y="49"/>
                  </a:lnTo>
                  <a:lnTo>
                    <a:pt x="7"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 name="Freeform 30"/>
            <p:cNvSpPr>
              <a:spLocks/>
            </p:cNvSpPr>
            <p:nvPr/>
          </p:nvSpPr>
          <p:spPr bwMode="auto">
            <a:xfrm>
              <a:off x="1874838" y="3149600"/>
              <a:ext cx="15875" cy="15875"/>
            </a:xfrm>
            <a:custGeom>
              <a:avLst/>
              <a:gdLst>
                <a:gd name="T0" fmla="*/ 63 w 63"/>
                <a:gd name="T1" fmla="*/ 19 h 62"/>
                <a:gd name="T2" fmla="*/ 58 w 63"/>
                <a:gd name="T3" fmla="*/ 25 h 62"/>
                <a:gd name="T4" fmla="*/ 53 w 63"/>
                <a:gd name="T5" fmla="*/ 31 h 62"/>
                <a:gd name="T6" fmla="*/ 46 w 63"/>
                <a:gd name="T7" fmla="*/ 36 h 62"/>
                <a:gd name="T8" fmla="*/ 40 w 63"/>
                <a:gd name="T9" fmla="*/ 42 h 62"/>
                <a:gd name="T10" fmla="*/ 33 w 63"/>
                <a:gd name="T11" fmla="*/ 48 h 62"/>
                <a:gd name="T12" fmla="*/ 26 w 63"/>
                <a:gd name="T13" fmla="*/ 53 h 62"/>
                <a:gd name="T14" fmla="*/ 19 w 63"/>
                <a:gd name="T15" fmla="*/ 57 h 62"/>
                <a:gd name="T16" fmla="*/ 12 w 63"/>
                <a:gd name="T17" fmla="*/ 62 h 62"/>
                <a:gd name="T18" fmla="*/ 8 w 63"/>
                <a:gd name="T19" fmla="*/ 61 h 62"/>
                <a:gd name="T20" fmla="*/ 3 w 63"/>
                <a:gd name="T21" fmla="*/ 58 h 62"/>
                <a:gd name="T22" fmla="*/ 0 w 63"/>
                <a:gd name="T23" fmla="*/ 55 h 62"/>
                <a:gd name="T24" fmla="*/ 3 w 63"/>
                <a:gd name="T25" fmla="*/ 50 h 62"/>
                <a:gd name="T26" fmla="*/ 8 w 63"/>
                <a:gd name="T27" fmla="*/ 43 h 62"/>
                <a:gd name="T28" fmla="*/ 17 w 63"/>
                <a:gd name="T29" fmla="*/ 32 h 62"/>
                <a:gd name="T30" fmla="*/ 25 w 63"/>
                <a:gd name="T31" fmla="*/ 20 h 62"/>
                <a:gd name="T32" fmla="*/ 34 w 63"/>
                <a:gd name="T33" fmla="*/ 10 h 62"/>
                <a:gd name="T34" fmla="*/ 43 w 63"/>
                <a:gd name="T35" fmla="*/ 3 h 62"/>
                <a:gd name="T36" fmla="*/ 51 w 63"/>
                <a:gd name="T37" fmla="*/ 0 h 62"/>
                <a:gd name="T38" fmla="*/ 58 w 63"/>
                <a:gd name="T39" fmla="*/ 5 h 62"/>
                <a:gd name="T40" fmla="*/ 63 w 63"/>
                <a:gd name="T41" fmla="*/ 1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62">
                  <a:moveTo>
                    <a:pt x="63" y="19"/>
                  </a:moveTo>
                  <a:lnTo>
                    <a:pt x="58" y="25"/>
                  </a:lnTo>
                  <a:lnTo>
                    <a:pt x="53" y="31"/>
                  </a:lnTo>
                  <a:lnTo>
                    <a:pt x="46" y="36"/>
                  </a:lnTo>
                  <a:lnTo>
                    <a:pt x="40" y="42"/>
                  </a:lnTo>
                  <a:lnTo>
                    <a:pt x="33" y="48"/>
                  </a:lnTo>
                  <a:lnTo>
                    <a:pt x="26" y="53"/>
                  </a:lnTo>
                  <a:lnTo>
                    <a:pt x="19" y="57"/>
                  </a:lnTo>
                  <a:lnTo>
                    <a:pt x="12" y="62"/>
                  </a:lnTo>
                  <a:lnTo>
                    <a:pt x="8" y="61"/>
                  </a:lnTo>
                  <a:lnTo>
                    <a:pt x="3" y="58"/>
                  </a:lnTo>
                  <a:lnTo>
                    <a:pt x="0" y="55"/>
                  </a:lnTo>
                  <a:lnTo>
                    <a:pt x="3" y="50"/>
                  </a:lnTo>
                  <a:lnTo>
                    <a:pt x="8" y="43"/>
                  </a:lnTo>
                  <a:lnTo>
                    <a:pt x="17" y="32"/>
                  </a:lnTo>
                  <a:lnTo>
                    <a:pt x="25" y="20"/>
                  </a:lnTo>
                  <a:lnTo>
                    <a:pt x="34" y="10"/>
                  </a:lnTo>
                  <a:lnTo>
                    <a:pt x="43" y="3"/>
                  </a:lnTo>
                  <a:lnTo>
                    <a:pt x="51" y="0"/>
                  </a:lnTo>
                  <a:lnTo>
                    <a:pt x="58" y="5"/>
                  </a:lnTo>
                  <a:lnTo>
                    <a:pt x="6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 name="Freeform 31"/>
            <p:cNvSpPr>
              <a:spLocks/>
            </p:cNvSpPr>
            <p:nvPr/>
          </p:nvSpPr>
          <p:spPr bwMode="auto">
            <a:xfrm>
              <a:off x="1860550" y="3187700"/>
              <a:ext cx="4763" cy="4762"/>
            </a:xfrm>
            <a:custGeom>
              <a:avLst/>
              <a:gdLst>
                <a:gd name="T0" fmla="*/ 18 w 18"/>
                <a:gd name="T1" fmla="*/ 5 h 18"/>
                <a:gd name="T2" fmla="*/ 15 w 18"/>
                <a:gd name="T3" fmla="*/ 18 h 18"/>
                <a:gd name="T4" fmla="*/ 11 w 18"/>
                <a:gd name="T5" fmla="*/ 15 h 18"/>
                <a:gd name="T6" fmla="*/ 6 w 18"/>
                <a:gd name="T7" fmla="*/ 10 h 18"/>
                <a:gd name="T8" fmla="*/ 1 w 18"/>
                <a:gd name="T9" fmla="*/ 4 h 18"/>
                <a:gd name="T10" fmla="*/ 0 w 18"/>
                <a:gd name="T11" fmla="*/ 0 h 18"/>
                <a:gd name="T12" fmla="*/ 5 w 18"/>
                <a:gd name="T13" fmla="*/ 0 h 18"/>
                <a:gd name="T14" fmla="*/ 9 w 18"/>
                <a:gd name="T15" fmla="*/ 1 h 18"/>
                <a:gd name="T16" fmla="*/ 14 w 18"/>
                <a:gd name="T17" fmla="*/ 2 h 18"/>
                <a:gd name="T18" fmla="*/ 18 w 18"/>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18" y="5"/>
                  </a:moveTo>
                  <a:lnTo>
                    <a:pt x="15" y="18"/>
                  </a:lnTo>
                  <a:lnTo>
                    <a:pt x="11" y="15"/>
                  </a:lnTo>
                  <a:lnTo>
                    <a:pt x="6" y="10"/>
                  </a:lnTo>
                  <a:lnTo>
                    <a:pt x="1" y="4"/>
                  </a:lnTo>
                  <a:lnTo>
                    <a:pt x="0" y="0"/>
                  </a:lnTo>
                  <a:lnTo>
                    <a:pt x="5" y="0"/>
                  </a:lnTo>
                  <a:lnTo>
                    <a:pt x="9" y="1"/>
                  </a:lnTo>
                  <a:lnTo>
                    <a:pt x="14" y="2"/>
                  </a:lnTo>
                  <a:lnTo>
                    <a:pt x="1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2" name="Freeform 32"/>
            <p:cNvSpPr>
              <a:spLocks/>
            </p:cNvSpPr>
            <p:nvPr/>
          </p:nvSpPr>
          <p:spPr bwMode="auto">
            <a:xfrm>
              <a:off x="1890713" y="3192463"/>
              <a:ext cx="6350" cy="3175"/>
            </a:xfrm>
            <a:custGeom>
              <a:avLst/>
              <a:gdLst>
                <a:gd name="T0" fmla="*/ 21 w 21"/>
                <a:gd name="T1" fmla="*/ 1 h 11"/>
                <a:gd name="T2" fmla="*/ 19 w 21"/>
                <a:gd name="T3" fmla="*/ 5 h 11"/>
                <a:gd name="T4" fmla="*/ 15 w 21"/>
                <a:gd name="T5" fmla="*/ 9 h 11"/>
                <a:gd name="T6" fmla="*/ 10 w 21"/>
                <a:gd name="T7" fmla="*/ 11 h 11"/>
                <a:gd name="T8" fmla="*/ 6 w 21"/>
                <a:gd name="T9" fmla="*/ 11 h 11"/>
                <a:gd name="T10" fmla="*/ 3 w 21"/>
                <a:gd name="T11" fmla="*/ 9 h 11"/>
                <a:gd name="T12" fmla="*/ 1 w 21"/>
                <a:gd name="T13" fmla="*/ 5 h 11"/>
                <a:gd name="T14" fmla="*/ 0 w 21"/>
                <a:gd name="T15" fmla="*/ 3 h 11"/>
                <a:gd name="T16" fmla="*/ 1 w 21"/>
                <a:gd name="T17" fmla="*/ 0 h 11"/>
                <a:gd name="T18" fmla="*/ 7 w 21"/>
                <a:gd name="T19" fmla="*/ 0 h 11"/>
                <a:gd name="T20" fmla="*/ 12 w 21"/>
                <a:gd name="T21" fmla="*/ 0 h 11"/>
                <a:gd name="T22" fmla="*/ 17 w 21"/>
                <a:gd name="T23" fmla="*/ 0 h 11"/>
                <a:gd name="T24" fmla="*/ 21 w 21"/>
                <a:gd name="T2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1">
                  <a:moveTo>
                    <a:pt x="21" y="1"/>
                  </a:moveTo>
                  <a:lnTo>
                    <a:pt x="19" y="5"/>
                  </a:lnTo>
                  <a:lnTo>
                    <a:pt x="15" y="9"/>
                  </a:lnTo>
                  <a:lnTo>
                    <a:pt x="10" y="11"/>
                  </a:lnTo>
                  <a:lnTo>
                    <a:pt x="6" y="11"/>
                  </a:lnTo>
                  <a:lnTo>
                    <a:pt x="3" y="9"/>
                  </a:lnTo>
                  <a:lnTo>
                    <a:pt x="1" y="5"/>
                  </a:lnTo>
                  <a:lnTo>
                    <a:pt x="0" y="3"/>
                  </a:lnTo>
                  <a:lnTo>
                    <a:pt x="1" y="0"/>
                  </a:lnTo>
                  <a:lnTo>
                    <a:pt x="7" y="0"/>
                  </a:lnTo>
                  <a:lnTo>
                    <a:pt x="12" y="0"/>
                  </a:lnTo>
                  <a:lnTo>
                    <a:pt x="17" y="0"/>
                  </a:lnTo>
                  <a:lnTo>
                    <a:pt x="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3" name="Freeform 33"/>
            <p:cNvSpPr>
              <a:spLocks/>
            </p:cNvSpPr>
            <p:nvPr/>
          </p:nvSpPr>
          <p:spPr bwMode="auto">
            <a:xfrm>
              <a:off x="1881188" y="3195638"/>
              <a:ext cx="4763" cy="3175"/>
            </a:xfrm>
            <a:custGeom>
              <a:avLst/>
              <a:gdLst>
                <a:gd name="T0" fmla="*/ 16 w 16"/>
                <a:gd name="T1" fmla="*/ 10 h 10"/>
                <a:gd name="T2" fmla="*/ 0 w 16"/>
                <a:gd name="T3" fmla="*/ 10 h 10"/>
                <a:gd name="T4" fmla="*/ 2 w 16"/>
                <a:gd name="T5" fmla="*/ 0 h 10"/>
                <a:gd name="T6" fmla="*/ 6 w 16"/>
                <a:gd name="T7" fmla="*/ 1 h 10"/>
                <a:gd name="T8" fmla="*/ 9 w 16"/>
                <a:gd name="T9" fmla="*/ 3 h 10"/>
                <a:gd name="T10" fmla="*/ 13 w 16"/>
                <a:gd name="T11" fmla="*/ 7 h 10"/>
                <a:gd name="T12" fmla="*/ 16 w 1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6" h="10">
                  <a:moveTo>
                    <a:pt x="16" y="10"/>
                  </a:moveTo>
                  <a:lnTo>
                    <a:pt x="0" y="10"/>
                  </a:lnTo>
                  <a:lnTo>
                    <a:pt x="2" y="0"/>
                  </a:lnTo>
                  <a:lnTo>
                    <a:pt x="6" y="1"/>
                  </a:lnTo>
                  <a:lnTo>
                    <a:pt x="9" y="3"/>
                  </a:lnTo>
                  <a:lnTo>
                    <a:pt x="13" y="7"/>
                  </a:lnTo>
                  <a:lnTo>
                    <a:pt x="1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 name="Freeform 34"/>
            <p:cNvSpPr>
              <a:spLocks/>
            </p:cNvSpPr>
            <p:nvPr/>
          </p:nvSpPr>
          <p:spPr bwMode="auto">
            <a:xfrm>
              <a:off x="1898650" y="3197225"/>
              <a:ext cx="6350" cy="3175"/>
            </a:xfrm>
            <a:custGeom>
              <a:avLst/>
              <a:gdLst>
                <a:gd name="T0" fmla="*/ 22 w 22"/>
                <a:gd name="T1" fmla="*/ 6 h 12"/>
                <a:gd name="T2" fmla="*/ 20 w 22"/>
                <a:gd name="T3" fmla="*/ 11 h 12"/>
                <a:gd name="T4" fmla="*/ 14 w 22"/>
                <a:gd name="T5" fmla="*/ 12 h 12"/>
                <a:gd name="T6" fmla="*/ 8 w 22"/>
                <a:gd name="T7" fmla="*/ 12 h 12"/>
                <a:gd name="T8" fmla="*/ 2 w 22"/>
                <a:gd name="T9" fmla="*/ 12 h 12"/>
                <a:gd name="T10" fmla="*/ 0 w 22"/>
                <a:gd name="T11" fmla="*/ 10 h 12"/>
                <a:gd name="T12" fmla="*/ 5 w 22"/>
                <a:gd name="T13" fmla="*/ 6 h 12"/>
                <a:gd name="T14" fmla="*/ 12 w 22"/>
                <a:gd name="T15" fmla="*/ 2 h 12"/>
                <a:gd name="T16" fmla="*/ 19 w 22"/>
                <a:gd name="T17" fmla="*/ 0 h 12"/>
                <a:gd name="T18" fmla="*/ 22 w 22"/>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6"/>
                  </a:moveTo>
                  <a:lnTo>
                    <a:pt x="20" y="11"/>
                  </a:lnTo>
                  <a:lnTo>
                    <a:pt x="14" y="12"/>
                  </a:lnTo>
                  <a:lnTo>
                    <a:pt x="8" y="12"/>
                  </a:lnTo>
                  <a:lnTo>
                    <a:pt x="2" y="12"/>
                  </a:lnTo>
                  <a:lnTo>
                    <a:pt x="0" y="10"/>
                  </a:lnTo>
                  <a:lnTo>
                    <a:pt x="5" y="6"/>
                  </a:lnTo>
                  <a:lnTo>
                    <a:pt x="12" y="2"/>
                  </a:lnTo>
                  <a:lnTo>
                    <a:pt x="19" y="0"/>
                  </a:lnTo>
                  <a:lnTo>
                    <a:pt x="2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 name="Freeform 35"/>
            <p:cNvSpPr>
              <a:spLocks/>
            </p:cNvSpPr>
            <p:nvPr/>
          </p:nvSpPr>
          <p:spPr bwMode="auto">
            <a:xfrm>
              <a:off x="1858963" y="3205163"/>
              <a:ext cx="6350" cy="7937"/>
            </a:xfrm>
            <a:custGeom>
              <a:avLst/>
              <a:gdLst>
                <a:gd name="T0" fmla="*/ 25 w 25"/>
                <a:gd name="T1" fmla="*/ 12 h 27"/>
                <a:gd name="T2" fmla="*/ 25 w 25"/>
                <a:gd name="T3" fmla="*/ 15 h 27"/>
                <a:gd name="T4" fmla="*/ 25 w 25"/>
                <a:gd name="T5" fmla="*/ 19 h 27"/>
                <a:gd name="T6" fmla="*/ 25 w 25"/>
                <a:gd name="T7" fmla="*/ 23 h 27"/>
                <a:gd name="T8" fmla="*/ 24 w 25"/>
                <a:gd name="T9" fmla="*/ 27 h 27"/>
                <a:gd name="T10" fmla="*/ 16 w 25"/>
                <a:gd name="T11" fmla="*/ 22 h 27"/>
                <a:gd name="T12" fmla="*/ 10 w 25"/>
                <a:gd name="T13" fmla="*/ 17 h 27"/>
                <a:gd name="T14" fmla="*/ 4 w 25"/>
                <a:gd name="T15" fmla="*/ 12 h 27"/>
                <a:gd name="T16" fmla="*/ 0 w 25"/>
                <a:gd name="T17" fmla="*/ 5 h 27"/>
                <a:gd name="T18" fmla="*/ 7 w 25"/>
                <a:gd name="T19" fmla="*/ 2 h 27"/>
                <a:gd name="T20" fmla="*/ 16 w 25"/>
                <a:gd name="T21" fmla="*/ 0 h 27"/>
                <a:gd name="T22" fmla="*/ 24 w 25"/>
                <a:gd name="T23" fmla="*/ 2 h 27"/>
                <a:gd name="T24" fmla="*/ 25 w 25"/>
                <a:gd name="T2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7">
                  <a:moveTo>
                    <a:pt x="25" y="12"/>
                  </a:moveTo>
                  <a:lnTo>
                    <a:pt x="25" y="15"/>
                  </a:lnTo>
                  <a:lnTo>
                    <a:pt x="25" y="19"/>
                  </a:lnTo>
                  <a:lnTo>
                    <a:pt x="25" y="23"/>
                  </a:lnTo>
                  <a:lnTo>
                    <a:pt x="24" y="27"/>
                  </a:lnTo>
                  <a:lnTo>
                    <a:pt x="16" y="22"/>
                  </a:lnTo>
                  <a:lnTo>
                    <a:pt x="10" y="17"/>
                  </a:lnTo>
                  <a:lnTo>
                    <a:pt x="4" y="12"/>
                  </a:lnTo>
                  <a:lnTo>
                    <a:pt x="0" y="5"/>
                  </a:lnTo>
                  <a:lnTo>
                    <a:pt x="7" y="2"/>
                  </a:lnTo>
                  <a:lnTo>
                    <a:pt x="16" y="0"/>
                  </a:lnTo>
                  <a:lnTo>
                    <a:pt x="24" y="2"/>
                  </a:lnTo>
                  <a:lnTo>
                    <a:pt x="25"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 name="Freeform 36"/>
            <p:cNvSpPr>
              <a:spLocks/>
            </p:cNvSpPr>
            <p:nvPr/>
          </p:nvSpPr>
          <p:spPr bwMode="auto">
            <a:xfrm>
              <a:off x="1885950" y="3208338"/>
              <a:ext cx="9525" cy="6350"/>
            </a:xfrm>
            <a:custGeom>
              <a:avLst/>
              <a:gdLst>
                <a:gd name="T0" fmla="*/ 36 w 36"/>
                <a:gd name="T1" fmla="*/ 2 h 20"/>
                <a:gd name="T2" fmla="*/ 31 w 36"/>
                <a:gd name="T3" fmla="*/ 8 h 20"/>
                <a:gd name="T4" fmla="*/ 25 w 36"/>
                <a:gd name="T5" fmla="*/ 14 h 20"/>
                <a:gd name="T6" fmla="*/ 19 w 36"/>
                <a:gd name="T7" fmla="*/ 18 h 20"/>
                <a:gd name="T8" fmla="*/ 11 w 36"/>
                <a:gd name="T9" fmla="*/ 20 h 20"/>
                <a:gd name="T10" fmla="*/ 8 w 36"/>
                <a:gd name="T11" fmla="*/ 16 h 20"/>
                <a:gd name="T12" fmla="*/ 4 w 36"/>
                <a:gd name="T13" fmla="*/ 12 h 20"/>
                <a:gd name="T14" fmla="*/ 1 w 36"/>
                <a:gd name="T15" fmla="*/ 8 h 20"/>
                <a:gd name="T16" fmla="*/ 0 w 36"/>
                <a:gd name="T17" fmla="*/ 2 h 20"/>
                <a:gd name="T18" fmla="*/ 4 w 36"/>
                <a:gd name="T19" fmla="*/ 1 h 20"/>
                <a:gd name="T20" fmla="*/ 9 w 36"/>
                <a:gd name="T21" fmla="*/ 1 h 20"/>
                <a:gd name="T22" fmla="*/ 14 w 36"/>
                <a:gd name="T23" fmla="*/ 1 h 20"/>
                <a:gd name="T24" fmla="*/ 18 w 36"/>
                <a:gd name="T25" fmla="*/ 0 h 20"/>
                <a:gd name="T26" fmla="*/ 23 w 36"/>
                <a:gd name="T27" fmla="*/ 1 h 20"/>
                <a:gd name="T28" fmla="*/ 28 w 36"/>
                <a:gd name="T29" fmla="*/ 1 h 20"/>
                <a:gd name="T30" fmla="*/ 32 w 36"/>
                <a:gd name="T31" fmla="*/ 1 h 20"/>
                <a:gd name="T32" fmla="*/ 36 w 36"/>
                <a:gd name="T3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0">
                  <a:moveTo>
                    <a:pt x="36" y="2"/>
                  </a:moveTo>
                  <a:lnTo>
                    <a:pt x="31" y="8"/>
                  </a:lnTo>
                  <a:lnTo>
                    <a:pt x="25" y="14"/>
                  </a:lnTo>
                  <a:lnTo>
                    <a:pt x="19" y="18"/>
                  </a:lnTo>
                  <a:lnTo>
                    <a:pt x="11" y="20"/>
                  </a:lnTo>
                  <a:lnTo>
                    <a:pt x="8" y="16"/>
                  </a:lnTo>
                  <a:lnTo>
                    <a:pt x="4" y="12"/>
                  </a:lnTo>
                  <a:lnTo>
                    <a:pt x="1" y="8"/>
                  </a:lnTo>
                  <a:lnTo>
                    <a:pt x="0" y="2"/>
                  </a:lnTo>
                  <a:lnTo>
                    <a:pt x="4" y="1"/>
                  </a:lnTo>
                  <a:lnTo>
                    <a:pt x="9" y="1"/>
                  </a:lnTo>
                  <a:lnTo>
                    <a:pt x="14" y="1"/>
                  </a:lnTo>
                  <a:lnTo>
                    <a:pt x="18" y="0"/>
                  </a:lnTo>
                  <a:lnTo>
                    <a:pt x="23" y="1"/>
                  </a:lnTo>
                  <a:lnTo>
                    <a:pt x="28" y="1"/>
                  </a:lnTo>
                  <a:lnTo>
                    <a:pt x="32" y="1"/>
                  </a:lnTo>
                  <a:lnTo>
                    <a:pt x="3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 name="Freeform 37"/>
            <p:cNvSpPr>
              <a:spLocks/>
            </p:cNvSpPr>
            <p:nvPr/>
          </p:nvSpPr>
          <p:spPr bwMode="auto">
            <a:xfrm>
              <a:off x="1852613" y="3214688"/>
              <a:ext cx="6350" cy="4762"/>
            </a:xfrm>
            <a:custGeom>
              <a:avLst/>
              <a:gdLst>
                <a:gd name="T0" fmla="*/ 24 w 24"/>
                <a:gd name="T1" fmla="*/ 18 h 21"/>
                <a:gd name="T2" fmla="*/ 17 w 24"/>
                <a:gd name="T3" fmla="*/ 21 h 21"/>
                <a:gd name="T4" fmla="*/ 12 w 24"/>
                <a:gd name="T5" fmla="*/ 21 h 21"/>
                <a:gd name="T6" fmla="*/ 5 w 24"/>
                <a:gd name="T7" fmla="*/ 18 h 21"/>
                <a:gd name="T8" fmla="*/ 0 w 24"/>
                <a:gd name="T9" fmla="*/ 14 h 21"/>
                <a:gd name="T10" fmla="*/ 5 w 24"/>
                <a:gd name="T11" fmla="*/ 0 h 21"/>
                <a:gd name="T12" fmla="*/ 10 w 24"/>
                <a:gd name="T13" fmla="*/ 3 h 21"/>
                <a:gd name="T14" fmla="*/ 15 w 24"/>
                <a:gd name="T15" fmla="*/ 8 h 21"/>
                <a:gd name="T16" fmla="*/ 20 w 24"/>
                <a:gd name="T17" fmla="*/ 12 h 21"/>
                <a:gd name="T18" fmla="*/ 24 w 24"/>
                <a:gd name="T1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24" y="18"/>
                  </a:moveTo>
                  <a:lnTo>
                    <a:pt x="17" y="21"/>
                  </a:lnTo>
                  <a:lnTo>
                    <a:pt x="12" y="21"/>
                  </a:lnTo>
                  <a:lnTo>
                    <a:pt x="5" y="18"/>
                  </a:lnTo>
                  <a:lnTo>
                    <a:pt x="0" y="14"/>
                  </a:lnTo>
                  <a:lnTo>
                    <a:pt x="5" y="0"/>
                  </a:lnTo>
                  <a:lnTo>
                    <a:pt x="10" y="3"/>
                  </a:lnTo>
                  <a:lnTo>
                    <a:pt x="15" y="8"/>
                  </a:lnTo>
                  <a:lnTo>
                    <a:pt x="20" y="12"/>
                  </a:lnTo>
                  <a:lnTo>
                    <a:pt x="2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 name="Freeform 38"/>
            <p:cNvSpPr>
              <a:spLocks/>
            </p:cNvSpPr>
            <p:nvPr/>
          </p:nvSpPr>
          <p:spPr bwMode="auto">
            <a:xfrm>
              <a:off x="1879600" y="3216275"/>
              <a:ext cx="4763" cy="4762"/>
            </a:xfrm>
            <a:custGeom>
              <a:avLst/>
              <a:gdLst>
                <a:gd name="T0" fmla="*/ 16 w 16"/>
                <a:gd name="T1" fmla="*/ 14 h 21"/>
                <a:gd name="T2" fmla="*/ 15 w 16"/>
                <a:gd name="T3" fmla="*/ 18 h 21"/>
                <a:gd name="T4" fmla="*/ 11 w 16"/>
                <a:gd name="T5" fmla="*/ 19 h 21"/>
                <a:gd name="T6" fmla="*/ 8 w 16"/>
                <a:gd name="T7" fmla="*/ 21 h 21"/>
                <a:gd name="T8" fmla="*/ 4 w 16"/>
                <a:gd name="T9" fmla="*/ 21 h 21"/>
                <a:gd name="T10" fmla="*/ 1 w 16"/>
                <a:gd name="T11" fmla="*/ 16 h 21"/>
                <a:gd name="T12" fmla="*/ 0 w 16"/>
                <a:gd name="T13" fmla="*/ 11 h 21"/>
                <a:gd name="T14" fmla="*/ 0 w 16"/>
                <a:gd name="T15" fmla="*/ 5 h 21"/>
                <a:gd name="T16" fmla="*/ 2 w 16"/>
                <a:gd name="T17" fmla="*/ 0 h 21"/>
                <a:gd name="T18" fmla="*/ 16 w 16"/>
                <a:gd name="T19"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1">
                  <a:moveTo>
                    <a:pt x="16" y="14"/>
                  </a:moveTo>
                  <a:lnTo>
                    <a:pt x="15" y="18"/>
                  </a:lnTo>
                  <a:lnTo>
                    <a:pt x="11" y="19"/>
                  </a:lnTo>
                  <a:lnTo>
                    <a:pt x="8" y="21"/>
                  </a:lnTo>
                  <a:lnTo>
                    <a:pt x="4" y="21"/>
                  </a:lnTo>
                  <a:lnTo>
                    <a:pt x="1" y="16"/>
                  </a:lnTo>
                  <a:lnTo>
                    <a:pt x="0" y="11"/>
                  </a:lnTo>
                  <a:lnTo>
                    <a:pt x="0" y="5"/>
                  </a:lnTo>
                  <a:lnTo>
                    <a:pt x="2" y="0"/>
                  </a:lnTo>
                  <a:lnTo>
                    <a:pt x="1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9" name="Freeform 39"/>
            <p:cNvSpPr>
              <a:spLocks/>
            </p:cNvSpPr>
            <p:nvPr/>
          </p:nvSpPr>
          <p:spPr bwMode="auto">
            <a:xfrm>
              <a:off x="1895475" y="3216275"/>
              <a:ext cx="9525" cy="6350"/>
            </a:xfrm>
            <a:custGeom>
              <a:avLst/>
              <a:gdLst>
                <a:gd name="T0" fmla="*/ 34 w 34"/>
                <a:gd name="T1" fmla="*/ 13 h 24"/>
                <a:gd name="T2" fmla="*/ 34 w 34"/>
                <a:gd name="T3" fmla="*/ 18 h 24"/>
                <a:gd name="T4" fmla="*/ 33 w 34"/>
                <a:gd name="T5" fmla="*/ 20 h 24"/>
                <a:gd name="T6" fmla="*/ 29 w 34"/>
                <a:gd name="T7" fmla="*/ 22 h 24"/>
                <a:gd name="T8" fmla="*/ 26 w 34"/>
                <a:gd name="T9" fmla="*/ 24 h 24"/>
                <a:gd name="T10" fmla="*/ 19 w 34"/>
                <a:gd name="T11" fmla="*/ 22 h 24"/>
                <a:gd name="T12" fmla="*/ 12 w 34"/>
                <a:gd name="T13" fmla="*/ 22 h 24"/>
                <a:gd name="T14" fmla="*/ 5 w 34"/>
                <a:gd name="T15" fmla="*/ 21 h 24"/>
                <a:gd name="T16" fmla="*/ 0 w 34"/>
                <a:gd name="T17" fmla="*/ 19 h 24"/>
                <a:gd name="T18" fmla="*/ 3 w 34"/>
                <a:gd name="T19" fmla="*/ 12 h 24"/>
                <a:gd name="T20" fmla="*/ 7 w 34"/>
                <a:gd name="T21" fmla="*/ 7 h 24"/>
                <a:gd name="T22" fmla="*/ 13 w 34"/>
                <a:gd name="T23" fmla="*/ 4 h 24"/>
                <a:gd name="T24" fmla="*/ 18 w 34"/>
                <a:gd name="T25" fmla="*/ 0 h 24"/>
                <a:gd name="T26" fmla="*/ 24 w 34"/>
                <a:gd name="T27" fmla="*/ 0 h 24"/>
                <a:gd name="T28" fmla="*/ 28 w 34"/>
                <a:gd name="T29" fmla="*/ 4 h 24"/>
                <a:gd name="T30" fmla="*/ 32 w 34"/>
                <a:gd name="T31" fmla="*/ 8 h 24"/>
                <a:gd name="T32" fmla="*/ 34 w 34"/>
                <a:gd name="T33"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4">
                  <a:moveTo>
                    <a:pt x="34" y="13"/>
                  </a:moveTo>
                  <a:lnTo>
                    <a:pt x="34" y="18"/>
                  </a:lnTo>
                  <a:lnTo>
                    <a:pt x="33" y="20"/>
                  </a:lnTo>
                  <a:lnTo>
                    <a:pt x="29" y="22"/>
                  </a:lnTo>
                  <a:lnTo>
                    <a:pt x="26" y="24"/>
                  </a:lnTo>
                  <a:lnTo>
                    <a:pt x="19" y="22"/>
                  </a:lnTo>
                  <a:lnTo>
                    <a:pt x="12" y="22"/>
                  </a:lnTo>
                  <a:lnTo>
                    <a:pt x="5" y="21"/>
                  </a:lnTo>
                  <a:lnTo>
                    <a:pt x="0" y="19"/>
                  </a:lnTo>
                  <a:lnTo>
                    <a:pt x="3" y="12"/>
                  </a:lnTo>
                  <a:lnTo>
                    <a:pt x="7" y="7"/>
                  </a:lnTo>
                  <a:lnTo>
                    <a:pt x="13" y="4"/>
                  </a:lnTo>
                  <a:lnTo>
                    <a:pt x="18" y="0"/>
                  </a:lnTo>
                  <a:lnTo>
                    <a:pt x="24" y="0"/>
                  </a:lnTo>
                  <a:lnTo>
                    <a:pt x="28" y="4"/>
                  </a:lnTo>
                  <a:lnTo>
                    <a:pt x="32" y="8"/>
                  </a:lnTo>
                  <a:lnTo>
                    <a:pt x="3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0" name="Freeform 40"/>
            <p:cNvSpPr>
              <a:spLocks/>
            </p:cNvSpPr>
            <p:nvPr/>
          </p:nvSpPr>
          <p:spPr bwMode="auto">
            <a:xfrm>
              <a:off x="1860550" y="3228975"/>
              <a:ext cx="3175" cy="3175"/>
            </a:xfrm>
            <a:custGeom>
              <a:avLst/>
              <a:gdLst>
                <a:gd name="T0" fmla="*/ 12 w 12"/>
                <a:gd name="T1" fmla="*/ 5 h 11"/>
                <a:gd name="T2" fmla="*/ 12 w 12"/>
                <a:gd name="T3" fmla="*/ 11 h 11"/>
                <a:gd name="T4" fmla="*/ 8 w 12"/>
                <a:gd name="T5" fmla="*/ 11 h 11"/>
                <a:gd name="T6" fmla="*/ 5 w 12"/>
                <a:gd name="T7" fmla="*/ 8 h 11"/>
                <a:gd name="T8" fmla="*/ 2 w 12"/>
                <a:gd name="T9" fmla="*/ 5 h 11"/>
                <a:gd name="T10" fmla="*/ 0 w 12"/>
                <a:gd name="T11" fmla="*/ 2 h 11"/>
                <a:gd name="T12" fmla="*/ 2 w 12"/>
                <a:gd name="T13" fmla="*/ 0 h 11"/>
                <a:gd name="T14" fmla="*/ 6 w 12"/>
                <a:gd name="T15" fmla="*/ 0 h 11"/>
                <a:gd name="T16" fmla="*/ 9 w 12"/>
                <a:gd name="T17" fmla="*/ 2 h 11"/>
                <a:gd name="T18" fmla="*/ 12 w 12"/>
                <a:gd name="T1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1">
                  <a:moveTo>
                    <a:pt x="12" y="5"/>
                  </a:moveTo>
                  <a:lnTo>
                    <a:pt x="12" y="11"/>
                  </a:lnTo>
                  <a:lnTo>
                    <a:pt x="8" y="11"/>
                  </a:lnTo>
                  <a:lnTo>
                    <a:pt x="5" y="8"/>
                  </a:lnTo>
                  <a:lnTo>
                    <a:pt x="2" y="5"/>
                  </a:lnTo>
                  <a:lnTo>
                    <a:pt x="0" y="2"/>
                  </a:lnTo>
                  <a:lnTo>
                    <a:pt x="2" y="0"/>
                  </a:lnTo>
                  <a:lnTo>
                    <a:pt x="6" y="0"/>
                  </a:lnTo>
                  <a:lnTo>
                    <a:pt x="9" y="2"/>
                  </a:lnTo>
                  <a:lnTo>
                    <a:pt x="1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1" name="Freeform 41"/>
            <p:cNvSpPr>
              <a:spLocks/>
            </p:cNvSpPr>
            <p:nvPr/>
          </p:nvSpPr>
          <p:spPr bwMode="auto">
            <a:xfrm>
              <a:off x="1885950" y="3230563"/>
              <a:ext cx="4763" cy="1587"/>
            </a:xfrm>
            <a:custGeom>
              <a:avLst/>
              <a:gdLst>
                <a:gd name="T0" fmla="*/ 18 w 18"/>
                <a:gd name="T1" fmla="*/ 3 h 9"/>
                <a:gd name="T2" fmla="*/ 14 w 18"/>
                <a:gd name="T3" fmla="*/ 6 h 9"/>
                <a:gd name="T4" fmla="*/ 11 w 18"/>
                <a:gd name="T5" fmla="*/ 8 h 9"/>
                <a:gd name="T6" fmla="*/ 6 w 18"/>
                <a:gd name="T7" fmla="*/ 9 h 9"/>
                <a:gd name="T8" fmla="*/ 1 w 18"/>
                <a:gd name="T9" fmla="*/ 7 h 9"/>
                <a:gd name="T10" fmla="*/ 0 w 18"/>
                <a:gd name="T11" fmla="*/ 0 h 9"/>
                <a:gd name="T12" fmla="*/ 5 w 18"/>
                <a:gd name="T13" fmla="*/ 0 h 9"/>
                <a:gd name="T14" fmla="*/ 9 w 18"/>
                <a:gd name="T15" fmla="*/ 0 h 9"/>
                <a:gd name="T16" fmla="*/ 14 w 18"/>
                <a:gd name="T17" fmla="*/ 1 h 9"/>
                <a:gd name="T18" fmla="*/ 18 w 18"/>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9">
                  <a:moveTo>
                    <a:pt x="18" y="3"/>
                  </a:moveTo>
                  <a:lnTo>
                    <a:pt x="14" y="6"/>
                  </a:lnTo>
                  <a:lnTo>
                    <a:pt x="11" y="8"/>
                  </a:lnTo>
                  <a:lnTo>
                    <a:pt x="6" y="9"/>
                  </a:lnTo>
                  <a:lnTo>
                    <a:pt x="1" y="7"/>
                  </a:lnTo>
                  <a:lnTo>
                    <a:pt x="0" y="0"/>
                  </a:lnTo>
                  <a:lnTo>
                    <a:pt x="5" y="0"/>
                  </a:lnTo>
                  <a:lnTo>
                    <a:pt x="9" y="0"/>
                  </a:lnTo>
                  <a:lnTo>
                    <a:pt x="14" y="1"/>
                  </a:lnTo>
                  <a:lnTo>
                    <a:pt x="1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2" name="Freeform 42"/>
            <p:cNvSpPr>
              <a:spLocks/>
            </p:cNvSpPr>
            <p:nvPr/>
          </p:nvSpPr>
          <p:spPr bwMode="auto">
            <a:xfrm>
              <a:off x="1908175" y="3232150"/>
              <a:ext cx="9525" cy="6350"/>
            </a:xfrm>
            <a:custGeom>
              <a:avLst/>
              <a:gdLst>
                <a:gd name="T0" fmla="*/ 37 w 38"/>
                <a:gd name="T1" fmla="*/ 22 h 29"/>
                <a:gd name="T2" fmla="*/ 31 w 38"/>
                <a:gd name="T3" fmla="*/ 25 h 29"/>
                <a:gd name="T4" fmla="*/ 26 w 38"/>
                <a:gd name="T5" fmla="*/ 28 h 29"/>
                <a:gd name="T6" fmla="*/ 21 w 38"/>
                <a:gd name="T7" fmla="*/ 29 h 29"/>
                <a:gd name="T8" fmla="*/ 16 w 38"/>
                <a:gd name="T9" fmla="*/ 24 h 29"/>
                <a:gd name="T10" fmla="*/ 0 w 38"/>
                <a:gd name="T11" fmla="*/ 2 h 29"/>
                <a:gd name="T12" fmla="*/ 6 w 38"/>
                <a:gd name="T13" fmla="*/ 1 h 29"/>
                <a:gd name="T14" fmla="*/ 13 w 38"/>
                <a:gd name="T15" fmla="*/ 0 h 29"/>
                <a:gd name="T16" fmla="*/ 19 w 38"/>
                <a:gd name="T17" fmla="*/ 0 h 29"/>
                <a:gd name="T18" fmla="*/ 25 w 38"/>
                <a:gd name="T19" fmla="*/ 1 h 29"/>
                <a:gd name="T20" fmla="*/ 31 w 38"/>
                <a:gd name="T21" fmla="*/ 3 h 29"/>
                <a:gd name="T22" fmla="*/ 36 w 38"/>
                <a:gd name="T23" fmla="*/ 7 h 29"/>
                <a:gd name="T24" fmla="*/ 38 w 38"/>
                <a:gd name="T25" fmla="*/ 12 h 29"/>
                <a:gd name="T26" fmla="*/ 37 w 38"/>
                <a:gd name="T27"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9">
                  <a:moveTo>
                    <a:pt x="37" y="22"/>
                  </a:moveTo>
                  <a:lnTo>
                    <a:pt x="31" y="25"/>
                  </a:lnTo>
                  <a:lnTo>
                    <a:pt x="26" y="28"/>
                  </a:lnTo>
                  <a:lnTo>
                    <a:pt x="21" y="29"/>
                  </a:lnTo>
                  <a:lnTo>
                    <a:pt x="16" y="24"/>
                  </a:lnTo>
                  <a:lnTo>
                    <a:pt x="0" y="2"/>
                  </a:lnTo>
                  <a:lnTo>
                    <a:pt x="6" y="1"/>
                  </a:lnTo>
                  <a:lnTo>
                    <a:pt x="13" y="0"/>
                  </a:lnTo>
                  <a:lnTo>
                    <a:pt x="19" y="0"/>
                  </a:lnTo>
                  <a:lnTo>
                    <a:pt x="25" y="1"/>
                  </a:lnTo>
                  <a:lnTo>
                    <a:pt x="31" y="3"/>
                  </a:lnTo>
                  <a:lnTo>
                    <a:pt x="36" y="7"/>
                  </a:lnTo>
                  <a:lnTo>
                    <a:pt x="38" y="12"/>
                  </a:lnTo>
                  <a:lnTo>
                    <a:pt x="37"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3" name="Freeform 43"/>
            <p:cNvSpPr>
              <a:spLocks/>
            </p:cNvSpPr>
            <p:nvPr/>
          </p:nvSpPr>
          <p:spPr bwMode="auto">
            <a:xfrm>
              <a:off x="1892300" y="3235325"/>
              <a:ext cx="12700" cy="7937"/>
            </a:xfrm>
            <a:custGeom>
              <a:avLst/>
              <a:gdLst>
                <a:gd name="T0" fmla="*/ 46 w 46"/>
                <a:gd name="T1" fmla="*/ 26 h 29"/>
                <a:gd name="T2" fmla="*/ 39 w 46"/>
                <a:gd name="T3" fmla="*/ 28 h 29"/>
                <a:gd name="T4" fmla="*/ 32 w 46"/>
                <a:gd name="T5" fmla="*/ 29 h 29"/>
                <a:gd name="T6" fmla="*/ 27 w 46"/>
                <a:gd name="T7" fmla="*/ 28 h 29"/>
                <a:gd name="T8" fmla="*/ 20 w 46"/>
                <a:gd name="T9" fmla="*/ 26 h 29"/>
                <a:gd name="T10" fmla="*/ 14 w 46"/>
                <a:gd name="T11" fmla="*/ 23 h 29"/>
                <a:gd name="T12" fmla="*/ 9 w 46"/>
                <a:gd name="T13" fmla="*/ 19 h 29"/>
                <a:gd name="T14" fmla="*/ 5 w 46"/>
                <a:gd name="T15" fmla="*/ 16 h 29"/>
                <a:gd name="T16" fmla="*/ 0 w 46"/>
                <a:gd name="T17" fmla="*/ 10 h 29"/>
                <a:gd name="T18" fmla="*/ 8 w 46"/>
                <a:gd name="T19" fmla="*/ 2 h 29"/>
                <a:gd name="T20" fmla="*/ 16 w 46"/>
                <a:gd name="T21" fmla="*/ 0 h 29"/>
                <a:gd name="T22" fmla="*/ 26 w 46"/>
                <a:gd name="T23" fmla="*/ 2 h 29"/>
                <a:gd name="T24" fmla="*/ 34 w 46"/>
                <a:gd name="T25" fmla="*/ 10 h 29"/>
                <a:gd name="T26" fmla="*/ 37 w 46"/>
                <a:gd name="T27" fmla="*/ 14 h 29"/>
                <a:gd name="T28" fmla="*/ 41 w 46"/>
                <a:gd name="T29" fmla="*/ 18 h 29"/>
                <a:gd name="T30" fmla="*/ 43 w 46"/>
                <a:gd name="T31" fmla="*/ 22 h 29"/>
                <a:gd name="T32" fmla="*/ 46 w 46"/>
                <a:gd name="T33"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29">
                  <a:moveTo>
                    <a:pt x="46" y="26"/>
                  </a:moveTo>
                  <a:lnTo>
                    <a:pt x="39" y="28"/>
                  </a:lnTo>
                  <a:lnTo>
                    <a:pt x="32" y="29"/>
                  </a:lnTo>
                  <a:lnTo>
                    <a:pt x="27" y="28"/>
                  </a:lnTo>
                  <a:lnTo>
                    <a:pt x="20" y="26"/>
                  </a:lnTo>
                  <a:lnTo>
                    <a:pt x="14" y="23"/>
                  </a:lnTo>
                  <a:lnTo>
                    <a:pt x="9" y="19"/>
                  </a:lnTo>
                  <a:lnTo>
                    <a:pt x="5" y="16"/>
                  </a:lnTo>
                  <a:lnTo>
                    <a:pt x="0" y="10"/>
                  </a:lnTo>
                  <a:lnTo>
                    <a:pt x="8" y="2"/>
                  </a:lnTo>
                  <a:lnTo>
                    <a:pt x="16" y="0"/>
                  </a:lnTo>
                  <a:lnTo>
                    <a:pt x="26" y="2"/>
                  </a:lnTo>
                  <a:lnTo>
                    <a:pt x="34" y="10"/>
                  </a:lnTo>
                  <a:lnTo>
                    <a:pt x="37" y="14"/>
                  </a:lnTo>
                  <a:lnTo>
                    <a:pt x="41" y="18"/>
                  </a:lnTo>
                  <a:lnTo>
                    <a:pt x="43" y="22"/>
                  </a:lnTo>
                  <a:lnTo>
                    <a:pt x="4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4" name="Freeform 45"/>
            <p:cNvSpPr>
              <a:spLocks/>
            </p:cNvSpPr>
            <p:nvPr/>
          </p:nvSpPr>
          <p:spPr bwMode="auto">
            <a:xfrm>
              <a:off x="1849438" y="3235325"/>
              <a:ext cx="9525" cy="6350"/>
            </a:xfrm>
            <a:custGeom>
              <a:avLst/>
              <a:gdLst>
                <a:gd name="T0" fmla="*/ 39 w 39"/>
                <a:gd name="T1" fmla="*/ 20 h 24"/>
                <a:gd name="T2" fmla="*/ 34 w 39"/>
                <a:gd name="T3" fmla="*/ 22 h 24"/>
                <a:gd name="T4" fmla="*/ 29 w 39"/>
                <a:gd name="T5" fmla="*/ 23 h 24"/>
                <a:gd name="T6" fmla="*/ 23 w 39"/>
                <a:gd name="T7" fmla="*/ 23 h 24"/>
                <a:gd name="T8" fmla="*/ 18 w 39"/>
                <a:gd name="T9" fmla="*/ 24 h 24"/>
                <a:gd name="T10" fmla="*/ 14 w 39"/>
                <a:gd name="T11" fmla="*/ 24 h 24"/>
                <a:gd name="T12" fmla="*/ 9 w 39"/>
                <a:gd name="T13" fmla="*/ 24 h 24"/>
                <a:gd name="T14" fmla="*/ 4 w 39"/>
                <a:gd name="T15" fmla="*/ 24 h 24"/>
                <a:gd name="T16" fmla="*/ 0 w 39"/>
                <a:gd name="T17" fmla="*/ 24 h 24"/>
                <a:gd name="T18" fmla="*/ 1 w 39"/>
                <a:gd name="T19" fmla="*/ 16 h 24"/>
                <a:gd name="T20" fmla="*/ 7 w 39"/>
                <a:gd name="T21" fmla="*/ 10 h 24"/>
                <a:gd name="T22" fmla="*/ 11 w 39"/>
                <a:gd name="T23" fmla="*/ 4 h 24"/>
                <a:gd name="T24" fmla="*/ 16 w 39"/>
                <a:gd name="T25" fmla="*/ 0 h 24"/>
                <a:gd name="T26" fmla="*/ 39 w 39"/>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4">
                  <a:moveTo>
                    <a:pt x="39" y="20"/>
                  </a:moveTo>
                  <a:lnTo>
                    <a:pt x="34" y="22"/>
                  </a:lnTo>
                  <a:lnTo>
                    <a:pt x="29" y="23"/>
                  </a:lnTo>
                  <a:lnTo>
                    <a:pt x="23" y="23"/>
                  </a:lnTo>
                  <a:lnTo>
                    <a:pt x="18" y="24"/>
                  </a:lnTo>
                  <a:lnTo>
                    <a:pt x="14" y="24"/>
                  </a:lnTo>
                  <a:lnTo>
                    <a:pt x="9" y="24"/>
                  </a:lnTo>
                  <a:lnTo>
                    <a:pt x="4" y="24"/>
                  </a:lnTo>
                  <a:lnTo>
                    <a:pt x="0" y="24"/>
                  </a:lnTo>
                  <a:lnTo>
                    <a:pt x="1" y="16"/>
                  </a:lnTo>
                  <a:lnTo>
                    <a:pt x="7" y="10"/>
                  </a:lnTo>
                  <a:lnTo>
                    <a:pt x="11" y="4"/>
                  </a:lnTo>
                  <a:lnTo>
                    <a:pt x="16" y="0"/>
                  </a:lnTo>
                  <a:lnTo>
                    <a:pt x="39"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5" name="Freeform 46"/>
            <p:cNvSpPr>
              <a:spLocks/>
            </p:cNvSpPr>
            <p:nvPr/>
          </p:nvSpPr>
          <p:spPr bwMode="auto">
            <a:xfrm>
              <a:off x="1878013" y="3236913"/>
              <a:ext cx="1588" cy="1587"/>
            </a:xfrm>
            <a:custGeom>
              <a:avLst/>
              <a:gdLst>
                <a:gd name="T0" fmla="*/ 6 w 6"/>
                <a:gd name="T1" fmla="*/ 1 h 10"/>
                <a:gd name="T2" fmla="*/ 6 w 6"/>
                <a:gd name="T3" fmla="*/ 5 h 10"/>
                <a:gd name="T4" fmla="*/ 5 w 6"/>
                <a:gd name="T5" fmla="*/ 7 h 10"/>
                <a:gd name="T6" fmla="*/ 2 w 6"/>
                <a:gd name="T7" fmla="*/ 8 h 10"/>
                <a:gd name="T8" fmla="*/ 0 w 6"/>
                <a:gd name="T9" fmla="*/ 10 h 10"/>
                <a:gd name="T10" fmla="*/ 0 w 6"/>
                <a:gd name="T11" fmla="*/ 0 h 10"/>
                <a:gd name="T12" fmla="*/ 1 w 6"/>
                <a:gd name="T13" fmla="*/ 0 h 10"/>
                <a:gd name="T14" fmla="*/ 3 w 6"/>
                <a:gd name="T15" fmla="*/ 0 h 10"/>
                <a:gd name="T16" fmla="*/ 5 w 6"/>
                <a:gd name="T17" fmla="*/ 0 h 10"/>
                <a:gd name="T18" fmla="*/ 6 w 6"/>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
                  </a:moveTo>
                  <a:lnTo>
                    <a:pt x="6" y="5"/>
                  </a:lnTo>
                  <a:lnTo>
                    <a:pt x="5" y="7"/>
                  </a:lnTo>
                  <a:lnTo>
                    <a:pt x="2" y="8"/>
                  </a:lnTo>
                  <a:lnTo>
                    <a:pt x="0" y="10"/>
                  </a:lnTo>
                  <a:lnTo>
                    <a:pt x="0" y="0"/>
                  </a:lnTo>
                  <a:lnTo>
                    <a:pt x="1" y="0"/>
                  </a:lnTo>
                  <a:lnTo>
                    <a:pt x="3"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6" name="Freeform 51"/>
            <p:cNvSpPr>
              <a:spLocks/>
            </p:cNvSpPr>
            <p:nvPr/>
          </p:nvSpPr>
          <p:spPr bwMode="auto">
            <a:xfrm>
              <a:off x="1933575" y="3249613"/>
              <a:ext cx="39688" cy="38100"/>
            </a:xfrm>
            <a:custGeom>
              <a:avLst/>
              <a:gdLst>
                <a:gd name="T0" fmla="*/ 50 w 151"/>
                <a:gd name="T1" fmla="*/ 64 h 144"/>
                <a:gd name="T2" fmla="*/ 54 w 151"/>
                <a:gd name="T3" fmla="*/ 69 h 144"/>
                <a:gd name="T4" fmla="*/ 60 w 151"/>
                <a:gd name="T5" fmla="*/ 69 h 144"/>
                <a:gd name="T6" fmla="*/ 65 w 151"/>
                <a:gd name="T7" fmla="*/ 69 h 144"/>
                <a:gd name="T8" fmla="*/ 70 w 151"/>
                <a:gd name="T9" fmla="*/ 71 h 144"/>
                <a:gd name="T10" fmla="*/ 63 w 151"/>
                <a:gd name="T11" fmla="*/ 73 h 144"/>
                <a:gd name="T12" fmla="*/ 57 w 151"/>
                <a:gd name="T13" fmla="*/ 73 h 144"/>
                <a:gd name="T14" fmla="*/ 50 w 151"/>
                <a:gd name="T15" fmla="*/ 74 h 144"/>
                <a:gd name="T16" fmla="*/ 46 w 151"/>
                <a:gd name="T17" fmla="*/ 79 h 144"/>
                <a:gd name="T18" fmla="*/ 50 w 151"/>
                <a:gd name="T19" fmla="*/ 87 h 144"/>
                <a:gd name="T20" fmla="*/ 58 w 151"/>
                <a:gd name="T21" fmla="*/ 91 h 144"/>
                <a:gd name="T22" fmla="*/ 67 w 151"/>
                <a:gd name="T23" fmla="*/ 91 h 144"/>
                <a:gd name="T24" fmla="*/ 77 w 151"/>
                <a:gd name="T25" fmla="*/ 91 h 144"/>
                <a:gd name="T26" fmla="*/ 86 w 151"/>
                <a:gd name="T27" fmla="*/ 91 h 144"/>
                <a:gd name="T28" fmla="*/ 94 w 151"/>
                <a:gd name="T29" fmla="*/ 92 h 144"/>
                <a:gd name="T30" fmla="*/ 103 w 151"/>
                <a:gd name="T31" fmla="*/ 97 h 144"/>
                <a:gd name="T32" fmla="*/ 107 w 151"/>
                <a:gd name="T33" fmla="*/ 107 h 144"/>
                <a:gd name="T34" fmla="*/ 101 w 151"/>
                <a:gd name="T35" fmla="*/ 108 h 144"/>
                <a:gd name="T36" fmla="*/ 94 w 151"/>
                <a:gd name="T37" fmla="*/ 109 h 144"/>
                <a:gd name="T38" fmla="*/ 87 w 151"/>
                <a:gd name="T39" fmla="*/ 108 h 144"/>
                <a:gd name="T40" fmla="*/ 80 w 151"/>
                <a:gd name="T41" fmla="*/ 108 h 144"/>
                <a:gd name="T42" fmla="*/ 73 w 151"/>
                <a:gd name="T43" fmla="*/ 108 h 144"/>
                <a:gd name="T44" fmla="*/ 67 w 151"/>
                <a:gd name="T45" fmla="*/ 109 h 144"/>
                <a:gd name="T46" fmla="*/ 60 w 151"/>
                <a:gd name="T47" fmla="*/ 112 h 144"/>
                <a:gd name="T48" fmla="*/ 54 w 151"/>
                <a:gd name="T49" fmla="*/ 116 h 144"/>
                <a:gd name="T50" fmla="*/ 54 w 151"/>
                <a:gd name="T51" fmla="*/ 120 h 144"/>
                <a:gd name="T52" fmla="*/ 55 w 151"/>
                <a:gd name="T53" fmla="*/ 123 h 144"/>
                <a:gd name="T54" fmla="*/ 57 w 151"/>
                <a:gd name="T55" fmla="*/ 127 h 144"/>
                <a:gd name="T56" fmla="*/ 60 w 151"/>
                <a:gd name="T57" fmla="*/ 129 h 144"/>
                <a:gd name="T58" fmla="*/ 72 w 151"/>
                <a:gd name="T59" fmla="*/ 131 h 144"/>
                <a:gd name="T60" fmla="*/ 85 w 151"/>
                <a:gd name="T61" fmla="*/ 130 h 144"/>
                <a:gd name="T62" fmla="*/ 99 w 151"/>
                <a:gd name="T63" fmla="*/ 128 h 144"/>
                <a:gd name="T64" fmla="*/ 111 w 151"/>
                <a:gd name="T65" fmla="*/ 124 h 144"/>
                <a:gd name="T66" fmla="*/ 123 w 151"/>
                <a:gd name="T67" fmla="*/ 123 h 144"/>
                <a:gd name="T68" fmla="*/ 134 w 151"/>
                <a:gd name="T69" fmla="*/ 124 h 144"/>
                <a:gd name="T70" fmla="*/ 143 w 151"/>
                <a:gd name="T71" fmla="*/ 130 h 144"/>
                <a:gd name="T72" fmla="*/ 151 w 151"/>
                <a:gd name="T73" fmla="*/ 143 h 144"/>
                <a:gd name="T74" fmla="*/ 137 w 151"/>
                <a:gd name="T75" fmla="*/ 144 h 144"/>
                <a:gd name="T76" fmla="*/ 125 w 151"/>
                <a:gd name="T77" fmla="*/ 144 h 144"/>
                <a:gd name="T78" fmla="*/ 112 w 151"/>
                <a:gd name="T79" fmla="*/ 144 h 144"/>
                <a:gd name="T80" fmla="*/ 99 w 151"/>
                <a:gd name="T81" fmla="*/ 144 h 144"/>
                <a:gd name="T82" fmla="*/ 85 w 151"/>
                <a:gd name="T83" fmla="*/ 143 h 144"/>
                <a:gd name="T84" fmla="*/ 72 w 151"/>
                <a:gd name="T85" fmla="*/ 142 h 144"/>
                <a:gd name="T86" fmla="*/ 60 w 151"/>
                <a:gd name="T87" fmla="*/ 140 h 144"/>
                <a:gd name="T88" fmla="*/ 46 w 151"/>
                <a:gd name="T89" fmla="*/ 138 h 144"/>
                <a:gd name="T90" fmla="*/ 41 w 151"/>
                <a:gd name="T91" fmla="*/ 121 h 144"/>
                <a:gd name="T92" fmla="*/ 35 w 151"/>
                <a:gd name="T93" fmla="*/ 104 h 144"/>
                <a:gd name="T94" fmla="*/ 29 w 151"/>
                <a:gd name="T95" fmla="*/ 86 h 144"/>
                <a:gd name="T96" fmla="*/ 23 w 151"/>
                <a:gd name="T97" fmla="*/ 69 h 144"/>
                <a:gd name="T98" fmla="*/ 17 w 151"/>
                <a:gd name="T99" fmla="*/ 51 h 144"/>
                <a:gd name="T100" fmla="*/ 11 w 151"/>
                <a:gd name="T101" fmla="*/ 34 h 144"/>
                <a:gd name="T102" fmla="*/ 5 w 151"/>
                <a:gd name="T103" fmla="*/ 17 h 144"/>
                <a:gd name="T104" fmla="*/ 0 w 151"/>
                <a:gd name="T105" fmla="*/ 0 h 144"/>
                <a:gd name="T106" fmla="*/ 7 w 151"/>
                <a:gd name="T107" fmla="*/ 7 h 144"/>
                <a:gd name="T108" fmla="*/ 14 w 151"/>
                <a:gd name="T109" fmla="*/ 14 h 144"/>
                <a:gd name="T110" fmla="*/ 22 w 151"/>
                <a:gd name="T111" fmla="*/ 22 h 144"/>
                <a:gd name="T112" fmla="*/ 30 w 151"/>
                <a:gd name="T113" fmla="*/ 29 h 144"/>
                <a:gd name="T114" fmla="*/ 37 w 151"/>
                <a:gd name="T115" fmla="*/ 37 h 144"/>
                <a:gd name="T116" fmla="*/ 43 w 151"/>
                <a:gd name="T117" fmla="*/ 45 h 144"/>
                <a:gd name="T118" fmla="*/ 48 w 151"/>
                <a:gd name="T119" fmla="*/ 54 h 144"/>
                <a:gd name="T120" fmla="*/ 50 w 151"/>
                <a:gd name="T121" fmla="*/ 6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144">
                  <a:moveTo>
                    <a:pt x="50" y="64"/>
                  </a:moveTo>
                  <a:lnTo>
                    <a:pt x="54" y="69"/>
                  </a:lnTo>
                  <a:lnTo>
                    <a:pt x="60" y="69"/>
                  </a:lnTo>
                  <a:lnTo>
                    <a:pt x="65" y="69"/>
                  </a:lnTo>
                  <a:lnTo>
                    <a:pt x="70" y="71"/>
                  </a:lnTo>
                  <a:lnTo>
                    <a:pt x="63" y="73"/>
                  </a:lnTo>
                  <a:lnTo>
                    <a:pt x="57" y="73"/>
                  </a:lnTo>
                  <a:lnTo>
                    <a:pt x="50" y="74"/>
                  </a:lnTo>
                  <a:lnTo>
                    <a:pt x="46" y="79"/>
                  </a:lnTo>
                  <a:lnTo>
                    <a:pt x="50" y="87"/>
                  </a:lnTo>
                  <a:lnTo>
                    <a:pt x="58" y="91"/>
                  </a:lnTo>
                  <a:lnTo>
                    <a:pt x="67" y="91"/>
                  </a:lnTo>
                  <a:lnTo>
                    <a:pt x="77" y="91"/>
                  </a:lnTo>
                  <a:lnTo>
                    <a:pt x="86" y="91"/>
                  </a:lnTo>
                  <a:lnTo>
                    <a:pt x="94" y="92"/>
                  </a:lnTo>
                  <a:lnTo>
                    <a:pt x="103" y="97"/>
                  </a:lnTo>
                  <a:lnTo>
                    <a:pt x="107" y="107"/>
                  </a:lnTo>
                  <a:lnTo>
                    <a:pt x="101" y="108"/>
                  </a:lnTo>
                  <a:lnTo>
                    <a:pt x="94" y="109"/>
                  </a:lnTo>
                  <a:lnTo>
                    <a:pt x="87" y="108"/>
                  </a:lnTo>
                  <a:lnTo>
                    <a:pt x="80" y="108"/>
                  </a:lnTo>
                  <a:lnTo>
                    <a:pt x="73" y="108"/>
                  </a:lnTo>
                  <a:lnTo>
                    <a:pt x="67" y="109"/>
                  </a:lnTo>
                  <a:lnTo>
                    <a:pt x="60" y="112"/>
                  </a:lnTo>
                  <a:lnTo>
                    <a:pt x="54" y="116"/>
                  </a:lnTo>
                  <a:lnTo>
                    <a:pt x="54" y="120"/>
                  </a:lnTo>
                  <a:lnTo>
                    <a:pt x="55" y="123"/>
                  </a:lnTo>
                  <a:lnTo>
                    <a:pt x="57" y="127"/>
                  </a:lnTo>
                  <a:lnTo>
                    <a:pt x="60" y="129"/>
                  </a:lnTo>
                  <a:lnTo>
                    <a:pt x="72" y="131"/>
                  </a:lnTo>
                  <a:lnTo>
                    <a:pt x="85" y="130"/>
                  </a:lnTo>
                  <a:lnTo>
                    <a:pt x="99" y="128"/>
                  </a:lnTo>
                  <a:lnTo>
                    <a:pt x="111" y="124"/>
                  </a:lnTo>
                  <a:lnTo>
                    <a:pt x="123" y="123"/>
                  </a:lnTo>
                  <a:lnTo>
                    <a:pt x="134" y="124"/>
                  </a:lnTo>
                  <a:lnTo>
                    <a:pt x="143" y="130"/>
                  </a:lnTo>
                  <a:lnTo>
                    <a:pt x="151" y="143"/>
                  </a:lnTo>
                  <a:lnTo>
                    <a:pt x="137" y="144"/>
                  </a:lnTo>
                  <a:lnTo>
                    <a:pt x="125" y="144"/>
                  </a:lnTo>
                  <a:lnTo>
                    <a:pt x="112" y="144"/>
                  </a:lnTo>
                  <a:lnTo>
                    <a:pt x="99" y="144"/>
                  </a:lnTo>
                  <a:lnTo>
                    <a:pt x="85" y="143"/>
                  </a:lnTo>
                  <a:lnTo>
                    <a:pt x="72" y="142"/>
                  </a:lnTo>
                  <a:lnTo>
                    <a:pt x="60" y="140"/>
                  </a:lnTo>
                  <a:lnTo>
                    <a:pt x="46" y="138"/>
                  </a:lnTo>
                  <a:lnTo>
                    <a:pt x="41" y="121"/>
                  </a:lnTo>
                  <a:lnTo>
                    <a:pt x="35" y="104"/>
                  </a:lnTo>
                  <a:lnTo>
                    <a:pt x="29" y="86"/>
                  </a:lnTo>
                  <a:lnTo>
                    <a:pt x="23" y="69"/>
                  </a:lnTo>
                  <a:lnTo>
                    <a:pt x="17" y="51"/>
                  </a:lnTo>
                  <a:lnTo>
                    <a:pt x="11" y="34"/>
                  </a:lnTo>
                  <a:lnTo>
                    <a:pt x="5" y="17"/>
                  </a:lnTo>
                  <a:lnTo>
                    <a:pt x="0" y="0"/>
                  </a:lnTo>
                  <a:lnTo>
                    <a:pt x="7" y="7"/>
                  </a:lnTo>
                  <a:lnTo>
                    <a:pt x="14" y="14"/>
                  </a:lnTo>
                  <a:lnTo>
                    <a:pt x="22" y="22"/>
                  </a:lnTo>
                  <a:lnTo>
                    <a:pt x="30" y="29"/>
                  </a:lnTo>
                  <a:lnTo>
                    <a:pt x="37" y="37"/>
                  </a:lnTo>
                  <a:lnTo>
                    <a:pt x="43" y="45"/>
                  </a:lnTo>
                  <a:lnTo>
                    <a:pt x="48" y="54"/>
                  </a:lnTo>
                  <a:lnTo>
                    <a:pt x="5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7" name="Freeform 52"/>
            <p:cNvSpPr>
              <a:spLocks/>
            </p:cNvSpPr>
            <p:nvPr/>
          </p:nvSpPr>
          <p:spPr bwMode="auto">
            <a:xfrm>
              <a:off x="1844675" y="3252788"/>
              <a:ext cx="6350" cy="7937"/>
            </a:xfrm>
            <a:custGeom>
              <a:avLst/>
              <a:gdLst>
                <a:gd name="T0" fmla="*/ 22 w 23"/>
                <a:gd name="T1" fmla="*/ 19 h 33"/>
                <a:gd name="T2" fmla="*/ 0 w 23"/>
                <a:gd name="T3" fmla="*/ 33 h 33"/>
                <a:gd name="T4" fmla="*/ 0 w 23"/>
                <a:gd name="T5" fmla="*/ 25 h 33"/>
                <a:gd name="T6" fmla="*/ 0 w 23"/>
                <a:gd name="T7" fmla="*/ 16 h 33"/>
                <a:gd name="T8" fmla="*/ 2 w 23"/>
                <a:gd name="T9" fmla="*/ 8 h 33"/>
                <a:gd name="T10" fmla="*/ 8 w 23"/>
                <a:gd name="T11" fmla="*/ 0 h 33"/>
                <a:gd name="T12" fmla="*/ 12 w 23"/>
                <a:gd name="T13" fmla="*/ 4 h 33"/>
                <a:gd name="T14" fmla="*/ 18 w 23"/>
                <a:gd name="T15" fmla="*/ 9 h 33"/>
                <a:gd name="T16" fmla="*/ 23 w 23"/>
                <a:gd name="T17" fmla="*/ 14 h 33"/>
                <a:gd name="T18" fmla="*/ 22 w 23"/>
                <a:gd name="T19"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3">
                  <a:moveTo>
                    <a:pt x="22" y="19"/>
                  </a:moveTo>
                  <a:lnTo>
                    <a:pt x="0" y="33"/>
                  </a:lnTo>
                  <a:lnTo>
                    <a:pt x="0" y="25"/>
                  </a:lnTo>
                  <a:lnTo>
                    <a:pt x="0" y="16"/>
                  </a:lnTo>
                  <a:lnTo>
                    <a:pt x="2" y="8"/>
                  </a:lnTo>
                  <a:lnTo>
                    <a:pt x="8" y="0"/>
                  </a:lnTo>
                  <a:lnTo>
                    <a:pt x="12" y="4"/>
                  </a:lnTo>
                  <a:lnTo>
                    <a:pt x="18" y="9"/>
                  </a:lnTo>
                  <a:lnTo>
                    <a:pt x="23" y="14"/>
                  </a:lnTo>
                  <a:lnTo>
                    <a:pt x="22"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8" name="Freeform 53"/>
            <p:cNvSpPr>
              <a:spLocks/>
            </p:cNvSpPr>
            <p:nvPr/>
          </p:nvSpPr>
          <p:spPr bwMode="auto">
            <a:xfrm>
              <a:off x="1906588" y="3252788"/>
              <a:ext cx="12700" cy="7937"/>
            </a:xfrm>
            <a:custGeom>
              <a:avLst/>
              <a:gdLst>
                <a:gd name="T0" fmla="*/ 46 w 46"/>
                <a:gd name="T1" fmla="*/ 18 h 33"/>
                <a:gd name="T2" fmla="*/ 45 w 46"/>
                <a:gd name="T3" fmla="*/ 23 h 33"/>
                <a:gd name="T4" fmla="*/ 40 w 46"/>
                <a:gd name="T5" fmla="*/ 28 h 33"/>
                <a:gd name="T6" fmla="*/ 35 w 46"/>
                <a:gd name="T7" fmla="*/ 30 h 33"/>
                <a:gd name="T8" fmla="*/ 31 w 46"/>
                <a:gd name="T9" fmla="*/ 33 h 33"/>
                <a:gd name="T10" fmla="*/ 21 w 46"/>
                <a:gd name="T11" fmla="*/ 31 h 33"/>
                <a:gd name="T12" fmla="*/ 14 w 46"/>
                <a:gd name="T13" fmla="*/ 24 h 33"/>
                <a:gd name="T14" fmla="*/ 9 w 46"/>
                <a:gd name="T15" fmla="*/ 14 h 33"/>
                <a:gd name="T16" fmla="*/ 0 w 46"/>
                <a:gd name="T17" fmla="*/ 5 h 33"/>
                <a:gd name="T18" fmla="*/ 6 w 46"/>
                <a:gd name="T19" fmla="*/ 0 h 33"/>
                <a:gd name="T20" fmla="*/ 13 w 46"/>
                <a:gd name="T21" fmla="*/ 1 h 33"/>
                <a:gd name="T22" fmla="*/ 24 w 46"/>
                <a:gd name="T23" fmla="*/ 3 h 33"/>
                <a:gd name="T24" fmla="*/ 33 w 46"/>
                <a:gd name="T25" fmla="*/ 2 h 33"/>
                <a:gd name="T26" fmla="*/ 46 w 46"/>
                <a:gd name="T2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3">
                  <a:moveTo>
                    <a:pt x="46" y="18"/>
                  </a:moveTo>
                  <a:lnTo>
                    <a:pt x="45" y="23"/>
                  </a:lnTo>
                  <a:lnTo>
                    <a:pt x="40" y="28"/>
                  </a:lnTo>
                  <a:lnTo>
                    <a:pt x="35" y="30"/>
                  </a:lnTo>
                  <a:lnTo>
                    <a:pt x="31" y="33"/>
                  </a:lnTo>
                  <a:lnTo>
                    <a:pt x="21" y="31"/>
                  </a:lnTo>
                  <a:lnTo>
                    <a:pt x="14" y="24"/>
                  </a:lnTo>
                  <a:lnTo>
                    <a:pt x="9" y="14"/>
                  </a:lnTo>
                  <a:lnTo>
                    <a:pt x="0" y="5"/>
                  </a:lnTo>
                  <a:lnTo>
                    <a:pt x="6" y="0"/>
                  </a:lnTo>
                  <a:lnTo>
                    <a:pt x="13" y="1"/>
                  </a:lnTo>
                  <a:lnTo>
                    <a:pt x="24" y="3"/>
                  </a:lnTo>
                  <a:lnTo>
                    <a:pt x="33" y="2"/>
                  </a:lnTo>
                  <a:lnTo>
                    <a:pt x="4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9" name="Freeform 55"/>
            <p:cNvSpPr>
              <a:spLocks/>
            </p:cNvSpPr>
            <p:nvPr/>
          </p:nvSpPr>
          <p:spPr bwMode="auto">
            <a:xfrm>
              <a:off x="1882775" y="3252788"/>
              <a:ext cx="7938" cy="3175"/>
            </a:xfrm>
            <a:custGeom>
              <a:avLst/>
              <a:gdLst>
                <a:gd name="T0" fmla="*/ 34 w 34"/>
                <a:gd name="T1" fmla="*/ 2 h 14"/>
                <a:gd name="T2" fmla="*/ 27 w 34"/>
                <a:gd name="T3" fmla="*/ 6 h 14"/>
                <a:gd name="T4" fmla="*/ 21 w 34"/>
                <a:gd name="T5" fmla="*/ 10 h 14"/>
                <a:gd name="T6" fmla="*/ 14 w 34"/>
                <a:gd name="T7" fmla="*/ 14 h 14"/>
                <a:gd name="T8" fmla="*/ 7 w 34"/>
                <a:gd name="T9" fmla="*/ 12 h 14"/>
                <a:gd name="T10" fmla="*/ 0 w 34"/>
                <a:gd name="T11" fmla="*/ 0 h 14"/>
                <a:gd name="T12" fmla="*/ 10 w 34"/>
                <a:gd name="T13" fmla="*/ 0 h 14"/>
                <a:gd name="T14" fmla="*/ 18 w 34"/>
                <a:gd name="T15" fmla="*/ 0 h 14"/>
                <a:gd name="T16" fmla="*/ 27 w 34"/>
                <a:gd name="T17" fmla="*/ 0 h 14"/>
                <a:gd name="T18" fmla="*/ 34 w 34"/>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4">
                  <a:moveTo>
                    <a:pt x="34" y="2"/>
                  </a:moveTo>
                  <a:lnTo>
                    <a:pt x="27" y="6"/>
                  </a:lnTo>
                  <a:lnTo>
                    <a:pt x="21" y="10"/>
                  </a:lnTo>
                  <a:lnTo>
                    <a:pt x="14" y="14"/>
                  </a:lnTo>
                  <a:lnTo>
                    <a:pt x="7" y="12"/>
                  </a:lnTo>
                  <a:lnTo>
                    <a:pt x="0" y="0"/>
                  </a:lnTo>
                  <a:lnTo>
                    <a:pt x="10" y="0"/>
                  </a:lnTo>
                  <a:lnTo>
                    <a:pt x="18" y="0"/>
                  </a:lnTo>
                  <a:lnTo>
                    <a:pt x="27" y="0"/>
                  </a:lnTo>
                  <a:lnTo>
                    <a:pt x="3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0" name="Freeform 60"/>
            <p:cNvSpPr>
              <a:spLocks/>
            </p:cNvSpPr>
            <p:nvPr/>
          </p:nvSpPr>
          <p:spPr bwMode="auto">
            <a:xfrm>
              <a:off x="1890713" y="3257550"/>
              <a:ext cx="14288" cy="6350"/>
            </a:xfrm>
            <a:custGeom>
              <a:avLst/>
              <a:gdLst>
                <a:gd name="T0" fmla="*/ 55 w 55"/>
                <a:gd name="T1" fmla="*/ 20 h 25"/>
                <a:gd name="T2" fmla="*/ 50 w 55"/>
                <a:gd name="T3" fmla="*/ 24 h 25"/>
                <a:gd name="T4" fmla="*/ 44 w 55"/>
                <a:gd name="T5" fmla="*/ 25 h 25"/>
                <a:gd name="T6" fmla="*/ 37 w 55"/>
                <a:gd name="T7" fmla="*/ 25 h 25"/>
                <a:gd name="T8" fmla="*/ 31 w 55"/>
                <a:gd name="T9" fmla="*/ 24 h 25"/>
                <a:gd name="T10" fmla="*/ 25 w 55"/>
                <a:gd name="T11" fmla="*/ 23 h 25"/>
                <a:gd name="T12" fmla="*/ 19 w 55"/>
                <a:gd name="T13" fmla="*/ 23 h 25"/>
                <a:gd name="T14" fmla="*/ 14 w 55"/>
                <a:gd name="T15" fmla="*/ 21 h 25"/>
                <a:gd name="T16" fmla="*/ 8 w 55"/>
                <a:gd name="T17" fmla="*/ 23 h 25"/>
                <a:gd name="T18" fmla="*/ 5 w 55"/>
                <a:gd name="T19" fmla="*/ 20 h 25"/>
                <a:gd name="T20" fmla="*/ 2 w 55"/>
                <a:gd name="T21" fmla="*/ 20 h 25"/>
                <a:gd name="T22" fmla="*/ 0 w 55"/>
                <a:gd name="T23" fmla="*/ 18 h 25"/>
                <a:gd name="T24" fmla="*/ 0 w 55"/>
                <a:gd name="T25" fmla="*/ 14 h 25"/>
                <a:gd name="T26" fmla="*/ 5 w 55"/>
                <a:gd name="T27" fmla="*/ 11 h 25"/>
                <a:gd name="T28" fmla="*/ 12 w 55"/>
                <a:gd name="T29" fmla="*/ 7 h 25"/>
                <a:gd name="T30" fmla="*/ 18 w 55"/>
                <a:gd name="T31" fmla="*/ 4 h 25"/>
                <a:gd name="T32" fmla="*/ 25 w 55"/>
                <a:gd name="T33" fmla="*/ 2 h 25"/>
                <a:gd name="T34" fmla="*/ 31 w 55"/>
                <a:gd name="T35" fmla="*/ 0 h 25"/>
                <a:gd name="T36" fmla="*/ 37 w 55"/>
                <a:gd name="T37" fmla="*/ 2 h 25"/>
                <a:gd name="T38" fmla="*/ 43 w 55"/>
                <a:gd name="T39" fmla="*/ 5 h 25"/>
                <a:gd name="T40" fmla="*/ 48 w 55"/>
                <a:gd name="T41" fmla="*/ 13 h 25"/>
                <a:gd name="T42" fmla="*/ 55 w 55"/>
                <a:gd name="T43"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25">
                  <a:moveTo>
                    <a:pt x="55" y="20"/>
                  </a:moveTo>
                  <a:lnTo>
                    <a:pt x="50" y="24"/>
                  </a:lnTo>
                  <a:lnTo>
                    <a:pt x="44" y="25"/>
                  </a:lnTo>
                  <a:lnTo>
                    <a:pt x="37" y="25"/>
                  </a:lnTo>
                  <a:lnTo>
                    <a:pt x="31" y="24"/>
                  </a:lnTo>
                  <a:lnTo>
                    <a:pt x="25" y="23"/>
                  </a:lnTo>
                  <a:lnTo>
                    <a:pt x="19" y="23"/>
                  </a:lnTo>
                  <a:lnTo>
                    <a:pt x="14" y="21"/>
                  </a:lnTo>
                  <a:lnTo>
                    <a:pt x="8" y="23"/>
                  </a:lnTo>
                  <a:lnTo>
                    <a:pt x="5" y="20"/>
                  </a:lnTo>
                  <a:lnTo>
                    <a:pt x="2" y="20"/>
                  </a:lnTo>
                  <a:lnTo>
                    <a:pt x="0" y="18"/>
                  </a:lnTo>
                  <a:lnTo>
                    <a:pt x="0" y="14"/>
                  </a:lnTo>
                  <a:lnTo>
                    <a:pt x="5" y="11"/>
                  </a:lnTo>
                  <a:lnTo>
                    <a:pt x="12" y="7"/>
                  </a:lnTo>
                  <a:lnTo>
                    <a:pt x="18" y="4"/>
                  </a:lnTo>
                  <a:lnTo>
                    <a:pt x="25" y="2"/>
                  </a:lnTo>
                  <a:lnTo>
                    <a:pt x="31" y="0"/>
                  </a:lnTo>
                  <a:lnTo>
                    <a:pt x="37" y="2"/>
                  </a:lnTo>
                  <a:lnTo>
                    <a:pt x="43" y="5"/>
                  </a:lnTo>
                  <a:lnTo>
                    <a:pt x="48" y="13"/>
                  </a:lnTo>
                  <a:lnTo>
                    <a:pt x="5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1" name="Freeform 61"/>
            <p:cNvSpPr>
              <a:spLocks/>
            </p:cNvSpPr>
            <p:nvPr/>
          </p:nvSpPr>
          <p:spPr bwMode="auto">
            <a:xfrm>
              <a:off x="1874838" y="3257550"/>
              <a:ext cx="3175" cy="4762"/>
            </a:xfrm>
            <a:custGeom>
              <a:avLst/>
              <a:gdLst>
                <a:gd name="T0" fmla="*/ 13 w 13"/>
                <a:gd name="T1" fmla="*/ 6 h 16"/>
                <a:gd name="T2" fmla="*/ 13 w 13"/>
                <a:gd name="T3" fmla="*/ 10 h 16"/>
                <a:gd name="T4" fmla="*/ 11 w 13"/>
                <a:gd name="T5" fmla="*/ 13 h 16"/>
                <a:gd name="T6" fmla="*/ 9 w 13"/>
                <a:gd name="T7" fmla="*/ 14 h 16"/>
                <a:gd name="T8" fmla="*/ 5 w 13"/>
                <a:gd name="T9" fmla="*/ 16 h 16"/>
                <a:gd name="T10" fmla="*/ 2 w 13"/>
                <a:gd name="T11" fmla="*/ 13 h 16"/>
                <a:gd name="T12" fmla="*/ 0 w 13"/>
                <a:gd name="T13" fmla="*/ 8 h 16"/>
                <a:gd name="T14" fmla="*/ 2 w 13"/>
                <a:gd name="T15" fmla="*/ 3 h 16"/>
                <a:gd name="T16" fmla="*/ 3 w 13"/>
                <a:gd name="T17" fmla="*/ 0 h 16"/>
                <a:gd name="T18" fmla="*/ 6 w 13"/>
                <a:gd name="T19" fmla="*/ 0 h 16"/>
                <a:gd name="T20" fmla="*/ 9 w 13"/>
                <a:gd name="T21" fmla="*/ 1 h 16"/>
                <a:gd name="T22" fmla="*/ 11 w 13"/>
                <a:gd name="T23" fmla="*/ 3 h 16"/>
                <a:gd name="T24" fmla="*/ 13 w 13"/>
                <a:gd name="T2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6">
                  <a:moveTo>
                    <a:pt x="13" y="6"/>
                  </a:moveTo>
                  <a:lnTo>
                    <a:pt x="13" y="10"/>
                  </a:lnTo>
                  <a:lnTo>
                    <a:pt x="11" y="13"/>
                  </a:lnTo>
                  <a:lnTo>
                    <a:pt x="9" y="14"/>
                  </a:lnTo>
                  <a:lnTo>
                    <a:pt x="5" y="16"/>
                  </a:lnTo>
                  <a:lnTo>
                    <a:pt x="2" y="13"/>
                  </a:lnTo>
                  <a:lnTo>
                    <a:pt x="0" y="8"/>
                  </a:lnTo>
                  <a:lnTo>
                    <a:pt x="2" y="3"/>
                  </a:lnTo>
                  <a:lnTo>
                    <a:pt x="3" y="0"/>
                  </a:lnTo>
                  <a:lnTo>
                    <a:pt x="6" y="0"/>
                  </a:lnTo>
                  <a:lnTo>
                    <a:pt x="9" y="1"/>
                  </a:lnTo>
                  <a:lnTo>
                    <a:pt x="11" y="3"/>
                  </a:lnTo>
                  <a:lnTo>
                    <a:pt x="1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2" name="Freeform 65"/>
            <p:cNvSpPr>
              <a:spLocks/>
            </p:cNvSpPr>
            <p:nvPr/>
          </p:nvSpPr>
          <p:spPr bwMode="auto">
            <a:xfrm>
              <a:off x="1855788" y="3262313"/>
              <a:ext cx="1588" cy="1587"/>
            </a:xfrm>
            <a:custGeom>
              <a:avLst/>
              <a:gdLst>
                <a:gd name="T0" fmla="*/ 6 w 6"/>
                <a:gd name="T1" fmla="*/ 1 h 4"/>
                <a:gd name="T2" fmla="*/ 0 w 6"/>
                <a:gd name="T3" fmla="*/ 4 h 4"/>
                <a:gd name="T4" fmla="*/ 0 w 6"/>
                <a:gd name="T5" fmla="*/ 0 h 4"/>
                <a:gd name="T6" fmla="*/ 2 w 6"/>
                <a:gd name="T7" fmla="*/ 0 h 4"/>
                <a:gd name="T8" fmla="*/ 4 w 6"/>
                <a:gd name="T9" fmla="*/ 0 h 4"/>
                <a:gd name="T10" fmla="*/ 5 w 6"/>
                <a:gd name="T11" fmla="*/ 0 h 4"/>
                <a:gd name="T12" fmla="*/ 6 w 6"/>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1"/>
                  </a:moveTo>
                  <a:lnTo>
                    <a:pt x="0" y="4"/>
                  </a:lnTo>
                  <a:lnTo>
                    <a:pt x="0" y="0"/>
                  </a:lnTo>
                  <a:lnTo>
                    <a:pt x="2" y="0"/>
                  </a:lnTo>
                  <a:lnTo>
                    <a:pt x="4"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cxnSp>
        <p:nvCxnSpPr>
          <p:cNvPr id="173" name="直線矢印コネクタ 172"/>
          <p:cNvCxnSpPr/>
          <p:nvPr/>
        </p:nvCxnSpPr>
        <p:spPr>
          <a:xfrm flipV="1">
            <a:off x="6598455" y="2298565"/>
            <a:ext cx="764383" cy="2264569"/>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4" name="グループ化 173"/>
          <p:cNvGrpSpPr/>
          <p:nvPr/>
        </p:nvGrpSpPr>
        <p:grpSpPr>
          <a:xfrm rot="13923427">
            <a:off x="7241805" y="2118663"/>
            <a:ext cx="250197" cy="166663"/>
            <a:chOff x="1562100" y="2874963"/>
            <a:chExt cx="584200" cy="423862"/>
          </a:xfrm>
        </p:grpSpPr>
        <p:sp>
          <p:nvSpPr>
            <p:cNvPr id="175" name="Freeform 6"/>
            <p:cNvSpPr>
              <a:spLocks/>
            </p:cNvSpPr>
            <p:nvPr/>
          </p:nvSpPr>
          <p:spPr bwMode="auto">
            <a:xfrm>
              <a:off x="1562100" y="2874963"/>
              <a:ext cx="584200" cy="423862"/>
            </a:xfrm>
            <a:custGeom>
              <a:avLst/>
              <a:gdLst>
                <a:gd name="T0" fmla="*/ 1514 w 2208"/>
                <a:gd name="T1" fmla="*/ 377 h 1603"/>
                <a:gd name="T2" fmla="*/ 1382 w 2208"/>
                <a:gd name="T3" fmla="*/ 824 h 1603"/>
                <a:gd name="T4" fmla="*/ 1265 w 2208"/>
                <a:gd name="T5" fmla="*/ 988 h 1603"/>
                <a:gd name="T6" fmla="*/ 1298 w 2208"/>
                <a:gd name="T7" fmla="*/ 1053 h 1603"/>
                <a:gd name="T8" fmla="*/ 1281 w 2208"/>
                <a:gd name="T9" fmla="*/ 1146 h 1603"/>
                <a:gd name="T10" fmla="*/ 1244 w 2208"/>
                <a:gd name="T11" fmla="*/ 1119 h 1603"/>
                <a:gd name="T12" fmla="*/ 1221 w 2208"/>
                <a:gd name="T13" fmla="*/ 1142 h 1603"/>
                <a:gd name="T14" fmla="*/ 1200 w 2208"/>
                <a:gd name="T15" fmla="*/ 1155 h 1603"/>
                <a:gd name="T16" fmla="*/ 1357 w 2208"/>
                <a:gd name="T17" fmla="*/ 1205 h 1603"/>
                <a:gd name="T18" fmla="*/ 1435 w 2208"/>
                <a:gd name="T19" fmla="*/ 1399 h 1603"/>
                <a:gd name="T20" fmla="*/ 1557 w 2208"/>
                <a:gd name="T21" fmla="*/ 1521 h 1603"/>
                <a:gd name="T22" fmla="*/ 1794 w 2208"/>
                <a:gd name="T23" fmla="*/ 1562 h 1603"/>
                <a:gd name="T24" fmla="*/ 2093 w 2208"/>
                <a:gd name="T25" fmla="*/ 1564 h 1603"/>
                <a:gd name="T26" fmla="*/ 2124 w 2208"/>
                <a:gd name="T27" fmla="*/ 1574 h 1603"/>
                <a:gd name="T28" fmla="*/ 1975 w 2208"/>
                <a:gd name="T29" fmla="*/ 1579 h 1603"/>
                <a:gd name="T30" fmla="*/ 1800 w 2208"/>
                <a:gd name="T31" fmla="*/ 1586 h 1603"/>
                <a:gd name="T32" fmla="*/ 1592 w 2208"/>
                <a:gd name="T33" fmla="*/ 1594 h 1603"/>
                <a:gd name="T34" fmla="*/ 1377 w 2208"/>
                <a:gd name="T35" fmla="*/ 1600 h 1603"/>
                <a:gd name="T36" fmla="*/ 1119 w 2208"/>
                <a:gd name="T37" fmla="*/ 1599 h 1603"/>
                <a:gd name="T38" fmla="*/ 923 w 2208"/>
                <a:gd name="T39" fmla="*/ 1593 h 1603"/>
                <a:gd name="T40" fmla="*/ 807 w 2208"/>
                <a:gd name="T41" fmla="*/ 1593 h 1603"/>
                <a:gd name="T42" fmla="*/ 621 w 2208"/>
                <a:gd name="T43" fmla="*/ 1587 h 1603"/>
                <a:gd name="T44" fmla="*/ 356 w 2208"/>
                <a:gd name="T45" fmla="*/ 1586 h 1603"/>
                <a:gd name="T46" fmla="*/ 2 w 2208"/>
                <a:gd name="T47" fmla="*/ 1584 h 1603"/>
                <a:gd name="T48" fmla="*/ 202 w 2208"/>
                <a:gd name="T49" fmla="*/ 1573 h 1603"/>
                <a:gd name="T50" fmla="*/ 521 w 2208"/>
                <a:gd name="T51" fmla="*/ 1567 h 1603"/>
                <a:gd name="T52" fmla="*/ 671 w 2208"/>
                <a:gd name="T53" fmla="*/ 1565 h 1603"/>
                <a:gd name="T54" fmla="*/ 907 w 2208"/>
                <a:gd name="T55" fmla="*/ 1506 h 1603"/>
                <a:gd name="T56" fmla="*/ 1010 w 2208"/>
                <a:gd name="T57" fmla="*/ 1389 h 1603"/>
                <a:gd name="T58" fmla="*/ 1031 w 2208"/>
                <a:gd name="T59" fmla="*/ 1193 h 1603"/>
                <a:gd name="T60" fmla="*/ 1059 w 2208"/>
                <a:gd name="T61" fmla="*/ 1176 h 1603"/>
                <a:gd name="T62" fmla="*/ 1002 w 2208"/>
                <a:gd name="T63" fmla="*/ 1192 h 1603"/>
                <a:gd name="T64" fmla="*/ 937 w 2208"/>
                <a:gd name="T65" fmla="*/ 1217 h 1603"/>
                <a:gd name="T66" fmla="*/ 779 w 2208"/>
                <a:gd name="T67" fmla="*/ 1253 h 1603"/>
                <a:gd name="T68" fmla="*/ 615 w 2208"/>
                <a:gd name="T69" fmla="*/ 1258 h 1603"/>
                <a:gd name="T70" fmla="*/ 484 w 2208"/>
                <a:gd name="T71" fmla="*/ 1242 h 1603"/>
                <a:gd name="T72" fmla="*/ 358 w 2208"/>
                <a:gd name="T73" fmla="*/ 1209 h 1603"/>
                <a:gd name="T74" fmla="*/ 220 w 2208"/>
                <a:gd name="T75" fmla="*/ 1136 h 1603"/>
                <a:gd name="T76" fmla="*/ 270 w 2208"/>
                <a:gd name="T77" fmla="*/ 899 h 1603"/>
                <a:gd name="T78" fmla="*/ 462 w 2208"/>
                <a:gd name="T79" fmla="*/ 640 h 1603"/>
                <a:gd name="T80" fmla="*/ 577 w 2208"/>
                <a:gd name="T81" fmla="*/ 528 h 1603"/>
                <a:gd name="T82" fmla="*/ 377 w 2208"/>
                <a:gd name="T83" fmla="*/ 769 h 1603"/>
                <a:gd name="T84" fmla="*/ 241 w 2208"/>
                <a:gd name="T85" fmla="*/ 1034 h 1603"/>
                <a:gd name="T86" fmla="*/ 272 w 2208"/>
                <a:gd name="T87" fmla="*/ 1127 h 1603"/>
                <a:gd name="T88" fmla="*/ 330 w 2208"/>
                <a:gd name="T89" fmla="*/ 1131 h 1603"/>
                <a:gd name="T90" fmla="*/ 498 w 2208"/>
                <a:gd name="T91" fmla="*/ 1078 h 1603"/>
                <a:gd name="T92" fmla="*/ 758 w 2208"/>
                <a:gd name="T93" fmla="*/ 931 h 1603"/>
                <a:gd name="T94" fmla="*/ 992 w 2208"/>
                <a:gd name="T95" fmla="*/ 735 h 1603"/>
                <a:gd name="T96" fmla="*/ 1191 w 2208"/>
                <a:gd name="T97" fmla="*/ 509 h 1603"/>
                <a:gd name="T98" fmla="*/ 1380 w 2208"/>
                <a:gd name="T99" fmla="*/ 240 h 1603"/>
                <a:gd name="T100" fmla="*/ 1407 w 2208"/>
                <a:gd name="T101" fmla="*/ 44 h 1603"/>
                <a:gd name="T102" fmla="*/ 1310 w 2208"/>
                <a:gd name="T103" fmla="*/ 38 h 1603"/>
                <a:gd name="T104" fmla="*/ 1185 w 2208"/>
                <a:gd name="T105" fmla="*/ 83 h 1603"/>
                <a:gd name="T106" fmla="*/ 1036 w 2208"/>
                <a:gd name="T107" fmla="*/ 162 h 1603"/>
                <a:gd name="T108" fmla="*/ 857 w 2208"/>
                <a:gd name="T109" fmla="*/ 281 h 1603"/>
                <a:gd name="T110" fmla="*/ 756 w 2208"/>
                <a:gd name="T111" fmla="*/ 334 h 1603"/>
                <a:gd name="T112" fmla="*/ 976 w 2208"/>
                <a:gd name="T113" fmla="*/ 169 h 1603"/>
                <a:gd name="T114" fmla="*/ 1277 w 2208"/>
                <a:gd name="T115" fmla="*/ 21 h 1603"/>
                <a:gd name="T116" fmla="*/ 1441 w 2208"/>
                <a:gd name="T117" fmla="*/ 37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08" h="1603">
                  <a:moveTo>
                    <a:pt x="1458" y="63"/>
                  </a:moveTo>
                  <a:lnTo>
                    <a:pt x="1479" y="102"/>
                  </a:lnTo>
                  <a:lnTo>
                    <a:pt x="1494" y="145"/>
                  </a:lnTo>
                  <a:lnTo>
                    <a:pt x="1505" y="190"/>
                  </a:lnTo>
                  <a:lnTo>
                    <a:pt x="1512" y="235"/>
                  </a:lnTo>
                  <a:lnTo>
                    <a:pt x="1515" y="281"/>
                  </a:lnTo>
                  <a:lnTo>
                    <a:pt x="1515" y="329"/>
                  </a:lnTo>
                  <a:lnTo>
                    <a:pt x="1514" y="377"/>
                  </a:lnTo>
                  <a:lnTo>
                    <a:pt x="1512" y="424"/>
                  </a:lnTo>
                  <a:lnTo>
                    <a:pt x="1505" y="486"/>
                  </a:lnTo>
                  <a:lnTo>
                    <a:pt x="1492" y="546"/>
                  </a:lnTo>
                  <a:lnTo>
                    <a:pt x="1475" y="605"/>
                  </a:lnTo>
                  <a:lnTo>
                    <a:pt x="1456" y="662"/>
                  </a:lnTo>
                  <a:lnTo>
                    <a:pt x="1434" y="716"/>
                  </a:lnTo>
                  <a:lnTo>
                    <a:pt x="1409" y="771"/>
                  </a:lnTo>
                  <a:lnTo>
                    <a:pt x="1382" y="824"/>
                  </a:lnTo>
                  <a:lnTo>
                    <a:pt x="1356" y="878"/>
                  </a:lnTo>
                  <a:lnTo>
                    <a:pt x="1344" y="895"/>
                  </a:lnTo>
                  <a:lnTo>
                    <a:pt x="1331" y="910"/>
                  </a:lnTo>
                  <a:lnTo>
                    <a:pt x="1317" y="926"/>
                  </a:lnTo>
                  <a:lnTo>
                    <a:pt x="1303" y="941"/>
                  </a:lnTo>
                  <a:lnTo>
                    <a:pt x="1288" y="956"/>
                  </a:lnTo>
                  <a:lnTo>
                    <a:pt x="1276" y="971"/>
                  </a:lnTo>
                  <a:lnTo>
                    <a:pt x="1265" y="988"/>
                  </a:lnTo>
                  <a:lnTo>
                    <a:pt x="1257" y="1006"/>
                  </a:lnTo>
                  <a:lnTo>
                    <a:pt x="1259" y="1015"/>
                  </a:lnTo>
                  <a:lnTo>
                    <a:pt x="1264" y="1023"/>
                  </a:lnTo>
                  <a:lnTo>
                    <a:pt x="1270" y="1029"/>
                  </a:lnTo>
                  <a:lnTo>
                    <a:pt x="1277" y="1036"/>
                  </a:lnTo>
                  <a:lnTo>
                    <a:pt x="1284" y="1042"/>
                  </a:lnTo>
                  <a:lnTo>
                    <a:pt x="1292" y="1048"/>
                  </a:lnTo>
                  <a:lnTo>
                    <a:pt x="1298" y="1053"/>
                  </a:lnTo>
                  <a:lnTo>
                    <a:pt x="1302" y="1060"/>
                  </a:lnTo>
                  <a:lnTo>
                    <a:pt x="1305" y="1081"/>
                  </a:lnTo>
                  <a:lnTo>
                    <a:pt x="1309" y="1102"/>
                  </a:lnTo>
                  <a:lnTo>
                    <a:pt x="1312" y="1123"/>
                  </a:lnTo>
                  <a:lnTo>
                    <a:pt x="1306" y="1144"/>
                  </a:lnTo>
                  <a:lnTo>
                    <a:pt x="1299" y="1145"/>
                  </a:lnTo>
                  <a:lnTo>
                    <a:pt x="1291" y="1145"/>
                  </a:lnTo>
                  <a:lnTo>
                    <a:pt x="1281" y="1146"/>
                  </a:lnTo>
                  <a:lnTo>
                    <a:pt x="1273" y="1146"/>
                  </a:lnTo>
                  <a:lnTo>
                    <a:pt x="1265" y="1144"/>
                  </a:lnTo>
                  <a:lnTo>
                    <a:pt x="1259" y="1142"/>
                  </a:lnTo>
                  <a:lnTo>
                    <a:pt x="1255" y="1136"/>
                  </a:lnTo>
                  <a:lnTo>
                    <a:pt x="1252" y="1128"/>
                  </a:lnTo>
                  <a:lnTo>
                    <a:pt x="1255" y="1120"/>
                  </a:lnTo>
                  <a:lnTo>
                    <a:pt x="1250" y="1119"/>
                  </a:lnTo>
                  <a:lnTo>
                    <a:pt x="1244" y="1119"/>
                  </a:lnTo>
                  <a:lnTo>
                    <a:pt x="1239" y="1121"/>
                  </a:lnTo>
                  <a:lnTo>
                    <a:pt x="1237" y="1126"/>
                  </a:lnTo>
                  <a:lnTo>
                    <a:pt x="1237" y="1129"/>
                  </a:lnTo>
                  <a:lnTo>
                    <a:pt x="1238" y="1132"/>
                  </a:lnTo>
                  <a:lnTo>
                    <a:pt x="1239" y="1136"/>
                  </a:lnTo>
                  <a:lnTo>
                    <a:pt x="1238" y="1139"/>
                  </a:lnTo>
                  <a:lnTo>
                    <a:pt x="1230" y="1141"/>
                  </a:lnTo>
                  <a:lnTo>
                    <a:pt x="1221" y="1142"/>
                  </a:lnTo>
                  <a:lnTo>
                    <a:pt x="1213" y="1142"/>
                  </a:lnTo>
                  <a:lnTo>
                    <a:pt x="1205" y="1142"/>
                  </a:lnTo>
                  <a:lnTo>
                    <a:pt x="1195" y="1142"/>
                  </a:lnTo>
                  <a:lnTo>
                    <a:pt x="1187" y="1142"/>
                  </a:lnTo>
                  <a:lnTo>
                    <a:pt x="1178" y="1143"/>
                  </a:lnTo>
                  <a:lnTo>
                    <a:pt x="1170" y="1145"/>
                  </a:lnTo>
                  <a:lnTo>
                    <a:pt x="1178" y="1153"/>
                  </a:lnTo>
                  <a:lnTo>
                    <a:pt x="1200" y="1155"/>
                  </a:lnTo>
                  <a:lnTo>
                    <a:pt x="1223" y="1155"/>
                  </a:lnTo>
                  <a:lnTo>
                    <a:pt x="1246" y="1156"/>
                  </a:lnTo>
                  <a:lnTo>
                    <a:pt x="1270" y="1158"/>
                  </a:lnTo>
                  <a:lnTo>
                    <a:pt x="1293" y="1159"/>
                  </a:lnTo>
                  <a:lnTo>
                    <a:pt x="1316" y="1162"/>
                  </a:lnTo>
                  <a:lnTo>
                    <a:pt x="1338" y="1165"/>
                  </a:lnTo>
                  <a:lnTo>
                    <a:pt x="1362" y="1167"/>
                  </a:lnTo>
                  <a:lnTo>
                    <a:pt x="1357" y="1205"/>
                  </a:lnTo>
                  <a:lnTo>
                    <a:pt x="1358" y="1242"/>
                  </a:lnTo>
                  <a:lnTo>
                    <a:pt x="1362" y="1280"/>
                  </a:lnTo>
                  <a:lnTo>
                    <a:pt x="1365" y="1317"/>
                  </a:lnTo>
                  <a:lnTo>
                    <a:pt x="1379" y="1334"/>
                  </a:lnTo>
                  <a:lnTo>
                    <a:pt x="1393" y="1350"/>
                  </a:lnTo>
                  <a:lnTo>
                    <a:pt x="1407" y="1367"/>
                  </a:lnTo>
                  <a:lnTo>
                    <a:pt x="1421" y="1384"/>
                  </a:lnTo>
                  <a:lnTo>
                    <a:pt x="1435" y="1399"/>
                  </a:lnTo>
                  <a:lnTo>
                    <a:pt x="1450" y="1415"/>
                  </a:lnTo>
                  <a:lnTo>
                    <a:pt x="1465" y="1431"/>
                  </a:lnTo>
                  <a:lnTo>
                    <a:pt x="1480" y="1446"/>
                  </a:lnTo>
                  <a:lnTo>
                    <a:pt x="1495" y="1463"/>
                  </a:lnTo>
                  <a:lnTo>
                    <a:pt x="1510" y="1478"/>
                  </a:lnTo>
                  <a:lnTo>
                    <a:pt x="1525" y="1492"/>
                  </a:lnTo>
                  <a:lnTo>
                    <a:pt x="1542" y="1507"/>
                  </a:lnTo>
                  <a:lnTo>
                    <a:pt x="1557" y="1521"/>
                  </a:lnTo>
                  <a:lnTo>
                    <a:pt x="1573" y="1535"/>
                  </a:lnTo>
                  <a:lnTo>
                    <a:pt x="1589" y="1549"/>
                  </a:lnTo>
                  <a:lnTo>
                    <a:pt x="1606" y="1562"/>
                  </a:lnTo>
                  <a:lnTo>
                    <a:pt x="1644" y="1562"/>
                  </a:lnTo>
                  <a:lnTo>
                    <a:pt x="1681" y="1562"/>
                  </a:lnTo>
                  <a:lnTo>
                    <a:pt x="1720" y="1562"/>
                  </a:lnTo>
                  <a:lnTo>
                    <a:pt x="1757" y="1562"/>
                  </a:lnTo>
                  <a:lnTo>
                    <a:pt x="1794" y="1562"/>
                  </a:lnTo>
                  <a:lnTo>
                    <a:pt x="1831" y="1562"/>
                  </a:lnTo>
                  <a:lnTo>
                    <a:pt x="1868" y="1563"/>
                  </a:lnTo>
                  <a:lnTo>
                    <a:pt x="1906" y="1563"/>
                  </a:lnTo>
                  <a:lnTo>
                    <a:pt x="1943" y="1563"/>
                  </a:lnTo>
                  <a:lnTo>
                    <a:pt x="1980" y="1564"/>
                  </a:lnTo>
                  <a:lnTo>
                    <a:pt x="2017" y="1564"/>
                  </a:lnTo>
                  <a:lnTo>
                    <a:pt x="2056" y="1564"/>
                  </a:lnTo>
                  <a:lnTo>
                    <a:pt x="2093" y="1564"/>
                  </a:lnTo>
                  <a:lnTo>
                    <a:pt x="2131" y="1564"/>
                  </a:lnTo>
                  <a:lnTo>
                    <a:pt x="2170" y="1564"/>
                  </a:lnTo>
                  <a:lnTo>
                    <a:pt x="2208" y="1564"/>
                  </a:lnTo>
                  <a:lnTo>
                    <a:pt x="2198" y="1570"/>
                  </a:lnTo>
                  <a:lnTo>
                    <a:pt x="2180" y="1572"/>
                  </a:lnTo>
                  <a:lnTo>
                    <a:pt x="2161" y="1573"/>
                  </a:lnTo>
                  <a:lnTo>
                    <a:pt x="2143" y="1574"/>
                  </a:lnTo>
                  <a:lnTo>
                    <a:pt x="2124" y="1574"/>
                  </a:lnTo>
                  <a:lnTo>
                    <a:pt x="2106" y="1575"/>
                  </a:lnTo>
                  <a:lnTo>
                    <a:pt x="2087" y="1575"/>
                  </a:lnTo>
                  <a:lnTo>
                    <a:pt x="2068" y="1575"/>
                  </a:lnTo>
                  <a:lnTo>
                    <a:pt x="2050" y="1575"/>
                  </a:lnTo>
                  <a:lnTo>
                    <a:pt x="2031" y="1575"/>
                  </a:lnTo>
                  <a:lnTo>
                    <a:pt x="2013" y="1577"/>
                  </a:lnTo>
                  <a:lnTo>
                    <a:pt x="1994" y="1578"/>
                  </a:lnTo>
                  <a:lnTo>
                    <a:pt x="1975" y="1579"/>
                  </a:lnTo>
                  <a:lnTo>
                    <a:pt x="1957" y="1580"/>
                  </a:lnTo>
                  <a:lnTo>
                    <a:pt x="1938" y="1582"/>
                  </a:lnTo>
                  <a:lnTo>
                    <a:pt x="1920" y="1586"/>
                  </a:lnTo>
                  <a:lnTo>
                    <a:pt x="1902" y="1589"/>
                  </a:lnTo>
                  <a:lnTo>
                    <a:pt x="1877" y="1587"/>
                  </a:lnTo>
                  <a:lnTo>
                    <a:pt x="1852" y="1587"/>
                  </a:lnTo>
                  <a:lnTo>
                    <a:pt x="1827" y="1586"/>
                  </a:lnTo>
                  <a:lnTo>
                    <a:pt x="1800" y="1586"/>
                  </a:lnTo>
                  <a:lnTo>
                    <a:pt x="1774" y="1587"/>
                  </a:lnTo>
                  <a:lnTo>
                    <a:pt x="1749" y="1588"/>
                  </a:lnTo>
                  <a:lnTo>
                    <a:pt x="1722" y="1588"/>
                  </a:lnTo>
                  <a:lnTo>
                    <a:pt x="1696" y="1589"/>
                  </a:lnTo>
                  <a:lnTo>
                    <a:pt x="1670" y="1592"/>
                  </a:lnTo>
                  <a:lnTo>
                    <a:pt x="1643" y="1592"/>
                  </a:lnTo>
                  <a:lnTo>
                    <a:pt x="1617" y="1593"/>
                  </a:lnTo>
                  <a:lnTo>
                    <a:pt x="1592" y="1594"/>
                  </a:lnTo>
                  <a:lnTo>
                    <a:pt x="1565" y="1594"/>
                  </a:lnTo>
                  <a:lnTo>
                    <a:pt x="1539" y="1593"/>
                  </a:lnTo>
                  <a:lnTo>
                    <a:pt x="1515" y="1593"/>
                  </a:lnTo>
                  <a:lnTo>
                    <a:pt x="1489" y="1591"/>
                  </a:lnTo>
                  <a:lnTo>
                    <a:pt x="1472" y="1603"/>
                  </a:lnTo>
                  <a:lnTo>
                    <a:pt x="1441" y="1602"/>
                  </a:lnTo>
                  <a:lnTo>
                    <a:pt x="1409" y="1601"/>
                  </a:lnTo>
                  <a:lnTo>
                    <a:pt x="1377" y="1600"/>
                  </a:lnTo>
                  <a:lnTo>
                    <a:pt x="1345" y="1599"/>
                  </a:lnTo>
                  <a:lnTo>
                    <a:pt x="1313" y="1599"/>
                  </a:lnTo>
                  <a:lnTo>
                    <a:pt x="1280" y="1599"/>
                  </a:lnTo>
                  <a:lnTo>
                    <a:pt x="1248" y="1599"/>
                  </a:lnTo>
                  <a:lnTo>
                    <a:pt x="1215" y="1599"/>
                  </a:lnTo>
                  <a:lnTo>
                    <a:pt x="1182" y="1599"/>
                  </a:lnTo>
                  <a:lnTo>
                    <a:pt x="1150" y="1599"/>
                  </a:lnTo>
                  <a:lnTo>
                    <a:pt x="1119" y="1599"/>
                  </a:lnTo>
                  <a:lnTo>
                    <a:pt x="1086" y="1598"/>
                  </a:lnTo>
                  <a:lnTo>
                    <a:pt x="1055" y="1596"/>
                  </a:lnTo>
                  <a:lnTo>
                    <a:pt x="1023" y="1595"/>
                  </a:lnTo>
                  <a:lnTo>
                    <a:pt x="992" y="1593"/>
                  </a:lnTo>
                  <a:lnTo>
                    <a:pt x="962" y="1591"/>
                  </a:lnTo>
                  <a:lnTo>
                    <a:pt x="949" y="1592"/>
                  </a:lnTo>
                  <a:lnTo>
                    <a:pt x="936" y="1592"/>
                  </a:lnTo>
                  <a:lnTo>
                    <a:pt x="923" y="1593"/>
                  </a:lnTo>
                  <a:lnTo>
                    <a:pt x="909" y="1594"/>
                  </a:lnTo>
                  <a:lnTo>
                    <a:pt x="896" y="1595"/>
                  </a:lnTo>
                  <a:lnTo>
                    <a:pt x="883" y="1595"/>
                  </a:lnTo>
                  <a:lnTo>
                    <a:pt x="870" y="1596"/>
                  </a:lnTo>
                  <a:lnTo>
                    <a:pt x="858" y="1598"/>
                  </a:lnTo>
                  <a:lnTo>
                    <a:pt x="842" y="1594"/>
                  </a:lnTo>
                  <a:lnTo>
                    <a:pt x="824" y="1593"/>
                  </a:lnTo>
                  <a:lnTo>
                    <a:pt x="807" y="1593"/>
                  </a:lnTo>
                  <a:lnTo>
                    <a:pt x="789" y="1594"/>
                  </a:lnTo>
                  <a:lnTo>
                    <a:pt x="771" y="1594"/>
                  </a:lnTo>
                  <a:lnTo>
                    <a:pt x="753" y="1593"/>
                  </a:lnTo>
                  <a:lnTo>
                    <a:pt x="737" y="1591"/>
                  </a:lnTo>
                  <a:lnTo>
                    <a:pt x="721" y="1585"/>
                  </a:lnTo>
                  <a:lnTo>
                    <a:pt x="687" y="1586"/>
                  </a:lnTo>
                  <a:lnTo>
                    <a:pt x="653" y="1587"/>
                  </a:lnTo>
                  <a:lnTo>
                    <a:pt x="621" y="1587"/>
                  </a:lnTo>
                  <a:lnTo>
                    <a:pt x="587" y="1587"/>
                  </a:lnTo>
                  <a:lnTo>
                    <a:pt x="553" y="1587"/>
                  </a:lnTo>
                  <a:lnTo>
                    <a:pt x="521" y="1587"/>
                  </a:lnTo>
                  <a:lnTo>
                    <a:pt x="488" y="1587"/>
                  </a:lnTo>
                  <a:lnTo>
                    <a:pt x="455" y="1586"/>
                  </a:lnTo>
                  <a:lnTo>
                    <a:pt x="422" y="1586"/>
                  </a:lnTo>
                  <a:lnTo>
                    <a:pt x="388" y="1586"/>
                  </a:lnTo>
                  <a:lnTo>
                    <a:pt x="356" y="1586"/>
                  </a:lnTo>
                  <a:lnTo>
                    <a:pt x="322" y="1585"/>
                  </a:lnTo>
                  <a:lnTo>
                    <a:pt x="288" y="1585"/>
                  </a:lnTo>
                  <a:lnTo>
                    <a:pt x="255" y="1586"/>
                  </a:lnTo>
                  <a:lnTo>
                    <a:pt x="221" y="1586"/>
                  </a:lnTo>
                  <a:lnTo>
                    <a:pt x="187" y="1587"/>
                  </a:lnTo>
                  <a:lnTo>
                    <a:pt x="8" y="1587"/>
                  </a:lnTo>
                  <a:lnTo>
                    <a:pt x="6" y="1586"/>
                  </a:lnTo>
                  <a:lnTo>
                    <a:pt x="2" y="1584"/>
                  </a:lnTo>
                  <a:lnTo>
                    <a:pt x="1" y="1581"/>
                  </a:lnTo>
                  <a:lnTo>
                    <a:pt x="0" y="1579"/>
                  </a:lnTo>
                  <a:lnTo>
                    <a:pt x="0" y="1573"/>
                  </a:lnTo>
                  <a:lnTo>
                    <a:pt x="42" y="1574"/>
                  </a:lnTo>
                  <a:lnTo>
                    <a:pt x="83" y="1574"/>
                  </a:lnTo>
                  <a:lnTo>
                    <a:pt x="123" y="1574"/>
                  </a:lnTo>
                  <a:lnTo>
                    <a:pt x="163" y="1574"/>
                  </a:lnTo>
                  <a:lnTo>
                    <a:pt x="202" y="1573"/>
                  </a:lnTo>
                  <a:lnTo>
                    <a:pt x="243" y="1573"/>
                  </a:lnTo>
                  <a:lnTo>
                    <a:pt x="283" y="1572"/>
                  </a:lnTo>
                  <a:lnTo>
                    <a:pt x="322" y="1572"/>
                  </a:lnTo>
                  <a:lnTo>
                    <a:pt x="362" y="1571"/>
                  </a:lnTo>
                  <a:lnTo>
                    <a:pt x="401" y="1570"/>
                  </a:lnTo>
                  <a:lnTo>
                    <a:pt x="441" y="1570"/>
                  </a:lnTo>
                  <a:lnTo>
                    <a:pt x="480" y="1569"/>
                  </a:lnTo>
                  <a:lnTo>
                    <a:pt x="521" y="1567"/>
                  </a:lnTo>
                  <a:lnTo>
                    <a:pt x="562" y="1567"/>
                  </a:lnTo>
                  <a:lnTo>
                    <a:pt x="602" y="1567"/>
                  </a:lnTo>
                  <a:lnTo>
                    <a:pt x="644" y="1567"/>
                  </a:lnTo>
                  <a:lnTo>
                    <a:pt x="650" y="1566"/>
                  </a:lnTo>
                  <a:lnTo>
                    <a:pt x="656" y="1565"/>
                  </a:lnTo>
                  <a:lnTo>
                    <a:pt x="660" y="1565"/>
                  </a:lnTo>
                  <a:lnTo>
                    <a:pt x="666" y="1565"/>
                  </a:lnTo>
                  <a:lnTo>
                    <a:pt x="671" y="1565"/>
                  </a:lnTo>
                  <a:lnTo>
                    <a:pt x="677" y="1565"/>
                  </a:lnTo>
                  <a:lnTo>
                    <a:pt x="681" y="1566"/>
                  </a:lnTo>
                  <a:lnTo>
                    <a:pt x="687" y="1567"/>
                  </a:lnTo>
                  <a:lnTo>
                    <a:pt x="844" y="1562"/>
                  </a:lnTo>
                  <a:lnTo>
                    <a:pt x="860" y="1550"/>
                  </a:lnTo>
                  <a:lnTo>
                    <a:pt x="877" y="1536"/>
                  </a:lnTo>
                  <a:lnTo>
                    <a:pt x="892" y="1521"/>
                  </a:lnTo>
                  <a:lnTo>
                    <a:pt x="907" y="1506"/>
                  </a:lnTo>
                  <a:lnTo>
                    <a:pt x="921" y="1489"/>
                  </a:lnTo>
                  <a:lnTo>
                    <a:pt x="936" y="1474"/>
                  </a:lnTo>
                  <a:lnTo>
                    <a:pt x="951" y="1459"/>
                  </a:lnTo>
                  <a:lnTo>
                    <a:pt x="967" y="1445"/>
                  </a:lnTo>
                  <a:lnTo>
                    <a:pt x="982" y="1434"/>
                  </a:lnTo>
                  <a:lnTo>
                    <a:pt x="994" y="1420"/>
                  </a:lnTo>
                  <a:lnTo>
                    <a:pt x="1003" y="1405"/>
                  </a:lnTo>
                  <a:lnTo>
                    <a:pt x="1010" y="1389"/>
                  </a:lnTo>
                  <a:lnTo>
                    <a:pt x="1015" y="1372"/>
                  </a:lnTo>
                  <a:lnTo>
                    <a:pt x="1019" y="1356"/>
                  </a:lnTo>
                  <a:lnTo>
                    <a:pt x="1022" y="1338"/>
                  </a:lnTo>
                  <a:lnTo>
                    <a:pt x="1026" y="1321"/>
                  </a:lnTo>
                  <a:lnTo>
                    <a:pt x="1028" y="1289"/>
                  </a:lnTo>
                  <a:lnTo>
                    <a:pt x="1030" y="1257"/>
                  </a:lnTo>
                  <a:lnTo>
                    <a:pt x="1031" y="1224"/>
                  </a:lnTo>
                  <a:lnTo>
                    <a:pt x="1031" y="1193"/>
                  </a:lnTo>
                  <a:lnTo>
                    <a:pt x="1035" y="1191"/>
                  </a:lnTo>
                  <a:lnTo>
                    <a:pt x="1041" y="1189"/>
                  </a:lnTo>
                  <a:lnTo>
                    <a:pt x="1045" y="1189"/>
                  </a:lnTo>
                  <a:lnTo>
                    <a:pt x="1051" y="1189"/>
                  </a:lnTo>
                  <a:lnTo>
                    <a:pt x="1056" y="1188"/>
                  </a:lnTo>
                  <a:lnTo>
                    <a:pt x="1059" y="1186"/>
                  </a:lnTo>
                  <a:lnTo>
                    <a:pt x="1060" y="1182"/>
                  </a:lnTo>
                  <a:lnTo>
                    <a:pt x="1059" y="1176"/>
                  </a:lnTo>
                  <a:lnTo>
                    <a:pt x="1052" y="1172"/>
                  </a:lnTo>
                  <a:lnTo>
                    <a:pt x="1044" y="1172"/>
                  </a:lnTo>
                  <a:lnTo>
                    <a:pt x="1037" y="1173"/>
                  </a:lnTo>
                  <a:lnTo>
                    <a:pt x="1030" y="1177"/>
                  </a:lnTo>
                  <a:lnTo>
                    <a:pt x="1023" y="1180"/>
                  </a:lnTo>
                  <a:lnTo>
                    <a:pt x="1016" y="1185"/>
                  </a:lnTo>
                  <a:lnTo>
                    <a:pt x="1009" y="1188"/>
                  </a:lnTo>
                  <a:lnTo>
                    <a:pt x="1002" y="1192"/>
                  </a:lnTo>
                  <a:lnTo>
                    <a:pt x="993" y="1193"/>
                  </a:lnTo>
                  <a:lnTo>
                    <a:pt x="985" y="1195"/>
                  </a:lnTo>
                  <a:lnTo>
                    <a:pt x="977" y="1199"/>
                  </a:lnTo>
                  <a:lnTo>
                    <a:pt x="969" y="1202"/>
                  </a:lnTo>
                  <a:lnTo>
                    <a:pt x="962" y="1206"/>
                  </a:lnTo>
                  <a:lnTo>
                    <a:pt x="953" y="1209"/>
                  </a:lnTo>
                  <a:lnTo>
                    <a:pt x="945" y="1214"/>
                  </a:lnTo>
                  <a:lnTo>
                    <a:pt x="937" y="1217"/>
                  </a:lnTo>
                  <a:lnTo>
                    <a:pt x="919" y="1223"/>
                  </a:lnTo>
                  <a:lnTo>
                    <a:pt x="899" y="1229"/>
                  </a:lnTo>
                  <a:lnTo>
                    <a:pt x="879" y="1234"/>
                  </a:lnTo>
                  <a:lnTo>
                    <a:pt x="860" y="1238"/>
                  </a:lnTo>
                  <a:lnTo>
                    <a:pt x="839" y="1243"/>
                  </a:lnTo>
                  <a:lnTo>
                    <a:pt x="820" y="1246"/>
                  </a:lnTo>
                  <a:lnTo>
                    <a:pt x="800" y="1250"/>
                  </a:lnTo>
                  <a:lnTo>
                    <a:pt x="779" y="1253"/>
                  </a:lnTo>
                  <a:lnTo>
                    <a:pt x="759" y="1256"/>
                  </a:lnTo>
                  <a:lnTo>
                    <a:pt x="738" y="1258"/>
                  </a:lnTo>
                  <a:lnTo>
                    <a:pt x="717" y="1259"/>
                  </a:lnTo>
                  <a:lnTo>
                    <a:pt x="696" y="1260"/>
                  </a:lnTo>
                  <a:lnTo>
                    <a:pt x="677" y="1260"/>
                  </a:lnTo>
                  <a:lnTo>
                    <a:pt x="656" y="1260"/>
                  </a:lnTo>
                  <a:lnTo>
                    <a:pt x="635" y="1259"/>
                  </a:lnTo>
                  <a:lnTo>
                    <a:pt x="615" y="1258"/>
                  </a:lnTo>
                  <a:lnTo>
                    <a:pt x="598" y="1258"/>
                  </a:lnTo>
                  <a:lnTo>
                    <a:pt x="581" y="1257"/>
                  </a:lnTo>
                  <a:lnTo>
                    <a:pt x="565" y="1256"/>
                  </a:lnTo>
                  <a:lnTo>
                    <a:pt x="549" y="1255"/>
                  </a:lnTo>
                  <a:lnTo>
                    <a:pt x="533" y="1252"/>
                  </a:lnTo>
                  <a:lnTo>
                    <a:pt x="516" y="1249"/>
                  </a:lnTo>
                  <a:lnTo>
                    <a:pt x="500" y="1245"/>
                  </a:lnTo>
                  <a:lnTo>
                    <a:pt x="484" y="1242"/>
                  </a:lnTo>
                  <a:lnTo>
                    <a:pt x="469" y="1238"/>
                  </a:lnTo>
                  <a:lnTo>
                    <a:pt x="452" y="1234"/>
                  </a:lnTo>
                  <a:lnTo>
                    <a:pt x="436" y="1230"/>
                  </a:lnTo>
                  <a:lnTo>
                    <a:pt x="421" y="1226"/>
                  </a:lnTo>
                  <a:lnTo>
                    <a:pt x="405" y="1221"/>
                  </a:lnTo>
                  <a:lnTo>
                    <a:pt x="390" y="1217"/>
                  </a:lnTo>
                  <a:lnTo>
                    <a:pt x="373" y="1213"/>
                  </a:lnTo>
                  <a:lnTo>
                    <a:pt x="358" y="1209"/>
                  </a:lnTo>
                  <a:lnTo>
                    <a:pt x="341" y="1199"/>
                  </a:lnTo>
                  <a:lnTo>
                    <a:pt x="323" y="1191"/>
                  </a:lnTo>
                  <a:lnTo>
                    <a:pt x="306" y="1182"/>
                  </a:lnTo>
                  <a:lnTo>
                    <a:pt x="287" y="1176"/>
                  </a:lnTo>
                  <a:lnTo>
                    <a:pt x="270" y="1167"/>
                  </a:lnTo>
                  <a:lnTo>
                    <a:pt x="252" y="1158"/>
                  </a:lnTo>
                  <a:lnTo>
                    <a:pt x="236" y="1149"/>
                  </a:lnTo>
                  <a:lnTo>
                    <a:pt x="220" y="1136"/>
                  </a:lnTo>
                  <a:lnTo>
                    <a:pt x="210" y="1114"/>
                  </a:lnTo>
                  <a:lnTo>
                    <a:pt x="202" y="1089"/>
                  </a:lnTo>
                  <a:lnTo>
                    <a:pt x="200" y="1066"/>
                  </a:lnTo>
                  <a:lnTo>
                    <a:pt x="206" y="1041"/>
                  </a:lnTo>
                  <a:lnTo>
                    <a:pt x="219" y="1003"/>
                  </a:lnTo>
                  <a:lnTo>
                    <a:pt x="234" y="967"/>
                  </a:lnTo>
                  <a:lnTo>
                    <a:pt x="250" y="933"/>
                  </a:lnTo>
                  <a:lnTo>
                    <a:pt x="270" y="899"/>
                  </a:lnTo>
                  <a:lnTo>
                    <a:pt x="290" y="865"/>
                  </a:lnTo>
                  <a:lnTo>
                    <a:pt x="312" y="831"/>
                  </a:lnTo>
                  <a:lnTo>
                    <a:pt x="335" y="799"/>
                  </a:lnTo>
                  <a:lnTo>
                    <a:pt x="359" y="766"/>
                  </a:lnTo>
                  <a:lnTo>
                    <a:pt x="384" y="735"/>
                  </a:lnTo>
                  <a:lnTo>
                    <a:pt x="409" y="702"/>
                  </a:lnTo>
                  <a:lnTo>
                    <a:pt x="435" y="671"/>
                  </a:lnTo>
                  <a:lnTo>
                    <a:pt x="462" y="640"/>
                  </a:lnTo>
                  <a:lnTo>
                    <a:pt x="488" y="608"/>
                  </a:lnTo>
                  <a:lnTo>
                    <a:pt x="514" y="577"/>
                  </a:lnTo>
                  <a:lnTo>
                    <a:pt x="540" y="545"/>
                  </a:lnTo>
                  <a:lnTo>
                    <a:pt x="565" y="514"/>
                  </a:lnTo>
                  <a:lnTo>
                    <a:pt x="570" y="515"/>
                  </a:lnTo>
                  <a:lnTo>
                    <a:pt x="572" y="519"/>
                  </a:lnTo>
                  <a:lnTo>
                    <a:pt x="573" y="524"/>
                  </a:lnTo>
                  <a:lnTo>
                    <a:pt x="577" y="528"/>
                  </a:lnTo>
                  <a:lnTo>
                    <a:pt x="550" y="557"/>
                  </a:lnTo>
                  <a:lnTo>
                    <a:pt x="523" y="586"/>
                  </a:lnTo>
                  <a:lnTo>
                    <a:pt x="498" y="616"/>
                  </a:lnTo>
                  <a:lnTo>
                    <a:pt x="472" y="646"/>
                  </a:lnTo>
                  <a:lnTo>
                    <a:pt x="446" y="676"/>
                  </a:lnTo>
                  <a:lnTo>
                    <a:pt x="422" y="707"/>
                  </a:lnTo>
                  <a:lnTo>
                    <a:pt x="399" y="737"/>
                  </a:lnTo>
                  <a:lnTo>
                    <a:pt x="377" y="769"/>
                  </a:lnTo>
                  <a:lnTo>
                    <a:pt x="355" y="800"/>
                  </a:lnTo>
                  <a:lnTo>
                    <a:pt x="335" y="831"/>
                  </a:lnTo>
                  <a:lnTo>
                    <a:pt x="315" y="864"/>
                  </a:lnTo>
                  <a:lnTo>
                    <a:pt x="298" y="896"/>
                  </a:lnTo>
                  <a:lnTo>
                    <a:pt x="281" y="930"/>
                  </a:lnTo>
                  <a:lnTo>
                    <a:pt x="266" y="964"/>
                  </a:lnTo>
                  <a:lnTo>
                    <a:pt x="252" y="999"/>
                  </a:lnTo>
                  <a:lnTo>
                    <a:pt x="241" y="1034"/>
                  </a:lnTo>
                  <a:lnTo>
                    <a:pt x="236" y="1052"/>
                  </a:lnTo>
                  <a:lnTo>
                    <a:pt x="235" y="1072"/>
                  </a:lnTo>
                  <a:lnTo>
                    <a:pt x="240" y="1092"/>
                  </a:lnTo>
                  <a:lnTo>
                    <a:pt x="249" y="1108"/>
                  </a:lnTo>
                  <a:lnTo>
                    <a:pt x="255" y="1112"/>
                  </a:lnTo>
                  <a:lnTo>
                    <a:pt x="260" y="1116"/>
                  </a:lnTo>
                  <a:lnTo>
                    <a:pt x="266" y="1121"/>
                  </a:lnTo>
                  <a:lnTo>
                    <a:pt x="272" y="1127"/>
                  </a:lnTo>
                  <a:lnTo>
                    <a:pt x="278" y="1131"/>
                  </a:lnTo>
                  <a:lnTo>
                    <a:pt x="285" y="1134"/>
                  </a:lnTo>
                  <a:lnTo>
                    <a:pt x="292" y="1136"/>
                  </a:lnTo>
                  <a:lnTo>
                    <a:pt x="300" y="1136"/>
                  </a:lnTo>
                  <a:lnTo>
                    <a:pt x="307" y="1136"/>
                  </a:lnTo>
                  <a:lnTo>
                    <a:pt x="314" y="1135"/>
                  </a:lnTo>
                  <a:lnTo>
                    <a:pt x="322" y="1134"/>
                  </a:lnTo>
                  <a:lnTo>
                    <a:pt x="330" y="1131"/>
                  </a:lnTo>
                  <a:lnTo>
                    <a:pt x="337" y="1130"/>
                  </a:lnTo>
                  <a:lnTo>
                    <a:pt x="345" y="1130"/>
                  </a:lnTo>
                  <a:lnTo>
                    <a:pt x="352" y="1130"/>
                  </a:lnTo>
                  <a:lnTo>
                    <a:pt x="359" y="1132"/>
                  </a:lnTo>
                  <a:lnTo>
                    <a:pt x="394" y="1120"/>
                  </a:lnTo>
                  <a:lnTo>
                    <a:pt x="429" y="1107"/>
                  </a:lnTo>
                  <a:lnTo>
                    <a:pt x="464" y="1093"/>
                  </a:lnTo>
                  <a:lnTo>
                    <a:pt x="498" y="1078"/>
                  </a:lnTo>
                  <a:lnTo>
                    <a:pt x="531" y="1063"/>
                  </a:lnTo>
                  <a:lnTo>
                    <a:pt x="565" y="1046"/>
                  </a:lnTo>
                  <a:lnTo>
                    <a:pt x="598" y="1029"/>
                  </a:lnTo>
                  <a:lnTo>
                    <a:pt x="631" y="1010"/>
                  </a:lnTo>
                  <a:lnTo>
                    <a:pt x="663" y="992"/>
                  </a:lnTo>
                  <a:lnTo>
                    <a:pt x="695" y="973"/>
                  </a:lnTo>
                  <a:lnTo>
                    <a:pt x="727" y="952"/>
                  </a:lnTo>
                  <a:lnTo>
                    <a:pt x="758" y="931"/>
                  </a:lnTo>
                  <a:lnTo>
                    <a:pt x="789" y="909"/>
                  </a:lnTo>
                  <a:lnTo>
                    <a:pt x="820" y="886"/>
                  </a:lnTo>
                  <a:lnTo>
                    <a:pt x="850" y="862"/>
                  </a:lnTo>
                  <a:lnTo>
                    <a:pt x="879" y="837"/>
                  </a:lnTo>
                  <a:lnTo>
                    <a:pt x="908" y="813"/>
                  </a:lnTo>
                  <a:lnTo>
                    <a:pt x="936" y="787"/>
                  </a:lnTo>
                  <a:lnTo>
                    <a:pt x="964" y="762"/>
                  </a:lnTo>
                  <a:lnTo>
                    <a:pt x="992" y="735"/>
                  </a:lnTo>
                  <a:lnTo>
                    <a:pt x="1017" y="708"/>
                  </a:lnTo>
                  <a:lnTo>
                    <a:pt x="1044" y="680"/>
                  </a:lnTo>
                  <a:lnTo>
                    <a:pt x="1070" y="652"/>
                  </a:lnTo>
                  <a:lnTo>
                    <a:pt x="1094" y="624"/>
                  </a:lnTo>
                  <a:lnTo>
                    <a:pt x="1119" y="596"/>
                  </a:lnTo>
                  <a:lnTo>
                    <a:pt x="1143" y="567"/>
                  </a:lnTo>
                  <a:lnTo>
                    <a:pt x="1167" y="538"/>
                  </a:lnTo>
                  <a:lnTo>
                    <a:pt x="1191" y="509"/>
                  </a:lnTo>
                  <a:lnTo>
                    <a:pt x="1214" y="480"/>
                  </a:lnTo>
                  <a:lnTo>
                    <a:pt x="1237" y="451"/>
                  </a:lnTo>
                  <a:lnTo>
                    <a:pt x="1260" y="423"/>
                  </a:lnTo>
                  <a:lnTo>
                    <a:pt x="1284" y="394"/>
                  </a:lnTo>
                  <a:lnTo>
                    <a:pt x="1308" y="356"/>
                  </a:lnTo>
                  <a:lnTo>
                    <a:pt x="1332" y="317"/>
                  </a:lnTo>
                  <a:lnTo>
                    <a:pt x="1358" y="278"/>
                  </a:lnTo>
                  <a:lnTo>
                    <a:pt x="1380" y="240"/>
                  </a:lnTo>
                  <a:lnTo>
                    <a:pt x="1400" y="199"/>
                  </a:lnTo>
                  <a:lnTo>
                    <a:pt x="1415" y="157"/>
                  </a:lnTo>
                  <a:lnTo>
                    <a:pt x="1424" y="113"/>
                  </a:lnTo>
                  <a:lnTo>
                    <a:pt x="1427" y="65"/>
                  </a:lnTo>
                  <a:lnTo>
                    <a:pt x="1423" y="58"/>
                  </a:lnTo>
                  <a:lnTo>
                    <a:pt x="1419" y="52"/>
                  </a:lnTo>
                  <a:lnTo>
                    <a:pt x="1413" y="48"/>
                  </a:lnTo>
                  <a:lnTo>
                    <a:pt x="1407" y="44"/>
                  </a:lnTo>
                  <a:lnTo>
                    <a:pt x="1401" y="41"/>
                  </a:lnTo>
                  <a:lnTo>
                    <a:pt x="1394" y="37"/>
                  </a:lnTo>
                  <a:lnTo>
                    <a:pt x="1388" y="34"/>
                  </a:lnTo>
                  <a:lnTo>
                    <a:pt x="1382" y="29"/>
                  </a:lnTo>
                  <a:lnTo>
                    <a:pt x="1364" y="29"/>
                  </a:lnTo>
                  <a:lnTo>
                    <a:pt x="1345" y="31"/>
                  </a:lnTo>
                  <a:lnTo>
                    <a:pt x="1328" y="35"/>
                  </a:lnTo>
                  <a:lnTo>
                    <a:pt x="1310" y="38"/>
                  </a:lnTo>
                  <a:lnTo>
                    <a:pt x="1294" y="44"/>
                  </a:lnTo>
                  <a:lnTo>
                    <a:pt x="1277" y="49"/>
                  </a:lnTo>
                  <a:lnTo>
                    <a:pt x="1260" y="52"/>
                  </a:lnTo>
                  <a:lnTo>
                    <a:pt x="1243" y="56"/>
                  </a:lnTo>
                  <a:lnTo>
                    <a:pt x="1228" y="63"/>
                  </a:lnTo>
                  <a:lnTo>
                    <a:pt x="1214" y="70"/>
                  </a:lnTo>
                  <a:lnTo>
                    <a:pt x="1199" y="76"/>
                  </a:lnTo>
                  <a:lnTo>
                    <a:pt x="1185" y="83"/>
                  </a:lnTo>
                  <a:lnTo>
                    <a:pt x="1171" y="90"/>
                  </a:lnTo>
                  <a:lnTo>
                    <a:pt x="1157" y="95"/>
                  </a:lnTo>
                  <a:lnTo>
                    <a:pt x="1142" y="101"/>
                  </a:lnTo>
                  <a:lnTo>
                    <a:pt x="1128" y="107"/>
                  </a:lnTo>
                  <a:lnTo>
                    <a:pt x="1105" y="121"/>
                  </a:lnTo>
                  <a:lnTo>
                    <a:pt x="1081" y="134"/>
                  </a:lnTo>
                  <a:lnTo>
                    <a:pt x="1059" y="148"/>
                  </a:lnTo>
                  <a:lnTo>
                    <a:pt x="1036" y="162"/>
                  </a:lnTo>
                  <a:lnTo>
                    <a:pt x="1013" y="176"/>
                  </a:lnTo>
                  <a:lnTo>
                    <a:pt x="991" y="190"/>
                  </a:lnTo>
                  <a:lnTo>
                    <a:pt x="967" y="205"/>
                  </a:lnTo>
                  <a:lnTo>
                    <a:pt x="945" y="219"/>
                  </a:lnTo>
                  <a:lnTo>
                    <a:pt x="923" y="234"/>
                  </a:lnTo>
                  <a:lnTo>
                    <a:pt x="901" y="250"/>
                  </a:lnTo>
                  <a:lnTo>
                    <a:pt x="879" y="265"/>
                  </a:lnTo>
                  <a:lnTo>
                    <a:pt x="857" y="281"/>
                  </a:lnTo>
                  <a:lnTo>
                    <a:pt x="836" y="299"/>
                  </a:lnTo>
                  <a:lnTo>
                    <a:pt x="815" y="316"/>
                  </a:lnTo>
                  <a:lnTo>
                    <a:pt x="794" y="334"/>
                  </a:lnTo>
                  <a:lnTo>
                    <a:pt x="773" y="352"/>
                  </a:lnTo>
                  <a:lnTo>
                    <a:pt x="746" y="345"/>
                  </a:lnTo>
                  <a:lnTo>
                    <a:pt x="748" y="342"/>
                  </a:lnTo>
                  <a:lnTo>
                    <a:pt x="751" y="337"/>
                  </a:lnTo>
                  <a:lnTo>
                    <a:pt x="756" y="334"/>
                  </a:lnTo>
                  <a:lnTo>
                    <a:pt x="759" y="330"/>
                  </a:lnTo>
                  <a:lnTo>
                    <a:pt x="769" y="329"/>
                  </a:lnTo>
                  <a:lnTo>
                    <a:pt x="802" y="300"/>
                  </a:lnTo>
                  <a:lnTo>
                    <a:pt x="836" y="272"/>
                  </a:lnTo>
                  <a:lnTo>
                    <a:pt x="871" y="245"/>
                  </a:lnTo>
                  <a:lnTo>
                    <a:pt x="905" y="219"/>
                  </a:lnTo>
                  <a:lnTo>
                    <a:pt x="939" y="193"/>
                  </a:lnTo>
                  <a:lnTo>
                    <a:pt x="976" y="169"/>
                  </a:lnTo>
                  <a:lnTo>
                    <a:pt x="1012" y="145"/>
                  </a:lnTo>
                  <a:lnTo>
                    <a:pt x="1048" y="123"/>
                  </a:lnTo>
                  <a:lnTo>
                    <a:pt x="1084" y="102"/>
                  </a:lnTo>
                  <a:lnTo>
                    <a:pt x="1121" y="84"/>
                  </a:lnTo>
                  <a:lnTo>
                    <a:pt x="1159" y="65"/>
                  </a:lnTo>
                  <a:lnTo>
                    <a:pt x="1198" y="49"/>
                  </a:lnTo>
                  <a:lnTo>
                    <a:pt x="1237" y="34"/>
                  </a:lnTo>
                  <a:lnTo>
                    <a:pt x="1277" y="21"/>
                  </a:lnTo>
                  <a:lnTo>
                    <a:pt x="1317" y="9"/>
                  </a:lnTo>
                  <a:lnTo>
                    <a:pt x="1359" y="0"/>
                  </a:lnTo>
                  <a:lnTo>
                    <a:pt x="1374" y="1"/>
                  </a:lnTo>
                  <a:lnTo>
                    <a:pt x="1389" y="5"/>
                  </a:lnTo>
                  <a:lnTo>
                    <a:pt x="1405" y="9"/>
                  </a:lnTo>
                  <a:lnTo>
                    <a:pt x="1417" y="17"/>
                  </a:lnTo>
                  <a:lnTo>
                    <a:pt x="1430" y="26"/>
                  </a:lnTo>
                  <a:lnTo>
                    <a:pt x="1441" y="37"/>
                  </a:lnTo>
                  <a:lnTo>
                    <a:pt x="1451" y="49"/>
                  </a:lnTo>
                  <a:lnTo>
                    <a:pt x="1458"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6" name="Freeform 7"/>
            <p:cNvSpPr>
              <a:spLocks/>
            </p:cNvSpPr>
            <p:nvPr/>
          </p:nvSpPr>
          <p:spPr bwMode="auto">
            <a:xfrm>
              <a:off x="1778000" y="2889250"/>
              <a:ext cx="155575" cy="84137"/>
            </a:xfrm>
            <a:custGeom>
              <a:avLst/>
              <a:gdLst>
                <a:gd name="T0" fmla="*/ 582 w 591"/>
                <a:gd name="T1" fmla="*/ 6 h 313"/>
                <a:gd name="T2" fmla="*/ 563 w 591"/>
                <a:gd name="T3" fmla="*/ 12 h 313"/>
                <a:gd name="T4" fmla="*/ 546 w 591"/>
                <a:gd name="T5" fmla="*/ 17 h 313"/>
                <a:gd name="T6" fmla="*/ 528 w 591"/>
                <a:gd name="T7" fmla="*/ 21 h 313"/>
                <a:gd name="T8" fmla="*/ 504 w 591"/>
                <a:gd name="T9" fmla="*/ 28 h 313"/>
                <a:gd name="T10" fmla="*/ 470 w 591"/>
                <a:gd name="T11" fmla="*/ 37 h 313"/>
                <a:gd name="T12" fmla="*/ 437 w 591"/>
                <a:gd name="T13" fmla="*/ 48 h 313"/>
                <a:gd name="T14" fmla="*/ 406 w 591"/>
                <a:gd name="T15" fmla="*/ 62 h 313"/>
                <a:gd name="T16" fmla="*/ 376 w 591"/>
                <a:gd name="T17" fmla="*/ 74 h 313"/>
                <a:gd name="T18" fmla="*/ 348 w 591"/>
                <a:gd name="T19" fmla="*/ 87 h 313"/>
                <a:gd name="T20" fmla="*/ 321 w 591"/>
                <a:gd name="T21" fmla="*/ 103 h 313"/>
                <a:gd name="T22" fmla="*/ 294 w 591"/>
                <a:gd name="T23" fmla="*/ 117 h 313"/>
                <a:gd name="T24" fmla="*/ 268 w 591"/>
                <a:gd name="T25" fmla="*/ 129 h 313"/>
                <a:gd name="T26" fmla="*/ 242 w 591"/>
                <a:gd name="T27" fmla="*/ 143 h 313"/>
                <a:gd name="T28" fmla="*/ 218 w 591"/>
                <a:gd name="T29" fmla="*/ 158 h 313"/>
                <a:gd name="T30" fmla="*/ 193 w 591"/>
                <a:gd name="T31" fmla="*/ 173 h 313"/>
                <a:gd name="T32" fmla="*/ 170 w 591"/>
                <a:gd name="T33" fmla="*/ 189 h 313"/>
                <a:gd name="T34" fmla="*/ 146 w 591"/>
                <a:gd name="T35" fmla="*/ 207 h 313"/>
                <a:gd name="T36" fmla="*/ 122 w 591"/>
                <a:gd name="T37" fmla="*/ 224 h 313"/>
                <a:gd name="T38" fmla="*/ 99 w 591"/>
                <a:gd name="T39" fmla="*/ 241 h 313"/>
                <a:gd name="T40" fmla="*/ 79 w 591"/>
                <a:gd name="T41" fmla="*/ 256 h 313"/>
                <a:gd name="T42" fmla="*/ 63 w 591"/>
                <a:gd name="T43" fmla="*/ 271 h 313"/>
                <a:gd name="T44" fmla="*/ 47 w 591"/>
                <a:gd name="T45" fmla="*/ 287 h 313"/>
                <a:gd name="T46" fmla="*/ 30 w 591"/>
                <a:gd name="T47" fmla="*/ 303 h 313"/>
                <a:gd name="T48" fmla="*/ 18 w 591"/>
                <a:gd name="T49" fmla="*/ 313 h 313"/>
                <a:gd name="T50" fmla="*/ 7 w 591"/>
                <a:gd name="T51" fmla="*/ 309 h 313"/>
                <a:gd name="T52" fmla="*/ 3 w 591"/>
                <a:gd name="T53" fmla="*/ 307 h 313"/>
                <a:gd name="T54" fmla="*/ 1 w 591"/>
                <a:gd name="T55" fmla="*/ 306 h 313"/>
                <a:gd name="T56" fmla="*/ 29 w 591"/>
                <a:gd name="T57" fmla="*/ 280 h 313"/>
                <a:gd name="T58" fmla="*/ 87 w 591"/>
                <a:gd name="T59" fmla="*/ 233 h 313"/>
                <a:gd name="T60" fmla="*/ 148 w 591"/>
                <a:gd name="T61" fmla="*/ 187 h 313"/>
                <a:gd name="T62" fmla="*/ 210 w 591"/>
                <a:gd name="T63" fmla="*/ 145 h 313"/>
                <a:gd name="T64" fmla="*/ 273 w 591"/>
                <a:gd name="T65" fmla="*/ 108 h 313"/>
                <a:gd name="T66" fmla="*/ 339 w 591"/>
                <a:gd name="T67" fmla="*/ 74 h 313"/>
                <a:gd name="T68" fmla="*/ 406 w 591"/>
                <a:gd name="T69" fmla="*/ 44 h 313"/>
                <a:gd name="T70" fmla="*/ 475 w 591"/>
                <a:gd name="T71" fmla="*/ 19 h 313"/>
                <a:gd name="T72" fmla="*/ 519 w 591"/>
                <a:gd name="T73" fmla="*/ 8 h 313"/>
                <a:gd name="T74" fmla="*/ 540 w 591"/>
                <a:gd name="T75" fmla="*/ 6 h 313"/>
                <a:gd name="T76" fmla="*/ 561 w 591"/>
                <a:gd name="T77" fmla="*/ 2 h 313"/>
                <a:gd name="T78" fmla="*/ 582 w 591"/>
                <a:gd name="T79" fmla="*/ 0 h 313"/>
                <a:gd name="T80" fmla="*/ 591 w 591"/>
                <a:gd name="T81" fmla="*/ 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1" h="313">
                  <a:moveTo>
                    <a:pt x="591" y="5"/>
                  </a:moveTo>
                  <a:lnTo>
                    <a:pt x="582" y="6"/>
                  </a:lnTo>
                  <a:lnTo>
                    <a:pt x="572" y="8"/>
                  </a:lnTo>
                  <a:lnTo>
                    <a:pt x="563" y="12"/>
                  </a:lnTo>
                  <a:lnTo>
                    <a:pt x="555" y="14"/>
                  </a:lnTo>
                  <a:lnTo>
                    <a:pt x="546" y="17"/>
                  </a:lnTo>
                  <a:lnTo>
                    <a:pt x="537" y="20"/>
                  </a:lnTo>
                  <a:lnTo>
                    <a:pt x="528" y="21"/>
                  </a:lnTo>
                  <a:lnTo>
                    <a:pt x="520" y="22"/>
                  </a:lnTo>
                  <a:lnTo>
                    <a:pt x="504" y="28"/>
                  </a:lnTo>
                  <a:lnTo>
                    <a:pt x="486" y="33"/>
                  </a:lnTo>
                  <a:lnTo>
                    <a:pt x="470" y="37"/>
                  </a:lnTo>
                  <a:lnTo>
                    <a:pt x="454" y="43"/>
                  </a:lnTo>
                  <a:lnTo>
                    <a:pt x="437" y="48"/>
                  </a:lnTo>
                  <a:lnTo>
                    <a:pt x="421" y="55"/>
                  </a:lnTo>
                  <a:lnTo>
                    <a:pt x="406" y="62"/>
                  </a:lnTo>
                  <a:lnTo>
                    <a:pt x="391" y="71"/>
                  </a:lnTo>
                  <a:lnTo>
                    <a:pt x="376" y="74"/>
                  </a:lnTo>
                  <a:lnTo>
                    <a:pt x="362" y="80"/>
                  </a:lnTo>
                  <a:lnTo>
                    <a:pt x="348" y="87"/>
                  </a:lnTo>
                  <a:lnTo>
                    <a:pt x="335" y="95"/>
                  </a:lnTo>
                  <a:lnTo>
                    <a:pt x="321" y="103"/>
                  </a:lnTo>
                  <a:lnTo>
                    <a:pt x="308" y="110"/>
                  </a:lnTo>
                  <a:lnTo>
                    <a:pt x="294" y="117"/>
                  </a:lnTo>
                  <a:lnTo>
                    <a:pt x="280" y="123"/>
                  </a:lnTo>
                  <a:lnTo>
                    <a:pt x="268" y="129"/>
                  </a:lnTo>
                  <a:lnTo>
                    <a:pt x="255" y="136"/>
                  </a:lnTo>
                  <a:lnTo>
                    <a:pt x="242" y="143"/>
                  </a:lnTo>
                  <a:lnTo>
                    <a:pt x="229" y="150"/>
                  </a:lnTo>
                  <a:lnTo>
                    <a:pt x="218" y="158"/>
                  </a:lnTo>
                  <a:lnTo>
                    <a:pt x="205" y="165"/>
                  </a:lnTo>
                  <a:lnTo>
                    <a:pt x="193" y="173"/>
                  </a:lnTo>
                  <a:lnTo>
                    <a:pt x="182" y="181"/>
                  </a:lnTo>
                  <a:lnTo>
                    <a:pt x="170" y="189"/>
                  </a:lnTo>
                  <a:lnTo>
                    <a:pt x="157" y="199"/>
                  </a:lnTo>
                  <a:lnTo>
                    <a:pt x="146" y="207"/>
                  </a:lnTo>
                  <a:lnTo>
                    <a:pt x="134" y="215"/>
                  </a:lnTo>
                  <a:lnTo>
                    <a:pt x="122" y="224"/>
                  </a:lnTo>
                  <a:lnTo>
                    <a:pt x="111" y="233"/>
                  </a:lnTo>
                  <a:lnTo>
                    <a:pt x="99" y="241"/>
                  </a:lnTo>
                  <a:lnTo>
                    <a:pt x="87" y="249"/>
                  </a:lnTo>
                  <a:lnTo>
                    <a:pt x="79" y="256"/>
                  </a:lnTo>
                  <a:lnTo>
                    <a:pt x="71" y="264"/>
                  </a:lnTo>
                  <a:lnTo>
                    <a:pt x="63" y="271"/>
                  </a:lnTo>
                  <a:lnTo>
                    <a:pt x="55" y="279"/>
                  </a:lnTo>
                  <a:lnTo>
                    <a:pt x="47" y="287"/>
                  </a:lnTo>
                  <a:lnTo>
                    <a:pt x="39" y="295"/>
                  </a:lnTo>
                  <a:lnTo>
                    <a:pt x="30" y="303"/>
                  </a:lnTo>
                  <a:lnTo>
                    <a:pt x="22" y="312"/>
                  </a:lnTo>
                  <a:lnTo>
                    <a:pt x="18" y="313"/>
                  </a:lnTo>
                  <a:lnTo>
                    <a:pt x="13" y="312"/>
                  </a:lnTo>
                  <a:lnTo>
                    <a:pt x="7" y="309"/>
                  </a:lnTo>
                  <a:lnTo>
                    <a:pt x="3" y="308"/>
                  </a:lnTo>
                  <a:lnTo>
                    <a:pt x="3" y="307"/>
                  </a:lnTo>
                  <a:lnTo>
                    <a:pt x="3" y="307"/>
                  </a:lnTo>
                  <a:lnTo>
                    <a:pt x="1" y="306"/>
                  </a:lnTo>
                  <a:lnTo>
                    <a:pt x="0" y="306"/>
                  </a:lnTo>
                  <a:lnTo>
                    <a:pt x="29" y="280"/>
                  </a:lnTo>
                  <a:lnTo>
                    <a:pt x="58" y="256"/>
                  </a:lnTo>
                  <a:lnTo>
                    <a:pt x="87" y="233"/>
                  </a:lnTo>
                  <a:lnTo>
                    <a:pt x="118" y="209"/>
                  </a:lnTo>
                  <a:lnTo>
                    <a:pt x="148" y="187"/>
                  </a:lnTo>
                  <a:lnTo>
                    <a:pt x="178" y="166"/>
                  </a:lnTo>
                  <a:lnTo>
                    <a:pt x="210" y="145"/>
                  </a:lnTo>
                  <a:lnTo>
                    <a:pt x="241" y="127"/>
                  </a:lnTo>
                  <a:lnTo>
                    <a:pt x="273" y="108"/>
                  </a:lnTo>
                  <a:lnTo>
                    <a:pt x="306" y="91"/>
                  </a:lnTo>
                  <a:lnTo>
                    <a:pt x="339" y="74"/>
                  </a:lnTo>
                  <a:lnTo>
                    <a:pt x="372" y="58"/>
                  </a:lnTo>
                  <a:lnTo>
                    <a:pt x="406" y="44"/>
                  </a:lnTo>
                  <a:lnTo>
                    <a:pt x="440" y="31"/>
                  </a:lnTo>
                  <a:lnTo>
                    <a:pt x="475" y="19"/>
                  </a:lnTo>
                  <a:lnTo>
                    <a:pt x="509" y="8"/>
                  </a:lnTo>
                  <a:lnTo>
                    <a:pt x="519" y="8"/>
                  </a:lnTo>
                  <a:lnTo>
                    <a:pt x="529" y="7"/>
                  </a:lnTo>
                  <a:lnTo>
                    <a:pt x="540" y="6"/>
                  </a:lnTo>
                  <a:lnTo>
                    <a:pt x="550" y="3"/>
                  </a:lnTo>
                  <a:lnTo>
                    <a:pt x="561" y="2"/>
                  </a:lnTo>
                  <a:lnTo>
                    <a:pt x="571" y="1"/>
                  </a:lnTo>
                  <a:lnTo>
                    <a:pt x="582" y="0"/>
                  </a:lnTo>
                  <a:lnTo>
                    <a:pt x="591" y="0"/>
                  </a:lnTo>
                  <a:lnTo>
                    <a:pt x="59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7" name="Freeform 8"/>
            <p:cNvSpPr>
              <a:spLocks/>
            </p:cNvSpPr>
            <p:nvPr/>
          </p:nvSpPr>
          <p:spPr bwMode="auto">
            <a:xfrm>
              <a:off x="1790700" y="2901950"/>
              <a:ext cx="138113" cy="77787"/>
            </a:xfrm>
            <a:custGeom>
              <a:avLst/>
              <a:gdLst>
                <a:gd name="T0" fmla="*/ 523 w 523"/>
                <a:gd name="T1" fmla="*/ 4 h 294"/>
                <a:gd name="T2" fmla="*/ 519 w 523"/>
                <a:gd name="T3" fmla="*/ 11 h 294"/>
                <a:gd name="T4" fmla="*/ 512 w 523"/>
                <a:gd name="T5" fmla="*/ 12 h 294"/>
                <a:gd name="T6" fmla="*/ 504 w 523"/>
                <a:gd name="T7" fmla="*/ 12 h 294"/>
                <a:gd name="T8" fmla="*/ 497 w 523"/>
                <a:gd name="T9" fmla="*/ 15 h 294"/>
                <a:gd name="T10" fmla="*/ 484 w 523"/>
                <a:gd name="T11" fmla="*/ 21 h 294"/>
                <a:gd name="T12" fmla="*/ 470 w 523"/>
                <a:gd name="T13" fmla="*/ 26 h 294"/>
                <a:gd name="T14" fmla="*/ 457 w 523"/>
                <a:gd name="T15" fmla="*/ 32 h 294"/>
                <a:gd name="T16" fmla="*/ 444 w 523"/>
                <a:gd name="T17" fmla="*/ 36 h 294"/>
                <a:gd name="T18" fmla="*/ 431 w 523"/>
                <a:gd name="T19" fmla="*/ 42 h 294"/>
                <a:gd name="T20" fmla="*/ 417 w 523"/>
                <a:gd name="T21" fmla="*/ 47 h 294"/>
                <a:gd name="T22" fmla="*/ 405 w 523"/>
                <a:gd name="T23" fmla="*/ 52 h 294"/>
                <a:gd name="T24" fmla="*/ 392 w 523"/>
                <a:gd name="T25" fmla="*/ 57 h 294"/>
                <a:gd name="T26" fmla="*/ 379 w 523"/>
                <a:gd name="T27" fmla="*/ 63 h 294"/>
                <a:gd name="T28" fmla="*/ 365 w 523"/>
                <a:gd name="T29" fmla="*/ 68 h 294"/>
                <a:gd name="T30" fmla="*/ 352 w 523"/>
                <a:gd name="T31" fmla="*/ 73 h 294"/>
                <a:gd name="T32" fmla="*/ 340 w 523"/>
                <a:gd name="T33" fmla="*/ 79 h 294"/>
                <a:gd name="T34" fmla="*/ 327 w 523"/>
                <a:gd name="T35" fmla="*/ 85 h 294"/>
                <a:gd name="T36" fmla="*/ 314 w 523"/>
                <a:gd name="T37" fmla="*/ 91 h 294"/>
                <a:gd name="T38" fmla="*/ 301 w 523"/>
                <a:gd name="T39" fmla="*/ 97 h 294"/>
                <a:gd name="T40" fmla="*/ 288 w 523"/>
                <a:gd name="T41" fmla="*/ 104 h 294"/>
                <a:gd name="T42" fmla="*/ 266 w 523"/>
                <a:gd name="T43" fmla="*/ 114 h 294"/>
                <a:gd name="T44" fmla="*/ 244 w 523"/>
                <a:gd name="T45" fmla="*/ 126 h 294"/>
                <a:gd name="T46" fmla="*/ 223 w 523"/>
                <a:gd name="T47" fmla="*/ 139 h 294"/>
                <a:gd name="T48" fmla="*/ 201 w 523"/>
                <a:gd name="T49" fmla="*/ 151 h 294"/>
                <a:gd name="T50" fmla="*/ 180 w 523"/>
                <a:gd name="T51" fmla="*/ 164 h 294"/>
                <a:gd name="T52" fmla="*/ 159 w 523"/>
                <a:gd name="T53" fmla="*/ 178 h 294"/>
                <a:gd name="T54" fmla="*/ 138 w 523"/>
                <a:gd name="T55" fmla="*/ 191 h 294"/>
                <a:gd name="T56" fmla="*/ 116 w 523"/>
                <a:gd name="T57" fmla="*/ 204 h 294"/>
                <a:gd name="T58" fmla="*/ 106 w 523"/>
                <a:gd name="T59" fmla="*/ 216 h 294"/>
                <a:gd name="T60" fmla="*/ 93 w 523"/>
                <a:gd name="T61" fmla="*/ 228 h 294"/>
                <a:gd name="T62" fmla="*/ 80 w 523"/>
                <a:gd name="T63" fmla="*/ 239 h 294"/>
                <a:gd name="T64" fmla="*/ 67 w 523"/>
                <a:gd name="T65" fmla="*/ 250 h 294"/>
                <a:gd name="T66" fmla="*/ 54 w 523"/>
                <a:gd name="T67" fmla="*/ 261 h 294"/>
                <a:gd name="T68" fmla="*/ 40 w 523"/>
                <a:gd name="T69" fmla="*/ 271 h 294"/>
                <a:gd name="T70" fmla="*/ 26 w 523"/>
                <a:gd name="T71" fmla="*/ 283 h 294"/>
                <a:gd name="T72" fmla="*/ 13 w 523"/>
                <a:gd name="T73" fmla="*/ 294 h 294"/>
                <a:gd name="T74" fmla="*/ 9 w 523"/>
                <a:gd name="T75" fmla="*/ 294 h 294"/>
                <a:gd name="T76" fmla="*/ 6 w 523"/>
                <a:gd name="T77" fmla="*/ 293 h 294"/>
                <a:gd name="T78" fmla="*/ 2 w 523"/>
                <a:gd name="T79" fmla="*/ 292 h 294"/>
                <a:gd name="T80" fmla="*/ 0 w 523"/>
                <a:gd name="T81" fmla="*/ 289 h 294"/>
                <a:gd name="T82" fmla="*/ 29 w 523"/>
                <a:gd name="T83" fmla="*/ 262 h 294"/>
                <a:gd name="T84" fmla="*/ 58 w 523"/>
                <a:gd name="T85" fmla="*/ 236 h 294"/>
                <a:gd name="T86" fmla="*/ 88 w 523"/>
                <a:gd name="T87" fmla="*/ 212 h 294"/>
                <a:gd name="T88" fmla="*/ 117 w 523"/>
                <a:gd name="T89" fmla="*/ 189 h 294"/>
                <a:gd name="T90" fmla="*/ 149 w 523"/>
                <a:gd name="T91" fmla="*/ 166 h 294"/>
                <a:gd name="T92" fmla="*/ 180 w 523"/>
                <a:gd name="T93" fmla="*/ 145 h 294"/>
                <a:gd name="T94" fmla="*/ 212 w 523"/>
                <a:gd name="T95" fmla="*/ 125 h 294"/>
                <a:gd name="T96" fmla="*/ 244 w 523"/>
                <a:gd name="T97" fmla="*/ 106 h 294"/>
                <a:gd name="T98" fmla="*/ 277 w 523"/>
                <a:gd name="T99" fmla="*/ 89 h 294"/>
                <a:gd name="T100" fmla="*/ 309 w 523"/>
                <a:gd name="T101" fmla="*/ 72 h 294"/>
                <a:gd name="T102" fmla="*/ 343 w 523"/>
                <a:gd name="T103" fmla="*/ 56 h 294"/>
                <a:gd name="T104" fmla="*/ 378 w 523"/>
                <a:gd name="T105" fmla="*/ 42 h 294"/>
                <a:gd name="T106" fmla="*/ 413 w 523"/>
                <a:gd name="T107" fmla="*/ 30 h 294"/>
                <a:gd name="T108" fmla="*/ 448 w 523"/>
                <a:gd name="T109" fmla="*/ 19 h 294"/>
                <a:gd name="T110" fmla="*/ 484 w 523"/>
                <a:gd name="T111" fmla="*/ 8 h 294"/>
                <a:gd name="T112" fmla="*/ 520 w 523"/>
                <a:gd name="T113" fmla="*/ 0 h 294"/>
                <a:gd name="T114" fmla="*/ 523 w 523"/>
                <a:gd name="T115" fmla="*/ 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3" h="294">
                  <a:moveTo>
                    <a:pt x="523" y="4"/>
                  </a:moveTo>
                  <a:lnTo>
                    <a:pt x="519" y="11"/>
                  </a:lnTo>
                  <a:lnTo>
                    <a:pt x="512" y="12"/>
                  </a:lnTo>
                  <a:lnTo>
                    <a:pt x="504" y="12"/>
                  </a:lnTo>
                  <a:lnTo>
                    <a:pt x="497" y="15"/>
                  </a:lnTo>
                  <a:lnTo>
                    <a:pt x="484" y="21"/>
                  </a:lnTo>
                  <a:lnTo>
                    <a:pt x="470" y="26"/>
                  </a:lnTo>
                  <a:lnTo>
                    <a:pt x="457" y="32"/>
                  </a:lnTo>
                  <a:lnTo>
                    <a:pt x="444" y="36"/>
                  </a:lnTo>
                  <a:lnTo>
                    <a:pt x="431" y="42"/>
                  </a:lnTo>
                  <a:lnTo>
                    <a:pt x="417" y="47"/>
                  </a:lnTo>
                  <a:lnTo>
                    <a:pt x="405" y="52"/>
                  </a:lnTo>
                  <a:lnTo>
                    <a:pt x="392" y="57"/>
                  </a:lnTo>
                  <a:lnTo>
                    <a:pt x="379" y="63"/>
                  </a:lnTo>
                  <a:lnTo>
                    <a:pt x="365" y="68"/>
                  </a:lnTo>
                  <a:lnTo>
                    <a:pt x="352" y="73"/>
                  </a:lnTo>
                  <a:lnTo>
                    <a:pt x="340" y="79"/>
                  </a:lnTo>
                  <a:lnTo>
                    <a:pt x="327" y="85"/>
                  </a:lnTo>
                  <a:lnTo>
                    <a:pt x="314" y="91"/>
                  </a:lnTo>
                  <a:lnTo>
                    <a:pt x="301" y="97"/>
                  </a:lnTo>
                  <a:lnTo>
                    <a:pt x="288" y="104"/>
                  </a:lnTo>
                  <a:lnTo>
                    <a:pt x="266" y="114"/>
                  </a:lnTo>
                  <a:lnTo>
                    <a:pt x="244" y="126"/>
                  </a:lnTo>
                  <a:lnTo>
                    <a:pt x="223" y="139"/>
                  </a:lnTo>
                  <a:lnTo>
                    <a:pt x="201" y="151"/>
                  </a:lnTo>
                  <a:lnTo>
                    <a:pt x="180" y="164"/>
                  </a:lnTo>
                  <a:lnTo>
                    <a:pt x="159" y="178"/>
                  </a:lnTo>
                  <a:lnTo>
                    <a:pt x="138" y="191"/>
                  </a:lnTo>
                  <a:lnTo>
                    <a:pt x="116" y="204"/>
                  </a:lnTo>
                  <a:lnTo>
                    <a:pt x="106" y="216"/>
                  </a:lnTo>
                  <a:lnTo>
                    <a:pt x="93" y="228"/>
                  </a:lnTo>
                  <a:lnTo>
                    <a:pt x="80" y="239"/>
                  </a:lnTo>
                  <a:lnTo>
                    <a:pt x="67" y="250"/>
                  </a:lnTo>
                  <a:lnTo>
                    <a:pt x="54" y="261"/>
                  </a:lnTo>
                  <a:lnTo>
                    <a:pt x="40" y="271"/>
                  </a:lnTo>
                  <a:lnTo>
                    <a:pt x="26" y="283"/>
                  </a:lnTo>
                  <a:lnTo>
                    <a:pt x="13" y="294"/>
                  </a:lnTo>
                  <a:lnTo>
                    <a:pt x="9" y="294"/>
                  </a:lnTo>
                  <a:lnTo>
                    <a:pt x="6" y="293"/>
                  </a:lnTo>
                  <a:lnTo>
                    <a:pt x="2" y="292"/>
                  </a:lnTo>
                  <a:lnTo>
                    <a:pt x="0" y="289"/>
                  </a:lnTo>
                  <a:lnTo>
                    <a:pt x="29" y="262"/>
                  </a:lnTo>
                  <a:lnTo>
                    <a:pt x="58" y="236"/>
                  </a:lnTo>
                  <a:lnTo>
                    <a:pt x="88" y="212"/>
                  </a:lnTo>
                  <a:lnTo>
                    <a:pt x="117" y="189"/>
                  </a:lnTo>
                  <a:lnTo>
                    <a:pt x="149" y="166"/>
                  </a:lnTo>
                  <a:lnTo>
                    <a:pt x="180" y="145"/>
                  </a:lnTo>
                  <a:lnTo>
                    <a:pt x="212" y="125"/>
                  </a:lnTo>
                  <a:lnTo>
                    <a:pt x="244" y="106"/>
                  </a:lnTo>
                  <a:lnTo>
                    <a:pt x="277" y="89"/>
                  </a:lnTo>
                  <a:lnTo>
                    <a:pt x="309" y="72"/>
                  </a:lnTo>
                  <a:lnTo>
                    <a:pt x="343" y="56"/>
                  </a:lnTo>
                  <a:lnTo>
                    <a:pt x="378" y="42"/>
                  </a:lnTo>
                  <a:lnTo>
                    <a:pt x="413" y="30"/>
                  </a:lnTo>
                  <a:lnTo>
                    <a:pt x="448" y="19"/>
                  </a:lnTo>
                  <a:lnTo>
                    <a:pt x="484" y="8"/>
                  </a:lnTo>
                  <a:lnTo>
                    <a:pt x="520" y="0"/>
                  </a:lnTo>
                  <a:lnTo>
                    <a:pt x="52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8" name="Freeform 9"/>
            <p:cNvSpPr>
              <a:spLocks/>
            </p:cNvSpPr>
            <p:nvPr/>
          </p:nvSpPr>
          <p:spPr bwMode="auto">
            <a:xfrm>
              <a:off x="1806575" y="2917825"/>
              <a:ext cx="114300" cy="68262"/>
            </a:xfrm>
            <a:custGeom>
              <a:avLst/>
              <a:gdLst>
                <a:gd name="T0" fmla="*/ 425 w 433"/>
                <a:gd name="T1" fmla="*/ 8 h 255"/>
                <a:gd name="T2" fmla="*/ 408 w 433"/>
                <a:gd name="T3" fmla="*/ 14 h 255"/>
                <a:gd name="T4" fmla="*/ 392 w 433"/>
                <a:gd name="T5" fmla="*/ 19 h 255"/>
                <a:gd name="T6" fmla="*/ 376 w 433"/>
                <a:gd name="T7" fmla="*/ 28 h 255"/>
                <a:gd name="T8" fmla="*/ 355 w 433"/>
                <a:gd name="T9" fmla="*/ 38 h 255"/>
                <a:gd name="T10" fmla="*/ 326 w 433"/>
                <a:gd name="T11" fmla="*/ 50 h 255"/>
                <a:gd name="T12" fmla="*/ 298 w 433"/>
                <a:gd name="T13" fmla="*/ 61 h 255"/>
                <a:gd name="T14" fmla="*/ 270 w 433"/>
                <a:gd name="T15" fmla="*/ 74 h 255"/>
                <a:gd name="T16" fmla="*/ 242 w 433"/>
                <a:gd name="T17" fmla="*/ 87 h 255"/>
                <a:gd name="T18" fmla="*/ 215 w 433"/>
                <a:gd name="T19" fmla="*/ 102 h 255"/>
                <a:gd name="T20" fmla="*/ 189 w 433"/>
                <a:gd name="T21" fmla="*/ 117 h 255"/>
                <a:gd name="T22" fmla="*/ 162 w 433"/>
                <a:gd name="T23" fmla="*/ 133 h 255"/>
                <a:gd name="T24" fmla="*/ 156 w 433"/>
                <a:gd name="T25" fmla="*/ 147 h 255"/>
                <a:gd name="T26" fmla="*/ 116 w 433"/>
                <a:gd name="T27" fmla="*/ 169 h 255"/>
                <a:gd name="T28" fmla="*/ 80 w 433"/>
                <a:gd name="T29" fmla="*/ 197 h 255"/>
                <a:gd name="T30" fmla="*/ 44 w 433"/>
                <a:gd name="T31" fmla="*/ 228 h 255"/>
                <a:gd name="T32" fmla="*/ 8 w 433"/>
                <a:gd name="T33" fmla="*/ 255 h 255"/>
                <a:gd name="T34" fmla="*/ 5 w 433"/>
                <a:gd name="T35" fmla="*/ 254 h 255"/>
                <a:gd name="T36" fmla="*/ 0 w 433"/>
                <a:gd name="T37" fmla="*/ 253 h 255"/>
                <a:gd name="T38" fmla="*/ 7 w 433"/>
                <a:gd name="T39" fmla="*/ 243 h 255"/>
                <a:gd name="T40" fmla="*/ 16 w 433"/>
                <a:gd name="T41" fmla="*/ 233 h 255"/>
                <a:gd name="T42" fmla="*/ 27 w 433"/>
                <a:gd name="T43" fmla="*/ 224 h 255"/>
                <a:gd name="T44" fmla="*/ 39 w 433"/>
                <a:gd name="T45" fmla="*/ 217 h 255"/>
                <a:gd name="T46" fmla="*/ 78 w 433"/>
                <a:gd name="T47" fmla="*/ 187 h 255"/>
                <a:gd name="T48" fmla="*/ 116 w 433"/>
                <a:gd name="T49" fmla="*/ 152 h 255"/>
                <a:gd name="T50" fmla="*/ 156 w 433"/>
                <a:gd name="T51" fmla="*/ 121 h 255"/>
                <a:gd name="T52" fmla="*/ 199 w 433"/>
                <a:gd name="T53" fmla="*/ 95 h 255"/>
                <a:gd name="T54" fmla="*/ 225 w 433"/>
                <a:gd name="T55" fmla="*/ 81 h 255"/>
                <a:gd name="T56" fmla="*/ 250 w 433"/>
                <a:gd name="T57" fmla="*/ 68 h 255"/>
                <a:gd name="T58" fmla="*/ 276 w 433"/>
                <a:gd name="T59" fmla="*/ 55 h 255"/>
                <a:gd name="T60" fmla="*/ 303 w 433"/>
                <a:gd name="T61" fmla="*/ 43 h 255"/>
                <a:gd name="T62" fmla="*/ 329 w 433"/>
                <a:gd name="T63" fmla="*/ 31 h 255"/>
                <a:gd name="T64" fmla="*/ 356 w 433"/>
                <a:gd name="T65" fmla="*/ 21 h 255"/>
                <a:gd name="T66" fmla="*/ 383 w 433"/>
                <a:gd name="T67" fmla="*/ 10 h 255"/>
                <a:gd name="T68" fmla="*/ 411 w 433"/>
                <a:gd name="T69" fmla="*/ 0 h 255"/>
                <a:gd name="T70" fmla="*/ 422 w 433"/>
                <a:gd name="T71" fmla="*/ 0 h 255"/>
                <a:gd name="T72" fmla="*/ 433 w 433"/>
                <a:gd name="T73" fmla="*/ 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3" h="255">
                  <a:moveTo>
                    <a:pt x="433" y="3"/>
                  </a:moveTo>
                  <a:lnTo>
                    <a:pt x="425" y="8"/>
                  </a:lnTo>
                  <a:lnTo>
                    <a:pt x="416" y="10"/>
                  </a:lnTo>
                  <a:lnTo>
                    <a:pt x="408" y="14"/>
                  </a:lnTo>
                  <a:lnTo>
                    <a:pt x="400" y="16"/>
                  </a:lnTo>
                  <a:lnTo>
                    <a:pt x="392" y="19"/>
                  </a:lnTo>
                  <a:lnTo>
                    <a:pt x="384" y="23"/>
                  </a:lnTo>
                  <a:lnTo>
                    <a:pt x="376" y="28"/>
                  </a:lnTo>
                  <a:lnTo>
                    <a:pt x="369" y="33"/>
                  </a:lnTo>
                  <a:lnTo>
                    <a:pt x="355" y="38"/>
                  </a:lnTo>
                  <a:lnTo>
                    <a:pt x="340" y="44"/>
                  </a:lnTo>
                  <a:lnTo>
                    <a:pt x="326" y="50"/>
                  </a:lnTo>
                  <a:lnTo>
                    <a:pt x="312" y="55"/>
                  </a:lnTo>
                  <a:lnTo>
                    <a:pt x="298" y="61"/>
                  </a:lnTo>
                  <a:lnTo>
                    <a:pt x="284" y="67"/>
                  </a:lnTo>
                  <a:lnTo>
                    <a:pt x="270" y="74"/>
                  </a:lnTo>
                  <a:lnTo>
                    <a:pt x="256" y="80"/>
                  </a:lnTo>
                  <a:lnTo>
                    <a:pt x="242" y="87"/>
                  </a:lnTo>
                  <a:lnTo>
                    <a:pt x="229" y="94"/>
                  </a:lnTo>
                  <a:lnTo>
                    <a:pt x="215" y="102"/>
                  </a:lnTo>
                  <a:lnTo>
                    <a:pt x="203" y="109"/>
                  </a:lnTo>
                  <a:lnTo>
                    <a:pt x="189" y="117"/>
                  </a:lnTo>
                  <a:lnTo>
                    <a:pt x="176" y="125"/>
                  </a:lnTo>
                  <a:lnTo>
                    <a:pt x="162" y="133"/>
                  </a:lnTo>
                  <a:lnTo>
                    <a:pt x="149" y="141"/>
                  </a:lnTo>
                  <a:lnTo>
                    <a:pt x="156" y="147"/>
                  </a:lnTo>
                  <a:lnTo>
                    <a:pt x="136" y="158"/>
                  </a:lnTo>
                  <a:lnTo>
                    <a:pt x="116" y="169"/>
                  </a:lnTo>
                  <a:lnTo>
                    <a:pt x="98" y="183"/>
                  </a:lnTo>
                  <a:lnTo>
                    <a:pt x="80" y="197"/>
                  </a:lnTo>
                  <a:lnTo>
                    <a:pt x="62" y="214"/>
                  </a:lnTo>
                  <a:lnTo>
                    <a:pt x="44" y="228"/>
                  </a:lnTo>
                  <a:lnTo>
                    <a:pt x="27" y="243"/>
                  </a:lnTo>
                  <a:lnTo>
                    <a:pt x="8" y="255"/>
                  </a:lnTo>
                  <a:lnTo>
                    <a:pt x="6" y="255"/>
                  </a:lnTo>
                  <a:lnTo>
                    <a:pt x="5" y="254"/>
                  </a:lnTo>
                  <a:lnTo>
                    <a:pt x="3" y="253"/>
                  </a:lnTo>
                  <a:lnTo>
                    <a:pt x="0" y="253"/>
                  </a:lnTo>
                  <a:lnTo>
                    <a:pt x="3" y="247"/>
                  </a:lnTo>
                  <a:lnTo>
                    <a:pt x="7" y="243"/>
                  </a:lnTo>
                  <a:lnTo>
                    <a:pt x="11" y="238"/>
                  </a:lnTo>
                  <a:lnTo>
                    <a:pt x="16" y="233"/>
                  </a:lnTo>
                  <a:lnTo>
                    <a:pt x="22" y="229"/>
                  </a:lnTo>
                  <a:lnTo>
                    <a:pt x="27" y="224"/>
                  </a:lnTo>
                  <a:lnTo>
                    <a:pt x="33" y="221"/>
                  </a:lnTo>
                  <a:lnTo>
                    <a:pt x="39" y="217"/>
                  </a:lnTo>
                  <a:lnTo>
                    <a:pt x="58" y="203"/>
                  </a:lnTo>
                  <a:lnTo>
                    <a:pt x="78" y="187"/>
                  </a:lnTo>
                  <a:lnTo>
                    <a:pt x="97" y="169"/>
                  </a:lnTo>
                  <a:lnTo>
                    <a:pt x="116" y="152"/>
                  </a:lnTo>
                  <a:lnTo>
                    <a:pt x="135" y="136"/>
                  </a:lnTo>
                  <a:lnTo>
                    <a:pt x="156" y="121"/>
                  </a:lnTo>
                  <a:lnTo>
                    <a:pt x="177" y="107"/>
                  </a:lnTo>
                  <a:lnTo>
                    <a:pt x="199" y="95"/>
                  </a:lnTo>
                  <a:lnTo>
                    <a:pt x="212" y="88"/>
                  </a:lnTo>
                  <a:lnTo>
                    <a:pt x="225" y="81"/>
                  </a:lnTo>
                  <a:lnTo>
                    <a:pt x="237" y="74"/>
                  </a:lnTo>
                  <a:lnTo>
                    <a:pt x="250" y="68"/>
                  </a:lnTo>
                  <a:lnTo>
                    <a:pt x="263" y="61"/>
                  </a:lnTo>
                  <a:lnTo>
                    <a:pt x="276" y="55"/>
                  </a:lnTo>
                  <a:lnTo>
                    <a:pt x="290" y="48"/>
                  </a:lnTo>
                  <a:lnTo>
                    <a:pt x="303" y="43"/>
                  </a:lnTo>
                  <a:lnTo>
                    <a:pt x="316" y="37"/>
                  </a:lnTo>
                  <a:lnTo>
                    <a:pt x="329" y="31"/>
                  </a:lnTo>
                  <a:lnTo>
                    <a:pt x="343" y="25"/>
                  </a:lnTo>
                  <a:lnTo>
                    <a:pt x="356" y="21"/>
                  </a:lnTo>
                  <a:lnTo>
                    <a:pt x="370" y="15"/>
                  </a:lnTo>
                  <a:lnTo>
                    <a:pt x="383" y="10"/>
                  </a:lnTo>
                  <a:lnTo>
                    <a:pt x="397" y="4"/>
                  </a:lnTo>
                  <a:lnTo>
                    <a:pt x="411" y="0"/>
                  </a:lnTo>
                  <a:lnTo>
                    <a:pt x="416" y="0"/>
                  </a:lnTo>
                  <a:lnTo>
                    <a:pt x="422" y="0"/>
                  </a:lnTo>
                  <a:lnTo>
                    <a:pt x="427" y="1"/>
                  </a:lnTo>
                  <a:lnTo>
                    <a:pt x="43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9" name="Freeform 10"/>
            <p:cNvSpPr>
              <a:spLocks/>
            </p:cNvSpPr>
            <p:nvPr/>
          </p:nvSpPr>
          <p:spPr bwMode="auto">
            <a:xfrm>
              <a:off x="1819275" y="2932113"/>
              <a:ext cx="98425" cy="58737"/>
            </a:xfrm>
            <a:custGeom>
              <a:avLst/>
              <a:gdLst>
                <a:gd name="T0" fmla="*/ 373 w 373"/>
                <a:gd name="T1" fmla="*/ 0 h 224"/>
                <a:gd name="T2" fmla="*/ 373 w 373"/>
                <a:gd name="T3" fmla="*/ 8 h 224"/>
                <a:gd name="T4" fmla="*/ 367 w 373"/>
                <a:gd name="T5" fmla="*/ 13 h 224"/>
                <a:gd name="T6" fmla="*/ 358 w 373"/>
                <a:gd name="T7" fmla="*/ 16 h 224"/>
                <a:gd name="T8" fmla="*/ 351 w 373"/>
                <a:gd name="T9" fmla="*/ 21 h 224"/>
                <a:gd name="T10" fmla="*/ 331 w 373"/>
                <a:gd name="T11" fmla="*/ 28 h 224"/>
                <a:gd name="T12" fmla="*/ 313 w 373"/>
                <a:gd name="T13" fmla="*/ 35 h 224"/>
                <a:gd name="T14" fmla="*/ 294 w 373"/>
                <a:gd name="T15" fmla="*/ 43 h 224"/>
                <a:gd name="T16" fmla="*/ 276 w 373"/>
                <a:gd name="T17" fmla="*/ 51 h 224"/>
                <a:gd name="T18" fmla="*/ 257 w 373"/>
                <a:gd name="T19" fmla="*/ 59 h 224"/>
                <a:gd name="T20" fmla="*/ 238 w 373"/>
                <a:gd name="T21" fmla="*/ 69 h 224"/>
                <a:gd name="T22" fmla="*/ 220 w 373"/>
                <a:gd name="T23" fmla="*/ 78 h 224"/>
                <a:gd name="T24" fmla="*/ 202 w 373"/>
                <a:gd name="T25" fmla="*/ 88 h 224"/>
                <a:gd name="T26" fmla="*/ 184 w 373"/>
                <a:gd name="T27" fmla="*/ 99 h 224"/>
                <a:gd name="T28" fmla="*/ 166 w 373"/>
                <a:gd name="T29" fmla="*/ 109 h 224"/>
                <a:gd name="T30" fmla="*/ 149 w 373"/>
                <a:gd name="T31" fmla="*/ 120 h 224"/>
                <a:gd name="T32" fmla="*/ 130 w 373"/>
                <a:gd name="T33" fmla="*/ 130 h 224"/>
                <a:gd name="T34" fmla="*/ 113 w 373"/>
                <a:gd name="T35" fmla="*/ 142 h 224"/>
                <a:gd name="T36" fmla="*/ 95 w 373"/>
                <a:gd name="T37" fmla="*/ 152 h 224"/>
                <a:gd name="T38" fmla="*/ 78 w 373"/>
                <a:gd name="T39" fmla="*/ 164 h 224"/>
                <a:gd name="T40" fmla="*/ 60 w 373"/>
                <a:gd name="T41" fmla="*/ 176 h 224"/>
                <a:gd name="T42" fmla="*/ 9 w 373"/>
                <a:gd name="T43" fmla="*/ 223 h 224"/>
                <a:gd name="T44" fmla="*/ 6 w 373"/>
                <a:gd name="T45" fmla="*/ 224 h 224"/>
                <a:gd name="T46" fmla="*/ 4 w 373"/>
                <a:gd name="T47" fmla="*/ 223 h 224"/>
                <a:gd name="T48" fmla="*/ 2 w 373"/>
                <a:gd name="T49" fmla="*/ 221 h 224"/>
                <a:gd name="T50" fmla="*/ 0 w 373"/>
                <a:gd name="T51" fmla="*/ 220 h 224"/>
                <a:gd name="T52" fmla="*/ 9 w 373"/>
                <a:gd name="T53" fmla="*/ 206 h 224"/>
                <a:gd name="T54" fmla="*/ 24 w 373"/>
                <a:gd name="T55" fmla="*/ 193 h 224"/>
                <a:gd name="T56" fmla="*/ 38 w 373"/>
                <a:gd name="T57" fmla="*/ 181 h 224"/>
                <a:gd name="T58" fmla="*/ 54 w 373"/>
                <a:gd name="T59" fmla="*/ 169 h 224"/>
                <a:gd name="T60" fmla="*/ 69 w 373"/>
                <a:gd name="T61" fmla="*/ 157 h 224"/>
                <a:gd name="T62" fmla="*/ 84 w 373"/>
                <a:gd name="T63" fmla="*/ 145 h 224"/>
                <a:gd name="T64" fmla="*/ 99 w 373"/>
                <a:gd name="T65" fmla="*/ 135 h 224"/>
                <a:gd name="T66" fmla="*/ 114 w 373"/>
                <a:gd name="T67" fmla="*/ 123 h 224"/>
                <a:gd name="T68" fmla="*/ 130 w 373"/>
                <a:gd name="T69" fmla="*/ 113 h 224"/>
                <a:gd name="T70" fmla="*/ 145 w 373"/>
                <a:gd name="T71" fmla="*/ 103 h 224"/>
                <a:gd name="T72" fmla="*/ 162 w 373"/>
                <a:gd name="T73" fmla="*/ 93 h 224"/>
                <a:gd name="T74" fmla="*/ 177 w 373"/>
                <a:gd name="T75" fmla="*/ 84 h 224"/>
                <a:gd name="T76" fmla="*/ 193 w 373"/>
                <a:gd name="T77" fmla="*/ 74 h 224"/>
                <a:gd name="T78" fmla="*/ 209 w 373"/>
                <a:gd name="T79" fmla="*/ 65 h 224"/>
                <a:gd name="T80" fmla="*/ 226 w 373"/>
                <a:gd name="T81" fmla="*/ 57 h 224"/>
                <a:gd name="T82" fmla="*/ 242 w 373"/>
                <a:gd name="T83" fmla="*/ 49 h 224"/>
                <a:gd name="T84" fmla="*/ 258 w 373"/>
                <a:gd name="T85" fmla="*/ 41 h 224"/>
                <a:gd name="T86" fmla="*/ 273 w 373"/>
                <a:gd name="T87" fmla="*/ 38 h 224"/>
                <a:gd name="T88" fmla="*/ 288 w 373"/>
                <a:gd name="T89" fmla="*/ 34 h 224"/>
                <a:gd name="T90" fmla="*/ 302 w 373"/>
                <a:gd name="T91" fmla="*/ 28 h 224"/>
                <a:gd name="T92" fmla="*/ 316 w 373"/>
                <a:gd name="T93" fmla="*/ 21 h 224"/>
                <a:gd name="T94" fmla="*/ 330 w 373"/>
                <a:gd name="T95" fmla="*/ 15 h 224"/>
                <a:gd name="T96" fmla="*/ 344 w 373"/>
                <a:gd name="T97" fmla="*/ 8 h 224"/>
                <a:gd name="T98" fmla="*/ 358 w 373"/>
                <a:gd name="T99" fmla="*/ 3 h 224"/>
                <a:gd name="T100" fmla="*/ 373 w 373"/>
                <a:gd name="T10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3" h="224">
                  <a:moveTo>
                    <a:pt x="373" y="0"/>
                  </a:moveTo>
                  <a:lnTo>
                    <a:pt x="373" y="8"/>
                  </a:lnTo>
                  <a:lnTo>
                    <a:pt x="367" y="13"/>
                  </a:lnTo>
                  <a:lnTo>
                    <a:pt x="358" y="16"/>
                  </a:lnTo>
                  <a:lnTo>
                    <a:pt x="351" y="21"/>
                  </a:lnTo>
                  <a:lnTo>
                    <a:pt x="331" y="28"/>
                  </a:lnTo>
                  <a:lnTo>
                    <a:pt x="313" y="35"/>
                  </a:lnTo>
                  <a:lnTo>
                    <a:pt x="294" y="43"/>
                  </a:lnTo>
                  <a:lnTo>
                    <a:pt x="276" y="51"/>
                  </a:lnTo>
                  <a:lnTo>
                    <a:pt x="257" y="59"/>
                  </a:lnTo>
                  <a:lnTo>
                    <a:pt x="238" y="69"/>
                  </a:lnTo>
                  <a:lnTo>
                    <a:pt x="220" y="78"/>
                  </a:lnTo>
                  <a:lnTo>
                    <a:pt x="202" y="88"/>
                  </a:lnTo>
                  <a:lnTo>
                    <a:pt x="184" y="99"/>
                  </a:lnTo>
                  <a:lnTo>
                    <a:pt x="166" y="109"/>
                  </a:lnTo>
                  <a:lnTo>
                    <a:pt x="149" y="120"/>
                  </a:lnTo>
                  <a:lnTo>
                    <a:pt x="130" y="130"/>
                  </a:lnTo>
                  <a:lnTo>
                    <a:pt x="113" y="142"/>
                  </a:lnTo>
                  <a:lnTo>
                    <a:pt x="95" y="152"/>
                  </a:lnTo>
                  <a:lnTo>
                    <a:pt x="78" y="164"/>
                  </a:lnTo>
                  <a:lnTo>
                    <a:pt x="60" y="176"/>
                  </a:lnTo>
                  <a:lnTo>
                    <a:pt x="9" y="223"/>
                  </a:lnTo>
                  <a:lnTo>
                    <a:pt x="6" y="224"/>
                  </a:lnTo>
                  <a:lnTo>
                    <a:pt x="4" y="223"/>
                  </a:lnTo>
                  <a:lnTo>
                    <a:pt x="2" y="221"/>
                  </a:lnTo>
                  <a:lnTo>
                    <a:pt x="0" y="220"/>
                  </a:lnTo>
                  <a:lnTo>
                    <a:pt x="9" y="206"/>
                  </a:lnTo>
                  <a:lnTo>
                    <a:pt x="24" y="193"/>
                  </a:lnTo>
                  <a:lnTo>
                    <a:pt x="38" y="181"/>
                  </a:lnTo>
                  <a:lnTo>
                    <a:pt x="54" y="169"/>
                  </a:lnTo>
                  <a:lnTo>
                    <a:pt x="69" y="157"/>
                  </a:lnTo>
                  <a:lnTo>
                    <a:pt x="84" y="145"/>
                  </a:lnTo>
                  <a:lnTo>
                    <a:pt x="99" y="135"/>
                  </a:lnTo>
                  <a:lnTo>
                    <a:pt x="114" y="123"/>
                  </a:lnTo>
                  <a:lnTo>
                    <a:pt x="130" y="113"/>
                  </a:lnTo>
                  <a:lnTo>
                    <a:pt x="145" y="103"/>
                  </a:lnTo>
                  <a:lnTo>
                    <a:pt x="162" y="93"/>
                  </a:lnTo>
                  <a:lnTo>
                    <a:pt x="177" y="84"/>
                  </a:lnTo>
                  <a:lnTo>
                    <a:pt x="193" y="74"/>
                  </a:lnTo>
                  <a:lnTo>
                    <a:pt x="209" y="65"/>
                  </a:lnTo>
                  <a:lnTo>
                    <a:pt x="226" y="57"/>
                  </a:lnTo>
                  <a:lnTo>
                    <a:pt x="242" y="49"/>
                  </a:lnTo>
                  <a:lnTo>
                    <a:pt x="258" y="41"/>
                  </a:lnTo>
                  <a:lnTo>
                    <a:pt x="273" y="38"/>
                  </a:lnTo>
                  <a:lnTo>
                    <a:pt x="288" y="34"/>
                  </a:lnTo>
                  <a:lnTo>
                    <a:pt x="302" y="28"/>
                  </a:lnTo>
                  <a:lnTo>
                    <a:pt x="316" y="21"/>
                  </a:lnTo>
                  <a:lnTo>
                    <a:pt x="330" y="15"/>
                  </a:lnTo>
                  <a:lnTo>
                    <a:pt x="344" y="8"/>
                  </a:lnTo>
                  <a:lnTo>
                    <a:pt x="358" y="3"/>
                  </a:lnTo>
                  <a:lnTo>
                    <a:pt x="3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0" name="Freeform 11"/>
            <p:cNvSpPr>
              <a:spLocks/>
            </p:cNvSpPr>
            <p:nvPr/>
          </p:nvSpPr>
          <p:spPr bwMode="auto">
            <a:xfrm>
              <a:off x="1720850" y="2938463"/>
              <a:ext cx="215900" cy="223837"/>
            </a:xfrm>
            <a:custGeom>
              <a:avLst/>
              <a:gdLst>
                <a:gd name="T0" fmla="*/ 607 w 816"/>
                <a:gd name="T1" fmla="*/ 340 h 844"/>
                <a:gd name="T2" fmla="*/ 586 w 816"/>
                <a:gd name="T3" fmla="*/ 364 h 844"/>
                <a:gd name="T4" fmla="*/ 568 w 816"/>
                <a:gd name="T5" fmla="*/ 388 h 844"/>
                <a:gd name="T6" fmla="*/ 551 w 816"/>
                <a:gd name="T7" fmla="*/ 414 h 844"/>
                <a:gd name="T8" fmla="*/ 514 w 816"/>
                <a:gd name="T9" fmla="*/ 453 h 844"/>
                <a:gd name="T10" fmla="*/ 460 w 816"/>
                <a:gd name="T11" fmla="*/ 509 h 844"/>
                <a:gd name="T12" fmla="*/ 404 w 816"/>
                <a:gd name="T13" fmla="*/ 564 h 844"/>
                <a:gd name="T14" fmla="*/ 347 w 816"/>
                <a:gd name="T15" fmla="*/ 615 h 844"/>
                <a:gd name="T16" fmla="*/ 288 w 816"/>
                <a:gd name="T17" fmla="*/ 664 h 844"/>
                <a:gd name="T18" fmla="*/ 228 w 816"/>
                <a:gd name="T19" fmla="*/ 709 h 844"/>
                <a:gd name="T20" fmla="*/ 165 w 816"/>
                <a:gd name="T21" fmla="*/ 750 h 844"/>
                <a:gd name="T22" fmla="*/ 100 w 816"/>
                <a:gd name="T23" fmla="*/ 786 h 844"/>
                <a:gd name="T24" fmla="*/ 59 w 816"/>
                <a:gd name="T25" fmla="*/ 809 h 844"/>
                <a:gd name="T26" fmla="*/ 42 w 816"/>
                <a:gd name="T27" fmla="*/ 821 h 844"/>
                <a:gd name="T28" fmla="*/ 24 w 816"/>
                <a:gd name="T29" fmla="*/ 831 h 844"/>
                <a:gd name="T30" fmla="*/ 8 w 816"/>
                <a:gd name="T31" fmla="*/ 840 h 844"/>
                <a:gd name="T32" fmla="*/ 16 w 816"/>
                <a:gd name="T33" fmla="*/ 833 h 844"/>
                <a:gd name="T34" fmla="*/ 47 w 816"/>
                <a:gd name="T35" fmla="*/ 811 h 844"/>
                <a:gd name="T36" fmla="*/ 80 w 816"/>
                <a:gd name="T37" fmla="*/ 790 h 844"/>
                <a:gd name="T38" fmla="*/ 111 w 816"/>
                <a:gd name="T39" fmla="*/ 769 h 844"/>
                <a:gd name="T40" fmla="*/ 143 w 816"/>
                <a:gd name="T41" fmla="*/ 747 h 844"/>
                <a:gd name="T42" fmla="*/ 174 w 816"/>
                <a:gd name="T43" fmla="*/ 725 h 844"/>
                <a:gd name="T44" fmla="*/ 206 w 816"/>
                <a:gd name="T45" fmla="*/ 702 h 844"/>
                <a:gd name="T46" fmla="*/ 236 w 816"/>
                <a:gd name="T47" fmla="*/ 679 h 844"/>
                <a:gd name="T48" fmla="*/ 292 w 816"/>
                <a:gd name="T49" fmla="*/ 632 h 844"/>
                <a:gd name="T50" fmla="*/ 371 w 816"/>
                <a:gd name="T51" fmla="*/ 559 h 844"/>
                <a:gd name="T52" fmla="*/ 445 w 816"/>
                <a:gd name="T53" fmla="*/ 483 h 844"/>
                <a:gd name="T54" fmla="*/ 516 w 816"/>
                <a:gd name="T55" fmla="*/ 404 h 844"/>
                <a:gd name="T56" fmla="*/ 583 w 816"/>
                <a:gd name="T57" fmla="*/ 323 h 844"/>
                <a:gd name="T58" fmla="*/ 649 w 816"/>
                <a:gd name="T59" fmla="*/ 240 h 844"/>
                <a:gd name="T60" fmla="*/ 711 w 816"/>
                <a:gd name="T61" fmla="*/ 158 h 844"/>
                <a:gd name="T62" fmla="*/ 772 w 816"/>
                <a:gd name="T63" fmla="*/ 75 h 844"/>
                <a:gd name="T64" fmla="*/ 803 w 816"/>
                <a:gd name="T65" fmla="*/ 24 h 844"/>
                <a:gd name="T66" fmla="*/ 811 w 816"/>
                <a:gd name="T67" fmla="*/ 8 h 844"/>
                <a:gd name="T68" fmla="*/ 810 w 816"/>
                <a:gd name="T69" fmla="*/ 23 h 844"/>
                <a:gd name="T70" fmla="*/ 793 w 816"/>
                <a:gd name="T71" fmla="*/ 67 h 844"/>
                <a:gd name="T72" fmla="*/ 770 w 816"/>
                <a:gd name="T73" fmla="*/ 109 h 844"/>
                <a:gd name="T74" fmla="*/ 744 w 816"/>
                <a:gd name="T75" fmla="*/ 150 h 844"/>
                <a:gd name="T76" fmla="*/ 715 w 816"/>
                <a:gd name="T77" fmla="*/ 189 h 844"/>
                <a:gd name="T78" fmla="*/ 686 w 816"/>
                <a:gd name="T79" fmla="*/ 229 h 844"/>
                <a:gd name="T80" fmla="*/ 657 w 816"/>
                <a:gd name="T81" fmla="*/ 269 h 844"/>
                <a:gd name="T82" fmla="*/ 631 w 816"/>
                <a:gd name="T83" fmla="*/ 31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6" h="844">
                  <a:moveTo>
                    <a:pt x="620" y="331"/>
                  </a:moveTo>
                  <a:lnTo>
                    <a:pt x="607" y="340"/>
                  </a:lnTo>
                  <a:lnTo>
                    <a:pt x="596" y="351"/>
                  </a:lnTo>
                  <a:lnTo>
                    <a:pt x="586" y="364"/>
                  </a:lnTo>
                  <a:lnTo>
                    <a:pt x="577" y="375"/>
                  </a:lnTo>
                  <a:lnTo>
                    <a:pt x="568" y="388"/>
                  </a:lnTo>
                  <a:lnTo>
                    <a:pt x="559" y="401"/>
                  </a:lnTo>
                  <a:lnTo>
                    <a:pt x="551" y="414"/>
                  </a:lnTo>
                  <a:lnTo>
                    <a:pt x="540" y="425"/>
                  </a:lnTo>
                  <a:lnTo>
                    <a:pt x="514" y="453"/>
                  </a:lnTo>
                  <a:lnTo>
                    <a:pt x="487" y="481"/>
                  </a:lnTo>
                  <a:lnTo>
                    <a:pt x="460" y="509"/>
                  </a:lnTo>
                  <a:lnTo>
                    <a:pt x="432" y="537"/>
                  </a:lnTo>
                  <a:lnTo>
                    <a:pt x="404" y="564"/>
                  </a:lnTo>
                  <a:lnTo>
                    <a:pt x="375" y="589"/>
                  </a:lnTo>
                  <a:lnTo>
                    <a:pt x="347" y="615"/>
                  </a:lnTo>
                  <a:lnTo>
                    <a:pt x="318" y="639"/>
                  </a:lnTo>
                  <a:lnTo>
                    <a:pt x="288" y="664"/>
                  </a:lnTo>
                  <a:lnTo>
                    <a:pt x="258" y="687"/>
                  </a:lnTo>
                  <a:lnTo>
                    <a:pt x="228" y="709"/>
                  </a:lnTo>
                  <a:lnTo>
                    <a:pt x="196" y="730"/>
                  </a:lnTo>
                  <a:lnTo>
                    <a:pt x="165" y="750"/>
                  </a:lnTo>
                  <a:lnTo>
                    <a:pt x="132" y="768"/>
                  </a:lnTo>
                  <a:lnTo>
                    <a:pt x="100" y="786"/>
                  </a:lnTo>
                  <a:lnTo>
                    <a:pt x="67" y="802"/>
                  </a:lnTo>
                  <a:lnTo>
                    <a:pt x="59" y="809"/>
                  </a:lnTo>
                  <a:lnTo>
                    <a:pt x="51" y="815"/>
                  </a:lnTo>
                  <a:lnTo>
                    <a:pt x="42" y="821"/>
                  </a:lnTo>
                  <a:lnTo>
                    <a:pt x="34" y="826"/>
                  </a:lnTo>
                  <a:lnTo>
                    <a:pt x="24" y="831"/>
                  </a:lnTo>
                  <a:lnTo>
                    <a:pt x="16" y="836"/>
                  </a:lnTo>
                  <a:lnTo>
                    <a:pt x="8" y="840"/>
                  </a:lnTo>
                  <a:lnTo>
                    <a:pt x="0" y="844"/>
                  </a:lnTo>
                  <a:lnTo>
                    <a:pt x="16" y="833"/>
                  </a:lnTo>
                  <a:lnTo>
                    <a:pt x="31" y="823"/>
                  </a:lnTo>
                  <a:lnTo>
                    <a:pt x="47" y="811"/>
                  </a:lnTo>
                  <a:lnTo>
                    <a:pt x="64" y="801"/>
                  </a:lnTo>
                  <a:lnTo>
                    <a:pt x="80" y="790"/>
                  </a:lnTo>
                  <a:lnTo>
                    <a:pt x="95" y="780"/>
                  </a:lnTo>
                  <a:lnTo>
                    <a:pt x="111" y="769"/>
                  </a:lnTo>
                  <a:lnTo>
                    <a:pt x="128" y="758"/>
                  </a:lnTo>
                  <a:lnTo>
                    <a:pt x="143" y="747"/>
                  </a:lnTo>
                  <a:lnTo>
                    <a:pt x="159" y="736"/>
                  </a:lnTo>
                  <a:lnTo>
                    <a:pt x="174" y="725"/>
                  </a:lnTo>
                  <a:lnTo>
                    <a:pt x="189" y="714"/>
                  </a:lnTo>
                  <a:lnTo>
                    <a:pt x="206" y="702"/>
                  </a:lnTo>
                  <a:lnTo>
                    <a:pt x="221" y="690"/>
                  </a:lnTo>
                  <a:lnTo>
                    <a:pt x="236" y="679"/>
                  </a:lnTo>
                  <a:lnTo>
                    <a:pt x="251" y="667"/>
                  </a:lnTo>
                  <a:lnTo>
                    <a:pt x="292" y="632"/>
                  </a:lnTo>
                  <a:lnTo>
                    <a:pt x="332" y="596"/>
                  </a:lnTo>
                  <a:lnTo>
                    <a:pt x="371" y="559"/>
                  </a:lnTo>
                  <a:lnTo>
                    <a:pt x="408" y="522"/>
                  </a:lnTo>
                  <a:lnTo>
                    <a:pt x="445" y="483"/>
                  </a:lnTo>
                  <a:lnTo>
                    <a:pt x="481" y="444"/>
                  </a:lnTo>
                  <a:lnTo>
                    <a:pt x="516" y="404"/>
                  </a:lnTo>
                  <a:lnTo>
                    <a:pt x="550" y="364"/>
                  </a:lnTo>
                  <a:lnTo>
                    <a:pt x="583" y="323"/>
                  </a:lnTo>
                  <a:lnTo>
                    <a:pt x="616" y="282"/>
                  </a:lnTo>
                  <a:lnTo>
                    <a:pt x="649" y="240"/>
                  </a:lnTo>
                  <a:lnTo>
                    <a:pt x="680" y="200"/>
                  </a:lnTo>
                  <a:lnTo>
                    <a:pt x="711" y="158"/>
                  </a:lnTo>
                  <a:lnTo>
                    <a:pt x="742" y="116"/>
                  </a:lnTo>
                  <a:lnTo>
                    <a:pt x="772" y="75"/>
                  </a:lnTo>
                  <a:lnTo>
                    <a:pt x="802" y="33"/>
                  </a:lnTo>
                  <a:lnTo>
                    <a:pt x="803" y="24"/>
                  </a:lnTo>
                  <a:lnTo>
                    <a:pt x="807" y="16"/>
                  </a:lnTo>
                  <a:lnTo>
                    <a:pt x="811" y="8"/>
                  </a:lnTo>
                  <a:lnTo>
                    <a:pt x="816" y="0"/>
                  </a:lnTo>
                  <a:lnTo>
                    <a:pt x="810" y="23"/>
                  </a:lnTo>
                  <a:lnTo>
                    <a:pt x="802" y="45"/>
                  </a:lnTo>
                  <a:lnTo>
                    <a:pt x="793" y="67"/>
                  </a:lnTo>
                  <a:lnTo>
                    <a:pt x="782" y="88"/>
                  </a:lnTo>
                  <a:lnTo>
                    <a:pt x="770" y="109"/>
                  </a:lnTo>
                  <a:lnTo>
                    <a:pt x="757" y="130"/>
                  </a:lnTo>
                  <a:lnTo>
                    <a:pt x="744" y="150"/>
                  </a:lnTo>
                  <a:lnTo>
                    <a:pt x="730" y="169"/>
                  </a:lnTo>
                  <a:lnTo>
                    <a:pt x="715" y="189"/>
                  </a:lnTo>
                  <a:lnTo>
                    <a:pt x="701" y="209"/>
                  </a:lnTo>
                  <a:lnTo>
                    <a:pt x="686" y="229"/>
                  </a:lnTo>
                  <a:lnTo>
                    <a:pt x="672" y="250"/>
                  </a:lnTo>
                  <a:lnTo>
                    <a:pt x="657" y="269"/>
                  </a:lnTo>
                  <a:lnTo>
                    <a:pt x="644" y="289"/>
                  </a:lnTo>
                  <a:lnTo>
                    <a:pt x="631" y="310"/>
                  </a:lnTo>
                  <a:lnTo>
                    <a:pt x="620"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1" name="Freeform 12"/>
            <p:cNvSpPr>
              <a:spLocks/>
            </p:cNvSpPr>
            <p:nvPr/>
          </p:nvSpPr>
          <p:spPr bwMode="auto">
            <a:xfrm>
              <a:off x="1697038" y="2949575"/>
              <a:ext cx="14288" cy="9525"/>
            </a:xfrm>
            <a:custGeom>
              <a:avLst/>
              <a:gdLst>
                <a:gd name="T0" fmla="*/ 53 w 53"/>
                <a:gd name="T1" fmla="*/ 12 h 39"/>
                <a:gd name="T2" fmla="*/ 48 w 53"/>
                <a:gd name="T3" fmla="*/ 17 h 39"/>
                <a:gd name="T4" fmla="*/ 43 w 53"/>
                <a:gd name="T5" fmla="*/ 21 h 39"/>
                <a:gd name="T6" fmla="*/ 38 w 53"/>
                <a:gd name="T7" fmla="*/ 27 h 39"/>
                <a:gd name="T8" fmla="*/ 32 w 53"/>
                <a:gd name="T9" fmla="*/ 33 h 39"/>
                <a:gd name="T10" fmla="*/ 26 w 53"/>
                <a:gd name="T11" fmla="*/ 36 h 39"/>
                <a:gd name="T12" fmla="*/ 19 w 53"/>
                <a:gd name="T13" fmla="*/ 39 h 39"/>
                <a:gd name="T14" fmla="*/ 12 w 53"/>
                <a:gd name="T15" fmla="*/ 36 h 39"/>
                <a:gd name="T16" fmla="*/ 5 w 53"/>
                <a:gd name="T17" fmla="*/ 32 h 39"/>
                <a:gd name="T18" fmla="*/ 0 w 53"/>
                <a:gd name="T19" fmla="*/ 27 h 39"/>
                <a:gd name="T20" fmla="*/ 0 w 53"/>
                <a:gd name="T21" fmla="*/ 20 h 39"/>
                <a:gd name="T22" fmla="*/ 2 w 53"/>
                <a:gd name="T23" fmla="*/ 14 h 39"/>
                <a:gd name="T24" fmla="*/ 4 w 53"/>
                <a:gd name="T25" fmla="*/ 9 h 39"/>
                <a:gd name="T26" fmla="*/ 8 w 53"/>
                <a:gd name="T27" fmla="*/ 6 h 39"/>
                <a:gd name="T28" fmla="*/ 12 w 53"/>
                <a:gd name="T29" fmla="*/ 4 h 39"/>
                <a:gd name="T30" fmla="*/ 17 w 53"/>
                <a:gd name="T31" fmla="*/ 2 h 39"/>
                <a:gd name="T32" fmla="*/ 22 w 53"/>
                <a:gd name="T33" fmla="*/ 0 h 39"/>
                <a:gd name="T34" fmla="*/ 26 w 53"/>
                <a:gd name="T35" fmla="*/ 0 h 39"/>
                <a:gd name="T36" fmla="*/ 31 w 53"/>
                <a:gd name="T37" fmla="*/ 0 h 39"/>
                <a:gd name="T38" fmla="*/ 37 w 53"/>
                <a:gd name="T39" fmla="*/ 0 h 39"/>
                <a:gd name="T40" fmla="*/ 41 w 53"/>
                <a:gd name="T41" fmla="*/ 3 h 39"/>
                <a:gd name="T42" fmla="*/ 44 w 53"/>
                <a:gd name="T43" fmla="*/ 6 h 39"/>
                <a:gd name="T44" fmla="*/ 47 w 53"/>
                <a:gd name="T45" fmla="*/ 7 h 39"/>
                <a:gd name="T46" fmla="*/ 51 w 53"/>
                <a:gd name="T47" fmla="*/ 9 h 39"/>
                <a:gd name="T48" fmla="*/ 53 w 53"/>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39">
                  <a:moveTo>
                    <a:pt x="53" y="12"/>
                  </a:moveTo>
                  <a:lnTo>
                    <a:pt x="48" y="17"/>
                  </a:lnTo>
                  <a:lnTo>
                    <a:pt x="43" y="21"/>
                  </a:lnTo>
                  <a:lnTo>
                    <a:pt x="38" y="27"/>
                  </a:lnTo>
                  <a:lnTo>
                    <a:pt x="32" y="33"/>
                  </a:lnTo>
                  <a:lnTo>
                    <a:pt x="26" y="36"/>
                  </a:lnTo>
                  <a:lnTo>
                    <a:pt x="19" y="39"/>
                  </a:lnTo>
                  <a:lnTo>
                    <a:pt x="12" y="36"/>
                  </a:lnTo>
                  <a:lnTo>
                    <a:pt x="5" y="32"/>
                  </a:lnTo>
                  <a:lnTo>
                    <a:pt x="0" y="27"/>
                  </a:lnTo>
                  <a:lnTo>
                    <a:pt x="0" y="20"/>
                  </a:lnTo>
                  <a:lnTo>
                    <a:pt x="2" y="14"/>
                  </a:lnTo>
                  <a:lnTo>
                    <a:pt x="4" y="9"/>
                  </a:lnTo>
                  <a:lnTo>
                    <a:pt x="8" y="6"/>
                  </a:lnTo>
                  <a:lnTo>
                    <a:pt x="12" y="4"/>
                  </a:lnTo>
                  <a:lnTo>
                    <a:pt x="17" y="2"/>
                  </a:lnTo>
                  <a:lnTo>
                    <a:pt x="22" y="0"/>
                  </a:lnTo>
                  <a:lnTo>
                    <a:pt x="26" y="0"/>
                  </a:lnTo>
                  <a:lnTo>
                    <a:pt x="31" y="0"/>
                  </a:lnTo>
                  <a:lnTo>
                    <a:pt x="37" y="0"/>
                  </a:lnTo>
                  <a:lnTo>
                    <a:pt x="41" y="3"/>
                  </a:lnTo>
                  <a:lnTo>
                    <a:pt x="44" y="6"/>
                  </a:lnTo>
                  <a:lnTo>
                    <a:pt x="47" y="7"/>
                  </a:lnTo>
                  <a:lnTo>
                    <a:pt x="51" y="9"/>
                  </a:lnTo>
                  <a:lnTo>
                    <a:pt x="5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2" name="Freeform 13"/>
            <p:cNvSpPr>
              <a:spLocks/>
            </p:cNvSpPr>
            <p:nvPr/>
          </p:nvSpPr>
          <p:spPr bwMode="auto">
            <a:xfrm>
              <a:off x="1835150" y="2949575"/>
              <a:ext cx="74613" cy="44450"/>
            </a:xfrm>
            <a:custGeom>
              <a:avLst/>
              <a:gdLst>
                <a:gd name="T0" fmla="*/ 277 w 277"/>
                <a:gd name="T1" fmla="*/ 2 h 166"/>
                <a:gd name="T2" fmla="*/ 277 w 277"/>
                <a:gd name="T3" fmla="*/ 9 h 166"/>
                <a:gd name="T4" fmla="*/ 263 w 277"/>
                <a:gd name="T5" fmla="*/ 15 h 166"/>
                <a:gd name="T6" fmla="*/ 249 w 277"/>
                <a:gd name="T7" fmla="*/ 22 h 166"/>
                <a:gd name="T8" fmla="*/ 235 w 277"/>
                <a:gd name="T9" fmla="*/ 28 h 166"/>
                <a:gd name="T10" fmla="*/ 222 w 277"/>
                <a:gd name="T11" fmla="*/ 35 h 166"/>
                <a:gd name="T12" fmla="*/ 208 w 277"/>
                <a:gd name="T13" fmla="*/ 43 h 166"/>
                <a:gd name="T14" fmla="*/ 195 w 277"/>
                <a:gd name="T15" fmla="*/ 50 h 166"/>
                <a:gd name="T16" fmla="*/ 181 w 277"/>
                <a:gd name="T17" fmla="*/ 58 h 166"/>
                <a:gd name="T18" fmla="*/ 168 w 277"/>
                <a:gd name="T19" fmla="*/ 66 h 166"/>
                <a:gd name="T20" fmla="*/ 156 w 277"/>
                <a:gd name="T21" fmla="*/ 74 h 166"/>
                <a:gd name="T22" fmla="*/ 143 w 277"/>
                <a:gd name="T23" fmla="*/ 82 h 166"/>
                <a:gd name="T24" fmla="*/ 129 w 277"/>
                <a:gd name="T25" fmla="*/ 89 h 166"/>
                <a:gd name="T26" fmla="*/ 116 w 277"/>
                <a:gd name="T27" fmla="*/ 97 h 166"/>
                <a:gd name="T28" fmla="*/ 103 w 277"/>
                <a:gd name="T29" fmla="*/ 106 h 166"/>
                <a:gd name="T30" fmla="*/ 91 w 277"/>
                <a:gd name="T31" fmla="*/ 112 h 166"/>
                <a:gd name="T32" fmla="*/ 77 w 277"/>
                <a:gd name="T33" fmla="*/ 121 h 166"/>
                <a:gd name="T34" fmla="*/ 64 w 277"/>
                <a:gd name="T35" fmla="*/ 128 h 166"/>
                <a:gd name="T36" fmla="*/ 56 w 277"/>
                <a:gd name="T37" fmla="*/ 133 h 166"/>
                <a:gd name="T38" fmla="*/ 49 w 277"/>
                <a:gd name="T39" fmla="*/ 140 h 166"/>
                <a:gd name="T40" fmla="*/ 42 w 277"/>
                <a:gd name="T41" fmla="*/ 147 h 166"/>
                <a:gd name="T42" fmla="*/ 34 w 277"/>
                <a:gd name="T43" fmla="*/ 153 h 166"/>
                <a:gd name="T44" fmla="*/ 27 w 277"/>
                <a:gd name="T45" fmla="*/ 159 h 166"/>
                <a:gd name="T46" fmla="*/ 18 w 277"/>
                <a:gd name="T47" fmla="*/ 164 h 166"/>
                <a:gd name="T48" fmla="*/ 9 w 277"/>
                <a:gd name="T49" fmla="*/ 166 h 166"/>
                <a:gd name="T50" fmla="*/ 0 w 277"/>
                <a:gd name="T51" fmla="*/ 165 h 166"/>
                <a:gd name="T52" fmla="*/ 7 w 277"/>
                <a:gd name="T53" fmla="*/ 156 h 166"/>
                <a:gd name="T54" fmla="*/ 14 w 277"/>
                <a:gd name="T55" fmla="*/ 146 h 166"/>
                <a:gd name="T56" fmla="*/ 23 w 277"/>
                <a:gd name="T57" fmla="*/ 138 h 166"/>
                <a:gd name="T58" fmla="*/ 32 w 277"/>
                <a:gd name="T59" fmla="*/ 131 h 166"/>
                <a:gd name="T60" fmla="*/ 42 w 277"/>
                <a:gd name="T61" fmla="*/ 125 h 166"/>
                <a:gd name="T62" fmla="*/ 51 w 277"/>
                <a:gd name="T63" fmla="*/ 118 h 166"/>
                <a:gd name="T64" fmla="*/ 60 w 277"/>
                <a:gd name="T65" fmla="*/ 111 h 166"/>
                <a:gd name="T66" fmla="*/ 70 w 277"/>
                <a:gd name="T67" fmla="*/ 104 h 166"/>
                <a:gd name="T68" fmla="*/ 75 w 277"/>
                <a:gd name="T69" fmla="*/ 103 h 166"/>
                <a:gd name="T70" fmla="*/ 81 w 277"/>
                <a:gd name="T71" fmla="*/ 100 h 166"/>
                <a:gd name="T72" fmla="*/ 87 w 277"/>
                <a:gd name="T73" fmla="*/ 96 h 166"/>
                <a:gd name="T74" fmla="*/ 93 w 277"/>
                <a:gd name="T75" fmla="*/ 92 h 166"/>
                <a:gd name="T76" fmla="*/ 97 w 277"/>
                <a:gd name="T77" fmla="*/ 87 h 166"/>
                <a:gd name="T78" fmla="*/ 103 w 277"/>
                <a:gd name="T79" fmla="*/ 82 h 166"/>
                <a:gd name="T80" fmla="*/ 109 w 277"/>
                <a:gd name="T81" fmla="*/ 78 h 166"/>
                <a:gd name="T82" fmla="*/ 115 w 277"/>
                <a:gd name="T83" fmla="*/ 75 h 166"/>
                <a:gd name="T84" fmla="*/ 135 w 277"/>
                <a:gd name="T85" fmla="*/ 65 h 166"/>
                <a:gd name="T86" fmla="*/ 153 w 277"/>
                <a:gd name="T87" fmla="*/ 54 h 166"/>
                <a:gd name="T88" fmla="*/ 173 w 277"/>
                <a:gd name="T89" fmla="*/ 44 h 166"/>
                <a:gd name="T90" fmla="*/ 193 w 277"/>
                <a:gd name="T91" fmla="*/ 35 h 166"/>
                <a:gd name="T92" fmla="*/ 214 w 277"/>
                <a:gd name="T93" fmla="*/ 25 h 166"/>
                <a:gd name="T94" fmla="*/ 234 w 277"/>
                <a:gd name="T95" fmla="*/ 16 h 166"/>
                <a:gd name="T96" fmla="*/ 253 w 277"/>
                <a:gd name="T97" fmla="*/ 8 h 166"/>
                <a:gd name="T98" fmla="*/ 274 w 277"/>
                <a:gd name="T99" fmla="*/ 0 h 166"/>
                <a:gd name="T100" fmla="*/ 277 w 277"/>
                <a:gd name="T101" fmla="*/ 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7" h="166">
                  <a:moveTo>
                    <a:pt x="277" y="2"/>
                  </a:moveTo>
                  <a:lnTo>
                    <a:pt x="277" y="9"/>
                  </a:lnTo>
                  <a:lnTo>
                    <a:pt x="263" y="15"/>
                  </a:lnTo>
                  <a:lnTo>
                    <a:pt x="249" y="22"/>
                  </a:lnTo>
                  <a:lnTo>
                    <a:pt x="235" y="28"/>
                  </a:lnTo>
                  <a:lnTo>
                    <a:pt x="222" y="35"/>
                  </a:lnTo>
                  <a:lnTo>
                    <a:pt x="208" y="43"/>
                  </a:lnTo>
                  <a:lnTo>
                    <a:pt x="195" y="50"/>
                  </a:lnTo>
                  <a:lnTo>
                    <a:pt x="181" y="58"/>
                  </a:lnTo>
                  <a:lnTo>
                    <a:pt x="168" y="66"/>
                  </a:lnTo>
                  <a:lnTo>
                    <a:pt x="156" y="74"/>
                  </a:lnTo>
                  <a:lnTo>
                    <a:pt x="143" y="82"/>
                  </a:lnTo>
                  <a:lnTo>
                    <a:pt x="129" y="89"/>
                  </a:lnTo>
                  <a:lnTo>
                    <a:pt x="116" y="97"/>
                  </a:lnTo>
                  <a:lnTo>
                    <a:pt x="103" y="106"/>
                  </a:lnTo>
                  <a:lnTo>
                    <a:pt x="91" y="112"/>
                  </a:lnTo>
                  <a:lnTo>
                    <a:pt x="77" y="121"/>
                  </a:lnTo>
                  <a:lnTo>
                    <a:pt x="64" y="128"/>
                  </a:lnTo>
                  <a:lnTo>
                    <a:pt x="56" y="133"/>
                  </a:lnTo>
                  <a:lnTo>
                    <a:pt x="49" y="140"/>
                  </a:lnTo>
                  <a:lnTo>
                    <a:pt x="42" y="147"/>
                  </a:lnTo>
                  <a:lnTo>
                    <a:pt x="34" y="153"/>
                  </a:lnTo>
                  <a:lnTo>
                    <a:pt x="27" y="159"/>
                  </a:lnTo>
                  <a:lnTo>
                    <a:pt x="18" y="164"/>
                  </a:lnTo>
                  <a:lnTo>
                    <a:pt x="9" y="166"/>
                  </a:lnTo>
                  <a:lnTo>
                    <a:pt x="0" y="165"/>
                  </a:lnTo>
                  <a:lnTo>
                    <a:pt x="7" y="156"/>
                  </a:lnTo>
                  <a:lnTo>
                    <a:pt x="14" y="146"/>
                  </a:lnTo>
                  <a:lnTo>
                    <a:pt x="23" y="138"/>
                  </a:lnTo>
                  <a:lnTo>
                    <a:pt x="32" y="131"/>
                  </a:lnTo>
                  <a:lnTo>
                    <a:pt x="42" y="125"/>
                  </a:lnTo>
                  <a:lnTo>
                    <a:pt x="51" y="118"/>
                  </a:lnTo>
                  <a:lnTo>
                    <a:pt x="60" y="111"/>
                  </a:lnTo>
                  <a:lnTo>
                    <a:pt x="70" y="104"/>
                  </a:lnTo>
                  <a:lnTo>
                    <a:pt x="75" y="103"/>
                  </a:lnTo>
                  <a:lnTo>
                    <a:pt x="81" y="100"/>
                  </a:lnTo>
                  <a:lnTo>
                    <a:pt x="87" y="96"/>
                  </a:lnTo>
                  <a:lnTo>
                    <a:pt x="93" y="92"/>
                  </a:lnTo>
                  <a:lnTo>
                    <a:pt x="97" y="87"/>
                  </a:lnTo>
                  <a:lnTo>
                    <a:pt x="103" y="82"/>
                  </a:lnTo>
                  <a:lnTo>
                    <a:pt x="109" y="78"/>
                  </a:lnTo>
                  <a:lnTo>
                    <a:pt x="115" y="75"/>
                  </a:lnTo>
                  <a:lnTo>
                    <a:pt x="135" y="65"/>
                  </a:lnTo>
                  <a:lnTo>
                    <a:pt x="153" y="54"/>
                  </a:lnTo>
                  <a:lnTo>
                    <a:pt x="173" y="44"/>
                  </a:lnTo>
                  <a:lnTo>
                    <a:pt x="193" y="35"/>
                  </a:lnTo>
                  <a:lnTo>
                    <a:pt x="214" y="25"/>
                  </a:lnTo>
                  <a:lnTo>
                    <a:pt x="234" y="16"/>
                  </a:lnTo>
                  <a:lnTo>
                    <a:pt x="253" y="8"/>
                  </a:lnTo>
                  <a:lnTo>
                    <a:pt x="274" y="0"/>
                  </a:lnTo>
                  <a:lnTo>
                    <a:pt x="27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3" name="Freeform 14"/>
            <p:cNvSpPr>
              <a:spLocks/>
            </p:cNvSpPr>
            <p:nvPr/>
          </p:nvSpPr>
          <p:spPr bwMode="auto">
            <a:xfrm>
              <a:off x="1700213" y="2949575"/>
              <a:ext cx="161925" cy="165100"/>
            </a:xfrm>
            <a:custGeom>
              <a:avLst/>
              <a:gdLst>
                <a:gd name="T0" fmla="*/ 86 w 612"/>
                <a:gd name="T1" fmla="*/ 15 h 618"/>
                <a:gd name="T2" fmla="*/ 172 w 612"/>
                <a:gd name="T3" fmla="*/ 65 h 618"/>
                <a:gd name="T4" fmla="*/ 370 w 612"/>
                <a:gd name="T5" fmla="*/ 144 h 618"/>
                <a:gd name="T6" fmla="*/ 585 w 612"/>
                <a:gd name="T7" fmla="*/ 224 h 618"/>
                <a:gd name="T8" fmla="*/ 559 w 612"/>
                <a:gd name="T9" fmla="*/ 270 h 618"/>
                <a:gd name="T10" fmla="*/ 506 w 612"/>
                <a:gd name="T11" fmla="*/ 308 h 618"/>
                <a:gd name="T12" fmla="*/ 564 w 612"/>
                <a:gd name="T13" fmla="*/ 248 h 618"/>
                <a:gd name="T14" fmla="*/ 524 w 612"/>
                <a:gd name="T15" fmla="*/ 238 h 618"/>
                <a:gd name="T16" fmla="*/ 474 w 612"/>
                <a:gd name="T17" fmla="*/ 275 h 618"/>
                <a:gd name="T18" fmla="*/ 466 w 612"/>
                <a:gd name="T19" fmla="*/ 263 h 618"/>
                <a:gd name="T20" fmla="*/ 505 w 612"/>
                <a:gd name="T21" fmla="*/ 225 h 618"/>
                <a:gd name="T22" fmla="*/ 462 w 612"/>
                <a:gd name="T23" fmla="*/ 224 h 618"/>
                <a:gd name="T24" fmla="*/ 421 w 612"/>
                <a:gd name="T25" fmla="*/ 258 h 618"/>
                <a:gd name="T26" fmla="*/ 441 w 612"/>
                <a:gd name="T27" fmla="*/ 201 h 618"/>
                <a:gd name="T28" fmla="*/ 406 w 612"/>
                <a:gd name="T29" fmla="*/ 198 h 618"/>
                <a:gd name="T30" fmla="*/ 362 w 612"/>
                <a:gd name="T31" fmla="*/ 228 h 618"/>
                <a:gd name="T32" fmla="*/ 371 w 612"/>
                <a:gd name="T33" fmla="*/ 172 h 618"/>
                <a:gd name="T34" fmla="*/ 322 w 612"/>
                <a:gd name="T35" fmla="*/ 200 h 618"/>
                <a:gd name="T36" fmla="*/ 319 w 612"/>
                <a:gd name="T37" fmla="*/ 151 h 618"/>
                <a:gd name="T38" fmla="*/ 283 w 612"/>
                <a:gd name="T39" fmla="*/ 168 h 618"/>
                <a:gd name="T40" fmla="*/ 271 w 612"/>
                <a:gd name="T41" fmla="*/ 130 h 618"/>
                <a:gd name="T42" fmla="*/ 235 w 612"/>
                <a:gd name="T43" fmla="*/ 134 h 618"/>
                <a:gd name="T44" fmla="*/ 206 w 612"/>
                <a:gd name="T45" fmla="*/ 109 h 618"/>
                <a:gd name="T46" fmla="*/ 269 w 612"/>
                <a:gd name="T47" fmla="*/ 178 h 618"/>
                <a:gd name="T48" fmla="*/ 419 w 612"/>
                <a:gd name="T49" fmla="*/ 284 h 618"/>
                <a:gd name="T50" fmla="*/ 505 w 612"/>
                <a:gd name="T51" fmla="*/ 366 h 618"/>
                <a:gd name="T52" fmla="*/ 460 w 612"/>
                <a:gd name="T53" fmla="*/ 358 h 618"/>
                <a:gd name="T54" fmla="*/ 428 w 612"/>
                <a:gd name="T55" fmla="*/ 324 h 618"/>
                <a:gd name="T56" fmla="*/ 414 w 612"/>
                <a:gd name="T57" fmla="*/ 328 h 618"/>
                <a:gd name="T58" fmla="*/ 377 w 612"/>
                <a:gd name="T59" fmla="*/ 320 h 618"/>
                <a:gd name="T60" fmla="*/ 354 w 612"/>
                <a:gd name="T61" fmla="*/ 322 h 618"/>
                <a:gd name="T62" fmla="*/ 369 w 612"/>
                <a:gd name="T63" fmla="*/ 278 h 618"/>
                <a:gd name="T64" fmla="*/ 328 w 612"/>
                <a:gd name="T65" fmla="*/ 277 h 618"/>
                <a:gd name="T66" fmla="*/ 316 w 612"/>
                <a:gd name="T67" fmla="*/ 273 h 618"/>
                <a:gd name="T68" fmla="*/ 291 w 612"/>
                <a:gd name="T69" fmla="*/ 251 h 618"/>
                <a:gd name="T70" fmla="*/ 284 w 612"/>
                <a:gd name="T71" fmla="*/ 239 h 618"/>
                <a:gd name="T72" fmla="*/ 255 w 612"/>
                <a:gd name="T73" fmla="*/ 205 h 618"/>
                <a:gd name="T74" fmla="*/ 206 w 612"/>
                <a:gd name="T75" fmla="*/ 246 h 618"/>
                <a:gd name="T76" fmla="*/ 236 w 612"/>
                <a:gd name="T77" fmla="*/ 200 h 618"/>
                <a:gd name="T78" fmla="*/ 192 w 612"/>
                <a:gd name="T79" fmla="*/ 189 h 618"/>
                <a:gd name="T80" fmla="*/ 184 w 612"/>
                <a:gd name="T81" fmla="*/ 182 h 618"/>
                <a:gd name="T82" fmla="*/ 154 w 612"/>
                <a:gd name="T83" fmla="*/ 158 h 618"/>
                <a:gd name="T84" fmla="*/ 136 w 612"/>
                <a:gd name="T85" fmla="*/ 121 h 618"/>
                <a:gd name="T86" fmla="*/ 131 w 612"/>
                <a:gd name="T87" fmla="*/ 179 h 618"/>
                <a:gd name="T88" fmla="*/ 279 w 612"/>
                <a:gd name="T89" fmla="*/ 420 h 618"/>
                <a:gd name="T90" fmla="*/ 335 w 612"/>
                <a:gd name="T91" fmla="*/ 516 h 618"/>
                <a:gd name="T92" fmla="*/ 298 w 612"/>
                <a:gd name="T93" fmla="*/ 509 h 618"/>
                <a:gd name="T94" fmla="*/ 159 w 612"/>
                <a:gd name="T95" fmla="*/ 282 h 618"/>
                <a:gd name="T96" fmla="*/ 105 w 612"/>
                <a:gd name="T97" fmla="*/ 185 h 618"/>
                <a:gd name="T98" fmla="*/ 107 w 612"/>
                <a:gd name="T99" fmla="*/ 224 h 618"/>
                <a:gd name="T100" fmla="*/ 162 w 612"/>
                <a:gd name="T101" fmla="*/ 398 h 618"/>
                <a:gd name="T102" fmla="*/ 202 w 612"/>
                <a:gd name="T103" fmla="*/ 538 h 618"/>
                <a:gd name="T104" fmla="*/ 193 w 612"/>
                <a:gd name="T105" fmla="*/ 618 h 618"/>
                <a:gd name="T106" fmla="*/ 119 w 612"/>
                <a:gd name="T107" fmla="*/ 360 h 618"/>
                <a:gd name="T108" fmla="*/ 65 w 612"/>
                <a:gd name="T109" fmla="*/ 191 h 618"/>
                <a:gd name="T110" fmla="*/ 23 w 612"/>
                <a:gd name="T111" fmla="*/ 101 h 618"/>
                <a:gd name="T112" fmla="*/ 1 w 612"/>
                <a:gd name="T113" fmla="*/ 63 h 618"/>
                <a:gd name="T114" fmla="*/ 41 w 612"/>
                <a:gd name="T115" fmla="*/ 28 h 618"/>
                <a:gd name="T116" fmla="*/ 64 w 612"/>
                <a:gd name="T117" fmla="*/ 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2" h="618">
                  <a:moveTo>
                    <a:pt x="66" y="5"/>
                  </a:moveTo>
                  <a:lnTo>
                    <a:pt x="66" y="11"/>
                  </a:lnTo>
                  <a:lnTo>
                    <a:pt x="66" y="16"/>
                  </a:lnTo>
                  <a:lnTo>
                    <a:pt x="67" y="22"/>
                  </a:lnTo>
                  <a:lnTo>
                    <a:pt x="73" y="25"/>
                  </a:lnTo>
                  <a:lnTo>
                    <a:pt x="78" y="22"/>
                  </a:lnTo>
                  <a:lnTo>
                    <a:pt x="81" y="17"/>
                  </a:lnTo>
                  <a:lnTo>
                    <a:pt x="86" y="15"/>
                  </a:lnTo>
                  <a:lnTo>
                    <a:pt x="93" y="18"/>
                  </a:lnTo>
                  <a:lnTo>
                    <a:pt x="100" y="30"/>
                  </a:lnTo>
                  <a:lnTo>
                    <a:pt x="109" y="39"/>
                  </a:lnTo>
                  <a:lnTo>
                    <a:pt x="121" y="45"/>
                  </a:lnTo>
                  <a:lnTo>
                    <a:pt x="133" y="51"/>
                  </a:lnTo>
                  <a:lnTo>
                    <a:pt x="145" y="56"/>
                  </a:lnTo>
                  <a:lnTo>
                    <a:pt x="159" y="60"/>
                  </a:lnTo>
                  <a:lnTo>
                    <a:pt x="172" y="65"/>
                  </a:lnTo>
                  <a:lnTo>
                    <a:pt x="184" y="71"/>
                  </a:lnTo>
                  <a:lnTo>
                    <a:pt x="211" y="81"/>
                  </a:lnTo>
                  <a:lnTo>
                    <a:pt x="237" y="92"/>
                  </a:lnTo>
                  <a:lnTo>
                    <a:pt x="264" y="102"/>
                  </a:lnTo>
                  <a:lnTo>
                    <a:pt x="291" y="113"/>
                  </a:lnTo>
                  <a:lnTo>
                    <a:pt x="317" y="123"/>
                  </a:lnTo>
                  <a:lnTo>
                    <a:pt x="344" y="134"/>
                  </a:lnTo>
                  <a:lnTo>
                    <a:pt x="370" y="144"/>
                  </a:lnTo>
                  <a:lnTo>
                    <a:pt x="397" y="155"/>
                  </a:lnTo>
                  <a:lnTo>
                    <a:pt x="423" y="165"/>
                  </a:lnTo>
                  <a:lnTo>
                    <a:pt x="450" y="175"/>
                  </a:lnTo>
                  <a:lnTo>
                    <a:pt x="477" y="186"/>
                  </a:lnTo>
                  <a:lnTo>
                    <a:pt x="504" y="195"/>
                  </a:lnTo>
                  <a:lnTo>
                    <a:pt x="530" y="206"/>
                  </a:lnTo>
                  <a:lnTo>
                    <a:pt x="557" y="215"/>
                  </a:lnTo>
                  <a:lnTo>
                    <a:pt x="585" y="224"/>
                  </a:lnTo>
                  <a:lnTo>
                    <a:pt x="612" y="234"/>
                  </a:lnTo>
                  <a:lnTo>
                    <a:pt x="610" y="239"/>
                  </a:lnTo>
                  <a:lnTo>
                    <a:pt x="609" y="246"/>
                  </a:lnTo>
                  <a:lnTo>
                    <a:pt x="607" y="252"/>
                  </a:lnTo>
                  <a:lnTo>
                    <a:pt x="602" y="257"/>
                  </a:lnTo>
                  <a:lnTo>
                    <a:pt x="579" y="253"/>
                  </a:lnTo>
                  <a:lnTo>
                    <a:pt x="569" y="261"/>
                  </a:lnTo>
                  <a:lnTo>
                    <a:pt x="559" y="270"/>
                  </a:lnTo>
                  <a:lnTo>
                    <a:pt x="550" y="278"/>
                  </a:lnTo>
                  <a:lnTo>
                    <a:pt x="542" y="287"/>
                  </a:lnTo>
                  <a:lnTo>
                    <a:pt x="533" y="296"/>
                  </a:lnTo>
                  <a:lnTo>
                    <a:pt x="523" y="306"/>
                  </a:lnTo>
                  <a:lnTo>
                    <a:pt x="514" y="314"/>
                  </a:lnTo>
                  <a:lnTo>
                    <a:pt x="505" y="322"/>
                  </a:lnTo>
                  <a:lnTo>
                    <a:pt x="499" y="316"/>
                  </a:lnTo>
                  <a:lnTo>
                    <a:pt x="506" y="308"/>
                  </a:lnTo>
                  <a:lnTo>
                    <a:pt x="515" y="300"/>
                  </a:lnTo>
                  <a:lnTo>
                    <a:pt x="523" y="292"/>
                  </a:lnTo>
                  <a:lnTo>
                    <a:pt x="533" y="284"/>
                  </a:lnTo>
                  <a:lnTo>
                    <a:pt x="542" y="277"/>
                  </a:lnTo>
                  <a:lnTo>
                    <a:pt x="551" y="268"/>
                  </a:lnTo>
                  <a:lnTo>
                    <a:pt x="560" y="260"/>
                  </a:lnTo>
                  <a:lnTo>
                    <a:pt x="569" y="251"/>
                  </a:lnTo>
                  <a:lnTo>
                    <a:pt x="564" y="248"/>
                  </a:lnTo>
                  <a:lnTo>
                    <a:pt x="559" y="245"/>
                  </a:lnTo>
                  <a:lnTo>
                    <a:pt x="556" y="243"/>
                  </a:lnTo>
                  <a:lnTo>
                    <a:pt x="551" y="242"/>
                  </a:lnTo>
                  <a:lnTo>
                    <a:pt x="547" y="239"/>
                  </a:lnTo>
                  <a:lnTo>
                    <a:pt x="542" y="238"/>
                  </a:lnTo>
                  <a:lnTo>
                    <a:pt x="537" y="237"/>
                  </a:lnTo>
                  <a:lnTo>
                    <a:pt x="533" y="236"/>
                  </a:lnTo>
                  <a:lnTo>
                    <a:pt x="524" y="238"/>
                  </a:lnTo>
                  <a:lnTo>
                    <a:pt x="517" y="243"/>
                  </a:lnTo>
                  <a:lnTo>
                    <a:pt x="512" y="248"/>
                  </a:lnTo>
                  <a:lnTo>
                    <a:pt x="506" y="253"/>
                  </a:lnTo>
                  <a:lnTo>
                    <a:pt x="500" y="259"/>
                  </a:lnTo>
                  <a:lnTo>
                    <a:pt x="494" y="265"/>
                  </a:lnTo>
                  <a:lnTo>
                    <a:pt x="487" y="268"/>
                  </a:lnTo>
                  <a:lnTo>
                    <a:pt x="479" y="271"/>
                  </a:lnTo>
                  <a:lnTo>
                    <a:pt x="474" y="275"/>
                  </a:lnTo>
                  <a:lnTo>
                    <a:pt x="470" y="280"/>
                  </a:lnTo>
                  <a:lnTo>
                    <a:pt x="465" y="285"/>
                  </a:lnTo>
                  <a:lnTo>
                    <a:pt x="459" y="285"/>
                  </a:lnTo>
                  <a:lnTo>
                    <a:pt x="456" y="281"/>
                  </a:lnTo>
                  <a:lnTo>
                    <a:pt x="456" y="277"/>
                  </a:lnTo>
                  <a:lnTo>
                    <a:pt x="458" y="272"/>
                  </a:lnTo>
                  <a:lnTo>
                    <a:pt x="460" y="268"/>
                  </a:lnTo>
                  <a:lnTo>
                    <a:pt x="466" y="263"/>
                  </a:lnTo>
                  <a:lnTo>
                    <a:pt x="473" y="257"/>
                  </a:lnTo>
                  <a:lnTo>
                    <a:pt x="480" y="253"/>
                  </a:lnTo>
                  <a:lnTo>
                    <a:pt x="488" y="250"/>
                  </a:lnTo>
                  <a:lnTo>
                    <a:pt x="495" y="246"/>
                  </a:lnTo>
                  <a:lnTo>
                    <a:pt x="501" y="242"/>
                  </a:lnTo>
                  <a:lnTo>
                    <a:pt x="506" y="236"/>
                  </a:lnTo>
                  <a:lnTo>
                    <a:pt x="509" y="228"/>
                  </a:lnTo>
                  <a:lnTo>
                    <a:pt x="505" y="225"/>
                  </a:lnTo>
                  <a:lnTo>
                    <a:pt x="499" y="222"/>
                  </a:lnTo>
                  <a:lnTo>
                    <a:pt x="494" y="220"/>
                  </a:lnTo>
                  <a:lnTo>
                    <a:pt x="488" y="217"/>
                  </a:lnTo>
                  <a:lnTo>
                    <a:pt x="484" y="216"/>
                  </a:lnTo>
                  <a:lnTo>
                    <a:pt x="478" y="215"/>
                  </a:lnTo>
                  <a:lnTo>
                    <a:pt x="473" y="216"/>
                  </a:lnTo>
                  <a:lnTo>
                    <a:pt x="467" y="220"/>
                  </a:lnTo>
                  <a:lnTo>
                    <a:pt x="462" y="224"/>
                  </a:lnTo>
                  <a:lnTo>
                    <a:pt x="456" y="229"/>
                  </a:lnTo>
                  <a:lnTo>
                    <a:pt x="450" y="235"/>
                  </a:lnTo>
                  <a:lnTo>
                    <a:pt x="445" y="239"/>
                  </a:lnTo>
                  <a:lnTo>
                    <a:pt x="440" y="245"/>
                  </a:lnTo>
                  <a:lnTo>
                    <a:pt x="434" y="251"/>
                  </a:lnTo>
                  <a:lnTo>
                    <a:pt x="428" y="256"/>
                  </a:lnTo>
                  <a:lnTo>
                    <a:pt x="422" y="259"/>
                  </a:lnTo>
                  <a:lnTo>
                    <a:pt x="421" y="258"/>
                  </a:lnTo>
                  <a:lnTo>
                    <a:pt x="421" y="256"/>
                  </a:lnTo>
                  <a:lnTo>
                    <a:pt x="421" y="253"/>
                  </a:lnTo>
                  <a:lnTo>
                    <a:pt x="421" y="251"/>
                  </a:lnTo>
                  <a:lnTo>
                    <a:pt x="458" y="211"/>
                  </a:lnTo>
                  <a:lnTo>
                    <a:pt x="455" y="208"/>
                  </a:lnTo>
                  <a:lnTo>
                    <a:pt x="450" y="206"/>
                  </a:lnTo>
                  <a:lnTo>
                    <a:pt x="445" y="203"/>
                  </a:lnTo>
                  <a:lnTo>
                    <a:pt x="441" y="201"/>
                  </a:lnTo>
                  <a:lnTo>
                    <a:pt x="436" y="199"/>
                  </a:lnTo>
                  <a:lnTo>
                    <a:pt x="431" y="196"/>
                  </a:lnTo>
                  <a:lnTo>
                    <a:pt x="427" y="194"/>
                  </a:lnTo>
                  <a:lnTo>
                    <a:pt x="422" y="192"/>
                  </a:lnTo>
                  <a:lnTo>
                    <a:pt x="417" y="193"/>
                  </a:lnTo>
                  <a:lnTo>
                    <a:pt x="414" y="196"/>
                  </a:lnTo>
                  <a:lnTo>
                    <a:pt x="409" y="199"/>
                  </a:lnTo>
                  <a:lnTo>
                    <a:pt x="406" y="198"/>
                  </a:lnTo>
                  <a:lnTo>
                    <a:pt x="400" y="201"/>
                  </a:lnTo>
                  <a:lnTo>
                    <a:pt x="394" y="206"/>
                  </a:lnTo>
                  <a:lnTo>
                    <a:pt x="390" y="211"/>
                  </a:lnTo>
                  <a:lnTo>
                    <a:pt x="385" y="217"/>
                  </a:lnTo>
                  <a:lnTo>
                    <a:pt x="380" y="223"/>
                  </a:lnTo>
                  <a:lnTo>
                    <a:pt x="374" y="227"/>
                  </a:lnTo>
                  <a:lnTo>
                    <a:pt x="369" y="229"/>
                  </a:lnTo>
                  <a:lnTo>
                    <a:pt x="362" y="228"/>
                  </a:lnTo>
                  <a:lnTo>
                    <a:pt x="366" y="216"/>
                  </a:lnTo>
                  <a:lnTo>
                    <a:pt x="376" y="206"/>
                  </a:lnTo>
                  <a:lnTo>
                    <a:pt x="386" y="196"/>
                  </a:lnTo>
                  <a:lnTo>
                    <a:pt x="395" y="186"/>
                  </a:lnTo>
                  <a:lnTo>
                    <a:pt x="391" y="180"/>
                  </a:lnTo>
                  <a:lnTo>
                    <a:pt x="385" y="175"/>
                  </a:lnTo>
                  <a:lnTo>
                    <a:pt x="378" y="173"/>
                  </a:lnTo>
                  <a:lnTo>
                    <a:pt x="371" y="172"/>
                  </a:lnTo>
                  <a:lnTo>
                    <a:pt x="364" y="174"/>
                  </a:lnTo>
                  <a:lnTo>
                    <a:pt x="358" y="179"/>
                  </a:lnTo>
                  <a:lnTo>
                    <a:pt x="352" y="186"/>
                  </a:lnTo>
                  <a:lnTo>
                    <a:pt x="347" y="193"/>
                  </a:lnTo>
                  <a:lnTo>
                    <a:pt x="342" y="199"/>
                  </a:lnTo>
                  <a:lnTo>
                    <a:pt x="336" y="202"/>
                  </a:lnTo>
                  <a:lnTo>
                    <a:pt x="329" y="203"/>
                  </a:lnTo>
                  <a:lnTo>
                    <a:pt x="322" y="200"/>
                  </a:lnTo>
                  <a:lnTo>
                    <a:pt x="351" y="166"/>
                  </a:lnTo>
                  <a:lnTo>
                    <a:pt x="348" y="163"/>
                  </a:lnTo>
                  <a:lnTo>
                    <a:pt x="343" y="160"/>
                  </a:lnTo>
                  <a:lnTo>
                    <a:pt x="338" y="158"/>
                  </a:lnTo>
                  <a:lnTo>
                    <a:pt x="334" y="156"/>
                  </a:lnTo>
                  <a:lnTo>
                    <a:pt x="329" y="155"/>
                  </a:lnTo>
                  <a:lnTo>
                    <a:pt x="324" y="152"/>
                  </a:lnTo>
                  <a:lnTo>
                    <a:pt x="319" y="151"/>
                  </a:lnTo>
                  <a:lnTo>
                    <a:pt x="314" y="149"/>
                  </a:lnTo>
                  <a:lnTo>
                    <a:pt x="309" y="151"/>
                  </a:lnTo>
                  <a:lnTo>
                    <a:pt x="305" y="153"/>
                  </a:lnTo>
                  <a:lnTo>
                    <a:pt x="301" y="157"/>
                  </a:lnTo>
                  <a:lnTo>
                    <a:pt x="297" y="160"/>
                  </a:lnTo>
                  <a:lnTo>
                    <a:pt x="292" y="164"/>
                  </a:lnTo>
                  <a:lnTo>
                    <a:pt x="287" y="167"/>
                  </a:lnTo>
                  <a:lnTo>
                    <a:pt x="283" y="168"/>
                  </a:lnTo>
                  <a:lnTo>
                    <a:pt x="278" y="168"/>
                  </a:lnTo>
                  <a:lnTo>
                    <a:pt x="297" y="144"/>
                  </a:lnTo>
                  <a:lnTo>
                    <a:pt x="293" y="142"/>
                  </a:lnTo>
                  <a:lnTo>
                    <a:pt x="288" y="138"/>
                  </a:lnTo>
                  <a:lnTo>
                    <a:pt x="285" y="136"/>
                  </a:lnTo>
                  <a:lnTo>
                    <a:pt x="280" y="132"/>
                  </a:lnTo>
                  <a:lnTo>
                    <a:pt x="276" y="131"/>
                  </a:lnTo>
                  <a:lnTo>
                    <a:pt x="271" y="130"/>
                  </a:lnTo>
                  <a:lnTo>
                    <a:pt x="266" y="131"/>
                  </a:lnTo>
                  <a:lnTo>
                    <a:pt x="262" y="135"/>
                  </a:lnTo>
                  <a:lnTo>
                    <a:pt x="257" y="138"/>
                  </a:lnTo>
                  <a:lnTo>
                    <a:pt x="252" y="143"/>
                  </a:lnTo>
                  <a:lnTo>
                    <a:pt x="247" y="145"/>
                  </a:lnTo>
                  <a:lnTo>
                    <a:pt x="241" y="143"/>
                  </a:lnTo>
                  <a:lnTo>
                    <a:pt x="236" y="138"/>
                  </a:lnTo>
                  <a:lnTo>
                    <a:pt x="235" y="134"/>
                  </a:lnTo>
                  <a:lnTo>
                    <a:pt x="235" y="129"/>
                  </a:lnTo>
                  <a:lnTo>
                    <a:pt x="238" y="124"/>
                  </a:lnTo>
                  <a:lnTo>
                    <a:pt x="241" y="123"/>
                  </a:lnTo>
                  <a:lnTo>
                    <a:pt x="235" y="116"/>
                  </a:lnTo>
                  <a:lnTo>
                    <a:pt x="227" y="113"/>
                  </a:lnTo>
                  <a:lnTo>
                    <a:pt x="217" y="109"/>
                  </a:lnTo>
                  <a:lnTo>
                    <a:pt x="209" y="107"/>
                  </a:lnTo>
                  <a:lnTo>
                    <a:pt x="206" y="109"/>
                  </a:lnTo>
                  <a:lnTo>
                    <a:pt x="201" y="110"/>
                  </a:lnTo>
                  <a:lnTo>
                    <a:pt x="198" y="110"/>
                  </a:lnTo>
                  <a:lnTo>
                    <a:pt x="193" y="109"/>
                  </a:lnTo>
                  <a:lnTo>
                    <a:pt x="195" y="120"/>
                  </a:lnTo>
                  <a:lnTo>
                    <a:pt x="214" y="135"/>
                  </a:lnTo>
                  <a:lnTo>
                    <a:pt x="231" y="150"/>
                  </a:lnTo>
                  <a:lnTo>
                    <a:pt x="250" y="164"/>
                  </a:lnTo>
                  <a:lnTo>
                    <a:pt x="269" y="178"/>
                  </a:lnTo>
                  <a:lnTo>
                    <a:pt x="287" y="192"/>
                  </a:lnTo>
                  <a:lnTo>
                    <a:pt x="306" y="206"/>
                  </a:lnTo>
                  <a:lnTo>
                    <a:pt x="324" y="218"/>
                  </a:lnTo>
                  <a:lnTo>
                    <a:pt x="343" y="232"/>
                  </a:lnTo>
                  <a:lnTo>
                    <a:pt x="362" y="245"/>
                  </a:lnTo>
                  <a:lnTo>
                    <a:pt x="381" y="258"/>
                  </a:lnTo>
                  <a:lnTo>
                    <a:pt x="400" y="271"/>
                  </a:lnTo>
                  <a:lnTo>
                    <a:pt x="419" y="284"/>
                  </a:lnTo>
                  <a:lnTo>
                    <a:pt x="437" y="298"/>
                  </a:lnTo>
                  <a:lnTo>
                    <a:pt x="456" y="310"/>
                  </a:lnTo>
                  <a:lnTo>
                    <a:pt x="474" y="323"/>
                  </a:lnTo>
                  <a:lnTo>
                    <a:pt x="493" y="336"/>
                  </a:lnTo>
                  <a:lnTo>
                    <a:pt x="498" y="343"/>
                  </a:lnTo>
                  <a:lnTo>
                    <a:pt x="506" y="350"/>
                  </a:lnTo>
                  <a:lnTo>
                    <a:pt x="509" y="358"/>
                  </a:lnTo>
                  <a:lnTo>
                    <a:pt x="505" y="366"/>
                  </a:lnTo>
                  <a:lnTo>
                    <a:pt x="499" y="366"/>
                  </a:lnTo>
                  <a:lnTo>
                    <a:pt x="493" y="364"/>
                  </a:lnTo>
                  <a:lnTo>
                    <a:pt x="488" y="360"/>
                  </a:lnTo>
                  <a:lnTo>
                    <a:pt x="484" y="358"/>
                  </a:lnTo>
                  <a:lnTo>
                    <a:pt x="454" y="380"/>
                  </a:lnTo>
                  <a:lnTo>
                    <a:pt x="452" y="373"/>
                  </a:lnTo>
                  <a:lnTo>
                    <a:pt x="456" y="365"/>
                  </a:lnTo>
                  <a:lnTo>
                    <a:pt x="460" y="358"/>
                  </a:lnTo>
                  <a:lnTo>
                    <a:pt x="465" y="350"/>
                  </a:lnTo>
                  <a:lnTo>
                    <a:pt x="460" y="345"/>
                  </a:lnTo>
                  <a:lnTo>
                    <a:pt x="456" y="341"/>
                  </a:lnTo>
                  <a:lnTo>
                    <a:pt x="450" y="336"/>
                  </a:lnTo>
                  <a:lnTo>
                    <a:pt x="445" y="331"/>
                  </a:lnTo>
                  <a:lnTo>
                    <a:pt x="440" y="328"/>
                  </a:lnTo>
                  <a:lnTo>
                    <a:pt x="434" y="325"/>
                  </a:lnTo>
                  <a:lnTo>
                    <a:pt x="428" y="324"/>
                  </a:lnTo>
                  <a:lnTo>
                    <a:pt x="421" y="327"/>
                  </a:lnTo>
                  <a:lnTo>
                    <a:pt x="415" y="335"/>
                  </a:lnTo>
                  <a:lnTo>
                    <a:pt x="408" y="343"/>
                  </a:lnTo>
                  <a:lnTo>
                    <a:pt x="402" y="352"/>
                  </a:lnTo>
                  <a:lnTo>
                    <a:pt x="395" y="360"/>
                  </a:lnTo>
                  <a:lnTo>
                    <a:pt x="398" y="350"/>
                  </a:lnTo>
                  <a:lnTo>
                    <a:pt x="405" y="338"/>
                  </a:lnTo>
                  <a:lnTo>
                    <a:pt x="414" y="328"/>
                  </a:lnTo>
                  <a:lnTo>
                    <a:pt x="421" y="316"/>
                  </a:lnTo>
                  <a:lnTo>
                    <a:pt x="415" y="309"/>
                  </a:lnTo>
                  <a:lnTo>
                    <a:pt x="409" y="303"/>
                  </a:lnTo>
                  <a:lnTo>
                    <a:pt x="401" y="301"/>
                  </a:lnTo>
                  <a:lnTo>
                    <a:pt x="393" y="301"/>
                  </a:lnTo>
                  <a:lnTo>
                    <a:pt x="388" y="307"/>
                  </a:lnTo>
                  <a:lnTo>
                    <a:pt x="383" y="314"/>
                  </a:lnTo>
                  <a:lnTo>
                    <a:pt x="377" y="320"/>
                  </a:lnTo>
                  <a:lnTo>
                    <a:pt x="371" y="324"/>
                  </a:lnTo>
                  <a:lnTo>
                    <a:pt x="364" y="330"/>
                  </a:lnTo>
                  <a:lnTo>
                    <a:pt x="357" y="335"/>
                  </a:lnTo>
                  <a:lnTo>
                    <a:pt x="350" y="338"/>
                  </a:lnTo>
                  <a:lnTo>
                    <a:pt x="343" y="342"/>
                  </a:lnTo>
                  <a:lnTo>
                    <a:pt x="345" y="335"/>
                  </a:lnTo>
                  <a:lnTo>
                    <a:pt x="349" y="329"/>
                  </a:lnTo>
                  <a:lnTo>
                    <a:pt x="354" y="322"/>
                  </a:lnTo>
                  <a:lnTo>
                    <a:pt x="358" y="316"/>
                  </a:lnTo>
                  <a:lnTo>
                    <a:pt x="364" y="309"/>
                  </a:lnTo>
                  <a:lnTo>
                    <a:pt x="370" y="303"/>
                  </a:lnTo>
                  <a:lnTo>
                    <a:pt x="374" y="296"/>
                  </a:lnTo>
                  <a:lnTo>
                    <a:pt x="380" y="291"/>
                  </a:lnTo>
                  <a:lnTo>
                    <a:pt x="377" y="286"/>
                  </a:lnTo>
                  <a:lnTo>
                    <a:pt x="373" y="281"/>
                  </a:lnTo>
                  <a:lnTo>
                    <a:pt x="369" y="278"/>
                  </a:lnTo>
                  <a:lnTo>
                    <a:pt x="364" y="274"/>
                  </a:lnTo>
                  <a:lnTo>
                    <a:pt x="358" y="272"/>
                  </a:lnTo>
                  <a:lnTo>
                    <a:pt x="354" y="268"/>
                  </a:lnTo>
                  <a:lnTo>
                    <a:pt x="348" y="266"/>
                  </a:lnTo>
                  <a:lnTo>
                    <a:pt x="343" y="263"/>
                  </a:lnTo>
                  <a:lnTo>
                    <a:pt x="338" y="266"/>
                  </a:lnTo>
                  <a:lnTo>
                    <a:pt x="333" y="271"/>
                  </a:lnTo>
                  <a:lnTo>
                    <a:pt x="328" y="277"/>
                  </a:lnTo>
                  <a:lnTo>
                    <a:pt x="323" y="281"/>
                  </a:lnTo>
                  <a:lnTo>
                    <a:pt x="319" y="286"/>
                  </a:lnTo>
                  <a:lnTo>
                    <a:pt x="314" y="291"/>
                  </a:lnTo>
                  <a:lnTo>
                    <a:pt x="308" y="294"/>
                  </a:lnTo>
                  <a:lnTo>
                    <a:pt x="302" y="296"/>
                  </a:lnTo>
                  <a:lnTo>
                    <a:pt x="305" y="288"/>
                  </a:lnTo>
                  <a:lnTo>
                    <a:pt x="309" y="280"/>
                  </a:lnTo>
                  <a:lnTo>
                    <a:pt x="316" y="273"/>
                  </a:lnTo>
                  <a:lnTo>
                    <a:pt x="323" y="265"/>
                  </a:lnTo>
                  <a:lnTo>
                    <a:pt x="328" y="258"/>
                  </a:lnTo>
                  <a:lnTo>
                    <a:pt x="328" y="251"/>
                  </a:lnTo>
                  <a:lnTo>
                    <a:pt x="323" y="245"/>
                  </a:lnTo>
                  <a:lnTo>
                    <a:pt x="311" y="239"/>
                  </a:lnTo>
                  <a:lnTo>
                    <a:pt x="302" y="242"/>
                  </a:lnTo>
                  <a:lnTo>
                    <a:pt x="295" y="245"/>
                  </a:lnTo>
                  <a:lnTo>
                    <a:pt x="291" y="251"/>
                  </a:lnTo>
                  <a:lnTo>
                    <a:pt x="286" y="258"/>
                  </a:lnTo>
                  <a:lnTo>
                    <a:pt x="281" y="264"/>
                  </a:lnTo>
                  <a:lnTo>
                    <a:pt x="276" y="270"/>
                  </a:lnTo>
                  <a:lnTo>
                    <a:pt x="270" y="274"/>
                  </a:lnTo>
                  <a:lnTo>
                    <a:pt x="263" y="277"/>
                  </a:lnTo>
                  <a:lnTo>
                    <a:pt x="265" y="263"/>
                  </a:lnTo>
                  <a:lnTo>
                    <a:pt x="273" y="251"/>
                  </a:lnTo>
                  <a:lnTo>
                    <a:pt x="284" y="239"/>
                  </a:lnTo>
                  <a:lnTo>
                    <a:pt x="291" y="225"/>
                  </a:lnTo>
                  <a:lnTo>
                    <a:pt x="286" y="222"/>
                  </a:lnTo>
                  <a:lnTo>
                    <a:pt x="281" y="217"/>
                  </a:lnTo>
                  <a:lnTo>
                    <a:pt x="276" y="214"/>
                  </a:lnTo>
                  <a:lnTo>
                    <a:pt x="271" y="210"/>
                  </a:lnTo>
                  <a:lnTo>
                    <a:pt x="265" y="208"/>
                  </a:lnTo>
                  <a:lnTo>
                    <a:pt x="261" y="206"/>
                  </a:lnTo>
                  <a:lnTo>
                    <a:pt x="255" y="205"/>
                  </a:lnTo>
                  <a:lnTo>
                    <a:pt x="249" y="206"/>
                  </a:lnTo>
                  <a:lnTo>
                    <a:pt x="242" y="211"/>
                  </a:lnTo>
                  <a:lnTo>
                    <a:pt x="236" y="218"/>
                  </a:lnTo>
                  <a:lnTo>
                    <a:pt x="229" y="224"/>
                  </a:lnTo>
                  <a:lnTo>
                    <a:pt x="224" y="231"/>
                  </a:lnTo>
                  <a:lnTo>
                    <a:pt x="219" y="237"/>
                  </a:lnTo>
                  <a:lnTo>
                    <a:pt x="213" y="242"/>
                  </a:lnTo>
                  <a:lnTo>
                    <a:pt x="206" y="246"/>
                  </a:lnTo>
                  <a:lnTo>
                    <a:pt x="199" y="249"/>
                  </a:lnTo>
                  <a:lnTo>
                    <a:pt x="205" y="242"/>
                  </a:lnTo>
                  <a:lnTo>
                    <a:pt x="211" y="235"/>
                  </a:lnTo>
                  <a:lnTo>
                    <a:pt x="216" y="228"/>
                  </a:lnTo>
                  <a:lnTo>
                    <a:pt x="222" y="222"/>
                  </a:lnTo>
                  <a:lnTo>
                    <a:pt x="227" y="215"/>
                  </a:lnTo>
                  <a:lnTo>
                    <a:pt x="231" y="207"/>
                  </a:lnTo>
                  <a:lnTo>
                    <a:pt x="236" y="200"/>
                  </a:lnTo>
                  <a:lnTo>
                    <a:pt x="238" y="192"/>
                  </a:lnTo>
                  <a:lnTo>
                    <a:pt x="231" y="186"/>
                  </a:lnTo>
                  <a:lnTo>
                    <a:pt x="223" y="180"/>
                  </a:lnTo>
                  <a:lnTo>
                    <a:pt x="214" y="177"/>
                  </a:lnTo>
                  <a:lnTo>
                    <a:pt x="205" y="179"/>
                  </a:lnTo>
                  <a:lnTo>
                    <a:pt x="200" y="182"/>
                  </a:lnTo>
                  <a:lnTo>
                    <a:pt x="197" y="186"/>
                  </a:lnTo>
                  <a:lnTo>
                    <a:pt x="192" y="189"/>
                  </a:lnTo>
                  <a:lnTo>
                    <a:pt x="187" y="193"/>
                  </a:lnTo>
                  <a:lnTo>
                    <a:pt x="183" y="196"/>
                  </a:lnTo>
                  <a:lnTo>
                    <a:pt x="179" y="201"/>
                  </a:lnTo>
                  <a:lnTo>
                    <a:pt x="174" y="205"/>
                  </a:lnTo>
                  <a:lnTo>
                    <a:pt x="170" y="208"/>
                  </a:lnTo>
                  <a:lnTo>
                    <a:pt x="165" y="203"/>
                  </a:lnTo>
                  <a:lnTo>
                    <a:pt x="173" y="192"/>
                  </a:lnTo>
                  <a:lnTo>
                    <a:pt x="184" y="182"/>
                  </a:lnTo>
                  <a:lnTo>
                    <a:pt x="193" y="174"/>
                  </a:lnTo>
                  <a:lnTo>
                    <a:pt x="199" y="163"/>
                  </a:lnTo>
                  <a:lnTo>
                    <a:pt x="191" y="157"/>
                  </a:lnTo>
                  <a:lnTo>
                    <a:pt x="184" y="150"/>
                  </a:lnTo>
                  <a:lnTo>
                    <a:pt x="174" y="145"/>
                  </a:lnTo>
                  <a:lnTo>
                    <a:pt x="165" y="146"/>
                  </a:lnTo>
                  <a:lnTo>
                    <a:pt x="159" y="152"/>
                  </a:lnTo>
                  <a:lnTo>
                    <a:pt x="154" y="158"/>
                  </a:lnTo>
                  <a:lnTo>
                    <a:pt x="148" y="164"/>
                  </a:lnTo>
                  <a:lnTo>
                    <a:pt x="140" y="166"/>
                  </a:lnTo>
                  <a:lnTo>
                    <a:pt x="134" y="157"/>
                  </a:lnTo>
                  <a:lnTo>
                    <a:pt x="129" y="148"/>
                  </a:lnTo>
                  <a:lnTo>
                    <a:pt x="129" y="137"/>
                  </a:lnTo>
                  <a:lnTo>
                    <a:pt x="138" y="129"/>
                  </a:lnTo>
                  <a:lnTo>
                    <a:pt x="140" y="127"/>
                  </a:lnTo>
                  <a:lnTo>
                    <a:pt x="136" y="121"/>
                  </a:lnTo>
                  <a:lnTo>
                    <a:pt x="130" y="116"/>
                  </a:lnTo>
                  <a:lnTo>
                    <a:pt x="123" y="113"/>
                  </a:lnTo>
                  <a:lnTo>
                    <a:pt x="116" y="109"/>
                  </a:lnTo>
                  <a:lnTo>
                    <a:pt x="108" y="117"/>
                  </a:lnTo>
                  <a:lnTo>
                    <a:pt x="105" y="128"/>
                  </a:lnTo>
                  <a:lnTo>
                    <a:pt x="107" y="137"/>
                  </a:lnTo>
                  <a:lnTo>
                    <a:pt x="113" y="146"/>
                  </a:lnTo>
                  <a:lnTo>
                    <a:pt x="131" y="179"/>
                  </a:lnTo>
                  <a:lnTo>
                    <a:pt x="152" y="211"/>
                  </a:lnTo>
                  <a:lnTo>
                    <a:pt x="173" y="244"/>
                  </a:lnTo>
                  <a:lnTo>
                    <a:pt x="194" y="277"/>
                  </a:lnTo>
                  <a:lnTo>
                    <a:pt x="215" y="308"/>
                  </a:lnTo>
                  <a:lnTo>
                    <a:pt x="235" y="341"/>
                  </a:lnTo>
                  <a:lnTo>
                    <a:pt x="255" y="373"/>
                  </a:lnTo>
                  <a:lnTo>
                    <a:pt x="272" y="407"/>
                  </a:lnTo>
                  <a:lnTo>
                    <a:pt x="279" y="420"/>
                  </a:lnTo>
                  <a:lnTo>
                    <a:pt x="287" y="434"/>
                  </a:lnTo>
                  <a:lnTo>
                    <a:pt x="295" y="446"/>
                  </a:lnTo>
                  <a:lnTo>
                    <a:pt x="304" y="459"/>
                  </a:lnTo>
                  <a:lnTo>
                    <a:pt x="311" y="472"/>
                  </a:lnTo>
                  <a:lnTo>
                    <a:pt x="319" y="485"/>
                  </a:lnTo>
                  <a:lnTo>
                    <a:pt x="327" y="498"/>
                  </a:lnTo>
                  <a:lnTo>
                    <a:pt x="334" y="510"/>
                  </a:lnTo>
                  <a:lnTo>
                    <a:pt x="335" y="516"/>
                  </a:lnTo>
                  <a:lnTo>
                    <a:pt x="336" y="522"/>
                  </a:lnTo>
                  <a:lnTo>
                    <a:pt x="335" y="528"/>
                  </a:lnTo>
                  <a:lnTo>
                    <a:pt x="331" y="534"/>
                  </a:lnTo>
                  <a:lnTo>
                    <a:pt x="329" y="537"/>
                  </a:lnTo>
                  <a:lnTo>
                    <a:pt x="327" y="538"/>
                  </a:lnTo>
                  <a:lnTo>
                    <a:pt x="323" y="538"/>
                  </a:lnTo>
                  <a:lnTo>
                    <a:pt x="321" y="538"/>
                  </a:lnTo>
                  <a:lnTo>
                    <a:pt x="298" y="509"/>
                  </a:lnTo>
                  <a:lnTo>
                    <a:pt x="278" y="479"/>
                  </a:lnTo>
                  <a:lnTo>
                    <a:pt x="261" y="448"/>
                  </a:lnTo>
                  <a:lnTo>
                    <a:pt x="243" y="416"/>
                  </a:lnTo>
                  <a:lnTo>
                    <a:pt x="226" y="386"/>
                  </a:lnTo>
                  <a:lnTo>
                    <a:pt x="208" y="355"/>
                  </a:lnTo>
                  <a:lnTo>
                    <a:pt x="188" y="324"/>
                  </a:lnTo>
                  <a:lnTo>
                    <a:pt x="165" y="295"/>
                  </a:lnTo>
                  <a:lnTo>
                    <a:pt x="159" y="282"/>
                  </a:lnTo>
                  <a:lnTo>
                    <a:pt x="154" y="271"/>
                  </a:lnTo>
                  <a:lnTo>
                    <a:pt x="147" y="258"/>
                  </a:lnTo>
                  <a:lnTo>
                    <a:pt x="140" y="245"/>
                  </a:lnTo>
                  <a:lnTo>
                    <a:pt x="131" y="234"/>
                  </a:lnTo>
                  <a:lnTo>
                    <a:pt x="126" y="221"/>
                  </a:lnTo>
                  <a:lnTo>
                    <a:pt x="119" y="207"/>
                  </a:lnTo>
                  <a:lnTo>
                    <a:pt x="114" y="194"/>
                  </a:lnTo>
                  <a:lnTo>
                    <a:pt x="105" y="185"/>
                  </a:lnTo>
                  <a:lnTo>
                    <a:pt x="100" y="173"/>
                  </a:lnTo>
                  <a:lnTo>
                    <a:pt x="95" y="161"/>
                  </a:lnTo>
                  <a:lnTo>
                    <a:pt x="88" y="150"/>
                  </a:lnTo>
                  <a:lnTo>
                    <a:pt x="86" y="164"/>
                  </a:lnTo>
                  <a:lnTo>
                    <a:pt x="90" y="177"/>
                  </a:lnTo>
                  <a:lnTo>
                    <a:pt x="95" y="189"/>
                  </a:lnTo>
                  <a:lnTo>
                    <a:pt x="100" y="202"/>
                  </a:lnTo>
                  <a:lnTo>
                    <a:pt x="107" y="224"/>
                  </a:lnTo>
                  <a:lnTo>
                    <a:pt x="114" y="246"/>
                  </a:lnTo>
                  <a:lnTo>
                    <a:pt x="121" y="268"/>
                  </a:lnTo>
                  <a:lnTo>
                    <a:pt x="127" y="291"/>
                  </a:lnTo>
                  <a:lnTo>
                    <a:pt x="134" y="314"/>
                  </a:lnTo>
                  <a:lnTo>
                    <a:pt x="141" y="336"/>
                  </a:lnTo>
                  <a:lnTo>
                    <a:pt x="147" y="358"/>
                  </a:lnTo>
                  <a:lnTo>
                    <a:pt x="154" y="380"/>
                  </a:lnTo>
                  <a:lnTo>
                    <a:pt x="162" y="398"/>
                  </a:lnTo>
                  <a:lnTo>
                    <a:pt x="169" y="415"/>
                  </a:lnTo>
                  <a:lnTo>
                    <a:pt x="173" y="434"/>
                  </a:lnTo>
                  <a:lnTo>
                    <a:pt x="178" y="452"/>
                  </a:lnTo>
                  <a:lnTo>
                    <a:pt x="181" y="472"/>
                  </a:lnTo>
                  <a:lnTo>
                    <a:pt x="186" y="491"/>
                  </a:lnTo>
                  <a:lnTo>
                    <a:pt x="193" y="508"/>
                  </a:lnTo>
                  <a:lnTo>
                    <a:pt x="201" y="525"/>
                  </a:lnTo>
                  <a:lnTo>
                    <a:pt x="202" y="538"/>
                  </a:lnTo>
                  <a:lnTo>
                    <a:pt x="207" y="552"/>
                  </a:lnTo>
                  <a:lnTo>
                    <a:pt x="213" y="565"/>
                  </a:lnTo>
                  <a:lnTo>
                    <a:pt x="220" y="578"/>
                  </a:lnTo>
                  <a:lnTo>
                    <a:pt x="222" y="591"/>
                  </a:lnTo>
                  <a:lnTo>
                    <a:pt x="222" y="601"/>
                  </a:lnTo>
                  <a:lnTo>
                    <a:pt x="214" y="610"/>
                  </a:lnTo>
                  <a:lnTo>
                    <a:pt x="199" y="618"/>
                  </a:lnTo>
                  <a:lnTo>
                    <a:pt x="193" y="618"/>
                  </a:lnTo>
                  <a:lnTo>
                    <a:pt x="184" y="586"/>
                  </a:lnTo>
                  <a:lnTo>
                    <a:pt x="174" y="553"/>
                  </a:lnTo>
                  <a:lnTo>
                    <a:pt x="164" y="522"/>
                  </a:lnTo>
                  <a:lnTo>
                    <a:pt x="154" y="491"/>
                  </a:lnTo>
                  <a:lnTo>
                    <a:pt x="143" y="458"/>
                  </a:lnTo>
                  <a:lnTo>
                    <a:pt x="134" y="427"/>
                  </a:lnTo>
                  <a:lnTo>
                    <a:pt x="126" y="394"/>
                  </a:lnTo>
                  <a:lnTo>
                    <a:pt x="119" y="360"/>
                  </a:lnTo>
                  <a:lnTo>
                    <a:pt x="122" y="356"/>
                  </a:lnTo>
                  <a:lnTo>
                    <a:pt x="111" y="334"/>
                  </a:lnTo>
                  <a:lnTo>
                    <a:pt x="101" y="310"/>
                  </a:lnTo>
                  <a:lnTo>
                    <a:pt x="94" y="286"/>
                  </a:lnTo>
                  <a:lnTo>
                    <a:pt x="88" y="261"/>
                  </a:lnTo>
                  <a:lnTo>
                    <a:pt x="81" y="238"/>
                  </a:lnTo>
                  <a:lnTo>
                    <a:pt x="74" y="214"/>
                  </a:lnTo>
                  <a:lnTo>
                    <a:pt x="65" y="191"/>
                  </a:lnTo>
                  <a:lnTo>
                    <a:pt x="54" y="168"/>
                  </a:lnTo>
                  <a:lnTo>
                    <a:pt x="51" y="158"/>
                  </a:lnTo>
                  <a:lnTo>
                    <a:pt x="48" y="148"/>
                  </a:lnTo>
                  <a:lnTo>
                    <a:pt x="44" y="137"/>
                  </a:lnTo>
                  <a:lnTo>
                    <a:pt x="40" y="127"/>
                  </a:lnTo>
                  <a:lnTo>
                    <a:pt x="35" y="117"/>
                  </a:lnTo>
                  <a:lnTo>
                    <a:pt x="29" y="109"/>
                  </a:lnTo>
                  <a:lnTo>
                    <a:pt x="23" y="101"/>
                  </a:lnTo>
                  <a:lnTo>
                    <a:pt x="15" y="93"/>
                  </a:lnTo>
                  <a:lnTo>
                    <a:pt x="19" y="86"/>
                  </a:lnTo>
                  <a:lnTo>
                    <a:pt x="19" y="80"/>
                  </a:lnTo>
                  <a:lnTo>
                    <a:pt x="16" y="73"/>
                  </a:lnTo>
                  <a:lnTo>
                    <a:pt x="12" y="67"/>
                  </a:lnTo>
                  <a:lnTo>
                    <a:pt x="8" y="65"/>
                  </a:lnTo>
                  <a:lnTo>
                    <a:pt x="5" y="65"/>
                  </a:lnTo>
                  <a:lnTo>
                    <a:pt x="1" y="63"/>
                  </a:lnTo>
                  <a:lnTo>
                    <a:pt x="0" y="59"/>
                  </a:lnTo>
                  <a:lnTo>
                    <a:pt x="4" y="51"/>
                  </a:lnTo>
                  <a:lnTo>
                    <a:pt x="8" y="46"/>
                  </a:lnTo>
                  <a:lnTo>
                    <a:pt x="14" y="43"/>
                  </a:lnTo>
                  <a:lnTo>
                    <a:pt x="21" y="39"/>
                  </a:lnTo>
                  <a:lnTo>
                    <a:pt x="29" y="37"/>
                  </a:lnTo>
                  <a:lnTo>
                    <a:pt x="36" y="34"/>
                  </a:lnTo>
                  <a:lnTo>
                    <a:pt x="41" y="28"/>
                  </a:lnTo>
                  <a:lnTo>
                    <a:pt x="45" y="20"/>
                  </a:lnTo>
                  <a:lnTo>
                    <a:pt x="47" y="14"/>
                  </a:lnTo>
                  <a:lnTo>
                    <a:pt x="48" y="9"/>
                  </a:lnTo>
                  <a:lnTo>
                    <a:pt x="50" y="3"/>
                  </a:lnTo>
                  <a:lnTo>
                    <a:pt x="55" y="0"/>
                  </a:lnTo>
                  <a:lnTo>
                    <a:pt x="58" y="0"/>
                  </a:lnTo>
                  <a:lnTo>
                    <a:pt x="62" y="0"/>
                  </a:lnTo>
                  <a:lnTo>
                    <a:pt x="64" y="1"/>
                  </a:lnTo>
                  <a:lnTo>
                    <a:pt x="6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4" name="Freeform 15"/>
            <p:cNvSpPr>
              <a:spLocks/>
            </p:cNvSpPr>
            <p:nvPr/>
          </p:nvSpPr>
          <p:spPr bwMode="auto">
            <a:xfrm>
              <a:off x="1731963" y="2960688"/>
              <a:ext cx="207963" cy="211137"/>
            </a:xfrm>
            <a:custGeom>
              <a:avLst/>
              <a:gdLst>
                <a:gd name="T0" fmla="*/ 775 w 785"/>
                <a:gd name="T1" fmla="*/ 19 h 799"/>
                <a:gd name="T2" fmla="*/ 754 w 785"/>
                <a:gd name="T3" fmla="*/ 57 h 799"/>
                <a:gd name="T4" fmla="*/ 732 w 785"/>
                <a:gd name="T5" fmla="*/ 96 h 799"/>
                <a:gd name="T6" fmla="*/ 709 w 785"/>
                <a:gd name="T7" fmla="*/ 133 h 799"/>
                <a:gd name="T8" fmla="*/ 685 w 785"/>
                <a:gd name="T9" fmla="*/ 170 h 799"/>
                <a:gd name="T10" fmla="*/ 659 w 785"/>
                <a:gd name="T11" fmla="*/ 207 h 799"/>
                <a:gd name="T12" fmla="*/ 635 w 785"/>
                <a:gd name="T13" fmla="*/ 244 h 799"/>
                <a:gd name="T14" fmla="*/ 610 w 785"/>
                <a:gd name="T15" fmla="*/ 282 h 799"/>
                <a:gd name="T16" fmla="*/ 588 w 785"/>
                <a:gd name="T17" fmla="*/ 317 h 799"/>
                <a:gd name="T18" fmla="*/ 565 w 785"/>
                <a:gd name="T19" fmla="*/ 348 h 799"/>
                <a:gd name="T20" fmla="*/ 539 w 785"/>
                <a:gd name="T21" fmla="*/ 379 h 799"/>
                <a:gd name="T22" fmla="*/ 511 w 785"/>
                <a:gd name="T23" fmla="*/ 408 h 799"/>
                <a:gd name="T24" fmla="*/ 484 w 785"/>
                <a:gd name="T25" fmla="*/ 439 h 799"/>
                <a:gd name="T26" fmla="*/ 454 w 785"/>
                <a:gd name="T27" fmla="*/ 468 h 799"/>
                <a:gd name="T28" fmla="*/ 427 w 785"/>
                <a:gd name="T29" fmla="*/ 497 h 799"/>
                <a:gd name="T30" fmla="*/ 399 w 785"/>
                <a:gd name="T31" fmla="*/ 526 h 799"/>
                <a:gd name="T32" fmla="*/ 372 w 785"/>
                <a:gd name="T33" fmla="*/ 551 h 799"/>
                <a:gd name="T34" fmla="*/ 345 w 785"/>
                <a:gd name="T35" fmla="*/ 572 h 799"/>
                <a:gd name="T36" fmla="*/ 318 w 785"/>
                <a:gd name="T37" fmla="*/ 593 h 799"/>
                <a:gd name="T38" fmla="*/ 292 w 785"/>
                <a:gd name="T39" fmla="*/ 614 h 799"/>
                <a:gd name="T40" fmla="*/ 264 w 785"/>
                <a:gd name="T41" fmla="*/ 635 h 799"/>
                <a:gd name="T42" fmla="*/ 236 w 785"/>
                <a:gd name="T43" fmla="*/ 655 h 799"/>
                <a:gd name="T44" fmla="*/ 208 w 785"/>
                <a:gd name="T45" fmla="*/ 676 h 799"/>
                <a:gd name="T46" fmla="*/ 180 w 785"/>
                <a:gd name="T47" fmla="*/ 696 h 799"/>
                <a:gd name="T48" fmla="*/ 153 w 785"/>
                <a:gd name="T49" fmla="*/ 712 h 799"/>
                <a:gd name="T50" fmla="*/ 130 w 785"/>
                <a:gd name="T51" fmla="*/ 726 h 799"/>
                <a:gd name="T52" fmla="*/ 106 w 785"/>
                <a:gd name="T53" fmla="*/ 742 h 799"/>
                <a:gd name="T54" fmla="*/ 82 w 785"/>
                <a:gd name="T55" fmla="*/ 756 h 799"/>
                <a:gd name="T56" fmla="*/ 61 w 785"/>
                <a:gd name="T57" fmla="*/ 768 h 799"/>
                <a:gd name="T58" fmla="*/ 44 w 785"/>
                <a:gd name="T59" fmla="*/ 778 h 799"/>
                <a:gd name="T60" fmla="*/ 28 w 785"/>
                <a:gd name="T61" fmla="*/ 787 h 799"/>
                <a:gd name="T62" fmla="*/ 9 w 785"/>
                <a:gd name="T63" fmla="*/ 796 h 799"/>
                <a:gd name="T64" fmla="*/ 21 w 785"/>
                <a:gd name="T65" fmla="*/ 785 h 799"/>
                <a:gd name="T66" fmla="*/ 61 w 785"/>
                <a:gd name="T67" fmla="*/ 757 h 799"/>
                <a:gd name="T68" fmla="*/ 103 w 785"/>
                <a:gd name="T69" fmla="*/ 729 h 799"/>
                <a:gd name="T70" fmla="*/ 144 w 785"/>
                <a:gd name="T71" fmla="*/ 701 h 799"/>
                <a:gd name="T72" fmla="*/ 185 w 785"/>
                <a:gd name="T73" fmla="*/ 671 h 799"/>
                <a:gd name="T74" fmla="*/ 224 w 785"/>
                <a:gd name="T75" fmla="*/ 641 h 799"/>
                <a:gd name="T76" fmla="*/ 263 w 785"/>
                <a:gd name="T77" fmla="*/ 608 h 799"/>
                <a:gd name="T78" fmla="*/ 301 w 785"/>
                <a:gd name="T79" fmla="*/ 575 h 799"/>
                <a:gd name="T80" fmla="*/ 336 w 785"/>
                <a:gd name="T81" fmla="*/ 540 h 799"/>
                <a:gd name="T82" fmla="*/ 370 w 785"/>
                <a:gd name="T83" fmla="*/ 506 h 799"/>
                <a:gd name="T84" fmla="*/ 404 w 785"/>
                <a:gd name="T85" fmla="*/ 472 h 799"/>
                <a:gd name="T86" fmla="*/ 438 w 785"/>
                <a:gd name="T87" fmla="*/ 440 h 799"/>
                <a:gd name="T88" fmla="*/ 471 w 785"/>
                <a:gd name="T89" fmla="*/ 405 h 799"/>
                <a:gd name="T90" fmla="*/ 503 w 785"/>
                <a:gd name="T91" fmla="*/ 370 h 799"/>
                <a:gd name="T92" fmla="*/ 534 w 785"/>
                <a:gd name="T93" fmla="*/ 334 h 799"/>
                <a:gd name="T94" fmla="*/ 560 w 785"/>
                <a:gd name="T95" fmla="*/ 297 h 799"/>
                <a:gd name="T96" fmla="*/ 586 w 785"/>
                <a:gd name="T97" fmla="*/ 262 h 799"/>
                <a:gd name="T98" fmla="*/ 611 w 785"/>
                <a:gd name="T99" fmla="*/ 233 h 799"/>
                <a:gd name="T100" fmla="*/ 636 w 785"/>
                <a:gd name="T101" fmla="*/ 204 h 799"/>
                <a:gd name="T102" fmla="*/ 660 w 785"/>
                <a:gd name="T103" fmla="*/ 175 h 799"/>
                <a:gd name="T104" fmla="*/ 682 w 785"/>
                <a:gd name="T105" fmla="*/ 144 h 799"/>
                <a:gd name="T106" fmla="*/ 704 w 785"/>
                <a:gd name="T107" fmla="*/ 115 h 799"/>
                <a:gd name="T108" fmla="*/ 727 w 785"/>
                <a:gd name="T109" fmla="*/ 85 h 799"/>
                <a:gd name="T110" fmla="*/ 749 w 785"/>
                <a:gd name="T111" fmla="*/ 55 h 799"/>
                <a:gd name="T112" fmla="*/ 766 w 785"/>
                <a:gd name="T113" fmla="*/ 29 h 799"/>
                <a:gd name="T114" fmla="*/ 777 w 785"/>
                <a:gd name="T115" fmla="*/ 7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5" h="799">
                  <a:moveTo>
                    <a:pt x="785" y="0"/>
                  </a:moveTo>
                  <a:lnTo>
                    <a:pt x="775" y="19"/>
                  </a:lnTo>
                  <a:lnTo>
                    <a:pt x="765" y="39"/>
                  </a:lnTo>
                  <a:lnTo>
                    <a:pt x="754" y="57"/>
                  </a:lnTo>
                  <a:lnTo>
                    <a:pt x="743" y="76"/>
                  </a:lnTo>
                  <a:lnTo>
                    <a:pt x="732" y="96"/>
                  </a:lnTo>
                  <a:lnTo>
                    <a:pt x="721" y="114"/>
                  </a:lnTo>
                  <a:lnTo>
                    <a:pt x="709" y="133"/>
                  </a:lnTo>
                  <a:lnTo>
                    <a:pt x="696" y="151"/>
                  </a:lnTo>
                  <a:lnTo>
                    <a:pt x="685" y="170"/>
                  </a:lnTo>
                  <a:lnTo>
                    <a:pt x="672" y="189"/>
                  </a:lnTo>
                  <a:lnTo>
                    <a:pt x="659" y="207"/>
                  </a:lnTo>
                  <a:lnTo>
                    <a:pt x="647" y="226"/>
                  </a:lnTo>
                  <a:lnTo>
                    <a:pt x="635" y="244"/>
                  </a:lnTo>
                  <a:lnTo>
                    <a:pt x="623" y="263"/>
                  </a:lnTo>
                  <a:lnTo>
                    <a:pt x="610" y="282"/>
                  </a:lnTo>
                  <a:lnTo>
                    <a:pt x="599" y="300"/>
                  </a:lnTo>
                  <a:lnTo>
                    <a:pt x="588" y="317"/>
                  </a:lnTo>
                  <a:lnTo>
                    <a:pt x="577" y="333"/>
                  </a:lnTo>
                  <a:lnTo>
                    <a:pt x="565" y="348"/>
                  </a:lnTo>
                  <a:lnTo>
                    <a:pt x="552" y="364"/>
                  </a:lnTo>
                  <a:lnTo>
                    <a:pt x="539" y="379"/>
                  </a:lnTo>
                  <a:lnTo>
                    <a:pt x="525" y="394"/>
                  </a:lnTo>
                  <a:lnTo>
                    <a:pt x="511" y="408"/>
                  </a:lnTo>
                  <a:lnTo>
                    <a:pt x="497" y="423"/>
                  </a:lnTo>
                  <a:lnTo>
                    <a:pt x="484" y="439"/>
                  </a:lnTo>
                  <a:lnTo>
                    <a:pt x="470" y="453"/>
                  </a:lnTo>
                  <a:lnTo>
                    <a:pt x="454" y="468"/>
                  </a:lnTo>
                  <a:lnTo>
                    <a:pt x="440" y="482"/>
                  </a:lnTo>
                  <a:lnTo>
                    <a:pt x="427" y="497"/>
                  </a:lnTo>
                  <a:lnTo>
                    <a:pt x="413" y="511"/>
                  </a:lnTo>
                  <a:lnTo>
                    <a:pt x="399" y="526"/>
                  </a:lnTo>
                  <a:lnTo>
                    <a:pt x="385" y="541"/>
                  </a:lnTo>
                  <a:lnTo>
                    <a:pt x="372" y="551"/>
                  </a:lnTo>
                  <a:lnTo>
                    <a:pt x="359" y="562"/>
                  </a:lnTo>
                  <a:lnTo>
                    <a:pt x="345" y="572"/>
                  </a:lnTo>
                  <a:lnTo>
                    <a:pt x="332" y="583"/>
                  </a:lnTo>
                  <a:lnTo>
                    <a:pt x="318" y="593"/>
                  </a:lnTo>
                  <a:lnTo>
                    <a:pt x="304" y="604"/>
                  </a:lnTo>
                  <a:lnTo>
                    <a:pt x="292" y="614"/>
                  </a:lnTo>
                  <a:lnTo>
                    <a:pt x="278" y="625"/>
                  </a:lnTo>
                  <a:lnTo>
                    <a:pt x="264" y="635"/>
                  </a:lnTo>
                  <a:lnTo>
                    <a:pt x="250" y="646"/>
                  </a:lnTo>
                  <a:lnTo>
                    <a:pt x="236" y="655"/>
                  </a:lnTo>
                  <a:lnTo>
                    <a:pt x="222" y="665"/>
                  </a:lnTo>
                  <a:lnTo>
                    <a:pt x="208" y="676"/>
                  </a:lnTo>
                  <a:lnTo>
                    <a:pt x="194" y="686"/>
                  </a:lnTo>
                  <a:lnTo>
                    <a:pt x="180" y="696"/>
                  </a:lnTo>
                  <a:lnTo>
                    <a:pt x="166" y="706"/>
                  </a:lnTo>
                  <a:lnTo>
                    <a:pt x="153" y="712"/>
                  </a:lnTo>
                  <a:lnTo>
                    <a:pt x="142" y="719"/>
                  </a:lnTo>
                  <a:lnTo>
                    <a:pt x="130" y="726"/>
                  </a:lnTo>
                  <a:lnTo>
                    <a:pt x="118" y="734"/>
                  </a:lnTo>
                  <a:lnTo>
                    <a:pt x="106" y="742"/>
                  </a:lnTo>
                  <a:lnTo>
                    <a:pt x="94" y="749"/>
                  </a:lnTo>
                  <a:lnTo>
                    <a:pt x="82" y="756"/>
                  </a:lnTo>
                  <a:lnTo>
                    <a:pt x="70" y="762"/>
                  </a:lnTo>
                  <a:lnTo>
                    <a:pt x="61" y="768"/>
                  </a:lnTo>
                  <a:lnTo>
                    <a:pt x="53" y="772"/>
                  </a:lnTo>
                  <a:lnTo>
                    <a:pt x="44" y="778"/>
                  </a:lnTo>
                  <a:lnTo>
                    <a:pt x="36" y="783"/>
                  </a:lnTo>
                  <a:lnTo>
                    <a:pt x="28" y="787"/>
                  </a:lnTo>
                  <a:lnTo>
                    <a:pt x="18" y="792"/>
                  </a:lnTo>
                  <a:lnTo>
                    <a:pt x="9" y="796"/>
                  </a:lnTo>
                  <a:lnTo>
                    <a:pt x="0" y="799"/>
                  </a:lnTo>
                  <a:lnTo>
                    <a:pt x="21" y="785"/>
                  </a:lnTo>
                  <a:lnTo>
                    <a:pt x="42" y="771"/>
                  </a:lnTo>
                  <a:lnTo>
                    <a:pt x="61" y="757"/>
                  </a:lnTo>
                  <a:lnTo>
                    <a:pt x="82" y="743"/>
                  </a:lnTo>
                  <a:lnTo>
                    <a:pt x="103" y="729"/>
                  </a:lnTo>
                  <a:lnTo>
                    <a:pt x="123" y="715"/>
                  </a:lnTo>
                  <a:lnTo>
                    <a:pt x="144" y="701"/>
                  </a:lnTo>
                  <a:lnTo>
                    <a:pt x="164" y="686"/>
                  </a:lnTo>
                  <a:lnTo>
                    <a:pt x="185" y="671"/>
                  </a:lnTo>
                  <a:lnTo>
                    <a:pt x="204" y="656"/>
                  </a:lnTo>
                  <a:lnTo>
                    <a:pt x="224" y="641"/>
                  </a:lnTo>
                  <a:lnTo>
                    <a:pt x="244" y="625"/>
                  </a:lnTo>
                  <a:lnTo>
                    <a:pt x="263" y="608"/>
                  </a:lnTo>
                  <a:lnTo>
                    <a:pt x="282" y="592"/>
                  </a:lnTo>
                  <a:lnTo>
                    <a:pt x="301" y="575"/>
                  </a:lnTo>
                  <a:lnTo>
                    <a:pt x="320" y="557"/>
                  </a:lnTo>
                  <a:lnTo>
                    <a:pt x="336" y="540"/>
                  </a:lnTo>
                  <a:lnTo>
                    <a:pt x="353" y="523"/>
                  </a:lnTo>
                  <a:lnTo>
                    <a:pt x="370" y="506"/>
                  </a:lnTo>
                  <a:lnTo>
                    <a:pt x="387" y="490"/>
                  </a:lnTo>
                  <a:lnTo>
                    <a:pt x="404" y="472"/>
                  </a:lnTo>
                  <a:lnTo>
                    <a:pt x="421" y="456"/>
                  </a:lnTo>
                  <a:lnTo>
                    <a:pt x="438" y="440"/>
                  </a:lnTo>
                  <a:lnTo>
                    <a:pt x="454" y="422"/>
                  </a:lnTo>
                  <a:lnTo>
                    <a:pt x="471" y="405"/>
                  </a:lnTo>
                  <a:lnTo>
                    <a:pt x="487" y="387"/>
                  </a:lnTo>
                  <a:lnTo>
                    <a:pt x="503" y="370"/>
                  </a:lnTo>
                  <a:lnTo>
                    <a:pt x="518" y="353"/>
                  </a:lnTo>
                  <a:lnTo>
                    <a:pt x="534" y="334"/>
                  </a:lnTo>
                  <a:lnTo>
                    <a:pt x="547" y="315"/>
                  </a:lnTo>
                  <a:lnTo>
                    <a:pt x="560" y="297"/>
                  </a:lnTo>
                  <a:lnTo>
                    <a:pt x="573" y="277"/>
                  </a:lnTo>
                  <a:lnTo>
                    <a:pt x="586" y="262"/>
                  </a:lnTo>
                  <a:lnTo>
                    <a:pt x="599" y="248"/>
                  </a:lnTo>
                  <a:lnTo>
                    <a:pt x="611" y="233"/>
                  </a:lnTo>
                  <a:lnTo>
                    <a:pt x="624" y="219"/>
                  </a:lnTo>
                  <a:lnTo>
                    <a:pt x="636" y="204"/>
                  </a:lnTo>
                  <a:lnTo>
                    <a:pt x="649" y="189"/>
                  </a:lnTo>
                  <a:lnTo>
                    <a:pt x="660" y="175"/>
                  </a:lnTo>
                  <a:lnTo>
                    <a:pt x="672" y="160"/>
                  </a:lnTo>
                  <a:lnTo>
                    <a:pt x="682" y="144"/>
                  </a:lnTo>
                  <a:lnTo>
                    <a:pt x="694" y="130"/>
                  </a:lnTo>
                  <a:lnTo>
                    <a:pt x="704" y="115"/>
                  </a:lnTo>
                  <a:lnTo>
                    <a:pt x="716" y="100"/>
                  </a:lnTo>
                  <a:lnTo>
                    <a:pt x="727" y="85"/>
                  </a:lnTo>
                  <a:lnTo>
                    <a:pt x="738" y="70"/>
                  </a:lnTo>
                  <a:lnTo>
                    <a:pt x="749" y="55"/>
                  </a:lnTo>
                  <a:lnTo>
                    <a:pt x="759" y="40"/>
                  </a:lnTo>
                  <a:lnTo>
                    <a:pt x="766" y="29"/>
                  </a:lnTo>
                  <a:lnTo>
                    <a:pt x="772" y="18"/>
                  </a:lnTo>
                  <a:lnTo>
                    <a:pt x="777" y="7"/>
                  </a:lnTo>
                  <a:lnTo>
                    <a:pt x="7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5" name="Freeform 16"/>
            <p:cNvSpPr>
              <a:spLocks/>
            </p:cNvSpPr>
            <p:nvPr/>
          </p:nvSpPr>
          <p:spPr bwMode="auto">
            <a:xfrm>
              <a:off x="1849438" y="2971800"/>
              <a:ext cx="46038" cy="26987"/>
            </a:xfrm>
            <a:custGeom>
              <a:avLst/>
              <a:gdLst>
                <a:gd name="T0" fmla="*/ 169 w 170"/>
                <a:gd name="T1" fmla="*/ 10 h 107"/>
                <a:gd name="T2" fmla="*/ 153 w 170"/>
                <a:gd name="T3" fmla="*/ 21 h 107"/>
                <a:gd name="T4" fmla="*/ 136 w 170"/>
                <a:gd name="T5" fmla="*/ 31 h 107"/>
                <a:gd name="T6" fmla="*/ 119 w 170"/>
                <a:gd name="T7" fmla="*/ 41 h 107"/>
                <a:gd name="T8" fmla="*/ 101 w 170"/>
                <a:gd name="T9" fmla="*/ 49 h 107"/>
                <a:gd name="T10" fmla="*/ 84 w 170"/>
                <a:gd name="T11" fmla="*/ 58 h 107"/>
                <a:gd name="T12" fmla="*/ 68 w 170"/>
                <a:gd name="T13" fmla="*/ 67 h 107"/>
                <a:gd name="T14" fmla="*/ 50 w 170"/>
                <a:gd name="T15" fmla="*/ 77 h 107"/>
                <a:gd name="T16" fmla="*/ 34 w 170"/>
                <a:gd name="T17" fmla="*/ 87 h 107"/>
                <a:gd name="T18" fmla="*/ 40 w 170"/>
                <a:gd name="T19" fmla="*/ 93 h 107"/>
                <a:gd name="T20" fmla="*/ 35 w 170"/>
                <a:gd name="T21" fmla="*/ 94 h 107"/>
                <a:gd name="T22" fmla="*/ 31 w 170"/>
                <a:gd name="T23" fmla="*/ 96 h 107"/>
                <a:gd name="T24" fmla="*/ 26 w 170"/>
                <a:gd name="T25" fmla="*/ 100 h 107"/>
                <a:gd name="T26" fmla="*/ 20 w 170"/>
                <a:gd name="T27" fmla="*/ 103 h 107"/>
                <a:gd name="T28" fmla="*/ 15 w 170"/>
                <a:gd name="T29" fmla="*/ 106 h 107"/>
                <a:gd name="T30" fmla="*/ 11 w 170"/>
                <a:gd name="T31" fmla="*/ 107 h 107"/>
                <a:gd name="T32" fmla="*/ 5 w 170"/>
                <a:gd name="T33" fmla="*/ 107 h 107"/>
                <a:gd name="T34" fmla="*/ 0 w 170"/>
                <a:gd name="T35" fmla="*/ 105 h 107"/>
                <a:gd name="T36" fmla="*/ 6 w 170"/>
                <a:gd name="T37" fmla="*/ 96 h 107"/>
                <a:gd name="T38" fmla="*/ 14 w 170"/>
                <a:gd name="T39" fmla="*/ 89 h 107"/>
                <a:gd name="T40" fmla="*/ 24 w 170"/>
                <a:gd name="T41" fmla="*/ 85 h 107"/>
                <a:gd name="T42" fmla="*/ 32 w 170"/>
                <a:gd name="T43" fmla="*/ 79 h 107"/>
                <a:gd name="T44" fmla="*/ 48 w 170"/>
                <a:gd name="T45" fmla="*/ 67 h 107"/>
                <a:gd name="T46" fmla="*/ 63 w 170"/>
                <a:gd name="T47" fmla="*/ 56 h 107"/>
                <a:gd name="T48" fmla="*/ 79 w 170"/>
                <a:gd name="T49" fmla="*/ 45 h 107"/>
                <a:gd name="T50" fmla="*/ 97 w 170"/>
                <a:gd name="T51" fmla="*/ 35 h 107"/>
                <a:gd name="T52" fmla="*/ 113 w 170"/>
                <a:gd name="T53" fmla="*/ 26 h 107"/>
                <a:gd name="T54" fmla="*/ 129 w 170"/>
                <a:gd name="T55" fmla="*/ 16 h 107"/>
                <a:gd name="T56" fmla="*/ 147 w 170"/>
                <a:gd name="T57" fmla="*/ 8 h 107"/>
                <a:gd name="T58" fmla="*/ 164 w 170"/>
                <a:gd name="T59" fmla="*/ 0 h 107"/>
                <a:gd name="T60" fmla="*/ 168 w 170"/>
                <a:gd name="T61" fmla="*/ 1 h 107"/>
                <a:gd name="T62" fmla="*/ 170 w 170"/>
                <a:gd name="T63" fmla="*/ 5 h 107"/>
                <a:gd name="T64" fmla="*/ 170 w 170"/>
                <a:gd name="T65" fmla="*/ 7 h 107"/>
                <a:gd name="T66" fmla="*/ 169 w 170"/>
                <a:gd name="T67"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107">
                  <a:moveTo>
                    <a:pt x="169" y="10"/>
                  </a:moveTo>
                  <a:lnTo>
                    <a:pt x="153" y="21"/>
                  </a:lnTo>
                  <a:lnTo>
                    <a:pt x="136" y="31"/>
                  </a:lnTo>
                  <a:lnTo>
                    <a:pt x="119" y="41"/>
                  </a:lnTo>
                  <a:lnTo>
                    <a:pt x="101" y="49"/>
                  </a:lnTo>
                  <a:lnTo>
                    <a:pt x="84" y="58"/>
                  </a:lnTo>
                  <a:lnTo>
                    <a:pt x="68" y="67"/>
                  </a:lnTo>
                  <a:lnTo>
                    <a:pt x="50" y="77"/>
                  </a:lnTo>
                  <a:lnTo>
                    <a:pt x="34" y="87"/>
                  </a:lnTo>
                  <a:lnTo>
                    <a:pt x="40" y="93"/>
                  </a:lnTo>
                  <a:lnTo>
                    <a:pt x="35" y="94"/>
                  </a:lnTo>
                  <a:lnTo>
                    <a:pt x="31" y="96"/>
                  </a:lnTo>
                  <a:lnTo>
                    <a:pt x="26" y="100"/>
                  </a:lnTo>
                  <a:lnTo>
                    <a:pt x="20" y="103"/>
                  </a:lnTo>
                  <a:lnTo>
                    <a:pt x="15" y="106"/>
                  </a:lnTo>
                  <a:lnTo>
                    <a:pt x="11" y="107"/>
                  </a:lnTo>
                  <a:lnTo>
                    <a:pt x="5" y="107"/>
                  </a:lnTo>
                  <a:lnTo>
                    <a:pt x="0" y="105"/>
                  </a:lnTo>
                  <a:lnTo>
                    <a:pt x="6" y="96"/>
                  </a:lnTo>
                  <a:lnTo>
                    <a:pt x="14" y="89"/>
                  </a:lnTo>
                  <a:lnTo>
                    <a:pt x="24" y="85"/>
                  </a:lnTo>
                  <a:lnTo>
                    <a:pt x="32" y="79"/>
                  </a:lnTo>
                  <a:lnTo>
                    <a:pt x="48" y="67"/>
                  </a:lnTo>
                  <a:lnTo>
                    <a:pt x="63" y="56"/>
                  </a:lnTo>
                  <a:lnTo>
                    <a:pt x="79" y="45"/>
                  </a:lnTo>
                  <a:lnTo>
                    <a:pt x="97" y="35"/>
                  </a:lnTo>
                  <a:lnTo>
                    <a:pt x="113" y="26"/>
                  </a:lnTo>
                  <a:lnTo>
                    <a:pt x="129" y="16"/>
                  </a:lnTo>
                  <a:lnTo>
                    <a:pt x="147" y="8"/>
                  </a:lnTo>
                  <a:lnTo>
                    <a:pt x="164" y="0"/>
                  </a:lnTo>
                  <a:lnTo>
                    <a:pt x="168" y="1"/>
                  </a:lnTo>
                  <a:lnTo>
                    <a:pt x="170" y="5"/>
                  </a:lnTo>
                  <a:lnTo>
                    <a:pt x="170" y="7"/>
                  </a:lnTo>
                  <a:lnTo>
                    <a:pt x="16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6" name="Freeform 17"/>
            <p:cNvSpPr>
              <a:spLocks/>
            </p:cNvSpPr>
            <p:nvPr/>
          </p:nvSpPr>
          <p:spPr bwMode="auto">
            <a:xfrm>
              <a:off x="1741488" y="2973388"/>
              <a:ext cx="4763" cy="3175"/>
            </a:xfrm>
            <a:custGeom>
              <a:avLst/>
              <a:gdLst>
                <a:gd name="T0" fmla="*/ 19 w 19"/>
                <a:gd name="T1" fmla="*/ 5 h 7"/>
                <a:gd name="T2" fmla="*/ 15 w 19"/>
                <a:gd name="T3" fmla="*/ 7 h 7"/>
                <a:gd name="T4" fmla="*/ 10 w 19"/>
                <a:gd name="T5" fmla="*/ 7 h 7"/>
                <a:gd name="T6" fmla="*/ 4 w 19"/>
                <a:gd name="T7" fmla="*/ 5 h 7"/>
                <a:gd name="T8" fmla="*/ 0 w 19"/>
                <a:gd name="T9" fmla="*/ 0 h 7"/>
                <a:gd name="T10" fmla="*/ 19 w 19"/>
                <a:gd name="T11" fmla="*/ 5 h 7"/>
              </a:gdLst>
              <a:ahLst/>
              <a:cxnLst>
                <a:cxn ang="0">
                  <a:pos x="T0" y="T1"/>
                </a:cxn>
                <a:cxn ang="0">
                  <a:pos x="T2" y="T3"/>
                </a:cxn>
                <a:cxn ang="0">
                  <a:pos x="T4" y="T5"/>
                </a:cxn>
                <a:cxn ang="0">
                  <a:pos x="T6" y="T7"/>
                </a:cxn>
                <a:cxn ang="0">
                  <a:pos x="T8" y="T9"/>
                </a:cxn>
                <a:cxn ang="0">
                  <a:pos x="T10" y="T11"/>
                </a:cxn>
              </a:cxnLst>
              <a:rect l="0" t="0" r="r" b="b"/>
              <a:pathLst>
                <a:path w="19" h="7">
                  <a:moveTo>
                    <a:pt x="19" y="5"/>
                  </a:moveTo>
                  <a:lnTo>
                    <a:pt x="15" y="7"/>
                  </a:lnTo>
                  <a:lnTo>
                    <a:pt x="10" y="7"/>
                  </a:lnTo>
                  <a:lnTo>
                    <a:pt x="4" y="5"/>
                  </a:lnTo>
                  <a:lnTo>
                    <a:pt x="0" y="0"/>
                  </a:lnTo>
                  <a:lnTo>
                    <a:pt x="1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7" name="Freeform 18"/>
            <p:cNvSpPr>
              <a:spLocks/>
            </p:cNvSpPr>
            <p:nvPr/>
          </p:nvSpPr>
          <p:spPr bwMode="auto">
            <a:xfrm>
              <a:off x="1747838" y="2981325"/>
              <a:ext cx="192088" cy="198437"/>
            </a:xfrm>
            <a:custGeom>
              <a:avLst/>
              <a:gdLst>
                <a:gd name="T0" fmla="*/ 715 w 729"/>
                <a:gd name="T1" fmla="*/ 26 h 752"/>
                <a:gd name="T2" fmla="*/ 688 w 729"/>
                <a:gd name="T3" fmla="*/ 76 h 752"/>
                <a:gd name="T4" fmla="*/ 659 w 729"/>
                <a:gd name="T5" fmla="*/ 126 h 752"/>
                <a:gd name="T6" fmla="*/ 629 w 729"/>
                <a:gd name="T7" fmla="*/ 176 h 752"/>
                <a:gd name="T8" fmla="*/ 598 w 729"/>
                <a:gd name="T9" fmla="*/ 223 h 752"/>
                <a:gd name="T10" fmla="*/ 564 w 729"/>
                <a:gd name="T11" fmla="*/ 271 h 752"/>
                <a:gd name="T12" fmla="*/ 528 w 729"/>
                <a:gd name="T13" fmla="*/ 317 h 752"/>
                <a:gd name="T14" fmla="*/ 490 w 729"/>
                <a:gd name="T15" fmla="*/ 363 h 752"/>
                <a:gd name="T16" fmla="*/ 455 w 729"/>
                <a:gd name="T17" fmla="*/ 403 h 752"/>
                <a:gd name="T18" fmla="*/ 425 w 729"/>
                <a:gd name="T19" fmla="*/ 438 h 752"/>
                <a:gd name="T20" fmla="*/ 393 w 729"/>
                <a:gd name="T21" fmla="*/ 469 h 752"/>
                <a:gd name="T22" fmla="*/ 361 w 729"/>
                <a:gd name="T23" fmla="*/ 498 h 752"/>
                <a:gd name="T24" fmla="*/ 326 w 729"/>
                <a:gd name="T25" fmla="*/ 524 h 752"/>
                <a:gd name="T26" fmla="*/ 292 w 729"/>
                <a:gd name="T27" fmla="*/ 551 h 752"/>
                <a:gd name="T28" fmla="*/ 257 w 729"/>
                <a:gd name="T29" fmla="*/ 578 h 752"/>
                <a:gd name="T30" fmla="*/ 223 w 729"/>
                <a:gd name="T31" fmla="*/ 606 h 752"/>
                <a:gd name="T32" fmla="*/ 194 w 729"/>
                <a:gd name="T33" fmla="*/ 629 h 752"/>
                <a:gd name="T34" fmla="*/ 169 w 729"/>
                <a:gd name="T35" fmla="*/ 646 h 752"/>
                <a:gd name="T36" fmla="*/ 143 w 729"/>
                <a:gd name="T37" fmla="*/ 663 h 752"/>
                <a:gd name="T38" fmla="*/ 118 w 729"/>
                <a:gd name="T39" fmla="*/ 680 h 752"/>
                <a:gd name="T40" fmla="*/ 92 w 729"/>
                <a:gd name="T41" fmla="*/ 696 h 752"/>
                <a:gd name="T42" fmla="*/ 65 w 729"/>
                <a:gd name="T43" fmla="*/ 713 h 752"/>
                <a:gd name="T44" fmla="*/ 40 w 729"/>
                <a:gd name="T45" fmla="*/ 729 h 752"/>
                <a:gd name="T46" fmla="*/ 13 w 729"/>
                <a:gd name="T47" fmla="*/ 745 h 752"/>
                <a:gd name="T48" fmla="*/ 15 w 729"/>
                <a:gd name="T49" fmla="*/ 739 h 752"/>
                <a:gd name="T50" fmla="*/ 45 w 729"/>
                <a:gd name="T51" fmla="*/ 716 h 752"/>
                <a:gd name="T52" fmla="*/ 78 w 729"/>
                <a:gd name="T53" fmla="*/ 692 h 752"/>
                <a:gd name="T54" fmla="*/ 112 w 729"/>
                <a:gd name="T55" fmla="*/ 669 h 752"/>
                <a:gd name="T56" fmla="*/ 145 w 729"/>
                <a:gd name="T57" fmla="*/ 645 h 752"/>
                <a:gd name="T58" fmla="*/ 179 w 729"/>
                <a:gd name="T59" fmla="*/ 621 h 752"/>
                <a:gd name="T60" fmla="*/ 213 w 729"/>
                <a:gd name="T61" fmla="*/ 596 h 752"/>
                <a:gd name="T62" fmla="*/ 245 w 729"/>
                <a:gd name="T63" fmla="*/ 571 h 752"/>
                <a:gd name="T64" fmla="*/ 285 w 729"/>
                <a:gd name="T65" fmla="*/ 537 h 752"/>
                <a:gd name="T66" fmla="*/ 331 w 729"/>
                <a:gd name="T67" fmla="*/ 494 h 752"/>
                <a:gd name="T68" fmla="*/ 376 w 729"/>
                <a:gd name="T69" fmla="*/ 449 h 752"/>
                <a:gd name="T70" fmla="*/ 418 w 729"/>
                <a:gd name="T71" fmla="*/ 401 h 752"/>
                <a:gd name="T72" fmla="*/ 459 w 729"/>
                <a:gd name="T73" fmla="*/ 352 h 752"/>
                <a:gd name="T74" fmla="*/ 499 w 729"/>
                <a:gd name="T75" fmla="*/ 303 h 752"/>
                <a:gd name="T76" fmla="*/ 538 w 729"/>
                <a:gd name="T77" fmla="*/ 253 h 752"/>
                <a:gd name="T78" fmla="*/ 577 w 729"/>
                <a:gd name="T79" fmla="*/ 206 h 752"/>
                <a:gd name="T80" fmla="*/ 606 w 729"/>
                <a:gd name="T81" fmla="*/ 169 h 752"/>
                <a:gd name="T82" fmla="*/ 626 w 729"/>
                <a:gd name="T83" fmla="*/ 142 h 752"/>
                <a:gd name="T84" fmla="*/ 643 w 729"/>
                <a:gd name="T85" fmla="*/ 115 h 752"/>
                <a:gd name="T86" fmla="*/ 661 w 729"/>
                <a:gd name="T87" fmla="*/ 88 h 752"/>
                <a:gd name="T88" fmla="*/ 679 w 729"/>
                <a:gd name="T89" fmla="*/ 66 h 752"/>
                <a:gd name="T90" fmla="*/ 694 w 729"/>
                <a:gd name="T91" fmla="*/ 48 h 752"/>
                <a:gd name="T92" fmla="*/ 707 w 729"/>
                <a:gd name="T93" fmla="*/ 28 h 752"/>
                <a:gd name="T94" fmla="*/ 721 w 729"/>
                <a:gd name="T95" fmla="*/ 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9" h="752">
                  <a:moveTo>
                    <a:pt x="729" y="0"/>
                  </a:moveTo>
                  <a:lnTo>
                    <a:pt x="715" y="26"/>
                  </a:lnTo>
                  <a:lnTo>
                    <a:pt x="702" y="50"/>
                  </a:lnTo>
                  <a:lnTo>
                    <a:pt x="688" y="76"/>
                  </a:lnTo>
                  <a:lnTo>
                    <a:pt x="673" y="101"/>
                  </a:lnTo>
                  <a:lnTo>
                    <a:pt x="659" y="126"/>
                  </a:lnTo>
                  <a:lnTo>
                    <a:pt x="644" y="150"/>
                  </a:lnTo>
                  <a:lnTo>
                    <a:pt x="629" y="176"/>
                  </a:lnTo>
                  <a:lnTo>
                    <a:pt x="614" y="199"/>
                  </a:lnTo>
                  <a:lnTo>
                    <a:pt x="598" y="223"/>
                  </a:lnTo>
                  <a:lnTo>
                    <a:pt x="581" y="248"/>
                  </a:lnTo>
                  <a:lnTo>
                    <a:pt x="564" y="271"/>
                  </a:lnTo>
                  <a:lnTo>
                    <a:pt x="547" y="294"/>
                  </a:lnTo>
                  <a:lnTo>
                    <a:pt x="528" y="317"/>
                  </a:lnTo>
                  <a:lnTo>
                    <a:pt x="509" y="341"/>
                  </a:lnTo>
                  <a:lnTo>
                    <a:pt x="490" y="363"/>
                  </a:lnTo>
                  <a:lnTo>
                    <a:pt x="469" y="385"/>
                  </a:lnTo>
                  <a:lnTo>
                    <a:pt x="455" y="403"/>
                  </a:lnTo>
                  <a:lnTo>
                    <a:pt x="440" y="421"/>
                  </a:lnTo>
                  <a:lnTo>
                    <a:pt x="425" y="438"/>
                  </a:lnTo>
                  <a:lnTo>
                    <a:pt x="409" y="453"/>
                  </a:lnTo>
                  <a:lnTo>
                    <a:pt x="393" y="469"/>
                  </a:lnTo>
                  <a:lnTo>
                    <a:pt x="377" y="484"/>
                  </a:lnTo>
                  <a:lnTo>
                    <a:pt x="361" y="498"/>
                  </a:lnTo>
                  <a:lnTo>
                    <a:pt x="343" y="512"/>
                  </a:lnTo>
                  <a:lnTo>
                    <a:pt x="326" y="524"/>
                  </a:lnTo>
                  <a:lnTo>
                    <a:pt x="309" y="537"/>
                  </a:lnTo>
                  <a:lnTo>
                    <a:pt x="292" y="551"/>
                  </a:lnTo>
                  <a:lnTo>
                    <a:pt x="275" y="564"/>
                  </a:lnTo>
                  <a:lnTo>
                    <a:pt x="257" y="578"/>
                  </a:lnTo>
                  <a:lnTo>
                    <a:pt x="241" y="592"/>
                  </a:lnTo>
                  <a:lnTo>
                    <a:pt x="223" y="606"/>
                  </a:lnTo>
                  <a:lnTo>
                    <a:pt x="207" y="621"/>
                  </a:lnTo>
                  <a:lnTo>
                    <a:pt x="194" y="629"/>
                  </a:lnTo>
                  <a:lnTo>
                    <a:pt x="182" y="637"/>
                  </a:lnTo>
                  <a:lnTo>
                    <a:pt x="169" y="646"/>
                  </a:lnTo>
                  <a:lnTo>
                    <a:pt x="156" y="655"/>
                  </a:lnTo>
                  <a:lnTo>
                    <a:pt x="143" y="663"/>
                  </a:lnTo>
                  <a:lnTo>
                    <a:pt x="130" y="671"/>
                  </a:lnTo>
                  <a:lnTo>
                    <a:pt x="118" y="680"/>
                  </a:lnTo>
                  <a:lnTo>
                    <a:pt x="105" y="688"/>
                  </a:lnTo>
                  <a:lnTo>
                    <a:pt x="92" y="696"/>
                  </a:lnTo>
                  <a:lnTo>
                    <a:pt x="79" y="705"/>
                  </a:lnTo>
                  <a:lnTo>
                    <a:pt x="65" y="713"/>
                  </a:lnTo>
                  <a:lnTo>
                    <a:pt x="52" y="721"/>
                  </a:lnTo>
                  <a:lnTo>
                    <a:pt x="40" y="729"/>
                  </a:lnTo>
                  <a:lnTo>
                    <a:pt x="27" y="737"/>
                  </a:lnTo>
                  <a:lnTo>
                    <a:pt x="13" y="745"/>
                  </a:lnTo>
                  <a:lnTo>
                    <a:pt x="0" y="752"/>
                  </a:lnTo>
                  <a:lnTo>
                    <a:pt x="15" y="739"/>
                  </a:lnTo>
                  <a:lnTo>
                    <a:pt x="30" y="728"/>
                  </a:lnTo>
                  <a:lnTo>
                    <a:pt x="45" y="716"/>
                  </a:lnTo>
                  <a:lnTo>
                    <a:pt x="62" y="705"/>
                  </a:lnTo>
                  <a:lnTo>
                    <a:pt x="78" y="692"/>
                  </a:lnTo>
                  <a:lnTo>
                    <a:pt x="94" y="680"/>
                  </a:lnTo>
                  <a:lnTo>
                    <a:pt x="112" y="669"/>
                  </a:lnTo>
                  <a:lnTo>
                    <a:pt x="128" y="657"/>
                  </a:lnTo>
                  <a:lnTo>
                    <a:pt x="145" y="645"/>
                  </a:lnTo>
                  <a:lnTo>
                    <a:pt x="162" y="634"/>
                  </a:lnTo>
                  <a:lnTo>
                    <a:pt x="179" y="621"/>
                  </a:lnTo>
                  <a:lnTo>
                    <a:pt x="195" y="609"/>
                  </a:lnTo>
                  <a:lnTo>
                    <a:pt x="213" y="596"/>
                  </a:lnTo>
                  <a:lnTo>
                    <a:pt x="229" y="584"/>
                  </a:lnTo>
                  <a:lnTo>
                    <a:pt x="245" y="571"/>
                  </a:lnTo>
                  <a:lnTo>
                    <a:pt x="261" y="557"/>
                  </a:lnTo>
                  <a:lnTo>
                    <a:pt x="285" y="537"/>
                  </a:lnTo>
                  <a:lnTo>
                    <a:pt x="308" y="515"/>
                  </a:lnTo>
                  <a:lnTo>
                    <a:pt x="331" y="494"/>
                  </a:lnTo>
                  <a:lnTo>
                    <a:pt x="354" y="471"/>
                  </a:lnTo>
                  <a:lnTo>
                    <a:pt x="376" y="449"/>
                  </a:lnTo>
                  <a:lnTo>
                    <a:pt x="397" y="426"/>
                  </a:lnTo>
                  <a:lnTo>
                    <a:pt x="418" y="401"/>
                  </a:lnTo>
                  <a:lnTo>
                    <a:pt x="438" y="377"/>
                  </a:lnTo>
                  <a:lnTo>
                    <a:pt x="459" y="352"/>
                  </a:lnTo>
                  <a:lnTo>
                    <a:pt x="479" y="328"/>
                  </a:lnTo>
                  <a:lnTo>
                    <a:pt x="499" y="303"/>
                  </a:lnTo>
                  <a:lnTo>
                    <a:pt x="519" y="279"/>
                  </a:lnTo>
                  <a:lnTo>
                    <a:pt x="538" y="253"/>
                  </a:lnTo>
                  <a:lnTo>
                    <a:pt x="557" y="229"/>
                  </a:lnTo>
                  <a:lnTo>
                    <a:pt x="577" y="206"/>
                  </a:lnTo>
                  <a:lnTo>
                    <a:pt x="597" y="181"/>
                  </a:lnTo>
                  <a:lnTo>
                    <a:pt x="606" y="169"/>
                  </a:lnTo>
                  <a:lnTo>
                    <a:pt x="616" y="155"/>
                  </a:lnTo>
                  <a:lnTo>
                    <a:pt x="626" y="142"/>
                  </a:lnTo>
                  <a:lnTo>
                    <a:pt x="634" y="128"/>
                  </a:lnTo>
                  <a:lnTo>
                    <a:pt x="643" y="115"/>
                  </a:lnTo>
                  <a:lnTo>
                    <a:pt x="652" y="101"/>
                  </a:lnTo>
                  <a:lnTo>
                    <a:pt x="661" y="88"/>
                  </a:lnTo>
                  <a:lnTo>
                    <a:pt x="670" y="74"/>
                  </a:lnTo>
                  <a:lnTo>
                    <a:pt x="679" y="66"/>
                  </a:lnTo>
                  <a:lnTo>
                    <a:pt x="686" y="58"/>
                  </a:lnTo>
                  <a:lnTo>
                    <a:pt x="694" y="48"/>
                  </a:lnTo>
                  <a:lnTo>
                    <a:pt x="700" y="37"/>
                  </a:lnTo>
                  <a:lnTo>
                    <a:pt x="707" y="28"/>
                  </a:lnTo>
                  <a:lnTo>
                    <a:pt x="714" y="17"/>
                  </a:lnTo>
                  <a:lnTo>
                    <a:pt x="721" y="8"/>
                  </a:lnTo>
                  <a:lnTo>
                    <a:pt x="7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8" name="Freeform 19"/>
            <p:cNvSpPr>
              <a:spLocks/>
            </p:cNvSpPr>
            <p:nvPr/>
          </p:nvSpPr>
          <p:spPr bwMode="auto">
            <a:xfrm>
              <a:off x="1863725" y="2995613"/>
              <a:ext cx="15875" cy="9525"/>
            </a:xfrm>
            <a:custGeom>
              <a:avLst/>
              <a:gdLst>
                <a:gd name="T0" fmla="*/ 56 w 56"/>
                <a:gd name="T1" fmla="*/ 2 h 41"/>
                <a:gd name="T2" fmla="*/ 52 w 56"/>
                <a:gd name="T3" fmla="*/ 9 h 41"/>
                <a:gd name="T4" fmla="*/ 46 w 56"/>
                <a:gd name="T5" fmla="*/ 14 h 41"/>
                <a:gd name="T6" fmla="*/ 40 w 56"/>
                <a:gd name="T7" fmla="*/ 19 h 41"/>
                <a:gd name="T8" fmla="*/ 35 w 56"/>
                <a:gd name="T9" fmla="*/ 23 h 41"/>
                <a:gd name="T10" fmla="*/ 28 w 56"/>
                <a:gd name="T11" fmla="*/ 26 h 41"/>
                <a:gd name="T12" fmla="*/ 21 w 56"/>
                <a:gd name="T13" fmla="*/ 31 h 41"/>
                <a:gd name="T14" fmla="*/ 15 w 56"/>
                <a:gd name="T15" fmla="*/ 35 h 41"/>
                <a:gd name="T16" fmla="*/ 9 w 56"/>
                <a:gd name="T17" fmla="*/ 41 h 41"/>
                <a:gd name="T18" fmla="*/ 6 w 56"/>
                <a:gd name="T19" fmla="*/ 41 h 41"/>
                <a:gd name="T20" fmla="*/ 3 w 56"/>
                <a:gd name="T21" fmla="*/ 41 h 41"/>
                <a:gd name="T22" fmla="*/ 2 w 56"/>
                <a:gd name="T23" fmla="*/ 40 h 41"/>
                <a:gd name="T24" fmla="*/ 0 w 56"/>
                <a:gd name="T25" fmla="*/ 38 h 41"/>
                <a:gd name="T26" fmla="*/ 6 w 56"/>
                <a:gd name="T27" fmla="*/ 32 h 41"/>
                <a:gd name="T28" fmla="*/ 11 w 56"/>
                <a:gd name="T29" fmla="*/ 26 h 41"/>
                <a:gd name="T30" fmla="*/ 17 w 56"/>
                <a:gd name="T31" fmla="*/ 20 h 41"/>
                <a:gd name="T32" fmla="*/ 24 w 56"/>
                <a:gd name="T33" fmla="*/ 16 h 41"/>
                <a:gd name="T34" fmla="*/ 31 w 56"/>
                <a:gd name="T35" fmla="*/ 11 h 41"/>
                <a:gd name="T36" fmla="*/ 38 w 56"/>
                <a:gd name="T37" fmla="*/ 7 h 41"/>
                <a:gd name="T38" fmla="*/ 46 w 56"/>
                <a:gd name="T39" fmla="*/ 4 h 41"/>
                <a:gd name="T40" fmla="*/ 53 w 56"/>
                <a:gd name="T41" fmla="*/ 0 h 41"/>
                <a:gd name="T42" fmla="*/ 56 w 56"/>
                <a:gd name="T4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41">
                  <a:moveTo>
                    <a:pt x="56" y="2"/>
                  </a:moveTo>
                  <a:lnTo>
                    <a:pt x="52" y="9"/>
                  </a:lnTo>
                  <a:lnTo>
                    <a:pt x="46" y="14"/>
                  </a:lnTo>
                  <a:lnTo>
                    <a:pt x="40" y="19"/>
                  </a:lnTo>
                  <a:lnTo>
                    <a:pt x="35" y="23"/>
                  </a:lnTo>
                  <a:lnTo>
                    <a:pt x="28" y="26"/>
                  </a:lnTo>
                  <a:lnTo>
                    <a:pt x="21" y="31"/>
                  </a:lnTo>
                  <a:lnTo>
                    <a:pt x="15" y="35"/>
                  </a:lnTo>
                  <a:lnTo>
                    <a:pt x="9" y="41"/>
                  </a:lnTo>
                  <a:lnTo>
                    <a:pt x="6" y="41"/>
                  </a:lnTo>
                  <a:lnTo>
                    <a:pt x="3" y="41"/>
                  </a:lnTo>
                  <a:lnTo>
                    <a:pt x="2" y="40"/>
                  </a:lnTo>
                  <a:lnTo>
                    <a:pt x="0" y="38"/>
                  </a:lnTo>
                  <a:lnTo>
                    <a:pt x="6" y="32"/>
                  </a:lnTo>
                  <a:lnTo>
                    <a:pt x="11" y="26"/>
                  </a:lnTo>
                  <a:lnTo>
                    <a:pt x="17" y="20"/>
                  </a:lnTo>
                  <a:lnTo>
                    <a:pt x="24" y="16"/>
                  </a:lnTo>
                  <a:lnTo>
                    <a:pt x="31" y="11"/>
                  </a:lnTo>
                  <a:lnTo>
                    <a:pt x="38" y="7"/>
                  </a:lnTo>
                  <a:lnTo>
                    <a:pt x="46" y="4"/>
                  </a:lnTo>
                  <a:lnTo>
                    <a:pt x="53" y="0"/>
                  </a:lnTo>
                  <a:lnTo>
                    <a:pt x="5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9" name="Freeform 20"/>
            <p:cNvSpPr>
              <a:spLocks/>
            </p:cNvSpPr>
            <p:nvPr/>
          </p:nvSpPr>
          <p:spPr bwMode="auto">
            <a:xfrm>
              <a:off x="1765300" y="3000375"/>
              <a:ext cx="177800" cy="184150"/>
            </a:xfrm>
            <a:custGeom>
              <a:avLst/>
              <a:gdLst>
                <a:gd name="T0" fmla="*/ 657 w 670"/>
                <a:gd name="T1" fmla="*/ 33 h 694"/>
                <a:gd name="T2" fmla="*/ 623 w 670"/>
                <a:gd name="T3" fmla="*/ 93 h 694"/>
                <a:gd name="T4" fmla="*/ 585 w 670"/>
                <a:gd name="T5" fmla="*/ 151 h 694"/>
                <a:gd name="T6" fmla="*/ 546 w 670"/>
                <a:gd name="T7" fmla="*/ 208 h 694"/>
                <a:gd name="T8" fmla="*/ 513 w 670"/>
                <a:gd name="T9" fmla="*/ 257 h 694"/>
                <a:gd name="T10" fmla="*/ 481 w 670"/>
                <a:gd name="T11" fmla="*/ 296 h 694"/>
                <a:gd name="T12" fmla="*/ 449 w 670"/>
                <a:gd name="T13" fmla="*/ 333 h 694"/>
                <a:gd name="T14" fmla="*/ 416 w 670"/>
                <a:gd name="T15" fmla="*/ 370 h 694"/>
                <a:gd name="T16" fmla="*/ 382 w 670"/>
                <a:gd name="T17" fmla="*/ 406 h 694"/>
                <a:gd name="T18" fmla="*/ 348 w 670"/>
                <a:gd name="T19" fmla="*/ 441 h 694"/>
                <a:gd name="T20" fmla="*/ 310 w 670"/>
                <a:gd name="T21" fmla="*/ 475 h 694"/>
                <a:gd name="T22" fmla="*/ 272 w 670"/>
                <a:gd name="T23" fmla="*/ 506 h 694"/>
                <a:gd name="T24" fmla="*/ 238 w 670"/>
                <a:gd name="T25" fmla="*/ 533 h 694"/>
                <a:gd name="T26" fmla="*/ 210 w 670"/>
                <a:gd name="T27" fmla="*/ 556 h 694"/>
                <a:gd name="T28" fmla="*/ 184 w 670"/>
                <a:gd name="T29" fmla="*/ 578 h 694"/>
                <a:gd name="T30" fmla="*/ 156 w 670"/>
                <a:gd name="T31" fmla="*/ 600 h 694"/>
                <a:gd name="T32" fmla="*/ 128 w 670"/>
                <a:gd name="T33" fmla="*/ 621 h 694"/>
                <a:gd name="T34" fmla="*/ 99 w 670"/>
                <a:gd name="T35" fmla="*/ 641 h 694"/>
                <a:gd name="T36" fmla="*/ 68 w 670"/>
                <a:gd name="T37" fmla="*/ 658 h 694"/>
                <a:gd name="T38" fmla="*/ 38 w 670"/>
                <a:gd name="T39" fmla="*/ 675 h 694"/>
                <a:gd name="T40" fmla="*/ 16 w 670"/>
                <a:gd name="T41" fmla="*/ 683 h 694"/>
                <a:gd name="T42" fmla="*/ 6 w 670"/>
                <a:gd name="T43" fmla="*/ 692 h 694"/>
                <a:gd name="T44" fmla="*/ 15 w 670"/>
                <a:gd name="T45" fmla="*/ 682 h 694"/>
                <a:gd name="T46" fmla="*/ 45 w 670"/>
                <a:gd name="T47" fmla="*/ 658 h 694"/>
                <a:gd name="T48" fmla="*/ 77 w 670"/>
                <a:gd name="T49" fmla="*/ 637 h 694"/>
                <a:gd name="T50" fmla="*/ 108 w 670"/>
                <a:gd name="T51" fmla="*/ 618 h 694"/>
                <a:gd name="T52" fmla="*/ 137 w 670"/>
                <a:gd name="T53" fmla="*/ 596 h 694"/>
                <a:gd name="T54" fmla="*/ 163 w 670"/>
                <a:gd name="T55" fmla="*/ 572 h 694"/>
                <a:gd name="T56" fmla="*/ 189 w 670"/>
                <a:gd name="T57" fmla="*/ 550 h 694"/>
                <a:gd name="T58" fmla="*/ 216 w 670"/>
                <a:gd name="T59" fmla="*/ 528 h 694"/>
                <a:gd name="T60" fmla="*/ 243 w 670"/>
                <a:gd name="T61" fmla="*/ 506 h 694"/>
                <a:gd name="T62" fmla="*/ 270 w 670"/>
                <a:gd name="T63" fmla="*/ 484 h 694"/>
                <a:gd name="T64" fmla="*/ 294 w 670"/>
                <a:gd name="T65" fmla="*/ 461 h 694"/>
                <a:gd name="T66" fmla="*/ 317 w 670"/>
                <a:gd name="T67" fmla="*/ 435 h 694"/>
                <a:gd name="T68" fmla="*/ 351 w 670"/>
                <a:gd name="T69" fmla="*/ 403 h 694"/>
                <a:gd name="T70" fmla="*/ 389 w 670"/>
                <a:gd name="T71" fmla="*/ 360 h 694"/>
                <a:gd name="T72" fmla="*/ 424 w 670"/>
                <a:gd name="T73" fmla="*/ 314 h 694"/>
                <a:gd name="T74" fmla="*/ 460 w 670"/>
                <a:gd name="T75" fmla="*/ 269 h 694"/>
                <a:gd name="T76" fmla="*/ 488 w 670"/>
                <a:gd name="T77" fmla="*/ 234 h 694"/>
                <a:gd name="T78" fmla="*/ 509 w 670"/>
                <a:gd name="T79" fmla="*/ 210 h 694"/>
                <a:gd name="T80" fmla="*/ 531 w 670"/>
                <a:gd name="T81" fmla="*/ 186 h 694"/>
                <a:gd name="T82" fmla="*/ 549 w 670"/>
                <a:gd name="T83" fmla="*/ 161 h 694"/>
                <a:gd name="T84" fmla="*/ 568 w 670"/>
                <a:gd name="T85" fmla="*/ 128 h 694"/>
                <a:gd name="T86" fmla="*/ 598 w 670"/>
                <a:gd name="T87" fmla="*/ 92 h 694"/>
                <a:gd name="T88" fmla="*/ 627 w 670"/>
                <a:gd name="T89" fmla="*/ 56 h 694"/>
                <a:gd name="T90" fmla="*/ 653 w 670"/>
                <a:gd name="T91" fmla="*/ 20 h 694"/>
                <a:gd name="T92" fmla="*/ 670 w 670"/>
                <a:gd name="T93"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0" h="694">
                  <a:moveTo>
                    <a:pt x="670" y="0"/>
                  </a:moveTo>
                  <a:lnTo>
                    <a:pt x="657" y="33"/>
                  </a:lnTo>
                  <a:lnTo>
                    <a:pt x="641" y="63"/>
                  </a:lnTo>
                  <a:lnTo>
                    <a:pt x="623" y="93"/>
                  </a:lnTo>
                  <a:lnTo>
                    <a:pt x="604" y="122"/>
                  </a:lnTo>
                  <a:lnTo>
                    <a:pt x="585" y="151"/>
                  </a:lnTo>
                  <a:lnTo>
                    <a:pt x="565" y="179"/>
                  </a:lnTo>
                  <a:lnTo>
                    <a:pt x="546" y="208"/>
                  </a:lnTo>
                  <a:lnTo>
                    <a:pt x="529" y="239"/>
                  </a:lnTo>
                  <a:lnTo>
                    <a:pt x="513" y="257"/>
                  </a:lnTo>
                  <a:lnTo>
                    <a:pt x="498" y="277"/>
                  </a:lnTo>
                  <a:lnTo>
                    <a:pt x="481" y="296"/>
                  </a:lnTo>
                  <a:lnTo>
                    <a:pt x="465" y="314"/>
                  </a:lnTo>
                  <a:lnTo>
                    <a:pt x="449" y="333"/>
                  </a:lnTo>
                  <a:lnTo>
                    <a:pt x="432" y="351"/>
                  </a:lnTo>
                  <a:lnTo>
                    <a:pt x="416" y="370"/>
                  </a:lnTo>
                  <a:lnTo>
                    <a:pt x="400" y="389"/>
                  </a:lnTo>
                  <a:lnTo>
                    <a:pt x="382" y="406"/>
                  </a:lnTo>
                  <a:lnTo>
                    <a:pt x="365" y="425"/>
                  </a:lnTo>
                  <a:lnTo>
                    <a:pt x="348" y="441"/>
                  </a:lnTo>
                  <a:lnTo>
                    <a:pt x="329" y="458"/>
                  </a:lnTo>
                  <a:lnTo>
                    <a:pt x="310" y="475"/>
                  </a:lnTo>
                  <a:lnTo>
                    <a:pt x="292" y="491"/>
                  </a:lnTo>
                  <a:lnTo>
                    <a:pt x="272" y="506"/>
                  </a:lnTo>
                  <a:lnTo>
                    <a:pt x="251" y="521"/>
                  </a:lnTo>
                  <a:lnTo>
                    <a:pt x="238" y="533"/>
                  </a:lnTo>
                  <a:lnTo>
                    <a:pt x="224" y="544"/>
                  </a:lnTo>
                  <a:lnTo>
                    <a:pt x="210" y="556"/>
                  </a:lnTo>
                  <a:lnTo>
                    <a:pt x="198" y="568"/>
                  </a:lnTo>
                  <a:lnTo>
                    <a:pt x="184" y="578"/>
                  </a:lnTo>
                  <a:lnTo>
                    <a:pt x="170" y="590"/>
                  </a:lnTo>
                  <a:lnTo>
                    <a:pt x="156" y="600"/>
                  </a:lnTo>
                  <a:lnTo>
                    <a:pt x="142" y="611"/>
                  </a:lnTo>
                  <a:lnTo>
                    <a:pt x="128" y="621"/>
                  </a:lnTo>
                  <a:lnTo>
                    <a:pt x="113" y="630"/>
                  </a:lnTo>
                  <a:lnTo>
                    <a:pt x="99" y="641"/>
                  </a:lnTo>
                  <a:lnTo>
                    <a:pt x="84" y="650"/>
                  </a:lnTo>
                  <a:lnTo>
                    <a:pt x="68" y="658"/>
                  </a:lnTo>
                  <a:lnTo>
                    <a:pt x="53" y="666"/>
                  </a:lnTo>
                  <a:lnTo>
                    <a:pt x="38" y="675"/>
                  </a:lnTo>
                  <a:lnTo>
                    <a:pt x="23" y="683"/>
                  </a:lnTo>
                  <a:lnTo>
                    <a:pt x="16" y="683"/>
                  </a:lnTo>
                  <a:lnTo>
                    <a:pt x="12" y="686"/>
                  </a:lnTo>
                  <a:lnTo>
                    <a:pt x="6" y="692"/>
                  </a:lnTo>
                  <a:lnTo>
                    <a:pt x="0" y="694"/>
                  </a:lnTo>
                  <a:lnTo>
                    <a:pt x="15" y="682"/>
                  </a:lnTo>
                  <a:lnTo>
                    <a:pt x="30" y="670"/>
                  </a:lnTo>
                  <a:lnTo>
                    <a:pt x="45" y="658"/>
                  </a:lnTo>
                  <a:lnTo>
                    <a:pt x="60" y="648"/>
                  </a:lnTo>
                  <a:lnTo>
                    <a:pt x="77" y="637"/>
                  </a:lnTo>
                  <a:lnTo>
                    <a:pt x="93" y="628"/>
                  </a:lnTo>
                  <a:lnTo>
                    <a:pt x="108" y="618"/>
                  </a:lnTo>
                  <a:lnTo>
                    <a:pt x="124" y="607"/>
                  </a:lnTo>
                  <a:lnTo>
                    <a:pt x="137" y="596"/>
                  </a:lnTo>
                  <a:lnTo>
                    <a:pt x="150" y="583"/>
                  </a:lnTo>
                  <a:lnTo>
                    <a:pt x="163" y="572"/>
                  </a:lnTo>
                  <a:lnTo>
                    <a:pt x="177" y="561"/>
                  </a:lnTo>
                  <a:lnTo>
                    <a:pt x="189" y="550"/>
                  </a:lnTo>
                  <a:lnTo>
                    <a:pt x="203" y="539"/>
                  </a:lnTo>
                  <a:lnTo>
                    <a:pt x="216" y="528"/>
                  </a:lnTo>
                  <a:lnTo>
                    <a:pt x="230" y="518"/>
                  </a:lnTo>
                  <a:lnTo>
                    <a:pt x="243" y="506"/>
                  </a:lnTo>
                  <a:lnTo>
                    <a:pt x="256" y="496"/>
                  </a:lnTo>
                  <a:lnTo>
                    <a:pt x="270" y="484"/>
                  </a:lnTo>
                  <a:lnTo>
                    <a:pt x="281" y="472"/>
                  </a:lnTo>
                  <a:lnTo>
                    <a:pt x="294" y="461"/>
                  </a:lnTo>
                  <a:lnTo>
                    <a:pt x="306" y="448"/>
                  </a:lnTo>
                  <a:lnTo>
                    <a:pt x="317" y="435"/>
                  </a:lnTo>
                  <a:lnTo>
                    <a:pt x="329" y="421"/>
                  </a:lnTo>
                  <a:lnTo>
                    <a:pt x="351" y="403"/>
                  </a:lnTo>
                  <a:lnTo>
                    <a:pt x="371" y="382"/>
                  </a:lnTo>
                  <a:lnTo>
                    <a:pt x="389" y="360"/>
                  </a:lnTo>
                  <a:lnTo>
                    <a:pt x="408" y="337"/>
                  </a:lnTo>
                  <a:lnTo>
                    <a:pt x="424" y="314"/>
                  </a:lnTo>
                  <a:lnTo>
                    <a:pt x="442" y="291"/>
                  </a:lnTo>
                  <a:lnTo>
                    <a:pt x="460" y="269"/>
                  </a:lnTo>
                  <a:lnTo>
                    <a:pt x="479" y="247"/>
                  </a:lnTo>
                  <a:lnTo>
                    <a:pt x="488" y="234"/>
                  </a:lnTo>
                  <a:lnTo>
                    <a:pt x="499" y="222"/>
                  </a:lnTo>
                  <a:lnTo>
                    <a:pt x="509" y="210"/>
                  </a:lnTo>
                  <a:lnTo>
                    <a:pt x="521" y="198"/>
                  </a:lnTo>
                  <a:lnTo>
                    <a:pt x="531" y="186"/>
                  </a:lnTo>
                  <a:lnTo>
                    <a:pt x="541" y="173"/>
                  </a:lnTo>
                  <a:lnTo>
                    <a:pt x="549" y="161"/>
                  </a:lnTo>
                  <a:lnTo>
                    <a:pt x="554" y="147"/>
                  </a:lnTo>
                  <a:lnTo>
                    <a:pt x="568" y="128"/>
                  </a:lnTo>
                  <a:lnTo>
                    <a:pt x="584" y="110"/>
                  </a:lnTo>
                  <a:lnTo>
                    <a:pt x="598" y="92"/>
                  </a:lnTo>
                  <a:lnTo>
                    <a:pt x="613" y="75"/>
                  </a:lnTo>
                  <a:lnTo>
                    <a:pt x="627" y="56"/>
                  </a:lnTo>
                  <a:lnTo>
                    <a:pt x="639" y="39"/>
                  </a:lnTo>
                  <a:lnTo>
                    <a:pt x="653" y="20"/>
                  </a:lnTo>
                  <a:lnTo>
                    <a:pt x="665" y="0"/>
                  </a:lnTo>
                  <a:lnTo>
                    <a:pt x="6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0" name="Freeform 21"/>
            <p:cNvSpPr>
              <a:spLocks/>
            </p:cNvSpPr>
            <p:nvPr/>
          </p:nvSpPr>
          <p:spPr bwMode="auto">
            <a:xfrm>
              <a:off x="1709738" y="3028950"/>
              <a:ext cx="11113" cy="17462"/>
            </a:xfrm>
            <a:custGeom>
              <a:avLst/>
              <a:gdLst>
                <a:gd name="T0" fmla="*/ 44 w 44"/>
                <a:gd name="T1" fmla="*/ 7 h 65"/>
                <a:gd name="T2" fmla="*/ 0 w 44"/>
                <a:gd name="T3" fmla="*/ 65 h 65"/>
                <a:gd name="T4" fmla="*/ 0 w 44"/>
                <a:gd name="T5" fmla="*/ 55 h 65"/>
                <a:gd name="T6" fmla="*/ 6 w 44"/>
                <a:gd name="T7" fmla="*/ 48 h 65"/>
                <a:gd name="T8" fmla="*/ 10 w 44"/>
                <a:gd name="T9" fmla="*/ 41 h 65"/>
                <a:gd name="T10" fmla="*/ 16 w 44"/>
                <a:gd name="T11" fmla="*/ 33 h 65"/>
                <a:gd name="T12" fmla="*/ 21 w 44"/>
                <a:gd name="T13" fmla="*/ 26 h 65"/>
                <a:gd name="T14" fmla="*/ 26 w 44"/>
                <a:gd name="T15" fmla="*/ 19 h 65"/>
                <a:gd name="T16" fmla="*/ 31 w 44"/>
                <a:gd name="T17" fmla="*/ 12 h 65"/>
                <a:gd name="T18" fmla="*/ 37 w 44"/>
                <a:gd name="T19" fmla="*/ 6 h 65"/>
                <a:gd name="T20" fmla="*/ 44 w 44"/>
                <a:gd name="T21" fmla="*/ 0 h 65"/>
                <a:gd name="T22" fmla="*/ 44 w 44"/>
                <a:gd name="T23"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44" y="7"/>
                  </a:moveTo>
                  <a:lnTo>
                    <a:pt x="0" y="65"/>
                  </a:lnTo>
                  <a:lnTo>
                    <a:pt x="0" y="55"/>
                  </a:lnTo>
                  <a:lnTo>
                    <a:pt x="6" y="48"/>
                  </a:lnTo>
                  <a:lnTo>
                    <a:pt x="10" y="41"/>
                  </a:lnTo>
                  <a:lnTo>
                    <a:pt x="16" y="33"/>
                  </a:lnTo>
                  <a:lnTo>
                    <a:pt x="21" y="26"/>
                  </a:lnTo>
                  <a:lnTo>
                    <a:pt x="26" y="19"/>
                  </a:lnTo>
                  <a:lnTo>
                    <a:pt x="31" y="12"/>
                  </a:lnTo>
                  <a:lnTo>
                    <a:pt x="37" y="6"/>
                  </a:lnTo>
                  <a:lnTo>
                    <a:pt x="44" y="0"/>
                  </a:lnTo>
                  <a:lnTo>
                    <a:pt x="4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1" name="Freeform 22"/>
            <p:cNvSpPr>
              <a:spLocks/>
            </p:cNvSpPr>
            <p:nvPr/>
          </p:nvSpPr>
          <p:spPr bwMode="auto">
            <a:xfrm>
              <a:off x="1800225" y="3040063"/>
              <a:ext cx="136525" cy="139700"/>
            </a:xfrm>
            <a:custGeom>
              <a:avLst/>
              <a:gdLst>
                <a:gd name="T0" fmla="*/ 460 w 513"/>
                <a:gd name="T1" fmla="*/ 93 h 524"/>
                <a:gd name="T2" fmla="*/ 436 w 513"/>
                <a:gd name="T3" fmla="*/ 123 h 524"/>
                <a:gd name="T4" fmla="*/ 411 w 513"/>
                <a:gd name="T5" fmla="*/ 153 h 524"/>
                <a:gd name="T6" fmla="*/ 385 w 513"/>
                <a:gd name="T7" fmla="*/ 183 h 524"/>
                <a:gd name="T8" fmla="*/ 360 w 513"/>
                <a:gd name="T9" fmla="*/ 213 h 524"/>
                <a:gd name="T10" fmla="*/ 333 w 513"/>
                <a:gd name="T11" fmla="*/ 244 h 524"/>
                <a:gd name="T12" fmla="*/ 305 w 513"/>
                <a:gd name="T13" fmla="*/ 274 h 524"/>
                <a:gd name="T14" fmla="*/ 276 w 513"/>
                <a:gd name="T15" fmla="*/ 303 h 524"/>
                <a:gd name="T16" fmla="*/ 248 w 513"/>
                <a:gd name="T17" fmla="*/ 331 h 524"/>
                <a:gd name="T18" fmla="*/ 218 w 513"/>
                <a:gd name="T19" fmla="*/ 359 h 524"/>
                <a:gd name="T20" fmla="*/ 187 w 513"/>
                <a:gd name="T21" fmla="*/ 386 h 524"/>
                <a:gd name="T22" fmla="*/ 157 w 513"/>
                <a:gd name="T23" fmla="*/ 411 h 524"/>
                <a:gd name="T24" fmla="*/ 127 w 513"/>
                <a:gd name="T25" fmla="*/ 437 h 524"/>
                <a:gd name="T26" fmla="*/ 96 w 513"/>
                <a:gd name="T27" fmla="*/ 460 h 524"/>
                <a:gd name="T28" fmla="*/ 64 w 513"/>
                <a:gd name="T29" fmla="*/ 483 h 524"/>
                <a:gd name="T30" fmla="*/ 32 w 513"/>
                <a:gd name="T31" fmla="*/ 504 h 524"/>
                <a:gd name="T32" fmla="*/ 0 w 513"/>
                <a:gd name="T33" fmla="*/ 524 h 524"/>
                <a:gd name="T34" fmla="*/ 24 w 513"/>
                <a:gd name="T35" fmla="*/ 506 h 524"/>
                <a:gd name="T36" fmla="*/ 46 w 513"/>
                <a:gd name="T37" fmla="*/ 488 h 524"/>
                <a:gd name="T38" fmla="*/ 67 w 513"/>
                <a:gd name="T39" fmla="*/ 468 h 524"/>
                <a:gd name="T40" fmla="*/ 87 w 513"/>
                <a:gd name="T41" fmla="*/ 448 h 524"/>
                <a:gd name="T42" fmla="*/ 108 w 513"/>
                <a:gd name="T43" fmla="*/ 429 h 524"/>
                <a:gd name="T44" fmla="*/ 129 w 513"/>
                <a:gd name="T45" fmla="*/ 408 h 524"/>
                <a:gd name="T46" fmla="*/ 151 w 513"/>
                <a:gd name="T47" fmla="*/ 388 h 524"/>
                <a:gd name="T48" fmla="*/ 175 w 513"/>
                <a:gd name="T49" fmla="*/ 368 h 524"/>
                <a:gd name="T50" fmla="*/ 194 w 513"/>
                <a:gd name="T51" fmla="*/ 348 h 524"/>
                <a:gd name="T52" fmla="*/ 214 w 513"/>
                <a:gd name="T53" fmla="*/ 329 h 524"/>
                <a:gd name="T54" fmla="*/ 234 w 513"/>
                <a:gd name="T55" fmla="*/ 308 h 524"/>
                <a:gd name="T56" fmla="*/ 254 w 513"/>
                <a:gd name="T57" fmla="*/ 287 h 524"/>
                <a:gd name="T58" fmla="*/ 272 w 513"/>
                <a:gd name="T59" fmla="*/ 267 h 524"/>
                <a:gd name="T60" fmla="*/ 291 w 513"/>
                <a:gd name="T61" fmla="*/ 246 h 524"/>
                <a:gd name="T62" fmla="*/ 311 w 513"/>
                <a:gd name="T63" fmla="*/ 225 h 524"/>
                <a:gd name="T64" fmla="*/ 329 w 513"/>
                <a:gd name="T65" fmla="*/ 204 h 524"/>
                <a:gd name="T66" fmla="*/ 348 w 513"/>
                <a:gd name="T67" fmla="*/ 183 h 524"/>
                <a:gd name="T68" fmla="*/ 367 w 513"/>
                <a:gd name="T69" fmla="*/ 161 h 524"/>
                <a:gd name="T70" fmla="*/ 386 w 513"/>
                <a:gd name="T71" fmla="*/ 140 h 524"/>
                <a:gd name="T72" fmla="*/ 405 w 513"/>
                <a:gd name="T73" fmla="*/ 119 h 524"/>
                <a:gd name="T74" fmla="*/ 423 w 513"/>
                <a:gd name="T75" fmla="*/ 98 h 524"/>
                <a:gd name="T76" fmla="*/ 442 w 513"/>
                <a:gd name="T77" fmla="*/ 76 h 524"/>
                <a:gd name="T78" fmla="*/ 462 w 513"/>
                <a:gd name="T79" fmla="*/ 55 h 524"/>
                <a:gd name="T80" fmla="*/ 480 w 513"/>
                <a:gd name="T81" fmla="*/ 34 h 524"/>
                <a:gd name="T82" fmla="*/ 513 w 513"/>
                <a:gd name="T83" fmla="*/ 0 h 524"/>
                <a:gd name="T84" fmla="*/ 508 w 513"/>
                <a:gd name="T85" fmla="*/ 12 h 524"/>
                <a:gd name="T86" fmla="*/ 501 w 513"/>
                <a:gd name="T87" fmla="*/ 24 h 524"/>
                <a:gd name="T88" fmla="*/ 494 w 513"/>
                <a:gd name="T89" fmla="*/ 34 h 524"/>
                <a:gd name="T90" fmla="*/ 486 w 513"/>
                <a:gd name="T91" fmla="*/ 46 h 524"/>
                <a:gd name="T92" fmla="*/ 479 w 513"/>
                <a:gd name="T93" fmla="*/ 58 h 524"/>
                <a:gd name="T94" fmla="*/ 471 w 513"/>
                <a:gd name="T95" fmla="*/ 68 h 524"/>
                <a:gd name="T96" fmla="*/ 465 w 513"/>
                <a:gd name="T97" fmla="*/ 80 h 524"/>
                <a:gd name="T98" fmla="*/ 460 w 513"/>
                <a:gd name="T99" fmla="*/ 93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3" h="524">
                  <a:moveTo>
                    <a:pt x="460" y="93"/>
                  </a:moveTo>
                  <a:lnTo>
                    <a:pt x="436" y="123"/>
                  </a:lnTo>
                  <a:lnTo>
                    <a:pt x="411" y="153"/>
                  </a:lnTo>
                  <a:lnTo>
                    <a:pt x="385" y="183"/>
                  </a:lnTo>
                  <a:lnTo>
                    <a:pt x="360" y="213"/>
                  </a:lnTo>
                  <a:lnTo>
                    <a:pt x="333" y="244"/>
                  </a:lnTo>
                  <a:lnTo>
                    <a:pt x="305" y="274"/>
                  </a:lnTo>
                  <a:lnTo>
                    <a:pt x="276" y="303"/>
                  </a:lnTo>
                  <a:lnTo>
                    <a:pt x="248" y="331"/>
                  </a:lnTo>
                  <a:lnTo>
                    <a:pt x="218" y="359"/>
                  </a:lnTo>
                  <a:lnTo>
                    <a:pt x="187" y="386"/>
                  </a:lnTo>
                  <a:lnTo>
                    <a:pt x="157" y="411"/>
                  </a:lnTo>
                  <a:lnTo>
                    <a:pt x="127" y="437"/>
                  </a:lnTo>
                  <a:lnTo>
                    <a:pt x="96" y="460"/>
                  </a:lnTo>
                  <a:lnTo>
                    <a:pt x="64" y="483"/>
                  </a:lnTo>
                  <a:lnTo>
                    <a:pt x="32" y="504"/>
                  </a:lnTo>
                  <a:lnTo>
                    <a:pt x="0" y="524"/>
                  </a:lnTo>
                  <a:lnTo>
                    <a:pt x="24" y="506"/>
                  </a:lnTo>
                  <a:lnTo>
                    <a:pt x="46" y="488"/>
                  </a:lnTo>
                  <a:lnTo>
                    <a:pt x="67" y="468"/>
                  </a:lnTo>
                  <a:lnTo>
                    <a:pt x="87" y="448"/>
                  </a:lnTo>
                  <a:lnTo>
                    <a:pt x="108" y="429"/>
                  </a:lnTo>
                  <a:lnTo>
                    <a:pt x="129" y="408"/>
                  </a:lnTo>
                  <a:lnTo>
                    <a:pt x="151" y="388"/>
                  </a:lnTo>
                  <a:lnTo>
                    <a:pt x="175" y="368"/>
                  </a:lnTo>
                  <a:lnTo>
                    <a:pt x="194" y="348"/>
                  </a:lnTo>
                  <a:lnTo>
                    <a:pt x="214" y="329"/>
                  </a:lnTo>
                  <a:lnTo>
                    <a:pt x="234" y="308"/>
                  </a:lnTo>
                  <a:lnTo>
                    <a:pt x="254" y="287"/>
                  </a:lnTo>
                  <a:lnTo>
                    <a:pt x="272" y="267"/>
                  </a:lnTo>
                  <a:lnTo>
                    <a:pt x="291" y="246"/>
                  </a:lnTo>
                  <a:lnTo>
                    <a:pt x="311" y="225"/>
                  </a:lnTo>
                  <a:lnTo>
                    <a:pt x="329" y="204"/>
                  </a:lnTo>
                  <a:lnTo>
                    <a:pt x="348" y="183"/>
                  </a:lnTo>
                  <a:lnTo>
                    <a:pt x="367" y="161"/>
                  </a:lnTo>
                  <a:lnTo>
                    <a:pt x="386" y="140"/>
                  </a:lnTo>
                  <a:lnTo>
                    <a:pt x="405" y="119"/>
                  </a:lnTo>
                  <a:lnTo>
                    <a:pt x="423" y="98"/>
                  </a:lnTo>
                  <a:lnTo>
                    <a:pt x="442" y="76"/>
                  </a:lnTo>
                  <a:lnTo>
                    <a:pt x="462" y="55"/>
                  </a:lnTo>
                  <a:lnTo>
                    <a:pt x="480" y="34"/>
                  </a:lnTo>
                  <a:lnTo>
                    <a:pt x="513" y="0"/>
                  </a:lnTo>
                  <a:lnTo>
                    <a:pt x="508" y="12"/>
                  </a:lnTo>
                  <a:lnTo>
                    <a:pt x="501" y="24"/>
                  </a:lnTo>
                  <a:lnTo>
                    <a:pt x="494" y="34"/>
                  </a:lnTo>
                  <a:lnTo>
                    <a:pt x="486" y="46"/>
                  </a:lnTo>
                  <a:lnTo>
                    <a:pt x="479" y="58"/>
                  </a:lnTo>
                  <a:lnTo>
                    <a:pt x="471" y="68"/>
                  </a:lnTo>
                  <a:lnTo>
                    <a:pt x="465" y="80"/>
                  </a:lnTo>
                  <a:lnTo>
                    <a:pt x="460" y="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2" name="Freeform 23"/>
            <p:cNvSpPr>
              <a:spLocks/>
            </p:cNvSpPr>
            <p:nvPr/>
          </p:nvSpPr>
          <p:spPr bwMode="auto">
            <a:xfrm>
              <a:off x="1835150" y="3084513"/>
              <a:ext cx="85725" cy="85725"/>
            </a:xfrm>
            <a:custGeom>
              <a:avLst/>
              <a:gdLst>
                <a:gd name="T0" fmla="*/ 327 w 327"/>
                <a:gd name="T1" fmla="*/ 0 h 325"/>
                <a:gd name="T2" fmla="*/ 312 w 327"/>
                <a:gd name="T3" fmla="*/ 25 h 325"/>
                <a:gd name="T4" fmla="*/ 295 w 327"/>
                <a:gd name="T5" fmla="*/ 49 h 325"/>
                <a:gd name="T6" fmla="*/ 279 w 327"/>
                <a:gd name="T7" fmla="*/ 73 h 325"/>
                <a:gd name="T8" fmla="*/ 260 w 327"/>
                <a:gd name="T9" fmla="*/ 96 h 325"/>
                <a:gd name="T10" fmla="*/ 243 w 327"/>
                <a:gd name="T11" fmla="*/ 118 h 325"/>
                <a:gd name="T12" fmla="*/ 223 w 327"/>
                <a:gd name="T13" fmla="*/ 140 h 325"/>
                <a:gd name="T14" fmla="*/ 203 w 327"/>
                <a:gd name="T15" fmla="*/ 161 h 325"/>
                <a:gd name="T16" fmla="*/ 184 w 327"/>
                <a:gd name="T17" fmla="*/ 182 h 325"/>
                <a:gd name="T18" fmla="*/ 163 w 327"/>
                <a:gd name="T19" fmla="*/ 202 h 325"/>
                <a:gd name="T20" fmla="*/ 141 w 327"/>
                <a:gd name="T21" fmla="*/ 221 h 325"/>
                <a:gd name="T22" fmla="*/ 119 w 327"/>
                <a:gd name="T23" fmla="*/ 240 h 325"/>
                <a:gd name="T24" fmla="*/ 95 w 327"/>
                <a:gd name="T25" fmla="*/ 259 h 325"/>
                <a:gd name="T26" fmla="*/ 72 w 327"/>
                <a:gd name="T27" fmla="*/ 276 h 325"/>
                <a:gd name="T28" fmla="*/ 49 w 327"/>
                <a:gd name="T29" fmla="*/ 293 h 325"/>
                <a:gd name="T30" fmla="*/ 24 w 327"/>
                <a:gd name="T31" fmla="*/ 310 h 325"/>
                <a:gd name="T32" fmla="*/ 0 w 327"/>
                <a:gd name="T33" fmla="*/ 325 h 325"/>
                <a:gd name="T34" fmla="*/ 17 w 327"/>
                <a:gd name="T35" fmla="*/ 306 h 325"/>
                <a:gd name="T36" fmla="*/ 35 w 327"/>
                <a:gd name="T37" fmla="*/ 289 h 325"/>
                <a:gd name="T38" fmla="*/ 53 w 327"/>
                <a:gd name="T39" fmla="*/ 271 h 325"/>
                <a:gd name="T40" fmla="*/ 73 w 327"/>
                <a:gd name="T41" fmla="*/ 253 h 325"/>
                <a:gd name="T42" fmla="*/ 92 w 327"/>
                <a:gd name="T43" fmla="*/ 235 h 325"/>
                <a:gd name="T44" fmla="*/ 112 w 327"/>
                <a:gd name="T45" fmla="*/ 219 h 325"/>
                <a:gd name="T46" fmla="*/ 131 w 327"/>
                <a:gd name="T47" fmla="*/ 202 h 325"/>
                <a:gd name="T48" fmla="*/ 151 w 327"/>
                <a:gd name="T49" fmla="*/ 184 h 325"/>
                <a:gd name="T50" fmla="*/ 171 w 327"/>
                <a:gd name="T51" fmla="*/ 167 h 325"/>
                <a:gd name="T52" fmla="*/ 191 w 327"/>
                <a:gd name="T53" fmla="*/ 148 h 325"/>
                <a:gd name="T54" fmla="*/ 209 w 327"/>
                <a:gd name="T55" fmla="*/ 131 h 325"/>
                <a:gd name="T56" fmla="*/ 228 w 327"/>
                <a:gd name="T57" fmla="*/ 112 h 325"/>
                <a:gd name="T58" fmla="*/ 245 w 327"/>
                <a:gd name="T59" fmla="*/ 94 h 325"/>
                <a:gd name="T60" fmla="*/ 262 w 327"/>
                <a:gd name="T61" fmla="*/ 75 h 325"/>
                <a:gd name="T62" fmla="*/ 278 w 327"/>
                <a:gd name="T63" fmla="*/ 55 h 325"/>
                <a:gd name="T64" fmla="*/ 293 w 327"/>
                <a:gd name="T65" fmla="*/ 34 h 325"/>
                <a:gd name="T66" fmla="*/ 300 w 327"/>
                <a:gd name="T67" fmla="*/ 25 h 325"/>
                <a:gd name="T68" fmla="*/ 308 w 327"/>
                <a:gd name="T69" fmla="*/ 16 h 325"/>
                <a:gd name="T70" fmla="*/ 316 w 327"/>
                <a:gd name="T71" fmla="*/ 6 h 325"/>
                <a:gd name="T72" fmla="*/ 327 w 327"/>
                <a:gd name="T7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25">
                  <a:moveTo>
                    <a:pt x="327" y="0"/>
                  </a:moveTo>
                  <a:lnTo>
                    <a:pt x="312" y="25"/>
                  </a:lnTo>
                  <a:lnTo>
                    <a:pt x="295" y="49"/>
                  </a:lnTo>
                  <a:lnTo>
                    <a:pt x="279" y="73"/>
                  </a:lnTo>
                  <a:lnTo>
                    <a:pt x="260" y="96"/>
                  </a:lnTo>
                  <a:lnTo>
                    <a:pt x="243" y="118"/>
                  </a:lnTo>
                  <a:lnTo>
                    <a:pt x="223" y="140"/>
                  </a:lnTo>
                  <a:lnTo>
                    <a:pt x="203" y="161"/>
                  </a:lnTo>
                  <a:lnTo>
                    <a:pt x="184" y="182"/>
                  </a:lnTo>
                  <a:lnTo>
                    <a:pt x="163" y="202"/>
                  </a:lnTo>
                  <a:lnTo>
                    <a:pt x="141" y="221"/>
                  </a:lnTo>
                  <a:lnTo>
                    <a:pt x="119" y="240"/>
                  </a:lnTo>
                  <a:lnTo>
                    <a:pt x="95" y="259"/>
                  </a:lnTo>
                  <a:lnTo>
                    <a:pt x="72" y="276"/>
                  </a:lnTo>
                  <a:lnTo>
                    <a:pt x="49" y="293"/>
                  </a:lnTo>
                  <a:lnTo>
                    <a:pt x="24" y="310"/>
                  </a:lnTo>
                  <a:lnTo>
                    <a:pt x="0" y="325"/>
                  </a:lnTo>
                  <a:lnTo>
                    <a:pt x="17" y="306"/>
                  </a:lnTo>
                  <a:lnTo>
                    <a:pt x="35" y="289"/>
                  </a:lnTo>
                  <a:lnTo>
                    <a:pt x="53" y="271"/>
                  </a:lnTo>
                  <a:lnTo>
                    <a:pt x="73" y="253"/>
                  </a:lnTo>
                  <a:lnTo>
                    <a:pt x="92" y="235"/>
                  </a:lnTo>
                  <a:lnTo>
                    <a:pt x="112" y="219"/>
                  </a:lnTo>
                  <a:lnTo>
                    <a:pt x="131" y="202"/>
                  </a:lnTo>
                  <a:lnTo>
                    <a:pt x="151" y="184"/>
                  </a:lnTo>
                  <a:lnTo>
                    <a:pt x="171" y="167"/>
                  </a:lnTo>
                  <a:lnTo>
                    <a:pt x="191" y="148"/>
                  </a:lnTo>
                  <a:lnTo>
                    <a:pt x="209" y="131"/>
                  </a:lnTo>
                  <a:lnTo>
                    <a:pt x="228" y="112"/>
                  </a:lnTo>
                  <a:lnTo>
                    <a:pt x="245" y="94"/>
                  </a:lnTo>
                  <a:lnTo>
                    <a:pt x="262" y="75"/>
                  </a:lnTo>
                  <a:lnTo>
                    <a:pt x="278" y="55"/>
                  </a:lnTo>
                  <a:lnTo>
                    <a:pt x="293" y="34"/>
                  </a:lnTo>
                  <a:lnTo>
                    <a:pt x="300" y="25"/>
                  </a:lnTo>
                  <a:lnTo>
                    <a:pt x="308" y="16"/>
                  </a:lnTo>
                  <a:lnTo>
                    <a:pt x="316" y="6"/>
                  </a:lnTo>
                  <a:lnTo>
                    <a:pt x="3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3" name="Freeform 24"/>
            <p:cNvSpPr>
              <a:spLocks/>
            </p:cNvSpPr>
            <p:nvPr/>
          </p:nvSpPr>
          <p:spPr bwMode="auto">
            <a:xfrm>
              <a:off x="1635125" y="3100388"/>
              <a:ext cx="28575" cy="63500"/>
            </a:xfrm>
            <a:custGeom>
              <a:avLst/>
              <a:gdLst>
                <a:gd name="T0" fmla="*/ 108 w 108"/>
                <a:gd name="T1" fmla="*/ 2 h 244"/>
                <a:gd name="T2" fmla="*/ 91 w 108"/>
                <a:gd name="T3" fmla="*/ 28 h 244"/>
                <a:gd name="T4" fmla="*/ 77 w 108"/>
                <a:gd name="T5" fmla="*/ 53 h 244"/>
                <a:gd name="T6" fmla="*/ 64 w 108"/>
                <a:gd name="T7" fmla="*/ 81 h 244"/>
                <a:gd name="T8" fmla="*/ 54 w 108"/>
                <a:gd name="T9" fmla="*/ 108 h 244"/>
                <a:gd name="T10" fmla="*/ 44 w 108"/>
                <a:gd name="T11" fmla="*/ 137 h 244"/>
                <a:gd name="T12" fmla="*/ 34 w 108"/>
                <a:gd name="T13" fmla="*/ 164 h 244"/>
                <a:gd name="T14" fmla="*/ 22 w 108"/>
                <a:gd name="T15" fmla="*/ 192 h 244"/>
                <a:gd name="T16" fmla="*/ 10 w 108"/>
                <a:gd name="T17" fmla="*/ 219 h 244"/>
                <a:gd name="T18" fmla="*/ 10 w 108"/>
                <a:gd name="T19" fmla="*/ 243 h 244"/>
                <a:gd name="T20" fmla="*/ 8 w 108"/>
                <a:gd name="T21" fmla="*/ 243 h 244"/>
                <a:gd name="T22" fmla="*/ 7 w 108"/>
                <a:gd name="T23" fmla="*/ 243 h 244"/>
                <a:gd name="T24" fmla="*/ 6 w 108"/>
                <a:gd name="T25" fmla="*/ 244 h 244"/>
                <a:gd name="T26" fmla="*/ 6 w 108"/>
                <a:gd name="T27" fmla="*/ 244 h 244"/>
                <a:gd name="T28" fmla="*/ 0 w 108"/>
                <a:gd name="T29" fmla="*/ 219 h 244"/>
                <a:gd name="T30" fmla="*/ 3 w 108"/>
                <a:gd name="T31" fmla="*/ 193 h 244"/>
                <a:gd name="T32" fmla="*/ 11 w 108"/>
                <a:gd name="T33" fmla="*/ 167 h 244"/>
                <a:gd name="T34" fmla="*/ 19 w 108"/>
                <a:gd name="T35" fmla="*/ 144 h 244"/>
                <a:gd name="T36" fmla="*/ 29 w 108"/>
                <a:gd name="T37" fmla="*/ 126 h 244"/>
                <a:gd name="T38" fmla="*/ 39 w 108"/>
                <a:gd name="T39" fmla="*/ 107 h 244"/>
                <a:gd name="T40" fmla="*/ 48 w 108"/>
                <a:gd name="T41" fmla="*/ 88 h 244"/>
                <a:gd name="T42" fmla="*/ 58 w 108"/>
                <a:gd name="T43" fmla="*/ 70 h 244"/>
                <a:gd name="T44" fmla="*/ 69 w 108"/>
                <a:gd name="T45" fmla="*/ 51 h 244"/>
                <a:gd name="T46" fmla="*/ 80 w 108"/>
                <a:gd name="T47" fmla="*/ 34 h 244"/>
                <a:gd name="T48" fmla="*/ 93 w 108"/>
                <a:gd name="T49" fmla="*/ 16 h 244"/>
                <a:gd name="T50" fmla="*/ 106 w 108"/>
                <a:gd name="T51" fmla="*/ 0 h 244"/>
                <a:gd name="T52" fmla="*/ 108 w 108"/>
                <a:gd name="T53" fmla="*/ 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8" h="244">
                  <a:moveTo>
                    <a:pt x="108" y="2"/>
                  </a:moveTo>
                  <a:lnTo>
                    <a:pt x="91" y="28"/>
                  </a:lnTo>
                  <a:lnTo>
                    <a:pt x="77" y="53"/>
                  </a:lnTo>
                  <a:lnTo>
                    <a:pt x="64" y="81"/>
                  </a:lnTo>
                  <a:lnTo>
                    <a:pt x="54" y="108"/>
                  </a:lnTo>
                  <a:lnTo>
                    <a:pt x="44" y="137"/>
                  </a:lnTo>
                  <a:lnTo>
                    <a:pt x="34" y="164"/>
                  </a:lnTo>
                  <a:lnTo>
                    <a:pt x="22" y="192"/>
                  </a:lnTo>
                  <a:lnTo>
                    <a:pt x="10" y="219"/>
                  </a:lnTo>
                  <a:lnTo>
                    <a:pt x="10" y="243"/>
                  </a:lnTo>
                  <a:lnTo>
                    <a:pt x="8" y="243"/>
                  </a:lnTo>
                  <a:lnTo>
                    <a:pt x="7" y="243"/>
                  </a:lnTo>
                  <a:lnTo>
                    <a:pt x="6" y="244"/>
                  </a:lnTo>
                  <a:lnTo>
                    <a:pt x="6" y="244"/>
                  </a:lnTo>
                  <a:lnTo>
                    <a:pt x="0" y="219"/>
                  </a:lnTo>
                  <a:lnTo>
                    <a:pt x="3" y="193"/>
                  </a:lnTo>
                  <a:lnTo>
                    <a:pt x="11" y="167"/>
                  </a:lnTo>
                  <a:lnTo>
                    <a:pt x="19" y="144"/>
                  </a:lnTo>
                  <a:lnTo>
                    <a:pt x="29" y="126"/>
                  </a:lnTo>
                  <a:lnTo>
                    <a:pt x="39" y="107"/>
                  </a:lnTo>
                  <a:lnTo>
                    <a:pt x="48" y="88"/>
                  </a:lnTo>
                  <a:lnTo>
                    <a:pt x="58" y="70"/>
                  </a:lnTo>
                  <a:lnTo>
                    <a:pt x="69" y="51"/>
                  </a:lnTo>
                  <a:lnTo>
                    <a:pt x="80" y="34"/>
                  </a:lnTo>
                  <a:lnTo>
                    <a:pt x="93" y="16"/>
                  </a:lnTo>
                  <a:lnTo>
                    <a:pt x="106" y="0"/>
                  </a:lnTo>
                  <a:lnTo>
                    <a:pt x="10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4" name="Freeform 25"/>
            <p:cNvSpPr>
              <a:spLocks/>
            </p:cNvSpPr>
            <p:nvPr/>
          </p:nvSpPr>
          <p:spPr bwMode="auto">
            <a:xfrm>
              <a:off x="1676400" y="3101975"/>
              <a:ext cx="0" cy="1587"/>
            </a:xfrm>
            <a:custGeom>
              <a:avLst/>
              <a:gdLst>
                <a:gd name="T0" fmla="*/ 6 w 6"/>
                <a:gd name="T1" fmla="*/ 0 h 7"/>
                <a:gd name="T2" fmla="*/ 6 w 6"/>
                <a:gd name="T3" fmla="*/ 2 h 7"/>
                <a:gd name="T4" fmla="*/ 5 w 6"/>
                <a:gd name="T5" fmla="*/ 3 h 7"/>
                <a:gd name="T6" fmla="*/ 4 w 6"/>
                <a:gd name="T7" fmla="*/ 6 h 7"/>
                <a:gd name="T8" fmla="*/ 1 w 6"/>
                <a:gd name="T9" fmla="*/ 7 h 7"/>
                <a:gd name="T10" fmla="*/ 0 w 6"/>
                <a:gd name="T11" fmla="*/ 5 h 7"/>
                <a:gd name="T12" fmla="*/ 1 w 6"/>
                <a:gd name="T13" fmla="*/ 2 h 7"/>
                <a:gd name="T14" fmla="*/ 2 w 6"/>
                <a:gd name="T15" fmla="*/ 0 h 7"/>
                <a:gd name="T16" fmla="*/ 6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6" y="0"/>
                  </a:moveTo>
                  <a:lnTo>
                    <a:pt x="6" y="2"/>
                  </a:lnTo>
                  <a:lnTo>
                    <a:pt x="5" y="3"/>
                  </a:lnTo>
                  <a:lnTo>
                    <a:pt x="4" y="6"/>
                  </a:lnTo>
                  <a:lnTo>
                    <a:pt x="1" y="7"/>
                  </a:lnTo>
                  <a:lnTo>
                    <a:pt x="0" y="5"/>
                  </a:lnTo>
                  <a:lnTo>
                    <a:pt x="1" y="2"/>
                  </a:lnTo>
                  <a:lnTo>
                    <a:pt x="2"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5" name="Freeform 26"/>
            <p:cNvSpPr>
              <a:spLocks/>
            </p:cNvSpPr>
            <p:nvPr/>
          </p:nvSpPr>
          <p:spPr bwMode="auto">
            <a:xfrm>
              <a:off x="1647825" y="3105150"/>
              <a:ext cx="26988" cy="60325"/>
            </a:xfrm>
            <a:custGeom>
              <a:avLst/>
              <a:gdLst>
                <a:gd name="T0" fmla="*/ 102 w 102"/>
                <a:gd name="T1" fmla="*/ 0 h 226"/>
                <a:gd name="T2" fmla="*/ 95 w 102"/>
                <a:gd name="T3" fmla="*/ 16 h 226"/>
                <a:gd name="T4" fmla="*/ 88 w 102"/>
                <a:gd name="T5" fmla="*/ 32 h 226"/>
                <a:gd name="T6" fmla="*/ 79 w 102"/>
                <a:gd name="T7" fmla="*/ 47 h 226"/>
                <a:gd name="T8" fmla="*/ 71 w 102"/>
                <a:gd name="T9" fmla="*/ 63 h 226"/>
                <a:gd name="T10" fmla="*/ 62 w 102"/>
                <a:gd name="T11" fmla="*/ 78 h 226"/>
                <a:gd name="T12" fmla="*/ 55 w 102"/>
                <a:gd name="T13" fmla="*/ 93 h 226"/>
                <a:gd name="T14" fmla="*/ 48 w 102"/>
                <a:gd name="T15" fmla="*/ 109 h 226"/>
                <a:gd name="T16" fmla="*/ 43 w 102"/>
                <a:gd name="T17" fmla="*/ 125 h 226"/>
                <a:gd name="T18" fmla="*/ 38 w 102"/>
                <a:gd name="T19" fmla="*/ 138 h 226"/>
                <a:gd name="T20" fmla="*/ 34 w 102"/>
                <a:gd name="T21" fmla="*/ 150 h 226"/>
                <a:gd name="T22" fmla="*/ 28 w 102"/>
                <a:gd name="T23" fmla="*/ 163 h 226"/>
                <a:gd name="T24" fmla="*/ 22 w 102"/>
                <a:gd name="T25" fmla="*/ 174 h 226"/>
                <a:gd name="T26" fmla="*/ 18 w 102"/>
                <a:gd name="T27" fmla="*/ 187 h 226"/>
                <a:gd name="T28" fmla="*/ 14 w 102"/>
                <a:gd name="T29" fmla="*/ 200 h 226"/>
                <a:gd name="T30" fmla="*/ 13 w 102"/>
                <a:gd name="T31" fmla="*/ 212 h 226"/>
                <a:gd name="T32" fmla="*/ 14 w 102"/>
                <a:gd name="T33" fmla="*/ 226 h 226"/>
                <a:gd name="T34" fmla="*/ 9 w 102"/>
                <a:gd name="T35" fmla="*/ 226 h 226"/>
                <a:gd name="T36" fmla="*/ 5 w 102"/>
                <a:gd name="T37" fmla="*/ 225 h 226"/>
                <a:gd name="T38" fmla="*/ 1 w 102"/>
                <a:gd name="T39" fmla="*/ 222 h 226"/>
                <a:gd name="T40" fmla="*/ 0 w 102"/>
                <a:gd name="T41" fmla="*/ 218 h 226"/>
                <a:gd name="T42" fmla="*/ 2 w 102"/>
                <a:gd name="T43" fmla="*/ 187 h 226"/>
                <a:gd name="T44" fmla="*/ 11 w 102"/>
                <a:gd name="T45" fmla="*/ 158 h 226"/>
                <a:gd name="T46" fmla="*/ 22 w 102"/>
                <a:gd name="T47" fmla="*/ 131 h 226"/>
                <a:gd name="T48" fmla="*/ 36 w 102"/>
                <a:gd name="T49" fmla="*/ 104 h 226"/>
                <a:gd name="T50" fmla="*/ 51 w 102"/>
                <a:gd name="T51" fmla="*/ 79 h 226"/>
                <a:gd name="T52" fmla="*/ 69 w 102"/>
                <a:gd name="T53" fmla="*/ 53 h 226"/>
                <a:gd name="T54" fmla="*/ 84 w 102"/>
                <a:gd name="T55" fmla="*/ 26 h 226"/>
                <a:gd name="T56" fmla="*/ 99 w 102"/>
                <a:gd name="T57" fmla="*/ 0 h 226"/>
                <a:gd name="T58" fmla="*/ 102 w 102"/>
                <a:gd name="T5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 h="226">
                  <a:moveTo>
                    <a:pt x="102" y="0"/>
                  </a:moveTo>
                  <a:lnTo>
                    <a:pt x="95" y="16"/>
                  </a:lnTo>
                  <a:lnTo>
                    <a:pt x="88" y="32"/>
                  </a:lnTo>
                  <a:lnTo>
                    <a:pt x="79" y="47"/>
                  </a:lnTo>
                  <a:lnTo>
                    <a:pt x="71" y="63"/>
                  </a:lnTo>
                  <a:lnTo>
                    <a:pt x="62" y="78"/>
                  </a:lnTo>
                  <a:lnTo>
                    <a:pt x="55" y="93"/>
                  </a:lnTo>
                  <a:lnTo>
                    <a:pt x="48" y="109"/>
                  </a:lnTo>
                  <a:lnTo>
                    <a:pt x="43" y="125"/>
                  </a:lnTo>
                  <a:lnTo>
                    <a:pt x="38" y="138"/>
                  </a:lnTo>
                  <a:lnTo>
                    <a:pt x="34" y="150"/>
                  </a:lnTo>
                  <a:lnTo>
                    <a:pt x="28" y="163"/>
                  </a:lnTo>
                  <a:lnTo>
                    <a:pt x="22" y="174"/>
                  </a:lnTo>
                  <a:lnTo>
                    <a:pt x="18" y="187"/>
                  </a:lnTo>
                  <a:lnTo>
                    <a:pt x="14" y="200"/>
                  </a:lnTo>
                  <a:lnTo>
                    <a:pt x="13" y="212"/>
                  </a:lnTo>
                  <a:lnTo>
                    <a:pt x="14" y="226"/>
                  </a:lnTo>
                  <a:lnTo>
                    <a:pt x="9" y="226"/>
                  </a:lnTo>
                  <a:lnTo>
                    <a:pt x="5" y="225"/>
                  </a:lnTo>
                  <a:lnTo>
                    <a:pt x="1" y="222"/>
                  </a:lnTo>
                  <a:lnTo>
                    <a:pt x="0" y="218"/>
                  </a:lnTo>
                  <a:lnTo>
                    <a:pt x="2" y="187"/>
                  </a:lnTo>
                  <a:lnTo>
                    <a:pt x="11" y="158"/>
                  </a:lnTo>
                  <a:lnTo>
                    <a:pt x="22" y="131"/>
                  </a:lnTo>
                  <a:lnTo>
                    <a:pt x="36" y="104"/>
                  </a:lnTo>
                  <a:lnTo>
                    <a:pt x="51" y="79"/>
                  </a:lnTo>
                  <a:lnTo>
                    <a:pt x="69" y="53"/>
                  </a:lnTo>
                  <a:lnTo>
                    <a:pt x="84" y="26"/>
                  </a:lnTo>
                  <a:lnTo>
                    <a:pt x="99" y="0"/>
                  </a:lnTo>
                  <a:lnTo>
                    <a:pt x="10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6" name="Freeform 27"/>
            <p:cNvSpPr>
              <a:spLocks/>
            </p:cNvSpPr>
            <p:nvPr/>
          </p:nvSpPr>
          <p:spPr bwMode="auto">
            <a:xfrm>
              <a:off x="1684338" y="3114675"/>
              <a:ext cx="19050" cy="39687"/>
            </a:xfrm>
            <a:custGeom>
              <a:avLst/>
              <a:gdLst>
                <a:gd name="T0" fmla="*/ 74 w 74"/>
                <a:gd name="T1" fmla="*/ 0 h 149"/>
                <a:gd name="T2" fmla="*/ 67 w 74"/>
                <a:gd name="T3" fmla="*/ 13 h 149"/>
                <a:gd name="T4" fmla="*/ 60 w 74"/>
                <a:gd name="T5" fmla="*/ 25 h 149"/>
                <a:gd name="T6" fmla="*/ 53 w 74"/>
                <a:gd name="T7" fmla="*/ 38 h 149"/>
                <a:gd name="T8" fmla="*/ 47 w 74"/>
                <a:gd name="T9" fmla="*/ 51 h 149"/>
                <a:gd name="T10" fmla="*/ 40 w 74"/>
                <a:gd name="T11" fmla="*/ 64 h 149"/>
                <a:gd name="T12" fmla="*/ 33 w 74"/>
                <a:gd name="T13" fmla="*/ 77 h 149"/>
                <a:gd name="T14" fmla="*/ 26 w 74"/>
                <a:gd name="T15" fmla="*/ 88 h 149"/>
                <a:gd name="T16" fmla="*/ 18 w 74"/>
                <a:gd name="T17" fmla="*/ 100 h 149"/>
                <a:gd name="T18" fmla="*/ 14 w 74"/>
                <a:gd name="T19" fmla="*/ 114 h 149"/>
                <a:gd name="T20" fmla="*/ 13 w 74"/>
                <a:gd name="T21" fmla="*/ 129 h 149"/>
                <a:gd name="T22" fmla="*/ 11 w 74"/>
                <a:gd name="T23" fmla="*/ 142 h 149"/>
                <a:gd name="T24" fmla="*/ 0 w 74"/>
                <a:gd name="T25" fmla="*/ 149 h 149"/>
                <a:gd name="T26" fmla="*/ 0 w 74"/>
                <a:gd name="T27" fmla="*/ 128 h 149"/>
                <a:gd name="T28" fmla="*/ 4 w 74"/>
                <a:gd name="T29" fmla="*/ 107 h 149"/>
                <a:gd name="T30" fmla="*/ 11 w 74"/>
                <a:gd name="T31" fmla="*/ 88 h 149"/>
                <a:gd name="T32" fmla="*/ 21 w 74"/>
                <a:gd name="T33" fmla="*/ 70 h 149"/>
                <a:gd name="T34" fmla="*/ 33 w 74"/>
                <a:gd name="T35" fmla="*/ 52 h 149"/>
                <a:gd name="T36" fmla="*/ 45 w 74"/>
                <a:gd name="T37" fmla="*/ 35 h 149"/>
                <a:gd name="T38" fmla="*/ 57 w 74"/>
                <a:gd name="T39" fmla="*/ 17 h 149"/>
                <a:gd name="T40" fmla="*/ 69 w 74"/>
                <a:gd name="T41" fmla="*/ 0 h 149"/>
                <a:gd name="T42" fmla="*/ 74 w 74"/>
                <a:gd name="T43"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149">
                  <a:moveTo>
                    <a:pt x="74" y="0"/>
                  </a:moveTo>
                  <a:lnTo>
                    <a:pt x="67" y="13"/>
                  </a:lnTo>
                  <a:lnTo>
                    <a:pt x="60" y="25"/>
                  </a:lnTo>
                  <a:lnTo>
                    <a:pt x="53" y="38"/>
                  </a:lnTo>
                  <a:lnTo>
                    <a:pt x="47" y="51"/>
                  </a:lnTo>
                  <a:lnTo>
                    <a:pt x="40" y="64"/>
                  </a:lnTo>
                  <a:lnTo>
                    <a:pt x="33" y="77"/>
                  </a:lnTo>
                  <a:lnTo>
                    <a:pt x="26" y="88"/>
                  </a:lnTo>
                  <a:lnTo>
                    <a:pt x="18" y="100"/>
                  </a:lnTo>
                  <a:lnTo>
                    <a:pt x="14" y="114"/>
                  </a:lnTo>
                  <a:lnTo>
                    <a:pt x="13" y="129"/>
                  </a:lnTo>
                  <a:lnTo>
                    <a:pt x="11" y="142"/>
                  </a:lnTo>
                  <a:lnTo>
                    <a:pt x="0" y="149"/>
                  </a:lnTo>
                  <a:lnTo>
                    <a:pt x="0" y="128"/>
                  </a:lnTo>
                  <a:lnTo>
                    <a:pt x="4" y="107"/>
                  </a:lnTo>
                  <a:lnTo>
                    <a:pt x="11" y="88"/>
                  </a:lnTo>
                  <a:lnTo>
                    <a:pt x="21" y="70"/>
                  </a:lnTo>
                  <a:lnTo>
                    <a:pt x="33" y="52"/>
                  </a:lnTo>
                  <a:lnTo>
                    <a:pt x="45" y="35"/>
                  </a:lnTo>
                  <a:lnTo>
                    <a:pt x="57" y="17"/>
                  </a:lnTo>
                  <a:lnTo>
                    <a:pt x="69" y="0"/>
                  </a:lnTo>
                  <a:lnTo>
                    <a:pt x="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7" name="Freeform 28"/>
            <p:cNvSpPr>
              <a:spLocks/>
            </p:cNvSpPr>
            <p:nvPr/>
          </p:nvSpPr>
          <p:spPr bwMode="auto">
            <a:xfrm>
              <a:off x="1663700" y="3116263"/>
              <a:ext cx="20638" cy="44450"/>
            </a:xfrm>
            <a:custGeom>
              <a:avLst/>
              <a:gdLst>
                <a:gd name="T0" fmla="*/ 78 w 78"/>
                <a:gd name="T1" fmla="*/ 0 h 169"/>
                <a:gd name="T2" fmla="*/ 65 w 78"/>
                <a:gd name="T3" fmla="*/ 19 h 169"/>
                <a:gd name="T4" fmla="*/ 53 w 78"/>
                <a:gd name="T5" fmla="*/ 39 h 169"/>
                <a:gd name="T6" fmla="*/ 43 w 78"/>
                <a:gd name="T7" fmla="*/ 58 h 169"/>
                <a:gd name="T8" fmla="*/ 34 w 78"/>
                <a:gd name="T9" fmla="*/ 79 h 169"/>
                <a:gd name="T10" fmla="*/ 27 w 78"/>
                <a:gd name="T11" fmla="*/ 100 h 169"/>
                <a:gd name="T12" fmla="*/ 20 w 78"/>
                <a:gd name="T13" fmla="*/ 122 h 169"/>
                <a:gd name="T14" fmla="*/ 15 w 78"/>
                <a:gd name="T15" fmla="*/ 144 h 169"/>
                <a:gd name="T16" fmla="*/ 10 w 78"/>
                <a:gd name="T17" fmla="*/ 168 h 169"/>
                <a:gd name="T18" fmla="*/ 5 w 78"/>
                <a:gd name="T19" fmla="*/ 169 h 169"/>
                <a:gd name="T20" fmla="*/ 3 w 78"/>
                <a:gd name="T21" fmla="*/ 165 h 169"/>
                <a:gd name="T22" fmla="*/ 2 w 78"/>
                <a:gd name="T23" fmla="*/ 160 h 169"/>
                <a:gd name="T24" fmla="*/ 0 w 78"/>
                <a:gd name="T25" fmla="*/ 156 h 169"/>
                <a:gd name="T26" fmla="*/ 1 w 78"/>
                <a:gd name="T27" fmla="*/ 133 h 169"/>
                <a:gd name="T28" fmla="*/ 6 w 78"/>
                <a:gd name="T29" fmla="*/ 111 h 169"/>
                <a:gd name="T30" fmla="*/ 13 w 78"/>
                <a:gd name="T31" fmla="*/ 90 h 169"/>
                <a:gd name="T32" fmla="*/ 23 w 78"/>
                <a:gd name="T33" fmla="*/ 71 h 169"/>
                <a:gd name="T34" fmla="*/ 36 w 78"/>
                <a:gd name="T35" fmla="*/ 53 h 169"/>
                <a:gd name="T36" fmla="*/ 49 w 78"/>
                <a:gd name="T37" fmla="*/ 34 h 169"/>
                <a:gd name="T38" fmla="*/ 64 w 78"/>
                <a:gd name="T39" fmla="*/ 17 h 169"/>
                <a:gd name="T40" fmla="*/ 78 w 78"/>
                <a:gd name="T4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69">
                  <a:moveTo>
                    <a:pt x="78" y="0"/>
                  </a:moveTo>
                  <a:lnTo>
                    <a:pt x="65" y="19"/>
                  </a:lnTo>
                  <a:lnTo>
                    <a:pt x="53" y="39"/>
                  </a:lnTo>
                  <a:lnTo>
                    <a:pt x="43" y="58"/>
                  </a:lnTo>
                  <a:lnTo>
                    <a:pt x="34" y="79"/>
                  </a:lnTo>
                  <a:lnTo>
                    <a:pt x="27" y="100"/>
                  </a:lnTo>
                  <a:lnTo>
                    <a:pt x="20" y="122"/>
                  </a:lnTo>
                  <a:lnTo>
                    <a:pt x="15" y="144"/>
                  </a:lnTo>
                  <a:lnTo>
                    <a:pt x="10" y="168"/>
                  </a:lnTo>
                  <a:lnTo>
                    <a:pt x="5" y="169"/>
                  </a:lnTo>
                  <a:lnTo>
                    <a:pt x="3" y="165"/>
                  </a:lnTo>
                  <a:lnTo>
                    <a:pt x="2" y="160"/>
                  </a:lnTo>
                  <a:lnTo>
                    <a:pt x="0" y="156"/>
                  </a:lnTo>
                  <a:lnTo>
                    <a:pt x="1" y="133"/>
                  </a:lnTo>
                  <a:lnTo>
                    <a:pt x="6" y="111"/>
                  </a:lnTo>
                  <a:lnTo>
                    <a:pt x="13" y="90"/>
                  </a:lnTo>
                  <a:lnTo>
                    <a:pt x="23" y="71"/>
                  </a:lnTo>
                  <a:lnTo>
                    <a:pt x="36" y="53"/>
                  </a:lnTo>
                  <a:lnTo>
                    <a:pt x="49" y="34"/>
                  </a:lnTo>
                  <a:lnTo>
                    <a:pt x="64" y="17"/>
                  </a:lnTo>
                  <a:lnTo>
                    <a:pt x="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8" name="Freeform 29"/>
            <p:cNvSpPr>
              <a:spLocks/>
            </p:cNvSpPr>
            <p:nvPr/>
          </p:nvSpPr>
          <p:spPr bwMode="auto">
            <a:xfrm>
              <a:off x="1701800" y="3127375"/>
              <a:ext cx="9525" cy="19050"/>
            </a:xfrm>
            <a:custGeom>
              <a:avLst/>
              <a:gdLst>
                <a:gd name="T0" fmla="*/ 7 w 33"/>
                <a:gd name="T1" fmla="*/ 66 h 66"/>
                <a:gd name="T2" fmla="*/ 5 w 33"/>
                <a:gd name="T3" fmla="*/ 66 h 66"/>
                <a:gd name="T4" fmla="*/ 4 w 33"/>
                <a:gd name="T5" fmla="*/ 65 h 66"/>
                <a:gd name="T6" fmla="*/ 1 w 33"/>
                <a:gd name="T7" fmla="*/ 64 h 66"/>
                <a:gd name="T8" fmla="*/ 0 w 33"/>
                <a:gd name="T9" fmla="*/ 63 h 66"/>
                <a:gd name="T10" fmla="*/ 2 w 33"/>
                <a:gd name="T11" fmla="*/ 44 h 66"/>
                <a:gd name="T12" fmla="*/ 11 w 33"/>
                <a:gd name="T13" fmla="*/ 28 h 66"/>
                <a:gd name="T14" fmla="*/ 21 w 33"/>
                <a:gd name="T15" fmla="*/ 14 h 66"/>
                <a:gd name="T16" fmla="*/ 33 w 33"/>
                <a:gd name="T17" fmla="*/ 0 h 66"/>
                <a:gd name="T18" fmla="*/ 27 w 33"/>
                <a:gd name="T19" fmla="*/ 15 h 66"/>
                <a:gd name="T20" fmla="*/ 20 w 33"/>
                <a:gd name="T21" fmla="*/ 32 h 66"/>
                <a:gd name="T22" fmla="*/ 13 w 33"/>
                <a:gd name="T23" fmla="*/ 49 h 66"/>
                <a:gd name="T24" fmla="*/ 7 w 33"/>
                <a:gd name="T2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6">
                  <a:moveTo>
                    <a:pt x="7" y="66"/>
                  </a:moveTo>
                  <a:lnTo>
                    <a:pt x="5" y="66"/>
                  </a:lnTo>
                  <a:lnTo>
                    <a:pt x="4" y="65"/>
                  </a:lnTo>
                  <a:lnTo>
                    <a:pt x="1" y="64"/>
                  </a:lnTo>
                  <a:lnTo>
                    <a:pt x="0" y="63"/>
                  </a:lnTo>
                  <a:lnTo>
                    <a:pt x="2" y="44"/>
                  </a:lnTo>
                  <a:lnTo>
                    <a:pt x="11" y="28"/>
                  </a:lnTo>
                  <a:lnTo>
                    <a:pt x="21" y="14"/>
                  </a:lnTo>
                  <a:lnTo>
                    <a:pt x="33" y="0"/>
                  </a:lnTo>
                  <a:lnTo>
                    <a:pt x="27" y="15"/>
                  </a:lnTo>
                  <a:lnTo>
                    <a:pt x="20" y="32"/>
                  </a:lnTo>
                  <a:lnTo>
                    <a:pt x="13" y="49"/>
                  </a:lnTo>
                  <a:lnTo>
                    <a:pt x="7"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9" name="Freeform 30"/>
            <p:cNvSpPr>
              <a:spLocks/>
            </p:cNvSpPr>
            <p:nvPr/>
          </p:nvSpPr>
          <p:spPr bwMode="auto">
            <a:xfrm>
              <a:off x="1874838" y="3149600"/>
              <a:ext cx="15875" cy="15875"/>
            </a:xfrm>
            <a:custGeom>
              <a:avLst/>
              <a:gdLst>
                <a:gd name="T0" fmla="*/ 63 w 63"/>
                <a:gd name="T1" fmla="*/ 19 h 62"/>
                <a:gd name="T2" fmla="*/ 58 w 63"/>
                <a:gd name="T3" fmla="*/ 25 h 62"/>
                <a:gd name="T4" fmla="*/ 53 w 63"/>
                <a:gd name="T5" fmla="*/ 31 h 62"/>
                <a:gd name="T6" fmla="*/ 46 w 63"/>
                <a:gd name="T7" fmla="*/ 36 h 62"/>
                <a:gd name="T8" fmla="*/ 40 w 63"/>
                <a:gd name="T9" fmla="*/ 42 h 62"/>
                <a:gd name="T10" fmla="*/ 33 w 63"/>
                <a:gd name="T11" fmla="*/ 48 h 62"/>
                <a:gd name="T12" fmla="*/ 26 w 63"/>
                <a:gd name="T13" fmla="*/ 53 h 62"/>
                <a:gd name="T14" fmla="*/ 19 w 63"/>
                <a:gd name="T15" fmla="*/ 57 h 62"/>
                <a:gd name="T16" fmla="*/ 12 w 63"/>
                <a:gd name="T17" fmla="*/ 62 h 62"/>
                <a:gd name="T18" fmla="*/ 8 w 63"/>
                <a:gd name="T19" fmla="*/ 61 h 62"/>
                <a:gd name="T20" fmla="*/ 3 w 63"/>
                <a:gd name="T21" fmla="*/ 58 h 62"/>
                <a:gd name="T22" fmla="*/ 0 w 63"/>
                <a:gd name="T23" fmla="*/ 55 h 62"/>
                <a:gd name="T24" fmla="*/ 3 w 63"/>
                <a:gd name="T25" fmla="*/ 50 h 62"/>
                <a:gd name="T26" fmla="*/ 8 w 63"/>
                <a:gd name="T27" fmla="*/ 43 h 62"/>
                <a:gd name="T28" fmla="*/ 17 w 63"/>
                <a:gd name="T29" fmla="*/ 32 h 62"/>
                <a:gd name="T30" fmla="*/ 25 w 63"/>
                <a:gd name="T31" fmla="*/ 20 h 62"/>
                <a:gd name="T32" fmla="*/ 34 w 63"/>
                <a:gd name="T33" fmla="*/ 10 h 62"/>
                <a:gd name="T34" fmla="*/ 43 w 63"/>
                <a:gd name="T35" fmla="*/ 3 h 62"/>
                <a:gd name="T36" fmla="*/ 51 w 63"/>
                <a:gd name="T37" fmla="*/ 0 h 62"/>
                <a:gd name="T38" fmla="*/ 58 w 63"/>
                <a:gd name="T39" fmla="*/ 5 h 62"/>
                <a:gd name="T40" fmla="*/ 63 w 63"/>
                <a:gd name="T41" fmla="*/ 1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62">
                  <a:moveTo>
                    <a:pt x="63" y="19"/>
                  </a:moveTo>
                  <a:lnTo>
                    <a:pt x="58" y="25"/>
                  </a:lnTo>
                  <a:lnTo>
                    <a:pt x="53" y="31"/>
                  </a:lnTo>
                  <a:lnTo>
                    <a:pt x="46" y="36"/>
                  </a:lnTo>
                  <a:lnTo>
                    <a:pt x="40" y="42"/>
                  </a:lnTo>
                  <a:lnTo>
                    <a:pt x="33" y="48"/>
                  </a:lnTo>
                  <a:lnTo>
                    <a:pt x="26" y="53"/>
                  </a:lnTo>
                  <a:lnTo>
                    <a:pt x="19" y="57"/>
                  </a:lnTo>
                  <a:lnTo>
                    <a:pt x="12" y="62"/>
                  </a:lnTo>
                  <a:lnTo>
                    <a:pt x="8" y="61"/>
                  </a:lnTo>
                  <a:lnTo>
                    <a:pt x="3" y="58"/>
                  </a:lnTo>
                  <a:lnTo>
                    <a:pt x="0" y="55"/>
                  </a:lnTo>
                  <a:lnTo>
                    <a:pt x="3" y="50"/>
                  </a:lnTo>
                  <a:lnTo>
                    <a:pt x="8" y="43"/>
                  </a:lnTo>
                  <a:lnTo>
                    <a:pt x="17" y="32"/>
                  </a:lnTo>
                  <a:lnTo>
                    <a:pt x="25" y="20"/>
                  </a:lnTo>
                  <a:lnTo>
                    <a:pt x="34" y="10"/>
                  </a:lnTo>
                  <a:lnTo>
                    <a:pt x="43" y="3"/>
                  </a:lnTo>
                  <a:lnTo>
                    <a:pt x="51" y="0"/>
                  </a:lnTo>
                  <a:lnTo>
                    <a:pt x="58" y="5"/>
                  </a:lnTo>
                  <a:lnTo>
                    <a:pt x="6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0" name="Freeform 31"/>
            <p:cNvSpPr>
              <a:spLocks/>
            </p:cNvSpPr>
            <p:nvPr/>
          </p:nvSpPr>
          <p:spPr bwMode="auto">
            <a:xfrm>
              <a:off x="1860550" y="3187700"/>
              <a:ext cx="4763" cy="4762"/>
            </a:xfrm>
            <a:custGeom>
              <a:avLst/>
              <a:gdLst>
                <a:gd name="T0" fmla="*/ 18 w 18"/>
                <a:gd name="T1" fmla="*/ 5 h 18"/>
                <a:gd name="T2" fmla="*/ 15 w 18"/>
                <a:gd name="T3" fmla="*/ 18 h 18"/>
                <a:gd name="T4" fmla="*/ 11 w 18"/>
                <a:gd name="T5" fmla="*/ 15 h 18"/>
                <a:gd name="T6" fmla="*/ 6 w 18"/>
                <a:gd name="T7" fmla="*/ 10 h 18"/>
                <a:gd name="T8" fmla="*/ 1 w 18"/>
                <a:gd name="T9" fmla="*/ 4 h 18"/>
                <a:gd name="T10" fmla="*/ 0 w 18"/>
                <a:gd name="T11" fmla="*/ 0 h 18"/>
                <a:gd name="T12" fmla="*/ 5 w 18"/>
                <a:gd name="T13" fmla="*/ 0 h 18"/>
                <a:gd name="T14" fmla="*/ 9 w 18"/>
                <a:gd name="T15" fmla="*/ 1 h 18"/>
                <a:gd name="T16" fmla="*/ 14 w 18"/>
                <a:gd name="T17" fmla="*/ 2 h 18"/>
                <a:gd name="T18" fmla="*/ 18 w 18"/>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18" y="5"/>
                  </a:moveTo>
                  <a:lnTo>
                    <a:pt x="15" y="18"/>
                  </a:lnTo>
                  <a:lnTo>
                    <a:pt x="11" y="15"/>
                  </a:lnTo>
                  <a:lnTo>
                    <a:pt x="6" y="10"/>
                  </a:lnTo>
                  <a:lnTo>
                    <a:pt x="1" y="4"/>
                  </a:lnTo>
                  <a:lnTo>
                    <a:pt x="0" y="0"/>
                  </a:lnTo>
                  <a:lnTo>
                    <a:pt x="5" y="0"/>
                  </a:lnTo>
                  <a:lnTo>
                    <a:pt x="9" y="1"/>
                  </a:lnTo>
                  <a:lnTo>
                    <a:pt x="14" y="2"/>
                  </a:lnTo>
                  <a:lnTo>
                    <a:pt x="1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1" name="Freeform 32"/>
            <p:cNvSpPr>
              <a:spLocks/>
            </p:cNvSpPr>
            <p:nvPr/>
          </p:nvSpPr>
          <p:spPr bwMode="auto">
            <a:xfrm>
              <a:off x="1890713" y="3192463"/>
              <a:ext cx="6350" cy="3175"/>
            </a:xfrm>
            <a:custGeom>
              <a:avLst/>
              <a:gdLst>
                <a:gd name="T0" fmla="*/ 21 w 21"/>
                <a:gd name="T1" fmla="*/ 1 h 11"/>
                <a:gd name="T2" fmla="*/ 19 w 21"/>
                <a:gd name="T3" fmla="*/ 5 h 11"/>
                <a:gd name="T4" fmla="*/ 15 w 21"/>
                <a:gd name="T5" fmla="*/ 9 h 11"/>
                <a:gd name="T6" fmla="*/ 10 w 21"/>
                <a:gd name="T7" fmla="*/ 11 h 11"/>
                <a:gd name="T8" fmla="*/ 6 w 21"/>
                <a:gd name="T9" fmla="*/ 11 h 11"/>
                <a:gd name="T10" fmla="*/ 3 w 21"/>
                <a:gd name="T11" fmla="*/ 9 h 11"/>
                <a:gd name="T12" fmla="*/ 1 w 21"/>
                <a:gd name="T13" fmla="*/ 5 h 11"/>
                <a:gd name="T14" fmla="*/ 0 w 21"/>
                <a:gd name="T15" fmla="*/ 3 h 11"/>
                <a:gd name="T16" fmla="*/ 1 w 21"/>
                <a:gd name="T17" fmla="*/ 0 h 11"/>
                <a:gd name="T18" fmla="*/ 7 w 21"/>
                <a:gd name="T19" fmla="*/ 0 h 11"/>
                <a:gd name="T20" fmla="*/ 12 w 21"/>
                <a:gd name="T21" fmla="*/ 0 h 11"/>
                <a:gd name="T22" fmla="*/ 17 w 21"/>
                <a:gd name="T23" fmla="*/ 0 h 11"/>
                <a:gd name="T24" fmla="*/ 21 w 21"/>
                <a:gd name="T2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1">
                  <a:moveTo>
                    <a:pt x="21" y="1"/>
                  </a:moveTo>
                  <a:lnTo>
                    <a:pt x="19" y="5"/>
                  </a:lnTo>
                  <a:lnTo>
                    <a:pt x="15" y="9"/>
                  </a:lnTo>
                  <a:lnTo>
                    <a:pt x="10" y="11"/>
                  </a:lnTo>
                  <a:lnTo>
                    <a:pt x="6" y="11"/>
                  </a:lnTo>
                  <a:lnTo>
                    <a:pt x="3" y="9"/>
                  </a:lnTo>
                  <a:lnTo>
                    <a:pt x="1" y="5"/>
                  </a:lnTo>
                  <a:lnTo>
                    <a:pt x="0" y="3"/>
                  </a:lnTo>
                  <a:lnTo>
                    <a:pt x="1" y="0"/>
                  </a:lnTo>
                  <a:lnTo>
                    <a:pt x="7" y="0"/>
                  </a:lnTo>
                  <a:lnTo>
                    <a:pt x="12" y="0"/>
                  </a:lnTo>
                  <a:lnTo>
                    <a:pt x="17" y="0"/>
                  </a:lnTo>
                  <a:lnTo>
                    <a:pt x="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2" name="Freeform 33"/>
            <p:cNvSpPr>
              <a:spLocks/>
            </p:cNvSpPr>
            <p:nvPr/>
          </p:nvSpPr>
          <p:spPr bwMode="auto">
            <a:xfrm>
              <a:off x="1881188" y="3195638"/>
              <a:ext cx="4763" cy="3175"/>
            </a:xfrm>
            <a:custGeom>
              <a:avLst/>
              <a:gdLst>
                <a:gd name="T0" fmla="*/ 16 w 16"/>
                <a:gd name="T1" fmla="*/ 10 h 10"/>
                <a:gd name="T2" fmla="*/ 0 w 16"/>
                <a:gd name="T3" fmla="*/ 10 h 10"/>
                <a:gd name="T4" fmla="*/ 2 w 16"/>
                <a:gd name="T5" fmla="*/ 0 h 10"/>
                <a:gd name="T6" fmla="*/ 6 w 16"/>
                <a:gd name="T7" fmla="*/ 1 h 10"/>
                <a:gd name="T8" fmla="*/ 9 w 16"/>
                <a:gd name="T9" fmla="*/ 3 h 10"/>
                <a:gd name="T10" fmla="*/ 13 w 16"/>
                <a:gd name="T11" fmla="*/ 7 h 10"/>
                <a:gd name="T12" fmla="*/ 16 w 1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6" h="10">
                  <a:moveTo>
                    <a:pt x="16" y="10"/>
                  </a:moveTo>
                  <a:lnTo>
                    <a:pt x="0" y="10"/>
                  </a:lnTo>
                  <a:lnTo>
                    <a:pt x="2" y="0"/>
                  </a:lnTo>
                  <a:lnTo>
                    <a:pt x="6" y="1"/>
                  </a:lnTo>
                  <a:lnTo>
                    <a:pt x="9" y="3"/>
                  </a:lnTo>
                  <a:lnTo>
                    <a:pt x="13" y="7"/>
                  </a:lnTo>
                  <a:lnTo>
                    <a:pt x="1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3" name="Freeform 34"/>
            <p:cNvSpPr>
              <a:spLocks/>
            </p:cNvSpPr>
            <p:nvPr/>
          </p:nvSpPr>
          <p:spPr bwMode="auto">
            <a:xfrm>
              <a:off x="1898650" y="3197225"/>
              <a:ext cx="6350" cy="3175"/>
            </a:xfrm>
            <a:custGeom>
              <a:avLst/>
              <a:gdLst>
                <a:gd name="T0" fmla="*/ 22 w 22"/>
                <a:gd name="T1" fmla="*/ 6 h 12"/>
                <a:gd name="T2" fmla="*/ 20 w 22"/>
                <a:gd name="T3" fmla="*/ 11 h 12"/>
                <a:gd name="T4" fmla="*/ 14 w 22"/>
                <a:gd name="T5" fmla="*/ 12 h 12"/>
                <a:gd name="T6" fmla="*/ 8 w 22"/>
                <a:gd name="T7" fmla="*/ 12 h 12"/>
                <a:gd name="T8" fmla="*/ 2 w 22"/>
                <a:gd name="T9" fmla="*/ 12 h 12"/>
                <a:gd name="T10" fmla="*/ 0 w 22"/>
                <a:gd name="T11" fmla="*/ 10 h 12"/>
                <a:gd name="T12" fmla="*/ 5 w 22"/>
                <a:gd name="T13" fmla="*/ 6 h 12"/>
                <a:gd name="T14" fmla="*/ 12 w 22"/>
                <a:gd name="T15" fmla="*/ 2 h 12"/>
                <a:gd name="T16" fmla="*/ 19 w 22"/>
                <a:gd name="T17" fmla="*/ 0 h 12"/>
                <a:gd name="T18" fmla="*/ 22 w 22"/>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6"/>
                  </a:moveTo>
                  <a:lnTo>
                    <a:pt x="20" y="11"/>
                  </a:lnTo>
                  <a:lnTo>
                    <a:pt x="14" y="12"/>
                  </a:lnTo>
                  <a:lnTo>
                    <a:pt x="8" y="12"/>
                  </a:lnTo>
                  <a:lnTo>
                    <a:pt x="2" y="12"/>
                  </a:lnTo>
                  <a:lnTo>
                    <a:pt x="0" y="10"/>
                  </a:lnTo>
                  <a:lnTo>
                    <a:pt x="5" y="6"/>
                  </a:lnTo>
                  <a:lnTo>
                    <a:pt x="12" y="2"/>
                  </a:lnTo>
                  <a:lnTo>
                    <a:pt x="19" y="0"/>
                  </a:lnTo>
                  <a:lnTo>
                    <a:pt x="2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4" name="Freeform 35"/>
            <p:cNvSpPr>
              <a:spLocks/>
            </p:cNvSpPr>
            <p:nvPr/>
          </p:nvSpPr>
          <p:spPr bwMode="auto">
            <a:xfrm>
              <a:off x="1858963" y="3205163"/>
              <a:ext cx="6350" cy="7937"/>
            </a:xfrm>
            <a:custGeom>
              <a:avLst/>
              <a:gdLst>
                <a:gd name="T0" fmla="*/ 25 w 25"/>
                <a:gd name="T1" fmla="*/ 12 h 27"/>
                <a:gd name="T2" fmla="*/ 25 w 25"/>
                <a:gd name="T3" fmla="*/ 15 h 27"/>
                <a:gd name="T4" fmla="*/ 25 w 25"/>
                <a:gd name="T5" fmla="*/ 19 h 27"/>
                <a:gd name="T6" fmla="*/ 25 w 25"/>
                <a:gd name="T7" fmla="*/ 23 h 27"/>
                <a:gd name="T8" fmla="*/ 24 w 25"/>
                <a:gd name="T9" fmla="*/ 27 h 27"/>
                <a:gd name="T10" fmla="*/ 16 w 25"/>
                <a:gd name="T11" fmla="*/ 22 h 27"/>
                <a:gd name="T12" fmla="*/ 10 w 25"/>
                <a:gd name="T13" fmla="*/ 17 h 27"/>
                <a:gd name="T14" fmla="*/ 4 w 25"/>
                <a:gd name="T15" fmla="*/ 12 h 27"/>
                <a:gd name="T16" fmla="*/ 0 w 25"/>
                <a:gd name="T17" fmla="*/ 5 h 27"/>
                <a:gd name="T18" fmla="*/ 7 w 25"/>
                <a:gd name="T19" fmla="*/ 2 h 27"/>
                <a:gd name="T20" fmla="*/ 16 w 25"/>
                <a:gd name="T21" fmla="*/ 0 h 27"/>
                <a:gd name="T22" fmla="*/ 24 w 25"/>
                <a:gd name="T23" fmla="*/ 2 h 27"/>
                <a:gd name="T24" fmla="*/ 25 w 25"/>
                <a:gd name="T2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7">
                  <a:moveTo>
                    <a:pt x="25" y="12"/>
                  </a:moveTo>
                  <a:lnTo>
                    <a:pt x="25" y="15"/>
                  </a:lnTo>
                  <a:lnTo>
                    <a:pt x="25" y="19"/>
                  </a:lnTo>
                  <a:lnTo>
                    <a:pt x="25" y="23"/>
                  </a:lnTo>
                  <a:lnTo>
                    <a:pt x="24" y="27"/>
                  </a:lnTo>
                  <a:lnTo>
                    <a:pt x="16" y="22"/>
                  </a:lnTo>
                  <a:lnTo>
                    <a:pt x="10" y="17"/>
                  </a:lnTo>
                  <a:lnTo>
                    <a:pt x="4" y="12"/>
                  </a:lnTo>
                  <a:lnTo>
                    <a:pt x="0" y="5"/>
                  </a:lnTo>
                  <a:lnTo>
                    <a:pt x="7" y="2"/>
                  </a:lnTo>
                  <a:lnTo>
                    <a:pt x="16" y="0"/>
                  </a:lnTo>
                  <a:lnTo>
                    <a:pt x="24" y="2"/>
                  </a:lnTo>
                  <a:lnTo>
                    <a:pt x="25"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5" name="Freeform 36"/>
            <p:cNvSpPr>
              <a:spLocks/>
            </p:cNvSpPr>
            <p:nvPr/>
          </p:nvSpPr>
          <p:spPr bwMode="auto">
            <a:xfrm>
              <a:off x="1885950" y="3208338"/>
              <a:ext cx="9525" cy="6350"/>
            </a:xfrm>
            <a:custGeom>
              <a:avLst/>
              <a:gdLst>
                <a:gd name="T0" fmla="*/ 36 w 36"/>
                <a:gd name="T1" fmla="*/ 2 h 20"/>
                <a:gd name="T2" fmla="*/ 31 w 36"/>
                <a:gd name="T3" fmla="*/ 8 h 20"/>
                <a:gd name="T4" fmla="*/ 25 w 36"/>
                <a:gd name="T5" fmla="*/ 14 h 20"/>
                <a:gd name="T6" fmla="*/ 19 w 36"/>
                <a:gd name="T7" fmla="*/ 18 h 20"/>
                <a:gd name="T8" fmla="*/ 11 w 36"/>
                <a:gd name="T9" fmla="*/ 20 h 20"/>
                <a:gd name="T10" fmla="*/ 8 w 36"/>
                <a:gd name="T11" fmla="*/ 16 h 20"/>
                <a:gd name="T12" fmla="*/ 4 w 36"/>
                <a:gd name="T13" fmla="*/ 12 h 20"/>
                <a:gd name="T14" fmla="*/ 1 w 36"/>
                <a:gd name="T15" fmla="*/ 8 h 20"/>
                <a:gd name="T16" fmla="*/ 0 w 36"/>
                <a:gd name="T17" fmla="*/ 2 h 20"/>
                <a:gd name="T18" fmla="*/ 4 w 36"/>
                <a:gd name="T19" fmla="*/ 1 h 20"/>
                <a:gd name="T20" fmla="*/ 9 w 36"/>
                <a:gd name="T21" fmla="*/ 1 h 20"/>
                <a:gd name="T22" fmla="*/ 14 w 36"/>
                <a:gd name="T23" fmla="*/ 1 h 20"/>
                <a:gd name="T24" fmla="*/ 18 w 36"/>
                <a:gd name="T25" fmla="*/ 0 h 20"/>
                <a:gd name="T26" fmla="*/ 23 w 36"/>
                <a:gd name="T27" fmla="*/ 1 h 20"/>
                <a:gd name="T28" fmla="*/ 28 w 36"/>
                <a:gd name="T29" fmla="*/ 1 h 20"/>
                <a:gd name="T30" fmla="*/ 32 w 36"/>
                <a:gd name="T31" fmla="*/ 1 h 20"/>
                <a:gd name="T32" fmla="*/ 36 w 36"/>
                <a:gd name="T3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0">
                  <a:moveTo>
                    <a:pt x="36" y="2"/>
                  </a:moveTo>
                  <a:lnTo>
                    <a:pt x="31" y="8"/>
                  </a:lnTo>
                  <a:lnTo>
                    <a:pt x="25" y="14"/>
                  </a:lnTo>
                  <a:lnTo>
                    <a:pt x="19" y="18"/>
                  </a:lnTo>
                  <a:lnTo>
                    <a:pt x="11" y="20"/>
                  </a:lnTo>
                  <a:lnTo>
                    <a:pt x="8" y="16"/>
                  </a:lnTo>
                  <a:lnTo>
                    <a:pt x="4" y="12"/>
                  </a:lnTo>
                  <a:lnTo>
                    <a:pt x="1" y="8"/>
                  </a:lnTo>
                  <a:lnTo>
                    <a:pt x="0" y="2"/>
                  </a:lnTo>
                  <a:lnTo>
                    <a:pt x="4" y="1"/>
                  </a:lnTo>
                  <a:lnTo>
                    <a:pt x="9" y="1"/>
                  </a:lnTo>
                  <a:lnTo>
                    <a:pt x="14" y="1"/>
                  </a:lnTo>
                  <a:lnTo>
                    <a:pt x="18" y="0"/>
                  </a:lnTo>
                  <a:lnTo>
                    <a:pt x="23" y="1"/>
                  </a:lnTo>
                  <a:lnTo>
                    <a:pt x="28" y="1"/>
                  </a:lnTo>
                  <a:lnTo>
                    <a:pt x="32" y="1"/>
                  </a:lnTo>
                  <a:lnTo>
                    <a:pt x="3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6" name="Freeform 37"/>
            <p:cNvSpPr>
              <a:spLocks/>
            </p:cNvSpPr>
            <p:nvPr/>
          </p:nvSpPr>
          <p:spPr bwMode="auto">
            <a:xfrm>
              <a:off x="1852613" y="3214688"/>
              <a:ext cx="6350" cy="4762"/>
            </a:xfrm>
            <a:custGeom>
              <a:avLst/>
              <a:gdLst>
                <a:gd name="T0" fmla="*/ 24 w 24"/>
                <a:gd name="T1" fmla="*/ 18 h 21"/>
                <a:gd name="T2" fmla="*/ 17 w 24"/>
                <a:gd name="T3" fmla="*/ 21 h 21"/>
                <a:gd name="T4" fmla="*/ 12 w 24"/>
                <a:gd name="T5" fmla="*/ 21 h 21"/>
                <a:gd name="T6" fmla="*/ 5 w 24"/>
                <a:gd name="T7" fmla="*/ 18 h 21"/>
                <a:gd name="T8" fmla="*/ 0 w 24"/>
                <a:gd name="T9" fmla="*/ 14 h 21"/>
                <a:gd name="T10" fmla="*/ 5 w 24"/>
                <a:gd name="T11" fmla="*/ 0 h 21"/>
                <a:gd name="T12" fmla="*/ 10 w 24"/>
                <a:gd name="T13" fmla="*/ 3 h 21"/>
                <a:gd name="T14" fmla="*/ 15 w 24"/>
                <a:gd name="T15" fmla="*/ 8 h 21"/>
                <a:gd name="T16" fmla="*/ 20 w 24"/>
                <a:gd name="T17" fmla="*/ 12 h 21"/>
                <a:gd name="T18" fmla="*/ 24 w 24"/>
                <a:gd name="T1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24" y="18"/>
                  </a:moveTo>
                  <a:lnTo>
                    <a:pt x="17" y="21"/>
                  </a:lnTo>
                  <a:lnTo>
                    <a:pt x="12" y="21"/>
                  </a:lnTo>
                  <a:lnTo>
                    <a:pt x="5" y="18"/>
                  </a:lnTo>
                  <a:lnTo>
                    <a:pt x="0" y="14"/>
                  </a:lnTo>
                  <a:lnTo>
                    <a:pt x="5" y="0"/>
                  </a:lnTo>
                  <a:lnTo>
                    <a:pt x="10" y="3"/>
                  </a:lnTo>
                  <a:lnTo>
                    <a:pt x="15" y="8"/>
                  </a:lnTo>
                  <a:lnTo>
                    <a:pt x="20" y="12"/>
                  </a:lnTo>
                  <a:lnTo>
                    <a:pt x="2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7" name="Freeform 38"/>
            <p:cNvSpPr>
              <a:spLocks/>
            </p:cNvSpPr>
            <p:nvPr/>
          </p:nvSpPr>
          <p:spPr bwMode="auto">
            <a:xfrm>
              <a:off x="1879600" y="3216275"/>
              <a:ext cx="4763" cy="4762"/>
            </a:xfrm>
            <a:custGeom>
              <a:avLst/>
              <a:gdLst>
                <a:gd name="T0" fmla="*/ 16 w 16"/>
                <a:gd name="T1" fmla="*/ 14 h 21"/>
                <a:gd name="T2" fmla="*/ 15 w 16"/>
                <a:gd name="T3" fmla="*/ 18 h 21"/>
                <a:gd name="T4" fmla="*/ 11 w 16"/>
                <a:gd name="T5" fmla="*/ 19 h 21"/>
                <a:gd name="T6" fmla="*/ 8 w 16"/>
                <a:gd name="T7" fmla="*/ 21 h 21"/>
                <a:gd name="T8" fmla="*/ 4 w 16"/>
                <a:gd name="T9" fmla="*/ 21 h 21"/>
                <a:gd name="T10" fmla="*/ 1 w 16"/>
                <a:gd name="T11" fmla="*/ 16 h 21"/>
                <a:gd name="T12" fmla="*/ 0 w 16"/>
                <a:gd name="T13" fmla="*/ 11 h 21"/>
                <a:gd name="T14" fmla="*/ 0 w 16"/>
                <a:gd name="T15" fmla="*/ 5 h 21"/>
                <a:gd name="T16" fmla="*/ 2 w 16"/>
                <a:gd name="T17" fmla="*/ 0 h 21"/>
                <a:gd name="T18" fmla="*/ 16 w 16"/>
                <a:gd name="T19"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1">
                  <a:moveTo>
                    <a:pt x="16" y="14"/>
                  </a:moveTo>
                  <a:lnTo>
                    <a:pt x="15" y="18"/>
                  </a:lnTo>
                  <a:lnTo>
                    <a:pt x="11" y="19"/>
                  </a:lnTo>
                  <a:lnTo>
                    <a:pt x="8" y="21"/>
                  </a:lnTo>
                  <a:lnTo>
                    <a:pt x="4" y="21"/>
                  </a:lnTo>
                  <a:lnTo>
                    <a:pt x="1" y="16"/>
                  </a:lnTo>
                  <a:lnTo>
                    <a:pt x="0" y="11"/>
                  </a:lnTo>
                  <a:lnTo>
                    <a:pt x="0" y="5"/>
                  </a:lnTo>
                  <a:lnTo>
                    <a:pt x="2" y="0"/>
                  </a:lnTo>
                  <a:lnTo>
                    <a:pt x="1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8" name="Freeform 39"/>
            <p:cNvSpPr>
              <a:spLocks/>
            </p:cNvSpPr>
            <p:nvPr/>
          </p:nvSpPr>
          <p:spPr bwMode="auto">
            <a:xfrm>
              <a:off x="1895475" y="3216275"/>
              <a:ext cx="9525" cy="6350"/>
            </a:xfrm>
            <a:custGeom>
              <a:avLst/>
              <a:gdLst>
                <a:gd name="T0" fmla="*/ 34 w 34"/>
                <a:gd name="T1" fmla="*/ 13 h 24"/>
                <a:gd name="T2" fmla="*/ 34 w 34"/>
                <a:gd name="T3" fmla="*/ 18 h 24"/>
                <a:gd name="T4" fmla="*/ 33 w 34"/>
                <a:gd name="T5" fmla="*/ 20 h 24"/>
                <a:gd name="T6" fmla="*/ 29 w 34"/>
                <a:gd name="T7" fmla="*/ 22 h 24"/>
                <a:gd name="T8" fmla="*/ 26 w 34"/>
                <a:gd name="T9" fmla="*/ 24 h 24"/>
                <a:gd name="T10" fmla="*/ 19 w 34"/>
                <a:gd name="T11" fmla="*/ 22 h 24"/>
                <a:gd name="T12" fmla="*/ 12 w 34"/>
                <a:gd name="T13" fmla="*/ 22 h 24"/>
                <a:gd name="T14" fmla="*/ 5 w 34"/>
                <a:gd name="T15" fmla="*/ 21 h 24"/>
                <a:gd name="T16" fmla="*/ 0 w 34"/>
                <a:gd name="T17" fmla="*/ 19 h 24"/>
                <a:gd name="T18" fmla="*/ 3 w 34"/>
                <a:gd name="T19" fmla="*/ 12 h 24"/>
                <a:gd name="T20" fmla="*/ 7 w 34"/>
                <a:gd name="T21" fmla="*/ 7 h 24"/>
                <a:gd name="T22" fmla="*/ 13 w 34"/>
                <a:gd name="T23" fmla="*/ 4 h 24"/>
                <a:gd name="T24" fmla="*/ 18 w 34"/>
                <a:gd name="T25" fmla="*/ 0 h 24"/>
                <a:gd name="T26" fmla="*/ 24 w 34"/>
                <a:gd name="T27" fmla="*/ 0 h 24"/>
                <a:gd name="T28" fmla="*/ 28 w 34"/>
                <a:gd name="T29" fmla="*/ 4 h 24"/>
                <a:gd name="T30" fmla="*/ 32 w 34"/>
                <a:gd name="T31" fmla="*/ 8 h 24"/>
                <a:gd name="T32" fmla="*/ 34 w 34"/>
                <a:gd name="T33"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4">
                  <a:moveTo>
                    <a:pt x="34" y="13"/>
                  </a:moveTo>
                  <a:lnTo>
                    <a:pt x="34" y="18"/>
                  </a:lnTo>
                  <a:lnTo>
                    <a:pt x="33" y="20"/>
                  </a:lnTo>
                  <a:lnTo>
                    <a:pt x="29" y="22"/>
                  </a:lnTo>
                  <a:lnTo>
                    <a:pt x="26" y="24"/>
                  </a:lnTo>
                  <a:lnTo>
                    <a:pt x="19" y="22"/>
                  </a:lnTo>
                  <a:lnTo>
                    <a:pt x="12" y="22"/>
                  </a:lnTo>
                  <a:lnTo>
                    <a:pt x="5" y="21"/>
                  </a:lnTo>
                  <a:lnTo>
                    <a:pt x="0" y="19"/>
                  </a:lnTo>
                  <a:lnTo>
                    <a:pt x="3" y="12"/>
                  </a:lnTo>
                  <a:lnTo>
                    <a:pt x="7" y="7"/>
                  </a:lnTo>
                  <a:lnTo>
                    <a:pt x="13" y="4"/>
                  </a:lnTo>
                  <a:lnTo>
                    <a:pt x="18" y="0"/>
                  </a:lnTo>
                  <a:lnTo>
                    <a:pt x="24" y="0"/>
                  </a:lnTo>
                  <a:lnTo>
                    <a:pt x="28" y="4"/>
                  </a:lnTo>
                  <a:lnTo>
                    <a:pt x="32" y="8"/>
                  </a:lnTo>
                  <a:lnTo>
                    <a:pt x="3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9" name="Freeform 40"/>
            <p:cNvSpPr>
              <a:spLocks/>
            </p:cNvSpPr>
            <p:nvPr/>
          </p:nvSpPr>
          <p:spPr bwMode="auto">
            <a:xfrm>
              <a:off x="1860550" y="3228975"/>
              <a:ext cx="3175" cy="3175"/>
            </a:xfrm>
            <a:custGeom>
              <a:avLst/>
              <a:gdLst>
                <a:gd name="T0" fmla="*/ 12 w 12"/>
                <a:gd name="T1" fmla="*/ 5 h 11"/>
                <a:gd name="T2" fmla="*/ 12 w 12"/>
                <a:gd name="T3" fmla="*/ 11 h 11"/>
                <a:gd name="T4" fmla="*/ 8 w 12"/>
                <a:gd name="T5" fmla="*/ 11 h 11"/>
                <a:gd name="T6" fmla="*/ 5 w 12"/>
                <a:gd name="T7" fmla="*/ 8 h 11"/>
                <a:gd name="T8" fmla="*/ 2 w 12"/>
                <a:gd name="T9" fmla="*/ 5 h 11"/>
                <a:gd name="T10" fmla="*/ 0 w 12"/>
                <a:gd name="T11" fmla="*/ 2 h 11"/>
                <a:gd name="T12" fmla="*/ 2 w 12"/>
                <a:gd name="T13" fmla="*/ 0 h 11"/>
                <a:gd name="T14" fmla="*/ 6 w 12"/>
                <a:gd name="T15" fmla="*/ 0 h 11"/>
                <a:gd name="T16" fmla="*/ 9 w 12"/>
                <a:gd name="T17" fmla="*/ 2 h 11"/>
                <a:gd name="T18" fmla="*/ 12 w 12"/>
                <a:gd name="T1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1">
                  <a:moveTo>
                    <a:pt x="12" y="5"/>
                  </a:moveTo>
                  <a:lnTo>
                    <a:pt x="12" y="11"/>
                  </a:lnTo>
                  <a:lnTo>
                    <a:pt x="8" y="11"/>
                  </a:lnTo>
                  <a:lnTo>
                    <a:pt x="5" y="8"/>
                  </a:lnTo>
                  <a:lnTo>
                    <a:pt x="2" y="5"/>
                  </a:lnTo>
                  <a:lnTo>
                    <a:pt x="0" y="2"/>
                  </a:lnTo>
                  <a:lnTo>
                    <a:pt x="2" y="0"/>
                  </a:lnTo>
                  <a:lnTo>
                    <a:pt x="6" y="0"/>
                  </a:lnTo>
                  <a:lnTo>
                    <a:pt x="9" y="2"/>
                  </a:lnTo>
                  <a:lnTo>
                    <a:pt x="1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0" name="Freeform 41"/>
            <p:cNvSpPr>
              <a:spLocks/>
            </p:cNvSpPr>
            <p:nvPr/>
          </p:nvSpPr>
          <p:spPr bwMode="auto">
            <a:xfrm>
              <a:off x="1885950" y="3230563"/>
              <a:ext cx="4763" cy="1587"/>
            </a:xfrm>
            <a:custGeom>
              <a:avLst/>
              <a:gdLst>
                <a:gd name="T0" fmla="*/ 18 w 18"/>
                <a:gd name="T1" fmla="*/ 3 h 9"/>
                <a:gd name="T2" fmla="*/ 14 w 18"/>
                <a:gd name="T3" fmla="*/ 6 h 9"/>
                <a:gd name="T4" fmla="*/ 11 w 18"/>
                <a:gd name="T5" fmla="*/ 8 h 9"/>
                <a:gd name="T6" fmla="*/ 6 w 18"/>
                <a:gd name="T7" fmla="*/ 9 h 9"/>
                <a:gd name="T8" fmla="*/ 1 w 18"/>
                <a:gd name="T9" fmla="*/ 7 h 9"/>
                <a:gd name="T10" fmla="*/ 0 w 18"/>
                <a:gd name="T11" fmla="*/ 0 h 9"/>
                <a:gd name="T12" fmla="*/ 5 w 18"/>
                <a:gd name="T13" fmla="*/ 0 h 9"/>
                <a:gd name="T14" fmla="*/ 9 w 18"/>
                <a:gd name="T15" fmla="*/ 0 h 9"/>
                <a:gd name="T16" fmla="*/ 14 w 18"/>
                <a:gd name="T17" fmla="*/ 1 h 9"/>
                <a:gd name="T18" fmla="*/ 18 w 18"/>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9">
                  <a:moveTo>
                    <a:pt x="18" y="3"/>
                  </a:moveTo>
                  <a:lnTo>
                    <a:pt x="14" y="6"/>
                  </a:lnTo>
                  <a:lnTo>
                    <a:pt x="11" y="8"/>
                  </a:lnTo>
                  <a:lnTo>
                    <a:pt x="6" y="9"/>
                  </a:lnTo>
                  <a:lnTo>
                    <a:pt x="1" y="7"/>
                  </a:lnTo>
                  <a:lnTo>
                    <a:pt x="0" y="0"/>
                  </a:lnTo>
                  <a:lnTo>
                    <a:pt x="5" y="0"/>
                  </a:lnTo>
                  <a:lnTo>
                    <a:pt x="9" y="0"/>
                  </a:lnTo>
                  <a:lnTo>
                    <a:pt x="14" y="1"/>
                  </a:lnTo>
                  <a:lnTo>
                    <a:pt x="1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1" name="Freeform 42"/>
            <p:cNvSpPr>
              <a:spLocks/>
            </p:cNvSpPr>
            <p:nvPr/>
          </p:nvSpPr>
          <p:spPr bwMode="auto">
            <a:xfrm>
              <a:off x="1908175" y="3232150"/>
              <a:ext cx="9525" cy="6350"/>
            </a:xfrm>
            <a:custGeom>
              <a:avLst/>
              <a:gdLst>
                <a:gd name="T0" fmla="*/ 37 w 38"/>
                <a:gd name="T1" fmla="*/ 22 h 29"/>
                <a:gd name="T2" fmla="*/ 31 w 38"/>
                <a:gd name="T3" fmla="*/ 25 h 29"/>
                <a:gd name="T4" fmla="*/ 26 w 38"/>
                <a:gd name="T5" fmla="*/ 28 h 29"/>
                <a:gd name="T6" fmla="*/ 21 w 38"/>
                <a:gd name="T7" fmla="*/ 29 h 29"/>
                <a:gd name="T8" fmla="*/ 16 w 38"/>
                <a:gd name="T9" fmla="*/ 24 h 29"/>
                <a:gd name="T10" fmla="*/ 0 w 38"/>
                <a:gd name="T11" fmla="*/ 2 h 29"/>
                <a:gd name="T12" fmla="*/ 6 w 38"/>
                <a:gd name="T13" fmla="*/ 1 h 29"/>
                <a:gd name="T14" fmla="*/ 13 w 38"/>
                <a:gd name="T15" fmla="*/ 0 h 29"/>
                <a:gd name="T16" fmla="*/ 19 w 38"/>
                <a:gd name="T17" fmla="*/ 0 h 29"/>
                <a:gd name="T18" fmla="*/ 25 w 38"/>
                <a:gd name="T19" fmla="*/ 1 h 29"/>
                <a:gd name="T20" fmla="*/ 31 w 38"/>
                <a:gd name="T21" fmla="*/ 3 h 29"/>
                <a:gd name="T22" fmla="*/ 36 w 38"/>
                <a:gd name="T23" fmla="*/ 7 h 29"/>
                <a:gd name="T24" fmla="*/ 38 w 38"/>
                <a:gd name="T25" fmla="*/ 12 h 29"/>
                <a:gd name="T26" fmla="*/ 37 w 38"/>
                <a:gd name="T27"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9">
                  <a:moveTo>
                    <a:pt x="37" y="22"/>
                  </a:moveTo>
                  <a:lnTo>
                    <a:pt x="31" y="25"/>
                  </a:lnTo>
                  <a:lnTo>
                    <a:pt x="26" y="28"/>
                  </a:lnTo>
                  <a:lnTo>
                    <a:pt x="21" y="29"/>
                  </a:lnTo>
                  <a:lnTo>
                    <a:pt x="16" y="24"/>
                  </a:lnTo>
                  <a:lnTo>
                    <a:pt x="0" y="2"/>
                  </a:lnTo>
                  <a:lnTo>
                    <a:pt x="6" y="1"/>
                  </a:lnTo>
                  <a:lnTo>
                    <a:pt x="13" y="0"/>
                  </a:lnTo>
                  <a:lnTo>
                    <a:pt x="19" y="0"/>
                  </a:lnTo>
                  <a:lnTo>
                    <a:pt x="25" y="1"/>
                  </a:lnTo>
                  <a:lnTo>
                    <a:pt x="31" y="3"/>
                  </a:lnTo>
                  <a:lnTo>
                    <a:pt x="36" y="7"/>
                  </a:lnTo>
                  <a:lnTo>
                    <a:pt x="38" y="12"/>
                  </a:lnTo>
                  <a:lnTo>
                    <a:pt x="37"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2" name="Freeform 43"/>
            <p:cNvSpPr>
              <a:spLocks/>
            </p:cNvSpPr>
            <p:nvPr/>
          </p:nvSpPr>
          <p:spPr bwMode="auto">
            <a:xfrm>
              <a:off x="1892300" y="3235325"/>
              <a:ext cx="12700" cy="7937"/>
            </a:xfrm>
            <a:custGeom>
              <a:avLst/>
              <a:gdLst>
                <a:gd name="T0" fmla="*/ 46 w 46"/>
                <a:gd name="T1" fmla="*/ 26 h 29"/>
                <a:gd name="T2" fmla="*/ 39 w 46"/>
                <a:gd name="T3" fmla="*/ 28 h 29"/>
                <a:gd name="T4" fmla="*/ 32 w 46"/>
                <a:gd name="T5" fmla="*/ 29 h 29"/>
                <a:gd name="T6" fmla="*/ 27 w 46"/>
                <a:gd name="T7" fmla="*/ 28 h 29"/>
                <a:gd name="T8" fmla="*/ 20 w 46"/>
                <a:gd name="T9" fmla="*/ 26 h 29"/>
                <a:gd name="T10" fmla="*/ 14 w 46"/>
                <a:gd name="T11" fmla="*/ 23 h 29"/>
                <a:gd name="T12" fmla="*/ 9 w 46"/>
                <a:gd name="T13" fmla="*/ 19 h 29"/>
                <a:gd name="T14" fmla="*/ 5 w 46"/>
                <a:gd name="T15" fmla="*/ 16 h 29"/>
                <a:gd name="T16" fmla="*/ 0 w 46"/>
                <a:gd name="T17" fmla="*/ 10 h 29"/>
                <a:gd name="T18" fmla="*/ 8 w 46"/>
                <a:gd name="T19" fmla="*/ 2 h 29"/>
                <a:gd name="T20" fmla="*/ 16 w 46"/>
                <a:gd name="T21" fmla="*/ 0 h 29"/>
                <a:gd name="T22" fmla="*/ 26 w 46"/>
                <a:gd name="T23" fmla="*/ 2 h 29"/>
                <a:gd name="T24" fmla="*/ 34 w 46"/>
                <a:gd name="T25" fmla="*/ 10 h 29"/>
                <a:gd name="T26" fmla="*/ 37 w 46"/>
                <a:gd name="T27" fmla="*/ 14 h 29"/>
                <a:gd name="T28" fmla="*/ 41 w 46"/>
                <a:gd name="T29" fmla="*/ 18 h 29"/>
                <a:gd name="T30" fmla="*/ 43 w 46"/>
                <a:gd name="T31" fmla="*/ 22 h 29"/>
                <a:gd name="T32" fmla="*/ 46 w 46"/>
                <a:gd name="T33"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29">
                  <a:moveTo>
                    <a:pt x="46" y="26"/>
                  </a:moveTo>
                  <a:lnTo>
                    <a:pt x="39" y="28"/>
                  </a:lnTo>
                  <a:lnTo>
                    <a:pt x="32" y="29"/>
                  </a:lnTo>
                  <a:lnTo>
                    <a:pt x="27" y="28"/>
                  </a:lnTo>
                  <a:lnTo>
                    <a:pt x="20" y="26"/>
                  </a:lnTo>
                  <a:lnTo>
                    <a:pt x="14" y="23"/>
                  </a:lnTo>
                  <a:lnTo>
                    <a:pt x="9" y="19"/>
                  </a:lnTo>
                  <a:lnTo>
                    <a:pt x="5" y="16"/>
                  </a:lnTo>
                  <a:lnTo>
                    <a:pt x="0" y="10"/>
                  </a:lnTo>
                  <a:lnTo>
                    <a:pt x="8" y="2"/>
                  </a:lnTo>
                  <a:lnTo>
                    <a:pt x="16" y="0"/>
                  </a:lnTo>
                  <a:lnTo>
                    <a:pt x="26" y="2"/>
                  </a:lnTo>
                  <a:lnTo>
                    <a:pt x="34" y="10"/>
                  </a:lnTo>
                  <a:lnTo>
                    <a:pt x="37" y="14"/>
                  </a:lnTo>
                  <a:lnTo>
                    <a:pt x="41" y="18"/>
                  </a:lnTo>
                  <a:lnTo>
                    <a:pt x="43" y="22"/>
                  </a:lnTo>
                  <a:lnTo>
                    <a:pt x="4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3" name="Freeform 45"/>
            <p:cNvSpPr>
              <a:spLocks/>
            </p:cNvSpPr>
            <p:nvPr/>
          </p:nvSpPr>
          <p:spPr bwMode="auto">
            <a:xfrm>
              <a:off x="1849438" y="3235325"/>
              <a:ext cx="9525" cy="6350"/>
            </a:xfrm>
            <a:custGeom>
              <a:avLst/>
              <a:gdLst>
                <a:gd name="T0" fmla="*/ 39 w 39"/>
                <a:gd name="T1" fmla="*/ 20 h 24"/>
                <a:gd name="T2" fmla="*/ 34 w 39"/>
                <a:gd name="T3" fmla="*/ 22 h 24"/>
                <a:gd name="T4" fmla="*/ 29 w 39"/>
                <a:gd name="T5" fmla="*/ 23 h 24"/>
                <a:gd name="T6" fmla="*/ 23 w 39"/>
                <a:gd name="T7" fmla="*/ 23 h 24"/>
                <a:gd name="T8" fmla="*/ 18 w 39"/>
                <a:gd name="T9" fmla="*/ 24 h 24"/>
                <a:gd name="T10" fmla="*/ 14 w 39"/>
                <a:gd name="T11" fmla="*/ 24 h 24"/>
                <a:gd name="T12" fmla="*/ 9 w 39"/>
                <a:gd name="T13" fmla="*/ 24 h 24"/>
                <a:gd name="T14" fmla="*/ 4 w 39"/>
                <a:gd name="T15" fmla="*/ 24 h 24"/>
                <a:gd name="T16" fmla="*/ 0 w 39"/>
                <a:gd name="T17" fmla="*/ 24 h 24"/>
                <a:gd name="T18" fmla="*/ 1 w 39"/>
                <a:gd name="T19" fmla="*/ 16 h 24"/>
                <a:gd name="T20" fmla="*/ 7 w 39"/>
                <a:gd name="T21" fmla="*/ 10 h 24"/>
                <a:gd name="T22" fmla="*/ 11 w 39"/>
                <a:gd name="T23" fmla="*/ 4 h 24"/>
                <a:gd name="T24" fmla="*/ 16 w 39"/>
                <a:gd name="T25" fmla="*/ 0 h 24"/>
                <a:gd name="T26" fmla="*/ 39 w 39"/>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4">
                  <a:moveTo>
                    <a:pt x="39" y="20"/>
                  </a:moveTo>
                  <a:lnTo>
                    <a:pt x="34" y="22"/>
                  </a:lnTo>
                  <a:lnTo>
                    <a:pt x="29" y="23"/>
                  </a:lnTo>
                  <a:lnTo>
                    <a:pt x="23" y="23"/>
                  </a:lnTo>
                  <a:lnTo>
                    <a:pt x="18" y="24"/>
                  </a:lnTo>
                  <a:lnTo>
                    <a:pt x="14" y="24"/>
                  </a:lnTo>
                  <a:lnTo>
                    <a:pt x="9" y="24"/>
                  </a:lnTo>
                  <a:lnTo>
                    <a:pt x="4" y="24"/>
                  </a:lnTo>
                  <a:lnTo>
                    <a:pt x="0" y="24"/>
                  </a:lnTo>
                  <a:lnTo>
                    <a:pt x="1" y="16"/>
                  </a:lnTo>
                  <a:lnTo>
                    <a:pt x="7" y="10"/>
                  </a:lnTo>
                  <a:lnTo>
                    <a:pt x="11" y="4"/>
                  </a:lnTo>
                  <a:lnTo>
                    <a:pt x="16" y="0"/>
                  </a:lnTo>
                  <a:lnTo>
                    <a:pt x="39"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4" name="Freeform 46"/>
            <p:cNvSpPr>
              <a:spLocks/>
            </p:cNvSpPr>
            <p:nvPr/>
          </p:nvSpPr>
          <p:spPr bwMode="auto">
            <a:xfrm>
              <a:off x="1878013" y="3236913"/>
              <a:ext cx="1588" cy="1587"/>
            </a:xfrm>
            <a:custGeom>
              <a:avLst/>
              <a:gdLst>
                <a:gd name="T0" fmla="*/ 6 w 6"/>
                <a:gd name="T1" fmla="*/ 1 h 10"/>
                <a:gd name="T2" fmla="*/ 6 w 6"/>
                <a:gd name="T3" fmla="*/ 5 h 10"/>
                <a:gd name="T4" fmla="*/ 5 w 6"/>
                <a:gd name="T5" fmla="*/ 7 h 10"/>
                <a:gd name="T6" fmla="*/ 2 w 6"/>
                <a:gd name="T7" fmla="*/ 8 h 10"/>
                <a:gd name="T8" fmla="*/ 0 w 6"/>
                <a:gd name="T9" fmla="*/ 10 h 10"/>
                <a:gd name="T10" fmla="*/ 0 w 6"/>
                <a:gd name="T11" fmla="*/ 0 h 10"/>
                <a:gd name="T12" fmla="*/ 1 w 6"/>
                <a:gd name="T13" fmla="*/ 0 h 10"/>
                <a:gd name="T14" fmla="*/ 3 w 6"/>
                <a:gd name="T15" fmla="*/ 0 h 10"/>
                <a:gd name="T16" fmla="*/ 5 w 6"/>
                <a:gd name="T17" fmla="*/ 0 h 10"/>
                <a:gd name="T18" fmla="*/ 6 w 6"/>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
                  </a:moveTo>
                  <a:lnTo>
                    <a:pt x="6" y="5"/>
                  </a:lnTo>
                  <a:lnTo>
                    <a:pt x="5" y="7"/>
                  </a:lnTo>
                  <a:lnTo>
                    <a:pt x="2" y="8"/>
                  </a:lnTo>
                  <a:lnTo>
                    <a:pt x="0" y="10"/>
                  </a:lnTo>
                  <a:lnTo>
                    <a:pt x="0" y="0"/>
                  </a:lnTo>
                  <a:lnTo>
                    <a:pt x="1" y="0"/>
                  </a:lnTo>
                  <a:lnTo>
                    <a:pt x="3"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5" name="Freeform 51"/>
            <p:cNvSpPr>
              <a:spLocks/>
            </p:cNvSpPr>
            <p:nvPr/>
          </p:nvSpPr>
          <p:spPr bwMode="auto">
            <a:xfrm>
              <a:off x="1933575" y="3249613"/>
              <a:ext cx="39688" cy="38100"/>
            </a:xfrm>
            <a:custGeom>
              <a:avLst/>
              <a:gdLst>
                <a:gd name="T0" fmla="*/ 50 w 151"/>
                <a:gd name="T1" fmla="*/ 64 h 144"/>
                <a:gd name="T2" fmla="*/ 54 w 151"/>
                <a:gd name="T3" fmla="*/ 69 h 144"/>
                <a:gd name="T4" fmla="*/ 60 w 151"/>
                <a:gd name="T5" fmla="*/ 69 h 144"/>
                <a:gd name="T6" fmla="*/ 65 w 151"/>
                <a:gd name="T7" fmla="*/ 69 h 144"/>
                <a:gd name="T8" fmla="*/ 70 w 151"/>
                <a:gd name="T9" fmla="*/ 71 h 144"/>
                <a:gd name="T10" fmla="*/ 63 w 151"/>
                <a:gd name="T11" fmla="*/ 73 h 144"/>
                <a:gd name="T12" fmla="*/ 57 w 151"/>
                <a:gd name="T13" fmla="*/ 73 h 144"/>
                <a:gd name="T14" fmla="*/ 50 w 151"/>
                <a:gd name="T15" fmla="*/ 74 h 144"/>
                <a:gd name="T16" fmla="*/ 46 w 151"/>
                <a:gd name="T17" fmla="*/ 79 h 144"/>
                <a:gd name="T18" fmla="*/ 50 w 151"/>
                <a:gd name="T19" fmla="*/ 87 h 144"/>
                <a:gd name="T20" fmla="*/ 58 w 151"/>
                <a:gd name="T21" fmla="*/ 91 h 144"/>
                <a:gd name="T22" fmla="*/ 67 w 151"/>
                <a:gd name="T23" fmla="*/ 91 h 144"/>
                <a:gd name="T24" fmla="*/ 77 w 151"/>
                <a:gd name="T25" fmla="*/ 91 h 144"/>
                <a:gd name="T26" fmla="*/ 86 w 151"/>
                <a:gd name="T27" fmla="*/ 91 h 144"/>
                <a:gd name="T28" fmla="*/ 94 w 151"/>
                <a:gd name="T29" fmla="*/ 92 h 144"/>
                <a:gd name="T30" fmla="*/ 103 w 151"/>
                <a:gd name="T31" fmla="*/ 97 h 144"/>
                <a:gd name="T32" fmla="*/ 107 w 151"/>
                <a:gd name="T33" fmla="*/ 107 h 144"/>
                <a:gd name="T34" fmla="*/ 101 w 151"/>
                <a:gd name="T35" fmla="*/ 108 h 144"/>
                <a:gd name="T36" fmla="*/ 94 w 151"/>
                <a:gd name="T37" fmla="*/ 109 h 144"/>
                <a:gd name="T38" fmla="*/ 87 w 151"/>
                <a:gd name="T39" fmla="*/ 108 h 144"/>
                <a:gd name="T40" fmla="*/ 80 w 151"/>
                <a:gd name="T41" fmla="*/ 108 h 144"/>
                <a:gd name="T42" fmla="*/ 73 w 151"/>
                <a:gd name="T43" fmla="*/ 108 h 144"/>
                <a:gd name="T44" fmla="*/ 67 w 151"/>
                <a:gd name="T45" fmla="*/ 109 h 144"/>
                <a:gd name="T46" fmla="*/ 60 w 151"/>
                <a:gd name="T47" fmla="*/ 112 h 144"/>
                <a:gd name="T48" fmla="*/ 54 w 151"/>
                <a:gd name="T49" fmla="*/ 116 h 144"/>
                <a:gd name="T50" fmla="*/ 54 w 151"/>
                <a:gd name="T51" fmla="*/ 120 h 144"/>
                <a:gd name="T52" fmla="*/ 55 w 151"/>
                <a:gd name="T53" fmla="*/ 123 h 144"/>
                <a:gd name="T54" fmla="*/ 57 w 151"/>
                <a:gd name="T55" fmla="*/ 127 h 144"/>
                <a:gd name="T56" fmla="*/ 60 w 151"/>
                <a:gd name="T57" fmla="*/ 129 h 144"/>
                <a:gd name="T58" fmla="*/ 72 w 151"/>
                <a:gd name="T59" fmla="*/ 131 h 144"/>
                <a:gd name="T60" fmla="*/ 85 w 151"/>
                <a:gd name="T61" fmla="*/ 130 h 144"/>
                <a:gd name="T62" fmla="*/ 99 w 151"/>
                <a:gd name="T63" fmla="*/ 128 h 144"/>
                <a:gd name="T64" fmla="*/ 111 w 151"/>
                <a:gd name="T65" fmla="*/ 124 h 144"/>
                <a:gd name="T66" fmla="*/ 123 w 151"/>
                <a:gd name="T67" fmla="*/ 123 h 144"/>
                <a:gd name="T68" fmla="*/ 134 w 151"/>
                <a:gd name="T69" fmla="*/ 124 h 144"/>
                <a:gd name="T70" fmla="*/ 143 w 151"/>
                <a:gd name="T71" fmla="*/ 130 h 144"/>
                <a:gd name="T72" fmla="*/ 151 w 151"/>
                <a:gd name="T73" fmla="*/ 143 h 144"/>
                <a:gd name="T74" fmla="*/ 137 w 151"/>
                <a:gd name="T75" fmla="*/ 144 h 144"/>
                <a:gd name="T76" fmla="*/ 125 w 151"/>
                <a:gd name="T77" fmla="*/ 144 h 144"/>
                <a:gd name="T78" fmla="*/ 112 w 151"/>
                <a:gd name="T79" fmla="*/ 144 h 144"/>
                <a:gd name="T80" fmla="*/ 99 w 151"/>
                <a:gd name="T81" fmla="*/ 144 h 144"/>
                <a:gd name="T82" fmla="*/ 85 w 151"/>
                <a:gd name="T83" fmla="*/ 143 h 144"/>
                <a:gd name="T84" fmla="*/ 72 w 151"/>
                <a:gd name="T85" fmla="*/ 142 h 144"/>
                <a:gd name="T86" fmla="*/ 60 w 151"/>
                <a:gd name="T87" fmla="*/ 140 h 144"/>
                <a:gd name="T88" fmla="*/ 46 w 151"/>
                <a:gd name="T89" fmla="*/ 138 h 144"/>
                <a:gd name="T90" fmla="*/ 41 w 151"/>
                <a:gd name="T91" fmla="*/ 121 h 144"/>
                <a:gd name="T92" fmla="*/ 35 w 151"/>
                <a:gd name="T93" fmla="*/ 104 h 144"/>
                <a:gd name="T94" fmla="*/ 29 w 151"/>
                <a:gd name="T95" fmla="*/ 86 h 144"/>
                <a:gd name="T96" fmla="*/ 23 w 151"/>
                <a:gd name="T97" fmla="*/ 69 h 144"/>
                <a:gd name="T98" fmla="*/ 17 w 151"/>
                <a:gd name="T99" fmla="*/ 51 h 144"/>
                <a:gd name="T100" fmla="*/ 11 w 151"/>
                <a:gd name="T101" fmla="*/ 34 h 144"/>
                <a:gd name="T102" fmla="*/ 5 w 151"/>
                <a:gd name="T103" fmla="*/ 17 h 144"/>
                <a:gd name="T104" fmla="*/ 0 w 151"/>
                <a:gd name="T105" fmla="*/ 0 h 144"/>
                <a:gd name="T106" fmla="*/ 7 w 151"/>
                <a:gd name="T107" fmla="*/ 7 h 144"/>
                <a:gd name="T108" fmla="*/ 14 w 151"/>
                <a:gd name="T109" fmla="*/ 14 h 144"/>
                <a:gd name="T110" fmla="*/ 22 w 151"/>
                <a:gd name="T111" fmla="*/ 22 h 144"/>
                <a:gd name="T112" fmla="*/ 30 w 151"/>
                <a:gd name="T113" fmla="*/ 29 h 144"/>
                <a:gd name="T114" fmla="*/ 37 w 151"/>
                <a:gd name="T115" fmla="*/ 37 h 144"/>
                <a:gd name="T116" fmla="*/ 43 w 151"/>
                <a:gd name="T117" fmla="*/ 45 h 144"/>
                <a:gd name="T118" fmla="*/ 48 w 151"/>
                <a:gd name="T119" fmla="*/ 54 h 144"/>
                <a:gd name="T120" fmla="*/ 50 w 151"/>
                <a:gd name="T121" fmla="*/ 6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144">
                  <a:moveTo>
                    <a:pt x="50" y="64"/>
                  </a:moveTo>
                  <a:lnTo>
                    <a:pt x="54" y="69"/>
                  </a:lnTo>
                  <a:lnTo>
                    <a:pt x="60" y="69"/>
                  </a:lnTo>
                  <a:lnTo>
                    <a:pt x="65" y="69"/>
                  </a:lnTo>
                  <a:lnTo>
                    <a:pt x="70" y="71"/>
                  </a:lnTo>
                  <a:lnTo>
                    <a:pt x="63" y="73"/>
                  </a:lnTo>
                  <a:lnTo>
                    <a:pt x="57" y="73"/>
                  </a:lnTo>
                  <a:lnTo>
                    <a:pt x="50" y="74"/>
                  </a:lnTo>
                  <a:lnTo>
                    <a:pt x="46" y="79"/>
                  </a:lnTo>
                  <a:lnTo>
                    <a:pt x="50" y="87"/>
                  </a:lnTo>
                  <a:lnTo>
                    <a:pt x="58" y="91"/>
                  </a:lnTo>
                  <a:lnTo>
                    <a:pt x="67" y="91"/>
                  </a:lnTo>
                  <a:lnTo>
                    <a:pt x="77" y="91"/>
                  </a:lnTo>
                  <a:lnTo>
                    <a:pt x="86" y="91"/>
                  </a:lnTo>
                  <a:lnTo>
                    <a:pt x="94" y="92"/>
                  </a:lnTo>
                  <a:lnTo>
                    <a:pt x="103" y="97"/>
                  </a:lnTo>
                  <a:lnTo>
                    <a:pt x="107" y="107"/>
                  </a:lnTo>
                  <a:lnTo>
                    <a:pt x="101" y="108"/>
                  </a:lnTo>
                  <a:lnTo>
                    <a:pt x="94" y="109"/>
                  </a:lnTo>
                  <a:lnTo>
                    <a:pt x="87" y="108"/>
                  </a:lnTo>
                  <a:lnTo>
                    <a:pt x="80" y="108"/>
                  </a:lnTo>
                  <a:lnTo>
                    <a:pt x="73" y="108"/>
                  </a:lnTo>
                  <a:lnTo>
                    <a:pt x="67" y="109"/>
                  </a:lnTo>
                  <a:lnTo>
                    <a:pt x="60" y="112"/>
                  </a:lnTo>
                  <a:lnTo>
                    <a:pt x="54" y="116"/>
                  </a:lnTo>
                  <a:lnTo>
                    <a:pt x="54" y="120"/>
                  </a:lnTo>
                  <a:lnTo>
                    <a:pt x="55" y="123"/>
                  </a:lnTo>
                  <a:lnTo>
                    <a:pt x="57" y="127"/>
                  </a:lnTo>
                  <a:lnTo>
                    <a:pt x="60" y="129"/>
                  </a:lnTo>
                  <a:lnTo>
                    <a:pt x="72" y="131"/>
                  </a:lnTo>
                  <a:lnTo>
                    <a:pt x="85" y="130"/>
                  </a:lnTo>
                  <a:lnTo>
                    <a:pt x="99" y="128"/>
                  </a:lnTo>
                  <a:lnTo>
                    <a:pt x="111" y="124"/>
                  </a:lnTo>
                  <a:lnTo>
                    <a:pt x="123" y="123"/>
                  </a:lnTo>
                  <a:lnTo>
                    <a:pt x="134" y="124"/>
                  </a:lnTo>
                  <a:lnTo>
                    <a:pt x="143" y="130"/>
                  </a:lnTo>
                  <a:lnTo>
                    <a:pt x="151" y="143"/>
                  </a:lnTo>
                  <a:lnTo>
                    <a:pt x="137" y="144"/>
                  </a:lnTo>
                  <a:lnTo>
                    <a:pt x="125" y="144"/>
                  </a:lnTo>
                  <a:lnTo>
                    <a:pt x="112" y="144"/>
                  </a:lnTo>
                  <a:lnTo>
                    <a:pt x="99" y="144"/>
                  </a:lnTo>
                  <a:lnTo>
                    <a:pt x="85" y="143"/>
                  </a:lnTo>
                  <a:lnTo>
                    <a:pt x="72" y="142"/>
                  </a:lnTo>
                  <a:lnTo>
                    <a:pt x="60" y="140"/>
                  </a:lnTo>
                  <a:lnTo>
                    <a:pt x="46" y="138"/>
                  </a:lnTo>
                  <a:lnTo>
                    <a:pt x="41" y="121"/>
                  </a:lnTo>
                  <a:lnTo>
                    <a:pt x="35" y="104"/>
                  </a:lnTo>
                  <a:lnTo>
                    <a:pt x="29" y="86"/>
                  </a:lnTo>
                  <a:lnTo>
                    <a:pt x="23" y="69"/>
                  </a:lnTo>
                  <a:lnTo>
                    <a:pt x="17" y="51"/>
                  </a:lnTo>
                  <a:lnTo>
                    <a:pt x="11" y="34"/>
                  </a:lnTo>
                  <a:lnTo>
                    <a:pt x="5" y="17"/>
                  </a:lnTo>
                  <a:lnTo>
                    <a:pt x="0" y="0"/>
                  </a:lnTo>
                  <a:lnTo>
                    <a:pt x="7" y="7"/>
                  </a:lnTo>
                  <a:lnTo>
                    <a:pt x="14" y="14"/>
                  </a:lnTo>
                  <a:lnTo>
                    <a:pt x="22" y="22"/>
                  </a:lnTo>
                  <a:lnTo>
                    <a:pt x="30" y="29"/>
                  </a:lnTo>
                  <a:lnTo>
                    <a:pt x="37" y="37"/>
                  </a:lnTo>
                  <a:lnTo>
                    <a:pt x="43" y="45"/>
                  </a:lnTo>
                  <a:lnTo>
                    <a:pt x="48" y="54"/>
                  </a:lnTo>
                  <a:lnTo>
                    <a:pt x="5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6" name="Freeform 52"/>
            <p:cNvSpPr>
              <a:spLocks/>
            </p:cNvSpPr>
            <p:nvPr/>
          </p:nvSpPr>
          <p:spPr bwMode="auto">
            <a:xfrm>
              <a:off x="1844675" y="3252788"/>
              <a:ext cx="6350" cy="7937"/>
            </a:xfrm>
            <a:custGeom>
              <a:avLst/>
              <a:gdLst>
                <a:gd name="T0" fmla="*/ 22 w 23"/>
                <a:gd name="T1" fmla="*/ 19 h 33"/>
                <a:gd name="T2" fmla="*/ 0 w 23"/>
                <a:gd name="T3" fmla="*/ 33 h 33"/>
                <a:gd name="T4" fmla="*/ 0 w 23"/>
                <a:gd name="T5" fmla="*/ 25 h 33"/>
                <a:gd name="T6" fmla="*/ 0 w 23"/>
                <a:gd name="T7" fmla="*/ 16 h 33"/>
                <a:gd name="T8" fmla="*/ 2 w 23"/>
                <a:gd name="T9" fmla="*/ 8 h 33"/>
                <a:gd name="T10" fmla="*/ 8 w 23"/>
                <a:gd name="T11" fmla="*/ 0 h 33"/>
                <a:gd name="T12" fmla="*/ 12 w 23"/>
                <a:gd name="T13" fmla="*/ 4 h 33"/>
                <a:gd name="T14" fmla="*/ 18 w 23"/>
                <a:gd name="T15" fmla="*/ 9 h 33"/>
                <a:gd name="T16" fmla="*/ 23 w 23"/>
                <a:gd name="T17" fmla="*/ 14 h 33"/>
                <a:gd name="T18" fmla="*/ 22 w 23"/>
                <a:gd name="T19"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3">
                  <a:moveTo>
                    <a:pt x="22" y="19"/>
                  </a:moveTo>
                  <a:lnTo>
                    <a:pt x="0" y="33"/>
                  </a:lnTo>
                  <a:lnTo>
                    <a:pt x="0" y="25"/>
                  </a:lnTo>
                  <a:lnTo>
                    <a:pt x="0" y="16"/>
                  </a:lnTo>
                  <a:lnTo>
                    <a:pt x="2" y="8"/>
                  </a:lnTo>
                  <a:lnTo>
                    <a:pt x="8" y="0"/>
                  </a:lnTo>
                  <a:lnTo>
                    <a:pt x="12" y="4"/>
                  </a:lnTo>
                  <a:lnTo>
                    <a:pt x="18" y="9"/>
                  </a:lnTo>
                  <a:lnTo>
                    <a:pt x="23" y="14"/>
                  </a:lnTo>
                  <a:lnTo>
                    <a:pt x="22"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7" name="Freeform 53"/>
            <p:cNvSpPr>
              <a:spLocks/>
            </p:cNvSpPr>
            <p:nvPr/>
          </p:nvSpPr>
          <p:spPr bwMode="auto">
            <a:xfrm>
              <a:off x="1906588" y="3252788"/>
              <a:ext cx="12700" cy="7937"/>
            </a:xfrm>
            <a:custGeom>
              <a:avLst/>
              <a:gdLst>
                <a:gd name="T0" fmla="*/ 46 w 46"/>
                <a:gd name="T1" fmla="*/ 18 h 33"/>
                <a:gd name="T2" fmla="*/ 45 w 46"/>
                <a:gd name="T3" fmla="*/ 23 h 33"/>
                <a:gd name="T4" fmla="*/ 40 w 46"/>
                <a:gd name="T5" fmla="*/ 28 h 33"/>
                <a:gd name="T6" fmla="*/ 35 w 46"/>
                <a:gd name="T7" fmla="*/ 30 h 33"/>
                <a:gd name="T8" fmla="*/ 31 w 46"/>
                <a:gd name="T9" fmla="*/ 33 h 33"/>
                <a:gd name="T10" fmla="*/ 21 w 46"/>
                <a:gd name="T11" fmla="*/ 31 h 33"/>
                <a:gd name="T12" fmla="*/ 14 w 46"/>
                <a:gd name="T13" fmla="*/ 24 h 33"/>
                <a:gd name="T14" fmla="*/ 9 w 46"/>
                <a:gd name="T15" fmla="*/ 14 h 33"/>
                <a:gd name="T16" fmla="*/ 0 w 46"/>
                <a:gd name="T17" fmla="*/ 5 h 33"/>
                <a:gd name="T18" fmla="*/ 6 w 46"/>
                <a:gd name="T19" fmla="*/ 0 h 33"/>
                <a:gd name="T20" fmla="*/ 13 w 46"/>
                <a:gd name="T21" fmla="*/ 1 h 33"/>
                <a:gd name="T22" fmla="*/ 24 w 46"/>
                <a:gd name="T23" fmla="*/ 3 h 33"/>
                <a:gd name="T24" fmla="*/ 33 w 46"/>
                <a:gd name="T25" fmla="*/ 2 h 33"/>
                <a:gd name="T26" fmla="*/ 46 w 46"/>
                <a:gd name="T2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3">
                  <a:moveTo>
                    <a:pt x="46" y="18"/>
                  </a:moveTo>
                  <a:lnTo>
                    <a:pt x="45" y="23"/>
                  </a:lnTo>
                  <a:lnTo>
                    <a:pt x="40" y="28"/>
                  </a:lnTo>
                  <a:lnTo>
                    <a:pt x="35" y="30"/>
                  </a:lnTo>
                  <a:lnTo>
                    <a:pt x="31" y="33"/>
                  </a:lnTo>
                  <a:lnTo>
                    <a:pt x="21" y="31"/>
                  </a:lnTo>
                  <a:lnTo>
                    <a:pt x="14" y="24"/>
                  </a:lnTo>
                  <a:lnTo>
                    <a:pt x="9" y="14"/>
                  </a:lnTo>
                  <a:lnTo>
                    <a:pt x="0" y="5"/>
                  </a:lnTo>
                  <a:lnTo>
                    <a:pt x="6" y="0"/>
                  </a:lnTo>
                  <a:lnTo>
                    <a:pt x="13" y="1"/>
                  </a:lnTo>
                  <a:lnTo>
                    <a:pt x="24" y="3"/>
                  </a:lnTo>
                  <a:lnTo>
                    <a:pt x="33" y="2"/>
                  </a:lnTo>
                  <a:lnTo>
                    <a:pt x="4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8" name="Freeform 55"/>
            <p:cNvSpPr>
              <a:spLocks/>
            </p:cNvSpPr>
            <p:nvPr/>
          </p:nvSpPr>
          <p:spPr bwMode="auto">
            <a:xfrm>
              <a:off x="1882775" y="3252788"/>
              <a:ext cx="7938" cy="3175"/>
            </a:xfrm>
            <a:custGeom>
              <a:avLst/>
              <a:gdLst>
                <a:gd name="T0" fmla="*/ 34 w 34"/>
                <a:gd name="T1" fmla="*/ 2 h 14"/>
                <a:gd name="T2" fmla="*/ 27 w 34"/>
                <a:gd name="T3" fmla="*/ 6 h 14"/>
                <a:gd name="T4" fmla="*/ 21 w 34"/>
                <a:gd name="T5" fmla="*/ 10 h 14"/>
                <a:gd name="T6" fmla="*/ 14 w 34"/>
                <a:gd name="T7" fmla="*/ 14 h 14"/>
                <a:gd name="T8" fmla="*/ 7 w 34"/>
                <a:gd name="T9" fmla="*/ 12 h 14"/>
                <a:gd name="T10" fmla="*/ 0 w 34"/>
                <a:gd name="T11" fmla="*/ 0 h 14"/>
                <a:gd name="T12" fmla="*/ 10 w 34"/>
                <a:gd name="T13" fmla="*/ 0 h 14"/>
                <a:gd name="T14" fmla="*/ 18 w 34"/>
                <a:gd name="T15" fmla="*/ 0 h 14"/>
                <a:gd name="T16" fmla="*/ 27 w 34"/>
                <a:gd name="T17" fmla="*/ 0 h 14"/>
                <a:gd name="T18" fmla="*/ 34 w 34"/>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4">
                  <a:moveTo>
                    <a:pt x="34" y="2"/>
                  </a:moveTo>
                  <a:lnTo>
                    <a:pt x="27" y="6"/>
                  </a:lnTo>
                  <a:lnTo>
                    <a:pt x="21" y="10"/>
                  </a:lnTo>
                  <a:lnTo>
                    <a:pt x="14" y="14"/>
                  </a:lnTo>
                  <a:lnTo>
                    <a:pt x="7" y="12"/>
                  </a:lnTo>
                  <a:lnTo>
                    <a:pt x="0" y="0"/>
                  </a:lnTo>
                  <a:lnTo>
                    <a:pt x="10" y="0"/>
                  </a:lnTo>
                  <a:lnTo>
                    <a:pt x="18" y="0"/>
                  </a:lnTo>
                  <a:lnTo>
                    <a:pt x="27" y="0"/>
                  </a:lnTo>
                  <a:lnTo>
                    <a:pt x="3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9" name="Freeform 60"/>
            <p:cNvSpPr>
              <a:spLocks/>
            </p:cNvSpPr>
            <p:nvPr/>
          </p:nvSpPr>
          <p:spPr bwMode="auto">
            <a:xfrm>
              <a:off x="1890713" y="3257550"/>
              <a:ext cx="14288" cy="6350"/>
            </a:xfrm>
            <a:custGeom>
              <a:avLst/>
              <a:gdLst>
                <a:gd name="T0" fmla="*/ 55 w 55"/>
                <a:gd name="T1" fmla="*/ 20 h 25"/>
                <a:gd name="T2" fmla="*/ 50 w 55"/>
                <a:gd name="T3" fmla="*/ 24 h 25"/>
                <a:gd name="T4" fmla="*/ 44 w 55"/>
                <a:gd name="T5" fmla="*/ 25 h 25"/>
                <a:gd name="T6" fmla="*/ 37 w 55"/>
                <a:gd name="T7" fmla="*/ 25 h 25"/>
                <a:gd name="T8" fmla="*/ 31 w 55"/>
                <a:gd name="T9" fmla="*/ 24 h 25"/>
                <a:gd name="T10" fmla="*/ 25 w 55"/>
                <a:gd name="T11" fmla="*/ 23 h 25"/>
                <a:gd name="T12" fmla="*/ 19 w 55"/>
                <a:gd name="T13" fmla="*/ 23 h 25"/>
                <a:gd name="T14" fmla="*/ 14 w 55"/>
                <a:gd name="T15" fmla="*/ 21 h 25"/>
                <a:gd name="T16" fmla="*/ 8 w 55"/>
                <a:gd name="T17" fmla="*/ 23 h 25"/>
                <a:gd name="T18" fmla="*/ 5 w 55"/>
                <a:gd name="T19" fmla="*/ 20 h 25"/>
                <a:gd name="T20" fmla="*/ 2 w 55"/>
                <a:gd name="T21" fmla="*/ 20 h 25"/>
                <a:gd name="T22" fmla="*/ 0 w 55"/>
                <a:gd name="T23" fmla="*/ 18 h 25"/>
                <a:gd name="T24" fmla="*/ 0 w 55"/>
                <a:gd name="T25" fmla="*/ 14 h 25"/>
                <a:gd name="T26" fmla="*/ 5 w 55"/>
                <a:gd name="T27" fmla="*/ 11 h 25"/>
                <a:gd name="T28" fmla="*/ 12 w 55"/>
                <a:gd name="T29" fmla="*/ 7 h 25"/>
                <a:gd name="T30" fmla="*/ 18 w 55"/>
                <a:gd name="T31" fmla="*/ 4 h 25"/>
                <a:gd name="T32" fmla="*/ 25 w 55"/>
                <a:gd name="T33" fmla="*/ 2 h 25"/>
                <a:gd name="T34" fmla="*/ 31 w 55"/>
                <a:gd name="T35" fmla="*/ 0 h 25"/>
                <a:gd name="T36" fmla="*/ 37 w 55"/>
                <a:gd name="T37" fmla="*/ 2 h 25"/>
                <a:gd name="T38" fmla="*/ 43 w 55"/>
                <a:gd name="T39" fmla="*/ 5 h 25"/>
                <a:gd name="T40" fmla="*/ 48 w 55"/>
                <a:gd name="T41" fmla="*/ 13 h 25"/>
                <a:gd name="T42" fmla="*/ 55 w 55"/>
                <a:gd name="T43"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25">
                  <a:moveTo>
                    <a:pt x="55" y="20"/>
                  </a:moveTo>
                  <a:lnTo>
                    <a:pt x="50" y="24"/>
                  </a:lnTo>
                  <a:lnTo>
                    <a:pt x="44" y="25"/>
                  </a:lnTo>
                  <a:lnTo>
                    <a:pt x="37" y="25"/>
                  </a:lnTo>
                  <a:lnTo>
                    <a:pt x="31" y="24"/>
                  </a:lnTo>
                  <a:lnTo>
                    <a:pt x="25" y="23"/>
                  </a:lnTo>
                  <a:lnTo>
                    <a:pt x="19" y="23"/>
                  </a:lnTo>
                  <a:lnTo>
                    <a:pt x="14" y="21"/>
                  </a:lnTo>
                  <a:lnTo>
                    <a:pt x="8" y="23"/>
                  </a:lnTo>
                  <a:lnTo>
                    <a:pt x="5" y="20"/>
                  </a:lnTo>
                  <a:lnTo>
                    <a:pt x="2" y="20"/>
                  </a:lnTo>
                  <a:lnTo>
                    <a:pt x="0" y="18"/>
                  </a:lnTo>
                  <a:lnTo>
                    <a:pt x="0" y="14"/>
                  </a:lnTo>
                  <a:lnTo>
                    <a:pt x="5" y="11"/>
                  </a:lnTo>
                  <a:lnTo>
                    <a:pt x="12" y="7"/>
                  </a:lnTo>
                  <a:lnTo>
                    <a:pt x="18" y="4"/>
                  </a:lnTo>
                  <a:lnTo>
                    <a:pt x="25" y="2"/>
                  </a:lnTo>
                  <a:lnTo>
                    <a:pt x="31" y="0"/>
                  </a:lnTo>
                  <a:lnTo>
                    <a:pt x="37" y="2"/>
                  </a:lnTo>
                  <a:lnTo>
                    <a:pt x="43" y="5"/>
                  </a:lnTo>
                  <a:lnTo>
                    <a:pt x="48" y="13"/>
                  </a:lnTo>
                  <a:lnTo>
                    <a:pt x="5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0" name="Freeform 61"/>
            <p:cNvSpPr>
              <a:spLocks/>
            </p:cNvSpPr>
            <p:nvPr/>
          </p:nvSpPr>
          <p:spPr bwMode="auto">
            <a:xfrm>
              <a:off x="1874838" y="3257550"/>
              <a:ext cx="3175" cy="4762"/>
            </a:xfrm>
            <a:custGeom>
              <a:avLst/>
              <a:gdLst>
                <a:gd name="T0" fmla="*/ 13 w 13"/>
                <a:gd name="T1" fmla="*/ 6 h 16"/>
                <a:gd name="T2" fmla="*/ 13 w 13"/>
                <a:gd name="T3" fmla="*/ 10 h 16"/>
                <a:gd name="T4" fmla="*/ 11 w 13"/>
                <a:gd name="T5" fmla="*/ 13 h 16"/>
                <a:gd name="T6" fmla="*/ 9 w 13"/>
                <a:gd name="T7" fmla="*/ 14 h 16"/>
                <a:gd name="T8" fmla="*/ 5 w 13"/>
                <a:gd name="T9" fmla="*/ 16 h 16"/>
                <a:gd name="T10" fmla="*/ 2 w 13"/>
                <a:gd name="T11" fmla="*/ 13 h 16"/>
                <a:gd name="T12" fmla="*/ 0 w 13"/>
                <a:gd name="T13" fmla="*/ 8 h 16"/>
                <a:gd name="T14" fmla="*/ 2 w 13"/>
                <a:gd name="T15" fmla="*/ 3 h 16"/>
                <a:gd name="T16" fmla="*/ 3 w 13"/>
                <a:gd name="T17" fmla="*/ 0 h 16"/>
                <a:gd name="T18" fmla="*/ 6 w 13"/>
                <a:gd name="T19" fmla="*/ 0 h 16"/>
                <a:gd name="T20" fmla="*/ 9 w 13"/>
                <a:gd name="T21" fmla="*/ 1 h 16"/>
                <a:gd name="T22" fmla="*/ 11 w 13"/>
                <a:gd name="T23" fmla="*/ 3 h 16"/>
                <a:gd name="T24" fmla="*/ 13 w 13"/>
                <a:gd name="T2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6">
                  <a:moveTo>
                    <a:pt x="13" y="6"/>
                  </a:moveTo>
                  <a:lnTo>
                    <a:pt x="13" y="10"/>
                  </a:lnTo>
                  <a:lnTo>
                    <a:pt x="11" y="13"/>
                  </a:lnTo>
                  <a:lnTo>
                    <a:pt x="9" y="14"/>
                  </a:lnTo>
                  <a:lnTo>
                    <a:pt x="5" y="16"/>
                  </a:lnTo>
                  <a:lnTo>
                    <a:pt x="2" y="13"/>
                  </a:lnTo>
                  <a:lnTo>
                    <a:pt x="0" y="8"/>
                  </a:lnTo>
                  <a:lnTo>
                    <a:pt x="2" y="3"/>
                  </a:lnTo>
                  <a:lnTo>
                    <a:pt x="3" y="0"/>
                  </a:lnTo>
                  <a:lnTo>
                    <a:pt x="6" y="0"/>
                  </a:lnTo>
                  <a:lnTo>
                    <a:pt x="9" y="1"/>
                  </a:lnTo>
                  <a:lnTo>
                    <a:pt x="11" y="3"/>
                  </a:lnTo>
                  <a:lnTo>
                    <a:pt x="1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1" name="Freeform 65"/>
            <p:cNvSpPr>
              <a:spLocks/>
            </p:cNvSpPr>
            <p:nvPr/>
          </p:nvSpPr>
          <p:spPr bwMode="auto">
            <a:xfrm>
              <a:off x="1855788" y="3262313"/>
              <a:ext cx="1588" cy="1587"/>
            </a:xfrm>
            <a:custGeom>
              <a:avLst/>
              <a:gdLst>
                <a:gd name="T0" fmla="*/ 6 w 6"/>
                <a:gd name="T1" fmla="*/ 1 h 4"/>
                <a:gd name="T2" fmla="*/ 0 w 6"/>
                <a:gd name="T3" fmla="*/ 4 h 4"/>
                <a:gd name="T4" fmla="*/ 0 w 6"/>
                <a:gd name="T5" fmla="*/ 0 h 4"/>
                <a:gd name="T6" fmla="*/ 2 w 6"/>
                <a:gd name="T7" fmla="*/ 0 h 4"/>
                <a:gd name="T8" fmla="*/ 4 w 6"/>
                <a:gd name="T9" fmla="*/ 0 h 4"/>
                <a:gd name="T10" fmla="*/ 5 w 6"/>
                <a:gd name="T11" fmla="*/ 0 h 4"/>
                <a:gd name="T12" fmla="*/ 6 w 6"/>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1"/>
                  </a:moveTo>
                  <a:lnTo>
                    <a:pt x="0" y="4"/>
                  </a:lnTo>
                  <a:lnTo>
                    <a:pt x="0" y="0"/>
                  </a:lnTo>
                  <a:lnTo>
                    <a:pt x="2" y="0"/>
                  </a:lnTo>
                  <a:lnTo>
                    <a:pt x="4" y="0"/>
                  </a:lnTo>
                  <a:lnTo>
                    <a:pt x="5" y="0"/>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cxnSp>
        <p:nvCxnSpPr>
          <p:cNvPr id="222" name="直線コネクタ 221"/>
          <p:cNvCxnSpPr/>
          <p:nvPr/>
        </p:nvCxnSpPr>
        <p:spPr>
          <a:xfrm flipV="1">
            <a:off x="5864981" y="1859458"/>
            <a:ext cx="0" cy="1785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直線コネクタ 222"/>
          <p:cNvCxnSpPr/>
          <p:nvPr/>
        </p:nvCxnSpPr>
        <p:spPr>
          <a:xfrm>
            <a:off x="5863839" y="1861815"/>
            <a:ext cx="600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4" name="円/楕円 223"/>
          <p:cNvSpPr/>
          <p:nvPr/>
        </p:nvSpPr>
        <p:spPr>
          <a:xfrm>
            <a:off x="6428195" y="1797521"/>
            <a:ext cx="135732" cy="1357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5" name="直線コネクタ 224"/>
          <p:cNvCxnSpPr>
            <a:stCxn id="224" idx="1"/>
            <a:endCxn id="224" idx="5"/>
          </p:cNvCxnSpPr>
          <p:nvPr/>
        </p:nvCxnSpPr>
        <p:spPr>
          <a:xfrm>
            <a:off x="6448072" y="1817398"/>
            <a:ext cx="95978" cy="95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直線コネクタ 225"/>
          <p:cNvCxnSpPr/>
          <p:nvPr/>
        </p:nvCxnSpPr>
        <p:spPr>
          <a:xfrm flipH="1">
            <a:off x="6447283" y="1818968"/>
            <a:ext cx="95978" cy="95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p:cNvCxnSpPr/>
          <p:nvPr/>
        </p:nvCxnSpPr>
        <p:spPr>
          <a:xfrm flipH="1" flipV="1">
            <a:off x="7392884" y="1858673"/>
            <a:ext cx="0" cy="1785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直線コネクタ 227"/>
          <p:cNvCxnSpPr/>
          <p:nvPr/>
        </p:nvCxnSpPr>
        <p:spPr>
          <a:xfrm flipH="1" flipV="1">
            <a:off x="6871365" y="1861703"/>
            <a:ext cx="52083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p:nvPr/>
        </p:nvCxnSpPr>
        <p:spPr>
          <a:xfrm flipH="1" flipV="1">
            <a:off x="6873271" y="1831066"/>
            <a:ext cx="1" cy="30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直線コネクタ 229"/>
          <p:cNvCxnSpPr/>
          <p:nvPr/>
        </p:nvCxnSpPr>
        <p:spPr>
          <a:xfrm flipH="1" flipV="1">
            <a:off x="6840843" y="1832636"/>
            <a:ext cx="1" cy="30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1" name="円弧 230"/>
          <p:cNvSpPr/>
          <p:nvPr/>
        </p:nvSpPr>
        <p:spPr>
          <a:xfrm>
            <a:off x="6823721" y="1773975"/>
            <a:ext cx="68580" cy="62865"/>
          </a:xfrm>
          <a:prstGeom prst="arc">
            <a:avLst>
              <a:gd name="adj1" fmla="val 7256634"/>
              <a:gd name="adj2" fmla="val 367560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32" name="直線コネクタ 231"/>
          <p:cNvCxnSpPr/>
          <p:nvPr/>
        </p:nvCxnSpPr>
        <p:spPr>
          <a:xfrm flipH="1">
            <a:off x="6562755" y="1863510"/>
            <a:ext cx="278111" cy="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直線矢印コネクタ 232"/>
          <p:cNvCxnSpPr>
            <a:stCxn id="224" idx="0"/>
          </p:cNvCxnSpPr>
          <p:nvPr/>
        </p:nvCxnSpPr>
        <p:spPr>
          <a:xfrm flipV="1">
            <a:off x="6496061" y="1589190"/>
            <a:ext cx="0" cy="208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4" name="テキスト ボックス 233"/>
          <p:cNvSpPr txBox="1"/>
          <p:nvPr/>
        </p:nvSpPr>
        <p:spPr>
          <a:xfrm>
            <a:off x="6084581" y="1366305"/>
            <a:ext cx="884922" cy="276999"/>
          </a:xfrm>
          <a:prstGeom prst="rect">
            <a:avLst/>
          </a:prstGeom>
          <a:noFill/>
        </p:spPr>
        <p:txBody>
          <a:bodyPr wrap="none" rtlCol="0">
            <a:spAutoFit/>
          </a:bodyPr>
          <a:lstStyle/>
          <a:p>
            <a:r>
              <a:rPr kumimoji="1" lang="en-US" altLang="ja-JP" sz="1200" dirty="0" smtClean="0"/>
              <a:t>Correlation</a:t>
            </a:r>
            <a:endParaRPr kumimoji="1" lang="ja-JP" altLang="en-US" sz="1200" dirty="0"/>
          </a:p>
        </p:txBody>
      </p:sp>
      <p:sp>
        <p:nvSpPr>
          <p:cNvPr id="235" name="テキスト ボックス 234"/>
          <p:cNvSpPr txBox="1"/>
          <p:nvPr/>
        </p:nvSpPr>
        <p:spPr>
          <a:xfrm>
            <a:off x="6642746" y="1817790"/>
            <a:ext cx="492443" cy="261610"/>
          </a:xfrm>
          <a:prstGeom prst="rect">
            <a:avLst/>
          </a:prstGeom>
          <a:noFill/>
        </p:spPr>
        <p:txBody>
          <a:bodyPr wrap="none" rtlCol="0">
            <a:spAutoFit/>
          </a:bodyPr>
          <a:lstStyle/>
          <a:p>
            <a:r>
              <a:rPr kumimoji="1" lang="en-US" altLang="ja-JP" sz="1100" dirty="0" smtClean="0"/>
              <a:t>delay</a:t>
            </a:r>
            <a:endParaRPr kumimoji="1" lang="ja-JP" altLang="en-US" sz="1100" dirty="0"/>
          </a:p>
        </p:txBody>
      </p:sp>
      <p:cxnSp>
        <p:nvCxnSpPr>
          <p:cNvPr id="236" name="直線矢印コネクタ 235"/>
          <p:cNvCxnSpPr/>
          <p:nvPr/>
        </p:nvCxnSpPr>
        <p:spPr>
          <a:xfrm>
            <a:off x="4927611" y="4568015"/>
            <a:ext cx="3826933" cy="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7" name="円弧 236"/>
          <p:cNvSpPr/>
          <p:nvPr/>
        </p:nvSpPr>
        <p:spPr>
          <a:xfrm>
            <a:off x="6087915" y="3553384"/>
            <a:ext cx="1025338" cy="1015253"/>
          </a:xfrm>
          <a:prstGeom prst="arc">
            <a:avLst>
              <a:gd name="adj1" fmla="val 13978494"/>
              <a:gd name="adj2" fmla="val 1837394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38" name="直線矢印コネクタ 237"/>
          <p:cNvCxnSpPr/>
          <p:nvPr/>
        </p:nvCxnSpPr>
        <p:spPr>
          <a:xfrm rot="16200000">
            <a:off x="4686686" y="4185898"/>
            <a:ext cx="3826933" cy="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9" name="テキスト ボックス 238"/>
          <p:cNvSpPr txBox="1"/>
          <p:nvPr/>
        </p:nvSpPr>
        <p:spPr>
          <a:xfrm>
            <a:off x="6282902" y="3355044"/>
            <a:ext cx="264816" cy="276999"/>
          </a:xfrm>
          <a:prstGeom prst="rect">
            <a:avLst/>
          </a:prstGeom>
          <a:noFill/>
        </p:spPr>
        <p:txBody>
          <a:bodyPr wrap="none" rtlCol="0">
            <a:spAutoFit/>
          </a:bodyPr>
          <a:lstStyle/>
          <a:p>
            <a:r>
              <a:rPr kumimoji="1" lang="en-US" altLang="ja-JP" sz="1200" i="1" dirty="0" smtClean="0">
                <a:latin typeface="Symbol" panose="05050102010706020507" pitchFamily="18" charset="2"/>
              </a:rPr>
              <a:t>q</a:t>
            </a:r>
            <a:endParaRPr kumimoji="1" lang="ja-JP" altLang="en-US" sz="1200" i="1" dirty="0">
              <a:latin typeface="Symbol" panose="05050102010706020507" pitchFamily="18" charset="2"/>
            </a:endParaRPr>
          </a:p>
        </p:txBody>
      </p:sp>
      <p:sp>
        <p:nvSpPr>
          <p:cNvPr id="240" name="テキスト ボックス 239"/>
          <p:cNvSpPr txBox="1"/>
          <p:nvPr/>
        </p:nvSpPr>
        <p:spPr>
          <a:xfrm>
            <a:off x="6630287" y="3352803"/>
            <a:ext cx="264816" cy="276999"/>
          </a:xfrm>
          <a:prstGeom prst="rect">
            <a:avLst/>
          </a:prstGeom>
          <a:noFill/>
        </p:spPr>
        <p:txBody>
          <a:bodyPr wrap="none" rtlCol="0">
            <a:spAutoFit/>
          </a:bodyPr>
          <a:lstStyle/>
          <a:p>
            <a:r>
              <a:rPr kumimoji="1" lang="en-US" altLang="ja-JP" sz="1200" i="1" dirty="0" smtClean="0">
                <a:latin typeface="Symbol" panose="05050102010706020507" pitchFamily="18" charset="2"/>
              </a:rPr>
              <a:t>q</a:t>
            </a:r>
            <a:endParaRPr kumimoji="1" lang="ja-JP" altLang="en-US" sz="1200" i="1" dirty="0">
              <a:latin typeface="Symbol" panose="05050102010706020507" pitchFamily="18" charset="2"/>
            </a:endParaRPr>
          </a:p>
        </p:txBody>
      </p:sp>
      <p:cxnSp>
        <p:nvCxnSpPr>
          <p:cNvPr id="242" name="直線コネクタ 241"/>
          <p:cNvCxnSpPr/>
          <p:nvPr/>
        </p:nvCxnSpPr>
        <p:spPr>
          <a:xfrm flipH="1" flipV="1">
            <a:off x="6747889" y="4129162"/>
            <a:ext cx="167986" cy="7881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4" name="直線コネクタ 243"/>
          <p:cNvCxnSpPr/>
          <p:nvPr/>
        </p:nvCxnSpPr>
        <p:spPr>
          <a:xfrm flipH="1">
            <a:off x="6530061" y="4205581"/>
            <a:ext cx="382775" cy="15337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1" name="直線コネクタ 250"/>
          <p:cNvCxnSpPr/>
          <p:nvPr/>
        </p:nvCxnSpPr>
        <p:spPr>
          <a:xfrm flipH="1">
            <a:off x="6915449" y="4208751"/>
            <a:ext cx="422" cy="357484"/>
          </a:xfrm>
          <a:prstGeom prst="line">
            <a:avLst/>
          </a:prstGeom>
          <a:ln w="31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4" name="直線コネクタ 253"/>
          <p:cNvCxnSpPr/>
          <p:nvPr/>
        </p:nvCxnSpPr>
        <p:spPr>
          <a:xfrm>
            <a:off x="6604266" y="4208155"/>
            <a:ext cx="309809" cy="200"/>
          </a:xfrm>
          <a:prstGeom prst="line">
            <a:avLst/>
          </a:prstGeom>
          <a:ln w="31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nvGrpSpPr>
          <p:cNvPr id="259" name="グループ化 258"/>
          <p:cNvGrpSpPr/>
          <p:nvPr/>
        </p:nvGrpSpPr>
        <p:grpSpPr>
          <a:xfrm>
            <a:off x="6763279" y="4082216"/>
            <a:ext cx="51145" cy="70196"/>
            <a:chOff x="6763279" y="4082216"/>
            <a:chExt cx="51145" cy="70196"/>
          </a:xfrm>
        </p:grpSpPr>
        <p:cxnSp>
          <p:nvCxnSpPr>
            <p:cNvPr id="257" name="直線コネクタ 256"/>
            <p:cNvCxnSpPr/>
            <p:nvPr/>
          </p:nvCxnSpPr>
          <p:spPr>
            <a:xfrm>
              <a:off x="6763279" y="4082216"/>
              <a:ext cx="50268" cy="21543"/>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8" name="直線コネクタ 257"/>
            <p:cNvCxnSpPr/>
            <p:nvPr/>
          </p:nvCxnSpPr>
          <p:spPr>
            <a:xfrm rot="16200000">
              <a:off x="6778519" y="4116506"/>
              <a:ext cx="50268" cy="21543"/>
            </a:xfrm>
            <a:prstGeom prst="line">
              <a:avLst/>
            </a:prstGeom>
            <a:ln w="3175"/>
          </p:spPr>
          <p:style>
            <a:lnRef idx="1">
              <a:schemeClr val="accent1"/>
            </a:lnRef>
            <a:fillRef idx="0">
              <a:schemeClr val="accent1"/>
            </a:fillRef>
            <a:effectRef idx="0">
              <a:schemeClr val="accent1"/>
            </a:effectRef>
            <a:fontRef idx="minor">
              <a:schemeClr val="tx1"/>
            </a:fontRef>
          </p:style>
        </p:cxnSp>
      </p:grpSp>
      <p:grpSp>
        <p:nvGrpSpPr>
          <p:cNvPr id="260" name="グループ化 259"/>
          <p:cNvGrpSpPr/>
          <p:nvPr/>
        </p:nvGrpSpPr>
        <p:grpSpPr>
          <a:xfrm rot="-2700000">
            <a:off x="6530869" y="4282241"/>
            <a:ext cx="51145" cy="70196"/>
            <a:chOff x="6763279" y="4082216"/>
            <a:chExt cx="51145" cy="70196"/>
          </a:xfrm>
        </p:grpSpPr>
        <p:cxnSp>
          <p:nvCxnSpPr>
            <p:cNvPr id="261" name="直線コネクタ 260"/>
            <p:cNvCxnSpPr/>
            <p:nvPr/>
          </p:nvCxnSpPr>
          <p:spPr>
            <a:xfrm>
              <a:off x="6763279" y="4082216"/>
              <a:ext cx="50268" cy="21543"/>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2" name="直線コネクタ 261"/>
            <p:cNvCxnSpPr/>
            <p:nvPr/>
          </p:nvCxnSpPr>
          <p:spPr>
            <a:xfrm rot="16200000">
              <a:off x="6778519" y="4116506"/>
              <a:ext cx="50268" cy="21543"/>
            </a:xfrm>
            <a:prstGeom prst="line">
              <a:avLst/>
            </a:prstGeom>
            <a:ln w="3175"/>
          </p:spPr>
          <p:style>
            <a:lnRef idx="1">
              <a:schemeClr val="accent1"/>
            </a:lnRef>
            <a:fillRef idx="0">
              <a:schemeClr val="accent1"/>
            </a:fillRef>
            <a:effectRef idx="0">
              <a:schemeClr val="accent1"/>
            </a:effectRef>
            <a:fontRef idx="minor">
              <a:schemeClr val="tx1"/>
            </a:fontRef>
          </p:style>
        </p:cxnSp>
      </p:grpSp>
      <p:cxnSp>
        <p:nvCxnSpPr>
          <p:cNvPr id="264" name="直線矢印コネクタ 263"/>
          <p:cNvCxnSpPr/>
          <p:nvPr/>
        </p:nvCxnSpPr>
        <p:spPr>
          <a:xfrm flipH="1" flipV="1">
            <a:off x="6530340" y="4362450"/>
            <a:ext cx="68580" cy="201930"/>
          </a:xfrm>
          <a:prstGeom prst="straightConnector1">
            <a:avLst/>
          </a:prstGeom>
          <a:ln w="12700">
            <a:solidFill>
              <a:srgbClr val="C0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65" name="直線矢印コネクタ 264"/>
          <p:cNvCxnSpPr/>
          <p:nvPr/>
        </p:nvCxnSpPr>
        <p:spPr>
          <a:xfrm flipV="1">
            <a:off x="6598920" y="4130040"/>
            <a:ext cx="148590" cy="434340"/>
          </a:xfrm>
          <a:prstGeom prst="straightConnector1">
            <a:avLst/>
          </a:prstGeom>
          <a:ln w="12700">
            <a:solidFill>
              <a:srgbClr val="C0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7" name="テキスト ボックス 266"/>
              <p:cNvSpPr txBox="1"/>
              <p:nvPr/>
            </p:nvSpPr>
            <p:spPr>
              <a:xfrm>
                <a:off x="6853333" y="4536441"/>
                <a:ext cx="136128"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𝑥</m:t>
                      </m:r>
                    </m:oMath>
                  </m:oMathPara>
                </a14:m>
                <a:endParaRPr kumimoji="1" lang="ja-JP" altLang="en-US" sz="1200" dirty="0">
                  <a:latin typeface="Bookman Old Style" panose="02050604050505020204" pitchFamily="18" charset="0"/>
                </a:endParaRPr>
              </a:p>
            </p:txBody>
          </p:sp>
        </mc:Choice>
        <mc:Fallback xmlns="">
          <p:sp>
            <p:nvSpPr>
              <p:cNvPr id="267" name="テキスト ボックス 266"/>
              <p:cNvSpPr txBox="1">
                <a:spLocks noRot="1" noChangeAspect="1" noMove="1" noResize="1" noEditPoints="1" noAdjustHandles="1" noChangeArrowheads="1" noChangeShapeType="1" noTextEdit="1"/>
              </p:cNvSpPr>
              <p:nvPr/>
            </p:nvSpPr>
            <p:spPr>
              <a:xfrm>
                <a:off x="6853333" y="4536441"/>
                <a:ext cx="136128" cy="184666"/>
              </a:xfrm>
              <a:prstGeom prst="rect">
                <a:avLst/>
              </a:prstGeom>
              <a:blipFill rotWithShape="0">
                <a:blip r:embed="rId2"/>
                <a:stretch>
                  <a:fillRect l="-8696" r="-4348" b="-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8" name="テキスト ボックス 267"/>
              <p:cNvSpPr txBox="1"/>
              <p:nvPr/>
            </p:nvSpPr>
            <p:spPr>
              <a:xfrm>
                <a:off x="6487573" y="4074795"/>
                <a:ext cx="13888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𝑦</m:t>
                      </m:r>
                    </m:oMath>
                  </m:oMathPara>
                </a14:m>
                <a:endParaRPr kumimoji="1" lang="ja-JP" altLang="en-US" sz="1200" dirty="0">
                  <a:latin typeface="Bookman Old Style" panose="02050604050505020204" pitchFamily="18" charset="0"/>
                </a:endParaRPr>
              </a:p>
            </p:txBody>
          </p:sp>
        </mc:Choice>
        <mc:Fallback xmlns="">
          <p:sp>
            <p:nvSpPr>
              <p:cNvPr id="268" name="テキスト ボックス 267"/>
              <p:cNvSpPr txBox="1">
                <a:spLocks noRot="1" noChangeAspect="1" noMove="1" noResize="1" noEditPoints="1" noAdjustHandles="1" noChangeArrowheads="1" noChangeShapeType="1" noTextEdit="1"/>
              </p:cNvSpPr>
              <p:nvPr/>
            </p:nvSpPr>
            <p:spPr>
              <a:xfrm>
                <a:off x="6487573" y="4074795"/>
                <a:ext cx="138884" cy="184666"/>
              </a:xfrm>
              <a:prstGeom prst="rect">
                <a:avLst/>
              </a:prstGeom>
              <a:blipFill rotWithShape="0">
                <a:blip r:embed="rId3"/>
                <a:stretch>
                  <a:fillRect l="-21739" r="-17391" b="-2258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9" name="テキスト ボックス 268"/>
              <p:cNvSpPr txBox="1"/>
              <p:nvPr/>
            </p:nvSpPr>
            <p:spPr>
              <a:xfrm>
                <a:off x="6398038" y="4385310"/>
                <a:ext cx="18588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200" b="0" i="1" smtClean="0">
                              <a:latin typeface="Cambria Math" panose="02040503050406030204" pitchFamily="18" charset="0"/>
                            </a:rPr>
                          </m:ctrlPr>
                        </m:sSubPr>
                        <m:e>
                          <m:r>
                            <a:rPr lang="ja-JP" altLang="en-US" sz="1200" i="1">
                              <a:latin typeface="Cambria Math" panose="02040503050406030204" pitchFamily="18" charset="0"/>
                            </a:rPr>
                            <m:t>𝛿</m:t>
                          </m:r>
                        </m:e>
                        <m:sub>
                          <m:r>
                            <a:rPr kumimoji="1" lang="en-US" altLang="ja-JP" sz="1200" b="0" i="1" smtClean="0">
                              <a:latin typeface="Cambria Math" panose="02040503050406030204" pitchFamily="18" charset="0"/>
                            </a:rPr>
                            <m:t>1</m:t>
                          </m:r>
                        </m:sub>
                      </m:sSub>
                    </m:oMath>
                  </m:oMathPara>
                </a14:m>
                <a:endParaRPr kumimoji="1" lang="ja-JP" altLang="en-US" sz="1200" dirty="0">
                  <a:latin typeface="Symbol" panose="05050102010706020507" pitchFamily="18" charset="2"/>
                </a:endParaRPr>
              </a:p>
            </p:txBody>
          </p:sp>
        </mc:Choice>
        <mc:Fallback xmlns="">
          <p:sp>
            <p:nvSpPr>
              <p:cNvPr id="269" name="テキスト ボックス 268"/>
              <p:cNvSpPr txBox="1">
                <a:spLocks noRot="1" noChangeAspect="1" noMove="1" noResize="1" noEditPoints="1" noAdjustHandles="1" noChangeArrowheads="1" noChangeShapeType="1" noTextEdit="1"/>
              </p:cNvSpPr>
              <p:nvPr/>
            </p:nvSpPr>
            <p:spPr>
              <a:xfrm>
                <a:off x="6398038" y="4385310"/>
                <a:ext cx="185884" cy="184666"/>
              </a:xfrm>
              <a:prstGeom prst="rect">
                <a:avLst/>
              </a:prstGeom>
              <a:blipFill rotWithShape="0">
                <a:blip r:embed="rId4"/>
                <a:stretch>
                  <a:fillRect l="-23333" r="-3333" b="-1290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0" name="テキスト ボックス 269"/>
              <p:cNvSpPr txBox="1"/>
              <p:nvPr/>
            </p:nvSpPr>
            <p:spPr>
              <a:xfrm>
                <a:off x="6659023" y="4280535"/>
                <a:ext cx="18947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200" b="0" i="1" smtClean="0">
                              <a:latin typeface="Cambria Math" panose="02040503050406030204" pitchFamily="18" charset="0"/>
                            </a:rPr>
                          </m:ctrlPr>
                        </m:sSubPr>
                        <m:e>
                          <m:r>
                            <a:rPr lang="ja-JP" altLang="en-US" sz="1200" i="1">
                              <a:latin typeface="Cambria Math" panose="02040503050406030204" pitchFamily="18" charset="0"/>
                            </a:rPr>
                            <m:t>𝛿</m:t>
                          </m:r>
                        </m:e>
                        <m:sub>
                          <m:r>
                            <a:rPr kumimoji="1" lang="en-US" altLang="ja-JP" sz="1200" b="0" i="1" smtClean="0">
                              <a:latin typeface="Cambria Math" panose="02040503050406030204" pitchFamily="18" charset="0"/>
                            </a:rPr>
                            <m:t>2</m:t>
                          </m:r>
                        </m:sub>
                      </m:sSub>
                    </m:oMath>
                  </m:oMathPara>
                </a14:m>
                <a:endParaRPr kumimoji="1" lang="ja-JP" altLang="en-US" sz="1200" dirty="0">
                  <a:latin typeface="Symbol" panose="05050102010706020507" pitchFamily="18" charset="2"/>
                </a:endParaRPr>
              </a:p>
            </p:txBody>
          </p:sp>
        </mc:Choice>
        <mc:Fallback xmlns="">
          <p:sp>
            <p:nvSpPr>
              <p:cNvPr id="270" name="テキスト ボックス 269"/>
              <p:cNvSpPr txBox="1">
                <a:spLocks noRot="1" noChangeAspect="1" noMove="1" noResize="1" noEditPoints="1" noAdjustHandles="1" noChangeArrowheads="1" noChangeShapeType="1" noTextEdit="1"/>
              </p:cNvSpPr>
              <p:nvPr/>
            </p:nvSpPr>
            <p:spPr>
              <a:xfrm>
                <a:off x="6659023" y="4280535"/>
                <a:ext cx="189474" cy="184666"/>
              </a:xfrm>
              <a:prstGeom prst="rect">
                <a:avLst/>
              </a:prstGeom>
              <a:blipFill rotWithShape="0">
                <a:blip r:embed="rId5"/>
                <a:stretch>
                  <a:fillRect l="-19355" r="-3226" b="-1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4" name="テキスト ボックス 273"/>
              <p:cNvSpPr txBox="1"/>
              <p:nvPr/>
            </p:nvSpPr>
            <p:spPr>
              <a:xfrm>
                <a:off x="5791200" y="999066"/>
                <a:ext cx="17858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𝑉</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𝑉</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𝐴</m:t>
                          </m:r>
                          <m:r>
                            <a:rPr kumimoji="1" lang="en-US" altLang="ja-JP" b="0" i="1" smtClean="0">
                              <a:latin typeface="Cambria Math" panose="02040503050406030204" pitchFamily="18" charset="0"/>
                            </a:rPr>
                            <m:t>, </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𝜙</m:t>
                              </m:r>
                            </m:e>
                            <m:sub>
                              <m:r>
                                <a:rPr kumimoji="1" lang="en-US" altLang="ja-JP" b="0" i="1" smtClean="0">
                                  <a:latin typeface="Cambria Math" panose="02040503050406030204" pitchFamily="18" charset="0"/>
                                </a:rPr>
                                <m:t>0</m:t>
                              </m:r>
                            </m:sub>
                          </m:sSub>
                          <m:r>
                            <a:rPr kumimoji="1" lang="en-US" altLang="ja-JP" b="0" i="1" smtClean="0">
                              <a:latin typeface="Cambria Math" panose="02040503050406030204" pitchFamily="18" charset="0"/>
                            </a:rPr>
                            <m:t>+</m:t>
                          </m:r>
                          <m:r>
                            <a:rPr kumimoji="1" lang="ja-JP" altLang="en-US" b="0" i="1" smtClean="0">
                              <a:latin typeface="Cambria Math" panose="02040503050406030204" pitchFamily="18" charset="0"/>
                            </a:rPr>
                            <m:t>𝜙</m:t>
                          </m:r>
                        </m:e>
                      </m:d>
                    </m:oMath>
                  </m:oMathPara>
                </a14:m>
                <a:endParaRPr kumimoji="1" lang="ja-JP" altLang="en-US" dirty="0"/>
              </a:p>
            </p:txBody>
          </p:sp>
        </mc:Choice>
        <mc:Fallback xmlns="">
          <p:sp>
            <p:nvSpPr>
              <p:cNvPr id="274" name="テキスト ボックス 273"/>
              <p:cNvSpPr txBox="1">
                <a:spLocks noRot="1" noChangeAspect="1" noMove="1" noResize="1" noEditPoints="1" noAdjustHandles="1" noChangeArrowheads="1" noChangeShapeType="1" noTextEdit="1"/>
              </p:cNvSpPr>
              <p:nvPr/>
            </p:nvSpPr>
            <p:spPr>
              <a:xfrm>
                <a:off x="5791200" y="999066"/>
                <a:ext cx="1785874" cy="276999"/>
              </a:xfrm>
              <a:prstGeom prst="rect">
                <a:avLst/>
              </a:prstGeom>
              <a:blipFill rotWithShape="0">
                <a:blip r:embed="rId6"/>
                <a:stretch>
                  <a:fillRect l="-2389" b="-35556"/>
                </a:stretch>
              </a:blipFill>
            </p:spPr>
            <p:txBody>
              <a:bodyPr/>
              <a:lstStyle/>
              <a:p>
                <a:r>
                  <a:rPr lang="ja-JP" altLang="en-US">
                    <a:noFill/>
                  </a:rPr>
                  <a:t> </a:t>
                </a:r>
              </a:p>
            </p:txBody>
          </p:sp>
        </mc:Fallback>
      </mc:AlternateContent>
      <p:sp>
        <p:nvSpPr>
          <p:cNvPr id="275" name="タイトル 274"/>
          <p:cNvSpPr>
            <a:spLocks noGrp="1"/>
          </p:cNvSpPr>
          <p:nvPr>
            <p:ph type="title"/>
          </p:nvPr>
        </p:nvSpPr>
        <p:spPr>
          <a:xfrm>
            <a:off x="628650" y="0"/>
            <a:ext cx="7886700" cy="819509"/>
          </a:xfrm>
        </p:spPr>
        <p:txBody>
          <a:bodyPr>
            <a:normAutofit/>
          </a:bodyPr>
          <a:lstStyle/>
          <a:p>
            <a:pPr algn="ctr"/>
            <a:r>
              <a:rPr lang="ja-JP" altLang="en-US" dirty="0"/>
              <a:t>一人時間差</a:t>
            </a:r>
            <a:r>
              <a:rPr lang="en-US" altLang="ja-JP" dirty="0"/>
              <a:t>VLBI</a:t>
            </a:r>
            <a:r>
              <a:rPr lang="ja-JP" altLang="en-US" dirty="0"/>
              <a:t>について</a:t>
            </a:r>
            <a:endParaRPr kumimoji="1" lang="ja-JP" altLang="en-US" dirty="0"/>
          </a:p>
        </p:txBody>
      </p:sp>
      <p:sp>
        <p:nvSpPr>
          <p:cNvPr id="276" name="テキスト ボックス 275"/>
          <p:cNvSpPr txBox="1"/>
          <p:nvPr/>
        </p:nvSpPr>
        <p:spPr>
          <a:xfrm>
            <a:off x="494574" y="5031432"/>
            <a:ext cx="3904898" cy="1415772"/>
          </a:xfrm>
          <a:prstGeom prst="rect">
            <a:avLst/>
          </a:prstGeom>
          <a:solidFill>
            <a:schemeClr val="bg1"/>
          </a:solidFill>
        </p:spPr>
        <p:txBody>
          <a:bodyPr wrap="square" rtlCol="0">
            <a:spAutoFit/>
          </a:bodyPr>
          <a:lstStyle/>
          <a:p>
            <a:r>
              <a:rPr kumimoji="1" lang="ja-JP" altLang="en-US" sz="1600" dirty="0" smtClean="0"/>
              <a:t>広がった構造を持つ天体</a:t>
            </a:r>
            <a:endParaRPr kumimoji="1" lang="en-US" altLang="ja-JP" sz="1600" dirty="0" smtClean="0"/>
          </a:p>
          <a:p>
            <a:r>
              <a:rPr lang="ja-JP" altLang="en-US" sz="1400" dirty="0" smtClean="0"/>
              <a:t>（</a:t>
            </a:r>
            <a:r>
              <a:rPr lang="en-US" altLang="ja-JP" sz="1400" dirty="0" smtClean="0"/>
              <a:t>x, y</a:t>
            </a:r>
            <a:r>
              <a:rPr lang="ja-JP" altLang="en-US" sz="1400" dirty="0" smtClean="0"/>
              <a:t>）空間内で広がった構造（輝度分布</a:t>
            </a:r>
            <a:r>
              <a:rPr lang="en-US" altLang="ja-JP" sz="1400" dirty="0" smtClean="0"/>
              <a:t>B(x, y)</a:t>
            </a:r>
            <a:r>
              <a:rPr lang="ja-JP" altLang="en-US" sz="1400" dirty="0" smtClean="0"/>
              <a:t>）を持つ天体の場合、得られる相関は次の式であらわされる。</a:t>
            </a:r>
            <a:endParaRPr lang="en-US" altLang="ja-JP" sz="1400" dirty="0" smtClean="0"/>
          </a:p>
          <a:p>
            <a:endParaRPr lang="en-US" altLang="ja-JP" sz="1400" dirty="0"/>
          </a:p>
          <a:p>
            <a:endParaRPr lang="en-US" altLang="ja-JP" sz="1400" dirty="0" smtClean="0"/>
          </a:p>
        </p:txBody>
      </p:sp>
      <mc:AlternateContent xmlns:mc="http://schemas.openxmlformats.org/markup-compatibility/2006" xmlns:a14="http://schemas.microsoft.com/office/drawing/2010/main">
        <mc:Choice Requires="a14">
          <p:sp>
            <p:nvSpPr>
              <p:cNvPr id="245" name="テキスト ボックス 244"/>
              <p:cNvSpPr txBox="1"/>
              <p:nvPr/>
            </p:nvSpPr>
            <p:spPr>
              <a:xfrm>
                <a:off x="635414" y="5975773"/>
                <a:ext cx="3650487" cy="6470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𝑉</m:t>
                      </m:r>
                      <m:r>
                        <a:rPr kumimoji="1" lang="en-US" altLang="ja-JP" i="1" smtClean="0">
                          <a:latin typeface="Cambria Math" panose="02040503050406030204" pitchFamily="18" charset="0"/>
                        </a:rPr>
                        <m:t>=</m:t>
                      </m:r>
                      <m:r>
                        <a:rPr kumimoji="1" lang="ja-JP" altLang="en-US" i="1" smtClean="0">
                          <a:latin typeface="Cambria Math" panose="02040503050406030204" pitchFamily="18" charset="0"/>
                        </a:rPr>
                        <m:t>𝛼</m:t>
                      </m:r>
                      <m:nary>
                        <m:naryPr>
                          <m:chr m:val="∬"/>
                          <m:ctrlPr>
                            <a:rPr kumimoji="1" lang="ja-JP" altLang="en-US" i="1" smtClean="0">
                              <a:latin typeface="Cambria Math" panose="02040503050406030204" pitchFamily="18" charset="0"/>
                            </a:rPr>
                          </m:ctrlPr>
                        </m:naryPr>
                        <m:sub>
                          <m:r>
                            <m:rPr>
                              <m:brk m:alnAt="23"/>
                            </m:rPr>
                            <a:rPr kumimoji="1" lang="en-US" altLang="ja-JP" b="0" i="1" smtClean="0">
                              <a:latin typeface="Cambria Math" panose="02040503050406030204" pitchFamily="18" charset="0"/>
                            </a:rPr>
                            <m:t>𝑠</m:t>
                          </m:r>
                          <m:r>
                            <a:rPr kumimoji="1" lang="en-US" altLang="ja-JP" b="0" i="1" smtClean="0">
                              <a:latin typeface="Cambria Math" panose="02040503050406030204" pitchFamily="18" charset="0"/>
                            </a:rPr>
                            <m:t>𝑜𝑢𝑟𝑐𝑒</m:t>
                          </m:r>
                        </m:sub>
                        <m:sup/>
                        <m:e>
                          <m:r>
                            <a:rPr kumimoji="1" lang="en-US" altLang="ja-JP" b="0" i="1" smtClean="0">
                              <a:latin typeface="Cambria Math" panose="02040503050406030204" pitchFamily="18" charset="0"/>
                            </a:rPr>
                            <m:t>𝐵</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𝑥</m:t>
                              </m:r>
                              <m:r>
                                <a:rPr kumimoji="1" lang="en-US" altLang="ja-JP" b="0" i="1" smtClean="0">
                                  <a:latin typeface="Cambria Math" panose="02040503050406030204" pitchFamily="18" charset="0"/>
                                </a:rPr>
                                <m:t>, </m:t>
                              </m:r>
                              <m:r>
                                <a:rPr kumimoji="1" lang="en-US" altLang="ja-JP" b="0" i="1" smtClean="0">
                                  <a:latin typeface="Cambria Math" panose="02040503050406030204" pitchFamily="18" charset="0"/>
                                </a:rPr>
                                <m:t>𝑦</m:t>
                              </m:r>
                            </m:e>
                          </m:d>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𝑒</m:t>
                              </m:r>
                            </m:e>
                            <m:sup>
                              <m:r>
                                <a:rPr kumimoji="1" lang="en-US" altLang="ja-JP" b="0" i="1" smtClean="0">
                                  <a:latin typeface="Cambria Math" panose="02040503050406030204" pitchFamily="18" charset="0"/>
                                </a:rPr>
                                <m:t>𝑖</m:t>
                              </m:r>
                              <m:f>
                                <m:fPr>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4</m:t>
                                  </m:r>
                                  <m:r>
                                    <a:rPr kumimoji="1" lang="ja-JP" altLang="en-US" b="0" i="1" smtClean="0">
                                      <a:latin typeface="Cambria Math" panose="02040503050406030204" pitchFamily="18" charset="0"/>
                                    </a:rPr>
                                    <m:t>𝜋</m:t>
                                  </m:r>
                                  <m:r>
                                    <a:rPr kumimoji="1" lang="en-US" altLang="ja-JP" b="0" i="1" smtClean="0">
                                      <a:latin typeface="Cambria Math" panose="02040503050406030204" pitchFamily="18" charset="0"/>
                                    </a:rPr>
                                    <m:t>𝑥</m:t>
                                  </m:r>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sin</m:t>
                                      </m:r>
                                    </m:fName>
                                    <m:e>
                                      <m:r>
                                        <a:rPr kumimoji="1" lang="ja-JP" altLang="en-US" b="0" i="1" smtClean="0">
                                          <a:latin typeface="Cambria Math" panose="02040503050406030204" pitchFamily="18" charset="0"/>
                                        </a:rPr>
                                        <m:t>𝜃</m:t>
                                      </m:r>
                                    </m:e>
                                  </m:func>
                                </m:num>
                                <m:den>
                                  <m:r>
                                    <a:rPr kumimoji="1" lang="ja-JP" altLang="en-US" b="0" i="1" smtClean="0">
                                      <a:latin typeface="Cambria Math" panose="02040503050406030204" pitchFamily="18" charset="0"/>
                                    </a:rPr>
                                    <m:t>𝜆</m:t>
                                  </m:r>
                                </m:den>
                              </m:f>
                            </m:sup>
                          </m:sSup>
                          <m:r>
                            <a:rPr kumimoji="1" lang="en-US" altLang="ja-JP" b="0" i="1" smtClean="0">
                              <a:latin typeface="Cambria Math" panose="02040503050406030204" pitchFamily="18" charset="0"/>
                            </a:rPr>
                            <m:t>𝑑𝑥𝑑𝑦</m:t>
                          </m:r>
                        </m:e>
                      </m:nary>
                    </m:oMath>
                  </m:oMathPara>
                </a14:m>
                <a:endParaRPr kumimoji="1" lang="ja-JP" altLang="en-US" dirty="0"/>
              </a:p>
            </p:txBody>
          </p:sp>
        </mc:Choice>
        <mc:Fallback xmlns="">
          <p:sp>
            <p:nvSpPr>
              <p:cNvPr id="245" name="テキスト ボックス 244"/>
              <p:cNvSpPr txBox="1">
                <a:spLocks noRot="1" noChangeAspect="1" noMove="1" noResize="1" noEditPoints="1" noAdjustHandles="1" noChangeArrowheads="1" noChangeShapeType="1" noTextEdit="1"/>
              </p:cNvSpPr>
              <p:nvPr/>
            </p:nvSpPr>
            <p:spPr>
              <a:xfrm>
                <a:off x="635414" y="5975773"/>
                <a:ext cx="3650487" cy="647037"/>
              </a:xfrm>
              <a:prstGeom prst="rect">
                <a:avLst/>
              </a:prstGeom>
              <a:blipFill rotWithShape="0">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6" name="テキスト ボックス 265"/>
              <p:cNvSpPr txBox="1"/>
              <p:nvPr/>
            </p:nvSpPr>
            <p:spPr>
              <a:xfrm>
                <a:off x="5232400" y="4817532"/>
                <a:ext cx="3074111" cy="190545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lang="ja-JP" altLang="en-US" i="1">
                              <a:latin typeface="Cambria Math" panose="02040503050406030204" pitchFamily="18" charset="0"/>
                            </a:rPr>
                            <m:t>𝛿</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𝑥</m:t>
                      </m:r>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sin</m:t>
                          </m:r>
                        </m:fName>
                        <m:e>
                          <m:r>
                            <a:rPr kumimoji="1" lang="ja-JP" altLang="en-US" b="0" i="1" smtClean="0">
                              <a:latin typeface="Cambria Math" panose="02040503050406030204" pitchFamily="18" charset="0"/>
                            </a:rPr>
                            <m:t>𝜃</m:t>
                          </m:r>
                        </m:e>
                      </m:func>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𝑦</m:t>
                      </m:r>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cos</m:t>
                          </m:r>
                        </m:fName>
                        <m:e>
                          <m:r>
                            <a:rPr kumimoji="1" lang="ja-JP" altLang="en-US" b="0" i="1" smtClean="0">
                              <a:latin typeface="Cambria Math" panose="02040503050406030204" pitchFamily="18" charset="0"/>
                            </a:rPr>
                            <m:t>𝜃</m:t>
                          </m:r>
                        </m:e>
                      </m:func>
                    </m:oMath>
                  </m:oMathPara>
                </a14:m>
                <a:endParaRPr kumimoji="1" lang="en-US" altLang="ja-JP" dirty="0" smtClean="0"/>
              </a:p>
              <a:p>
                <a:pPr/>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rPr>
                          </m:ctrlPr>
                        </m:sSubPr>
                        <m:e>
                          <m:r>
                            <a:rPr lang="ja-JP" altLang="en-US" i="1">
                              <a:latin typeface="Cambria Math" panose="02040503050406030204" pitchFamily="18" charset="0"/>
                            </a:rPr>
                            <m:t>𝛿</m:t>
                          </m:r>
                        </m:e>
                        <m:sub>
                          <m:r>
                            <a:rPr lang="en-US" altLang="ja-JP" b="0" i="1" smtClean="0">
                              <a:latin typeface="Cambria Math" panose="02040503050406030204" pitchFamily="18" charset="0"/>
                            </a:rPr>
                            <m:t>2</m:t>
                          </m:r>
                        </m:sub>
                      </m:sSub>
                      <m:r>
                        <a:rPr lang="en-US" altLang="ja-JP" i="1">
                          <a:latin typeface="Cambria Math" panose="02040503050406030204" pitchFamily="18" charset="0"/>
                        </a:rPr>
                        <m:t>=</m:t>
                      </m:r>
                      <m:r>
                        <a:rPr lang="en-US" altLang="ja-JP" i="1">
                          <a:latin typeface="Cambria Math" panose="02040503050406030204" pitchFamily="18" charset="0"/>
                        </a:rPr>
                        <m:t>𝑥</m:t>
                      </m:r>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sin</m:t>
                          </m:r>
                        </m:fName>
                        <m:e>
                          <m:r>
                            <a:rPr lang="ja-JP" altLang="en-US" i="1">
                              <a:latin typeface="Cambria Math" panose="02040503050406030204" pitchFamily="18" charset="0"/>
                            </a:rPr>
                            <m:t>𝜃</m:t>
                          </m:r>
                        </m:e>
                      </m:func>
                      <m:r>
                        <a:rPr lang="en-US" altLang="ja-JP" i="1">
                          <a:latin typeface="Cambria Math" panose="02040503050406030204" pitchFamily="18" charset="0"/>
                        </a:rPr>
                        <m:t>+</m:t>
                      </m:r>
                      <m:r>
                        <a:rPr lang="en-US" altLang="ja-JP" i="1">
                          <a:latin typeface="Cambria Math" panose="02040503050406030204" pitchFamily="18" charset="0"/>
                        </a:rPr>
                        <m:t>𝑦</m:t>
                      </m:r>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cos</m:t>
                          </m:r>
                        </m:fName>
                        <m:e>
                          <m:r>
                            <a:rPr lang="ja-JP" altLang="en-US" i="1">
                              <a:latin typeface="Cambria Math" panose="02040503050406030204" pitchFamily="18" charset="0"/>
                            </a:rPr>
                            <m:t>𝜃</m:t>
                          </m:r>
                        </m:e>
                      </m:func>
                    </m:oMath>
                  </m:oMathPara>
                </a14:m>
                <a:endParaRPr lang="en-US" altLang="ja-JP" dirty="0" smtClean="0"/>
              </a:p>
              <a:p>
                <a:endParaRPr lang="en-US" altLang="ja-JP"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ja-JP" i="1" smtClean="0">
                          <a:latin typeface="Cambria Math" panose="02040503050406030204" pitchFamily="18" charset="0"/>
                          <a:ea typeface="Cambria Math" panose="02040503050406030204" pitchFamily="18" charset="0"/>
                        </a:rPr>
                        <m:t>∴</m:t>
                      </m:r>
                      <m:sSub>
                        <m:sSubPr>
                          <m:ctrlPr>
                            <a:rPr lang="en-US" altLang="ja-JP" i="1" smtClean="0">
                              <a:latin typeface="Cambria Math" panose="02040503050406030204" pitchFamily="18" charset="0"/>
                            </a:rPr>
                          </m:ctrlPr>
                        </m:sSubPr>
                        <m:e>
                          <m:r>
                            <a:rPr lang="ja-JP" altLang="en-US" i="1">
                              <a:latin typeface="Cambria Math" panose="02040503050406030204" pitchFamily="18" charset="0"/>
                            </a:rPr>
                            <m:t>𝛿</m:t>
                          </m:r>
                        </m:e>
                        <m:sub>
                          <m:r>
                            <a:rPr lang="en-US" altLang="ja-JP" b="0" i="1" smtClean="0">
                              <a:latin typeface="Cambria Math" panose="02040503050406030204" pitchFamily="18" charset="0"/>
                            </a:rPr>
                            <m:t>2</m:t>
                          </m:r>
                        </m:sub>
                      </m:sSub>
                      <m:r>
                        <a:rPr lang="en-US" altLang="ja-JP" b="0" i="1" smtClean="0">
                          <a:latin typeface="Cambria Math" panose="02040503050406030204" pitchFamily="18" charset="0"/>
                        </a:rPr>
                        <m:t>−</m:t>
                      </m:r>
                      <m:sSub>
                        <m:sSubPr>
                          <m:ctrlPr>
                            <a:rPr lang="en-US" altLang="ja-JP" i="1" smtClean="0">
                              <a:latin typeface="Cambria Math" panose="02040503050406030204" pitchFamily="18" charset="0"/>
                            </a:rPr>
                          </m:ctrlPr>
                        </m:sSubPr>
                        <m:e>
                          <m:r>
                            <a:rPr lang="ja-JP" altLang="en-US" i="1">
                              <a:latin typeface="Cambria Math" panose="02040503050406030204" pitchFamily="18" charset="0"/>
                            </a:rPr>
                            <m:t>𝛿</m:t>
                          </m:r>
                        </m:e>
                        <m:sub>
                          <m:r>
                            <a:rPr lang="en-US" altLang="ja-JP" b="0" i="1" smtClean="0">
                              <a:latin typeface="Cambria Math" panose="02040503050406030204" pitchFamily="18" charset="0"/>
                            </a:rPr>
                            <m:t>1</m:t>
                          </m:r>
                        </m:sub>
                      </m:sSub>
                      <m:r>
                        <a:rPr lang="en-US" altLang="ja-JP" i="1">
                          <a:latin typeface="Cambria Math" panose="02040503050406030204" pitchFamily="18" charset="0"/>
                        </a:rPr>
                        <m:t>=</m:t>
                      </m:r>
                      <m:r>
                        <a:rPr lang="en-US" altLang="ja-JP" b="0" i="1" smtClean="0">
                          <a:latin typeface="Cambria Math" panose="02040503050406030204" pitchFamily="18" charset="0"/>
                        </a:rPr>
                        <m:t>2</m:t>
                      </m:r>
                      <m:r>
                        <a:rPr lang="en-US" altLang="ja-JP" i="1" smtClean="0">
                          <a:latin typeface="Cambria Math" panose="02040503050406030204" pitchFamily="18" charset="0"/>
                        </a:rPr>
                        <m:t>𝑥</m:t>
                      </m:r>
                      <m:func>
                        <m:funcPr>
                          <m:ctrlPr>
                            <a:rPr lang="en-US" altLang="ja-JP" i="1" smtClean="0">
                              <a:latin typeface="Cambria Math" panose="02040503050406030204" pitchFamily="18" charset="0"/>
                            </a:rPr>
                          </m:ctrlPr>
                        </m:funcPr>
                        <m:fName>
                          <m:r>
                            <m:rPr>
                              <m:sty m:val="p"/>
                            </m:rPr>
                            <a:rPr lang="en-US" altLang="ja-JP">
                              <a:latin typeface="Cambria Math" panose="02040503050406030204" pitchFamily="18" charset="0"/>
                            </a:rPr>
                            <m:t>sin</m:t>
                          </m:r>
                        </m:fName>
                        <m:e>
                          <m:r>
                            <a:rPr lang="ja-JP" altLang="en-US" i="1">
                              <a:latin typeface="Cambria Math" panose="02040503050406030204" pitchFamily="18" charset="0"/>
                            </a:rPr>
                            <m:t>𝜃</m:t>
                          </m:r>
                        </m:e>
                      </m:func>
                    </m:oMath>
                  </m:oMathPara>
                </a14:m>
                <a:endParaRPr lang="en-US" altLang="ja-JP" dirty="0" smtClean="0"/>
              </a:p>
              <a:p>
                <a:endParaRPr lang="en-US" altLang="ja-JP" dirty="0"/>
              </a:p>
              <a:p>
                <a:pPr/>
                <a14:m>
                  <m:oMathPara xmlns:m="http://schemas.openxmlformats.org/officeDocument/2006/math">
                    <m:oMathParaPr>
                      <m:jc m:val="centerGroup"/>
                    </m:oMathParaPr>
                    <m:oMath xmlns:m="http://schemas.openxmlformats.org/officeDocument/2006/math">
                      <m:r>
                        <a:rPr lang="ja-JP" altLang="en-US" i="1" smtClean="0">
                          <a:latin typeface="Cambria Math" panose="02040503050406030204" pitchFamily="18" charset="0"/>
                        </a:rPr>
                        <m:t>𝜙</m:t>
                      </m:r>
                      <m:r>
                        <a:rPr lang="en-US" altLang="ja-JP" i="1">
                          <a:latin typeface="Cambria Math" panose="02040503050406030204" pitchFamily="18" charset="0"/>
                        </a:rPr>
                        <m:t>=</m:t>
                      </m:r>
                      <m:f>
                        <m:fPr>
                          <m:ctrlPr>
                            <a:rPr lang="en-US" altLang="ja-JP" i="1" smtClean="0">
                              <a:latin typeface="Cambria Math" panose="02040503050406030204" pitchFamily="18" charset="0"/>
                            </a:rPr>
                          </m:ctrlPr>
                        </m:fPr>
                        <m:num>
                          <m:r>
                            <a:rPr lang="en-US" altLang="ja-JP" b="0" i="1" smtClean="0">
                              <a:latin typeface="Cambria Math" panose="02040503050406030204" pitchFamily="18" charset="0"/>
                            </a:rPr>
                            <m:t>2</m:t>
                          </m:r>
                          <m:r>
                            <a:rPr lang="ja-JP" altLang="en-US" b="0" i="1" smtClean="0">
                              <a:latin typeface="Cambria Math" panose="02040503050406030204" pitchFamily="18" charset="0"/>
                            </a:rPr>
                            <m:t>𝜋</m:t>
                          </m:r>
                        </m:num>
                        <m:den>
                          <m:r>
                            <a:rPr lang="ja-JP" altLang="en-US" i="1" smtClean="0">
                              <a:latin typeface="Cambria Math" panose="02040503050406030204" pitchFamily="18" charset="0"/>
                            </a:rPr>
                            <m:t>𝜆</m:t>
                          </m:r>
                        </m:den>
                      </m:f>
                      <m:d>
                        <m:dPr>
                          <m:ctrlPr>
                            <a:rPr lang="en-US" altLang="ja-JP" i="1" smtClean="0">
                              <a:latin typeface="Cambria Math" panose="02040503050406030204" pitchFamily="18" charset="0"/>
                            </a:rPr>
                          </m:ctrlPr>
                        </m:dPr>
                        <m:e>
                          <m:sSub>
                            <m:sSubPr>
                              <m:ctrlPr>
                                <a:rPr lang="en-US" altLang="ja-JP" i="1" smtClean="0">
                                  <a:latin typeface="Cambria Math" panose="02040503050406030204" pitchFamily="18" charset="0"/>
                                </a:rPr>
                              </m:ctrlPr>
                            </m:sSubPr>
                            <m:e>
                              <m:r>
                                <a:rPr lang="ja-JP" altLang="en-US" i="1">
                                  <a:latin typeface="Cambria Math" panose="02040503050406030204" pitchFamily="18" charset="0"/>
                                </a:rPr>
                                <m:t>𝛿</m:t>
                              </m:r>
                            </m:e>
                            <m:sub>
                              <m:r>
                                <a:rPr lang="en-US" altLang="ja-JP" b="0" i="1" smtClean="0">
                                  <a:latin typeface="Cambria Math" panose="02040503050406030204" pitchFamily="18" charset="0"/>
                                </a:rPr>
                                <m:t>2</m:t>
                              </m:r>
                            </m:sub>
                          </m:sSub>
                          <m:r>
                            <a:rPr lang="en-US" altLang="ja-JP" b="0" i="1" smtClean="0">
                              <a:latin typeface="Cambria Math" panose="02040503050406030204" pitchFamily="18" charset="0"/>
                            </a:rPr>
                            <m:t>−</m:t>
                          </m:r>
                          <m:sSub>
                            <m:sSubPr>
                              <m:ctrlPr>
                                <a:rPr lang="en-US" altLang="ja-JP" i="1" smtClean="0">
                                  <a:latin typeface="Cambria Math" panose="02040503050406030204" pitchFamily="18" charset="0"/>
                                </a:rPr>
                              </m:ctrlPr>
                            </m:sSubPr>
                            <m:e>
                              <m:r>
                                <a:rPr lang="ja-JP" altLang="en-US" i="1">
                                  <a:latin typeface="Cambria Math" panose="02040503050406030204" pitchFamily="18" charset="0"/>
                                </a:rPr>
                                <m:t>𝛿</m:t>
                              </m:r>
                            </m:e>
                            <m:sub>
                              <m:r>
                                <a:rPr lang="en-US" altLang="ja-JP" b="0" i="1" smtClean="0">
                                  <a:latin typeface="Cambria Math" panose="02040503050406030204" pitchFamily="18" charset="0"/>
                                </a:rPr>
                                <m:t>1</m:t>
                              </m:r>
                            </m:sub>
                          </m:sSub>
                        </m:e>
                      </m:d>
                      <m:r>
                        <a:rPr lang="en-US" altLang="ja-JP" b="0" i="1" smtClean="0">
                          <a:latin typeface="Cambria Math" panose="02040503050406030204" pitchFamily="18" charset="0"/>
                        </a:rPr>
                        <m:t>=</m:t>
                      </m:r>
                      <m:f>
                        <m:fPr>
                          <m:ctrlPr>
                            <a:rPr lang="en-US" altLang="ja-JP" b="0" i="1" smtClean="0">
                              <a:latin typeface="Cambria Math" panose="02040503050406030204" pitchFamily="18" charset="0"/>
                            </a:rPr>
                          </m:ctrlPr>
                        </m:fPr>
                        <m:num>
                          <m:r>
                            <a:rPr lang="en-US" altLang="ja-JP" b="0" i="1" smtClean="0">
                              <a:latin typeface="Cambria Math" panose="02040503050406030204" pitchFamily="18" charset="0"/>
                            </a:rPr>
                            <m:t>4</m:t>
                          </m:r>
                          <m:r>
                            <a:rPr lang="ja-JP" altLang="en-US" b="0" i="1" smtClean="0">
                              <a:latin typeface="Cambria Math" panose="02040503050406030204" pitchFamily="18" charset="0"/>
                            </a:rPr>
                            <m:t>𝜋</m:t>
                          </m:r>
                          <m:r>
                            <a:rPr lang="en-US" altLang="ja-JP" b="0" i="1" smtClean="0">
                              <a:latin typeface="Cambria Math" panose="02040503050406030204" pitchFamily="18" charset="0"/>
                            </a:rPr>
                            <m:t>𝑥</m:t>
                          </m:r>
                        </m:num>
                        <m:den>
                          <m:r>
                            <a:rPr lang="ja-JP" altLang="en-US" b="0" i="1" smtClean="0">
                              <a:latin typeface="Cambria Math" panose="02040503050406030204" pitchFamily="18" charset="0"/>
                            </a:rPr>
                            <m:t>𝜆</m:t>
                          </m:r>
                        </m:den>
                      </m:f>
                      <m:func>
                        <m:funcPr>
                          <m:ctrlPr>
                            <a:rPr lang="en-US" altLang="ja-JP" i="1" smtClean="0">
                              <a:latin typeface="Cambria Math" panose="02040503050406030204" pitchFamily="18" charset="0"/>
                            </a:rPr>
                          </m:ctrlPr>
                        </m:funcPr>
                        <m:fName>
                          <m:r>
                            <m:rPr>
                              <m:sty m:val="p"/>
                            </m:rPr>
                            <a:rPr lang="en-US" altLang="ja-JP">
                              <a:latin typeface="Cambria Math" panose="02040503050406030204" pitchFamily="18" charset="0"/>
                            </a:rPr>
                            <m:t>sin</m:t>
                          </m:r>
                        </m:fName>
                        <m:e>
                          <m:r>
                            <a:rPr lang="ja-JP" altLang="en-US" i="1">
                              <a:latin typeface="Cambria Math" panose="02040503050406030204" pitchFamily="18" charset="0"/>
                            </a:rPr>
                            <m:t>𝜃</m:t>
                          </m:r>
                        </m:e>
                      </m:func>
                    </m:oMath>
                  </m:oMathPara>
                </a14:m>
                <a:endParaRPr lang="en-US" altLang="ja-JP" dirty="0" smtClean="0"/>
              </a:p>
            </p:txBody>
          </p:sp>
        </mc:Choice>
        <mc:Fallback xmlns="">
          <p:sp>
            <p:nvSpPr>
              <p:cNvPr id="266" name="テキスト ボックス 265"/>
              <p:cNvSpPr txBox="1">
                <a:spLocks noRot="1" noChangeAspect="1" noMove="1" noResize="1" noEditPoints="1" noAdjustHandles="1" noChangeArrowheads="1" noChangeShapeType="1" noTextEdit="1"/>
              </p:cNvSpPr>
              <p:nvPr/>
            </p:nvSpPr>
            <p:spPr>
              <a:xfrm>
                <a:off x="5232400" y="4817532"/>
                <a:ext cx="3074111" cy="1905458"/>
              </a:xfrm>
              <a:prstGeom prst="rect">
                <a:avLst/>
              </a:prstGeom>
              <a:blipFill rotWithShape="0">
                <a:blip r:embed="rId8"/>
                <a:stretch>
                  <a:fillRect/>
                </a:stretch>
              </a:blipFill>
            </p:spPr>
            <p:txBody>
              <a:bodyPr/>
              <a:lstStyle/>
              <a:p>
                <a:r>
                  <a:rPr lang="ja-JP" altLang="en-US">
                    <a:noFill/>
                  </a:rPr>
                  <a:t> </a:t>
                </a:r>
              </a:p>
            </p:txBody>
          </p:sp>
        </mc:Fallback>
      </mc:AlternateContent>
      <p:grpSp>
        <p:nvGrpSpPr>
          <p:cNvPr id="249" name="グループ化 248"/>
          <p:cNvGrpSpPr/>
          <p:nvPr/>
        </p:nvGrpSpPr>
        <p:grpSpPr>
          <a:xfrm>
            <a:off x="4699000" y="3412067"/>
            <a:ext cx="3818467" cy="2269065"/>
            <a:chOff x="4699000" y="3412067"/>
            <a:chExt cx="3818467" cy="2269065"/>
          </a:xfrm>
        </p:grpSpPr>
        <p:sp>
          <p:nvSpPr>
            <p:cNvPr id="247" name="角丸四角形吹き出し 246"/>
            <p:cNvSpPr/>
            <p:nvPr/>
          </p:nvSpPr>
          <p:spPr>
            <a:xfrm>
              <a:off x="4699000" y="3412067"/>
              <a:ext cx="3818467" cy="2269065"/>
            </a:xfrm>
            <a:prstGeom prst="wedgeRoundRectCallout">
              <a:avLst>
                <a:gd name="adj1" fmla="val -60045"/>
                <a:gd name="adj2" fmla="val 65946"/>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dirty="0" smtClean="0">
                  <a:solidFill>
                    <a:schemeClr val="tx1"/>
                  </a:solidFill>
                </a:rPr>
                <a:t>輝度</a:t>
              </a:r>
              <a:r>
                <a:rPr lang="ja-JP" altLang="en-US" dirty="0">
                  <a:solidFill>
                    <a:schemeClr val="tx1"/>
                  </a:solidFill>
                </a:rPr>
                <a:t>分布 </a:t>
              </a:r>
              <a:r>
                <a:rPr lang="en-US" altLang="ja-JP" dirty="0">
                  <a:solidFill>
                    <a:schemeClr val="tx1"/>
                  </a:solidFill>
                </a:rPr>
                <a:t>B(x, y) </a:t>
              </a:r>
              <a:r>
                <a:rPr lang="ja-JP" altLang="en-US" dirty="0">
                  <a:solidFill>
                    <a:schemeClr val="tx1"/>
                  </a:solidFill>
                </a:rPr>
                <a:t>が</a:t>
              </a:r>
              <a:endParaRPr lang="en-US" altLang="ja-JP" dirty="0" smtClean="0">
                <a:solidFill>
                  <a:schemeClr val="tx1"/>
                </a:solidFill>
              </a:endParaRPr>
            </a:p>
            <a:p>
              <a:endParaRPr lang="en-US" altLang="ja-JP" dirty="0">
                <a:solidFill>
                  <a:schemeClr val="tx1"/>
                </a:solidFill>
              </a:endParaRPr>
            </a:p>
            <a:p>
              <a:endParaRPr lang="en-US" altLang="ja-JP" dirty="0" smtClean="0">
                <a:solidFill>
                  <a:schemeClr val="tx1"/>
                </a:solidFill>
              </a:endParaRPr>
            </a:p>
            <a:p>
              <a:r>
                <a:rPr lang="ja-JP" altLang="en-US" dirty="0">
                  <a:solidFill>
                    <a:schemeClr val="tx1"/>
                  </a:solidFill>
                </a:rPr>
                <a:t>の狭い範囲に局在しない</a:t>
              </a:r>
              <a:r>
                <a:rPr lang="ja-JP" altLang="en-US" dirty="0" smtClean="0">
                  <a:solidFill>
                    <a:schemeClr val="tx1"/>
                  </a:solidFill>
                </a:rPr>
                <a:t>限り、相関</a:t>
              </a:r>
              <a:r>
                <a:rPr lang="en-US" altLang="ja-JP" dirty="0" smtClean="0">
                  <a:solidFill>
                    <a:schemeClr val="tx1"/>
                  </a:solidFill>
                </a:rPr>
                <a:t>V</a:t>
              </a:r>
              <a:r>
                <a:rPr lang="ja-JP" altLang="en-US" dirty="0" smtClean="0">
                  <a:solidFill>
                    <a:schemeClr val="tx1"/>
                  </a:solidFill>
                </a:rPr>
                <a:t>の振幅は極めて小さい値になる</a:t>
              </a:r>
              <a:endParaRPr lang="en-US" altLang="ja-JP" dirty="0" smtClean="0">
                <a:solidFill>
                  <a:schemeClr val="tx1"/>
                </a:solidFill>
              </a:endParaRPr>
            </a:p>
            <a:p>
              <a:r>
                <a:rPr lang="ja-JP" altLang="en-US" dirty="0" smtClean="0">
                  <a:solidFill>
                    <a:schemeClr val="tx1"/>
                  </a:solidFill>
                </a:rPr>
                <a:t>（半波長程度離れた位置の放射は逆位相になるので打ち消しあう）</a:t>
              </a:r>
              <a:endParaRPr lang="ja-JP" altLang="en-US" dirty="0">
                <a:solidFill>
                  <a:schemeClr val="tx1"/>
                </a:solidFill>
              </a:endParaRPr>
            </a:p>
            <a:p>
              <a:endParaRPr lang="ja-JP" altLang="en-US" dirty="0">
                <a:solidFill>
                  <a:schemeClr val="tx1"/>
                </a:solidFill>
              </a:endParaRPr>
            </a:p>
            <a:p>
              <a:pPr algn="ctr"/>
              <a:endParaRPr kumimoji="1" lang="ja-JP" altLang="en-US" dirty="0">
                <a:solidFill>
                  <a:schemeClr val="tx1"/>
                </a:solidFill>
              </a:endParaRPr>
            </a:p>
          </p:txBody>
        </p:sp>
        <mc:AlternateContent xmlns:mc="http://schemas.openxmlformats.org/markup-compatibility/2006" xmlns:a14="http://schemas.microsoft.com/office/drawing/2010/main">
          <mc:Choice Requires="a14">
            <p:sp>
              <p:nvSpPr>
                <p:cNvPr id="246" name="テキスト ボックス 245"/>
                <p:cNvSpPr txBox="1"/>
                <p:nvPr/>
              </p:nvSpPr>
              <p:spPr>
                <a:xfrm>
                  <a:off x="5841999" y="3994573"/>
                  <a:ext cx="11141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𝑥</m:t>
                        </m:r>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sin</m:t>
                            </m:r>
                          </m:fName>
                          <m:e>
                            <m:r>
                              <a:rPr kumimoji="1" lang="ja-JP" altLang="en-US" b="0" i="1" smtClean="0">
                                <a:latin typeface="Cambria Math" panose="02040503050406030204" pitchFamily="18" charset="0"/>
                              </a:rPr>
                              <m:t>𝜃</m:t>
                            </m:r>
                          </m:e>
                        </m:func>
                        <m:r>
                          <a:rPr kumimoji="1" lang="en-US" altLang="ja-JP" b="0" i="1" smtClean="0">
                            <a:latin typeface="Cambria Math" panose="02040503050406030204" pitchFamily="18" charset="0"/>
                            <a:ea typeface="Cambria Math" panose="02040503050406030204" pitchFamily="18" charset="0"/>
                          </a:rPr>
                          <m:t>≤</m:t>
                        </m:r>
                        <m:r>
                          <a:rPr kumimoji="1" lang="ja-JP" altLang="en-US" b="0" i="1" smtClean="0">
                            <a:latin typeface="Cambria Math" panose="02040503050406030204" pitchFamily="18" charset="0"/>
                            <a:ea typeface="Cambria Math" panose="02040503050406030204" pitchFamily="18" charset="0"/>
                          </a:rPr>
                          <m:t>𝜆</m:t>
                        </m:r>
                      </m:oMath>
                    </m:oMathPara>
                  </a14:m>
                  <a:endParaRPr kumimoji="1" lang="ja-JP" altLang="en-US" dirty="0"/>
                </a:p>
              </p:txBody>
            </p:sp>
          </mc:Choice>
          <mc:Fallback xmlns="">
            <p:sp>
              <p:nvSpPr>
                <p:cNvPr id="246" name="テキスト ボックス 245"/>
                <p:cNvSpPr txBox="1">
                  <a:spLocks noRot="1" noChangeAspect="1" noMove="1" noResize="1" noEditPoints="1" noAdjustHandles="1" noChangeArrowheads="1" noChangeShapeType="1" noTextEdit="1"/>
                </p:cNvSpPr>
                <p:nvPr/>
              </p:nvSpPr>
              <p:spPr>
                <a:xfrm>
                  <a:off x="5841999" y="3994573"/>
                  <a:ext cx="1114151" cy="276999"/>
                </a:xfrm>
                <a:prstGeom prst="rect">
                  <a:avLst/>
                </a:prstGeom>
                <a:blipFill rotWithShape="0">
                  <a:blip r:embed="rId9"/>
                  <a:stretch>
                    <a:fillRect l="-2732" r="-4372" b="-13043"/>
                  </a:stretch>
                </a:blipFill>
              </p:spPr>
              <p:txBody>
                <a:bodyPr/>
                <a:lstStyle/>
                <a:p>
                  <a:r>
                    <a:rPr lang="ja-JP" altLang="en-US">
                      <a:noFill/>
                    </a:rPr>
                    <a:t> </a:t>
                  </a:r>
                </a:p>
              </p:txBody>
            </p:sp>
          </mc:Fallback>
        </mc:AlternateContent>
      </p:grpSp>
    </p:spTree>
    <p:extLst>
      <p:ext uri="{BB962C8B-B14F-4D97-AF65-F5344CB8AC3E}">
        <p14:creationId xmlns:p14="http://schemas.microsoft.com/office/powerpoint/2010/main" val="61422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additive="base">
                                        <p:cTn id="7" dur="500" fill="hold"/>
                                        <p:tgtEl>
                                          <p:spTgt spid="249"/>
                                        </p:tgtEl>
                                        <p:attrNameLst>
                                          <p:attrName>ppt_x</p:attrName>
                                        </p:attrNameLst>
                                      </p:cBhvr>
                                      <p:tavLst>
                                        <p:tav tm="0">
                                          <p:val>
                                            <p:strVal val="#ppt_x"/>
                                          </p:val>
                                        </p:tav>
                                        <p:tav tm="100000">
                                          <p:val>
                                            <p:strVal val="#ppt_x"/>
                                          </p:val>
                                        </p:tav>
                                      </p:tavLst>
                                    </p:anim>
                                    <p:anim calcmode="lin" valueType="num">
                                      <p:cBhvr additive="base">
                                        <p:cTn id="8" dur="500" fill="hold"/>
                                        <p:tgtEl>
                                          <p:spTgt spid="2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idx="4294967295"/>
          </p:nvPr>
        </p:nvSpPr>
        <p:spPr>
          <a:xfrm>
            <a:off x="334963" y="1052513"/>
            <a:ext cx="8424862" cy="1268412"/>
          </a:xfrm>
        </p:spPr>
        <p:txBody>
          <a:bodyPr anchor="b"/>
          <a:lstStyle/>
          <a:p>
            <a:pPr algn="ctr">
              <a:defRPr/>
            </a:pPr>
            <a:r>
              <a:rPr lang="ja-JP" altLang="en-US" sz="5400" dirty="0"/>
              <a:t>大学</a:t>
            </a:r>
            <a:r>
              <a:rPr lang="en-US" altLang="ja-JP" sz="5400" dirty="0"/>
              <a:t>VLBI</a:t>
            </a:r>
            <a:r>
              <a:rPr lang="ja-JP" altLang="en-US" sz="5400" dirty="0" smtClean="0"/>
              <a:t>連携 </a:t>
            </a:r>
            <a:r>
              <a:rPr lang="en-US" altLang="ja-JP" sz="5400" dirty="0" smtClean="0"/>
              <a:t>JVN</a:t>
            </a:r>
            <a:endParaRPr lang="ja-JP" altLang="en-US" sz="5400" dirty="0" smtClean="0"/>
          </a:p>
        </p:txBody>
      </p:sp>
      <p:pic>
        <p:nvPicPr>
          <p:cNvPr id="8196" name="図 4" descr="iriki.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3429000"/>
            <a:ext cx="13430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図 5" descr="ishigaki.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436938"/>
            <a:ext cx="747713"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図 6" descr="Mizusawa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3429000"/>
            <a:ext cx="74453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図 7" descr="Ogasawara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3429000"/>
            <a:ext cx="75723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図 8" descr="kashima.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51050" y="4797425"/>
            <a:ext cx="14097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図 10" descr="uchinoura.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4797425"/>
            <a:ext cx="7556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図 11" descr="usuda.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19500" y="4797425"/>
            <a:ext cx="15287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図 12" descr="茨城.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75463" y="3429000"/>
            <a:ext cx="136525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図 13" descr="山口２.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316913" y="3429000"/>
            <a:ext cx="7556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図 14" descr="苫小牧.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76675" y="3429000"/>
            <a:ext cx="13430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図 15" descr="つくば.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227763" y="4797425"/>
            <a:ext cx="129857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2" descr="DSCF000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92725" y="3429000"/>
            <a:ext cx="15113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67752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algn="ctr"/>
            <a:r>
              <a:rPr lang="ja-JP" altLang="en-US" sz="4000" dirty="0"/>
              <a:t>大学ＶＬＢＩ</a:t>
            </a:r>
            <a:r>
              <a:rPr lang="ja-JP" altLang="en-US" sz="4000" dirty="0" smtClean="0"/>
              <a:t>連携の観測網　</a:t>
            </a:r>
            <a:r>
              <a:rPr lang="en-US" altLang="ja-JP" sz="4000" dirty="0" smtClean="0"/>
              <a:t>JVN</a:t>
            </a:r>
            <a:endParaRPr lang="ja-JP" altLang="en-US" sz="2800" dirty="0"/>
          </a:p>
        </p:txBody>
      </p:sp>
      <p:sp>
        <p:nvSpPr>
          <p:cNvPr id="70659" name="Rectangle 3"/>
          <p:cNvSpPr>
            <a:spLocks noGrp="1" noChangeArrowheads="1"/>
          </p:cNvSpPr>
          <p:nvPr>
            <p:ph type="body" sz="half" idx="1"/>
          </p:nvPr>
        </p:nvSpPr>
        <p:spPr>
          <a:xfrm>
            <a:off x="250825" y="1600200"/>
            <a:ext cx="4321175" cy="5105400"/>
          </a:xfrm>
        </p:spPr>
        <p:txBody>
          <a:bodyPr>
            <a:normAutofit lnSpcReduction="10000"/>
          </a:bodyPr>
          <a:lstStyle/>
          <a:p>
            <a:pPr>
              <a:lnSpc>
                <a:spcPct val="100000"/>
              </a:lnSpc>
            </a:pPr>
            <a:r>
              <a:rPr lang="ja-JP" altLang="en-US" sz="2400" dirty="0" smtClean="0"/>
              <a:t>主参加研究機関</a:t>
            </a:r>
            <a:endParaRPr lang="en-US" altLang="ja-JP" sz="2400" dirty="0" smtClean="0"/>
          </a:p>
          <a:p>
            <a:pPr lvl="1">
              <a:lnSpc>
                <a:spcPct val="100000"/>
              </a:lnSpc>
            </a:pPr>
            <a:r>
              <a:rPr lang="en-US" altLang="ja-JP" sz="2000" dirty="0" smtClean="0"/>
              <a:t>NAOJ	VERA20m x </a:t>
            </a:r>
            <a:r>
              <a:rPr lang="ja-JP" altLang="en-US" sz="2000" dirty="0" smtClean="0"/>
              <a:t>４局</a:t>
            </a:r>
            <a:endParaRPr lang="ja-JP" altLang="en-US" sz="2000" dirty="0"/>
          </a:p>
          <a:p>
            <a:pPr lvl="1">
              <a:lnSpc>
                <a:spcPct val="100000"/>
              </a:lnSpc>
            </a:pPr>
            <a:r>
              <a:rPr lang="ja-JP" altLang="en-US" sz="2000" dirty="0" smtClean="0"/>
              <a:t>北大</a:t>
            </a:r>
            <a:r>
              <a:rPr lang="en-US" altLang="ja-JP" sz="2000" dirty="0" smtClean="0"/>
              <a:t>	</a:t>
            </a:r>
            <a:r>
              <a:rPr lang="ja-JP" altLang="en-US" sz="2000" dirty="0" smtClean="0"/>
              <a:t>苫小牧</a:t>
            </a:r>
            <a:r>
              <a:rPr lang="en-US" altLang="ja-JP" sz="2000" dirty="0" smtClean="0"/>
              <a:t>11m</a:t>
            </a:r>
            <a:endParaRPr lang="ja-JP" altLang="en-US" sz="2000" dirty="0"/>
          </a:p>
          <a:p>
            <a:pPr lvl="1">
              <a:lnSpc>
                <a:spcPct val="100000"/>
              </a:lnSpc>
            </a:pPr>
            <a:r>
              <a:rPr lang="ja-JP" altLang="en-US" sz="2000" dirty="0" smtClean="0"/>
              <a:t>茨城大</a:t>
            </a:r>
            <a:r>
              <a:rPr lang="en-US" altLang="ja-JP" sz="2000" dirty="0" smtClean="0"/>
              <a:t>	</a:t>
            </a:r>
            <a:r>
              <a:rPr lang="ja-JP" altLang="en-US" sz="2000" dirty="0" smtClean="0"/>
              <a:t>茨城</a:t>
            </a:r>
            <a:r>
              <a:rPr lang="en-US" altLang="ja-JP" sz="2000" dirty="0" smtClean="0"/>
              <a:t>32m</a:t>
            </a:r>
            <a:r>
              <a:rPr lang="ja-JP" altLang="en-US" sz="2000" dirty="0"/>
              <a:t> </a:t>
            </a:r>
            <a:r>
              <a:rPr lang="en-US" altLang="ja-JP" sz="2000" dirty="0" smtClean="0"/>
              <a:t>x 2</a:t>
            </a:r>
            <a:r>
              <a:rPr lang="ja-JP" altLang="en-US" sz="2000" dirty="0" smtClean="0"/>
              <a:t>台</a:t>
            </a:r>
            <a:endParaRPr lang="en-US" altLang="ja-JP" sz="2000" dirty="0" smtClean="0"/>
          </a:p>
          <a:p>
            <a:pPr lvl="1">
              <a:lnSpc>
                <a:spcPct val="100000"/>
              </a:lnSpc>
            </a:pPr>
            <a:r>
              <a:rPr lang="ja-JP" altLang="en-US" sz="2000" dirty="0"/>
              <a:t>筑波</a:t>
            </a:r>
            <a:r>
              <a:rPr lang="ja-JP" altLang="en-US" sz="2000" dirty="0" smtClean="0"/>
              <a:t>大学</a:t>
            </a:r>
            <a:r>
              <a:rPr lang="en-US" altLang="ja-JP" sz="2000" dirty="0" smtClean="0"/>
              <a:t>	</a:t>
            </a:r>
            <a:r>
              <a:rPr lang="ja-JP" altLang="en-US" sz="2000" dirty="0" smtClean="0"/>
              <a:t>つくば</a:t>
            </a:r>
            <a:r>
              <a:rPr lang="en-US" altLang="ja-JP" sz="2000" dirty="0"/>
              <a:t>32m</a:t>
            </a:r>
            <a:endParaRPr lang="ja-JP" altLang="en-US" sz="2000" dirty="0"/>
          </a:p>
          <a:p>
            <a:pPr lvl="1">
              <a:lnSpc>
                <a:spcPct val="100000"/>
              </a:lnSpc>
            </a:pPr>
            <a:r>
              <a:rPr lang="ja-JP" altLang="en-US" sz="2000" dirty="0" smtClean="0"/>
              <a:t>岐阜大</a:t>
            </a:r>
            <a:r>
              <a:rPr lang="en-US" altLang="ja-JP" sz="2000" dirty="0" smtClean="0"/>
              <a:t>	</a:t>
            </a:r>
            <a:r>
              <a:rPr lang="ja-JP" altLang="en-US" sz="2000" dirty="0" smtClean="0"/>
              <a:t>岐阜</a:t>
            </a:r>
            <a:r>
              <a:rPr lang="en-US" altLang="ja-JP" sz="2000" dirty="0" smtClean="0"/>
              <a:t>11m</a:t>
            </a:r>
          </a:p>
          <a:p>
            <a:pPr lvl="1">
              <a:lnSpc>
                <a:spcPct val="100000"/>
              </a:lnSpc>
            </a:pPr>
            <a:r>
              <a:rPr lang="ja-JP" altLang="en-US" sz="2000" dirty="0" smtClean="0"/>
              <a:t>大阪府大</a:t>
            </a:r>
            <a:r>
              <a:rPr lang="en-US" altLang="ja-JP" sz="2000" dirty="0" smtClean="0"/>
              <a:t>	</a:t>
            </a:r>
            <a:r>
              <a:rPr lang="ja-JP" altLang="en-US" sz="2000" dirty="0" smtClean="0"/>
              <a:t>観測技術</a:t>
            </a:r>
            <a:endParaRPr lang="ja-JP" altLang="en-US" sz="2000" dirty="0"/>
          </a:p>
          <a:p>
            <a:pPr lvl="1">
              <a:lnSpc>
                <a:spcPct val="100000"/>
              </a:lnSpc>
            </a:pPr>
            <a:r>
              <a:rPr lang="ja-JP" altLang="en-US" sz="2000" dirty="0"/>
              <a:t>山口</a:t>
            </a:r>
            <a:r>
              <a:rPr lang="ja-JP" altLang="en-US" sz="2000" dirty="0" smtClean="0"/>
              <a:t>大</a:t>
            </a:r>
            <a:r>
              <a:rPr lang="en-US" altLang="ja-JP" sz="2000" dirty="0" smtClean="0"/>
              <a:t>	</a:t>
            </a:r>
            <a:r>
              <a:rPr lang="ja-JP" altLang="en-US" sz="2000" dirty="0" smtClean="0"/>
              <a:t>山口</a:t>
            </a:r>
            <a:r>
              <a:rPr lang="en-US" altLang="ja-JP" sz="2000" dirty="0" smtClean="0"/>
              <a:t>32m</a:t>
            </a:r>
            <a:endParaRPr lang="ja-JP" altLang="en-US" sz="2000" dirty="0"/>
          </a:p>
          <a:p>
            <a:pPr lvl="1">
              <a:lnSpc>
                <a:spcPct val="100000"/>
              </a:lnSpc>
            </a:pPr>
            <a:r>
              <a:rPr lang="ja-JP" altLang="en-US" sz="2000" dirty="0"/>
              <a:t>鹿児島</a:t>
            </a:r>
            <a:r>
              <a:rPr lang="ja-JP" altLang="en-US" sz="2000" dirty="0" smtClean="0"/>
              <a:t>大</a:t>
            </a:r>
            <a:r>
              <a:rPr lang="en-US" altLang="ja-JP" sz="2000" dirty="0" smtClean="0"/>
              <a:t>	VERA</a:t>
            </a:r>
            <a:r>
              <a:rPr lang="ja-JP" altLang="en-US" sz="2000" dirty="0" smtClean="0"/>
              <a:t>入来</a:t>
            </a:r>
            <a:endParaRPr lang="en-US" altLang="ja-JP" sz="2000" dirty="0" smtClean="0"/>
          </a:p>
          <a:p>
            <a:pPr marL="457200" lvl="1" indent="0">
              <a:lnSpc>
                <a:spcPct val="100000"/>
              </a:lnSpc>
              <a:buNone/>
            </a:pPr>
            <a:r>
              <a:rPr lang="en-US" altLang="ja-JP" sz="2000" dirty="0" smtClean="0"/>
              <a:t>		</a:t>
            </a:r>
            <a:r>
              <a:rPr lang="ja-JP" altLang="en-US" sz="2000" dirty="0" smtClean="0"/>
              <a:t>１ｍ</a:t>
            </a:r>
            <a:r>
              <a:rPr lang="ja-JP" altLang="en-US" sz="2000" dirty="0"/>
              <a:t>光学</a:t>
            </a:r>
            <a:r>
              <a:rPr lang="ja-JP" altLang="en-US" sz="2000" dirty="0" smtClean="0"/>
              <a:t>赤外</a:t>
            </a:r>
            <a:endParaRPr lang="en-US" altLang="ja-JP" sz="2000" dirty="0" smtClean="0"/>
          </a:p>
          <a:p>
            <a:pPr>
              <a:lnSpc>
                <a:spcPct val="100000"/>
              </a:lnSpc>
            </a:pPr>
            <a:r>
              <a:rPr lang="ja-JP" altLang="en-US" sz="2400" dirty="0" smtClean="0"/>
              <a:t>協力機関</a:t>
            </a:r>
            <a:endParaRPr lang="ja-JP" altLang="en-US" sz="2400" dirty="0"/>
          </a:p>
          <a:p>
            <a:pPr lvl="1">
              <a:lnSpc>
                <a:spcPct val="100000"/>
              </a:lnSpc>
            </a:pPr>
            <a:r>
              <a:rPr lang="en-US" altLang="ja-JP" sz="2000" dirty="0" smtClean="0"/>
              <a:t>ISAS/JAXA	</a:t>
            </a:r>
            <a:r>
              <a:rPr lang="ja-JP" altLang="en-US" sz="2000" dirty="0" smtClean="0"/>
              <a:t>臼田</a:t>
            </a:r>
            <a:r>
              <a:rPr lang="en-US" altLang="ja-JP" sz="2000" dirty="0" smtClean="0"/>
              <a:t>64m</a:t>
            </a:r>
            <a:endParaRPr lang="ja-JP" altLang="en-US" sz="2000" dirty="0"/>
          </a:p>
          <a:p>
            <a:pPr lvl="1">
              <a:lnSpc>
                <a:spcPct val="100000"/>
              </a:lnSpc>
            </a:pPr>
            <a:r>
              <a:rPr lang="en-US" altLang="ja-JP" sz="2000" dirty="0" smtClean="0"/>
              <a:t>NICT	</a:t>
            </a:r>
            <a:r>
              <a:rPr lang="ja-JP" altLang="en-US" sz="2000" dirty="0" smtClean="0"/>
              <a:t>鹿島</a:t>
            </a:r>
            <a:r>
              <a:rPr lang="en-US" altLang="ja-JP" sz="2000" dirty="0" smtClean="0"/>
              <a:t>34m</a:t>
            </a:r>
            <a:endParaRPr lang="ja-JP" altLang="en-US" sz="2000" dirty="0"/>
          </a:p>
          <a:p>
            <a:pPr lvl="1">
              <a:lnSpc>
                <a:spcPct val="100000"/>
              </a:lnSpc>
            </a:pPr>
            <a:r>
              <a:rPr lang="ja-JP" altLang="en-US" sz="2000" dirty="0" smtClean="0"/>
              <a:t>地理院</a:t>
            </a:r>
            <a:r>
              <a:rPr lang="en-US" altLang="ja-JP" sz="2000" dirty="0" smtClean="0"/>
              <a:t>	</a:t>
            </a:r>
            <a:r>
              <a:rPr lang="ja-JP" altLang="en-US" sz="2000" dirty="0" smtClean="0"/>
              <a:t>つくば</a:t>
            </a:r>
            <a:r>
              <a:rPr lang="en-US" altLang="ja-JP" sz="2000" dirty="0" smtClean="0"/>
              <a:t>32m</a:t>
            </a:r>
            <a:endParaRPr lang="ja-JP" altLang="en-US" sz="2000" dirty="0"/>
          </a:p>
          <a:p>
            <a:pPr>
              <a:lnSpc>
                <a:spcPct val="100000"/>
              </a:lnSpc>
            </a:pPr>
            <a:endParaRPr lang="ja-JP" altLang="en-US" sz="2400" dirty="0"/>
          </a:p>
        </p:txBody>
      </p:sp>
      <p:sp>
        <p:nvSpPr>
          <p:cNvPr id="70660" name="Rectangle 4"/>
          <p:cNvSpPr>
            <a:spLocks noGrp="1" noChangeArrowheads="1"/>
          </p:cNvSpPr>
          <p:nvPr>
            <p:ph type="body" sz="half" idx="2"/>
          </p:nvPr>
        </p:nvSpPr>
        <p:spPr>
          <a:xfrm>
            <a:off x="4648200" y="1527048"/>
            <a:ext cx="4038600" cy="5212080"/>
          </a:xfrm>
        </p:spPr>
        <p:txBody>
          <a:bodyPr>
            <a:normAutofit/>
          </a:bodyPr>
          <a:lstStyle/>
          <a:p>
            <a:pPr>
              <a:lnSpc>
                <a:spcPct val="100000"/>
              </a:lnSpc>
            </a:pPr>
            <a:r>
              <a:rPr lang="ja-JP" altLang="en-US" sz="2400" dirty="0" smtClean="0"/>
              <a:t>機能一覧</a:t>
            </a:r>
            <a:endParaRPr lang="en-US" altLang="ja-JP" sz="2400" dirty="0" smtClean="0"/>
          </a:p>
          <a:p>
            <a:pPr lvl="1">
              <a:lnSpc>
                <a:spcPct val="100000"/>
              </a:lnSpc>
            </a:pPr>
            <a:r>
              <a:rPr lang="ja-JP" altLang="en-US" sz="2000" dirty="0" smtClean="0"/>
              <a:t>基線</a:t>
            </a:r>
            <a:r>
              <a:rPr lang="ja-JP" altLang="en-US" sz="2000" dirty="0"/>
              <a:t>長　２３００ｋｍ</a:t>
            </a:r>
          </a:p>
          <a:p>
            <a:pPr lvl="1">
              <a:lnSpc>
                <a:spcPct val="100000"/>
              </a:lnSpc>
            </a:pPr>
            <a:r>
              <a:rPr lang="ja-JP" altLang="en-US" sz="2000" dirty="0"/>
              <a:t>周波数　８／２２／</a:t>
            </a:r>
            <a:r>
              <a:rPr lang="en-US" altLang="ja-JP" sz="2000" dirty="0"/>
              <a:t>6.7</a:t>
            </a:r>
            <a:r>
              <a:rPr lang="ja-JP" altLang="en-US" sz="2000" dirty="0"/>
              <a:t>ＧＨｚ</a:t>
            </a:r>
          </a:p>
          <a:p>
            <a:pPr lvl="1">
              <a:lnSpc>
                <a:spcPct val="100000"/>
              </a:lnSpc>
            </a:pPr>
            <a:r>
              <a:rPr lang="ja-JP" altLang="en-US" sz="2000" dirty="0"/>
              <a:t>基本性能</a:t>
            </a:r>
          </a:p>
          <a:p>
            <a:pPr lvl="2">
              <a:lnSpc>
                <a:spcPct val="100000"/>
              </a:lnSpc>
            </a:pPr>
            <a:r>
              <a:rPr lang="ja-JP" altLang="en-US" sz="1600" dirty="0"/>
              <a:t>角度分解能</a:t>
            </a:r>
          </a:p>
          <a:p>
            <a:pPr lvl="3">
              <a:lnSpc>
                <a:spcPct val="100000"/>
              </a:lnSpc>
            </a:pPr>
            <a:r>
              <a:rPr lang="ja-JP" altLang="en-US" sz="1600" dirty="0"/>
              <a:t>３ｍａｓ＠８ＧＨｚ</a:t>
            </a:r>
          </a:p>
          <a:p>
            <a:pPr lvl="3">
              <a:lnSpc>
                <a:spcPct val="100000"/>
              </a:lnSpc>
            </a:pPr>
            <a:r>
              <a:rPr lang="ja-JP" altLang="en-US" sz="1600" dirty="0"/>
              <a:t>１ｍａｓ＠２２ＧＨｚ</a:t>
            </a:r>
          </a:p>
          <a:p>
            <a:pPr lvl="2">
              <a:lnSpc>
                <a:spcPct val="100000"/>
              </a:lnSpc>
            </a:pPr>
            <a:r>
              <a:rPr lang="ja-JP" altLang="en-US" sz="1600" dirty="0"/>
              <a:t>検出感度</a:t>
            </a:r>
          </a:p>
          <a:p>
            <a:pPr lvl="3">
              <a:lnSpc>
                <a:spcPct val="100000"/>
              </a:lnSpc>
            </a:pPr>
            <a:r>
              <a:rPr lang="ja-JP" altLang="en-US" sz="1600" dirty="0"/>
              <a:t>２０ｍＪｙ＠８ＧＨｚ</a:t>
            </a:r>
          </a:p>
          <a:p>
            <a:pPr lvl="2">
              <a:lnSpc>
                <a:spcPct val="100000"/>
              </a:lnSpc>
            </a:pPr>
            <a:r>
              <a:rPr lang="ja-JP" altLang="en-US" sz="1600" dirty="0"/>
              <a:t>輝度温度感度</a:t>
            </a:r>
          </a:p>
          <a:p>
            <a:pPr lvl="3">
              <a:lnSpc>
                <a:spcPct val="100000"/>
              </a:lnSpc>
            </a:pPr>
            <a:r>
              <a:rPr lang="ja-JP" altLang="en-US" sz="1600" dirty="0"/>
              <a:t>１０</a:t>
            </a:r>
            <a:r>
              <a:rPr lang="ja-JP" altLang="en-US" sz="1600" baseline="30000" dirty="0"/>
              <a:t>６</a:t>
            </a:r>
            <a:r>
              <a:rPr lang="ja-JP" altLang="en-US" sz="1600" dirty="0"/>
              <a:t>Ｋ＠８ＧＨｚ</a:t>
            </a:r>
          </a:p>
          <a:p>
            <a:pPr lvl="1">
              <a:lnSpc>
                <a:spcPct val="100000"/>
              </a:lnSpc>
            </a:pPr>
            <a:r>
              <a:rPr lang="ja-JP" altLang="en-US" sz="2000" dirty="0"/>
              <a:t>独特の位相補償技術</a:t>
            </a:r>
          </a:p>
          <a:p>
            <a:pPr lvl="1">
              <a:lnSpc>
                <a:spcPct val="100000"/>
              </a:lnSpc>
            </a:pPr>
            <a:r>
              <a:rPr lang="ja-JP" altLang="en-US" sz="2000" dirty="0"/>
              <a:t>光結合ＶＬＢＩ技術</a:t>
            </a:r>
          </a:p>
        </p:txBody>
      </p:sp>
      <p:sp>
        <p:nvSpPr>
          <p:cNvPr id="70661" name="Rectangle 5"/>
          <p:cNvSpPr>
            <a:spLocks noChangeArrowheads="1"/>
          </p:cNvSpPr>
          <p:nvPr/>
        </p:nvSpPr>
        <p:spPr bwMode="auto">
          <a:xfrm>
            <a:off x="5188522" y="6074220"/>
            <a:ext cx="2638742"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dirty="0"/>
              <a:t>低輝度温度天体構造に高感度であることが特長</a:t>
            </a:r>
          </a:p>
        </p:txBody>
      </p:sp>
    </p:spTree>
    <p:extLst>
      <p:ext uri="{BB962C8B-B14F-4D97-AF65-F5344CB8AC3E}">
        <p14:creationId xmlns:p14="http://schemas.microsoft.com/office/powerpoint/2010/main" val="9655152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jvnst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786" y="1074546"/>
            <a:ext cx="5835168" cy="559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title"/>
          </p:nvPr>
        </p:nvSpPr>
        <p:spPr>
          <a:xfrm>
            <a:off x="0" y="95758"/>
            <a:ext cx="9144000" cy="1293813"/>
          </a:xfrm>
        </p:spPr>
        <p:txBody>
          <a:bodyPr>
            <a:normAutofit/>
          </a:bodyPr>
          <a:lstStyle/>
          <a:p>
            <a:pPr algn="ctr" eaLnBrk="1" fontAlgn="auto" hangingPunct="1">
              <a:spcAft>
                <a:spcPts val="0"/>
              </a:spcAft>
              <a:defRPr/>
            </a:pPr>
            <a:r>
              <a:rPr lang="en-US" altLang="ja-JP" sz="4800" dirty="0" smtClean="0">
                <a:latin typeface="Tahoma" panose="020B0604030504040204" pitchFamily="34" charset="0"/>
                <a:ea typeface="Tahoma" panose="020B0604030504040204" pitchFamily="34" charset="0"/>
                <a:cs typeface="Tahoma" panose="020B0604030504040204" pitchFamily="34" charset="0"/>
              </a:rPr>
              <a:t>Japanese VLBI Network (JVN)</a:t>
            </a:r>
          </a:p>
        </p:txBody>
      </p:sp>
      <p:sp>
        <p:nvSpPr>
          <p:cNvPr id="5" name="コンテンツ プレースホルダ 4"/>
          <p:cNvSpPr>
            <a:spLocks noGrp="1"/>
          </p:cNvSpPr>
          <p:nvPr>
            <p:ph idx="1"/>
          </p:nvPr>
        </p:nvSpPr>
        <p:spPr>
          <a:xfrm>
            <a:off x="155448" y="1078993"/>
            <a:ext cx="8520240" cy="5779008"/>
          </a:xfrm>
        </p:spPr>
        <p:txBody>
          <a:bodyPr rtlCol="0">
            <a:normAutofit fontScale="62500" lnSpcReduction="20000"/>
          </a:bodyPr>
          <a:lstStyle/>
          <a:p>
            <a:pPr eaLnBrk="1" fontAlgn="auto" hangingPunct="1">
              <a:lnSpc>
                <a:spcPct val="120000"/>
              </a:lnSpc>
              <a:spcAft>
                <a:spcPts val="0"/>
              </a:spcAft>
              <a:defRPr/>
            </a:pPr>
            <a:r>
              <a:rPr lang="ja-JP" altLang="en-US" dirty="0" smtClean="0"/>
              <a:t>国立天文台</a:t>
            </a:r>
          </a:p>
          <a:p>
            <a:pPr eaLnBrk="1" fontAlgn="auto" hangingPunct="1">
              <a:lnSpc>
                <a:spcPct val="120000"/>
              </a:lnSpc>
              <a:spcAft>
                <a:spcPts val="0"/>
              </a:spcAft>
              <a:defRPr/>
            </a:pPr>
            <a:r>
              <a:rPr lang="ja-JP" altLang="en-US" dirty="0" smtClean="0"/>
              <a:t>７大学</a:t>
            </a:r>
          </a:p>
          <a:p>
            <a:pPr lvl="1" eaLnBrk="1" fontAlgn="auto" hangingPunct="1">
              <a:lnSpc>
                <a:spcPct val="120000"/>
              </a:lnSpc>
              <a:spcAft>
                <a:spcPts val="0"/>
              </a:spcAft>
              <a:defRPr/>
            </a:pPr>
            <a:r>
              <a:rPr lang="ja-JP" altLang="en-US" dirty="0" smtClean="0"/>
              <a:t>北海道大学</a:t>
            </a:r>
          </a:p>
          <a:p>
            <a:pPr lvl="1" eaLnBrk="1" fontAlgn="auto" hangingPunct="1">
              <a:lnSpc>
                <a:spcPct val="120000"/>
              </a:lnSpc>
              <a:spcAft>
                <a:spcPts val="0"/>
              </a:spcAft>
              <a:defRPr/>
            </a:pPr>
            <a:r>
              <a:rPr lang="ja-JP" altLang="en-US" dirty="0" smtClean="0"/>
              <a:t>茨城大学</a:t>
            </a:r>
          </a:p>
          <a:p>
            <a:pPr lvl="1" eaLnBrk="1" fontAlgn="auto" hangingPunct="1">
              <a:lnSpc>
                <a:spcPct val="120000"/>
              </a:lnSpc>
              <a:spcAft>
                <a:spcPts val="0"/>
              </a:spcAft>
              <a:defRPr/>
            </a:pPr>
            <a:r>
              <a:rPr lang="ja-JP" altLang="en-US" dirty="0" smtClean="0"/>
              <a:t>筑波大学</a:t>
            </a:r>
          </a:p>
          <a:p>
            <a:pPr lvl="1" eaLnBrk="1" fontAlgn="auto" hangingPunct="1">
              <a:lnSpc>
                <a:spcPct val="120000"/>
              </a:lnSpc>
              <a:spcAft>
                <a:spcPts val="0"/>
              </a:spcAft>
              <a:defRPr/>
            </a:pPr>
            <a:r>
              <a:rPr lang="ja-JP" altLang="en-US" dirty="0" smtClean="0"/>
              <a:t>岐阜大学</a:t>
            </a:r>
          </a:p>
          <a:p>
            <a:pPr lvl="1" eaLnBrk="1" fontAlgn="auto" hangingPunct="1">
              <a:lnSpc>
                <a:spcPct val="120000"/>
              </a:lnSpc>
              <a:spcAft>
                <a:spcPts val="0"/>
              </a:spcAft>
              <a:defRPr/>
            </a:pPr>
            <a:r>
              <a:rPr lang="ja-JP" altLang="en-US" dirty="0" smtClean="0"/>
              <a:t>大阪府立大学</a:t>
            </a:r>
          </a:p>
          <a:p>
            <a:pPr lvl="1" eaLnBrk="1" fontAlgn="auto" hangingPunct="1">
              <a:lnSpc>
                <a:spcPct val="120000"/>
              </a:lnSpc>
              <a:spcAft>
                <a:spcPts val="0"/>
              </a:spcAft>
              <a:defRPr/>
            </a:pPr>
            <a:r>
              <a:rPr lang="ja-JP" altLang="en-US" dirty="0" smtClean="0"/>
              <a:t>山口大学</a:t>
            </a:r>
          </a:p>
          <a:p>
            <a:pPr lvl="1" eaLnBrk="1" fontAlgn="auto" hangingPunct="1">
              <a:lnSpc>
                <a:spcPct val="120000"/>
              </a:lnSpc>
              <a:spcAft>
                <a:spcPts val="0"/>
              </a:spcAft>
              <a:defRPr/>
            </a:pPr>
            <a:r>
              <a:rPr lang="ja-JP" altLang="en-US" dirty="0" smtClean="0"/>
              <a:t>鹿児島大学</a:t>
            </a:r>
          </a:p>
          <a:p>
            <a:pPr eaLnBrk="1" fontAlgn="auto" hangingPunct="1">
              <a:lnSpc>
                <a:spcPct val="120000"/>
              </a:lnSpc>
              <a:spcAft>
                <a:spcPts val="0"/>
              </a:spcAft>
              <a:defRPr/>
            </a:pPr>
            <a:r>
              <a:rPr lang="ja-JP" altLang="en-US" dirty="0" smtClean="0"/>
              <a:t>協力機関</a:t>
            </a:r>
          </a:p>
          <a:p>
            <a:pPr lvl="1" eaLnBrk="1" fontAlgn="auto" hangingPunct="1">
              <a:lnSpc>
                <a:spcPct val="120000"/>
              </a:lnSpc>
              <a:spcAft>
                <a:spcPts val="0"/>
              </a:spcAft>
              <a:defRPr/>
            </a:pPr>
            <a:r>
              <a:rPr lang="en-US" altLang="ja-JP" dirty="0" smtClean="0"/>
              <a:t>JAXA</a:t>
            </a:r>
          </a:p>
          <a:p>
            <a:pPr lvl="1" eaLnBrk="1" fontAlgn="auto" hangingPunct="1">
              <a:lnSpc>
                <a:spcPct val="120000"/>
              </a:lnSpc>
              <a:spcAft>
                <a:spcPts val="0"/>
              </a:spcAft>
              <a:defRPr/>
            </a:pPr>
            <a:r>
              <a:rPr lang="en-US" altLang="ja-JP" dirty="0" smtClean="0"/>
              <a:t>NICT</a:t>
            </a:r>
          </a:p>
          <a:p>
            <a:pPr lvl="1" eaLnBrk="1" fontAlgn="auto" hangingPunct="1">
              <a:lnSpc>
                <a:spcPct val="120000"/>
              </a:lnSpc>
              <a:spcAft>
                <a:spcPts val="0"/>
              </a:spcAft>
              <a:defRPr/>
            </a:pPr>
            <a:r>
              <a:rPr lang="en-US" altLang="ja-JP" dirty="0" smtClean="0"/>
              <a:t>GSI</a:t>
            </a:r>
          </a:p>
          <a:p>
            <a:pPr eaLnBrk="1" fontAlgn="auto" hangingPunct="1">
              <a:lnSpc>
                <a:spcPct val="120000"/>
              </a:lnSpc>
              <a:spcAft>
                <a:spcPts val="0"/>
              </a:spcAft>
              <a:defRPr/>
            </a:pPr>
            <a:r>
              <a:rPr lang="ja-JP" altLang="en-US" dirty="0" smtClean="0"/>
              <a:t>望遠鏡１３台＋光学１ｍ</a:t>
            </a:r>
            <a:endParaRPr lang="en-US" altLang="ja-JP" dirty="0" smtClean="0"/>
          </a:p>
          <a:p>
            <a:pPr lvl="1" eaLnBrk="1" fontAlgn="auto" hangingPunct="1">
              <a:lnSpc>
                <a:spcPct val="120000"/>
              </a:lnSpc>
              <a:spcAft>
                <a:spcPts val="0"/>
              </a:spcAft>
              <a:defRPr/>
            </a:pPr>
            <a:r>
              <a:rPr lang="ja-JP" altLang="en-US" dirty="0" smtClean="0"/>
              <a:t>観測周波数 </a:t>
            </a:r>
            <a:r>
              <a:rPr lang="en-US" altLang="ja-JP" dirty="0" smtClean="0"/>
              <a:t>6.7/8/22</a:t>
            </a:r>
          </a:p>
          <a:p>
            <a:pPr lvl="1" eaLnBrk="1" fontAlgn="auto" hangingPunct="1">
              <a:lnSpc>
                <a:spcPct val="120000"/>
              </a:lnSpc>
              <a:spcAft>
                <a:spcPts val="0"/>
              </a:spcAft>
              <a:defRPr/>
            </a:pPr>
            <a:r>
              <a:rPr lang="ja-JP" altLang="en-US" dirty="0" smtClean="0"/>
              <a:t>検出感度</a:t>
            </a:r>
            <a:r>
              <a:rPr lang="en-US" altLang="ja-JP" dirty="0" smtClean="0"/>
              <a:t>20mJy@8GHz</a:t>
            </a:r>
          </a:p>
          <a:p>
            <a:pPr>
              <a:lnSpc>
                <a:spcPct val="120000"/>
              </a:lnSpc>
              <a:defRPr/>
            </a:pPr>
            <a:r>
              <a:rPr lang="ja-JP" altLang="en-US" dirty="0"/>
              <a:t>ＫＶＮ・上海と実験</a:t>
            </a:r>
            <a:endParaRPr lang="en-US" altLang="ja-JP" dirty="0" smtClean="0"/>
          </a:p>
        </p:txBody>
      </p:sp>
    </p:spTree>
    <p:extLst>
      <p:ext uri="{BB962C8B-B14F-4D97-AF65-F5344CB8AC3E}">
        <p14:creationId xmlns:p14="http://schemas.microsoft.com/office/powerpoint/2010/main" val="34597769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BAL </a:t>
            </a:r>
            <a:r>
              <a:rPr lang="en-US" altLang="ja-JP" dirty="0" smtClean="0"/>
              <a:t>QSO</a:t>
            </a:r>
            <a:r>
              <a:rPr kumimoji="1" lang="en-US" altLang="ja-JP" dirty="0" smtClean="0"/>
              <a:t> </a:t>
            </a:r>
            <a:r>
              <a:rPr lang="en-US" altLang="ja-JP" dirty="0"/>
              <a:t>J</a:t>
            </a:r>
            <a:r>
              <a:rPr lang="en-US" altLang="ja-JP" dirty="0" smtClean="0"/>
              <a:t>1020+4320</a:t>
            </a:r>
            <a:r>
              <a:rPr lang="en-US" altLang="ja-JP" dirty="0"/>
              <a:t/>
            </a:r>
            <a:br>
              <a:rPr lang="en-US" altLang="ja-JP" dirty="0"/>
            </a:br>
            <a:r>
              <a:rPr lang="en-US" altLang="ja-JP" sz="2000" dirty="0" err="1"/>
              <a:t>Doi</a:t>
            </a:r>
            <a:r>
              <a:rPr lang="en-US" altLang="ja-JP" sz="2000" dirty="0"/>
              <a:t> et al. (2013</a:t>
            </a:r>
            <a:r>
              <a:rPr lang="en-US" altLang="ja-JP" sz="2000" dirty="0" smtClean="0"/>
              <a:t>)</a:t>
            </a:r>
            <a:endParaRPr kumimoji="1" lang="ja-JP" altLang="en-US" sz="2000" dirty="0"/>
          </a:p>
        </p:txBody>
      </p:sp>
      <p:sp>
        <p:nvSpPr>
          <p:cNvPr id="3" name="コンテンツ プレースホルダ 2"/>
          <p:cNvSpPr>
            <a:spLocks noGrp="1"/>
          </p:cNvSpPr>
          <p:nvPr>
            <p:ph idx="1"/>
          </p:nvPr>
        </p:nvSpPr>
        <p:spPr>
          <a:xfrm>
            <a:off x="457200" y="1752600"/>
            <a:ext cx="4042792" cy="4373563"/>
          </a:xfrm>
          <a:prstGeom prst="rect">
            <a:avLst/>
          </a:prstGeom>
        </p:spPr>
        <p:txBody>
          <a:bodyPr>
            <a:normAutofit/>
          </a:bodyPr>
          <a:lstStyle/>
          <a:p>
            <a:pPr marL="342900" indent="-342900">
              <a:buFont typeface="Arial" pitchFamily="34" charset="0"/>
              <a:buChar char="•"/>
            </a:pPr>
            <a:r>
              <a:rPr lang="en-US" altLang="ja-JP" sz="2000" dirty="0" smtClean="0"/>
              <a:t>Multi-frequency observation</a:t>
            </a:r>
          </a:p>
          <a:p>
            <a:pPr marL="342900" indent="-342900">
              <a:buFont typeface="Arial" pitchFamily="34" charset="0"/>
              <a:buChar char="•"/>
            </a:pPr>
            <a:r>
              <a:rPr kumimoji="1" lang="en-US" altLang="ja-JP" sz="2000" dirty="0" smtClean="0"/>
              <a:t>1.7 GHz (EVN)</a:t>
            </a:r>
          </a:p>
          <a:p>
            <a:pPr marL="342900" indent="-342900">
              <a:buFont typeface="Arial" pitchFamily="34" charset="0"/>
              <a:buChar char="•"/>
            </a:pPr>
            <a:r>
              <a:rPr lang="en-US" altLang="ja-JP" sz="2000" dirty="0" smtClean="0"/>
              <a:t>2.3, 6.7, 8.4 GHz (JVN)</a:t>
            </a:r>
          </a:p>
          <a:p>
            <a:pPr marL="342900" indent="-342900">
              <a:buFont typeface="Arial" pitchFamily="34" charset="0"/>
              <a:buChar char="•"/>
            </a:pPr>
            <a:r>
              <a:rPr kumimoji="1" lang="en-US" altLang="ja-JP" sz="2000" dirty="0" smtClean="0"/>
              <a:t>Very young jet of 100 </a:t>
            </a:r>
            <a:r>
              <a:rPr kumimoji="1" lang="en-US" altLang="ja-JP" sz="2000" dirty="0" err="1" smtClean="0"/>
              <a:t>yr</a:t>
            </a:r>
            <a:endParaRPr kumimoji="1" lang="en-US" altLang="ja-JP" sz="2000" dirty="0" smtClean="0"/>
          </a:p>
          <a:p>
            <a:pPr marL="342900" indent="-342900">
              <a:buFont typeface="Arial" pitchFamily="34" charset="0"/>
              <a:buChar char="•"/>
            </a:pPr>
            <a:r>
              <a:rPr lang="en-US" altLang="ja-JP" sz="2000" dirty="0" smtClean="0"/>
              <a:t>Relation between BAL-outflow and </a:t>
            </a:r>
            <a:r>
              <a:rPr lang="en-US" altLang="ja-JP" sz="2000" dirty="0" err="1" smtClean="0"/>
              <a:t>nonthermal</a:t>
            </a:r>
            <a:r>
              <a:rPr lang="en-US" altLang="ja-JP" sz="2000" dirty="0" smtClean="0"/>
              <a:t> jet is studied</a:t>
            </a:r>
            <a:endParaRPr kumimoji="1" lang="ja-JP" altLang="en-US" sz="2000" dirty="0"/>
          </a:p>
        </p:txBody>
      </p:sp>
      <p:pic>
        <p:nvPicPr>
          <p:cNvPr id="23554" name="Picture 2"/>
          <p:cNvPicPr>
            <a:picLocks noChangeAspect="1" noChangeArrowheads="1"/>
          </p:cNvPicPr>
          <p:nvPr/>
        </p:nvPicPr>
        <p:blipFill>
          <a:blip r:embed="rId2" cstate="print"/>
          <a:srcRect/>
          <a:stretch>
            <a:fillRect/>
          </a:stretch>
        </p:blipFill>
        <p:spPr bwMode="auto">
          <a:xfrm>
            <a:off x="4475828" y="1340768"/>
            <a:ext cx="4458424" cy="5013624"/>
          </a:xfrm>
          <a:prstGeom prst="rect">
            <a:avLst/>
          </a:prstGeom>
          <a:noFill/>
          <a:ln w="9525">
            <a:noFill/>
            <a:miter lim="800000"/>
            <a:headEnd/>
            <a:tailEnd/>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93" y="4221088"/>
            <a:ext cx="3127735" cy="213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8965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Gamma-ray emitting NLS1</a:t>
            </a:r>
            <a:br>
              <a:rPr kumimoji="1" lang="en-US" altLang="ja-JP" dirty="0" smtClean="0"/>
            </a:br>
            <a:r>
              <a:rPr lang="en-US" altLang="ja-JP" sz="2800" dirty="0" err="1" smtClean="0"/>
              <a:t>Wajima</a:t>
            </a:r>
            <a:r>
              <a:rPr lang="en-US" altLang="ja-JP" sz="2800" dirty="0" smtClean="0"/>
              <a:t> et al. (2014)</a:t>
            </a:r>
            <a:endParaRPr kumimoji="1" lang="ja-JP" altLang="en-US" sz="2800" dirty="0"/>
          </a:p>
        </p:txBody>
      </p:sp>
      <p:pic>
        <p:nvPicPr>
          <p:cNvPr id="4" name="図 3"/>
          <p:cNvPicPr>
            <a:picLocks noChangeAspect="1"/>
          </p:cNvPicPr>
          <p:nvPr/>
        </p:nvPicPr>
        <p:blipFill>
          <a:blip r:embed="rId2"/>
          <a:stretch>
            <a:fillRect/>
          </a:stretch>
        </p:blipFill>
        <p:spPr>
          <a:xfrm>
            <a:off x="4079902" y="1772816"/>
            <a:ext cx="4716654" cy="4536504"/>
          </a:xfrm>
          <a:prstGeom prst="rect">
            <a:avLst/>
          </a:prstGeom>
        </p:spPr>
      </p:pic>
      <p:pic>
        <p:nvPicPr>
          <p:cNvPr id="5" name="図 4"/>
          <p:cNvPicPr>
            <a:picLocks noChangeAspect="1"/>
          </p:cNvPicPr>
          <p:nvPr/>
        </p:nvPicPr>
        <p:blipFill>
          <a:blip r:embed="rId3"/>
          <a:stretch>
            <a:fillRect/>
          </a:stretch>
        </p:blipFill>
        <p:spPr>
          <a:xfrm>
            <a:off x="6588225" y="3986786"/>
            <a:ext cx="2556476" cy="1812227"/>
          </a:xfrm>
          <a:prstGeom prst="rect">
            <a:avLst/>
          </a:prstGeom>
        </p:spPr>
      </p:pic>
      <p:sp>
        <p:nvSpPr>
          <p:cNvPr id="6" name="コンテンツ プレースホルダ 2"/>
          <p:cNvSpPr txBox="1">
            <a:spLocks/>
          </p:cNvSpPr>
          <p:nvPr/>
        </p:nvSpPr>
        <p:spPr>
          <a:xfrm>
            <a:off x="107504" y="1916832"/>
            <a:ext cx="4248472" cy="424847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342900" indent="-342900" fontAlgn="auto">
              <a:buFont typeface="Arial" pitchFamily="34" charset="0"/>
              <a:buChar char="•"/>
            </a:pPr>
            <a:r>
              <a:rPr lang="en-US" altLang="ja-JP" dirty="0"/>
              <a:t>Gamma-ray NLS1 (1H 0323+342</a:t>
            </a:r>
            <a:r>
              <a:rPr lang="en-US" altLang="ja-JP" dirty="0" smtClean="0"/>
              <a:t>)</a:t>
            </a:r>
          </a:p>
          <a:p>
            <a:pPr marL="342900" indent="-342900" fontAlgn="auto">
              <a:buFont typeface="Arial" pitchFamily="34" charset="0"/>
              <a:buChar char="•"/>
            </a:pPr>
            <a:r>
              <a:rPr lang="en-US" altLang="ja-JP" dirty="0" smtClean="0"/>
              <a:t>High brightness T</a:t>
            </a:r>
            <a:r>
              <a:rPr lang="en-US" altLang="ja-JP" baseline="-25000" dirty="0" smtClean="0"/>
              <a:t>b</a:t>
            </a:r>
            <a:r>
              <a:rPr lang="en-US" altLang="ja-JP" dirty="0" smtClean="0"/>
              <a:t> = 5.2 x 10</a:t>
            </a:r>
            <a:r>
              <a:rPr lang="en-US" altLang="ja-JP" baseline="30000" dirty="0" smtClean="0"/>
              <a:t>10</a:t>
            </a:r>
            <a:r>
              <a:rPr lang="en-US" altLang="ja-JP" dirty="0" smtClean="0"/>
              <a:t> K</a:t>
            </a:r>
          </a:p>
          <a:p>
            <a:pPr marL="342900" indent="-342900" fontAlgn="auto">
              <a:buFont typeface="Arial" pitchFamily="34" charset="0"/>
              <a:buChar char="•"/>
            </a:pPr>
            <a:r>
              <a:rPr lang="en-US" altLang="ja-JP" dirty="0" smtClean="0"/>
              <a:t>Fast variability </a:t>
            </a:r>
            <a:r>
              <a:rPr lang="en-US" altLang="ja-JP" i="1" dirty="0" smtClean="0">
                <a:latin typeface="Symbol" panose="05050102010706020507" pitchFamily="18" charset="2"/>
              </a:rPr>
              <a:t>t</a:t>
            </a:r>
            <a:r>
              <a:rPr lang="en-US" altLang="ja-JP" dirty="0" smtClean="0">
                <a:latin typeface="Symbol" panose="05050102010706020507" pitchFamily="18" charset="2"/>
              </a:rPr>
              <a:t> </a:t>
            </a:r>
            <a:r>
              <a:rPr lang="en-US" altLang="ja-JP" dirty="0" smtClean="0"/>
              <a:t>~ 30 days</a:t>
            </a:r>
          </a:p>
          <a:p>
            <a:pPr marL="342900" indent="-342900" fontAlgn="auto">
              <a:buFont typeface="Arial" pitchFamily="34" charset="0"/>
              <a:buChar char="•"/>
            </a:pPr>
            <a:endParaRPr lang="en-US" altLang="ja-JP" dirty="0"/>
          </a:p>
          <a:p>
            <a:pPr marL="342900" indent="-342900" fontAlgn="auto">
              <a:buFont typeface="Arial" pitchFamily="34" charset="0"/>
              <a:buChar char="•"/>
            </a:pPr>
            <a:r>
              <a:rPr lang="en-US" altLang="ja-JP" dirty="0" smtClean="0"/>
              <a:t>Doppler boosting with </a:t>
            </a:r>
            <a:r>
              <a:rPr lang="en-US" altLang="ja-JP" i="1" dirty="0" smtClean="0">
                <a:latin typeface="Symbol" panose="05050102010706020507" pitchFamily="18" charset="2"/>
              </a:rPr>
              <a:t>d</a:t>
            </a:r>
            <a:r>
              <a:rPr lang="en-US" altLang="ja-JP" dirty="0" smtClean="0"/>
              <a:t> ~ 2, but intrinsic Radio Loud NLS1</a:t>
            </a:r>
          </a:p>
          <a:p>
            <a:pPr marL="342900" indent="-342900" fontAlgn="auto">
              <a:buFont typeface="Arial" pitchFamily="34" charset="0"/>
              <a:buChar char="•"/>
            </a:pPr>
            <a:r>
              <a:rPr lang="en-US" altLang="ja-JP" dirty="0" smtClean="0"/>
              <a:t>Jet / particle acceleration on-going near the core</a:t>
            </a:r>
            <a:endParaRPr lang="en-US" altLang="ja-JP" dirty="0"/>
          </a:p>
        </p:txBody>
      </p:sp>
      <p:sp>
        <p:nvSpPr>
          <p:cNvPr id="7" name="下矢印 6"/>
          <p:cNvSpPr/>
          <p:nvPr/>
        </p:nvSpPr>
        <p:spPr>
          <a:xfrm>
            <a:off x="1763688" y="3356992"/>
            <a:ext cx="432048"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981811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44083" y="160785"/>
            <a:ext cx="8002565" cy="1450757"/>
          </a:xfrm>
        </p:spPr>
        <p:txBody>
          <a:bodyPr>
            <a:normAutofit fontScale="90000"/>
          </a:bodyPr>
          <a:lstStyle/>
          <a:p>
            <a:r>
              <a:rPr lang="en-US" altLang="ja-JP" dirty="0"/>
              <a:t>Internal Motion of 6.7-GHz Methanol Masers in HII Region S269</a:t>
            </a:r>
            <a:br>
              <a:rPr lang="en-US" altLang="ja-JP" dirty="0"/>
            </a:br>
            <a:r>
              <a:rPr lang="en-US" altLang="ja-JP" sz="2000" dirty="0" smtClean="0"/>
              <a:t>Sawada-</a:t>
            </a:r>
            <a:r>
              <a:rPr lang="en-US" altLang="ja-JP" sz="2000" dirty="0" err="1" smtClean="0"/>
              <a:t>satoh</a:t>
            </a:r>
            <a:r>
              <a:rPr lang="en-US" altLang="ja-JP" sz="2000" dirty="0" smtClean="0"/>
              <a:t> et al. (2013)</a:t>
            </a:r>
            <a:endParaRPr kumimoji="1" lang="ja-JP" alt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8429989" cy="4699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1259632" y="4005064"/>
            <a:ext cx="500458" cy="276999"/>
          </a:xfrm>
          <a:prstGeom prst="rect">
            <a:avLst/>
          </a:prstGeom>
          <a:noFill/>
        </p:spPr>
        <p:txBody>
          <a:bodyPr wrap="none" rtlCol="0">
            <a:spAutoFit/>
          </a:bodyPr>
          <a:lstStyle/>
          <a:p>
            <a:r>
              <a:rPr kumimoji="1" lang="en-US" altLang="ja-JP" sz="1200" dirty="0" smtClean="0">
                <a:solidFill>
                  <a:srgbClr val="FF00FF"/>
                </a:solidFill>
              </a:rPr>
              <a:t>EVN</a:t>
            </a:r>
            <a:endParaRPr kumimoji="1" lang="ja-JP" altLang="en-US" sz="1200" dirty="0">
              <a:solidFill>
                <a:srgbClr val="FF00FF"/>
              </a:solidFill>
            </a:endParaRPr>
          </a:p>
        </p:txBody>
      </p:sp>
      <p:sp>
        <p:nvSpPr>
          <p:cNvPr id="7" name="テキスト ボックス 6"/>
          <p:cNvSpPr txBox="1"/>
          <p:nvPr/>
        </p:nvSpPr>
        <p:spPr>
          <a:xfrm>
            <a:off x="3377110" y="4653136"/>
            <a:ext cx="474810" cy="276999"/>
          </a:xfrm>
          <a:prstGeom prst="rect">
            <a:avLst/>
          </a:prstGeom>
          <a:noFill/>
        </p:spPr>
        <p:txBody>
          <a:bodyPr wrap="none" rtlCol="0">
            <a:spAutoFit/>
          </a:bodyPr>
          <a:lstStyle/>
          <a:p>
            <a:r>
              <a:rPr lang="en-US" altLang="ja-JP" sz="1200" dirty="0" smtClean="0">
                <a:solidFill>
                  <a:srgbClr val="FFFF00"/>
                </a:solidFill>
              </a:rPr>
              <a:t>JVN</a:t>
            </a:r>
            <a:endParaRPr kumimoji="1" lang="ja-JP" altLang="en-US" sz="1200" dirty="0">
              <a:solidFill>
                <a:srgbClr val="FFFF00"/>
              </a:solidFill>
            </a:endParaRPr>
          </a:p>
        </p:txBody>
      </p:sp>
      <p:sp>
        <p:nvSpPr>
          <p:cNvPr id="8" name="平行四辺形 7"/>
          <p:cNvSpPr/>
          <p:nvPr/>
        </p:nvSpPr>
        <p:spPr>
          <a:xfrm>
            <a:off x="1835696" y="3284984"/>
            <a:ext cx="2592288" cy="2304256"/>
          </a:xfrm>
          <a:prstGeom prst="parallelogram">
            <a:avLst>
              <a:gd name="adj" fmla="val 4438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p:cNvGrpSpPr/>
          <p:nvPr/>
        </p:nvGrpSpPr>
        <p:grpSpPr>
          <a:xfrm>
            <a:off x="1547664" y="5029404"/>
            <a:ext cx="1080120" cy="379816"/>
            <a:chOff x="1547664" y="5029404"/>
            <a:chExt cx="1080120" cy="379816"/>
          </a:xfrm>
        </p:grpSpPr>
        <p:sp>
          <p:nvSpPr>
            <p:cNvPr id="3" name="右矢印 2"/>
            <p:cNvSpPr/>
            <p:nvPr/>
          </p:nvSpPr>
          <p:spPr>
            <a:xfrm rot="1696267">
              <a:off x="1547664" y="5085184"/>
              <a:ext cx="1080120" cy="324036"/>
            </a:xfrm>
            <a:prstGeom prst="rightArrow">
              <a:avLst>
                <a:gd name="adj1" fmla="val 50000"/>
                <a:gd name="adj2" fmla="val 13138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rot="1752050">
              <a:off x="1654029" y="5029404"/>
              <a:ext cx="877163" cy="369332"/>
            </a:xfrm>
            <a:prstGeom prst="rect">
              <a:avLst/>
            </a:prstGeom>
            <a:noFill/>
          </p:spPr>
          <p:txBody>
            <a:bodyPr wrap="none" rtlCol="0">
              <a:spAutoFit/>
            </a:bodyPr>
            <a:lstStyle/>
            <a:p>
              <a:r>
                <a:rPr kumimoji="1" lang="en-US" altLang="ja-JP" dirty="0" smtClean="0"/>
                <a:t>moved</a:t>
              </a:r>
              <a:endParaRPr kumimoji="1" lang="ja-JP" altLang="en-US" dirty="0"/>
            </a:p>
          </p:txBody>
        </p:sp>
      </p:grpSp>
    </p:spTree>
    <p:extLst>
      <p:ext uri="{BB962C8B-B14F-4D97-AF65-F5344CB8AC3E}">
        <p14:creationId xmlns:p14="http://schemas.microsoft.com/office/powerpoint/2010/main" val="119555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F8FA08B9-18F0-4F22-B5F3-7643D5EA2C4B}" type="slidenum">
              <a:rPr lang="en-US" altLang="ja-JP">
                <a:solidFill>
                  <a:srgbClr val="000000"/>
                </a:solidFill>
              </a:rPr>
              <a:pPr eaLnBrk="1" hangingPunct="1"/>
              <a:t>6</a:t>
            </a:fld>
            <a:endParaRPr lang="en-US" altLang="ja-JP">
              <a:solidFill>
                <a:srgbClr val="000000"/>
              </a:solidFill>
            </a:endParaRPr>
          </a:p>
        </p:txBody>
      </p:sp>
      <p:sp>
        <p:nvSpPr>
          <p:cNvPr id="33795" name="Rectangle 2"/>
          <p:cNvSpPr>
            <a:spLocks noGrp="1" noChangeArrowheads="1"/>
          </p:cNvSpPr>
          <p:nvPr>
            <p:ph type="title"/>
          </p:nvPr>
        </p:nvSpPr>
        <p:spPr/>
        <p:txBody>
          <a:bodyPr/>
          <a:lstStyle/>
          <a:p>
            <a:pPr eaLnBrk="1" hangingPunct="1"/>
            <a:r>
              <a:rPr lang="ja-JP" altLang="en-US" smtClean="0"/>
              <a:t>アンテナ（</a:t>
            </a:r>
            <a:r>
              <a:rPr lang="en-US" altLang="ja-JP" smtClean="0"/>
              <a:t>Antenna</a:t>
            </a:r>
            <a:r>
              <a:rPr lang="ja-JP" altLang="en-US" smtClean="0"/>
              <a:t>）</a:t>
            </a:r>
          </a:p>
        </p:txBody>
      </p:sp>
      <p:sp>
        <p:nvSpPr>
          <p:cNvPr id="33796" name="Rectangle 3"/>
          <p:cNvSpPr>
            <a:spLocks noGrp="1" noChangeArrowheads="1"/>
          </p:cNvSpPr>
          <p:nvPr>
            <p:ph type="body" idx="1"/>
          </p:nvPr>
        </p:nvSpPr>
        <p:spPr>
          <a:xfrm>
            <a:off x="6011863" y="1600200"/>
            <a:ext cx="3132137" cy="4525963"/>
          </a:xfrm>
        </p:spPr>
        <p:txBody>
          <a:bodyPr/>
          <a:lstStyle/>
          <a:p>
            <a:pPr eaLnBrk="1" hangingPunct="1">
              <a:lnSpc>
                <a:spcPct val="90000"/>
              </a:lnSpc>
            </a:pPr>
            <a:r>
              <a:rPr lang="ja-JP" altLang="en-US" sz="2000" smtClean="0"/>
              <a:t>山口３２ｍ電波望遠鏡</a:t>
            </a:r>
          </a:p>
          <a:p>
            <a:pPr lvl="1" eaLnBrk="1" hangingPunct="1">
              <a:lnSpc>
                <a:spcPct val="90000"/>
              </a:lnSpc>
            </a:pPr>
            <a:r>
              <a:rPr lang="ja-JP" altLang="en-US" sz="1800" smtClean="0"/>
              <a:t>口径 </a:t>
            </a:r>
            <a:r>
              <a:rPr lang="en-US" altLang="ja-JP" sz="1800" smtClean="0"/>
              <a:t>32m</a:t>
            </a:r>
          </a:p>
          <a:p>
            <a:pPr lvl="1" eaLnBrk="1" hangingPunct="1">
              <a:lnSpc>
                <a:spcPct val="90000"/>
              </a:lnSpc>
            </a:pPr>
            <a:r>
              <a:rPr lang="ja-JP" altLang="en-US" sz="1800" smtClean="0"/>
              <a:t>開口面積 </a:t>
            </a:r>
            <a:r>
              <a:rPr lang="en-US" altLang="ja-JP" sz="1800" smtClean="0"/>
              <a:t>804m</a:t>
            </a:r>
            <a:r>
              <a:rPr lang="en-US" altLang="ja-JP" sz="1800" baseline="30000" smtClean="0"/>
              <a:t>2</a:t>
            </a:r>
          </a:p>
          <a:p>
            <a:pPr lvl="1" eaLnBrk="1" hangingPunct="1">
              <a:lnSpc>
                <a:spcPct val="90000"/>
              </a:lnSpc>
            </a:pPr>
            <a:r>
              <a:rPr lang="ja-JP" altLang="en-US" sz="1800" smtClean="0"/>
              <a:t>鏡面精度 </a:t>
            </a:r>
            <a:r>
              <a:rPr lang="en-US" altLang="ja-JP" sz="1800" smtClean="0"/>
              <a:t>1mm</a:t>
            </a:r>
          </a:p>
          <a:p>
            <a:pPr lvl="1" eaLnBrk="1" hangingPunct="1">
              <a:lnSpc>
                <a:spcPct val="90000"/>
              </a:lnSpc>
            </a:pPr>
            <a:r>
              <a:rPr lang="ja-JP" altLang="en-US" sz="1800" smtClean="0"/>
              <a:t>観測周波数 </a:t>
            </a:r>
            <a:r>
              <a:rPr lang="en-US" altLang="ja-JP" sz="1800" smtClean="0"/>
              <a:t>8GHz</a:t>
            </a:r>
          </a:p>
          <a:p>
            <a:pPr lvl="1" eaLnBrk="1" hangingPunct="1">
              <a:lnSpc>
                <a:spcPct val="90000"/>
              </a:lnSpc>
            </a:pPr>
            <a:r>
              <a:rPr lang="ja-JP" altLang="en-US" sz="1800" smtClean="0"/>
              <a:t>開口能率 </a:t>
            </a:r>
            <a:r>
              <a:rPr lang="en-US" altLang="ja-JP" sz="1800" smtClean="0"/>
              <a:t>70%</a:t>
            </a:r>
          </a:p>
          <a:p>
            <a:pPr lvl="1" eaLnBrk="1" hangingPunct="1">
              <a:lnSpc>
                <a:spcPct val="90000"/>
              </a:lnSpc>
            </a:pPr>
            <a:r>
              <a:rPr lang="ja-JP" altLang="en-US" sz="1800" smtClean="0"/>
              <a:t>有効開口面積 </a:t>
            </a:r>
            <a:r>
              <a:rPr lang="en-US" altLang="ja-JP" sz="1800" smtClean="0"/>
              <a:t>560m</a:t>
            </a:r>
            <a:r>
              <a:rPr lang="en-US" altLang="ja-JP" sz="1800" baseline="30000" smtClean="0"/>
              <a:t>2</a:t>
            </a:r>
          </a:p>
        </p:txBody>
      </p:sp>
      <p:pic>
        <p:nvPicPr>
          <p:cNvPr id="33797" name="Picture 4" descr="small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57338"/>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3970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86605"/>
            <a:ext cx="9144000" cy="982155"/>
          </a:xfrm>
        </p:spPr>
        <p:txBody>
          <a:bodyPr>
            <a:noAutofit/>
          </a:bodyPr>
          <a:lstStyle/>
          <a:p>
            <a:r>
              <a:rPr lang="en-US" altLang="ja-JP" sz="4000" dirty="0" smtClean="0"/>
              <a:t>Proper Motions of 6.7 GHz methanol maser</a:t>
            </a:r>
            <a:br>
              <a:rPr lang="en-US" altLang="ja-JP" sz="4000" dirty="0" smtClean="0"/>
            </a:br>
            <a:r>
              <a:rPr lang="en-US" altLang="ja-JP" sz="2400" dirty="0">
                <a:ea typeface="Tahoma" panose="020B0604030504040204" pitchFamily="34" charset="0"/>
                <a:cs typeface="Tahoma" panose="020B0604030504040204" pitchFamily="34" charset="0"/>
              </a:rPr>
              <a:t>Accretion with rotation motions in </a:t>
            </a:r>
            <a:r>
              <a:rPr lang="en-US" altLang="ja-JP" sz="2400" dirty="0" err="1">
                <a:ea typeface="Tahoma" panose="020B0604030504040204" pitchFamily="34" charset="0"/>
                <a:cs typeface="Tahoma" panose="020B0604030504040204" pitchFamily="34" charset="0"/>
              </a:rPr>
              <a:t>Cep</a:t>
            </a:r>
            <a:r>
              <a:rPr lang="en-US" altLang="ja-JP" sz="2400" dirty="0">
                <a:ea typeface="Tahoma" panose="020B0604030504040204" pitchFamily="34" charset="0"/>
                <a:cs typeface="Tahoma" panose="020B0604030504040204" pitchFamily="34" charset="0"/>
              </a:rPr>
              <a:t> A (Sugiyama et al. 2014</a:t>
            </a:r>
            <a:r>
              <a:rPr lang="en-US" altLang="ja-JP" sz="2400" dirty="0" smtClean="0">
                <a:ea typeface="Tahoma" panose="020B0604030504040204" pitchFamily="34" charset="0"/>
                <a:cs typeface="Tahoma" panose="020B0604030504040204" pitchFamily="34" charset="0"/>
              </a:rPr>
              <a:t>)</a:t>
            </a:r>
            <a:endParaRPr kumimoji="1" lang="ja-JP" altLang="en-US" sz="2400" dirty="0"/>
          </a:p>
        </p:txBody>
      </p:sp>
      <p:pic>
        <p:nvPicPr>
          <p:cNvPr id="5" name="コンテンツ プレースホルダー 6" descr="スクリーンショット 2013-12-24 0.15.20.png"/>
          <p:cNvPicPr>
            <a:picLocks noChangeAspect="1"/>
          </p:cNvPicPr>
          <p:nvPr/>
        </p:nvPicPr>
        <p:blipFill rotWithShape="1">
          <a:blip r:embed="rId2">
            <a:extLst>
              <a:ext uri="{28A0092B-C50C-407E-A947-70E740481C1C}">
                <a14:useLocalDpi xmlns:a14="http://schemas.microsoft.com/office/drawing/2010/main" val="0"/>
              </a:ext>
            </a:extLst>
          </a:blip>
          <a:srcRect l="9064" t="828" r="1" b="10923"/>
          <a:stretch/>
        </p:blipFill>
        <p:spPr>
          <a:xfrm>
            <a:off x="539552" y="1355799"/>
            <a:ext cx="8064896" cy="4953521"/>
          </a:xfrm>
          <a:prstGeom prst="rect">
            <a:avLst/>
          </a:prstGeom>
        </p:spPr>
      </p:pic>
    </p:spTree>
    <p:extLst>
      <p:ext uri="{BB962C8B-B14F-4D97-AF65-F5344CB8AC3E}">
        <p14:creationId xmlns:p14="http://schemas.microsoft.com/office/powerpoint/2010/main" val="20104801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39349" y="134633"/>
            <a:ext cx="8653131" cy="1252882"/>
          </a:xfrm>
          <a:prstGeom prst="rect">
            <a:avLst/>
          </a:prstGeom>
          <a:noFill/>
        </p:spPr>
        <p:txBody>
          <a:bodyPr wrap="none" lIns="91440" tIns="45720" rIns="91440" bIns="45720">
            <a:prstTxWarp prst="textPlain">
              <a:avLst>
                <a:gd name="adj" fmla="val 49840"/>
              </a:avLst>
            </a:prstTxWarp>
            <a:spAutoFit/>
          </a:bodyPr>
          <a:lstStyle/>
          <a:p>
            <a:pPr algn="ctr"/>
            <a:r>
              <a:rPr lang="en-US" altLang="ja-JP" sz="5400" dirty="0" smtClean="0">
                <a:ln w="12700">
                  <a:solidFill>
                    <a:schemeClr val="tx1"/>
                  </a:solidFill>
                  <a:prstDash val="solid"/>
                </a:ln>
                <a:latin typeface="Arial Narrow" pitchFamily="34" charset="0"/>
              </a:rPr>
              <a:t>An internal proper motion survey project:</a:t>
            </a:r>
            <a:endParaRPr lang="en-US" altLang="ja-JP" sz="5400" dirty="0">
              <a:ln w="12700">
                <a:solidFill>
                  <a:schemeClr val="tx1"/>
                </a:solidFill>
                <a:prstDash val="solid"/>
              </a:ln>
              <a:latin typeface="Arial Narrow" pitchFamily="34" charset="0"/>
            </a:endParaRPr>
          </a:p>
          <a:p>
            <a:pPr algn="ctr"/>
            <a:r>
              <a:rPr lang="en-US" altLang="ja-JP" sz="4400" dirty="0" smtClean="0">
                <a:ln w="12700">
                  <a:solidFill>
                    <a:schemeClr val="tx1"/>
                  </a:solidFill>
                  <a:prstDash val="solid"/>
                </a:ln>
                <a:latin typeface="Arial Narrow" pitchFamily="34" charset="0"/>
              </a:rPr>
              <a:t>EAVN observation of 6.7 GHz methanol masers</a:t>
            </a:r>
          </a:p>
          <a:p>
            <a:pPr algn="ctr"/>
            <a:r>
              <a:rPr lang="en-US" altLang="ja-JP" sz="4400" dirty="0" smtClean="0">
                <a:ln w="12700">
                  <a:solidFill>
                    <a:schemeClr val="tx1"/>
                  </a:solidFill>
                  <a:prstDash val="solid"/>
                </a:ln>
                <a:latin typeface="Arial Narrow" pitchFamily="34" charset="0"/>
              </a:rPr>
              <a:t>for 36 high-mass star forming regions</a:t>
            </a:r>
          </a:p>
        </p:txBody>
      </p:sp>
      <p:pic>
        <p:nvPicPr>
          <p:cNvPr id="17" name="Picture 2"/>
          <p:cNvPicPr>
            <a:picLocks noChangeAspect="1" noChangeArrowheads="1"/>
          </p:cNvPicPr>
          <p:nvPr/>
        </p:nvPicPr>
        <p:blipFill>
          <a:blip r:embed="rId2" cstate="print"/>
          <a:srcRect/>
          <a:stretch>
            <a:fillRect/>
          </a:stretch>
        </p:blipFill>
        <p:spPr bwMode="auto">
          <a:xfrm>
            <a:off x="188636" y="1628791"/>
            <a:ext cx="2929890" cy="1470660"/>
          </a:xfrm>
          <a:prstGeom prst="rect">
            <a:avLst/>
          </a:prstGeom>
          <a:noFill/>
          <a:ln w="9525">
            <a:noFill/>
            <a:miter lim="800000"/>
            <a:headEnd/>
            <a:tailEnd/>
          </a:ln>
        </p:spPr>
      </p:pic>
      <p:pic>
        <p:nvPicPr>
          <p:cNvPr id="18" name="Picture 3"/>
          <p:cNvPicPr>
            <a:picLocks noChangeAspect="1" noChangeArrowheads="1"/>
          </p:cNvPicPr>
          <p:nvPr/>
        </p:nvPicPr>
        <p:blipFill>
          <a:blip r:embed="rId3" cstate="print"/>
          <a:srcRect/>
          <a:stretch>
            <a:fillRect/>
          </a:stretch>
        </p:blipFill>
        <p:spPr bwMode="auto">
          <a:xfrm>
            <a:off x="188640" y="3352983"/>
            <a:ext cx="3019425" cy="1160145"/>
          </a:xfrm>
          <a:prstGeom prst="rect">
            <a:avLst/>
          </a:prstGeom>
          <a:noFill/>
          <a:ln w="9525">
            <a:noFill/>
            <a:miter lim="800000"/>
            <a:headEnd/>
            <a:tailEnd/>
          </a:ln>
        </p:spPr>
      </p:pic>
      <p:pic>
        <p:nvPicPr>
          <p:cNvPr id="19" name="Picture 5"/>
          <p:cNvPicPr>
            <a:picLocks noChangeAspect="1" noChangeArrowheads="1"/>
          </p:cNvPicPr>
          <p:nvPr/>
        </p:nvPicPr>
        <p:blipFill>
          <a:blip r:embed="rId4" cstate="print"/>
          <a:srcRect/>
          <a:stretch>
            <a:fillRect/>
          </a:stretch>
        </p:blipFill>
        <p:spPr bwMode="auto">
          <a:xfrm>
            <a:off x="188640" y="4807476"/>
            <a:ext cx="2817495" cy="1177290"/>
          </a:xfrm>
          <a:prstGeom prst="rect">
            <a:avLst/>
          </a:prstGeom>
          <a:noFill/>
          <a:ln w="9525">
            <a:noFill/>
            <a:miter lim="800000"/>
            <a:headEnd/>
            <a:tailEnd/>
          </a:ln>
        </p:spPr>
      </p:pic>
      <p:pic>
        <p:nvPicPr>
          <p:cNvPr id="20" name="Picture 6"/>
          <p:cNvPicPr>
            <a:picLocks noChangeAspect="1" noChangeArrowheads="1"/>
          </p:cNvPicPr>
          <p:nvPr/>
        </p:nvPicPr>
        <p:blipFill>
          <a:blip r:embed="rId5" cstate="print"/>
          <a:srcRect/>
          <a:stretch>
            <a:fillRect/>
          </a:stretch>
        </p:blipFill>
        <p:spPr bwMode="auto">
          <a:xfrm>
            <a:off x="3356992" y="4990356"/>
            <a:ext cx="3128010" cy="994410"/>
          </a:xfrm>
          <a:prstGeom prst="rect">
            <a:avLst/>
          </a:prstGeom>
          <a:noFill/>
          <a:ln w="9525">
            <a:noFill/>
            <a:miter lim="800000"/>
            <a:headEnd/>
            <a:tailEnd/>
          </a:ln>
        </p:spPr>
      </p:pic>
      <p:pic>
        <p:nvPicPr>
          <p:cNvPr id="21" name="Picture 9"/>
          <p:cNvPicPr>
            <a:picLocks noChangeAspect="1" noChangeArrowheads="1"/>
          </p:cNvPicPr>
          <p:nvPr/>
        </p:nvPicPr>
        <p:blipFill>
          <a:blip r:embed="rId6" cstate="print"/>
          <a:srcRect/>
          <a:stretch>
            <a:fillRect/>
          </a:stretch>
        </p:blipFill>
        <p:spPr bwMode="auto">
          <a:xfrm>
            <a:off x="3356992" y="1628800"/>
            <a:ext cx="2205990" cy="1544955"/>
          </a:xfrm>
          <a:prstGeom prst="rect">
            <a:avLst/>
          </a:prstGeom>
          <a:noFill/>
          <a:ln w="9525">
            <a:noFill/>
            <a:miter lim="800000"/>
            <a:headEnd/>
            <a:tailEnd/>
          </a:ln>
        </p:spPr>
      </p:pic>
      <p:pic>
        <p:nvPicPr>
          <p:cNvPr id="22" name="Picture 10"/>
          <p:cNvPicPr>
            <a:picLocks noChangeAspect="1" noChangeArrowheads="1"/>
          </p:cNvPicPr>
          <p:nvPr/>
        </p:nvPicPr>
        <p:blipFill>
          <a:blip r:embed="rId7" cstate="print"/>
          <a:srcRect/>
          <a:stretch>
            <a:fillRect/>
          </a:stretch>
        </p:blipFill>
        <p:spPr bwMode="auto">
          <a:xfrm>
            <a:off x="3284984" y="3300621"/>
            <a:ext cx="2230755" cy="1506855"/>
          </a:xfrm>
          <a:prstGeom prst="rect">
            <a:avLst/>
          </a:prstGeom>
          <a:noFill/>
          <a:ln w="9525">
            <a:noFill/>
            <a:miter lim="800000"/>
            <a:headEnd/>
            <a:tailEnd/>
          </a:ln>
        </p:spPr>
      </p:pic>
      <p:pic>
        <p:nvPicPr>
          <p:cNvPr id="23" name="Picture 11"/>
          <p:cNvPicPr>
            <a:picLocks noChangeAspect="1" noChangeArrowheads="1"/>
          </p:cNvPicPr>
          <p:nvPr/>
        </p:nvPicPr>
        <p:blipFill>
          <a:blip r:embed="rId8" cstate="print"/>
          <a:srcRect/>
          <a:stretch>
            <a:fillRect/>
          </a:stretch>
        </p:blipFill>
        <p:spPr bwMode="auto">
          <a:xfrm>
            <a:off x="5799207" y="1654623"/>
            <a:ext cx="1078678" cy="2376264"/>
          </a:xfrm>
          <a:prstGeom prst="rect">
            <a:avLst/>
          </a:prstGeom>
          <a:noFill/>
          <a:ln w="9525">
            <a:noFill/>
            <a:miter lim="800000"/>
            <a:headEnd/>
            <a:tailEnd/>
          </a:ln>
        </p:spPr>
      </p:pic>
      <p:pic>
        <p:nvPicPr>
          <p:cNvPr id="25" name="Picture 12"/>
          <p:cNvPicPr>
            <a:picLocks noChangeAspect="1" noChangeArrowheads="1"/>
          </p:cNvPicPr>
          <p:nvPr/>
        </p:nvPicPr>
        <p:blipFill>
          <a:blip r:embed="rId9" cstate="print"/>
          <a:srcRect/>
          <a:stretch>
            <a:fillRect/>
          </a:stretch>
        </p:blipFill>
        <p:spPr bwMode="auto">
          <a:xfrm>
            <a:off x="7020272" y="3352983"/>
            <a:ext cx="1491615" cy="1678305"/>
          </a:xfrm>
          <a:prstGeom prst="rect">
            <a:avLst/>
          </a:prstGeom>
          <a:noFill/>
          <a:ln w="9525">
            <a:noFill/>
            <a:miter lim="800000"/>
            <a:headEnd/>
            <a:tailEnd/>
          </a:ln>
        </p:spPr>
      </p:pic>
      <p:pic>
        <p:nvPicPr>
          <p:cNvPr id="26" name="Picture 14"/>
          <p:cNvPicPr>
            <a:picLocks noChangeAspect="1" noChangeArrowheads="1"/>
          </p:cNvPicPr>
          <p:nvPr/>
        </p:nvPicPr>
        <p:blipFill>
          <a:blip r:embed="rId10" cstate="print"/>
          <a:srcRect/>
          <a:stretch>
            <a:fillRect/>
          </a:stretch>
        </p:blipFill>
        <p:spPr bwMode="auto">
          <a:xfrm>
            <a:off x="7020272" y="1655470"/>
            <a:ext cx="1503045" cy="1518285"/>
          </a:xfrm>
          <a:prstGeom prst="rect">
            <a:avLst/>
          </a:prstGeom>
          <a:noFill/>
          <a:ln w="9525">
            <a:noFill/>
            <a:miter lim="800000"/>
            <a:headEnd/>
            <a:tailEnd/>
          </a:ln>
        </p:spPr>
      </p:pic>
      <p:sp>
        <p:nvSpPr>
          <p:cNvPr id="2" name="テキスト ボックス 1"/>
          <p:cNvSpPr txBox="1"/>
          <p:nvPr/>
        </p:nvSpPr>
        <p:spPr>
          <a:xfrm>
            <a:off x="6516216" y="6309320"/>
            <a:ext cx="2390398" cy="369332"/>
          </a:xfrm>
          <a:prstGeom prst="rect">
            <a:avLst/>
          </a:prstGeom>
          <a:noFill/>
        </p:spPr>
        <p:txBody>
          <a:bodyPr wrap="none" rtlCol="0">
            <a:spAutoFit/>
          </a:bodyPr>
          <a:lstStyle/>
          <a:p>
            <a:r>
              <a:rPr kumimoji="1" lang="en-US" altLang="ja-JP" dirty="0" smtClean="0"/>
              <a:t>Fujisawa et al. (2014)</a:t>
            </a:r>
            <a:endParaRPr kumimoji="1" lang="ja-JP" altLang="en-US" dirty="0"/>
          </a:p>
        </p:txBody>
      </p:sp>
      <p:sp>
        <p:nvSpPr>
          <p:cNvPr id="13" name="テキスト ボックス 12"/>
          <p:cNvSpPr txBox="1"/>
          <p:nvPr/>
        </p:nvSpPr>
        <p:spPr>
          <a:xfrm>
            <a:off x="249876" y="2060848"/>
            <a:ext cx="8426580" cy="3539430"/>
          </a:xfrm>
          <a:prstGeom prst="rect">
            <a:avLst/>
          </a:prstGeom>
          <a:solidFill>
            <a:srgbClr val="FFFFFF">
              <a:alpha val="85000"/>
            </a:srgbClr>
          </a:solidFill>
          <a:ln w="28575">
            <a:solidFill>
              <a:srgbClr val="FF0000"/>
            </a:solidFill>
          </a:ln>
        </p:spPr>
        <p:txBody>
          <a:bodyPr wrap="square" rtlCol="0">
            <a:spAutoFit/>
          </a:bodyPr>
          <a:lstStyle/>
          <a:p>
            <a:r>
              <a:rPr kumimoji="1" lang="en-US" altLang="ja-JP" sz="2800" dirty="0" smtClean="0">
                <a:latin typeface="+mj-lt"/>
              </a:rPr>
              <a:t>Goal:</a:t>
            </a:r>
          </a:p>
          <a:p>
            <a:pPr marL="914400" lvl="1" indent="-457200">
              <a:buAutoNum type="arabicParenBoth"/>
            </a:pPr>
            <a:r>
              <a:rPr lang="en-US" altLang="ja-JP" sz="2800" dirty="0" smtClean="0">
                <a:latin typeface="+mj-lt"/>
              </a:rPr>
              <a:t>Associating site of 6.7GHz methanol maser</a:t>
            </a:r>
          </a:p>
          <a:p>
            <a:pPr marL="914400" lvl="1" indent="-457200">
              <a:buAutoNum type="arabicParenBoth"/>
            </a:pPr>
            <a:r>
              <a:rPr kumimoji="1" lang="en-US" altLang="ja-JP" sz="2800" dirty="0" smtClean="0">
                <a:latin typeface="+mj-lt"/>
              </a:rPr>
              <a:t>Gas motion around high-mass YSOs</a:t>
            </a:r>
          </a:p>
          <a:p>
            <a:r>
              <a:rPr kumimoji="1" lang="en-US" altLang="ja-JP" sz="2800" dirty="0" smtClean="0">
                <a:latin typeface="+mj-lt"/>
              </a:rPr>
              <a:t>Project status:</a:t>
            </a:r>
          </a:p>
          <a:p>
            <a:pPr marL="800100" lvl="1" indent="-342900">
              <a:buAutoNum type="arabicParenBoth"/>
            </a:pPr>
            <a:r>
              <a:rPr lang="en-US" altLang="ja-JP" sz="2800" dirty="0" smtClean="0">
                <a:latin typeface="+mj-lt"/>
              </a:rPr>
              <a:t> Images of all targets have been published</a:t>
            </a:r>
          </a:p>
          <a:p>
            <a:pPr marL="800100" lvl="1" indent="-342900">
              <a:buAutoNum type="arabicParenBoth"/>
            </a:pPr>
            <a:r>
              <a:rPr kumimoji="1" lang="en-US" altLang="ja-JP" sz="2800" dirty="0" smtClean="0">
                <a:latin typeface="+mj-lt"/>
              </a:rPr>
              <a:t> 3-year </a:t>
            </a:r>
            <a:r>
              <a:rPr lang="en-US" altLang="ja-JP" sz="2800" dirty="0" smtClean="0">
                <a:latin typeface="+mj-lt"/>
              </a:rPr>
              <a:t>monitoring</a:t>
            </a:r>
            <a:r>
              <a:rPr kumimoji="1" lang="en-US" altLang="ja-JP" sz="2800" dirty="0" smtClean="0">
                <a:latin typeface="+mj-lt"/>
              </a:rPr>
              <a:t> observation finished</a:t>
            </a:r>
          </a:p>
          <a:p>
            <a:r>
              <a:rPr lang="en-US" altLang="ja-JP" sz="2800" dirty="0" smtClean="0">
                <a:latin typeface="+mj-lt"/>
              </a:rPr>
              <a:t>Future plan:</a:t>
            </a:r>
          </a:p>
          <a:p>
            <a:pPr lvl="1"/>
            <a:r>
              <a:rPr lang="en-US" altLang="ja-JP" sz="2800" dirty="0" smtClean="0">
                <a:latin typeface="+mj-lt"/>
              </a:rPr>
              <a:t>I</a:t>
            </a:r>
            <a:r>
              <a:rPr kumimoji="1" lang="en-US" altLang="ja-JP" sz="2800" dirty="0" smtClean="0">
                <a:latin typeface="+mj-lt"/>
              </a:rPr>
              <a:t>nternal motion catalog for 36 sources </a:t>
            </a:r>
            <a:r>
              <a:rPr lang="en-US" altLang="ja-JP" sz="2800" dirty="0" smtClean="0">
                <a:latin typeface="+mj-lt"/>
              </a:rPr>
              <a:t>in</a:t>
            </a:r>
            <a:r>
              <a:rPr kumimoji="1" lang="en-US" altLang="ja-JP" sz="2800" dirty="0" smtClean="0">
                <a:latin typeface="+mj-lt"/>
              </a:rPr>
              <a:t> 2014</a:t>
            </a:r>
            <a:endParaRPr kumimoji="1" lang="ja-JP" altLang="en-US" sz="2800" dirty="0">
              <a:latin typeface="+mj-lt"/>
            </a:endParaRPr>
          </a:p>
        </p:txBody>
      </p:sp>
    </p:spTree>
    <p:extLst>
      <p:ext uri="{BB962C8B-B14F-4D97-AF65-F5344CB8AC3E}">
        <p14:creationId xmlns:p14="http://schemas.microsoft.com/office/powerpoint/2010/main" val="1891733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52718"/>
            <a:ext cx="8291264" cy="1188050"/>
          </a:xfrm>
        </p:spPr>
        <p:txBody>
          <a:bodyPr>
            <a:normAutofit fontScale="90000"/>
          </a:bodyPr>
          <a:lstStyle/>
          <a:p>
            <a:pPr algn="ctr"/>
            <a:r>
              <a:rPr lang="en-US" altLang="ja-JP" dirty="0" smtClean="0"/>
              <a:t>6.7GHz</a:t>
            </a:r>
            <a:r>
              <a:rPr lang="ja-JP" altLang="en-US" dirty="0" smtClean="0"/>
              <a:t>メタノール・メーザ</a:t>
            </a:r>
            <a:r>
              <a:rPr lang="en-US" altLang="ja-JP" dirty="0" smtClean="0"/>
              <a:t>VLBI</a:t>
            </a:r>
            <a:r>
              <a:rPr lang="ja-JP" altLang="en-US" dirty="0" smtClean="0"/>
              <a:t>サーベイ</a:t>
            </a:r>
            <a:r>
              <a:rPr lang="en-US" altLang="ja-JP" dirty="0" smtClean="0"/>
              <a:t/>
            </a:r>
            <a:br>
              <a:rPr lang="en-US" altLang="ja-JP" dirty="0" smtClean="0"/>
            </a:br>
            <a:r>
              <a:rPr lang="ja-JP" altLang="en-US" dirty="0" smtClean="0"/>
              <a:t>参加</a:t>
            </a:r>
            <a:r>
              <a:rPr lang="ja-JP" altLang="en-US" dirty="0"/>
              <a:t>望遠鏡</a:t>
            </a:r>
            <a:endParaRPr kumimoji="1" lang="ja-JP" altLang="en-US" sz="3100" dirty="0"/>
          </a:p>
        </p:txBody>
      </p:sp>
      <p:pic>
        <p:nvPicPr>
          <p:cNvPr id="4" name="Picture 25" descr="ibarak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6658" y="1797961"/>
            <a:ext cx="2679798" cy="202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6" descr="irik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3140960"/>
            <a:ext cx="2044129" cy="153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8" descr="ishigak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8514" y="1797960"/>
            <a:ext cx="1514947" cy="201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0" descr="mizusaw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0" y="4822296"/>
            <a:ext cx="2015300"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1" descr="ogasawar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0552" y="3958200"/>
            <a:ext cx="1512909" cy="20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8" descr="Sheshan25mbig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613" y="1797960"/>
            <a:ext cx="1811100" cy="218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470976" y="3949056"/>
            <a:ext cx="1117614" cy="369332"/>
          </a:xfrm>
          <a:prstGeom prst="rect">
            <a:avLst/>
          </a:prstGeom>
          <a:noFill/>
        </p:spPr>
        <p:txBody>
          <a:bodyPr wrap="none" rtlCol="0">
            <a:spAutoFit/>
          </a:bodyPr>
          <a:lstStyle/>
          <a:p>
            <a:r>
              <a:rPr lang="ja-JP" altLang="en-US" dirty="0" smtClean="0">
                <a:solidFill>
                  <a:srgbClr val="FF0000"/>
                </a:solidFill>
              </a:rPr>
              <a:t>上海</a:t>
            </a:r>
            <a:r>
              <a:rPr lang="en-US" altLang="ja-JP" dirty="0" smtClean="0">
                <a:solidFill>
                  <a:srgbClr val="FF0000"/>
                </a:solidFill>
              </a:rPr>
              <a:t> 25m</a:t>
            </a:r>
            <a:endParaRPr kumimoji="1" lang="ja-JP" altLang="en-US" dirty="0">
              <a:solidFill>
                <a:srgbClr val="FF0000"/>
              </a:solidFill>
            </a:endParaRPr>
          </a:p>
        </p:txBody>
      </p:sp>
      <p:sp>
        <p:nvSpPr>
          <p:cNvPr id="11" name="テキスト ボックス 10"/>
          <p:cNvSpPr txBox="1"/>
          <p:nvPr/>
        </p:nvSpPr>
        <p:spPr>
          <a:xfrm>
            <a:off x="2123728" y="5974424"/>
            <a:ext cx="1685141" cy="369332"/>
          </a:xfrm>
          <a:prstGeom prst="rect">
            <a:avLst/>
          </a:prstGeom>
          <a:noFill/>
        </p:spPr>
        <p:txBody>
          <a:bodyPr wrap="none" rtlCol="0">
            <a:spAutoFit/>
          </a:bodyPr>
          <a:lstStyle/>
          <a:p>
            <a:r>
              <a:rPr kumimoji="1" lang="en-US" altLang="ja-JP" dirty="0" smtClean="0"/>
              <a:t>VERA</a:t>
            </a:r>
            <a:r>
              <a:rPr lang="ja-JP" altLang="en-US" dirty="0"/>
              <a:t> </a:t>
            </a:r>
            <a:r>
              <a:rPr lang="en-US" altLang="ja-JP" dirty="0" smtClean="0"/>
              <a:t>20m x 4</a:t>
            </a:r>
            <a:endParaRPr kumimoji="1" lang="ja-JP" altLang="en-US" dirty="0"/>
          </a:p>
        </p:txBody>
      </p:sp>
      <p:sp>
        <p:nvSpPr>
          <p:cNvPr id="12" name="テキスト ボックス 11"/>
          <p:cNvSpPr txBox="1"/>
          <p:nvPr/>
        </p:nvSpPr>
        <p:spPr>
          <a:xfrm>
            <a:off x="6228184" y="1437920"/>
            <a:ext cx="2413489" cy="369332"/>
          </a:xfrm>
          <a:prstGeom prst="rect">
            <a:avLst/>
          </a:prstGeom>
          <a:noFill/>
        </p:spPr>
        <p:txBody>
          <a:bodyPr wrap="square" rtlCol="0">
            <a:spAutoFit/>
          </a:bodyPr>
          <a:lstStyle/>
          <a:p>
            <a:r>
              <a:rPr kumimoji="1" lang="ja-JP" altLang="en-US" dirty="0" smtClean="0"/>
              <a:t>茨城</a:t>
            </a:r>
            <a:r>
              <a:rPr kumimoji="1" lang="en-US" altLang="ja-JP" dirty="0" smtClean="0"/>
              <a:t> 32m </a:t>
            </a:r>
            <a:r>
              <a:rPr lang="en-US" altLang="ja-JP" dirty="0" smtClean="0"/>
              <a:t>(</a:t>
            </a:r>
            <a:r>
              <a:rPr lang="ja-JP" altLang="en-US" dirty="0"/>
              <a:t>高萩</a:t>
            </a:r>
            <a:r>
              <a:rPr lang="ja-JP" altLang="en-US" dirty="0" smtClean="0"/>
              <a:t>と</a:t>
            </a:r>
            <a:r>
              <a:rPr lang="ja-JP" altLang="en-US" dirty="0"/>
              <a:t>日立</a:t>
            </a:r>
            <a:r>
              <a:rPr lang="en-US" altLang="ja-JP" dirty="0" smtClean="0"/>
              <a:t>)</a:t>
            </a:r>
            <a:endParaRPr kumimoji="1" lang="ja-JP" altLang="en-US" dirty="0"/>
          </a:p>
        </p:txBody>
      </p:sp>
      <p:pic>
        <p:nvPicPr>
          <p:cNvPr id="13" name="Picture 2" descr="JADE00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1058" y="3958200"/>
            <a:ext cx="2688299"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5" descr="usud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98241" y="1741674"/>
            <a:ext cx="1942045" cy="128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p:cNvSpPr txBox="1"/>
          <p:nvPr/>
        </p:nvSpPr>
        <p:spPr>
          <a:xfrm>
            <a:off x="4155145" y="1437920"/>
            <a:ext cx="1117614" cy="369332"/>
          </a:xfrm>
          <a:prstGeom prst="rect">
            <a:avLst/>
          </a:prstGeom>
          <a:noFill/>
        </p:spPr>
        <p:txBody>
          <a:bodyPr wrap="none" rtlCol="0">
            <a:spAutoFit/>
          </a:bodyPr>
          <a:lstStyle/>
          <a:p>
            <a:r>
              <a:rPr kumimoji="1" lang="ja-JP" altLang="en-US" dirty="0" smtClean="0"/>
              <a:t>臼田</a:t>
            </a:r>
            <a:r>
              <a:rPr lang="ja-JP" altLang="en-US" dirty="0" smtClean="0"/>
              <a:t> </a:t>
            </a:r>
            <a:r>
              <a:rPr lang="en-US" altLang="ja-JP" dirty="0" smtClean="0"/>
              <a:t>64m</a:t>
            </a:r>
            <a:endParaRPr kumimoji="1" lang="ja-JP" altLang="en-US" dirty="0"/>
          </a:p>
        </p:txBody>
      </p:sp>
      <p:sp>
        <p:nvSpPr>
          <p:cNvPr id="16" name="テキスト ボックス 15"/>
          <p:cNvSpPr txBox="1"/>
          <p:nvPr/>
        </p:nvSpPr>
        <p:spPr>
          <a:xfrm>
            <a:off x="6228184" y="5974424"/>
            <a:ext cx="2413489" cy="369332"/>
          </a:xfrm>
          <a:prstGeom prst="rect">
            <a:avLst/>
          </a:prstGeom>
          <a:noFill/>
        </p:spPr>
        <p:txBody>
          <a:bodyPr wrap="square" rtlCol="0">
            <a:spAutoFit/>
          </a:bodyPr>
          <a:lstStyle/>
          <a:p>
            <a:r>
              <a:rPr lang="ja-JP" altLang="en-US" dirty="0" smtClean="0"/>
              <a:t>山口</a:t>
            </a:r>
            <a:r>
              <a:rPr kumimoji="1" lang="en-US" altLang="ja-JP" dirty="0" smtClean="0"/>
              <a:t> 32m</a:t>
            </a:r>
            <a:endParaRPr kumimoji="1" lang="ja-JP" altLang="en-US" dirty="0"/>
          </a:p>
        </p:txBody>
      </p:sp>
      <p:sp>
        <p:nvSpPr>
          <p:cNvPr id="17" name="テキスト ボックス 16"/>
          <p:cNvSpPr txBox="1"/>
          <p:nvPr/>
        </p:nvSpPr>
        <p:spPr>
          <a:xfrm>
            <a:off x="0" y="4361688"/>
            <a:ext cx="2185416" cy="2031325"/>
          </a:xfrm>
          <a:prstGeom prst="rect">
            <a:avLst/>
          </a:prstGeom>
          <a:noFill/>
        </p:spPr>
        <p:txBody>
          <a:bodyPr wrap="square" rtlCol="0">
            <a:spAutoFit/>
          </a:bodyPr>
          <a:lstStyle/>
          <a:p>
            <a:pPr algn="just"/>
            <a:r>
              <a:rPr kumimoji="1" lang="en-US" altLang="ja-JP" dirty="0" smtClean="0"/>
              <a:t>JVN</a:t>
            </a:r>
            <a:r>
              <a:rPr kumimoji="1" lang="ja-JP" altLang="en-US" dirty="0" smtClean="0"/>
              <a:t>で始めた</a:t>
            </a:r>
            <a:r>
              <a:rPr lang="en-US" altLang="ja-JP" dirty="0" smtClean="0"/>
              <a:t>6.7GHz</a:t>
            </a:r>
            <a:r>
              <a:rPr lang="ja-JP" altLang="en-US" dirty="0" smtClean="0"/>
              <a:t>メタノール・メーザ観測に、上海局も参加。大阪府大が開発した給電部を使用。</a:t>
            </a:r>
            <a:endParaRPr lang="en-US" altLang="ja-JP" dirty="0" smtClean="0"/>
          </a:p>
          <a:p>
            <a:pPr algn="just"/>
            <a:r>
              <a:rPr kumimoji="1" lang="ja-JP" altLang="en-US" dirty="0" smtClean="0"/>
              <a:t>東アジア</a:t>
            </a:r>
            <a:r>
              <a:rPr kumimoji="1" lang="en-US" altLang="ja-JP" dirty="0" smtClean="0"/>
              <a:t>VLBI</a:t>
            </a:r>
            <a:r>
              <a:rPr kumimoji="1" lang="ja-JP" altLang="en-US" dirty="0" smtClean="0"/>
              <a:t>の最初の成果と言える。</a:t>
            </a:r>
            <a:endParaRPr kumimoji="1" lang="ja-JP" altLang="en-US" dirty="0"/>
          </a:p>
        </p:txBody>
      </p:sp>
    </p:spTree>
    <p:extLst>
      <p:ext uri="{BB962C8B-B14F-4D97-AF65-F5344CB8AC3E}">
        <p14:creationId xmlns:p14="http://schemas.microsoft.com/office/powerpoint/2010/main" val="3468094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val 2"/>
          <p:cNvSpPr>
            <a:spLocks noChangeArrowheads="1"/>
          </p:cNvSpPr>
          <p:nvPr/>
        </p:nvSpPr>
        <p:spPr bwMode="auto">
          <a:xfrm>
            <a:off x="7740650" y="2810081"/>
            <a:ext cx="152400" cy="152400"/>
          </a:xfrm>
          <a:prstGeom prst="ellipse">
            <a:avLst/>
          </a:prstGeom>
          <a:solidFill>
            <a:srgbClr val="FF0066"/>
          </a:solidFill>
          <a:ln w="9525">
            <a:solidFill>
              <a:schemeClr val="tx1"/>
            </a:solidFill>
            <a:round/>
            <a:headEnd/>
            <a:tailEnd/>
          </a:ln>
        </p:spPr>
        <p:txBody>
          <a:bodyPr wrap="none" anchor="ctr"/>
          <a:lstStyle/>
          <a:p>
            <a:endParaRPr lang="ja-JP" altLang="en-US"/>
          </a:p>
        </p:txBody>
      </p:sp>
      <p:pic>
        <p:nvPicPr>
          <p:cNvPr id="17411"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79388" y="543131"/>
            <a:ext cx="8424862" cy="5911850"/>
          </a:xfrm>
        </p:spPr>
      </p:pic>
      <p:sp>
        <p:nvSpPr>
          <p:cNvPr id="17412" name="Oval 4"/>
          <p:cNvSpPr>
            <a:spLocks noChangeArrowheads="1"/>
          </p:cNvSpPr>
          <p:nvPr/>
        </p:nvSpPr>
        <p:spPr bwMode="auto">
          <a:xfrm>
            <a:off x="7091363" y="3097419"/>
            <a:ext cx="152400" cy="152400"/>
          </a:xfrm>
          <a:prstGeom prst="ellipse">
            <a:avLst/>
          </a:prstGeom>
          <a:solidFill>
            <a:srgbClr val="FF0066"/>
          </a:solidFill>
          <a:ln w="9525">
            <a:solidFill>
              <a:schemeClr val="tx1"/>
            </a:solidFill>
            <a:round/>
            <a:headEnd/>
            <a:tailEnd/>
          </a:ln>
        </p:spPr>
        <p:txBody>
          <a:bodyPr wrap="none" anchor="ctr"/>
          <a:lstStyle/>
          <a:p>
            <a:endParaRPr lang="ja-JP" altLang="en-US"/>
          </a:p>
        </p:txBody>
      </p:sp>
      <p:sp>
        <p:nvSpPr>
          <p:cNvPr id="17413" name="Oval 5"/>
          <p:cNvSpPr>
            <a:spLocks noChangeArrowheads="1"/>
          </p:cNvSpPr>
          <p:nvPr/>
        </p:nvSpPr>
        <p:spPr bwMode="auto">
          <a:xfrm>
            <a:off x="6435725" y="3457781"/>
            <a:ext cx="152400" cy="152400"/>
          </a:xfrm>
          <a:prstGeom prst="ellipse">
            <a:avLst/>
          </a:prstGeom>
          <a:solidFill>
            <a:srgbClr val="FF0066"/>
          </a:solidFill>
          <a:ln w="9525">
            <a:solidFill>
              <a:schemeClr val="tx1"/>
            </a:solidFill>
            <a:round/>
            <a:headEnd/>
            <a:tailEnd/>
          </a:ln>
        </p:spPr>
        <p:txBody>
          <a:bodyPr wrap="none" anchor="ctr"/>
          <a:lstStyle/>
          <a:p>
            <a:endParaRPr lang="ja-JP" altLang="en-US"/>
          </a:p>
        </p:txBody>
      </p:sp>
      <p:sp>
        <p:nvSpPr>
          <p:cNvPr id="17414" name="Oval 6"/>
          <p:cNvSpPr>
            <a:spLocks noChangeArrowheads="1"/>
          </p:cNvSpPr>
          <p:nvPr/>
        </p:nvSpPr>
        <p:spPr bwMode="auto">
          <a:xfrm>
            <a:off x="6443663" y="3881644"/>
            <a:ext cx="152400" cy="152400"/>
          </a:xfrm>
          <a:prstGeom prst="ellipse">
            <a:avLst/>
          </a:prstGeom>
          <a:solidFill>
            <a:srgbClr val="FF0066"/>
          </a:solidFill>
          <a:ln w="9525">
            <a:solidFill>
              <a:schemeClr val="tx1"/>
            </a:solidFill>
            <a:round/>
            <a:headEnd/>
            <a:tailEnd/>
          </a:ln>
        </p:spPr>
        <p:txBody>
          <a:bodyPr wrap="none" anchor="ctr"/>
          <a:lstStyle/>
          <a:p>
            <a:endParaRPr lang="ja-JP" altLang="en-US"/>
          </a:p>
        </p:txBody>
      </p:sp>
      <p:sp>
        <p:nvSpPr>
          <p:cNvPr id="17415" name="Oval 7"/>
          <p:cNvSpPr>
            <a:spLocks noChangeArrowheads="1"/>
          </p:cNvSpPr>
          <p:nvPr/>
        </p:nvSpPr>
        <p:spPr bwMode="auto">
          <a:xfrm>
            <a:off x="8386763" y="4465844"/>
            <a:ext cx="152400" cy="152400"/>
          </a:xfrm>
          <a:prstGeom prst="ellipse">
            <a:avLst/>
          </a:prstGeom>
          <a:solidFill>
            <a:srgbClr val="00B050"/>
          </a:solidFill>
          <a:ln w="9525">
            <a:solidFill>
              <a:schemeClr val="tx1"/>
            </a:solidFill>
            <a:round/>
            <a:headEnd/>
            <a:tailEnd/>
          </a:ln>
        </p:spPr>
        <p:txBody>
          <a:bodyPr wrap="none" anchor="ctr"/>
          <a:lstStyle/>
          <a:p>
            <a:endParaRPr lang="ja-JP" altLang="en-US"/>
          </a:p>
        </p:txBody>
      </p:sp>
      <p:sp>
        <p:nvSpPr>
          <p:cNvPr id="17416" name="Oval 8"/>
          <p:cNvSpPr>
            <a:spLocks noChangeArrowheads="1"/>
          </p:cNvSpPr>
          <p:nvPr/>
        </p:nvSpPr>
        <p:spPr bwMode="auto">
          <a:xfrm>
            <a:off x="5435600" y="5258006"/>
            <a:ext cx="152400" cy="152400"/>
          </a:xfrm>
          <a:prstGeom prst="ellipse">
            <a:avLst/>
          </a:prstGeom>
          <a:solidFill>
            <a:srgbClr val="00B050"/>
          </a:solidFill>
          <a:ln w="9525">
            <a:solidFill>
              <a:schemeClr val="tx1"/>
            </a:solidFill>
            <a:round/>
            <a:headEnd/>
            <a:tailEnd/>
          </a:ln>
        </p:spPr>
        <p:txBody>
          <a:bodyPr wrap="none" anchor="ctr"/>
          <a:lstStyle/>
          <a:p>
            <a:endParaRPr lang="ja-JP" altLang="en-US"/>
          </a:p>
        </p:txBody>
      </p:sp>
      <p:sp>
        <p:nvSpPr>
          <p:cNvPr id="17417" name="Oval 9"/>
          <p:cNvSpPr>
            <a:spLocks noChangeArrowheads="1"/>
          </p:cNvSpPr>
          <p:nvPr/>
        </p:nvSpPr>
        <p:spPr bwMode="auto">
          <a:xfrm>
            <a:off x="5651500" y="3097419"/>
            <a:ext cx="152400" cy="152400"/>
          </a:xfrm>
          <a:prstGeom prst="ellipse">
            <a:avLst/>
          </a:prstGeom>
          <a:solidFill>
            <a:srgbClr val="00B050"/>
          </a:solidFill>
          <a:ln w="9525">
            <a:solidFill>
              <a:schemeClr val="tx1"/>
            </a:solidFill>
            <a:round/>
            <a:headEnd/>
            <a:tailEnd/>
          </a:ln>
        </p:spPr>
        <p:txBody>
          <a:bodyPr wrap="none" anchor="ctr"/>
          <a:lstStyle/>
          <a:p>
            <a:endParaRPr lang="ja-JP" altLang="en-US"/>
          </a:p>
        </p:txBody>
      </p:sp>
      <p:sp>
        <p:nvSpPr>
          <p:cNvPr id="17418" name="Oval 10"/>
          <p:cNvSpPr>
            <a:spLocks noChangeArrowheads="1"/>
          </p:cNvSpPr>
          <p:nvPr/>
        </p:nvSpPr>
        <p:spPr bwMode="auto">
          <a:xfrm>
            <a:off x="5722938" y="3746706"/>
            <a:ext cx="152400" cy="152400"/>
          </a:xfrm>
          <a:prstGeom prst="ellipse">
            <a:avLst/>
          </a:prstGeom>
          <a:solidFill>
            <a:srgbClr val="00B050"/>
          </a:solidFill>
          <a:ln w="9525">
            <a:solidFill>
              <a:schemeClr val="tx1"/>
            </a:solidFill>
            <a:round/>
            <a:headEnd/>
            <a:tailEnd/>
          </a:ln>
        </p:spPr>
        <p:txBody>
          <a:bodyPr wrap="none" anchor="ctr"/>
          <a:lstStyle/>
          <a:p>
            <a:endParaRPr lang="ja-JP" altLang="en-US"/>
          </a:p>
        </p:txBody>
      </p:sp>
      <p:sp>
        <p:nvSpPr>
          <p:cNvPr id="17419" name="Oval 11"/>
          <p:cNvSpPr>
            <a:spLocks noChangeArrowheads="1"/>
          </p:cNvSpPr>
          <p:nvPr/>
        </p:nvSpPr>
        <p:spPr bwMode="auto">
          <a:xfrm>
            <a:off x="6011863" y="3170444"/>
            <a:ext cx="152400" cy="152400"/>
          </a:xfrm>
          <a:prstGeom prst="ellipse">
            <a:avLst/>
          </a:prstGeom>
          <a:solidFill>
            <a:srgbClr val="00B050"/>
          </a:solidFill>
          <a:ln w="9525">
            <a:solidFill>
              <a:schemeClr val="tx1"/>
            </a:solidFill>
            <a:round/>
            <a:headEnd/>
            <a:tailEnd/>
          </a:ln>
        </p:spPr>
        <p:txBody>
          <a:bodyPr wrap="none" anchor="ctr"/>
          <a:lstStyle/>
          <a:p>
            <a:endParaRPr lang="ja-JP" altLang="en-US"/>
          </a:p>
        </p:txBody>
      </p:sp>
      <p:sp>
        <p:nvSpPr>
          <p:cNvPr id="17420" name="Oval 12"/>
          <p:cNvSpPr>
            <a:spLocks noChangeArrowheads="1"/>
          </p:cNvSpPr>
          <p:nvPr/>
        </p:nvSpPr>
        <p:spPr bwMode="auto">
          <a:xfrm>
            <a:off x="4787900" y="4321381"/>
            <a:ext cx="152400" cy="152400"/>
          </a:xfrm>
          <a:prstGeom prst="ellipse">
            <a:avLst/>
          </a:prstGeom>
          <a:solidFill>
            <a:srgbClr val="FF0066"/>
          </a:solidFill>
          <a:ln w="9525">
            <a:solidFill>
              <a:schemeClr val="tx1"/>
            </a:solidFill>
            <a:round/>
            <a:headEnd/>
            <a:tailEnd/>
          </a:ln>
        </p:spPr>
        <p:txBody>
          <a:bodyPr wrap="none" anchor="ctr"/>
          <a:lstStyle/>
          <a:p>
            <a:endParaRPr lang="ja-JP" altLang="en-US"/>
          </a:p>
        </p:txBody>
      </p:sp>
      <p:sp>
        <p:nvSpPr>
          <p:cNvPr id="17421" name="Oval 13"/>
          <p:cNvSpPr>
            <a:spLocks noChangeArrowheads="1"/>
          </p:cNvSpPr>
          <p:nvPr/>
        </p:nvSpPr>
        <p:spPr bwMode="auto">
          <a:xfrm>
            <a:off x="179388" y="1873456"/>
            <a:ext cx="152400" cy="152400"/>
          </a:xfrm>
          <a:prstGeom prst="ellipse">
            <a:avLst/>
          </a:prstGeom>
          <a:solidFill>
            <a:srgbClr val="FF0066"/>
          </a:solidFill>
          <a:ln w="9525">
            <a:solidFill>
              <a:schemeClr val="tx1"/>
            </a:solidFill>
            <a:round/>
            <a:headEnd/>
            <a:tailEnd/>
          </a:ln>
        </p:spPr>
        <p:txBody>
          <a:bodyPr wrap="none" anchor="ctr"/>
          <a:lstStyle/>
          <a:p>
            <a:endParaRPr lang="ja-JP" altLang="en-US"/>
          </a:p>
        </p:txBody>
      </p:sp>
      <p:sp>
        <p:nvSpPr>
          <p:cNvPr id="17471" name="Oval 15"/>
          <p:cNvSpPr>
            <a:spLocks noChangeArrowheads="1"/>
          </p:cNvSpPr>
          <p:nvPr/>
        </p:nvSpPr>
        <p:spPr bwMode="auto">
          <a:xfrm>
            <a:off x="7451725" y="1802019"/>
            <a:ext cx="152400" cy="152400"/>
          </a:xfrm>
          <a:prstGeom prst="ellipse">
            <a:avLst/>
          </a:prstGeom>
          <a:solidFill>
            <a:srgbClr val="FF0066"/>
          </a:solidFill>
          <a:ln w="9525">
            <a:solidFill>
              <a:schemeClr val="tx1"/>
            </a:solidFill>
            <a:round/>
            <a:headEnd/>
            <a:tailEnd/>
          </a:ln>
        </p:spPr>
        <p:txBody>
          <a:bodyPr wrap="none" anchor="ctr"/>
          <a:lstStyle/>
          <a:p>
            <a:endParaRPr lang="ja-JP" altLang="en-US"/>
          </a:p>
        </p:txBody>
      </p:sp>
      <p:sp>
        <p:nvSpPr>
          <p:cNvPr id="17472" name="Oval 16"/>
          <p:cNvSpPr>
            <a:spLocks noChangeArrowheads="1"/>
          </p:cNvSpPr>
          <p:nvPr/>
        </p:nvSpPr>
        <p:spPr bwMode="auto">
          <a:xfrm>
            <a:off x="7523163" y="2305257"/>
            <a:ext cx="152400" cy="152400"/>
          </a:xfrm>
          <a:prstGeom prst="ellipse">
            <a:avLst/>
          </a:prstGeom>
          <a:solidFill>
            <a:srgbClr val="00B050"/>
          </a:solidFill>
          <a:ln w="9525">
            <a:solidFill>
              <a:schemeClr val="tx1"/>
            </a:solidFill>
            <a:round/>
            <a:headEnd/>
            <a:tailEnd/>
          </a:ln>
        </p:spPr>
        <p:txBody>
          <a:bodyPr wrap="none" anchor="ctr"/>
          <a:lstStyle/>
          <a:p>
            <a:endParaRPr lang="ja-JP" altLang="en-US"/>
          </a:p>
        </p:txBody>
      </p:sp>
      <p:sp>
        <p:nvSpPr>
          <p:cNvPr id="17473" name="Oval 17"/>
          <p:cNvSpPr>
            <a:spLocks noChangeArrowheads="1"/>
          </p:cNvSpPr>
          <p:nvPr/>
        </p:nvSpPr>
        <p:spPr bwMode="auto">
          <a:xfrm>
            <a:off x="7307263" y="2810082"/>
            <a:ext cx="152400" cy="152400"/>
          </a:xfrm>
          <a:prstGeom prst="ellipse">
            <a:avLst/>
          </a:prstGeom>
          <a:solidFill>
            <a:srgbClr val="FF0066"/>
          </a:solidFill>
          <a:ln w="9525">
            <a:solidFill>
              <a:schemeClr val="tx1"/>
            </a:solidFill>
            <a:round/>
            <a:headEnd/>
            <a:tailEnd/>
          </a:ln>
        </p:spPr>
        <p:txBody>
          <a:bodyPr wrap="none" anchor="ctr"/>
          <a:lstStyle/>
          <a:p>
            <a:endParaRPr lang="ja-JP" altLang="en-US"/>
          </a:p>
        </p:txBody>
      </p:sp>
      <p:sp>
        <p:nvSpPr>
          <p:cNvPr id="17474" name="Oval 18"/>
          <p:cNvSpPr>
            <a:spLocks noChangeArrowheads="1"/>
          </p:cNvSpPr>
          <p:nvPr/>
        </p:nvSpPr>
        <p:spPr bwMode="auto">
          <a:xfrm>
            <a:off x="7451725" y="2881519"/>
            <a:ext cx="152400" cy="152400"/>
          </a:xfrm>
          <a:prstGeom prst="ellipse">
            <a:avLst/>
          </a:prstGeom>
          <a:solidFill>
            <a:srgbClr val="FF0066"/>
          </a:solidFill>
          <a:ln w="9525">
            <a:solidFill>
              <a:schemeClr val="tx1"/>
            </a:solidFill>
            <a:round/>
            <a:headEnd/>
            <a:tailEnd/>
          </a:ln>
        </p:spPr>
        <p:txBody>
          <a:bodyPr wrap="none" anchor="ctr"/>
          <a:lstStyle/>
          <a:p>
            <a:endParaRPr lang="ja-JP" altLang="en-US"/>
          </a:p>
        </p:txBody>
      </p:sp>
      <p:sp>
        <p:nvSpPr>
          <p:cNvPr id="17475" name="Oval 19"/>
          <p:cNvSpPr>
            <a:spLocks noChangeArrowheads="1"/>
          </p:cNvSpPr>
          <p:nvPr/>
        </p:nvSpPr>
        <p:spPr bwMode="auto">
          <a:xfrm>
            <a:off x="7667625" y="2810082"/>
            <a:ext cx="152400" cy="152400"/>
          </a:xfrm>
          <a:prstGeom prst="ellipse">
            <a:avLst/>
          </a:prstGeom>
          <a:solidFill>
            <a:srgbClr val="FF0066"/>
          </a:solidFill>
          <a:ln w="9525">
            <a:solidFill>
              <a:schemeClr val="tx1"/>
            </a:solidFill>
            <a:round/>
            <a:headEnd/>
            <a:tailEnd/>
          </a:ln>
        </p:spPr>
        <p:txBody>
          <a:bodyPr wrap="none" anchor="ctr"/>
          <a:lstStyle/>
          <a:p>
            <a:endParaRPr lang="ja-JP" altLang="en-US"/>
          </a:p>
        </p:txBody>
      </p:sp>
      <p:sp>
        <p:nvSpPr>
          <p:cNvPr id="17476" name="Oval 20"/>
          <p:cNvSpPr>
            <a:spLocks noChangeArrowheads="1"/>
          </p:cNvSpPr>
          <p:nvPr/>
        </p:nvSpPr>
        <p:spPr bwMode="auto">
          <a:xfrm>
            <a:off x="7523163" y="2738644"/>
            <a:ext cx="152400" cy="152400"/>
          </a:xfrm>
          <a:prstGeom prst="ellipse">
            <a:avLst/>
          </a:prstGeom>
          <a:solidFill>
            <a:srgbClr val="FF0066"/>
          </a:solidFill>
          <a:ln w="9525">
            <a:solidFill>
              <a:schemeClr val="tx1"/>
            </a:solidFill>
            <a:round/>
            <a:headEnd/>
            <a:tailEnd/>
          </a:ln>
        </p:spPr>
        <p:txBody>
          <a:bodyPr wrap="none" anchor="ctr"/>
          <a:lstStyle/>
          <a:p>
            <a:endParaRPr lang="ja-JP" altLang="en-US"/>
          </a:p>
        </p:txBody>
      </p:sp>
      <p:sp>
        <p:nvSpPr>
          <p:cNvPr id="17423" name="Oval 21"/>
          <p:cNvSpPr>
            <a:spLocks noChangeArrowheads="1"/>
          </p:cNvSpPr>
          <p:nvPr/>
        </p:nvSpPr>
        <p:spPr bwMode="auto">
          <a:xfrm>
            <a:off x="1908175" y="5186569"/>
            <a:ext cx="152400" cy="152400"/>
          </a:xfrm>
          <a:prstGeom prst="ellipse">
            <a:avLst/>
          </a:prstGeom>
          <a:solidFill>
            <a:srgbClr val="FF0066"/>
          </a:solidFill>
          <a:ln w="9525">
            <a:solidFill>
              <a:schemeClr val="tx1"/>
            </a:solidFill>
            <a:round/>
            <a:headEnd/>
            <a:tailEnd/>
          </a:ln>
        </p:spPr>
        <p:txBody>
          <a:bodyPr wrap="none" anchor="ctr"/>
          <a:lstStyle/>
          <a:p>
            <a:endParaRPr lang="ja-JP" altLang="en-US"/>
          </a:p>
        </p:txBody>
      </p:sp>
      <p:sp>
        <p:nvSpPr>
          <p:cNvPr id="17424" name="Oval 22"/>
          <p:cNvSpPr>
            <a:spLocks noChangeArrowheads="1"/>
          </p:cNvSpPr>
          <p:nvPr/>
        </p:nvSpPr>
        <p:spPr bwMode="auto">
          <a:xfrm>
            <a:off x="3995738" y="2810081"/>
            <a:ext cx="152400" cy="152400"/>
          </a:xfrm>
          <a:prstGeom prst="ellipse">
            <a:avLst/>
          </a:prstGeom>
          <a:solidFill>
            <a:srgbClr val="FF0066"/>
          </a:solidFill>
          <a:ln w="9525">
            <a:solidFill>
              <a:schemeClr val="tx1"/>
            </a:solidFill>
            <a:round/>
            <a:headEnd/>
            <a:tailEnd/>
          </a:ln>
        </p:spPr>
        <p:txBody>
          <a:bodyPr wrap="none" anchor="ctr"/>
          <a:lstStyle/>
          <a:p>
            <a:endParaRPr lang="ja-JP" altLang="en-US"/>
          </a:p>
        </p:txBody>
      </p:sp>
      <p:sp>
        <p:nvSpPr>
          <p:cNvPr id="17425" name="Oval 23"/>
          <p:cNvSpPr>
            <a:spLocks noChangeArrowheads="1"/>
          </p:cNvSpPr>
          <p:nvPr/>
        </p:nvSpPr>
        <p:spPr bwMode="auto">
          <a:xfrm>
            <a:off x="7667625" y="2665619"/>
            <a:ext cx="144463" cy="144462"/>
          </a:xfrm>
          <a:prstGeom prst="ellipse">
            <a:avLst/>
          </a:prstGeom>
          <a:solidFill>
            <a:srgbClr val="FF0000"/>
          </a:solidFill>
          <a:ln w="9525">
            <a:solidFill>
              <a:schemeClr val="tx1"/>
            </a:solidFill>
            <a:round/>
            <a:headEnd/>
            <a:tailEnd/>
          </a:ln>
        </p:spPr>
        <p:txBody>
          <a:bodyPr wrap="none" anchor="ctr"/>
          <a:lstStyle/>
          <a:p>
            <a:endParaRPr lang="ja-JP" altLang="en-US"/>
          </a:p>
        </p:txBody>
      </p:sp>
      <p:pic>
        <p:nvPicPr>
          <p:cNvPr id="17426" name="Picture 24" descr="gif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910960"/>
            <a:ext cx="8636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Picture 25" descr="ibarak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3525" y="1905206"/>
            <a:ext cx="11525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Picture 26" descr="irik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5115131"/>
            <a:ext cx="115252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9" name="Oval 27"/>
          <p:cNvSpPr>
            <a:spLocks noChangeArrowheads="1"/>
          </p:cNvSpPr>
          <p:nvPr/>
        </p:nvSpPr>
        <p:spPr bwMode="auto">
          <a:xfrm>
            <a:off x="6372225" y="3818144"/>
            <a:ext cx="152400" cy="152400"/>
          </a:xfrm>
          <a:prstGeom prst="ellipse">
            <a:avLst/>
          </a:prstGeom>
          <a:solidFill>
            <a:srgbClr val="00B050"/>
          </a:solidFill>
          <a:ln w="9525">
            <a:solidFill>
              <a:schemeClr val="tx1"/>
            </a:solidFill>
            <a:round/>
            <a:headEnd/>
            <a:tailEnd/>
          </a:ln>
        </p:spPr>
        <p:txBody>
          <a:bodyPr wrap="none" anchor="ctr"/>
          <a:lstStyle/>
          <a:p>
            <a:endParaRPr lang="ja-JP" altLang="en-US"/>
          </a:p>
        </p:txBody>
      </p:sp>
      <p:pic>
        <p:nvPicPr>
          <p:cNvPr id="17430" name="Picture 28" descr="ishiga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3800" y="5556456"/>
            <a:ext cx="78263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1" name="Picture 29" descr="kashim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5113" y="3573669"/>
            <a:ext cx="115093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2" name="Picture 30" descr="mizusaw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78763" y="1081294"/>
            <a:ext cx="1157287"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3" name="Picture 31" descr="ogasawar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80375" y="5113544"/>
            <a:ext cx="811213"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4" name="Picture 32" descr="tomakomai"/>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99250" y="487569"/>
            <a:ext cx="12573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5" name="Picture 33" descr="tsukub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83525" y="2738644"/>
            <a:ext cx="115252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6" name="Picture 34" descr="uchinour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91363" y="5113544"/>
            <a:ext cx="8128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Picture 35" descr="usud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10856" y="622928"/>
            <a:ext cx="1549079" cy="102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Picture 36" descr="yamaguchi"/>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11988" y="3962606"/>
            <a:ext cx="8096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Picture 37" descr="beiji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730500" y="1441656"/>
            <a:ext cx="1154113"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Picture 38" descr="Sheshan25mbig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57613" y="4538869"/>
            <a:ext cx="8937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Picture 39" descr="ウルムチ25m"/>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6725" y="865394"/>
            <a:ext cx="122396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Picture 40" descr="Yunna"/>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11188" y="5402469"/>
            <a:ext cx="1150937"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Picture 41" descr="KVN_Tamna"/>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500563" y="3506994"/>
            <a:ext cx="1090612"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Picture 42" descr="KVN_Yonsei"/>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84663" y="2186194"/>
            <a:ext cx="1223962"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45" name="Line 43"/>
          <p:cNvSpPr>
            <a:spLocks noChangeShapeType="1"/>
          </p:cNvSpPr>
          <p:nvPr/>
        </p:nvSpPr>
        <p:spPr bwMode="auto">
          <a:xfrm flipH="1">
            <a:off x="323850" y="1802019"/>
            <a:ext cx="142875"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46" name="Line 44"/>
          <p:cNvSpPr>
            <a:spLocks noChangeShapeType="1"/>
          </p:cNvSpPr>
          <p:nvPr/>
        </p:nvSpPr>
        <p:spPr bwMode="auto">
          <a:xfrm flipV="1">
            <a:off x="1763713" y="5329444"/>
            <a:ext cx="142875"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47" name="Line 45"/>
          <p:cNvSpPr>
            <a:spLocks noChangeShapeType="1"/>
          </p:cNvSpPr>
          <p:nvPr/>
        </p:nvSpPr>
        <p:spPr bwMode="auto">
          <a:xfrm>
            <a:off x="3852863" y="2737056"/>
            <a:ext cx="142875"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48" name="Line 46"/>
          <p:cNvSpPr>
            <a:spLocks noChangeShapeType="1"/>
          </p:cNvSpPr>
          <p:nvPr/>
        </p:nvSpPr>
        <p:spPr bwMode="auto">
          <a:xfrm flipV="1">
            <a:off x="4645025" y="4465844"/>
            <a:ext cx="142875"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49" name="Line 47"/>
          <p:cNvSpPr>
            <a:spLocks noChangeShapeType="1"/>
          </p:cNvSpPr>
          <p:nvPr/>
        </p:nvSpPr>
        <p:spPr bwMode="auto">
          <a:xfrm flipV="1">
            <a:off x="5580063" y="3889581"/>
            <a:ext cx="142875"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50" name="Line 48"/>
          <p:cNvSpPr>
            <a:spLocks noChangeShapeType="1"/>
          </p:cNvSpPr>
          <p:nvPr/>
        </p:nvSpPr>
        <p:spPr bwMode="auto">
          <a:xfrm>
            <a:off x="5508625" y="2954544"/>
            <a:ext cx="142875" cy="142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51" name="Line 49"/>
          <p:cNvSpPr>
            <a:spLocks noChangeShapeType="1"/>
          </p:cNvSpPr>
          <p:nvPr/>
        </p:nvSpPr>
        <p:spPr bwMode="auto">
          <a:xfrm flipH="1">
            <a:off x="6156325" y="3025981"/>
            <a:ext cx="144463" cy="144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52" name="Line 50"/>
          <p:cNvSpPr>
            <a:spLocks noChangeShapeType="1"/>
          </p:cNvSpPr>
          <p:nvPr/>
        </p:nvSpPr>
        <p:spPr bwMode="auto">
          <a:xfrm flipV="1">
            <a:off x="6443663" y="3962606"/>
            <a:ext cx="0" cy="1152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53" name="Line 51"/>
          <p:cNvSpPr>
            <a:spLocks noChangeShapeType="1"/>
          </p:cNvSpPr>
          <p:nvPr/>
        </p:nvSpPr>
        <p:spPr bwMode="auto">
          <a:xfrm flipH="1" flipV="1">
            <a:off x="6515100" y="4034044"/>
            <a:ext cx="576263" cy="1079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54" name="Line 52"/>
          <p:cNvSpPr>
            <a:spLocks noChangeShapeType="1"/>
          </p:cNvSpPr>
          <p:nvPr/>
        </p:nvSpPr>
        <p:spPr bwMode="auto">
          <a:xfrm flipV="1">
            <a:off x="5507038" y="5402469"/>
            <a:ext cx="0" cy="1444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55" name="Line 53"/>
          <p:cNvSpPr>
            <a:spLocks noChangeShapeType="1"/>
          </p:cNvSpPr>
          <p:nvPr/>
        </p:nvSpPr>
        <p:spPr bwMode="auto">
          <a:xfrm flipH="1" flipV="1">
            <a:off x="6515100" y="3602244"/>
            <a:ext cx="504825"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56" name="Line 54"/>
          <p:cNvSpPr>
            <a:spLocks noChangeShapeType="1"/>
          </p:cNvSpPr>
          <p:nvPr/>
        </p:nvSpPr>
        <p:spPr bwMode="auto">
          <a:xfrm>
            <a:off x="5148263" y="1586119"/>
            <a:ext cx="1943100" cy="151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57" name="Line 55"/>
          <p:cNvSpPr>
            <a:spLocks noChangeShapeType="1"/>
          </p:cNvSpPr>
          <p:nvPr/>
        </p:nvSpPr>
        <p:spPr bwMode="auto">
          <a:xfrm>
            <a:off x="6156325" y="1441656"/>
            <a:ext cx="1150938" cy="13668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58" name="Line 56"/>
          <p:cNvSpPr>
            <a:spLocks noChangeShapeType="1"/>
          </p:cNvSpPr>
          <p:nvPr/>
        </p:nvSpPr>
        <p:spPr bwMode="auto">
          <a:xfrm>
            <a:off x="7235825" y="1441656"/>
            <a:ext cx="21590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59" name="Line 57"/>
          <p:cNvSpPr>
            <a:spLocks noChangeShapeType="1"/>
          </p:cNvSpPr>
          <p:nvPr/>
        </p:nvSpPr>
        <p:spPr bwMode="auto">
          <a:xfrm flipH="1">
            <a:off x="7667625" y="1802019"/>
            <a:ext cx="215900" cy="5032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60" name="Line 58"/>
          <p:cNvSpPr>
            <a:spLocks noChangeShapeType="1"/>
          </p:cNvSpPr>
          <p:nvPr/>
        </p:nvSpPr>
        <p:spPr bwMode="auto">
          <a:xfrm flipH="1">
            <a:off x="7740650" y="2521156"/>
            <a:ext cx="142875" cy="144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61" name="Line 59"/>
          <p:cNvSpPr>
            <a:spLocks noChangeShapeType="1"/>
          </p:cNvSpPr>
          <p:nvPr/>
        </p:nvSpPr>
        <p:spPr bwMode="auto">
          <a:xfrm flipH="1">
            <a:off x="7667625" y="2810081"/>
            <a:ext cx="2159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62" name="Line 60"/>
          <p:cNvSpPr>
            <a:spLocks noChangeShapeType="1"/>
          </p:cNvSpPr>
          <p:nvPr/>
        </p:nvSpPr>
        <p:spPr bwMode="auto">
          <a:xfrm flipH="1" flipV="1">
            <a:off x="7740650" y="2954544"/>
            <a:ext cx="144463"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63" name="Line 61"/>
          <p:cNvSpPr>
            <a:spLocks noChangeShapeType="1"/>
          </p:cNvSpPr>
          <p:nvPr/>
        </p:nvSpPr>
        <p:spPr bwMode="auto">
          <a:xfrm flipV="1">
            <a:off x="8315325" y="4610306"/>
            <a:ext cx="144463" cy="5032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pic>
        <p:nvPicPr>
          <p:cNvPr id="17464" name="Picture 62" descr="KVN_Ulsan"/>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724525" y="2210006"/>
            <a:ext cx="1223963"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Text Box 3"/>
          <p:cNvSpPr txBox="1">
            <a:spLocks noChangeArrowheads="1"/>
          </p:cNvSpPr>
          <p:nvPr/>
        </p:nvSpPr>
        <p:spPr bwMode="auto">
          <a:xfrm>
            <a:off x="107504" y="116632"/>
            <a:ext cx="6048672" cy="523220"/>
          </a:xfrm>
          <a:prstGeom prst="rect">
            <a:avLst/>
          </a:prstGeom>
          <a:noFill/>
          <a:ln w="9525">
            <a:noFill/>
            <a:miter lim="800000"/>
            <a:headEnd/>
            <a:tailEnd/>
          </a:ln>
        </p:spPr>
        <p:txBody>
          <a:bodyPr wrap="square">
            <a:spAutoFit/>
          </a:bodyPr>
          <a:lstStyle/>
          <a:p>
            <a:pPr>
              <a:spcBef>
                <a:spcPct val="50000"/>
              </a:spcBef>
            </a:pPr>
            <a:r>
              <a:rPr lang="en-US" altLang="ja-JP" sz="2800" dirty="0" smtClean="0"/>
              <a:t>VLBI Networks in East Asia </a:t>
            </a:r>
            <a:r>
              <a:rPr lang="en-US" altLang="ja-JP" sz="2800" dirty="0" smtClean="0">
                <a:sym typeface="Wingdings" panose="05000000000000000000" pitchFamily="2" charset="2"/>
              </a:rPr>
              <a:t> EAVN</a:t>
            </a:r>
            <a:endParaRPr lang="en-US" altLang="ja-JP" sz="2800" b="1" dirty="0">
              <a:latin typeface="Times New Roman" pitchFamily="18" charset="0"/>
            </a:endParaRPr>
          </a:p>
        </p:txBody>
      </p:sp>
      <p:sp>
        <p:nvSpPr>
          <p:cNvPr id="75" name="円/楕円 74"/>
          <p:cNvSpPr/>
          <p:nvPr/>
        </p:nvSpPr>
        <p:spPr>
          <a:xfrm rot="269502">
            <a:off x="-634603" y="776521"/>
            <a:ext cx="9696302" cy="5095738"/>
          </a:xfrm>
          <a:prstGeom prst="ellipse">
            <a:avLst/>
          </a:prstGeom>
          <a:noFill/>
          <a:ln w="1143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537720" y="1533008"/>
            <a:ext cx="5755389" cy="3967866"/>
            <a:chOff x="-537720" y="1533008"/>
            <a:chExt cx="5755389" cy="3967866"/>
          </a:xfrm>
        </p:grpSpPr>
        <p:sp>
          <p:nvSpPr>
            <p:cNvPr id="5" name="円/楕円 4"/>
            <p:cNvSpPr/>
            <p:nvPr/>
          </p:nvSpPr>
          <p:spPr>
            <a:xfrm rot="1034186">
              <a:off x="-537720" y="1533008"/>
              <a:ext cx="5755389" cy="396786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95536" y="2348880"/>
              <a:ext cx="2665538" cy="1384995"/>
            </a:xfrm>
            <a:prstGeom prst="rect">
              <a:avLst/>
            </a:prstGeom>
            <a:noFill/>
          </p:spPr>
          <p:txBody>
            <a:bodyPr wrap="none" rtlCol="0">
              <a:spAutoFit/>
            </a:bodyPr>
            <a:lstStyle/>
            <a:p>
              <a:r>
                <a:rPr kumimoji="1" lang="en-US" altLang="ja-JP" sz="2800" b="1" dirty="0" smtClean="0">
                  <a:solidFill>
                    <a:srgbClr val="00B0F0"/>
                  </a:solidFill>
                </a:rPr>
                <a:t>CVN</a:t>
              </a:r>
              <a:endParaRPr lang="en-US" altLang="ja-JP" sz="2800" b="1" dirty="0" smtClean="0">
                <a:solidFill>
                  <a:srgbClr val="00B0F0"/>
                </a:solidFill>
              </a:endParaRPr>
            </a:p>
            <a:p>
              <a:r>
                <a:rPr kumimoji="1" lang="en-US" altLang="ja-JP" sz="2800" dirty="0" smtClean="0">
                  <a:solidFill>
                    <a:srgbClr val="00B0F0"/>
                  </a:solidFill>
                </a:rPr>
                <a:t> Large Aperture</a:t>
              </a:r>
            </a:p>
            <a:p>
              <a:r>
                <a:rPr lang="en-US" altLang="ja-JP" sz="2800" dirty="0" smtClean="0">
                  <a:solidFill>
                    <a:srgbClr val="00B0F0"/>
                  </a:solidFill>
                </a:rPr>
                <a:t> Long Baseline</a:t>
              </a:r>
              <a:endParaRPr kumimoji="1" lang="en-US" altLang="ja-JP" sz="2800" dirty="0" smtClean="0">
                <a:solidFill>
                  <a:srgbClr val="00B0F0"/>
                </a:solidFill>
              </a:endParaRPr>
            </a:p>
          </p:txBody>
        </p:sp>
      </p:grpSp>
      <p:grpSp>
        <p:nvGrpSpPr>
          <p:cNvPr id="12" name="グループ化 11"/>
          <p:cNvGrpSpPr/>
          <p:nvPr/>
        </p:nvGrpSpPr>
        <p:grpSpPr>
          <a:xfrm>
            <a:off x="5311047" y="1782969"/>
            <a:ext cx="3580541" cy="3871118"/>
            <a:chOff x="5311047" y="1782969"/>
            <a:chExt cx="3580541" cy="3871118"/>
          </a:xfrm>
        </p:grpSpPr>
        <p:sp>
          <p:nvSpPr>
            <p:cNvPr id="7" name="フリーフォーム 6"/>
            <p:cNvSpPr/>
            <p:nvPr/>
          </p:nvSpPr>
          <p:spPr>
            <a:xfrm>
              <a:off x="5311047" y="1782969"/>
              <a:ext cx="3580541" cy="3871118"/>
            </a:xfrm>
            <a:custGeom>
              <a:avLst/>
              <a:gdLst>
                <a:gd name="connsiteX0" fmla="*/ 2337176 w 3686440"/>
                <a:gd name="connsiteY0" fmla="*/ 4315 h 4050893"/>
                <a:gd name="connsiteX1" fmla="*/ 16007 w 3686440"/>
                <a:gd name="connsiteY1" fmla="*/ 3858863 h 4050893"/>
                <a:gd name="connsiteX2" fmla="*/ 3603268 w 3686440"/>
                <a:gd name="connsiteY2" fmla="*/ 3113275 h 4050893"/>
                <a:gd name="connsiteX3" fmla="*/ 2337176 w 3686440"/>
                <a:gd name="connsiteY3" fmla="*/ 4315 h 4050893"/>
              </a:gdLst>
              <a:ahLst/>
              <a:cxnLst>
                <a:cxn ang="0">
                  <a:pos x="connsiteX0" y="connsiteY0"/>
                </a:cxn>
                <a:cxn ang="0">
                  <a:pos x="connsiteX1" y="connsiteY1"/>
                </a:cxn>
                <a:cxn ang="0">
                  <a:pos x="connsiteX2" y="connsiteY2"/>
                </a:cxn>
                <a:cxn ang="0">
                  <a:pos x="connsiteX3" y="connsiteY3"/>
                </a:cxn>
              </a:cxnLst>
              <a:rect l="l" t="t" r="r" b="b"/>
              <a:pathLst>
                <a:path w="3686440" h="4050893">
                  <a:moveTo>
                    <a:pt x="2337176" y="4315"/>
                  </a:moveTo>
                  <a:cubicBezTo>
                    <a:pt x="1739299" y="128580"/>
                    <a:pt x="-195008" y="3340703"/>
                    <a:pt x="16007" y="3858863"/>
                  </a:cubicBezTo>
                  <a:cubicBezTo>
                    <a:pt x="227022" y="4377023"/>
                    <a:pt x="3216407" y="3751010"/>
                    <a:pt x="3603268" y="3113275"/>
                  </a:cubicBezTo>
                  <a:cubicBezTo>
                    <a:pt x="3990129" y="2475540"/>
                    <a:pt x="2935053" y="-119950"/>
                    <a:pt x="2337176" y="4315"/>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5796136" y="4077072"/>
              <a:ext cx="2480166" cy="1384995"/>
            </a:xfrm>
            <a:prstGeom prst="rect">
              <a:avLst/>
            </a:prstGeom>
            <a:noFill/>
          </p:spPr>
          <p:txBody>
            <a:bodyPr wrap="none" rtlCol="0">
              <a:spAutoFit/>
            </a:bodyPr>
            <a:lstStyle/>
            <a:p>
              <a:r>
                <a:rPr kumimoji="1" lang="en-US" altLang="ja-JP" sz="2800" b="1" dirty="0" smtClean="0">
                  <a:solidFill>
                    <a:srgbClr val="FF0000"/>
                  </a:solidFill>
                </a:rPr>
                <a:t>JVN</a:t>
              </a:r>
            </a:p>
            <a:p>
              <a:r>
                <a:rPr lang="en-US" altLang="ja-JP" sz="2800" dirty="0">
                  <a:solidFill>
                    <a:srgbClr val="FF0000"/>
                  </a:solidFill>
                </a:rPr>
                <a:t> </a:t>
              </a:r>
              <a:r>
                <a:rPr lang="en-US" altLang="ja-JP" sz="2800" dirty="0" smtClean="0">
                  <a:solidFill>
                    <a:srgbClr val="FF0000"/>
                  </a:solidFill>
                </a:rPr>
                <a:t>6.7/8 GHz</a:t>
              </a:r>
            </a:p>
            <a:p>
              <a:r>
                <a:rPr kumimoji="1" lang="en-US" altLang="ja-JP" sz="2800" dirty="0">
                  <a:solidFill>
                    <a:srgbClr val="FF0000"/>
                  </a:solidFill>
                </a:rPr>
                <a:t> </a:t>
              </a:r>
              <a:r>
                <a:rPr kumimoji="1" lang="en-US" altLang="ja-JP" sz="2800" dirty="0" smtClean="0">
                  <a:solidFill>
                    <a:srgbClr val="FF0000"/>
                  </a:solidFill>
                </a:rPr>
                <a:t>Scientific </a:t>
              </a:r>
              <a:r>
                <a:rPr kumimoji="1" lang="en-US" altLang="ja-JP" sz="2800" dirty="0" err="1" smtClean="0">
                  <a:solidFill>
                    <a:srgbClr val="FF0000"/>
                  </a:solidFill>
                </a:rPr>
                <a:t>Obs</a:t>
              </a:r>
              <a:endParaRPr kumimoji="1" lang="ja-JP" altLang="en-US" sz="2800" dirty="0">
                <a:solidFill>
                  <a:srgbClr val="FF0000"/>
                </a:solidFill>
              </a:endParaRPr>
            </a:p>
          </p:txBody>
        </p:sp>
      </p:grpSp>
      <p:grpSp>
        <p:nvGrpSpPr>
          <p:cNvPr id="10" name="グループ化 9"/>
          <p:cNvGrpSpPr/>
          <p:nvPr/>
        </p:nvGrpSpPr>
        <p:grpSpPr>
          <a:xfrm>
            <a:off x="4499992" y="1412776"/>
            <a:ext cx="3222357" cy="2566136"/>
            <a:chOff x="4499992" y="1412776"/>
            <a:chExt cx="3222357" cy="2566136"/>
          </a:xfrm>
        </p:grpSpPr>
        <p:sp>
          <p:nvSpPr>
            <p:cNvPr id="71" name="円/楕円 70"/>
            <p:cNvSpPr/>
            <p:nvPr/>
          </p:nvSpPr>
          <p:spPr>
            <a:xfrm rot="5896636">
              <a:off x="5284181" y="3016665"/>
              <a:ext cx="1080400" cy="844094"/>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p:cNvSpPr txBox="1"/>
            <p:nvPr/>
          </p:nvSpPr>
          <p:spPr>
            <a:xfrm>
              <a:off x="4499992" y="1412776"/>
              <a:ext cx="3222357" cy="1384995"/>
            </a:xfrm>
            <a:prstGeom prst="rect">
              <a:avLst/>
            </a:prstGeom>
            <a:noFill/>
          </p:spPr>
          <p:txBody>
            <a:bodyPr wrap="none" rtlCol="0">
              <a:spAutoFit/>
            </a:bodyPr>
            <a:lstStyle/>
            <a:p>
              <a:r>
                <a:rPr lang="en-US" altLang="ja-JP" sz="2800" b="1" dirty="0">
                  <a:solidFill>
                    <a:srgbClr val="FFFF00"/>
                  </a:solidFill>
                </a:rPr>
                <a:t>K</a:t>
              </a:r>
              <a:r>
                <a:rPr kumimoji="1" lang="en-US" altLang="ja-JP" sz="2800" b="1" dirty="0" smtClean="0">
                  <a:solidFill>
                    <a:srgbClr val="FFFF00"/>
                  </a:solidFill>
                </a:rPr>
                <a:t>VN</a:t>
              </a:r>
            </a:p>
            <a:p>
              <a:r>
                <a:rPr lang="en-US" altLang="ja-JP" sz="2800" dirty="0">
                  <a:solidFill>
                    <a:srgbClr val="FFFF00"/>
                  </a:solidFill>
                </a:rPr>
                <a:t> </a:t>
              </a:r>
              <a:r>
                <a:rPr lang="en-US" altLang="ja-JP" sz="2800" dirty="0" smtClean="0">
                  <a:solidFill>
                    <a:srgbClr val="FFFF00"/>
                  </a:solidFill>
                </a:rPr>
                <a:t>22~129 GHz</a:t>
              </a:r>
            </a:p>
            <a:p>
              <a:r>
                <a:rPr kumimoji="1" lang="en-US" altLang="ja-JP" sz="2800" dirty="0">
                  <a:solidFill>
                    <a:srgbClr val="FFFF00"/>
                  </a:solidFill>
                </a:rPr>
                <a:t> </a:t>
              </a:r>
              <a:r>
                <a:rPr lang="en-US" altLang="ja-JP" sz="2800" dirty="0" smtClean="0">
                  <a:solidFill>
                    <a:srgbClr val="FFFF00"/>
                  </a:solidFill>
                </a:rPr>
                <a:t>Simultaneous </a:t>
              </a:r>
              <a:r>
                <a:rPr lang="en-US" altLang="ja-JP" sz="2800" dirty="0" err="1" smtClean="0">
                  <a:solidFill>
                    <a:srgbClr val="FFFF00"/>
                  </a:solidFill>
                </a:rPr>
                <a:t>Obs</a:t>
              </a:r>
              <a:endParaRPr kumimoji="1" lang="ja-JP" altLang="en-US" sz="2800" dirty="0">
                <a:solidFill>
                  <a:srgbClr val="FFFF00"/>
                </a:solidFill>
              </a:endParaRPr>
            </a:p>
          </p:txBody>
        </p:sp>
      </p:grpSp>
      <p:grpSp>
        <p:nvGrpSpPr>
          <p:cNvPr id="9" name="グループ化 8"/>
          <p:cNvGrpSpPr/>
          <p:nvPr/>
        </p:nvGrpSpPr>
        <p:grpSpPr>
          <a:xfrm>
            <a:off x="5144154" y="2119835"/>
            <a:ext cx="3897112" cy="3439343"/>
            <a:chOff x="5144154" y="2119835"/>
            <a:chExt cx="3897112" cy="3439343"/>
          </a:xfrm>
        </p:grpSpPr>
        <p:sp>
          <p:nvSpPr>
            <p:cNvPr id="8" name="フリーフォーム 7"/>
            <p:cNvSpPr/>
            <p:nvPr/>
          </p:nvSpPr>
          <p:spPr>
            <a:xfrm>
              <a:off x="5144154" y="2119835"/>
              <a:ext cx="3598085" cy="3439343"/>
            </a:xfrm>
            <a:custGeom>
              <a:avLst/>
              <a:gdLst>
                <a:gd name="connsiteX0" fmla="*/ 2502642 w 3598085"/>
                <a:gd name="connsiteY0" fmla="*/ 70706 h 3439343"/>
                <a:gd name="connsiteX1" fmla="*/ 452778 w 3598085"/>
                <a:gd name="connsiteY1" fmla="*/ 914767 h 3439343"/>
                <a:gd name="connsiteX2" fmla="*/ 261859 w 3598085"/>
                <a:gd name="connsiteY2" fmla="*/ 3366565 h 3439343"/>
                <a:gd name="connsiteX3" fmla="*/ 3507477 w 3598085"/>
                <a:gd name="connsiteY3" fmla="*/ 2552649 h 3439343"/>
                <a:gd name="connsiteX4" fmla="*/ 2502642 w 3598085"/>
                <a:gd name="connsiteY4" fmla="*/ 70706 h 3439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8085" h="3439343">
                  <a:moveTo>
                    <a:pt x="2502642" y="70706"/>
                  </a:moveTo>
                  <a:cubicBezTo>
                    <a:pt x="1993526" y="-202274"/>
                    <a:pt x="826242" y="365457"/>
                    <a:pt x="452778" y="914767"/>
                  </a:cubicBezTo>
                  <a:cubicBezTo>
                    <a:pt x="79314" y="1464077"/>
                    <a:pt x="-247257" y="3093585"/>
                    <a:pt x="261859" y="3366565"/>
                  </a:cubicBezTo>
                  <a:cubicBezTo>
                    <a:pt x="770975" y="3639545"/>
                    <a:pt x="3134013" y="3095260"/>
                    <a:pt x="3507477" y="2552649"/>
                  </a:cubicBezTo>
                  <a:cubicBezTo>
                    <a:pt x="3880941" y="2010038"/>
                    <a:pt x="3011758" y="343686"/>
                    <a:pt x="2502642" y="70706"/>
                  </a:cubicBezTo>
                  <a:close/>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p:cNvSpPr txBox="1"/>
            <p:nvPr/>
          </p:nvSpPr>
          <p:spPr>
            <a:xfrm>
              <a:off x="6516216" y="2980109"/>
              <a:ext cx="2525050" cy="1384995"/>
            </a:xfrm>
            <a:prstGeom prst="rect">
              <a:avLst/>
            </a:prstGeom>
            <a:noFill/>
          </p:spPr>
          <p:txBody>
            <a:bodyPr wrap="none" rtlCol="0">
              <a:spAutoFit/>
            </a:bodyPr>
            <a:lstStyle/>
            <a:p>
              <a:r>
                <a:rPr lang="en-US" altLang="ja-JP" sz="2800" b="1" dirty="0" err="1" smtClean="0">
                  <a:solidFill>
                    <a:schemeClr val="accent2"/>
                  </a:solidFill>
                </a:rPr>
                <a:t>Ka</a:t>
              </a:r>
              <a:r>
                <a:rPr kumimoji="1" lang="en-US" altLang="ja-JP" sz="2800" b="1" dirty="0" err="1" smtClean="0">
                  <a:solidFill>
                    <a:schemeClr val="accent2"/>
                  </a:solidFill>
                </a:rPr>
                <a:t>VA</a:t>
              </a:r>
              <a:endParaRPr kumimoji="1" lang="en-US" altLang="ja-JP" sz="2800" b="1" dirty="0" smtClean="0">
                <a:solidFill>
                  <a:schemeClr val="accent2"/>
                </a:solidFill>
              </a:endParaRPr>
            </a:p>
            <a:p>
              <a:r>
                <a:rPr lang="en-US" altLang="ja-JP" sz="2800" dirty="0">
                  <a:solidFill>
                    <a:schemeClr val="accent2"/>
                  </a:solidFill>
                </a:rPr>
                <a:t> </a:t>
              </a:r>
              <a:r>
                <a:rPr lang="en-US" altLang="ja-JP" sz="2800" dirty="0" smtClean="0">
                  <a:solidFill>
                    <a:schemeClr val="accent2"/>
                  </a:solidFill>
                </a:rPr>
                <a:t>22, 43 GHz</a:t>
              </a:r>
            </a:p>
            <a:p>
              <a:r>
                <a:rPr kumimoji="1" lang="en-US" altLang="ja-JP" sz="2800" dirty="0">
                  <a:solidFill>
                    <a:schemeClr val="accent2"/>
                  </a:solidFill>
                </a:rPr>
                <a:t> </a:t>
              </a:r>
              <a:r>
                <a:rPr kumimoji="1" lang="en-US" altLang="ja-JP" sz="2800" dirty="0" smtClean="0">
                  <a:solidFill>
                    <a:schemeClr val="accent2"/>
                  </a:solidFill>
                </a:rPr>
                <a:t>Good imaging</a:t>
              </a:r>
              <a:endParaRPr kumimoji="1" lang="ja-JP" altLang="en-US" sz="2800" dirty="0">
                <a:solidFill>
                  <a:schemeClr val="accent2"/>
                </a:solidFill>
              </a:endParaRPr>
            </a:p>
          </p:txBody>
        </p:sp>
      </p:grpSp>
    </p:spTree>
    <p:extLst>
      <p:ext uri="{BB962C8B-B14F-4D97-AF65-F5344CB8AC3E}">
        <p14:creationId xmlns:p14="http://schemas.microsoft.com/office/powerpoint/2010/main" val="85559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wipe(left)">
                                      <p:cBhvr>
                                        <p:cTn id="2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番号プレースホルダ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0F72BB86-42B8-462D-9F40-C716E644B6DF}" type="slidenum">
              <a:rPr lang="en-US" altLang="ja-JP">
                <a:solidFill>
                  <a:srgbClr val="000000"/>
                </a:solidFill>
              </a:rPr>
              <a:pPr eaLnBrk="1" hangingPunct="1"/>
              <a:t>7</a:t>
            </a:fld>
            <a:endParaRPr lang="en-US" altLang="ja-JP">
              <a:solidFill>
                <a:srgbClr val="000000"/>
              </a:solidFill>
            </a:endParaRPr>
          </a:p>
        </p:txBody>
      </p:sp>
      <p:sp>
        <p:nvSpPr>
          <p:cNvPr id="34819" name="Rectangle 2"/>
          <p:cNvSpPr>
            <a:spLocks noGrp="1" noChangeArrowheads="1"/>
          </p:cNvSpPr>
          <p:nvPr>
            <p:ph type="title"/>
          </p:nvPr>
        </p:nvSpPr>
        <p:spPr/>
        <p:txBody>
          <a:bodyPr/>
          <a:lstStyle/>
          <a:p>
            <a:pPr eaLnBrk="1" hangingPunct="1"/>
            <a:r>
              <a:rPr lang="ja-JP" altLang="en-US" smtClean="0"/>
              <a:t>ビームの形状</a:t>
            </a:r>
          </a:p>
        </p:txBody>
      </p:sp>
      <p:pic>
        <p:nvPicPr>
          <p:cNvPr id="34820" name="Picture 4" descr="bea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773238"/>
            <a:ext cx="3744913"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bea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1557338"/>
            <a:ext cx="4619625"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Line 6"/>
          <p:cNvSpPr>
            <a:spLocks noChangeShapeType="1"/>
          </p:cNvSpPr>
          <p:nvPr/>
        </p:nvSpPr>
        <p:spPr bwMode="auto">
          <a:xfrm>
            <a:off x="5508625" y="3860800"/>
            <a:ext cx="6477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34823" name="Line 7"/>
          <p:cNvSpPr>
            <a:spLocks noChangeShapeType="1"/>
          </p:cNvSpPr>
          <p:nvPr/>
        </p:nvSpPr>
        <p:spPr bwMode="auto">
          <a:xfrm flipH="1">
            <a:off x="6732588" y="3860800"/>
            <a:ext cx="6477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34824" name="Rectangle 8"/>
          <p:cNvSpPr>
            <a:spLocks noChangeArrowheads="1"/>
          </p:cNvSpPr>
          <p:nvPr/>
        </p:nvSpPr>
        <p:spPr bwMode="auto">
          <a:xfrm>
            <a:off x="6948488" y="3068638"/>
            <a:ext cx="1712912"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buFont typeface="Symbol" panose="05050102010706020507" pitchFamily="18" charset="2"/>
              <a:buNone/>
            </a:pPr>
            <a:r>
              <a:rPr lang="en-US" altLang="ja-JP" sz="1800" i="1" smtClean="0">
                <a:solidFill>
                  <a:srgbClr val="000000"/>
                </a:solidFill>
                <a:latin typeface="Symbol" panose="05050102010706020507" pitchFamily="18" charset="2"/>
              </a:rPr>
              <a:t>q </a:t>
            </a:r>
            <a:r>
              <a:rPr lang="en-US" altLang="ja-JP" sz="1800" smtClean="0">
                <a:solidFill>
                  <a:srgbClr val="000000"/>
                </a:solidFill>
              </a:rPr>
              <a:t>=0.00122 rad</a:t>
            </a:r>
          </a:p>
          <a:p>
            <a:pPr eaLnBrk="1" fontAlgn="base" hangingPunct="1">
              <a:spcBef>
                <a:spcPct val="0"/>
              </a:spcBef>
              <a:spcAft>
                <a:spcPct val="0"/>
              </a:spcAft>
              <a:buFont typeface="Symbol" panose="05050102010706020507" pitchFamily="18" charset="2"/>
              <a:buNone/>
            </a:pPr>
            <a:r>
              <a:rPr lang="en-US" altLang="ja-JP" sz="1800" smtClean="0">
                <a:solidFill>
                  <a:srgbClr val="000000"/>
                </a:solidFill>
              </a:rPr>
              <a:t>  =4.2 arcmin</a:t>
            </a:r>
          </a:p>
        </p:txBody>
      </p:sp>
      <p:sp>
        <p:nvSpPr>
          <p:cNvPr id="34825" name="Text Box 9"/>
          <p:cNvSpPr txBox="1">
            <a:spLocks noChangeArrowheads="1"/>
          </p:cNvSpPr>
          <p:nvPr/>
        </p:nvSpPr>
        <p:spPr bwMode="auto">
          <a:xfrm>
            <a:off x="2824163" y="5810250"/>
            <a:ext cx="3716337"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800" smtClean="0">
                <a:solidFill>
                  <a:srgbClr val="000000"/>
                </a:solidFill>
              </a:rPr>
              <a:t>サイドローブ</a:t>
            </a:r>
          </a:p>
          <a:p>
            <a:pPr eaLnBrk="1" fontAlgn="base" hangingPunct="1">
              <a:spcBef>
                <a:spcPct val="0"/>
              </a:spcBef>
              <a:spcAft>
                <a:spcPct val="0"/>
              </a:spcAft>
            </a:pPr>
            <a:r>
              <a:rPr lang="ja-JP" altLang="en-US" sz="1600" smtClean="0">
                <a:solidFill>
                  <a:srgbClr val="000000"/>
                </a:solidFill>
              </a:rPr>
              <a:t>主ビームの外側に生じる寄生的感度分布</a:t>
            </a:r>
          </a:p>
        </p:txBody>
      </p:sp>
      <p:sp>
        <p:nvSpPr>
          <p:cNvPr id="34826" name="Line 10"/>
          <p:cNvSpPr>
            <a:spLocks noChangeShapeType="1"/>
          </p:cNvSpPr>
          <p:nvPr/>
        </p:nvSpPr>
        <p:spPr bwMode="auto">
          <a:xfrm flipH="1" flipV="1">
            <a:off x="2771775" y="4581525"/>
            <a:ext cx="792163" cy="1295400"/>
          </a:xfrm>
          <a:prstGeom prst="line">
            <a:avLst/>
          </a:prstGeom>
          <a:noFill/>
          <a:ln w="9525">
            <a:solidFill>
              <a:srgbClr val="FF9999"/>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
        <p:nvSpPr>
          <p:cNvPr id="34827" name="Line 11"/>
          <p:cNvSpPr>
            <a:spLocks noChangeShapeType="1"/>
          </p:cNvSpPr>
          <p:nvPr/>
        </p:nvSpPr>
        <p:spPr bwMode="auto">
          <a:xfrm flipV="1">
            <a:off x="3563938" y="5157788"/>
            <a:ext cx="2160587" cy="719137"/>
          </a:xfrm>
          <a:prstGeom prst="line">
            <a:avLst/>
          </a:prstGeom>
          <a:noFill/>
          <a:ln w="9525">
            <a:solidFill>
              <a:srgbClr val="FF9999"/>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400" smtClean="0">
              <a:solidFill>
                <a:srgbClr val="000000"/>
              </a:solidFill>
            </a:endParaRPr>
          </a:p>
        </p:txBody>
      </p:sp>
    </p:spTree>
    <p:extLst>
      <p:ext uri="{BB962C8B-B14F-4D97-AF65-F5344CB8AC3E}">
        <p14:creationId xmlns:p14="http://schemas.microsoft.com/office/powerpoint/2010/main" val="3815402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2E839E28-0405-4C66-8FD7-40F4D0F4934F}" type="slidenum">
              <a:rPr lang="en-US" altLang="ja-JP">
                <a:solidFill>
                  <a:srgbClr val="000000"/>
                </a:solidFill>
              </a:rPr>
              <a:pPr eaLnBrk="1" hangingPunct="1"/>
              <a:t>8</a:t>
            </a:fld>
            <a:endParaRPr lang="en-US" altLang="ja-JP">
              <a:solidFill>
                <a:srgbClr val="000000"/>
              </a:solidFill>
            </a:endParaRPr>
          </a:p>
        </p:txBody>
      </p:sp>
      <p:sp>
        <p:nvSpPr>
          <p:cNvPr id="6148" name="Rectangle 2"/>
          <p:cNvSpPr>
            <a:spLocks noGrp="1" noChangeArrowheads="1"/>
          </p:cNvSpPr>
          <p:nvPr>
            <p:ph type="title"/>
          </p:nvPr>
        </p:nvSpPr>
        <p:spPr/>
        <p:txBody>
          <a:bodyPr/>
          <a:lstStyle/>
          <a:p>
            <a:pPr eaLnBrk="1" hangingPunct="1"/>
            <a:r>
              <a:rPr lang="ja-JP" altLang="en-US" smtClean="0"/>
              <a:t>開口能率</a:t>
            </a:r>
          </a:p>
        </p:txBody>
      </p:sp>
      <p:sp>
        <p:nvSpPr>
          <p:cNvPr id="6149" name="Rectangle 3"/>
          <p:cNvSpPr>
            <a:spLocks noGrp="1" noChangeArrowheads="1"/>
          </p:cNvSpPr>
          <p:nvPr>
            <p:ph type="body" sz="half" idx="1"/>
          </p:nvPr>
        </p:nvSpPr>
        <p:spPr>
          <a:xfrm>
            <a:off x="457200" y="1600200"/>
            <a:ext cx="4038600" cy="4708525"/>
          </a:xfrm>
        </p:spPr>
        <p:txBody>
          <a:bodyPr/>
          <a:lstStyle/>
          <a:p>
            <a:pPr eaLnBrk="1" hangingPunct="1">
              <a:lnSpc>
                <a:spcPct val="80000"/>
              </a:lnSpc>
            </a:pPr>
            <a:r>
              <a:rPr lang="ja-JP" altLang="en-US" sz="2400" smtClean="0"/>
              <a:t>アンテナの面に達した電波のうち、受信機に送り込まれる割合</a:t>
            </a:r>
            <a:r>
              <a:rPr lang="en-US" altLang="ja-JP" sz="2400" smtClean="0"/>
              <a:t>η</a:t>
            </a:r>
            <a:r>
              <a:rPr lang="ja-JP" altLang="en-US" sz="2400" smtClean="0"/>
              <a:t>＜１</a:t>
            </a:r>
          </a:p>
          <a:p>
            <a:pPr lvl="1" eaLnBrk="1" hangingPunct="1">
              <a:lnSpc>
                <a:spcPct val="80000"/>
              </a:lnSpc>
            </a:pPr>
            <a:r>
              <a:rPr lang="ja-JP" altLang="en-US" sz="2000" smtClean="0"/>
              <a:t>一般に０．６（６０％）程度</a:t>
            </a:r>
          </a:p>
          <a:p>
            <a:pPr lvl="1" eaLnBrk="1" hangingPunct="1">
              <a:lnSpc>
                <a:spcPct val="80000"/>
              </a:lnSpc>
            </a:pPr>
            <a:endParaRPr lang="ja-JP" altLang="en-US" sz="2000" smtClean="0"/>
          </a:p>
          <a:p>
            <a:pPr eaLnBrk="1" hangingPunct="1">
              <a:lnSpc>
                <a:spcPct val="80000"/>
              </a:lnSpc>
            </a:pPr>
            <a:r>
              <a:rPr lang="ja-JP" altLang="en-US" sz="2400" smtClean="0"/>
              <a:t>開口能率低下の原因</a:t>
            </a:r>
          </a:p>
          <a:p>
            <a:pPr lvl="1" eaLnBrk="1" hangingPunct="1">
              <a:lnSpc>
                <a:spcPct val="80000"/>
              </a:lnSpc>
            </a:pPr>
            <a:r>
              <a:rPr lang="ja-JP" altLang="en-US" sz="2000" smtClean="0"/>
              <a:t>鏡面における波面の振幅・位相の非一様性</a:t>
            </a:r>
          </a:p>
          <a:p>
            <a:pPr lvl="2" eaLnBrk="1" hangingPunct="1">
              <a:lnSpc>
                <a:spcPct val="80000"/>
              </a:lnSpc>
            </a:pPr>
            <a:r>
              <a:rPr lang="ja-JP" altLang="en-US" sz="1800" smtClean="0"/>
              <a:t>給電部・電波伝搬部・鏡面の構造などの機械的な構造に起因。設計によって左右される</a:t>
            </a:r>
          </a:p>
          <a:p>
            <a:pPr lvl="2" eaLnBrk="1" hangingPunct="1">
              <a:lnSpc>
                <a:spcPct val="80000"/>
              </a:lnSpc>
            </a:pPr>
            <a:r>
              <a:rPr lang="ja-JP" altLang="en-US" sz="1800" smtClean="0"/>
              <a:t>サイドローブを減らすために鏡面の端を使わないように振幅分布を与えることが多く、そのため開口能率は低下</a:t>
            </a:r>
          </a:p>
        </p:txBody>
      </p:sp>
      <p:sp>
        <p:nvSpPr>
          <p:cNvPr id="6150" name="Rectangle 4"/>
          <p:cNvSpPr>
            <a:spLocks noGrp="1" noChangeArrowheads="1"/>
          </p:cNvSpPr>
          <p:nvPr>
            <p:ph type="body" sz="half" idx="2"/>
          </p:nvPr>
        </p:nvSpPr>
        <p:spPr>
          <a:xfrm>
            <a:off x="4211638" y="1600200"/>
            <a:ext cx="4859337" cy="4525963"/>
          </a:xfrm>
        </p:spPr>
        <p:txBody>
          <a:bodyPr/>
          <a:lstStyle/>
          <a:p>
            <a:pPr lvl="1" eaLnBrk="1" hangingPunct="1">
              <a:lnSpc>
                <a:spcPct val="80000"/>
              </a:lnSpc>
            </a:pPr>
            <a:r>
              <a:rPr lang="ja-JP" altLang="en-US" sz="2000" smtClean="0"/>
              <a:t>鏡面の凸凹による位相の非一様性</a:t>
            </a:r>
          </a:p>
          <a:p>
            <a:pPr lvl="2" eaLnBrk="1" hangingPunct="1">
              <a:lnSpc>
                <a:spcPct val="80000"/>
              </a:lnSpc>
            </a:pPr>
            <a:r>
              <a:rPr lang="ja-JP" altLang="en-US" sz="1800" smtClean="0"/>
              <a:t>波長に対して凸凹が十分大きいと、位相がずれて（しばしば逆転して）給電部に集まらなくなる</a:t>
            </a:r>
          </a:p>
          <a:p>
            <a:pPr lvl="2" eaLnBrk="1" hangingPunct="1">
              <a:lnSpc>
                <a:spcPct val="80000"/>
              </a:lnSpc>
            </a:pPr>
            <a:r>
              <a:rPr lang="ja-JP" altLang="en-US" sz="1800" smtClean="0"/>
              <a:t>凸凹の大きさ </a:t>
            </a:r>
            <a:r>
              <a:rPr lang="en-US" altLang="ja-JP" sz="1800" smtClean="0">
                <a:latin typeface="Symbol" panose="05050102010706020507" pitchFamily="18" charset="2"/>
              </a:rPr>
              <a:t>e</a:t>
            </a:r>
            <a:r>
              <a:rPr lang="en-US" altLang="ja-JP" sz="1800" smtClean="0"/>
              <a:t> </a:t>
            </a:r>
            <a:r>
              <a:rPr lang="ja-JP" altLang="en-US" sz="1800" smtClean="0"/>
              <a:t>と開口能率の関係</a:t>
            </a:r>
          </a:p>
          <a:p>
            <a:pPr lvl="2" eaLnBrk="1" hangingPunct="1">
              <a:lnSpc>
                <a:spcPct val="80000"/>
              </a:lnSpc>
            </a:pPr>
            <a:endParaRPr lang="ja-JP" altLang="en-US" sz="1800" smtClean="0"/>
          </a:p>
          <a:p>
            <a:pPr lvl="2" eaLnBrk="1" hangingPunct="1">
              <a:lnSpc>
                <a:spcPct val="80000"/>
              </a:lnSpc>
            </a:pPr>
            <a:endParaRPr lang="ja-JP" altLang="en-US" sz="1800" smtClean="0"/>
          </a:p>
          <a:p>
            <a:pPr lvl="2" eaLnBrk="1" hangingPunct="1">
              <a:lnSpc>
                <a:spcPct val="80000"/>
              </a:lnSpc>
            </a:pPr>
            <a:endParaRPr lang="ja-JP" altLang="en-US" sz="1800" smtClean="0"/>
          </a:p>
          <a:p>
            <a:pPr lvl="2" eaLnBrk="1" hangingPunct="1">
              <a:lnSpc>
                <a:spcPct val="80000"/>
              </a:lnSpc>
            </a:pPr>
            <a:endParaRPr lang="ja-JP" altLang="en-US" sz="1800" smtClean="0"/>
          </a:p>
          <a:p>
            <a:pPr lvl="2" eaLnBrk="1" hangingPunct="1">
              <a:lnSpc>
                <a:spcPct val="80000"/>
              </a:lnSpc>
            </a:pPr>
            <a:r>
              <a:rPr lang="ja-JP" altLang="en-US" sz="1800" smtClean="0"/>
              <a:t> </a:t>
            </a:r>
            <a:r>
              <a:rPr lang="en-US" altLang="ja-JP" sz="1800" i="1" smtClean="0">
                <a:latin typeface="Symbol" panose="05050102010706020507" pitchFamily="18" charset="2"/>
              </a:rPr>
              <a:t>h</a:t>
            </a:r>
            <a:r>
              <a:rPr lang="en-US" altLang="ja-JP" sz="1800" baseline="-25000" smtClean="0"/>
              <a:t>0</a:t>
            </a:r>
            <a:r>
              <a:rPr lang="en-US" altLang="ja-JP" sz="1800" smtClean="0"/>
              <a:t> </a:t>
            </a:r>
            <a:r>
              <a:rPr lang="ja-JP" altLang="en-US" sz="1800" smtClean="0"/>
              <a:t>は凸凹以外の要因</a:t>
            </a:r>
          </a:p>
          <a:p>
            <a:pPr lvl="2" eaLnBrk="1" hangingPunct="1">
              <a:lnSpc>
                <a:spcPct val="80000"/>
              </a:lnSpc>
            </a:pPr>
            <a:r>
              <a:rPr lang="ja-JP" altLang="en-US" sz="1800" i="1" smtClean="0"/>
              <a:t> </a:t>
            </a:r>
            <a:r>
              <a:rPr lang="en-US" altLang="ja-JP" sz="1800" i="1" smtClean="0">
                <a:latin typeface="Symbol" panose="05050102010706020507" pitchFamily="18" charset="2"/>
              </a:rPr>
              <a:t>e</a:t>
            </a:r>
            <a:r>
              <a:rPr lang="en-US" altLang="ja-JP" sz="1800" smtClean="0">
                <a:latin typeface="Symbol" panose="05050102010706020507" pitchFamily="18" charset="2"/>
              </a:rPr>
              <a:t> </a:t>
            </a:r>
            <a:r>
              <a:rPr lang="en-US" altLang="ja-JP" sz="1800" smtClean="0"/>
              <a:t>= </a:t>
            </a:r>
            <a:r>
              <a:rPr lang="en-US" altLang="ja-JP" sz="1800" i="1" smtClean="0">
                <a:latin typeface="Symbol" panose="05050102010706020507" pitchFamily="18" charset="2"/>
              </a:rPr>
              <a:t>l</a:t>
            </a:r>
            <a:r>
              <a:rPr lang="en-US" altLang="ja-JP" sz="1800" smtClean="0"/>
              <a:t>/20 </a:t>
            </a:r>
            <a:r>
              <a:rPr lang="ja-JP" altLang="en-US" sz="1800" smtClean="0"/>
              <a:t>を超えると、急激に開口能率は低下する</a:t>
            </a:r>
          </a:p>
          <a:p>
            <a:pPr lvl="2" eaLnBrk="1" hangingPunct="1">
              <a:lnSpc>
                <a:spcPct val="80000"/>
              </a:lnSpc>
            </a:pPr>
            <a:r>
              <a:rPr lang="ja-JP" altLang="en-US" sz="1800" smtClean="0"/>
              <a:t>山口３２ｍの場合 </a:t>
            </a:r>
            <a:r>
              <a:rPr lang="en-US" altLang="ja-JP" sz="1800" i="1" smtClean="0">
                <a:latin typeface="Symbol" panose="05050102010706020507" pitchFamily="18" charset="2"/>
              </a:rPr>
              <a:t>e</a:t>
            </a:r>
            <a:r>
              <a:rPr lang="en-US" altLang="ja-JP" sz="1800" smtClean="0">
                <a:latin typeface="Symbol" panose="05050102010706020507" pitchFamily="18" charset="2"/>
              </a:rPr>
              <a:t> </a:t>
            </a:r>
            <a:r>
              <a:rPr lang="en-US" altLang="ja-JP" sz="1800" smtClean="0"/>
              <a:t>= 1mm</a:t>
            </a:r>
          </a:p>
          <a:p>
            <a:pPr lvl="3" eaLnBrk="1" hangingPunct="1">
              <a:lnSpc>
                <a:spcPct val="80000"/>
              </a:lnSpc>
            </a:pPr>
            <a:r>
              <a:rPr lang="en-US" altLang="ja-JP" sz="1600" smtClean="0"/>
              <a:t>⇒</a:t>
            </a:r>
            <a:r>
              <a:rPr lang="ja-JP" altLang="en-US" sz="1600" smtClean="0"/>
              <a:t>観測できる最も短い波長 </a:t>
            </a:r>
            <a:r>
              <a:rPr lang="en-US" altLang="ja-JP" sz="1600" i="1" smtClean="0">
                <a:latin typeface="Symbol" panose="05050102010706020507" pitchFamily="18" charset="2"/>
              </a:rPr>
              <a:t>l</a:t>
            </a:r>
            <a:r>
              <a:rPr lang="en-US" altLang="ja-JP" sz="1600" smtClean="0"/>
              <a:t>=20mm</a:t>
            </a:r>
          </a:p>
          <a:p>
            <a:pPr lvl="3" eaLnBrk="1" hangingPunct="1">
              <a:lnSpc>
                <a:spcPct val="80000"/>
              </a:lnSpc>
            </a:pPr>
            <a:r>
              <a:rPr lang="ja-JP" altLang="en-US" sz="1600" smtClean="0"/>
              <a:t>８ＧＨｚ＝３５ｍｍ</a:t>
            </a:r>
          </a:p>
          <a:p>
            <a:pPr lvl="3" eaLnBrk="1" hangingPunct="1">
              <a:lnSpc>
                <a:spcPct val="80000"/>
              </a:lnSpc>
            </a:pPr>
            <a:r>
              <a:rPr lang="ja-JP" altLang="en-US" sz="1600" smtClean="0"/>
              <a:t>２２ＧＨｚ＝１３ｍｍ ⇒観測はやや難</a:t>
            </a:r>
          </a:p>
        </p:txBody>
      </p:sp>
      <p:graphicFrame>
        <p:nvGraphicFramePr>
          <p:cNvPr id="6146" name="Object 5"/>
          <p:cNvGraphicFramePr>
            <a:graphicFrameLocks noChangeAspect="1"/>
          </p:cNvGraphicFramePr>
          <p:nvPr/>
        </p:nvGraphicFramePr>
        <p:xfrm>
          <a:off x="5867400" y="2997200"/>
          <a:ext cx="2303463" cy="879475"/>
        </p:xfrm>
        <a:graphic>
          <a:graphicData uri="http://schemas.openxmlformats.org/presentationml/2006/ole">
            <mc:AlternateContent xmlns:mc="http://schemas.openxmlformats.org/markup-compatibility/2006">
              <mc:Choice xmlns:v="urn:schemas-microsoft-com:vml" Requires="v">
                <p:oleObj spid="_x0000_s29702" name="数式" r:id="rId3" imgW="1396800" imgH="533160" progId="Equation.3">
                  <p:embed/>
                </p:oleObj>
              </mc:Choice>
              <mc:Fallback>
                <p:oleObj name="数式" r:id="rId3" imgW="1396800" imgH="5331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997200"/>
                        <a:ext cx="2303463" cy="87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6272387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fld id="{4C59FAD0-21D7-47AD-B836-63B3D3195A72}" type="slidenum">
              <a:rPr lang="en-US" altLang="ja-JP">
                <a:solidFill>
                  <a:srgbClr val="000000"/>
                </a:solidFill>
              </a:rPr>
              <a:pPr eaLnBrk="1" hangingPunct="1"/>
              <a:t>9</a:t>
            </a:fld>
            <a:endParaRPr lang="en-US" altLang="ja-JP">
              <a:solidFill>
                <a:srgbClr val="000000"/>
              </a:solidFill>
            </a:endParaRPr>
          </a:p>
        </p:txBody>
      </p:sp>
      <p:sp>
        <p:nvSpPr>
          <p:cNvPr id="7172" name="Rectangle 2"/>
          <p:cNvSpPr>
            <a:spLocks noGrp="1" noChangeArrowheads="1"/>
          </p:cNvSpPr>
          <p:nvPr>
            <p:ph type="title"/>
          </p:nvPr>
        </p:nvSpPr>
        <p:spPr/>
        <p:txBody>
          <a:bodyPr/>
          <a:lstStyle/>
          <a:p>
            <a:pPr eaLnBrk="1" hangingPunct="1"/>
            <a:r>
              <a:rPr lang="ja-JP" altLang="en-US" smtClean="0"/>
              <a:t>受信機（</a:t>
            </a:r>
            <a:r>
              <a:rPr lang="en-US" altLang="ja-JP" smtClean="0"/>
              <a:t>Receiver</a:t>
            </a:r>
            <a:r>
              <a:rPr lang="ja-JP" altLang="en-US" smtClean="0"/>
              <a:t>）</a:t>
            </a:r>
          </a:p>
        </p:txBody>
      </p:sp>
      <p:sp>
        <p:nvSpPr>
          <p:cNvPr id="7173" name="Rectangle 3"/>
          <p:cNvSpPr>
            <a:spLocks noGrp="1" noChangeArrowheads="1"/>
          </p:cNvSpPr>
          <p:nvPr>
            <p:ph type="body" sz="half" idx="1"/>
          </p:nvPr>
        </p:nvSpPr>
        <p:spPr>
          <a:xfrm>
            <a:off x="323850" y="1600200"/>
            <a:ext cx="4171950" cy="4525963"/>
          </a:xfrm>
        </p:spPr>
        <p:txBody>
          <a:bodyPr/>
          <a:lstStyle/>
          <a:p>
            <a:pPr eaLnBrk="1" hangingPunct="1">
              <a:lnSpc>
                <a:spcPct val="80000"/>
              </a:lnSpc>
            </a:pPr>
            <a:r>
              <a:rPr lang="ja-JP" altLang="en-US" sz="2400" smtClean="0"/>
              <a:t>微弱な電波信号を増幅する装置</a:t>
            </a:r>
          </a:p>
          <a:p>
            <a:pPr lvl="1" eaLnBrk="1" hangingPunct="1">
              <a:lnSpc>
                <a:spcPct val="80000"/>
              </a:lnSpc>
            </a:pPr>
            <a:r>
              <a:rPr lang="ja-JP" altLang="en-US" sz="2000" smtClean="0"/>
              <a:t>増幅率 </a:t>
            </a:r>
            <a:r>
              <a:rPr lang="en-US" altLang="ja-JP" sz="2000" i="1" smtClean="0"/>
              <a:t>G</a:t>
            </a:r>
            <a:r>
              <a:rPr lang="en-US" altLang="ja-JP" sz="2000" smtClean="0"/>
              <a:t> </a:t>
            </a:r>
            <a:r>
              <a:rPr lang="ja-JP" altLang="en-US" sz="2000" smtClean="0"/>
              <a:t>と雑音温度 </a:t>
            </a:r>
            <a:r>
              <a:rPr lang="en-US" altLang="ja-JP" sz="2000" i="1" smtClean="0"/>
              <a:t>T</a:t>
            </a:r>
            <a:r>
              <a:rPr lang="en-US" altLang="ja-JP" sz="2000" baseline="-25000" smtClean="0"/>
              <a:t>N</a:t>
            </a:r>
            <a:r>
              <a:rPr lang="en-US" altLang="ja-JP" sz="2000" smtClean="0"/>
              <a:t> </a:t>
            </a:r>
            <a:r>
              <a:rPr lang="ja-JP" altLang="en-US" sz="2000" smtClean="0"/>
              <a:t>が重要なパラメータ</a:t>
            </a:r>
          </a:p>
          <a:p>
            <a:pPr lvl="1" eaLnBrk="1" hangingPunct="1">
              <a:lnSpc>
                <a:spcPct val="80000"/>
              </a:lnSpc>
            </a:pPr>
            <a:endParaRPr lang="ja-JP" altLang="en-US" sz="2000" smtClean="0"/>
          </a:p>
          <a:p>
            <a:pPr eaLnBrk="1" hangingPunct="1">
              <a:lnSpc>
                <a:spcPct val="80000"/>
              </a:lnSpc>
            </a:pPr>
            <a:r>
              <a:rPr lang="ja-JP" altLang="en-US" sz="2400" smtClean="0"/>
              <a:t>増幅率 </a:t>
            </a:r>
            <a:r>
              <a:rPr lang="en-US" altLang="ja-JP" sz="2400" i="1" smtClean="0"/>
              <a:t>G</a:t>
            </a:r>
          </a:p>
          <a:p>
            <a:pPr lvl="1" eaLnBrk="1" hangingPunct="1">
              <a:lnSpc>
                <a:spcPct val="80000"/>
              </a:lnSpc>
            </a:pPr>
            <a:r>
              <a:rPr lang="ja-JP" altLang="en-US" sz="2000" smtClean="0"/>
              <a:t>入力信号の電力を増幅する率</a:t>
            </a:r>
          </a:p>
          <a:p>
            <a:pPr lvl="2" eaLnBrk="1" hangingPunct="1">
              <a:lnSpc>
                <a:spcPct val="80000"/>
              </a:lnSpc>
            </a:pPr>
            <a:r>
              <a:rPr lang="ja-JP" altLang="en-US" sz="1800" smtClean="0"/>
              <a:t>通常は </a:t>
            </a:r>
            <a:r>
              <a:rPr lang="en-US" altLang="ja-JP" sz="1800" i="1" smtClean="0"/>
              <a:t>G</a:t>
            </a:r>
            <a:r>
              <a:rPr lang="en-US" altLang="ja-JP" sz="1800" smtClean="0"/>
              <a:t>=10</a:t>
            </a:r>
            <a:r>
              <a:rPr lang="en-US" altLang="ja-JP" sz="1800" baseline="30000" smtClean="0"/>
              <a:t>3</a:t>
            </a:r>
            <a:r>
              <a:rPr lang="en-US" altLang="ja-JP" sz="1800" smtClean="0"/>
              <a:t> </a:t>
            </a:r>
            <a:r>
              <a:rPr lang="ja-JP" altLang="en-US" sz="1800" smtClean="0"/>
              <a:t>程度</a:t>
            </a:r>
          </a:p>
          <a:p>
            <a:pPr lvl="1" eaLnBrk="1" hangingPunct="1">
              <a:lnSpc>
                <a:spcPct val="80000"/>
              </a:lnSpc>
            </a:pPr>
            <a:r>
              <a:rPr lang="ja-JP" altLang="en-US" sz="2000" smtClean="0"/>
              <a:t>直列につなげば任意の増幅率を得られる</a:t>
            </a:r>
          </a:p>
          <a:p>
            <a:pPr lvl="2" eaLnBrk="1" hangingPunct="1">
              <a:lnSpc>
                <a:spcPct val="80000"/>
              </a:lnSpc>
            </a:pPr>
            <a:r>
              <a:rPr lang="ja-JP" altLang="en-US" sz="1800" smtClean="0"/>
              <a:t>典型的な受信電波強度</a:t>
            </a:r>
            <a:r>
              <a:rPr lang="en-US" altLang="ja-JP" sz="1800" smtClean="0"/>
              <a:t>10</a:t>
            </a:r>
            <a:r>
              <a:rPr lang="en-US" altLang="ja-JP" sz="1800" baseline="30000" smtClean="0"/>
              <a:t>-12</a:t>
            </a:r>
            <a:r>
              <a:rPr lang="en-US" altLang="ja-JP" sz="1800" smtClean="0"/>
              <a:t> mW </a:t>
            </a:r>
            <a:r>
              <a:rPr lang="ja-JP" altLang="en-US" sz="1800" smtClean="0"/>
              <a:t>を扱いやすい</a:t>
            </a:r>
            <a:r>
              <a:rPr lang="en-US" altLang="ja-JP" sz="1800" smtClean="0"/>
              <a:t>1 mW </a:t>
            </a:r>
            <a:r>
              <a:rPr lang="ja-JP" altLang="en-US" sz="1800" smtClean="0"/>
              <a:t>まで増幅するには </a:t>
            </a:r>
            <a:r>
              <a:rPr lang="en-US" altLang="ja-JP" sz="1800" i="1" smtClean="0"/>
              <a:t>G</a:t>
            </a:r>
            <a:r>
              <a:rPr lang="en-US" altLang="ja-JP" sz="1800" smtClean="0"/>
              <a:t>=10</a:t>
            </a:r>
            <a:r>
              <a:rPr lang="en-US" altLang="ja-JP" sz="1800" baseline="30000" smtClean="0"/>
              <a:t>12</a:t>
            </a:r>
            <a:r>
              <a:rPr lang="en-US" altLang="ja-JP" sz="1800" smtClean="0"/>
              <a:t> </a:t>
            </a:r>
            <a:r>
              <a:rPr lang="ja-JP" altLang="en-US" sz="1800" smtClean="0"/>
              <a:t>必要</a:t>
            </a:r>
          </a:p>
        </p:txBody>
      </p:sp>
      <p:sp>
        <p:nvSpPr>
          <p:cNvPr id="7174" name="Rectangle 4"/>
          <p:cNvSpPr>
            <a:spLocks noGrp="1" noChangeArrowheads="1"/>
          </p:cNvSpPr>
          <p:nvPr>
            <p:ph type="body" sz="half" idx="2"/>
          </p:nvPr>
        </p:nvSpPr>
        <p:spPr>
          <a:xfrm>
            <a:off x="4648200" y="1600200"/>
            <a:ext cx="4038600" cy="5068888"/>
          </a:xfrm>
        </p:spPr>
        <p:txBody>
          <a:bodyPr/>
          <a:lstStyle/>
          <a:p>
            <a:pPr eaLnBrk="1" hangingPunct="1">
              <a:lnSpc>
                <a:spcPct val="80000"/>
              </a:lnSpc>
            </a:pPr>
            <a:r>
              <a:rPr lang="ja-JP" altLang="en-US" sz="2400" smtClean="0"/>
              <a:t>受信機の雑音</a:t>
            </a:r>
          </a:p>
          <a:p>
            <a:pPr lvl="1" eaLnBrk="1" hangingPunct="1">
              <a:lnSpc>
                <a:spcPct val="80000"/>
              </a:lnSpc>
            </a:pPr>
            <a:r>
              <a:rPr lang="ja-JP" altLang="en-US" sz="2000" smtClean="0"/>
              <a:t>受信機は必ず雑音を発生し、信号と共に雑音も増幅する</a:t>
            </a:r>
          </a:p>
          <a:p>
            <a:pPr lvl="2" eaLnBrk="1" hangingPunct="1">
              <a:lnSpc>
                <a:spcPct val="80000"/>
              </a:lnSpc>
            </a:pPr>
            <a:r>
              <a:rPr lang="ja-JP" altLang="en-US" sz="1800" smtClean="0"/>
              <a:t>天体信号も雑音的な性質</a:t>
            </a:r>
          </a:p>
          <a:p>
            <a:pPr lvl="2" eaLnBrk="1" hangingPunct="1">
              <a:lnSpc>
                <a:spcPct val="80000"/>
              </a:lnSpc>
            </a:pPr>
            <a:r>
              <a:rPr lang="ja-JP" altLang="en-US" sz="1800" smtClean="0"/>
              <a:t>受信機の雑音が多いと、天体信号は観測できない。雑音を低減するために受信機を物理的に冷却する</a:t>
            </a:r>
          </a:p>
          <a:p>
            <a:pPr eaLnBrk="1" hangingPunct="1">
              <a:lnSpc>
                <a:spcPct val="80000"/>
              </a:lnSpc>
            </a:pPr>
            <a:r>
              <a:rPr lang="ja-JP" altLang="en-US" sz="2400" smtClean="0"/>
              <a:t>雑音温度 </a:t>
            </a:r>
            <a:r>
              <a:rPr lang="en-US" altLang="ja-JP" sz="2400" i="1" smtClean="0"/>
              <a:t>T</a:t>
            </a:r>
            <a:r>
              <a:rPr lang="en-US" altLang="ja-JP" sz="2400" baseline="-25000" smtClean="0"/>
              <a:t>N</a:t>
            </a:r>
          </a:p>
          <a:p>
            <a:pPr lvl="1" eaLnBrk="1" hangingPunct="1">
              <a:lnSpc>
                <a:spcPct val="80000"/>
              </a:lnSpc>
            </a:pPr>
            <a:r>
              <a:rPr lang="ja-JP" altLang="en-US" sz="2000" smtClean="0"/>
              <a:t>物体は統計力学的な雑音電力を発生している。単位周波数あたりの雑音電力を温度で表した値が雑音温度</a:t>
            </a:r>
          </a:p>
          <a:p>
            <a:pPr lvl="1" eaLnBrk="1" hangingPunct="1">
              <a:lnSpc>
                <a:spcPct val="80000"/>
              </a:lnSpc>
            </a:pPr>
            <a:endParaRPr lang="ja-JP" altLang="en-US" sz="2000" smtClean="0"/>
          </a:p>
          <a:p>
            <a:pPr lvl="1" eaLnBrk="1" hangingPunct="1">
              <a:lnSpc>
                <a:spcPct val="80000"/>
              </a:lnSpc>
            </a:pPr>
            <a:endParaRPr lang="ja-JP" altLang="en-US" sz="2000" smtClean="0"/>
          </a:p>
          <a:p>
            <a:pPr lvl="2" eaLnBrk="1" hangingPunct="1">
              <a:lnSpc>
                <a:spcPct val="80000"/>
              </a:lnSpc>
            </a:pPr>
            <a:r>
              <a:rPr lang="ja-JP" altLang="en-US" sz="1800" smtClean="0"/>
              <a:t>山口３２ｍの８ＧＨｚ受信機の雑音温度は約１２Ｋ</a:t>
            </a:r>
          </a:p>
        </p:txBody>
      </p:sp>
      <p:graphicFrame>
        <p:nvGraphicFramePr>
          <p:cNvPr id="7170" name="Object 5"/>
          <p:cNvGraphicFramePr>
            <a:graphicFrameLocks noChangeAspect="1"/>
          </p:cNvGraphicFramePr>
          <p:nvPr/>
        </p:nvGraphicFramePr>
        <p:xfrm>
          <a:off x="6084888" y="5229225"/>
          <a:ext cx="1181100" cy="484188"/>
        </p:xfrm>
        <a:graphic>
          <a:graphicData uri="http://schemas.openxmlformats.org/presentationml/2006/ole">
            <mc:AlternateContent xmlns:mc="http://schemas.openxmlformats.org/markup-compatibility/2006">
              <mc:Choice xmlns:v="urn:schemas-microsoft-com:vml" Requires="v">
                <p:oleObj spid="_x0000_s30726" name="数式" r:id="rId3" imgW="558720" imgH="228600" progId="Equation.3">
                  <p:embed/>
                </p:oleObj>
              </mc:Choice>
              <mc:Fallback>
                <p:oleObj name="数式" r:id="rId3" imgW="55872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5229225"/>
                        <a:ext cx="11811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46842619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TotalTime>
  <Words>4199</Words>
  <Application>Microsoft Office PowerPoint</Application>
  <PresentationFormat>画面に合わせる (4:3)</PresentationFormat>
  <Paragraphs>967</Paragraphs>
  <Slides>63</Slides>
  <Notes>2</Notes>
  <HiddenSlides>0</HiddenSlides>
  <MMClips>0</MMClips>
  <ScaleCrop>false</ScaleCrop>
  <HeadingPairs>
    <vt:vector size="8" baseType="variant">
      <vt:variant>
        <vt:lpstr>使用されているフォント</vt:lpstr>
      </vt:variant>
      <vt:variant>
        <vt:i4>14</vt:i4>
      </vt:variant>
      <vt:variant>
        <vt:lpstr>テーマ</vt:lpstr>
      </vt:variant>
      <vt:variant>
        <vt:i4>2</vt:i4>
      </vt:variant>
      <vt:variant>
        <vt:lpstr>埋め込まれた OLE サーバー</vt:lpstr>
      </vt:variant>
      <vt:variant>
        <vt:i4>3</vt:i4>
      </vt:variant>
      <vt:variant>
        <vt:lpstr>スライド タイトル</vt:lpstr>
      </vt:variant>
      <vt:variant>
        <vt:i4>63</vt:i4>
      </vt:variant>
    </vt:vector>
  </HeadingPairs>
  <TitlesOfParts>
    <vt:vector size="82" baseType="lpstr">
      <vt:lpstr>ＭＳ Ｐゴシック</vt:lpstr>
      <vt:lpstr>ＭＳ Ｐ明朝</vt:lpstr>
      <vt:lpstr>ＭＳ 明朝</vt:lpstr>
      <vt:lpstr>Arial</vt:lpstr>
      <vt:lpstr>Arial Narrow</vt:lpstr>
      <vt:lpstr>Bookman Old Style</vt:lpstr>
      <vt:lpstr>Calibri</vt:lpstr>
      <vt:lpstr>Calibri Light</vt:lpstr>
      <vt:lpstr>Cambria Math</vt:lpstr>
      <vt:lpstr>Century</vt:lpstr>
      <vt:lpstr>Symbol</vt:lpstr>
      <vt:lpstr>Tahoma</vt:lpstr>
      <vt:lpstr>Times New Roman</vt:lpstr>
      <vt:lpstr>Wingdings</vt:lpstr>
      <vt:lpstr>Office テーマ</vt:lpstr>
      <vt:lpstr>標準デザイン</vt:lpstr>
      <vt:lpstr>数式</vt:lpstr>
      <vt:lpstr>KGPlot</vt:lpstr>
      <vt:lpstr>グラフ</vt:lpstr>
      <vt:lpstr>VLBI観測技術の現状</vt:lpstr>
      <vt:lpstr>放射の記述</vt:lpstr>
      <vt:lpstr>放射の記述</vt:lpstr>
      <vt:lpstr>輝度温度 Tb</vt:lpstr>
      <vt:lpstr>電波望遠鏡（Radio Telescope）</vt:lpstr>
      <vt:lpstr>アンテナ（Antenna）</vt:lpstr>
      <vt:lpstr>ビームの形状</vt:lpstr>
      <vt:lpstr>開口能率</vt:lpstr>
      <vt:lpstr>受信機（Receiver）</vt:lpstr>
      <vt:lpstr>山口３２ｍの８ＧＨｚ受信機</vt:lpstr>
      <vt:lpstr>システム雑音温度 Tsys</vt:lpstr>
      <vt:lpstr>アンテナ温度 Ta</vt:lpstr>
      <vt:lpstr>電波望遠鏡観測の感度</vt:lpstr>
      <vt:lpstr>世界の電波望遠鏡</vt:lpstr>
      <vt:lpstr>電波干渉計</vt:lpstr>
      <vt:lpstr>角度分解能</vt:lpstr>
      <vt:lpstr>２素子干渉計　（１）</vt:lpstr>
      <vt:lpstr>２素子干渉計　（２）</vt:lpstr>
      <vt:lpstr>２素子干渉計　（３）</vt:lpstr>
      <vt:lpstr>相関係数と輝度分布</vt:lpstr>
      <vt:lpstr>観測データの例</vt:lpstr>
      <vt:lpstr>フリンジ間隔　l/D</vt:lpstr>
      <vt:lpstr>輝度分布の推定</vt:lpstr>
      <vt:lpstr>実際の観測と相関器</vt:lpstr>
      <vt:lpstr>u-v 平面</vt:lpstr>
      <vt:lpstr>u-v 平面の例</vt:lpstr>
      <vt:lpstr>干渉計の画像合成</vt:lpstr>
      <vt:lpstr>実際の干渉計</vt:lpstr>
      <vt:lpstr>ALMA （Atacama Large Millimeter/submillimeter Array）</vt:lpstr>
      <vt:lpstr>干渉計の観測結果</vt:lpstr>
      <vt:lpstr>角度分解能</vt:lpstr>
      <vt:lpstr>ＶＬＢＩ：Very Long Baseline Interferometry 超長基線電波干渉計</vt:lpstr>
      <vt:lpstr>結合型干渉計観測システム</vt:lpstr>
      <vt:lpstr>ＶＬＢＩ観測システム</vt:lpstr>
      <vt:lpstr>高安定な原子周波数標準</vt:lpstr>
      <vt:lpstr>水素メーザ</vt:lpstr>
      <vt:lpstr>大容量レコーダ</vt:lpstr>
      <vt:lpstr>磁気ディスク記録システム</vt:lpstr>
      <vt:lpstr>ネットワーク型ＶＬＢＩ観測システム</vt:lpstr>
      <vt:lpstr>PowerPoint プレゼンテーション</vt:lpstr>
      <vt:lpstr>ＪＶＮ：Japanese VLBI Network</vt:lpstr>
      <vt:lpstr>East-Asian VLBI Network</vt:lpstr>
      <vt:lpstr>スペースＶＬＢＩ</vt:lpstr>
      <vt:lpstr>ＶＬＢＩの観測結果</vt:lpstr>
      <vt:lpstr>ＶＬＢＩの観測結果</vt:lpstr>
      <vt:lpstr>干渉計の感度</vt:lpstr>
      <vt:lpstr>干渉計の弱点</vt:lpstr>
      <vt:lpstr>ミッシングフラックスの例 超新星残骸　ＩＣ４４３</vt:lpstr>
      <vt:lpstr>干渉計のミッシングフラックス対策</vt:lpstr>
      <vt:lpstr>輝度温度に対する感度</vt:lpstr>
      <vt:lpstr>一人時間差VLBIについて</vt:lpstr>
      <vt:lpstr>一人時間差VLBIについて</vt:lpstr>
      <vt:lpstr>一人時間差VLBIについて</vt:lpstr>
      <vt:lpstr>大学VLBI連携 JVN</vt:lpstr>
      <vt:lpstr>大学ＶＬＢＩ連携の観測網　JVN</vt:lpstr>
      <vt:lpstr>Japanese VLBI Network (JVN)</vt:lpstr>
      <vt:lpstr>BAL QSO J1020+4320 Doi et al. (2013)</vt:lpstr>
      <vt:lpstr>Gamma-ray emitting NLS1 Wajima et al. (2014)</vt:lpstr>
      <vt:lpstr>Internal Motion of 6.7-GHz Methanol Masers in HII Region S269 Sawada-satoh et al. (2013)</vt:lpstr>
      <vt:lpstr>Proper Motions of 6.7 GHz methanol maser Accretion with rotation motions in Cep A (Sugiyama et al. 2014)</vt:lpstr>
      <vt:lpstr>PowerPoint プレゼンテーション</vt:lpstr>
      <vt:lpstr>6.7GHzメタノール・メーザVLBIサーベイ 参加望遠鏡</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VLBI観測技術の現象</dc:title>
  <dc:creator>Microsoft アカウント</dc:creator>
  <cp:lastModifiedBy>Microsoft アカウント</cp:lastModifiedBy>
  <cp:revision>9</cp:revision>
  <dcterms:created xsi:type="dcterms:W3CDTF">2014-10-03T04:36:09Z</dcterms:created>
  <dcterms:modified xsi:type="dcterms:W3CDTF">2014-10-05T02:21:45Z</dcterms:modified>
</cp:coreProperties>
</file>