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Microsoft___23.bin" ContentType="application/vnd.openxmlformats-officedocument.oleObject"/>
  <Override PartName="/ppt/embeddings/Microsoft___12.bin" ContentType="application/vnd.openxmlformats-officedocument.oleObject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embeddings/Microsoft___15.bin" ContentType="application/vnd.openxmlformats-officedocument.oleObject"/>
  <Override PartName="/ppt/embeddings/Microsoft___9.bin" ContentType="application/vnd.openxmlformats-officedocument.oleObject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embeddings/Microsoft___2.bin" ContentType="application/vnd.openxmlformats-officedocument.oleObject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__6.bin" ContentType="application/vnd.openxmlformats-officedocument.oleObject"/>
  <Override PartName="/ppt/embeddings/Microsoft___2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embeddings/Microsoft___18.bin" ContentType="application/vnd.openxmlformats-officedocument.oleObject"/>
  <Override PartName="/ppt/embeddings/Microsoft___25.bin" ContentType="application/vnd.openxmlformats-officedocument.oleObject"/>
  <Override PartName="/ppt/embeddings/Microsoft___19.bin" ContentType="application/vnd.openxmlformats-officedocument.oleObject"/>
  <Override PartName="/ppt/embeddings/Microsoft___27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__1.bin" ContentType="application/vnd.openxmlformats-officedocument.oleObject"/>
  <Override PartName="/ppt/embeddings/Microsoft___5.bin" ContentType="application/vnd.openxmlformats-officedocument.oleObject"/>
  <Override PartName="/ppt/embeddings/Microsoft___10.bin" ContentType="application/vnd.openxmlformats-officedocument.oleObject"/>
  <Override PartName="/ppt/embeddings/Microsoft___14.bin" ContentType="application/vnd.openxmlformats-officedocument.oleObject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__20.bin" ContentType="application/vnd.openxmlformats-officedocument.oleObject"/>
  <Override PartName="/ppt/embeddings/Microsoft___21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embeddings/Microsoft___13.bin" ContentType="application/vnd.openxmlformats-officedocument.oleObject"/>
  <Override PartName="/ppt/embeddings/Microsoft___26.bin" ContentType="application/vnd.openxmlformats-officedocument.oleObject"/>
  <Override PartName="/ppt/slideLayouts/slideLayout1.xml" ContentType="application/vnd.openxmlformats-officedocument.presentationml.slideLayout+xml"/>
  <Override PartName="/ppt/embeddings/Microsoft___4.bin" ContentType="application/vnd.openxmlformats-officedocument.oleObject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embeddings/Microsoft___17.bin" ContentType="application/vnd.openxmlformats-officedocument.oleObject"/>
  <Override PartName="/ppt/presentation.xml" ContentType="application/vnd.openxmlformats-officedocument.presentationml.presentation.main+xml"/>
  <Override PartName="/ppt/embeddings/Microsoft___16.bin" ContentType="application/vnd.openxmlformats-officedocument.oleObject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Microsoft___3.bin" ContentType="application/vnd.openxmlformats-officedocument.oleObject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__7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embeddings/Microsoft___24.bin" ContentType="application/vnd.openxmlformats-officedocument.oleObject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__8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embeddings/Microsoft___1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16" r:id="rId1"/>
  </p:sldMasterIdLst>
  <p:notesMasterIdLst>
    <p:notesMasterId r:id="rId25"/>
  </p:notesMasterIdLst>
  <p:handoutMasterIdLst>
    <p:handoutMasterId r:id="rId26"/>
  </p:handoutMasterIdLst>
  <p:sldIdLst>
    <p:sldId id="284" r:id="rId2"/>
    <p:sldId id="285" r:id="rId3"/>
    <p:sldId id="286" r:id="rId4"/>
    <p:sldId id="287" r:id="rId5"/>
    <p:sldId id="309" r:id="rId6"/>
    <p:sldId id="288" r:id="rId7"/>
    <p:sldId id="289" r:id="rId8"/>
    <p:sldId id="290" r:id="rId9"/>
    <p:sldId id="265" r:id="rId10"/>
    <p:sldId id="310" r:id="rId11"/>
    <p:sldId id="266" r:id="rId12"/>
    <p:sldId id="306" r:id="rId13"/>
    <p:sldId id="269" r:id="rId14"/>
    <p:sldId id="296" r:id="rId15"/>
    <p:sldId id="298" r:id="rId16"/>
    <p:sldId id="297" r:id="rId17"/>
    <p:sldId id="305" r:id="rId18"/>
    <p:sldId id="307" r:id="rId19"/>
    <p:sldId id="299" r:id="rId20"/>
    <p:sldId id="302" r:id="rId21"/>
    <p:sldId id="308" r:id="rId22"/>
    <p:sldId id="303" r:id="rId23"/>
    <p:sldId id="304" r:id="rId24"/>
  </p:sldIdLst>
  <p:sldSz cx="9144000" cy="6858000" type="screen4x3"/>
  <p:notesSz cx="9144000" cy="6858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  <p:clrMru>
    <a:srgbClr val="CDFFF9"/>
    <a:srgbClr val="CFE9D9"/>
    <a:srgbClr val="DDFBE8"/>
    <a:srgbClr val="77FF74"/>
    <a:srgbClr val="6C6C6C"/>
    <a:srgbClr val="859988"/>
    <a:srgbClr val="92A595"/>
    <a:srgbClr val="99ABA6"/>
    <a:srgbClr val="8798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-728" y="-104"/>
      </p:cViewPr>
      <p:guideLst>
        <p:guide orient="horz" pos="1865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3" Type="http://schemas.openxmlformats.org/officeDocument/2006/relationships/image" Target="../media/image37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ict"/><Relationship Id="rId3" Type="http://schemas.openxmlformats.org/officeDocument/2006/relationships/image" Target="../media/image19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6" Type="http://schemas.openxmlformats.org/officeDocument/2006/relationships/image" Target="../media/image28.wmf"/><Relationship Id="rId4" Type="http://schemas.openxmlformats.org/officeDocument/2006/relationships/image" Target="../media/image26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Relationship Id="rId3" Type="http://schemas.openxmlformats.org/officeDocument/2006/relationships/image" Target="../media/image25.wmf"/><Relationship Id="rId5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32.wmf"/><Relationship Id="rId1" Type="http://schemas.openxmlformats.org/officeDocument/2006/relationships/image" Target="../media/image29.wmf"/><Relationship Id="rId2" Type="http://schemas.openxmlformats.org/officeDocument/2006/relationships/image" Target="../media/image30.wmf"/><Relationship Id="rId3" Type="http://schemas.openxmlformats.org/officeDocument/2006/relationships/image" Target="../media/image31.wmf"/><Relationship Id="rId5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0C534-3016-FB44-89A0-A6A6BBAD3703}" type="datetimeFigureOut">
              <a:rPr lang="ja-JP" altLang="en-US" smtClean="0"/>
              <a:pPr/>
              <a:t>14.10.4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2F2B8-0C58-CE45-8A86-3E8B1267F28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4221D-7E9C-604E-929F-308AA3A62FCB}" type="datetimeFigureOut">
              <a:rPr lang="ja-JP" altLang="en-US" smtClean="0"/>
              <a:pPr/>
              <a:t>14.10.4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13B0B-35BB-C64B-9836-DE775037781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13B0B-35BB-C64B-9836-DE775037781D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8D24-C127-4F98-B463-1D28989498F4}" type="datetime1">
              <a:rPr lang="en-US" altLang="ja-JP" smtClean="0"/>
              <a:pPr/>
              <a:t>14.10.4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1C59-B8FB-4BC6-84FE-FD700C7CFC4F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E233-149E-BF4E-ABA7-85B12BB31FB0}" type="datetimeFigureOut">
              <a:rPr lang="ja-JP" altLang="en-US" smtClean="0"/>
              <a:pPr/>
              <a:t>14.10.4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8A96-68C3-1C46-AACA-80A7839E29F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E233-149E-BF4E-ABA7-85B12BB31FB0}" type="datetimeFigureOut">
              <a:rPr lang="ja-JP" altLang="en-US" smtClean="0"/>
              <a:pPr/>
              <a:t>14.10.4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8A96-68C3-1C46-AACA-80A7839E29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E233-149E-BF4E-ABA7-85B12BB31FB0}" type="datetimeFigureOut">
              <a:rPr lang="ja-JP" altLang="en-US" smtClean="0"/>
              <a:pPr/>
              <a:t>14.10.4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8A96-68C3-1C46-AACA-80A7839E29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E233-149E-BF4E-ABA7-85B12BB31FB0}" type="datetimeFigureOut">
              <a:rPr lang="ja-JP" altLang="en-US" smtClean="0"/>
              <a:pPr/>
              <a:t>14.10.4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8A96-68C3-1C46-AACA-80A7839E29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図付き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E233-149E-BF4E-ABA7-85B12BB31FB0}" type="datetimeFigureOut">
              <a:rPr lang="ja-JP" altLang="en-US" smtClean="0"/>
              <a:pPr/>
              <a:t>14.10.4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8A96-68C3-1C46-AACA-80A7839E29F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B27C-A513-4C42-B94B-53B99CD8A008}" type="datetime1">
              <a:rPr lang="en-US" altLang="ja-JP" smtClean="0"/>
              <a:pPr/>
              <a:t>14.10.4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1C59-B8FB-4BC6-84FE-FD700C7CFC4F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E233-149E-BF4E-ABA7-85B12BB31FB0}" type="datetimeFigureOut">
              <a:rPr lang="ja-JP" altLang="en-US" smtClean="0"/>
              <a:pPr/>
              <a:t>14.10.4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8A96-68C3-1C46-AACA-80A7839E29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E233-149E-BF4E-ABA7-85B12BB31FB0}" type="datetimeFigureOut">
              <a:rPr lang="ja-JP" altLang="en-US" smtClean="0"/>
              <a:pPr/>
              <a:t>14.10.4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8A96-68C3-1C46-AACA-80A7839E29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E233-149E-BF4E-ABA7-85B12BB31FB0}" type="datetimeFigureOut">
              <a:rPr lang="ja-JP" altLang="en-US" smtClean="0"/>
              <a:pPr/>
              <a:t>14.10.4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8A96-68C3-1C46-AACA-80A7839E29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E233-149E-BF4E-ABA7-85B12BB31FB0}" type="datetimeFigureOut">
              <a:rPr lang="ja-JP" altLang="en-US" smtClean="0"/>
              <a:pPr/>
              <a:t>14.10.4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8A96-68C3-1C46-AACA-80A7839E29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E233-149E-BF4E-ABA7-85B12BB31FB0}" type="datetimeFigureOut">
              <a:rPr lang="ja-JP" altLang="en-US" smtClean="0"/>
              <a:pPr/>
              <a:t>14.10.4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4F85-A994-48A2-9419-7B6980C315A3}" type="slidenum">
              <a:rPr kumimoji="0" lang="ja-JP" altLang="en-US" smtClean="0"/>
              <a:pPr/>
              <a:t>‹#›</a:t>
            </a:fld>
            <a:endParaRPr kumimoji="0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FE8E233-149E-BF4E-ABA7-85B12BB31FB0}" type="datetimeFigureOut">
              <a:rPr lang="ja-JP" altLang="en-US" smtClean="0"/>
              <a:pPr/>
              <a:t>14.10.4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E818A96-68C3-1C46-AACA-80A7839E29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5" Type="http://schemas.openxmlformats.org/officeDocument/2006/relationships/oleObject" Target="../embeddings/Microsoft___8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10.bin"/><Relationship Id="rId5" Type="http://schemas.openxmlformats.org/officeDocument/2006/relationships/oleObject" Target="../embeddings/Microsoft___11.bin"/><Relationship Id="rId7" Type="http://schemas.openxmlformats.org/officeDocument/2006/relationships/image" Target="../media/image21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9.bin"/><Relationship Id="rId6" Type="http://schemas.openxmlformats.org/officeDocument/2006/relationships/image" Target="../media/image20.pd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12.bin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__18.bin"/><Relationship Id="rId4" Type="http://schemas.openxmlformats.org/officeDocument/2006/relationships/oleObject" Target="../embeddings/Microsoft___14.bin"/><Relationship Id="rId5" Type="http://schemas.openxmlformats.org/officeDocument/2006/relationships/oleObject" Target="../embeddings/Microsoft___15.bin"/><Relationship Id="rId7" Type="http://schemas.openxmlformats.org/officeDocument/2006/relationships/oleObject" Target="../embeddings/Microsoft___17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13.bin"/><Relationship Id="rId6" Type="http://schemas.openxmlformats.org/officeDocument/2006/relationships/oleObject" Target="../embeddings/Microsoft___16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20.bin"/><Relationship Id="rId5" Type="http://schemas.openxmlformats.org/officeDocument/2006/relationships/oleObject" Target="../embeddings/Microsoft___21.bin"/><Relationship Id="rId7" Type="http://schemas.openxmlformats.org/officeDocument/2006/relationships/oleObject" Target="../embeddings/Microsoft___23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19.bin"/><Relationship Id="rId6" Type="http://schemas.openxmlformats.org/officeDocument/2006/relationships/oleObject" Target="../embeddings/Microsoft___2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24.bin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__27.bin"/><Relationship Id="rId4" Type="http://schemas.openxmlformats.org/officeDocument/2006/relationships/oleObject" Target="../embeddings/Microsoft___25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5" Type="http://schemas.openxmlformats.org/officeDocument/2006/relationships/oleObject" Target="../embeddings/Microsoft___26.bin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df"/><Relationship Id="rId5" Type="http://schemas.openxmlformats.org/officeDocument/2006/relationships/image" Target="../media/image41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df"/><Relationship Id="rId3" Type="http://schemas.openxmlformats.org/officeDocument/2006/relationships/image" Target="../media/image39.png"/><Relationship Id="rId6" Type="http://schemas.openxmlformats.org/officeDocument/2006/relationships/image" Target="../media/image42.pd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6.pdf"/><Relationship Id="rId5" Type="http://schemas.openxmlformats.org/officeDocument/2006/relationships/image" Target="../media/image47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df"/><Relationship Id="rId3" Type="http://schemas.openxmlformats.org/officeDocument/2006/relationships/image" Target="../media/image45.png"/><Relationship Id="rId6" Type="http://schemas.openxmlformats.org/officeDocument/2006/relationships/image" Target="../media/image48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df"/><Relationship Id="rId3" Type="http://schemas.openxmlformats.org/officeDocument/2006/relationships/image" Target="../media/image51.png"/><Relationship Id="rId5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df"/><Relationship Id="rId4" Type="http://schemas.openxmlformats.org/officeDocument/2006/relationships/image" Target="../media/image56.pdf"/><Relationship Id="rId5" Type="http://schemas.openxmlformats.org/officeDocument/2006/relationships/image" Target="../media/image57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df"/><Relationship Id="rId9" Type="http://schemas.openxmlformats.org/officeDocument/2006/relationships/image" Target="../media/image61.png"/><Relationship Id="rId3" Type="http://schemas.openxmlformats.org/officeDocument/2006/relationships/image" Target="../media/image55.png"/><Relationship Id="rId6" Type="http://schemas.openxmlformats.org/officeDocument/2006/relationships/image" Target="../media/image58.pd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df"/><Relationship Id="rId3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1.bin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2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4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d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6.bin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4048" y="2186214"/>
            <a:ext cx="8446171" cy="1308100"/>
          </a:xfrm>
        </p:spPr>
        <p:txBody>
          <a:bodyPr>
            <a:noAutofit/>
          </a:bodyPr>
          <a:lstStyle/>
          <a:p>
            <a:r>
              <a:rPr lang="ja-JP" altLang="en-US" sz="4000" dirty="0" smtClean="0">
                <a:solidFill>
                  <a:srgbClr val="2C7C9F"/>
                </a:solidFill>
              </a:rPr>
              <a:t>エリスワームホール時空における</a:t>
            </a:r>
            <a:r>
              <a:rPr lang="en-US" altLang="ja-JP" sz="4000" dirty="0" smtClean="0">
                <a:solidFill>
                  <a:srgbClr val="2C7C9F"/>
                </a:solidFill>
              </a:rPr>
              <a:t/>
            </a:r>
            <a:br>
              <a:rPr lang="en-US" altLang="ja-JP" sz="4000" dirty="0" smtClean="0">
                <a:solidFill>
                  <a:srgbClr val="2C7C9F"/>
                </a:solidFill>
              </a:rPr>
            </a:br>
            <a:r>
              <a:rPr lang="ja-JP" altLang="en-US" sz="4000" dirty="0" smtClean="0">
                <a:solidFill>
                  <a:srgbClr val="2C7C9F"/>
                </a:solidFill>
              </a:rPr>
              <a:t>ダスト流解とそのシャドウ</a:t>
            </a:r>
            <a:endParaRPr lang="ja-JP" altLang="en-US" sz="4000" dirty="0">
              <a:solidFill>
                <a:srgbClr val="2C7C9F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24039" y="5054600"/>
            <a:ext cx="6480048" cy="905102"/>
          </a:xfrm>
        </p:spPr>
        <p:txBody>
          <a:bodyPr>
            <a:normAutofit/>
          </a:bodyPr>
          <a:lstStyle/>
          <a:p>
            <a:r>
              <a:rPr lang="en-US" altLang="ja-JP" sz="2200" dirty="0" smtClean="0">
                <a:solidFill>
                  <a:schemeClr val="tx1"/>
                </a:solidFill>
              </a:rPr>
              <a:t>Yamaguchi University</a:t>
            </a:r>
            <a:endParaRPr lang="ja-JP" altLang="en-US" sz="2200" dirty="0" smtClean="0">
              <a:solidFill>
                <a:schemeClr val="tx1"/>
              </a:solidFill>
            </a:endParaRPr>
          </a:p>
          <a:p>
            <a:r>
              <a:rPr lang="en-US" altLang="ja-JP" sz="2200" dirty="0" smtClean="0">
                <a:solidFill>
                  <a:schemeClr val="tx1"/>
                </a:solidFill>
              </a:rPr>
              <a:t>Takayuki </a:t>
            </a:r>
            <a:r>
              <a:rPr lang="en-US" altLang="ja-JP" sz="2200" dirty="0" err="1" smtClean="0">
                <a:solidFill>
                  <a:schemeClr val="tx1"/>
                </a:solidFill>
              </a:rPr>
              <a:t>Ohgami</a:t>
            </a:r>
            <a:r>
              <a:rPr lang="en-US" altLang="ja-JP" sz="2200" dirty="0" smtClean="0">
                <a:solidFill>
                  <a:schemeClr val="tx1"/>
                </a:solidFill>
              </a:rPr>
              <a:t>, Nobuyuki Sakai</a:t>
            </a:r>
            <a:endParaRPr lang="ja-JP" alt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33426" y="243825"/>
            <a:ext cx="22040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300" dirty="0" smtClean="0"/>
              <a:t>ブラックホール地平面勉強会</a:t>
            </a:r>
            <a:endParaRPr lang="en-US" altLang="ja-JP" sz="1300" dirty="0" smtClean="0"/>
          </a:p>
          <a:p>
            <a:pPr algn="r"/>
            <a:r>
              <a:rPr lang="en-US" altLang="ja-JP" sz="1300" dirty="0" smtClean="0"/>
              <a:t>10</a:t>
            </a:r>
            <a:r>
              <a:rPr kumimoji="1" lang="ja-JP" altLang="en-US" sz="1300" dirty="0" smtClean="0"/>
              <a:t>月</a:t>
            </a:r>
            <a:r>
              <a:rPr lang="en-US" altLang="ja-JP" sz="1300" dirty="0" smtClean="0"/>
              <a:t>4,5</a:t>
            </a:r>
            <a:r>
              <a:rPr kumimoji="1" lang="ja-JP" altLang="en-US" sz="1300" dirty="0" smtClean="0"/>
              <a:t>日</a:t>
            </a:r>
            <a:r>
              <a:rPr kumimoji="1" lang="en-US" altLang="ja-JP" sz="1300" dirty="0" smtClean="0"/>
              <a:t> </a:t>
            </a:r>
            <a:r>
              <a:rPr lang="ja-JP" altLang="en-US" sz="1300" smtClean="0"/>
              <a:t>湯田温泉</a:t>
            </a:r>
            <a:endParaRPr kumimoji="1" lang="ja-JP" alt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6545579" y="267494"/>
            <a:ext cx="2539990" cy="49450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イントロダクション</a:t>
            </a:r>
            <a:endParaRPr kumimoji="1" lang="ja-JP" altLang="en-US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549275" y="762001"/>
            <a:ext cx="8042276" cy="562377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光の不安定円軌道が存在する</a:t>
            </a:r>
            <a:endParaRPr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692104" y="1600200"/>
            <a:ext cx="4044697" cy="3021376"/>
            <a:chOff x="1259182" y="2175544"/>
            <a:chExt cx="4044697" cy="3021376"/>
          </a:xfrm>
        </p:grpSpPr>
        <p:grpSp>
          <p:nvGrpSpPr>
            <p:cNvPr id="15" name="図形グループ 14"/>
            <p:cNvGrpSpPr/>
            <p:nvPr/>
          </p:nvGrpSpPr>
          <p:grpSpPr>
            <a:xfrm>
              <a:off x="1432861" y="2175544"/>
              <a:ext cx="3668999" cy="2652044"/>
              <a:chOff x="1150631" y="2453357"/>
              <a:chExt cx="3668999" cy="2652044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1150632" y="2453357"/>
                <a:ext cx="3668998" cy="26520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2" name="図 11" descr="effective-potential-WH.eps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"/>
                  <a:stretch>
                    <a:fillRect/>
                  </a:stretch>
                </p:blipFill>
              </mc:Choice>
              <mc:Fallback>
                <p:blipFill>
                  <a:blip r:embed="rId3"/>
                  <a:stretch>
                    <a:fillRect/>
                  </a:stretch>
                </p:blipFill>
              </mc:Fallback>
            </mc:AlternateContent>
            <p:spPr>
              <a:xfrm>
                <a:off x="1150631" y="2453357"/>
                <a:ext cx="3597025" cy="2652044"/>
              </a:xfrm>
              <a:prstGeom prst="rect">
                <a:avLst/>
              </a:prstGeom>
            </p:spPr>
          </p:pic>
        </p:grpSp>
        <p:sp>
          <p:nvSpPr>
            <p:cNvPr id="16" name="テキスト ボックス 15"/>
            <p:cNvSpPr txBox="1"/>
            <p:nvPr/>
          </p:nvSpPr>
          <p:spPr>
            <a:xfrm>
              <a:off x="1259182" y="4827588"/>
              <a:ext cx="4044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エリスワームホールの有効ポテンシャル</a:t>
              </a:r>
              <a:endParaRPr kumimoji="1" lang="ja-JP" altLang="en-US" dirty="0"/>
            </a:p>
          </p:txBody>
        </p:sp>
      </p:grpSp>
      <p:sp>
        <p:nvSpPr>
          <p:cNvPr id="22" name="コンテンツ プレースホルダ 9"/>
          <p:cNvSpPr txBox="1">
            <a:spLocks/>
          </p:cNvSpPr>
          <p:nvPr/>
        </p:nvSpPr>
        <p:spPr>
          <a:xfrm>
            <a:off x="701675" y="4895601"/>
            <a:ext cx="8042276" cy="129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ワームホール周辺では増光現象がみられる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6450" lvl="1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ブラックホールと同じ特徴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図形グループ 17"/>
          <p:cNvGrpSpPr/>
          <p:nvPr/>
        </p:nvGrpSpPr>
        <p:grpSpPr>
          <a:xfrm>
            <a:off x="4975344" y="1237530"/>
            <a:ext cx="3314150" cy="3544332"/>
            <a:chOff x="5026439" y="1077244"/>
            <a:chExt cx="3314150" cy="3544332"/>
          </a:xfrm>
        </p:grpSpPr>
        <p:grpSp>
          <p:nvGrpSpPr>
            <p:cNvPr id="21" name="図形グループ 20"/>
            <p:cNvGrpSpPr/>
            <p:nvPr/>
          </p:nvGrpSpPr>
          <p:grpSpPr>
            <a:xfrm>
              <a:off x="5026439" y="1077244"/>
              <a:ext cx="3314150" cy="3175000"/>
              <a:chOff x="5141913" y="615950"/>
              <a:chExt cx="3314150" cy="3175000"/>
            </a:xfrm>
          </p:grpSpPr>
          <p:sp>
            <p:nvSpPr>
              <p:cNvPr id="20" name="正方形/長方形 19"/>
              <p:cNvSpPr/>
              <p:nvPr/>
            </p:nvSpPr>
            <p:spPr>
              <a:xfrm>
                <a:off x="5141913" y="615950"/>
                <a:ext cx="3314150" cy="3175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9" name="図 18" descr="light_curve_mono2.eps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5207043" y="615950"/>
                <a:ext cx="3175000" cy="3175000"/>
              </a:xfrm>
              <a:prstGeom prst="rect">
                <a:avLst/>
              </a:prstGeom>
            </p:spPr>
          </p:pic>
        </p:grpSp>
        <p:sp>
          <p:nvSpPr>
            <p:cNvPr id="14" name="テキスト ボックス 13"/>
            <p:cNvSpPr txBox="1"/>
            <p:nvPr/>
          </p:nvSpPr>
          <p:spPr>
            <a:xfrm>
              <a:off x="6263348" y="425224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光線軌道</a:t>
              </a:r>
              <a:endParaRPr kumimoji="1" lang="ja-JP" alt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2220"/>
          </a:xfrm>
        </p:spPr>
        <p:txBody>
          <a:bodyPr>
            <a:normAutofit/>
          </a:bodyPr>
          <a:lstStyle/>
          <a:p>
            <a:r>
              <a:rPr lang="ja-JP" altLang="en-US" sz="3800" dirty="0" smtClean="0"/>
              <a:t>ダスト流解</a:t>
            </a:r>
            <a:endParaRPr lang="ja-JP" altLang="en-US" sz="3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104" y="1420368"/>
            <a:ext cx="8186696" cy="2434989"/>
          </a:xfrm>
        </p:spPr>
        <p:txBody>
          <a:bodyPr>
            <a:normAutofit/>
          </a:bodyPr>
          <a:lstStyle/>
          <a:p>
            <a:r>
              <a:rPr lang="ja-JP" altLang="en-US" sz="2200" dirty="0" smtClean="0">
                <a:solidFill>
                  <a:srgbClr val="000000"/>
                </a:solidFill>
              </a:rPr>
              <a:t>状況設定</a:t>
            </a:r>
            <a:endParaRPr lang="en-US" altLang="ja-JP" sz="2200" dirty="0" smtClean="0">
              <a:solidFill>
                <a:srgbClr val="000000"/>
              </a:solidFill>
            </a:endParaRPr>
          </a:p>
          <a:p>
            <a:pPr lvl="1">
              <a:spcAft>
                <a:spcPts val="1200"/>
              </a:spcAft>
              <a:buFont typeface="Wingdings" charset="2"/>
              <a:buChar char="l"/>
            </a:pPr>
            <a:r>
              <a:rPr lang="ja-JP" altLang="en-US" sz="2000" dirty="0" smtClean="0">
                <a:solidFill>
                  <a:srgbClr val="000000"/>
                </a:solidFill>
              </a:rPr>
              <a:t>星間物質が無限遠から一様にワームホールへ落ち込む</a:t>
            </a:r>
          </a:p>
          <a:p>
            <a:pPr lvl="1">
              <a:spcAft>
                <a:spcPts val="1200"/>
              </a:spcAft>
              <a:buFont typeface="Wingdings" charset="2"/>
              <a:buChar char="l"/>
            </a:pPr>
            <a:r>
              <a:rPr lang="ja-JP" altLang="en-US" sz="2000" dirty="0" smtClean="0">
                <a:solidFill>
                  <a:srgbClr val="000000"/>
                </a:solidFill>
              </a:rPr>
              <a:t>ワームホールを原点とする角運動量を持たない</a:t>
            </a:r>
          </a:p>
          <a:p>
            <a:pPr lvl="1">
              <a:spcAft>
                <a:spcPts val="1200"/>
              </a:spcAft>
              <a:buFont typeface="Wingdings" charset="2"/>
              <a:buChar char="l"/>
            </a:pPr>
            <a:r>
              <a:rPr lang="ja-JP" altLang="en-US" sz="2000" dirty="0" smtClean="0">
                <a:solidFill>
                  <a:srgbClr val="000000"/>
                </a:solidFill>
              </a:rPr>
              <a:t>ダスト（圧力</a:t>
            </a:r>
            <a:r>
              <a:rPr lang="en-US" altLang="ja-JP" sz="2000" dirty="0" smtClean="0">
                <a:solidFill>
                  <a:srgbClr val="000000"/>
                </a:solidFill>
              </a:rPr>
              <a:t> 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0 </a:t>
            </a:r>
            <a:r>
              <a:rPr lang="en-US" altLang="ja-JP" sz="2000" dirty="0" smtClean="0">
                <a:solidFill>
                  <a:srgbClr val="000000"/>
                </a:solidFill>
              </a:rPr>
              <a:t>, </a:t>
            </a:r>
            <a:r>
              <a:rPr lang="ja-JP" altLang="en-US" sz="2000" dirty="0" smtClean="0">
                <a:solidFill>
                  <a:srgbClr val="000000"/>
                </a:solidFill>
              </a:rPr>
              <a:t>熱等の内部エネルギー</a:t>
            </a:r>
            <a:r>
              <a:rPr lang="en-US" altLang="ja-JP" sz="2000" dirty="0" smtClean="0">
                <a:solidFill>
                  <a:srgbClr val="000000"/>
                </a:solidFill>
              </a:rPr>
              <a:t>  </a:t>
            </a:r>
            <a:r>
              <a:rPr lang="en-US" altLang="ja-JP" sz="20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e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’</a:t>
            </a:r>
            <a:r>
              <a:rPr lang="en-US" altLang="ja-JP" sz="2000" dirty="0" smtClean="0">
                <a:solidFill>
                  <a:srgbClr val="000000"/>
                </a:solidFill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 0</a:t>
            </a:r>
            <a:r>
              <a:rPr lang="ja-JP" altLang="en-US" sz="2000" dirty="0" smtClean="0">
                <a:solidFill>
                  <a:srgbClr val="000000"/>
                </a:solidFill>
              </a:rPr>
              <a:t>）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 lvl="1">
              <a:spcAft>
                <a:spcPts val="1200"/>
              </a:spcAft>
              <a:buFont typeface="Wingdings" charset="2"/>
              <a:buChar char="l"/>
            </a:pPr>
            <a:r>
              <a:rPr lang="ja-JP" altLang="en-US" sz="2000" dirty="0" smtClean="0">
                <a:solidFill>
                  <a:srgbClr val="000000"/>
                </a:solidFill>
              </a:rPr>
              <a:t>定常状態（</a:t>
            </a:r>
            <a:r>
              <a:rPr lang="en-US" altLang="ja-JP" sz="2000" dirty="0" smtClean="0">
                <a:solidFill>
                  <a:srgbClr val="000000"/>
                </a:solidFill>
              </a:rPr>
              <a:t>∂ 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/ </a:t>
            </a:r>
            <a:r>
              <a:rPr lang="en-US" altLang="ja-JP" sz="2000" dirty="0" smtClean="0">
                <a:solidFill>
                  <a:srgbClr val="000000"/>
                </a:solidFill>
              </a:rPr>
              <a:t>∂ </a:t>
            </a:r>
            <a:r>
              <a:rPr lang="en-US" altLang="ja-JP" sz="20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0</a:t>
            </a:r>
            <a:r>
              <a:rPr lang="ja-JP" altLang="en-US" sz="2000" dirty="0" smtClean="0">
                <a:solidFill>
                  <a:srgbClr val="000000"/>
                </a:solidFill>
              </a:rPr>
              <a:t>）</a:t>
            </a:r>
            <a:endParaRPr lang="en-US" altLang="ja-JP" sz="2000" dirty="0" smtClean="0">
              <a:solidFill>
                <a:srgbClr val="000000"/>
              </a:solidFill>
            </a:endParaRPr>
          </a:p>
        </p:txBody>
      </p:sp>
      <p:pic>
        <p:nvPicPr>
          <p:cNvPr id="37" name="図 36" descr="vector-field2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866" y="3679007"/>
            <a:ext cx="2490077" cy="2490077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962323" y="412666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四元流速コンポーネント</a:t>
            </a:r>
            <a:endParaRPr kumimoji="1" lang="ja-JP" altLang="en-US" dirty="0"/>
          </a:p>
        </p:txBody>
      </p:sp>
      <p:graphicFrame>
        <p:nvGraphicFramePr>
          <p:cNvPr id="43" name="オブジェクト 42"/>
          <p:cNvGraphicFramePr>
            <a:graphicFrameLocks noChangeAspect="1"/>
          </p:cNvGraphicFramePr>
          <p:nvPr/>
        </p:nvGraphicFramePr>
        <p:xfrm>
          <a:off x="3971743" y="4136228"/>
          <a:ext cx="1625568" cy="421444"/>
        </p:xfrm>
        <a:graphic>
          <a:graphicData uri="http://schemas.openxmlformats.org/presentationml/2006/ole">
            <p:oleObj spid="_x0000_s28681" name="数式" r:id="rId4" imgW="977900" imgH="254000" progId="Equation.3">
              <p:embed/>
            </p:oleObj>
          </a:graphicData>
        </a:graphic>
      </p:graphicFrame>
      <p:sp>
        <p:nvSpPr>
          <p:cNvPr id="44" name="テキスト ボックス 43"/>
          <p:cNvSpPr txBox="1"/>
          <p:nvPr/>
        </p:nvSpPr>
        <p:spPr>
          <a:xfrm>
            <a:off x="962323" y="4862339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エネルギー密度（静止質量密度）</a:t>
            </a:r>
            <a:endParaRPr kumimoji="1" lang="ja-JP" altLang="en-US" dirty="0"/>
          </a:p>
        </p:txBody>
      </p:sp>
      <p:graphicFrame>
        <p:nvGraphicFramePr>
          <p:cNvPr id="47" name="オブジェクト 46"/>
          <p:cNvGraphicFramePr>
            <a:graphicFrameLocks noChangeAspect="1"/>
          </p:cNvGraphicFramePr>
          <p:nvPr/>
        </p:nvGraphicFramePr>
        <p:xfrm>
          <a:off x="4712729" y="4924046"/>
          <a:ext cx="843892" cy="251179"/>
        </p:xfrm>
        <a:graphic>
          <a:graphicData uri="http://schemas.openxmlformats.org/presentationml/2006/ole">
            <p:oleObj spid="_x0000_s28682" name="数式" r:id="rId5" imgW="469900" imgH="139700" progId="Equation.3">
              <p:embed/>
            </p:oleObj>
          </a:graphicData>
        </a:graphic>
      </p:graphicFrame>
      <p:sp>
        <p:nvSpPr>
          <p:cNvPr id="48" name="テキスト ボックス 47"/>
          <p:cNvSpPr txBox="1"/>
          <p:nvPr/>
        </p:nvSpPr>
        <p:spPr>
          <a:xfrm>
            <a:off x="3686146" y="5485118"/>
            <a:ext cx="1728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latin typeface="Times New Roman"/>
                <a:cs typeface="Times New Roman"/>
              </a:rPr>
              <a:t>m</a:t>
            </a:r>
            <a:r>
              <a:rPr kumimoji="1" lang="en-US" altLang="ja-JP" dirty="0" smtClean="0"/>
              <a:t> : </a:t>
            </a:r>
            <a:r>
              <a:rPr kumimoji="1" lang="ja-JP" altLang="en-US" dirty="0" smtClean="0"/>
              <a:t>静止質量</a:t>
            </a:r>
          </a:p>
          <a:p>
            <a:r>
              <a:rPr lang="en-US" altLang="ja-JP" i="1" dirty="0" err="1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/>
              <a:t>  : </a:t>
            </a:r>
            <a:r>
              <a:rPr lang="ja-JP" altLang="en-US" dirty="0" smtClean="0"/>
              <a:t>粒子数密度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コンテンツ プレースホルダ 2"/>
          <p:cNvSpPr txBox="1">
            <a:spLocks/>
          </p:cNvSpPr>
          <p:nvPr/>
        </p:nvSpPr>
        <p:spPr>
          <a:xfrm>
            <a:off x="403524" y="1442372"/>
            <a:ext cx="3878192" cy="515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90000"/>
              <a:buFont typeface="Wingdings" charset="2"/>
              <a:buChar char="l"/>
              <a:tabLst/>
              <a:defRPr/>
            </a:pPr>
            <a:r>
              <a:rPr lang="ja-JP" altLang="en-US" noProof="0" dirty="0" smtClean="0">
                <a:solidFill>
                  <a:srgbClr val="FF0000"/>
                </a:solidFill>
              </a:rPr>
              <a:t>エネルギー</a:t>
            </a:r>
            <a:r>
              <a:rPr lang="en-US" altLang="ja-JP" noProof="0" dirty="0" err="1" smtClean="0">
                <a:solidFill>
                  <a:srgbClr val="FF0000"/>
                </a:solidFill>
              </a:rPr>
              <a:t>･</a:t>
            </a:r>
            <a:r>
              <a:rPr lang="ja-JP" altLang="en-US" noProof="0" dirty="0" smtClean="0">
                <a:solidFill>
                  <a:srgbClr val="FF0000"/>
                </a:solidFill>
              </a:rPr>
              <a:t>運動量保存則</a:t>
            </a: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22681" y="1004341"/>
            <a:ext cx="1595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 smtClean="0"/>
              <a:t>基礎方程式</a:t>
            </a:r>
            <a:endParaRPr kumimoji="1" lang="ja-JP" altLang="en-US" sz="22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82413" y="2382123"/>
            <a:ext cx="41344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 smtClean="0"/>
              <a:t>エリスワームホール時空での解</a:t>
            </a:r>
            <a:endParaRPr kumimoji="1" lang="ja-JP" altLang="en-US" sz="2200" dirty="0"/>
          </a:p>
        </p:txBody>
      </p:sp>
      <p:grpSp>
        <p:nvGrpSpPr>
          <p:cNvPr id="59" name="図形グループ 58"/>
          <p:cNvGrpSpPr/>
          <p:nvPr/>
        </p:nvGrpSpPr>
        <p:grpSpPr>
          <a:xfrm>
            <a:off x="5844845" y="5600989"/>
            <a:ext cx="2666078" cy="789111"/>
            <a:chOff x="3296107" y="5740243"/>
            <a:chExt cx="2666078" cy="789111"/>
          </a:xfrm>
        </p:grpSpPr>
        <p:grpSp>
          <p:nvGrpSpPr>
            <p:cNvPr id="8" name="グループ化 23"/>
            <p:cNvGrpSpPr/>
            <p:nvPr/>
          </p:nvGrpSpPr>
          <p:grpSpPr>
            <a:xfrm>
              <a:off x="3325893" y="5957897"/>
              <a:ext cx="1863152" cy="571457"/>
              <a:chOff x="6194298" y="6102339"/>
              <a:chExt cx="2649439" cy="812614"/>
            </a:xfrm>
          </p:grpSpPr>
          <p:sp>
            <p:nvSpPr>
              <p:cNvPr id="56" name="テキスト ボックス 55"/>
              <p:cNvSpPr txBox="1"/>
              <p:nvPr/>
            </p:nvSpPr>
            <p:spPr>
              <a:xfrm>
                <a:off x="6194298" y="6389762"/>
                <a:ext cx="2649439" cy="52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>
                    <a:latin typeface="Times New Roman"/>
                    <a:cs typeface="Times New Roman"/>
                  </a:rPr>
                  <a:t>M</a:t>
                </a:r>
                <a:r>
                  <a:rPr lang="en-US" altLang="ja-JP" i="1" dirty="0" smtClean="0">
                    <a:latin typeface="Times New Roman"/>
                    <a:cs typeface="Times New Roman"/>
                  </a:rPr>
                  <a:t> </a:t>
                </a:r>
                <a:r>
                  <a:rPr kumimoji="1" lang="en-US" altLang="ja-JP" dirty="0" smtClean="0"/>
                  <a:t> :  </a:t>
                </a:r>
                <a:r>
                  <a:rPr kumimoji="1" lang="ja-JP" altLang="en-US" dirty="0" smtClean="0"/>
                  <a:t>質量降着率</a:t>
                </a:r>
                <a:endParaRPr kumimoji="1" lang="ja-JP" altLang="en-US" dirty="0"/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6320920" y="6102339"/>
                <a:ext cx="353476" cy="52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.</a:t>
                </a:r>
                <a:endParaRPr kumimoji="1" lang="ja-JP" altLang="en-US" dirty="0"/>
              </a:p>
            </p:txBody>
          </p:sp>
        </p:grpSp>
        <p:sp>
          <p:nvSpPr>
            <p:cNvPr id="62" name="テキスト ボックス 61"/>
            <p:cNvSpPr txBox="1"/>
            <p:nvPr/>
          </p:nvSpPr>
          <p:spPr>
            <a:xfrm>
              <a:off x="3296107" y="5740243"/>
              <a:ext cx="2666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i="1" dirty="0" smtClean="0">
                  <a:latin typeface="Times New Roman"/>
                  <a:cs typeface="Times New Roman"/>
                </a:rPr>
                <a:t>u</a:t>
              </a:r>
              <a:r>
                <a:rPr lang="ja-JP" altLang="en-US" baseline="-25000" dirty="0" smtClean="0">
                  <a:latin typeface="Times New Roman"/>
                  <a:cs typeface="Times New Roman"/>
                </a:rPr>
                <a:t>∞</a:t>
              </a:r>
              <a:r>
                <a:rPr kumimoji="1" lang="en-US" altLang="ja-JP" dirty="0" smtClean="0"/>
                <a:t> :</a:t>
              </a:r>
              <a:r>
                <a:rPr lang="ja-JP" altLang="en-US" dirty="0" smtClean="0"/>
                <a:t> 無限遠</a:t>
              </a:r>
              <a:r>
                <a:rPr kumimoji="1" lang="ja-JP" altLang="en-US" dirty="0" smtClean="0"/>
                <a:t>での流速</a:t>
              </a:r>
              <a:endParaRPr kumimoji="1" lang="ja-JP" altLang="en-US" dirty="0"/>
            </a:p>
          </p:txBody>
        </p:sp>
      </p:grpSp>
      <p:grpSp>
        <p:nvGrpSpPr>
          <p:cNvPr id="9" name="図形グループ 9"/>
          <p:cNvGrpSpPr/>
          <p:nvPr/>
        </p:nvGrpSpPr>
        <p:grpSpPr>
          <a:xfrm>
            <a:off x="1594935" y="3037749"/>
            <a:ext cx="1804943" cy="1019464"/>
            <a:chOff x="5199249" y="5371832"/>
            <a:chExt cx="1507953" cy="851718"/>
          </a:xfrm>
        </p:grpSpPr>
        <p:sp>
          <p:nvSpPr>
            <p:cNvPr id="64" name="正方形/長方形 63"/>
            <p:cNvSpPr/>
            <p:nvPr/>
          </p:nvSpPr>
          <p:spPr>
            <a:xfrm>
              <a:off x="5199249" y="5371832"/>
              <a:ext cx="1507953" cy="8517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65" name="オブジェクト 64"/>
            <p:cNvGraphicFramePr>
              <a:graphicFrameLocks noChangeAspect="1"/>
            </p:cNvGraphicFramePr>
            <p:nvPr/>
          </p:nvGraphicFramePr>
          <p:xfrm>
            <a:off x="5256205" y="5449438"/>
            <a:ext cx="1328169" cy="682440"/>
          </p:xfrm>
          <a:graphic>
            <a:graphicData uri="http://schemas.openxmlformats.org/presentationml/2006/ole">
              <p:oleObj spid="_x0000_s205830" name="数式" r:id="rId3" imgW="838200" imgH="431800" progId="Equation.3">
                <p:embed/>
              </p:oleObj>
            </a:graphicData>
          </a:graphic>
        </p:graphicFrame>
      </p:grpSp>
      <p:grpSp>
        <p:nvGrpSpPr>
          <p:cNvPr id="10" name="図形グループ 9"/>
          <p:cNvGrpSpPr/>
          <p:nvPr/>
        </p:nvGrpSpPr>
        <p:grpSpPr>
          <a:xfrm>
            <a:off x="1594935" y="4636912"/>
            <a:ext cx="2135164" cy="1447182"/>
            <a:chOff x="5287850" y="5371831"/>
            <a:chExt cx="1956934" cy="1326381"/>
          </a:xfrm>
        </p:grpSpPr>
        <p:sp>
          <p:nvSpPr>
            <p:cNvPr id="67" name="正方形/長方形 66"/>
            <p:cNvSpPr/>
            <p:nvPr/>
          </p:nvSpPr>
          <p:spPr>
            <a:xfrm>
              <a:off x="5287850" y="5371831"/>
              <a:ext cx="1956934" cy="13263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68" name="オブジェクト 67"/>
            <p:cNvGraphicFramePr>
              <a:graphicFrameLocks noChangeAspect="1"/>
            </p:cNvGraphicFramePr>
            <p:nvPr/>
          </p:nvGraphicFramePr>
          <p:xfrm>
            <a:off x="5345055" y="5517491"/>
            <a:ext cx="1847832" cy="1044680"/>
          </p:xfrm>
          <a:graphic>
            <a:graphicData uri="http://schemas.openxmlformats.org/presentationml/2006/ole">
              <p:oleObj spid="_x0000_s205831" name="数式" r:id="rId4" imgW="1168400" imgH="660400" progId="Equation.3">
                <p:embed/>
              </p:oleObj>
            </a:graphicData>
          </a:graphic>
        </p:graphicFrame>
      </p:grpSp>
      <p:graphicFrame>
        <p:nvGraphicFramePr>
          <p:cNvPr id="54" name="オブジェクト 53"/>
          <p:cNvGraphicFramePr>
            <a:graphicFrameLocks noChangeAspect="1"/>
          </p:cNvGraphicFramePr>
          <p:nvPr/>
        </p:nvGraphicFramePr>
        <p:xfrm>
          <a:off x="4349307" y="1418392"/>
          <a:ext cx="969774" cy="460642"/>
        </p:xfrm>
        <a:graphic>
          <a:graphicData uri="http://schemas.openxmlformats.org/presentationml/2006/ole">
            <p:oleObj spid="_x0000_s205832" name="数式" r:id="rId5" imgW="482600" imgH="228600" progId="Equation.3">
              <p:embed/>
            </p:oleObj>
          </a:graphicData>
        </a:graphic>
      </p:graphicFrame>
      <p:sp>
        <p:nvSpPr>
          <p:cNvPr id="41" name="タイトル 1"/>
          <p:cNvSpPr txBox="1">
            <a:spLocks/>
          </p:cNvSpPr>
          <p:nvPr/>
        </p:nvSpPr>
        <p:spPr>
          <a:xfrm>
            <a:off x="7302125" y="267494"/>
            <a:ext cx="1783443" cy="49450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ダスト流解</a:t>
            </a:r>
            <a:endParaRPr kumimoji="1" lang="ja-JP" altLang="en-US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3" name="グループ化 28"/>
          <p:cNvGrpSpPr/>
          <p:nvPr/>
        </p:nvGrpSpPr>
        <p:grpSpPr>
          <a:xfrm>
            <a:off x="5004389" y="2382124"/>
            <a:ext cx="3794232" cy="2978379"/>
            <a:chOff x="4999916" y="3149245"/>
            <a:chExt cx="3794232" cy="2978379"/>
          </a:xfrm>
        </p:grpSpPr>
        <p:grpSp>
          <p:nvGrpSpPr>
            <p:cNvPr id="66" name="グループ化 27"/>
            <p:cNvGrpSpPr/>
            <p:nvPr/>
          </p:nvGrpSpPr>
          <p:grpSpPr>
            <a:xfrm>
              <a:off x="4999916" y="3149245"/>
              <a:ext cx="3794232" cy="2978379"/>
              <a:chOff x="4999916" y="3149245"/>
              <a:chExt cx="3794232" cy="2978379"/>
            </a:xfrm>
          </p:grpSpPr>
          <p:sp>
            <p:nvSpPr>
              <p:cNvPr id="70" name="四角形吹き出し 69"/>
              <p:cNvSpPr/>
              <p:nvPr/>
            </p:nvSpPr>
            <p:spPr>
              <a:xfrm rot="5400000">
                <a:off x="5389324" y="2759837"/>
                <a:ext cx="2978379" cy="3757196"/>
              </a:xfrm>
              <a:prstGeom prst="wedgeRectCallout">
                <a:avLst>
                  <a:gd name="adj1" fmla="val 57016"/>
                  <a:gd name="adj2" fmla="val 81287"/>
                </a:avLst>
              </a:prstGeom>
              <a:solidFill>
                <a:srgbClr val="FFFFFF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5036201" y="5451535"/>
                <a:ext cx="37579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>
                    <a:latin typeface="Times New Roman"/>
                    <a:cs typeface="Times New Roman"/>
                  </a:rPr>
                  <a:t>質量密度の分布</a:t>
                </a:r>
                <a:endParaRPr kumimoji="1" lang="en-US" altLang="ja-JP" dirty="0" smtClean="0">
                  <a:latin typeface="Times New Roman"/>
                  <a:cs typeface="Times New Roman"/>
                </a:endParaRPr>
              </a:p>
              <a:p>
                <a:r>
                  <a:rPr kumimoji="1" lang="en-US" altLang="ja-JP" dirty="0" smtClean="0">
                    <a:latin typeface="Times New Roman"/>
                    <a:cs typeface="Times New Roman"/>
                  </a:rPr>
                  <a:t>※ </a:t>
                </a:r>
                <a:r>
                  <a:rPr kumimoji="1" lang="en-US" altLang="ja-JP" i="1" dirty="0" err="1" smtClean="0">
                    <a:latin typeface="Times New Roman"/>
                    <a:cs typeface="Times New Roman"/>
                  </a:rPr>
                  <a:t>r</a:t>
                </a:r>
                <a:r>
                  <a:rPr kumimoji="1" lang="en-US" altLang="ja-JP" dirty="0" smtClean="0">
                    <a:latin typeface="Times New Roman"/>
                    <a:cs typeface="Times New Roman"/>
                  </a:rPr>
                  <a:t> = 0</a:t>
                </a:r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でワームホールの穴の位置</a:t>
                </a:r>
                <a:endParaRPr kumimoji="1" lang="ja-JP" altLang="en-US" dirty="0"/>
              </a:p>
            </p:txBody>
          </p:sp>
        </p:grpSp>
        <p:pic>
          <p:nvPicPr>
            <p:cNvPr id="69" name="図 68" descr="density_WH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5329546" y="3254843"/>
              <a:ext cx="2992046" cy="2196692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94077"/>
          </a:xfrm>
        </p:spPr>
        <p:txBody>
          <a:bodyPr>
            <a:normAutofit/>
          </a:bodyPr>
          <a:lstStyle/>
          <a:p>
            <a:r>
              <a:rPr lang="ja-JP" altLang="en-US" sz="3800" dirty="0" smtClean="0">
                <a:solidFill>
                  <a:srgbClr val="2C7C9F"/>
                </a:solidFill>
              </a:rPr>
              <a:t>数値計算</a:t>
            </a:r>
            <a:endParaRPr lang="ja-JP" altLang="en-US" sz="3800" dirty="0">
              <a:solidFill>
                <a:srgbClr val="2C7C9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72859"/>
            <a:ext cx="8074025" cy="5385997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ja-JP" altLang="en-US" sz="2000" dirty="0" smtClean="0">
                <a:solidFill>
                  <a:srgbClr val="000000"/>
                </a:solidFill>
              </a:rPr>
              <a:t>望遠鏡でダストを観測</a:t>
            </a:r>
          </a:p>
          <a:p>
            <a:pPr lvl="1">
              <a:spcAft>
                <a:spcPts val="600"/>
              </a:spcAft>
              <a:buFont typeface="Wingdings" charset="2"/>
              <a:buChar char="l"/>
            </a:pPr>
            <a:r>
              <a:rPr lang="ja-JP" altLang="en-US" sz="1800" dirty="0" smtClean="0">
                <a:solidFill>
                  <a:srgbClr val="000000"/>
                </a:solidFill>
              </a:rPr>
              <a:t>ワームホールの周辺にダストが分布している</a:t>
            </a:r>
            <a:endParaRPr lang="en-US" altLang="ja-JP" sz="1800" dirty="0" smtClean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  <a:buFont typeface="Wingdings" charset="2"/>
              <a:buChar char="l"/>
            </a:pPr>
            <a:r>
              <a:rPr lang="ja-JP" altLang="en-US" sz="1800" dirty="0" smtClean="0">
                <a:solidFill>
                  <a:srgbClr val="000000"/>
                </a:solidFill>
              </a:rPr>
              <a:t>ダストは喉半径に比べて十分大きい</a:t>
            </a:r>
            <a:endParaRPr lang="en-US" altLang="ja-JP" sz="1800" dirty="0" smtClean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  <a:buFont typeface="Wingdings" charset="2"/>
              <a:buChar char="l"/>
            </a:pPr>
            <a:r>
              <a:rPr lang="ja-JP" altLang="en-US" sz="1800" dirty="0" smtClean="0">
                <a:solidFill>
                  <a:srgbClr val="000000"/>
                </a:solidFill>
              </a:rPr>
              <a:t>十分な分解能を持つ望遠鏡</a:t>
            </a:r>
          </a:p>
          <a:p>
            <a:pPr lvl="1">
              <a:spcAft>
                <a:spcPts val="600"/>
              </a:spcAft>
              <a:buFont typeface="Wingdings" charset="2"/>
              <a:buChar char="l"/>
            </a:pPr>
            <a:r>
              <a:rPr lang="ja-JP" altLang="en-US" sz="1800" dirty="0" smtClean="0">
                <a:solidFill>
                  <a:srgbClr val="000000"/>
                </a:solidFill>
              </a:rPr>
              <a:t>ダストは放射のみ（吸収を起こさない）</a:t>
            </a:r>
            <a:endParaRPr lang="en-US" altLang="ja-JP" sz="1800" dirty="0" smtClean="0">
              <a:solidFill>
                <a:srgbClr val="000000"/>
              </a:solidFill>
            </a:endParaRPr>
          </a:p>
          <a:p>
            <a:pPr lvl="1">
              <a:spcAft>
                <a:spcPts val="1800"/>
              </a:spcAft>
              <a:buFont typeface="Wingdings" charset="2"/>
              <a:buChar char="l"/>
            </a:pPr>
            <a:r>
              <a:rPr lang="ja-JP" altLang="en-US" sz="1800" dirty="0" smtClean="0">
                <a:solidFill>
                  <a:srgbClr val="000000"/>
                </a:solidFill>
              </a:rPr>
              <a:t>ダストからの放射は周波数に依存しない</a:t>
            </a:r>
          </a:p>
          <a:p>
            <a:pPr>
              <a:spcAft>
                <a:spcPts val="600"/>
              </a:spcAft>
            </a:pPr>
            <a:r>
              <a:rPr lang="ja-JP" altLang="en-US" sz="2000" dirty="0" smtClean="0">
                <a:solidFill>
                  <a:srgbClr val="000000"/>
                </a:solidFill>
              </a:rPr>
              <a:t>観測量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  <a:buFont typeface="Wingdings" charset="2"/>
              <a:buChar char="l"/>
            </a:pPr>
            <a:r>
              <a:rPr lang="ja-JP" altLang="en-US" sz="1800" dirty="0" smtClean="0">
                <a:solidFill>
                  <a:srgbClr val="000000"/>
                </a:solidFill>
              </a:rPr>
              <a:t>観測者からのみかけの位置</a:t>
            </a:r>
            <a:r>
              <a:rPr lang="en-US" altLang="ja-JP" sz="1800" dirty="0" smtClean="0">
                <a:solidFill>
                  <a:srgbClr val="000000"/>
                </a:solidFill>
              </a:rPr>
              <a:t> </a:t>
            </a:r>
            <a:r>
              <a:rPr lang="en-US" altLang="ja-JP" sz="18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</a:p>
          <a:p>
            <a:pPr lvl="1">
              <a:spcAft>
                <a:spcPts val="1800"/>
              </a:spcAft>
              <a:buFont typeface="Wingdings" charset="2"/>
              <a:buChar char="l"/>
            </a:pPr>
            <a:r>
              <a:rPr lang="ja-JP" altLang="en-US" sz="1800" dirty="0" smtClean="0">
                <a:solidFill>
                  <a:srgbClr val="000000"/>
                </a:solidFill>
                <a:latin typeface="+mj-lt"/>
                <a:cs typeface="Symbol" charset="2"/>
              </a:rPr>
              <a:t>ある周波数</a:t>
            </a:r>
            <a:r>
              <a:rPr lang="en-US" altLang="ja-JP" sz="1800" dirty="0" smtClean="0">
                <a:solidFill>
                  <a:srgbClr val="000000"/>
                </a:solidFill>
                <a:latin typeface="+mj-lt"/>
                <a:cs typeface="Symbol" charset="2"/>
              </a:rPr>
              <a:t> </a:t>
            </a:r>
            <a:r>
              <a:rPr lang="en-US" altLang="ja-JP" sz="18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1800" dirty="0" smtClean="0">
                <a:solidFill>
                  <a:srgbClr val="000000"/>
                </a:solidFill>
                <a:latin typeface="+mj-lt"/>
                <a:cs typeface="Symbol" charset="2"/>
              </a:rPr>
              <a:t> </a:t>
            </a:r>
            <a:r>
              <a:rPr lang="ja-JP" altLang="en-US" sz="1800" dirty="0" smtClean="0">
                <a:solidFill>
                  <a:srgbClr val="000000"/>
                </a:solidFill>
                <a:latin typeface="+mj-lt"/>
                <a:cs typeface="Symbol" charset="2"/>
              </a:rPr>
              <a:t>での放射強度</a:t>
            </a:r>
            <a:r>
              <a:rPr lang="en-US" altLang="ja-JP" sz="1800" dirty="0" smtClean="0">
                <a:solidFill>
                  <a:srgbClr val="000000"/>
                </a:solidFill>
                <a:latin typeface="+mj-lt"/>
                <a:cs typeface="Symbol" charset="2"/>
              </a:rPr>
              <a:t> </a:t>
            </a:r>
            <a:r>
              <a:rPr lang="en-US" altLang="ja-JP" sz="1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ja-JP" altLang="en-US" sz="1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1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(</a:t>
            </a:r>
            <a:r>
              <a:rPr lang="en-US" altLang="ja-JP" sz="18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n </a:t>
            </a:r>
            <a:r>
              <a:rPr lang="en-US" altLang="ja-JP" sz="1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)</a:t>
            </a:r>
            <a:endParaRPr lang="ja-JP" altLang="en-US" sz="1800" baseline="-25000" dirty="0" smtClean="0">
              <a:solidFill>
                <a:srgbClr val="000000"/>
              </a:solidFill>
              <a:latin typeface="Symbol" charset="2"/>
              <a:cs typeface="Symbol" charset="2"/>
            </a:endParaRPr>
          </a:p>
          <a:p>
            <a:pPr>
              <a:spcAft>
                <a:spcPts val="600"/>
              </a:spcAft>
            </a:pPr>
            <a:r>
              <a:rPr lang="ja-JP" altLang="en-US" sz="2000" dirty="0" smtClean="0">
                <a:solidFill>
                  <a:srgbClr val="000000"/>
                </a:solidFill>
              </a:rPr>
              <a:t>方法</a:t>
            </a:r>
          </a:p>
          <a:p>
            <a:pPr lvl="1">
              <a:spcAft>
                <a:spcPts val="600"/>
              </a:spcAft>
              <a:buFont typeface="Wingdings" charset="2"/>
              <a:buChar char="l"/>
            </a:pPr>
            <a:r>
              <a:rPr lang="ja-JP" altLang="en-US" sz="1800" dirty="0" smtClean="0">
                <a:solidFill>
                  <a:srgbClr val="000000"/>
                </a:solidFill>
              </a:rPr>
              <a:t>ルンゲ</a:t>
            </a:r>
            <a:r>
              <a:rPr lang="en-US" altLang="ja-JP" sz="1800" dirty="0" smtClean="0">
                <a:solidFill>
                  <a:srgbClr val="000000"/>
                </a:solidFill>
              </a:rPr>
              <a:t>=</a:t>
            </a:r>
            <a:r>
              <a:rPr lang="ja-JP" altLang="en-US" sz="1800" dirty="0" smtClean="0">
                <a:solidFill>
                  <a:srgbClr val="000000"/>
                </a:solidFill>
              </a:rPr>
              <a:t>クッタ法による測地線方程式等の数値計算</a:t>
            </a:r>
          </a:p>
          <a:p>
            <a:pPr lvl="1">
              <a:spcAft>
                <a:spcPts val="600"/>
              </a:spcAft>
              <a:buFont typeface="Wingdings" charset="2"/>
              <a:buChar char="l"/>
            </a:pPr>
            <a:r>
              <a:rPr lang="ja-JP" altLang="en-US" sz="1800" dirty="0" smtClean="0">
                <a:solidFill>
                  <a:srgbClr val="000000"/>
                </a:solidFill>
              </a:rPr>
              <a:t>光線追跡（観測者から光源まで時間を巻き戻しながら解く</a:t>
            </a:r>
            <a:r>
              <a:rPr lang="ja-JP" altLang="en-US" sz="1600" dirty="0" smtClean="0">
                <a:solidFill>
                  <a:srgbClr val="000000"/>
                </a:solidFill>
              </a:rPr>
              <a:t>）</a:t>
            </a:r>
          </a:p>
          <a:p>
            <a:pPr lvl="1">
              <a:buFont typeface="Wingdings" charset="2"/>
              <a:buChar char="l"/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782455" y="3929070"/>
            <a:ext cx="3703698" cy="1289367"/>
            <a:chOff x="5038916" y="3941890"/>
            <a:chExt cx="3763708" cy="1310259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5038916" y="3941890"/>
              <a:ext cx="3763708" cy="1310259"/>
              <a:chOff x="5660708" y="2954338"/>
              <a:chExt cx="3763708" cy="1310259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5660708" y="2966530"/>
                <a:ext cx="3763708" cy="12980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aphicFrame>
            <p:nvGraphicFramePr>
              <p:cNvPr id="5" name="オブジェクト 4"/>
              <p:cNvGraphicFramePr>
                <a:graphicFrameLocks noChangeAspect="1"/>
              </p:cNvGraphicFramePr>
              <p:nvPr/>
            </p:nvGraphicFramePr>
            <p:xfrm>
              <a:off x="5843588" y="2954338"/>
              <a:ext cx="3525837" cy="1285875"/>
            </p:xfrm>
            <a:graphic>
              <a:graphicData uri="http://schemas.openxmlformats.org/presentationml/2006/ole">
                <p:oleObj spid="_x0000_s63489" name="数式" r:id="rId3" imgW="2234880" imgH="812520" progId="Equation.3">
                  <p:embed/>
                </p:oleObj>
              </a:graphicData>
            </a:graphic>
          </p:graphicFrame>
        </p:grpSp>
        <p:sp>
          <p:nvSpPr>
            <p:cNvPr id="7" name="テキスト ボックス 6"/>
            <p:cNvSpPr txBox="1"/>
            <p:nvPr/>
          </p:nvSpPr>
          <p:spPr>
            <a:xfrm>
              <a:off x="5370971" y="4526072"/>
              <a:ext cx="358723" cy="406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i="1" dirty="0" smtClean="0">
                  <a:latin typeface="Monotype Corsiva" pitchFamily="66" charset="0"/>
                </a:rPr>
                <a:t>J</a:t>
              </a:r>
              <a:endParaRPr kumimoji="1" lang="ja-JP" altLang="en-US" sz="1400" i="1" dirty="0">
                <a:latin typeface="Monotype Corsiva" pitchFamily="66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723880" y="4681447"/>
              <a:ext cx="358723" cy="406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i="1" dirty="0" smtClean="0">
                  <a:solidFill>
                    <a:srgbClr val="000000"/>
                  </a:solidFill>
                  <a:latin typeface="Monotype Corsiva" pitchFamily="66" charset="0"/>
                </a:rPr>
                <a:t>J</a:t>
              </a:r>
              <a:endParaRPr kumimoji="1" lang="ja-JP" altLang="en-US" sz="1400" i="1" dirty="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21" name="図形グループ 20"/>
          <p:cNvGrpSpPr/>
          <p:nvPr/>
        </p:nvGrpSpPr>
        <p:grpSpPr>
          <a:xfrm>
            <a:off x="6054034" y="1502625"/>
            <a:ext cx="2859790" cy="1989585"/>
            <a:chOff x="5676892" y="1578617"/>
            <a:chExt cx="2859790" cy="1989585"/>
          </a:xfrm>
        </p:grpSpPr>
        <p:sp>
          <p:nvSpPr>
            <p:cNvPr id="20" name="二等辺三角形 19"/>
            <p:cNvSpPr/>
            <p:nvPr/>
          </p:nvSpPr>
          <p:spPr>
            <a:xfrm rot="18245690">
              <a:off x="8192203" y="2871468"/>
              <a:ext cx="109217" cy="213131"/>
            </a:xfrm>
            <a:prstGeom prst="triangle">
              <a:avLst/>
            </a:prstGeom>
            <a:solidFill>
              <a:srgbClr val="59595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" name="図形グループ 17"/>
            <p:cNvGrpSpPr/>
            <p:nvPr/>
          </p:nvGrpSpPr>
          <p:grpSpPr>
            <a:xfrm>
              <a:off x="5676892" y="1578617"/>
              <a:ext cx="2859790" cy="1989585"/>
              <a:chOff x="5372092" y="1578617"/>
              <a:chExt cx="2859790" cy="1989585"/>
            </a:xfrm>
          </p:grpSpPr>
          <p:sp>
            <p:nvSpPr>
              <p:cNvPr id="10" name="円/楕円 9"/>
              <p:cNvSpPr/>
              <p:nvPr/>
            </p:nvSpPr>
            <p:spPr>
              <a:xfrm>
                <a:off x="5769482" y="1861820"/>
                <a:ext cx="182880" cy="182880"/>
              </a:xfrm>
              <a:prstGeom prst="ellipse">
                <a:avLst/>
              </a:prstGeom>
              <a:solidFill>
                <a:srgbClr val="595959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雲 10"/>
              <p:cNvSpPr/>
              <p:nvPr/>
            </p:nvSpPr>
            <p:spPr>
              <a:xfrm>
                <a:off x="5372092" y="1578617"/>
                <a:ext cx="990428" cy="816864"/>
              </a:xfrm>
              <a:prstGeom prst="cloud">
                <a:avLst/>
              </a:prstGeom>
              <a:solidFill>
                <a:srgbClr val="77FF74">
                  <a:alpha val="28000"/>
                </a:srgbClr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6" name="グループ化 15"/>
              <p:cNvGrpSpPr/>
              <p:nvPr/>
            </p:nvGrpSpPr>
            <p:grpSpPr>
              <a:xfrm>
                <a:off x="7748106" y="2738414"/>
                <a:ext cx="483776" cy="829788"/>
                <a:chOff x="7148785" y="2601844"/>
                <a:chExt cx="483776" cy="829788"/>
              </a:xfrm>
            </p:grpSpPr>
            <p:sp>
              <p:nvSpPr>
                <p:cNvPr id="15" name="二等辺三角形 14"/>
                <p:cNvSpPr/>
                <p:nvPr/>
              </p:nvSpPr>
              <p:spPr>
                <a:xfrm>
                  <a:off x="7342691" y="2907376"/>
                  <a:ext cx="289870" cy="524256"/>
                </a:xfrm>
                <a:prstGeom prst="triangle">
                  <a:avLst/>
                </a:prstGeom>
                <a:solidFill>
                  <a:srgbClr val="595959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弦 12"/>
                <p:cNvSpPr/>
                <p:nvPr/>
              </p:nvSpPr>
              <p:spPr>
                <a:xfrm rot="12801885">
                  <a:off x="7148785" y="2601844"/>
                  <a:ext cx="470430" cy="499872"/>
                </a:xfrm>
                <a:prstGeom prst="chord">
                  <a:avLst>
                    <a:gd name="adj1" fmla="val 5399365"/>
                    <a:gd name="adj2" fmla="val 16200000"/>
                  </a:avLst>
                </a:prstGeom>
                <a:solidFill>
                  <a:srgbClr val="595959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22" name="フリーフォーム 21"/>
          <p:cNvSpPr/>
          <p:nvPr/>
        </p:nvSpPr>
        <p:spPr>
          <a:xfrm>
            <a:off x="6340929" y="1502625"/>
            <a:ext cx="2168071" cy="1309518"/>
          </a:xfrm>
          <a:custGeom>
            <a:avLst/>
            <a:gdLst>
              <a:gd name="connsiteX0" fmla="*/ 0 w 1877786"/>
              <a:gd name="connsiteY0" fmla="*/ 0 h 1133929"/>
              <a:gd name="connsiteX1" fmla="*/ 1877786 w 1877786"/>
              <a:gd name="connsiteY1" fmla="*/ 1133929 h 1133929"/>
              <a:gd name="connsiteX2" fmla="*/ 1877786 w 1877786"/>
              <a:gd name="connsiteY2" fmla="*/ 1133929 h 1133929"/>
              <a:gd name="connsiteX0" fmla="*/ 0 w 1877786"/>
              <a:gd name="connsiteY0" fmla="*/ 175589 h 1309518"/>
              <a:gd name="connsiteX1" fmla="*/ 1877786 w 1877786"/>
              <a:gd name="connsiteY1" fmla="*/ 1309518 h 1309518"/>
              <a:gd name="connsiteX2" fmla="*/ 1877786 w 1877786"/>
              <a:gd name="connsiteY2" fmla="*/ 1309518 h 1309518"/>
              <a:gd name="connsiteX0" fmla="*/ 0 w 1877786"/>
              <a:gd name="connsiteY0" fmla="*/ 175589 h 1309518"/>
              <a:gd name="connsiteX1" fmla="*/ 1877786 w 1877786"/>
              <a:gd name="connsiteY1" fmla="*/ 1309518 h 1309518"/>
              <a:gd name="connsiteX2" fmla="*/ 1877786 w 1877786"/>
              <a:gd name="connsiteY2" fmla="*/ 1309518 h 130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7786" h="1309518">
                <a:moveTo>
                  <a:pt x="0" y="175589"/>
                </a:moveTo>
                <a:cubicBezTo>
                  <a:pt x="562429" y="0"/>
                  <a:pt x="885208" y="341899"/>
                  <a:pt x="1877786" y="1309518"/>
                </a:cubicBezTo>
                <a:lnTo>
                  <a:pt x="1877786" y="1309518"/>
                </a:lnTo>
              </a:path>
            </a:pathLst>
          </a:cu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12775" y="1455744"/>
            <a:ext cx="7918450" cy="2145613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測地線方程式</a:t>
            </a:r>
          </a:p>
        </p:txBody>
      </p:sp>
      <p:graphicFrame>
        <p:nvGraphicFramePr>
          <p:cNvPr id="45" name="オブジェクト 44"/>
          <p:cNvGraphicFramePr>
            <a:graphicFrameLocks noChangeAspect="1"/>
          </p:cNvGraphicFramePr>
          <p:nvPr/>
        </p:nvGraphicFramePr>
        <p:xfrm>
          <a:off x="1284288" y="2097088"/>
          <a:ext cx="3109912" cy="1284287"/>
        </p:xfrm>
        <a:graphic>
          <a:graphicData uri="http://schemas.openxmlformats.org/presentationml/2006/ole">
            <p:oleObj spid="_x0000_s192515" name="数式" r:id="rId3" imgW="1968480" imgH="812520" progId="Equation.3">
              <p:embed/>
            </p:oleObj>
          </a:graphicData>
        </a:graphic>
      </p:graphicFrame>
      <p:grpSp>
        <p:nvGrpSpPr>
          <p:cNvPr id="4" name="図形グループ 49"/>
          <p:cNvGrpSpPr/>
          <p:nvPr/>
        </p:nvGrpSpPr>
        <p:grpSpPr>
          <a:xfrm>
            <a:off x="5472099" y="1810934"/>
            <a:ext cx="2648858" cy="1184997"/>
            <a:chOff x="6005290" y="1968499"/>
            <a:chExt cx="2648858" cy="1184997"/>
          </a:xfrm>
        </p:grpSpPr>
        <p:sp>
          <p:nvSpPr>
            <p:cNvPr id="47" name="角丸四角形 46"/>
            <p:cNvSpPr/>
            <p:nvPr/>
          </p:nvSpPr>
          <p:spPr>
            <a:xfrm>
              <a:off x="6005290" y="1968499"/>
              <a:ext cx="2648858" cy="1184997"/>
            </a:xfrm>
            <a:prstGeom prst="round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42" name="オブジェクト 41"/>
            <p:cNvGraphicFramePr>
              <a:graphicFrameLocks noChangeAspect="1"/>
            </p:cNvGraphicFramePr>
            <p:nvPr/>
          </p:nvGraphicFramePr>
          <p:xfrm>
            <a:off x="7234233" y="2157640"/>
            <a:ext cx="1203325" cy="622300"/>
          </p:xfrm>
          <a:graphic>
            <a:graphicData uri="http://schemas.openxmlformats.org/presentationml/2006/ole">
              <p:oleObj spid="_x0000_s192514" name="数式" r:id="rId4" imgW="762000" imgH="393700" progId="Equation.3">
                <p:embed/>
              </p:oleObj>
            </a:graphicData>
          </a:graphic>
        </p:graphicFrame>
        <p:sp>
          <p:nvSpPr>
            <p:cNvPr id="46" name="テキスト ボックス 45"/>
            <p:cNvSpPr txBox="1"/>
            <p:nvPr/>
          </p:nvSpPr>
          <p:spPr>
            <a:xfrm>
              <a:off x="7448877" y="2818506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/>
                <a:t>運動方程式</a:t>
              </a:r>
              <a:endParaRPr kumimoji="1" lang="ja-JP" altLang="en-US" sz="1400" dirty="0"/>
            </a:p>
          </p:txBody>
        </p:sp>
        <p:sp>
          <p:nvSpPr>
            <p:cNvPr id="48" name="左右矢印 47"/>
            <p:cNvSpPr/>
            <p:nvPr/>
          </p:nvSpPr>
          <p:spPr>
            <a:xfrm>
              <a:off x="6177642" y="2429618"/>
              <a:ext cx="816429" cy="258083"/>
            </a:xfrm>
            <a:prstGeom prst="left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6304647" y="2687701"/>
              <a:ext cx="56938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00" dirty="0" smtClean="0"/>
                <a:t>対応</a:t>
              </a:r>
              <a:endParaRPr kumimoji="1" lang="ja-JP" altLang="en-US" sz="1500" dirty="0"/>
            </a:p>
          </p:txBody>
        </p:sp>
      </p:grpSp>
      <p:sp>
        <p:nvSpPr>
          <p:cNvPr id="51" name="コンテンツ プレースホルダ 2"/>
          <p:cNvSpPr txBox="1">
            <a:spLocks/>
          </p:cNvSpPr>
          <p:nvPr/>
        </p:nvSpPr>
        <p:spPr>
          <a:xfrm>
            <a:off x="612775" y="3759893"/>
            <a:ext cx="7918450" cy="2145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tabLst/>
              <a:defRPr/>
            </a:pPr>
            <a:r>
              <a:rPr lang="ja-JP" altLang="en-US" sz="2200" dirty="0" smtClean="0"/>
              <a:t>エリスワームホールに適用（</a:t>
            </a:r>
            <a:r>
              <a:rPr lang="en-US" altLang="ja-JP" sz="2200" i="1" dirty="0" err="1" smtClean="0">
                <a:latin typeface="Symbol" charset="2"/>
                <a:cs typeface="Symbol" charset="2"/>
              </a:rPr>
              <a:t>q</a:t>
            </a:r>
            <a:r>
              <a:rPr lang="en-US" altLang="ja-JP" sz="2200" dirty="0" smtClean="0">
                <a:latin typeface="Times New Roman"/>
                <a:cs typeface="Times New Roman"/>
              </a:rPr>
              <a:t> = </a:t>
            </a:r>
            <a:r>
              <a:rPr lang="en-US" altLang="ja-JP" sz="2200" i="1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sz="2200" dirty="0" smtClean="0">
                <a:latin typeface="Times New Roman"/>
                <a:cs typeface="Times New Roman"/>
              </a:rPr>
              <a:t> / 2</a:t>
            </a:r>
            <a:r>
              <a:rPr lang="en-US" altLang="ja-JP" sz="2200" dirty="0" smtClean="0"/>
              <a:t> </a:t>
            </a:r>
            <a:r>
              <a:rPr lang="ja-JP" altLang="en-US" sz="2200" dirty="0" smtClean="0"/>
              <a:t>の赤道面）</a:t>
            </a:r>
            <a:endParaRPr kumimoji="1" lang="ja-JP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図形グループ 59"/>
          <p:cNvGrpSpPr/>
          <p:nvPr/>
        </p:nvGrpSpPr>
        <p:grpSpPr>
          <a:xfrm>
            <a:off x="2732769" y="5375623"/>
            <a:ext cx="3968273" cy="878345"/>
            <a:chOff x="1251964" y="5466333"/>
            <a:chExt cx="3968273" cy="878345"/>
          </a:xfrm>
        </p:grpSpPr>
        <p:sp>
          <p:nvSpPr>
            <p:cNvPr id="58" name="正方形/長方形 57"/>
            <p:cNvSpPr/>
            <p:nvPr/>
          </p:nvSpPr>
          <p:spPr>
            <a:xfrm>
              <a:off x="1251964" y="5466333"/>
              <a:ext cx="3968273" cy="8783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35847" name="Object 7"/>
            <p:cNvGraphicFramePr>
              <a:graphicFrameLocks noChangeAspect="1"/>
            </p:cNvGraphicFramePr>
            <p:nvPr/>
          </p:nvGraphicFramePr>
          <p:xfrm>
            <a:off x="1317019" y="5516384"/>
            <a:ext cx="3854450" cy="742950"/>
          </p:xfrm>
          <a:graphic>
            <a:graphicData uri="http://schemas.openxmlformats.org/presentationml/2006/ole">
              <p:oleObj spid="_x0000_s192519" name="数式" r:id="rId5" imgW="2438280" imgH="469800" progId="Equation.3">
                <p:embed/>
              </p:oleObj>
            </a:graphicData>
          </a:graphic>
        </p:graphicFrame>
      </p:grpSp>
      <p:sp>
        <p:nvSpPr>
          <p:cNvPr id="61" name="テキスト ボックス 60"/>
          <p:cNvSpPr txBox="1"/>
          <p:nvPr/>
        </p:nvSpPr>
        <p:spPr>
          <a:xfrm>
            <a:off x="1433298" y="5630130"/>
            <a:ext cx="129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Times New Roman"/>
                <a:cs typeface="Times New Roman"/>
              </a:rPr>
              <a:t>＋</a:t>
            </a:r>
            <a:r>
              <a:rPr kumimoji="1" lang="ja-JP" altLang="en-US" dirty="0" smtClean="0"/>
              <a:t>ヌル条件</a:t>
            </a:r>
            <a:endParaRPr kumimoji="1" lang="ja-JP" altLang="en-US" dirty="0"/>
          </a:p>
        </p:txBody>
      </p:sp>
      <p:sp>
        <p:nvSpPr>
          <p:cNvPr id="62" name="角丸四角形 61"/>
          <p:cNvSpPr/>
          <p:nvPr/>
        </p:nvSpPr>
        <p:spPr>
          <a:xfrm>
            <a:off x="540207" y="3677190"/>
            <a:ext cx="7580750" cy="271817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図形グループ 29"/>
          <p:cNvGrpSpPr/>
          <p:nvPr/>
        </p:nvGrpSpPr>
        <p:grpSpPr>
          <a:xfrm>
            <a:off x="1251964" y="4324115"/>
            <a:ext cx="6495036" cy="878345"/>
            <a:chOff x="1251964" y="4324115"/>
            <a:chExt cx="6495036" cy="878345"/>
          </a:xfrm>
        </p:grpSpPr>
        <p:grpSp>
          <p:nvGrpSpPr>
            <p:cNvPr id="8" name="図形グループ 58"/>
            <p:cNvGrpSpPr/>
            <p:nvPr/>
          </p:nvGrpSpPr>
          <p:grpSpPr>
            <a:xfrm>
              <a:off x="1251964" y="4324115"/>
              <a:ext cx="6495036" cy="878345"/>
              <a:chOff x="1251965" y="4206192"/>
              <a:chExt cx="6495036" cy="878345"/>
            </a:xfrm>
          </p:grpSpPr>
          <p:grpSp>
            <p:nvGrpSpPr>
              <p:cNvPr id="9" name="図形グループ 51"/>
              <p:cNvGrpSpPr/>
              <p:nvPr/>
            </p:nvGrpSpPr>
            <p:grpSpPr>
              <a:xfrm>
                <a:off x="1251965" y="4206192"/>
                <a:ext cx="6495036" cy="878345"/>
                <a:chOff x="4851401" y="6278648"/>
                <a:chExt cx="6495036" cy="878345"/>
              </a:xfrm>
            </p:grpSpPr>
            <p:sp>
              <p:nvSpPr>
                <p:cNvPr id="53" name="正方形/長方形 52"/>
                <p:cNvSpPr/>
                <p:nvPr/>
              </p:nvSpPr>
              <p:spPr>
                <a:xfrm>
                  <a:off x="4851401" y="6278648"/>
                  <a:ext cx="6495036" cy="87834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aphicFrame>
              <p:nvGraphicFramePr>
                <p:cNvPr id="54" name="オブジェクト 53"/>
                <p:cNvGraphicFramePr>
                  <a:graphicFrameLocks noChangeAspect="1"/>
                </p:cNvGraphicFramePr>
                <p:nvPr/>
              </p:nvGraphicFramePr>
              <p:xfrm>
                <a:off x="4901378" y="6377308"/>
                <a:ext cx="1847850" cy="620713"/>
              </p:xfrm>
              <a:graphic>
                <a:graphicData uri="http://schemas.openxmlformats.org/presentationml/2006/ole">
                  <p:oleObj spid="_x0000_s192516" name="数式" r:id="rId6" imgW="1168200" imgH="393480" progId="Equation.3">
                    <p:embed/>
                  </p:oleObj>
                </a:graphicData>
              </a:graphic>
            </p:graphicFrame>
          </p:grpSp>
          <p:graphicFrame>
            <p:nvGraphicFramePr>
              <p:cNvPr id="55" name="オブジェクト 54"/>
              <p:cNvGraphicFramePr>
                <a:graphicFrameLocks noChangeAspect="1"/>
              </p:cNvGraphicFramePr>
              <p:nvPr/>
            </p:nvGraphicFramePr>
            <p:xfrm>
              <a:off x="3413126" y="4239765"/>
              <a:ext cx="1485900" cy="742950"/>
            </p:xfrm>
            <a:graphic>
              <a:graphicData uri="http://schemas.openxmlformats.org/presentationml/2006/ole">
                <p:oleObj spid="_x0000_s192517" name="数式" r:id="rId7" imgW="939600" imgH="469800" progId="Equation.3">
                  <p:embed/>
                </p:oleObj>
              </a:graphicData>
            </a:graphic>
          </p:graphicFrame>
          <p:graphicFrame>
            <p:nvGraphicFramePr>
              <p:cNvPr id="56" name="オブジェクト 55"/>
              <p:cNvGraphicFramePr>
                <a:graphicFrameLocks noChangeAspect="1"/>
              </p:cNvGraphicFramePr>
              <p:nvPr/>
            </p:nvGraphicFramePr>
            <p:xfrm>
              <a:off x="5049204" y="4322315"/>
              <a:ext cx="2687637" cy="622300"/>
            </p:xfrm>
            <a:graphic>
              <a:graphicData uri="http://schemas.openxmlformats.org/presentationml/2006/ole">
                <p:oleObj spid="_x0000_s192518" name="数式" r:id="rId8" imgW="1701720" imgH="393480" progId="Equation.3">
                  <p:embed/>
                </p:oleObj>
              </a:graphicData>
            </a:graphic>
          </p:graphicFrame>
        </p:grpSp>
        <p:sp>
          <p:nvSpPr>
            <p:cNvPr id="28" name="テキスト ボックス 27"/>
            <p:cNvSpPr txBox="1"/>
            <p:nvPr/>
          </p:nvSpPr>
          <p:spPr>
            <a:xfrm>
              <a:off x="3149791" y="4653731"/>
              <a:ext cx="248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,</a:t>
              </a:r>
              <a:endParaRPr kumimoji="1" lang="ja-JP" altLang="en-US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822566" y="4653731"/>
              <a:ext cx="248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Times New Roman"/>
                  <a:cs typeface="Times New Roman"/>
                </a:rPr>
                <a:t>,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27" name="タイトル 1"/>
          <p:cNvSpPr txBox="1">
            <a:spLocks/>
          </p:cNvSpPr>
          <p:nvPr/>
        </p:nvSpPr>
        <p:spPr>
          <a:xfrm>
            <a:off x="7302125" y="267494"/>
            <a:ext cx="1783443" cy="49450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数値計算</a:t>
            </a:r>
            <a:endParaRPr kumimoji="1" lang="ja-JP" altLang="en-US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12775" y="1193344"/>
            <a:ext cx="7918450" cy="4670420"/>
          </a:xfrm>
        </p:spPr>
        <p:txBody>
          <a:bodyPr/>
          <a:lstStyle/>
          <a:p>
            <a:r>
              <a:rPr lang="ja-JP" altLang="en-US" sz="2600" dirty="0" smtClean="0">
                <a:solidFill>
                  <a:srgbClr val="000000"/>
                </a:solidFill>
              </a:rPr>
              <a:t>光線の強度</a:t>
            </a:r>
            <a:r>
              <a:rPr lang="en-US" altLang="ja-JP" sz="2600" dirty="0" smtClean="0">
                <a:solidFill>
                  <a:srgbClr val="000000"/>
                </a:solidFill>
              </a:rPr>
              <a:t> </a:t>
            </a:r>
            <a:r>
              <a:rPr lang="en-US" altLang="ja-JP" sz="2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altLang="ja-JP" sz="2600" i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</a:p>
          <a:p>
            <a:pPr lvl="1">
              <a:buFont typeface="Wingdings" charset="2"/>
              <a:buChar char="l"/>
            </a:pPr>
            <a:r>
              <a:rPr lang="ja-JP" altLang="en-US" sz="2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輸送方程式</a:t>
            </a:r>
            <a:endParaRPr lang="en-US" altLang="ja-JP" sz="2200" dirty="0" smtClean="0">
              <a:solidFill>
                <a:srgbClr val="000000"/>
              </a:solidFill>
              <a:latin typeface="Symbol" charset="2"/>
              <a:cs typeface="Symbol" charset="2"/>
            </a:endParaRPr>
          </a:p>
          <a:p>
            <a:pPr lvl="1">
              <a:buFont typeface="Wingdings" charset="2"/>
              <a:buChar char="l"/>
            </a:pPr>
            <a:endParaRPr lang="en-US" altLang="ja-JP" dirty="0" smtClean="0">
              <a:solidFill>
                <a:srgbClr val="000000"/>
              </a:solidFill>
              <a:latin typeface="Symbol" charset="2"/>
              <a:cs typeface="Symbol" charset="2"/>
            </a:endParaRPr>
          </a:p>
          <a:p>
            <a:pPr lvl="1">
              <a:spcAft>
                <a:spcPts val="2400"/>
              </a:spcAft>
              <a:buNone/>
            </a:pPr>
            <a:endParaRPr lang="en-US" altLang="ja-JP" dirty="0" smtClean="0">
              <a:solidFill>
                <a:srgbClr val="000000"/>
              </a:solidFill>
              <a:latin typeface="Symbol" charset="2"/>
              <a:cs typeface="Symbol" charset="2"/>
            </a:endParaRPr>
          </a:p>
          <a:p>
            <a:pPr lvl="1">
              <a:buFont typeface="Wingdings" charset="2"/>
              <a:buChar char="l"/>
            </a:pPr>
            <a:r>
              <a:rPr lang="ja-JP" altLang="en-US" sz="2200" dirty="0" smtClean="0">
                <a:solidFill>
                  <a:srgbClr val="000000"/>
                </a:solidFill>
                <a:latin typeface="+mj-ea"/>
                <a:ea typeface="+mj-ea"/>
                <a:cs typeface="Symbol" charset="2"/>
              </a:rPr>
              <a:t>ダストからは放射のみ</a:t>
            </a:r>
            <a:endParaRPr lang="en-US" altLang="ja-JP" sz="2200" dirty="0" smtClean="0">
              <a:solidFill>
                <a:srgbClr val="000000"/>
              </a:solidFill>
              <a:latin typeface="+mj-ea"/>
              <a:ea typeface="+mj-ea"/>
              <a:cs typeface="Symbol" charset="2"/>
            </a:endParaRPr>
          </a:p>
          <a:p>
            <a:pPr lvl="1">
              <a:buFont typeface="Wingdings" charset="2"/>
              <a:buChar char="l"/>
            </a:pPr>
            <a:r>
              <a:rPr lang="ja-JP" altLang="en-US" sz="2200" dirty="0" smtClean="0">
                <a:solidFill>
                  <a:srgbClr val="000000"/>
                </a:solidFill>
                <a:latin typeface="+mj-ea"/>
                <a:ea typeface="+mj-ea"/>
                <a:cs typeface="Symbol" charset="2"/>
              </a:rPr>
              <a:t>放射はダストの密度に比例</a:t>
            </a:r>
            <a:endParaRPr lang="en-US" altLang="ja-JP" sz="2200" dirty="0" smtClean="0">
              <a:solidFill>
                <a:srgbClr val="000000"/>
              </a:solidFill>
              <a:latin typeface="+mj-ea"/>
              <a:ea typeface="+mj-ea"/>
              <a:cs typeface="Symbol" charset="2"/>
            </a:endParaRPr>
          </a:p>
          <a:p>
            <a:pPr lvl="1">
              <a:buFont typeface="Wingdings" charset="2"/>
              <a:buChar char="l"/>
            </a:pPr>
            <a:r>
              <a:rPr lang="ja-JP" altLang="en-US" sz="2200" dirty="0" smtClean="0">
                <a:solidFill>
                  <a:srgbClr val="000000"/>
                </a:solidFill>
                <a:latin typeface="+mj-ea"/>
                <a:ea typeface="+mj-ea"/>
                <a:cs typeface="Symbol" charset="2"/>
              </a:rPr>
              <a:t>相対論的ドップラー効果を考慮</a:t>
            </a:r>
            <a:endParaRPr lang="en-US" altLang="ja-JP" sz="2200" dirty="0" smtClean="0">
              <a:solidFill>
                <a:srgbClr val="000000"/>
              </a:solidFill>
              <a:latin typeface="+mj-ea"/>
              <a:ea typeface="+mj-ea"/>
              <a:cs typeface="Symbol" charset="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5041" y="1804881"/>
            <a:ext cx="2815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latin typeface="Symbol" charset="2"/>
                <a:cs typeface="Symbol" charset="2"/>
              </a:rPr>
              <a:t>h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(</a:t>
            </a:r>
            <a:r>
              <a:rPr kumimoji="1" lang="en-US" altLang="ja-JP" i="1" dirty="0" err="1" smtClean="0">
                <a:latin typeface="Symbol" charset="2"/>
                <a:cs typeface="Symbol" charset="2"/>
              </a:rPr>
              <a:t>n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)</a:t>
            </a:r>
            <a:r>
              <a:rPr lang="en-US" altLang="ja-JP" i="1" baseline="-25000" dirty="0" smtClean="0">
                <a:latin typeface="Symbol" charset="2"/>
                <a:cs typeface="Symbol" charset="2"/>
              </a:rPr>
              <a:t> 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放射についての係数</a:t>
            </a:r>
            <a:endParaRPr kumimoji="1" lang="en-US" altLang="ja-JP" dirty="0" smtClean="0"/>
          </a:p>
          <a:p>
            <a:r>
              <a:rPr lang="en-US" altLang="ja-JP" i="1" dirty="0" err="1" smtClean="0">
                <a:latin typeface="Symbol" charset="2"/>
                <a:cs typeface="Symbol" charset="2"/>
              </a:rPr>
              <a:t>c</a:t>
            </a:r>
            <a:r>
              <a:rPr lang="en-US" altLang="ja-JP" dirty="0" err="1" smtClean="0">
                <a:latin typeface="Symbol" charset="2"/>
                <a:cs typeface="Symbol" charset="2"/>
              </a:rPr>
              <a:t>(</a:t>
            </a:r>
            <a:r>
              <a:rPr lang="en-US" altLang="ja-JP" i="1" dirty="0" err="1" smtClean="0">
                <a:latin typeface="Symbol" charset="2"/>
                <a:cs typeface="Symbol" charset="2"/>
              </a:rPr>
              <a:t>n</a:t>
            </a:r>
            <a:r>
              <a:rPr lang="en-US" altLang="ja-JP" dirty="0" smtClean="0">
                <a:latin typeface="Symbol" charset="2"/>
                <a:cs typeface="Symbol" charset="2"/>
              </a:rPr>
              <a:t>)</a:t>
            </a:r>
            <a:r>
              <a:rPr lang="en-US" altLang="ja-JP" dirty="0" smtClean="0"/>
              <a:t> : </a:t>
            </a:r>
            <a:r>
              <a:rPr lang="ja-JP" altLang="en-US" dirty="0" smtClean="0"/>
              <a:t>吸収についての係数</a:t>
            </a:r>
            <a:endParaRPr kumimoji="1" lang="ja-JP" altLang="en-US" dirty="0"/>
          </a:p>
        </p:txBody>
      </p:sp>
      <p:grpSp>
        <p:nvGrpSpPr>
          <p:cNvPr id="2" name="図形グループ 13"/>
          <p:cNvGrpSpPr/>
          <p:nvPr/>
        </p:nvGrpSpPr>
        <p:grpSpPr>
          <a:xfrm>
            <a:off x="5392738" y="3370538"/>
            <a:ext cx="3346907" cy="413600"/>
            <a:chOff x="4755928" y="3815834"/>
            <a:chExt cx="3346907" cy="413600"/>
          </a:xfrm>
        </p:grpSpPr>
        <p:grpSp>
          <p:nvGrpSpPr>
            <p:cNvPr id="4" name="図形グループ 11"/>
            <p:cNvGrpSpPr/>
            <p:nvPr/>
          </p:nvGrpSpPr>
          <p:grpSpPr>
            <a:xfrm>
              <a:off x="4755928" y="3827796"/>
              <a:ext cx="3346907" cy="401638"/>
              <a:chOff x="1560741" y="4209390"/>
              <a:chExt cx="3346907" cy="401638"/>
            </a:xfrm>
          </p:grpSpPr>
          <p:graphicFrame>
            <p:nvGraphicFramePr>
              <p:cNvPr id="10" name="オブジェクト 9"/>
              <p:cNvGraphicFramePr>
                <a:graphicFrameLocks noChangeAspect="1"/>
              </p:cNvGraphicFramePr>
              <p:nvPr/>
            </p:nvGraphicFramePr>
            <p:xfrm>
              <a:off x="1560741" y="4209390"/>
              <a:ext cx="2022475" cy="401638"/>
            </p:xfrm>
            <a:graphic>
              <a:graphicData uri="http://schemas.openxmlformats.org/presentationml/2006/ole">
                <p:oleObj spid="_x0000_s194562" name="数式" r:id="rId3" imgW="1282680" imgH="253800" progId="Equation.3">
                  <p:embed/>
                </p:oleObj>
              </a:graphicData>
            </a:graphic>
          </p:graphicFrame>
          <p:graphicFrame>
            <p:nvGraphicFramePr>
              <p:cNvPr id="11" name="オブジェクト 10"/>
              <p:cNvGraphicFramePr>
                <a:graphicFrameLocks noChangeAspect="1"/>
              </p:cNvGraphicFramePr>
              <p:nvPr/>
            </p:nvGraphicFramePr>
            <p:xfrm>
              <a:off x="4045635" y="4228332"/>
              <a:ext cx="862013" cy="320675"/>
            </p:xfrm>
            <a:graphic>
              <a:graphicData uri="http://schemas.openxmlformats.org/presentationml/2006/ole">
                <p:oleObj spid="_x0000_s194563" name="数式" r:id="rId4" imgW="546100" imgH="203200" progId="Equation.3">
                  <p:embed/>
                </p:oleObj>
              </a:graphicData>
            </a:graphic>
          </p:graphicFrame>
        </p:grpSp>
        <p:sp>
          <p:nvSpPr>
            <p:cNvPr id="13" name="テキスト ボックス 12"/>
            <p:cNvSpPr txBox="1"/>
            <p:nvPr/>
          </p:nvSpPr>
          <p:spPr>
            <a:xfrm>
              <a:off x="6844607" y="3815834"/>
              <a:ext cx="248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,</a:t>
              </a:r>
              <a:endParaRPr kumimoji="1" lang="ja-JP" altLang="en-US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5" name="下矢印 14"/>
          <p:cNvSpPr/>
          <p:nvPr/>
        </p:nvSpPr>
        <p:spPr>
          <a:xfrm>
            <a:off x="3078492" y="4696343"/>
            <a:ext cx="2666781" cy="526699"/>
          </a:xfrm>
          <a:prstGeom prst="downArrow">
            <a:avLst>
              <a:gd name="adj1" fmla="val 48667"/>
              <a:gd name="adj2" fmla="val 51754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図形グループ 9"/>
          <p:cNvGrpSpPr/>
          <p:nvPr/>
        </p:nvGrpSpPr>
        <p:grpSpPr>
          <a:xfrm>
            <a:off x="5796073" y="4015913"/>
            <a:ext cx="1417862" cy="434517"/>
            <a:chOff x="5287849" y="5371832"/>
            <a:chExt cx="1417862" cy="434517"/>
          </a:xfrm>
        </p:grpSpPr>
        <p:sp>
          <p:nvSpPr>
            <p:cNvPr id="20" name="正方形/長方形 19"/>
            <p:cNvSpPr/>
            <p:nvPr/>
          </p:nvSpPr>
          <p:spPr>
            <a:xfrm>
              <a:off x="5287849" y="5371832"/>
              <a:ext cx="1417862" cy="4345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21" name="オブジェクト 20"/>
            <p:cNvGraphicFramePr>
              <a:graphicFrameLocks noChangeAspect="1"/>
            </p:cNvGraphicFramePr>
            <p:nvPr/>
          </p:nvGraphicFramePr>
          <p:xfrm>
            <a:off x="5326173" y="5387799"/>
            <a:ext cx="1341437" cy="403225"/>
          </p:xfrm>
          <a:graphic>
            <a:graphicData uri="http://schemas.openxmlformats.org/presentationml/2006/ole">
              <p:oleObj spid="_x0000_s194564" name="数式" r:id="rId5" imgW="850680" imgH="253800" progId="Equation.3">
                <p:embed/>
              </p:oleObj>
            </a:graphicData>
          </a:graphic>
        </p:graphicFrame>
      </p:grpSp>
      <p:sp>
        <p:nvSpPr>
          <p:cNvPr id="22" name="テキスト ボックス 21"/>
          <p:cNvSpPr txBox="1"/>
          <p:nvPr/>
        </p:nvSpPr>
        <p:spPr>
          <a:xfrm>
            <a:off x="6020767" y="5667984"/>
            <a:ext cx="220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今回は</a:t>
            </a:r>
            <a:r>
              <a:rPr kumimoji="1" lang="en-US" altLang="ja-JP" dirty="0" smtClean="0"/>
              <a:t> </a:t>
            </a:r>
            <a:r>
              <a:rPr kumimoji="1" lang="en-US" altLang="ja-JP" i="1" dirty="0" smtClean="0">
                <a:latin typeface="Symbol" charset="2"/>
                <a:cs typeface="Symbol" charset="2"/>
              </a:rPr>
              <a:t>H</a:t>
            </a:r>
            <a:r>
              <a:rPr lang="en-US" altLang="ja-JP" i="1" dirty="0" smtClean="0">
                <a:latin typeface="Symbol" charset="2"/>
                <a:cs typeface="Symbol" charset="2"/>
              </a:rPr>
              <a:t> </a:t>
            </a:r>
            <a:r>
              <a:rPr kumimoji="1" lang="en-US" altLang="ja-JP" dirty="0" smtClean="0">
                <a:latin typeface="Times New Roman"/>
                <a:cs typeface="Times New Roman"/>
              </a:rPr>
              <a:t>(</a:t>
            </a:r>
            <a:r>
              <a:rPr kumimoji="1" lang="en-US" altLang="ja-JP" i="1" dirty="0" err="1" smtClean="0">
                <a:latin typeface="Symbol" charset="2"/>
                <a:cs typeface="Symbol" charset="2"/>
              </a:rPr>
              <a:t>n</a:t>
            </a:r>
            <a:r>
              <a:rPr kumimoji="1" lang="en-US" altLang="ja-JP" dirty="0" smtClean="0">
                <a:latin typeface="Times New Roman"/>
                <a:cs typeface="Times New Roman"/>
              </a:rPr>
              <a:t>)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が一定</a:t>
            </a:r>
            <a:endParaRPr kumimoji="1" lang="ja-JP" altLang="en-US" dirty="0"/>
          </a:p>
        </p:txBody>
      </p:sp>
      <p:grpSp>
        <p:nvGrpSpPr>
          <p:cNvPr id="12" name="図形グループ 30"/>
          <p:cNvGrpSpPr/>
          <p:nvPr/>
        </p:nvGrpSpPr>
        <p:grpSpPr>
          <a:xfrm>
            <a:off x="2194191" y="5347355"/>
            <a:ext cx="3826576" cy="957503"/>
            <a:chOff x="1835265" y="5362006"/>
            <a:chExt cx="3826576" cy="957503"/>
          </a:xfrm>
        </p:grpSpPr>
        <p:sp>
          <p:nvSpPr>
            <p:cNvPr id="17" name="正方形/長方形 16"/>
            <p:cNvSpPr/>
            <p:nvPr/>
          </p:nvSpPr>
          <p:spPr>
            <a:xfrm>
              <a:off x="1835265" y="5364169"/>
              <a:ext cx="3826576" cy="9553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40968" name="Object 8"/>
            <p:cNvGraphicFramePr>
              <a:graphicFrameLocks noChangeAspect="1"/>
            </p:cNvGraphicFramePr>
            <p:nvPr/>
          </p:nvGraphicFramePr>
          <p:xfrm>
            <a:off x="1932801" y="5523571"/>
            <a:ext cx="3644900" cy="642937"/>
          </p:xfrm>
          <a:graphic>
            <a:graphicData uri="http://schemas.openxmlformats.org/presentationml/2006/ole">
              <p:oleObj spid="_x0000_s194566" name="数式" r:id="rId6" imgW="2234880" imgH="393480" progId="Equation.3">
                <p:embed/>
              </p:oleObj>
            </a:graphicData>
          </a:graphic>
        </p:graphicFrame>
        <p:sp>
          <p:nvSpPr>
            <p:cNvPr id="24" name="テキスト ボックス 23"/>
            <p:cNvSpPr txBox="1"/>
            <p:nvPr/>
          </p:nvSpPr>
          <p:spPr>
            <a:xfrm>
              <a:off x="4517702" y="5566368"/>
              <a:ext cx="473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i="1" dirty="0" smtClean="0">
                  <a:solidFill>
                    <a:srgbClr val="000000"/>
                  </a:solidFill>
                  <a:latin typeface="Monotype Corsiva" pitchFamily="66" charset="0"/>
                </a:rPr>
                <a:t>J</a:t>
              </a:r>
              <a:endParaRPr kumimoji="1" lang="ja-JP" altLang="en-US" i="1" dirty="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097272" y="5362006"/>
              <a:ext cx="473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i="1" dirty="0" smtClean="0">
                  <a:solidFill>
                    <a:srgbClr val="000000"/>
                  </a:solidFill>
                  <a:latin typeface="Monotype Corsiva" pitchFamily="66" charset="0"/>
                </a:rPr>
                <a:t>J</a:t>
              </a:r>
              <a:endParaRPr kumimoji="1" lang="ja-JP" altLang="en-US" i="1" dirty="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14" name="図形グループ 28"/>
          <p:cNvGrpSpPr/>
          <p:nvPr/>
        </p:nvGrpSpPr>
        <p:grpSpPr>
          <a:xfrm>
            <a:off x="3307092" y="1652515"/>
            <a:ext cx="2420513" cy="1477187"/>
            <a:chOff x="3155734" y="1559701"/>
            <a:chExt cx="2420513" cy="1477187"/>
          </a:xfrm>
        </p:grpSpPr>
        <p:graphicFrame>
          <p:nvGraphicFramePr>
            <p:cNvPr id="23" name="オブジェクト 22"/>
            <p:cNvGraphicFramePr>
              <a:graphicFrameLocks noChangeAspect="1"/>
            </p:cNvGraphicFramePr>
            <p:nvPr/>
          </p:nvGraphicFramePr>
          <p:xfrm>
            <a:off x="3204147" y="1709738"/>
            <a:ext cx="1989137" cy="1327150"/>
          </p:xfrm>
          <a:graphic>
            <a:graphicData uri="http://schemas.openxmlformats.org/presentationml/2006/ole">
              <p:oleObj spid="_x0000_s194565" name="数式" r:id="rId7" imgW="1218960" imgH="812520" progId="Equation.3">
                <p:embed/>
              </p:oleObj>
            </a:graphicData>
          </a:graphic>
        </p:graphicFrame>
        <p:sp>
          <p:nvSpPr>
            <p:cNvPr id="26" name="テキスト ボックス 25"/>
            <p:cNvSpPr txBox="1"/>
            <p:nvPr/>
          </p:nvSpPr>
          <p:spPr>
            <a:xfrm>
              <a:off x="3368846" y="1559701"/>
              <a:ext cx="473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i="1" dirty="0" smtClean="0">
                  <a:solidFill>
                    <a:srgbClr val="000000"/>
                  </a:solidFill>
                  <a:latin typeface="Monotype Corsiva" pitchFamily="66" charset="0"/>
                </a:rPr>
                <a:t>J</a:t>
              </a:r>
              <a:endParaRPr kumimoji="1" lang="ja-JP" altLang="en-US" i="1" dirty="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155734" y="2427618"/>
              <a:ext cx="473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i="1" dirty="0" smtClean="0">
                  <a:solidFill>
                    <a:srgbClr val="000000"/>
                  </a:solidFill>
                  <a:latin typeface="Monotype Corsiva" pitchFamily="66" charset="0"/>
                </a:rPr>
                <a:t>J</a:t>
              </a:r>
              <a:endParaRPr kumimoji="1" lang="ja-JP" altLang="en-US" i="1" dirty="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102895" y="1764581"/>
              <a:ext cx="473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i="1" dirty="0" smtClean="0">
                  <a:solidFill>
                    <a:srgbClr val="000000"/>
                  </a:solidFill>
                  <a:latin typeface="Monotype Corsiva" pitchFamily="66" charset="0"/>
                </a:rPr>
                <a:t>J</a:t>
              </a:r>
              <a:endParaRPr kumimoji="1" lang="ja-JP" altLang="en-US" i="1" dirty="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</p:grpSp>
      <p:sp>
        <p:nvSpPr>
          <p:cNvPr id="29" name="タイトル 1"/>
          <p:cNvSpPr txBox="1">
            <a:spLocks/>
          </p:cNvSpPr>
          <p:nvPr/>
        </p:nvSpPr>
        <p:spPr>
          <a:xfrm>
            <a:off x="7302125" y="267494"/>
            <a:ext cx="1783443" cy="49450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数値計算</a:t>
            </a:r>
            <a:endParaRPr kumimoji="1" lang="ja-JP" altLang="en-US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12775" y="1455744"/>
            <a:ext cx="7918450" cy="4670420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みかけの位置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i="1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a</a:t>
            </a:r>
            <a:endParaRPr lang="ja-JP" altLang="en-US" i="1" dirty="0">
              <a:solidFill>
                <a:schemeClr val="tx1"/>
              </a:solidFill>
              <a:latin typeface="Symbol" charset="2"/>
              <a:cs typeface="Symbol" charset="2"/>
            </a:endParaRPr>
          </a:p>
        </p:txBody>
      </p:sp>
      <p:graphicFrame>
        <p:nvGraphicFramePr>
          <p:cNvPr id="42" name="オブジェクト 41"/>
          <p:cNvGraphicFramePr>
            <a:graphicFrameLocks noChangeAspect="1"/>
          </p:cNvGraphicFramePr>
          <p:nvPr/>
        </p:nvGraphicFramePr>
        <p:xfrm>
          <a:off x="4763015" y="1635209"/>
          <a:ext cx="3336925" cy="1325562"/>
        </p:xfrm>
        <a:graphic>
          <a:graphicData uri="http://schemas.openxmlformats.org/presentationml/2006/ole">
            <p:oleObj spid="_x0000_s193538" name="数式" r:id="rId3" imgW="2108160" imgH="838080" progId="Equation.3">
              <p:embed/>
            </p:oleObj>
          </a:graphicData>
        </a:graphic>
      </p:graphicFrame>
      <p:grpSp>
        <p:nvGrpSpPr>
          <p:cNvPr id="4" name="図形グループ 75"/>
          <p:cNvGrpSpPr/>
          <p:nvPr/>
        </p:nvGrpSpPr>
        <p:grpSpPr>
          <a:xfrm>
            <a:off x="2050102" y="2623578"/>
            <a:ext cx="5928576" cy="2235229"/>
            <a:chOff x="1963706" y="2687366"/>
            <a:chExt cx="5928576" cy="2235229"/>
          </a:xfrm>
        </p:grpSpPr>
        <p:cxnSp>
          <p:nvCxnSpPr>
            <p:cNvPr id="48" name="直線コネクタ 47"/>
            <p:cNvCxnSpPr/>
            <p:nvPr/>
          </p:nvCxnSpPr>
          <p:spPr>
            <a:xfrm>
              <a:off x="2349521" y="2942104"/>
              <a:ext cx="5542761" cy="1980491"/>
            </a:xfrm>
            <a:prstGeom prst="line">
              <a:avLst/>
            </a:prstGeom>
            <a:ln w="222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/>
            <p:cNvSpPr txBox="1"/>
            <p:nvPr/>
          </p:nvSpPr>
          <p:spPr>
            <a:xfrm>
              <a:off x="1963706" y="2687366"/>
              <a:ext cx="46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 smtClean="0">
                  <a:latin typeface="Symbol" charset="2"/>
                  <a:cs typeface="Symbol" charset="2"/>
                </a:rPr>
                <a:t>a</a:t>
              </a:r>
              <a:endParaRPr kumimoji="1" lang="ja-JP" altLang="en-US" i="1" dirty="0">
                <a:latin typeface="Symbol" charset="2"/>
                <a:cs typeface="Symbol" charset="2"/>
              </a:endParaRPr>
            </a:p>
          </p:txBody>
        </p:sp>
      </p:grpSp>
      <p:grpSp>
        <p:nvGrpSpPr>
          <p:cNvPr id="5" name="図形グループ 76"/>
          <p:cNvGrpSpPr/>
          <p:nvPr/>
        </p:nvGrpSpPr>
        <p:grpSpPr>
          <a:xfrm>
            <a:off x="1013839" y="2545120"/>
            <a:ext cx="7888556" cy="3900869"/>
            <a:chOff x="909185" y="2640461"/>
            <a:chExt cx="7888556" cy="3900869"/>
          </a:xfrm>
        </p:grpSpPr>
        <p:sp>
          <p:nvSpPr>
            <p:cNvPr id="45" name="円/楕円 44"/>
            <p:cNvSpPr/>
            <p:nvPr/>
          </p:nvSpPr>
          <p:spPr>
            <a:xfrm>
              <a:off x="1089416" y="3721928"/>
              <a:ext cx="2520142" cy="2520142"/>
            </a:xfrm>
            <a:prstGeom prst="ellipse">
              <a:avLst/>
            </a:prstGeom>
            <a:solidFill>
              <a:srgbClr val="FFD027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2133304" y="4765332"/>
              <a:ext cx="423809" cy="42380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図形グループ 9"/>
            <p:cNvGrpSpPr/>
            <p:nvPr/>
          </p:nvGrpSpPr>
          <p:grpSpPr>
            <a:xfrm>
              <a:off x="959475" y="2640461"/>
              <a:ext cx="7504168" cy="3844094"/>
              <a:chOff x="1102008" y="1772814"/>
              <a:chExt cx="6264302" cy="3844094"/>
            </a:xfrm>
            <a:effectLst/>
          </p:grpSpPr>
          <p:cxnSp>
            <p:nvCxnSpPr>
              <p:cNvPr id="73" name="直線矢印コネクタ 72"/>
              <p:cNvCxnSpPr/>
              <p:nvPr/>
            </p:nvCxnSpPr>
            <p:spPr>
              <a:xfrm>
                <a:off x="1102008" y="4096997"/>
                <a:ext cx="6264302" cy="1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矢印コネクタ 73"/>
              <p:cNvCxnSpPr/>
              <p:nvPr/>
            </p:nvCxnSpPr>
            <p:spPr>
              <a:xfrm rot="5400000">
                <a:off x="337541" y="3694860"/>
                <a:ext cx="3844094" cy="1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図形グループ 41"/>
            <p:cNvGrpSpPr/>
            <p:nvPr/>
          </p:nvGrpSpPr>
          <p:grpSpPr>
            <a:xfrm>
              <a:off x="7754490" y="4643892"/>
              <a:ext cx="847614" cy="619412"/>
              <a:chOff x="6894286" y="480790"/>
              <a:chExt cx="707568" cy="517071"/>
            </a:xfrm>
            <a:effectLst/>
          </p:grpSpPr>
          <p:cxnSp>
            <p:nvCxnSpPr>
              <p:cNvPr id="70" name="直線コネクタ 69"/>
              <p:cNvCxnSpPr/>
              <p:nvPr/>
            </p:nvCxnSpPr>
            <p:spPr>
              <a:xfrm>
                <a:off x="6894289" y="562429"/>
                <a:ext cx="381000" cy="191294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 flipV="1">
                <a:off x="6894286" y="753723"/>
                <a:ext cx="381000" cy="16430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円弧 71"/>
              <p:cNvSpPr/>
              <p:nvPr/>
            </p:nvSpPr>
            <p:spPr>
              <a:xfrm>
                <a:off x="6994069" y="480790"/>
                <a:ext cx="607785" cy="517071"/>
              </a:xfrm>
              <a:prstGeom prst="arc">
                <a:avLst>
                  <a:gd name="adj1" fmla="val 9454446"/>
                  <a:gd name="adj2" fmla="val 12146241"/>
                </a:avLst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3" name="テキスト ボックス 52"/>
            <p:cNvSpPr txBox="1"/>
            <p:nvPr/>
          </p:nvSpPr>
          <p:spPr>
            <a:xfrm>
              <a:off x="7624067" y="4354841"/>
              <a:ext cx="1173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Times New Roman"/>
                  <a:cs typeface="Times New Roman"/>
                </a:rPr>
                <a:t>observer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2557113" y="6171998"/>
              <a:ext cx="682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Times New Roman"/>
                  <a:cs typeface="Times New Roman"/>
                </a:rPr>
                <a:t>dust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909185" y="5626842"/>
              <a:ext cx="1194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Times New Roman"/>
                  <a:cs typeface="Times New Roman"/>
                </a:rPr>
                <a:t>wormhole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  <p:sp>
          <p:nvSpPr>
            <p:cNvPr id="66" name="円弧 65"/>
            <p:cNvSpPr/>
            <p:nvPr/>
          </p:nvSpPr>
          <p:spPr>
            <a:xfrm>
              <a:off x="986688" y="4105926"/>
              <a:ext cx="1325157" cy="1520916"/>
            </a:xfrm>
            <a:prstGeom prst="arc">
              <a:avLst>
                <a:gd name="adj1" fmla="val 1909270"/>
                <a:gd name="adj2" fmla="val 4978902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arrow" w="med" len="sm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図形グループ 79"/>
          <p:cNvGrpSpPr/>
          <p:nvPr/>
        </p:nvGrpSpPr>
        <p:grpSpPr>
          <a:xfrm>
            <a:off x="1615901" y="3508978"/>
            <a:ext cx="6843408" cy="2356588"/>
            <a:chOff x="1615901" y="3508978"/>
            <a:chExt cx="6843408" cy="2356588"/>
          </a:xfrm>
        </p:grpSpPr>
        <p:grpSp>
          <p:nvGrpSpPr>
            <p:cNvPr id="9" name="図形グループ 78"/>
            <p:cNvGrpSpPr/>
            <p:nvPr/>
          </p:nvGrpSpPr>
          <p:grpSpPr>
            <a:xfrm>
              <a:off x="1615901" y="3508978"/>
              <a:ext cx="6843408" cy="2356588"/>
              <a:chOff x="1615901" y="3508978"/>
              <a:chExt cx="6843408" cy="2356588"/>
            </a:xfrm>
          </p:grpSpPr>
          <p:sp>
            <p:nvSpPr>
              <p:cNvPr id="57" name="円弧 56"/>
              <p:cNvSpPr/>
              <p:nvPr/>
            </p:nvSpPr>
            <p:spPr>
              <a:xfrm>
                <a:off x="1615901" y="3973032"/>
                <a:ext cx="1722403" cy="1776660"/>
              </a:xfrm>
              <a:prstGeom prst="arc">
                <a:avLst>
                  <a:gd name="adj1" fmla="val 19929498"/>
                  <a:gd name="adj2" fmla="val 21555398"/>
                </a:avLst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" name="図形グループ 77"/>
              <p:cNvGrpSpPr/>
              <p:nvPr/>
            </p:nvGrpSpPr>
            <p:grpSpPr>
              <a:xfrm>
                <a:off x="2469410" y="3508978"/>
                <a:ext cx="5989899" cy="2356588"/>
                <a:chOff x="2340252" y="3624852"/>
                <a:chExt cx="5989899" cy="2356588"/>
              </a:xfrm>
            </p:grpSpPr>
            <p:cxnSp>
              <p:nvCxnSpPr>
                <p:cNvPr id="51" name="直線コネクタ 50"/>
                <p:cNvCxnSpPr/>
                <p:nvPr/>
              </p:nvCxnSpPr>
              <p:spPr>
                <a:xfrm flipV="1">
                  <a:off x="2340252" y="4004020"/>
                  <a:ext cx="1954571" cy="966829"/>
                </a:xfrm>
                <a:prstGeom prst="line">
                  <a:avLst/>
                </a:prstGeom>
                <a:ln w="25400" cap="flat" cmpd="sng" algn="ctr">
                  <a:solidFill>
                    <a:schemeClr val="tx1"/>
                  </a:solidFill>
                  <a:prstDash val="dashDot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円弧 51"/>
                <p:cNvSpPr/>
                <p:nvPr/>
              </p:nvSpPr>
              <p:spPr>
                <a:xfrm>
                  <a:off x="6607748" y="4071650"/>
                  <a:ext cx="1722403" cy="1776660"/>
                </a:xfrm>
                <a:prstGeom prst="arc">
                  <a:avLst>
                    <a:gd name="adj1" fmla="val 10691826"/>
                    <a:gd name="adj2" fmla="val 12021759"/>
                  </a:avLst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テキスト ボックス 57"/>
                <p:cNvSpPr txBox="1"/>
                <p:nvPr/>
              </p:nvSpPr>
              <p:spPr>
                <a:xfrm>
                  <a:off x="3174110" y="4539507"/>
                  <a:ext cx="595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i="1" dirty="0" err="1" smtClean="0">
                      <a:latin typeface="Times New Roman"/>
                      <a:cs typeface="Times New Roman"/>
                    </a:rPr>
                    <a:t>d</a:t>
                  </a:r>
                  <a:r>
                    <a:rPr lang="en-US" altLang="ja-JP" i="1" dirty="0" err="1" smtClean="0">
                      <a:latin typeface="Symbol" charset="2"/>
                      <a:cs typeface="Symbol" charset="2"/>
                    </a:rPr>
                    <a:t>f</a:t>
                  </a:r>
                  <a:endParaRPr kumimoji="1" lang="ja-JP" altLang="en-US" i="1" dirty="0">
                    <a:latin typeface="Symbol" charset="2"/>
                    <a:cs typeface="Symbol" charset="2"/>
                  </a:endParaRPr>
                </a:p>
              </p:txBody>
            </p:sp>
            <p:cxnSp>
              <p:nvCxnSpPr>
                <p:cNvPr id="59" name="直線コネクタ 58"/>
                <p:cNvCxnSpPr/>
                <p:nvPr/>
              </p:nvCxnSpPr>
              <p:spPr>
                <a:xfrm rot="5400000" flipH="1" flipV="1">
                  <a:off x="3793041" y="4475460"/>
                  <a:ext cx="1003557" cy="1"/>
                </a:xfrm>
                <a:prstGeom prst="line">
                  <a:avLst/>
                </a:prstGeom>
                <a:ln w="25400" cap="flat" cmpd="sng" algn="ctr">
                  <a:solidFill>
                    <a:schemeClr val="tx1"/>
                  </a:solidFill>
                  <a:prstDash val="dashDot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左中かっこ 59"/>
                <p:cNvSpPr/>
                <p:nvPr/>
              </p:nvSpPr>
              <p:spPr>
                <a:xfrm rot="16200000">
                  <a:off x="3111284" y="4430736"/>
                  <a:ext cx="421776" cy="1945299"/>
                </a:xfrm>
                <a:prstGeom prst="leftBrace">
                  <a:avLst>
                    <a:gd name="adj1" fmla="val 8333"/>
                    <a:gd name="adj2" fmla="val 61444"/>
                  </a:avLst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3429496" y="5549076"/>
                  <a:ext cx="412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i="1" dirty="0" err="1">
                      <a:latin typeface="Times New Roman"/>
                      <a:cs typeface="Times New Roman"/>
                    </a:rPr>
                    <a:t>r</a:t>
                  </a:r>
                  <a:endParaRPr kumimoji="1" lang="ja-JP" altLang="en-US" i="1" dirty="0">
                    <a:latin typeface="Symbol" charset="2"/>
                    <a:cs typeface="Symbol" charset="2"/>
                  </a:endParaRPr>
                </a:p>
              </p:txBody>
            </p:sp>
            <p:sp>
              <p:nvSpPr>
                <p:cNvPr id="62" name="左中かっこ 61"/>
                <p:cNvSpPr/>
                <p:nvPr/>
              </p:nvSpPr>
              <p:spPr>
                <a:xfrm rot="16200000">
                  <a:off x="5919152" y="3612699"/>
                  <a:ext cx="348803" cy="3597461"/>
                </a:xfrm>
                <a:prstGeom prst="leftBrace">
                  <a:avLst>
                    <a:gd name="adj1" fmla="val 20888"/>
                    <a:gd name="adj2" fmla="val 49732"/>
                  </a:avLst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5875519" y="5612108"/>
                  <a:ext cx="5509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i="1" dirty="0" err="1" smtClean="0">
                      <a:latin typeface="Times New Roman"/>
                      <a:cs typeface="Times New Roman"/>
                    </a:rPr>
                    <a:t>dr</a:t>
                  </a:r>
                  <a:endParaRPr kumimoji="1" lang="ja-JP" altLang="en-US" i="1" dirty="0">
                    <a:latin typeface="Symbol" charset="2"/>
                    <a:cs typeface="Symbol" charset="2"/>
                  </a:endParaRPr>
                </a:p>
              </p:txBody>
            </p:sp>
            <p:sp>
              <p:nvSpPr>
                <p:cNvPr id="64" name="テキスト ボックス 63"/>
                <p:cNvSpPr txBox="1"/>
                <p:nvPr/>
              </p:nvSpPr>
              <p:spPr>
                <a:xfrm>
                  <a:off x="6280636" y="4565849"/>
                  <a:ext cx="4269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i="1" dirty="0" err="1" smtClean="0">
                      <a:latin typeface="Symbol" charset="2"/>
                      <a:cs typeface="Symbol" charset="2"/>
                    </a:rPr>
                    <a:t>d</a:t>
                  </a:r>
                  <a:endParaRPr kumimoji="1" lang="ja-JP" altLang="en-US" i="1" dirty="0">
                    <a:latin typeface="Symbol" charset="2"/>
                    <a:cs typeface="Symbol" charset="2"/>
                  </a:endParaRPr>
                </a:p>
              </p:txBody>
            </p:sp>
            <p:sp>
              <p:nvSpPr>
                <p:cNvPr id="67" name="テキスト ボックス 66"/>
                <p:cNvSpPr txBox="1"/>
                <p:nvPr/>
              </p:nvSpPr>
              <p:spPr>
                <a:xfrm>
                  <a:off x="4126951" y="3624852"/>
                  <a:ext cx="3636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>
                      <a:latin typeface="Times New Roman"/>
                      <a:cs typeface="Times New Roman"/>
                    </a:rPr>
                    <a:t>P</a:t>
                  </a:r>
                  <a:endParaRPr kumimoji="1" lang="ja-JP" altLang="en-US" dirty="0">
                    <a:latin typeface="Times New Roman"/>
                    <a:cs typeface="Times New Roman"/>
                  </a:endParaRPr>
                </a:p>
              </p:txBody>
            </p:sp>
          </p:grpSp>
        </p:grpSp>
        <p:cxnSp>
          <p:nvCxnSpPr>
            <p:cNvPr id="68" name="直線コネクタ 67"/>
            <p:cNvCxnSpPr>
              <a:endCxn id="69" idx="1"/>
            </p:cNvCxnSpPr>
            <p:nvPr/>
          </p:nvCxnSpPr>
          <p:spPr>
            <a:xfrm>
              <a:off x="4376988" y="3888146"/>
              <a:ext cx="3561664" cy="955418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図形グループ 74"/>
          <p:cNvGrpSpPr/>
          <p:nvPr/>
        </p:nvGrpSpPr>
        <p:grpSpPr>
          <a:xfrm>
            <a:off x="612775" y="2872052"/>
            <a:ext cx="7325877" cy="1971512"/>
            <a:chOff x="530606" y="2947732"/>
            <a:chExt cx="7325877" cy="1971512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761593" y="3407022"/>
              <a:ext cx="728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Times New Roman"/>
                  <a:cs typeface="Times New Roman"/>
                </a:rPr>
                <a:t>light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  <p:sp>
          <p:nvSpPr>
            <p:cNvPr id="56" name="円弧 55"/>
            <p:cNvSpPr/>
            <p:nvPr/>
          </p:nvSpPr>
          <p:spPr>
            <a:xfrm>
              <a:off x="530606" y="3624852"/>
              <a:ext cx="1573175" cy="1216159"/>
            </a:xfrm>
            <a:prstGeom prst="arc">
              <a:avLst>
                <a:gd name="adj1" fmla="val 16237117"/>
                <a:gd name="adj2" fmla="val 21116874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/>
            <p:cNvSpPr/>
            <p:nvPr/>
          </p:nvSpPr>
          <p:spPr>
            <a:xfrm>
              <a:off x="1506483" y="2947732"/>
              <a:ext cx="6350000" cy="1971512"/>
            </a:xfrm>
            <a:custGeom>
              <a:avLst/>
              <a:gdLst>
                <a:gd name="connsiteX0" fmla="*/ 0 w 6052207"/>
                <a:gd name="connsiteY0" fmla="*/ 0 h 332827"/>
                <a:gd name="connsiteX1" fmla="*/ 6052207 w 6052207"/>
                <a:gd name="connsiteY1" fmla="*/ 332827 h 332827"/>
                <a:gd name="connsiteX2" fmla="*/ 6052207 w 6052207"/>
                <a:gd name="connsiteY2" fmla="*/ 332827 h 332827"/>
                <a:gd name="connsiteX0" fmla="*/ 0 w 6052207"/>
                <a:gd name="connsiteY0" fmla="*/ 1638685 h 1971512"/>
                <a:gd name="connsiteX1" fmla="*/ 6052207 w 6052207"/>
                <a:gd name="connsiteY1" fmla="*/ 1971512 h 1971512"/>
                <a:gd name="connsiteX2" fmla="*/ 6052207 w 6052207"/>
                <a:gd name="connsiteY2" fmla="*/ 1971512 h 1971512"/>
                <a:gd name="connsiteX0" fmla="*/ 0 w 6052207"/>
                <a:gd name="connsiteY0" fmla="*/ 1638685 h 1971512"/>
                <a:gd name="connsiteX1" fmla="*/ 6052207 w 6052207"/>
                <a:gd name="connsiteY1" fmla="*/ 1971512 h 1971512"/>
                <a:gd name="connsiteX2" fmla="*/ 6052207 w 6052207"/>
                <a:gd name="connsiteY2" fmla="*/ 1971512 h 1971512"/>
                <a:gd name="connsiteX0" fmla="*/ 0 w 6350000"/>
                <a:gd name="connsiteY0" fmla="*/ 1903470 h 1971512"/>
                <a:gd name="connsiteX1" fmla="*/ 6350000 w 6350000"/>
                <a:gd name="connsiteY1" fmla="*/ 1971512 h 1971512"/>
                <a:gd name="connsiteX2" fmla="*/ 6350000 w 6350000"/>
                <a:gd name="connsiteY2" fmla="*/ 1971512 h 1971512"/>
                <a:gd name="connsiteX0" fmla="*/ 0 w 6350000"/>
                <a:gd name="connsiteY0" fmla="*/ 1903470 h 1971512"/>
                <a:gd name="connsiteX1" fmla="*/ 6350000 w 6350000"/>
                <a:gd name="connsiteY1" fmla="*/ 1971512 h 1971512"/>
                <a:gd name="connsiteX2" fmla="*/ 6350000 w 6350000"/>
                <a:gd name="connsiteY2" fmla="*/ 1971512 h 197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0000" h="1971512">
                  <a:moveTo>
                    <a:pt x="0" y="1903470"/>
                  </a:moveTo>
                  <a:cubicBezTo>
                    <a:pt x="164693" y="1460745"/>
                    <a:pt x="881702" y="0"/>
                    <a:pt x="6350000" y="1971512"/>
                  </a:cubicBezTo>
                  <a:lnTo>
                    <a:pt x="6350000" y="1971512"/>
                  </a:lnTo>
                </a:path>
              </a:pathLst>
            </a:cu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タイトル 1"/>
          <p:cNvSpPr txBox="1">
            <a:spLocks/>
          </p:cNvSpPr>
          <p:nvPr/>
        </p:nvSpPr>
        <p:spPr>
          <a:xfrm>
            <a:off x="7302125" y="267494"/>
            <a:ext cx="1783443" cy="49450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数値計算</a:t>
            </a:r>
            <a:endParaRPr kumimoji="1" lang="ja-JP" altLang="en-US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34975" y="557700"/>
            <a:ext cx="7918450" cy="530899"/>
          </a:xfrm>
        </p:spPr>
        <p:txBody>
          <a:bodyPr>
            <a:noAutofit/>
          </a:bodyPr>
          <a:lstStyle/>
          <a:p>
            <a:r>
              <a:rPr lang="ja-JP" altLang="en-US" sz="2200" dirty="0" smtClean="0">
                <a:solidFill>
                  <a:schemeClr val="tx1"/>
                </a:solidFill>
              </a:rPr>
              <a:t>強度分布</a:t>
            </a:r>
            <a:endParaRPr lang="ja-JP" altLang="en-US" sz="2200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11411" y="1088599"/>
            <a:ext cx="74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Case1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11411" y="2776109"/>
            <a:ext cx="74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Case2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11411" y="4452109"/>
            <a:ext cx="74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Case3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9" name="オブジェクト 48"/>
          <p:cNvGraphicFramePr>
            <a:graphicFrameLocks noChangeAspect="1"/>
          </p:cNvGraphicFramePr>
          <p:nvPr/>
        </p:nvGraphicFramePr>
        <p:xfrm>
          <a:off x="1522413" y="4937124"/>
          <a:ext cx="1909762" cy="1227138"/>
        </p:xfrm>
        <a:graphic>
          <a:graphicData uri="http://schemas.openxmlformats.org/presentationml/2006/ole">
            <p:oleObj spid="_x0000_s198658" name="数式" r:id="rId4" imgW="1104840" imgH="711000" progId="Equation.3">
              <p:embed/>
            </p:oleObj>
          </a:graphicData>
        </a:graphic>
      </p:graphicFrame>
      <p:graphicFrame>
        <p:nvGraphicFramePr>
          <p:cNvPr id="52" name="オブジェクト 51"/>
          <p:cNvGraphicFramePr>
            <a:graphicFrameLocks noChangeAspect="1"/>
          </p:cNvGraphicFramePr>
          <p:nvPr/>
        </p:nvGraphicFramePr>
        <p:xfrm>
          <a:off x="1533397" y="1620136"/>
          <a:ext cx="2085975" cy="787400"/>
        </p:xfrm>
        <a:graphic>
          <a:graphicData uri="http://schemas.openxmlformats.org/presentationml/2006/ole">
            <p:oleObj spid="_x0000_s198659" name="数式" r:id="rId5" imgW="1206500" imgH="457200" progId="Equation.3">
              <p:embed/>
            </p:oleObj>
          </a:graphicData>
        </a:graphic>
      </p:graphicFrame>
      <p:graphicFrame>
        <p:nvGraphicFramePr>
          <p:cNvPr id="58" name="オブジェクト 57"/>
          <p:cNvGraphicFramePr>
            <a:graphicFrameLocks noChangeAspect="1"/>
          </p:cNvGraphicFramePr>
          <p:nvPr/>
        </p:nvGraphicFramePr>
        <p:xfrm>
          <a:off x="1490080" y="3300800"/>
          <a:ext cx="2173288" cy="787400"/>
        </p:xfrm>
        <a:graphic>
          <a:graphicData uri="http://schemas.openxmlformats.org/presentationml/2006/ole">
            <p:oleObj spid="_x0000_s198661" name="数式" r:id="rId6" imgW="1257300" imgH="457200" progId="Equation.3">
              <p:embed/>
            </p:oleObj>
          </a:graphicData>
        </a:graphic>
      </p:graphicFrame>
      <p:grpSp>
        <p:nvGrpSpPr>
          <p:cNvPr id="124" name="図形グループ 123"/>
          <p:cNvGrpSpPr/>
          <p:nvPr/>
        </p:nvGrpSpPr>
        <p:grpSpPr>
          <a:xfrm>
            <a:off x="4471322" y="1145832"/>
            <a:ext cx="4246326" cy="1707677"/>
            <a:chOff x="4571103" y="1145832"/>
            <a:chExt cx="4246326" cy="1707677"/>
          </a:xfrm>
        </p:grpSpPr>
        <p:cxnSp>
          <p:nvCxnSpPr>
            <p:cNvPr id="60" name="直線矢印コネクタ 59"/>
            <p:cNvCxnSpPr>
              <a:endCxn id="75" idx="3"/>
            </p:cNvCxnSpPr>
            <p:nvPr/>
          </p:nvCxnSpPr>
          <p:spPr>
            <a:xfrm rot="5400000" flipH="1" flipV="1">
              <a:off x="5410709" y="1964826"/>
              <a:ext cx="1270244" cy="1588"/>
            </a:xfrm>
            <a:prstGeom prst="straightConnector1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矢印コネクタ 63"/>
            <p:cNvCxnSpPr/>
            <p:nvPr/>
          </p:nvCxnSpPr>
          <p:spPr>
            <a:xfrm>
              <a:off x="4571103" y="2405154"/>
              <a:ext cx="3782322" cy="2382"/>
            </a:xfrm>
            <a:prstGeom prst="straightConnector1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6045037" y="1751858"/>
              <a:ext cx="838652" cy="1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rot="5400000" flipH="1" flipV="1">
              <a:off x="6555850" y="2069832"/>
              <a:ext cx="655678" cy="158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テキスト ボックス 74"/>
            <p:cNvSpPr txBox="1"/>
            <p:nvPr/>
          </p:nvSpPr>
          <p:spPr>
            <a:xfrm>
              <a:off x="5677564" y="1145832"/>
              <a:ext cx="369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err="1" smtClean="0">
                  <a:latin typeface="Symbol" charset="2"/>
                  <a:cs typeface="Symbol" charset="2"/>
                </a:rPr>
                <a:t>r</a:t>
              </a:r>
              <a:endParaRPr kumimoji="1" lang="ja-JP" altLang="en-US" i="1" dirty="0">
                <a:latin typeface="Symbol" charset="2"/>
                <a:cs typeface="Symbol" charset="2"/>
              </a:endParaRP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8472935" y="2232169"/>
              <a:ext cx="344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err="1" smtClean="0">
                  <a:latin typeface="Times New Roman"/>
                  <a:cs typeface="Times New Roman"/>
                </a:rPr>
                <a:t>r</a:t>
              </a:r>
              <a:endParaRPr kumimoji="1" lang="ja-JP" alt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6629382" y="2387012"/>
              <a:ext cx="600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/>
                  <a:cs typeface="Times New Roman"/>
                </a:rPr>
                <a:t>10</a:t>
              </a:r>
              <a:r>
                <a:rPr kumimoji="1" lang="en-US" altLang="ja-JP" i="1" dirty="0" smtClean="0">
                  <a:latin typeface="Times New Roman"/>
                  <a:cs typeface="Times New Roman"/>
                </a:rPr>
                <a:t>a</a:t>
              </a:r>
              <a:endParaRPr kumimoji="1" lang="ja-JP" alt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5749673" y="238701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/>
                  <a:cs typeface="Times New Roman"/>
                </a:rPr>
                <a:t>0</a:t>
              </a:r>
              <a:endParaRPr kumimoji="1" lang="ja-JP" altLang="en-US" i="1" dirty="0">
                <a:latin typeface="Times New Roman"/>
                <a:cs typeface="Times New Roman"/>
              </a:endParaRPr>
            </a:p>
          </p:txBody>
        </p:sp>
        <p:cxnSp>
          <p:nvCxnSpPr>
            <p:cNvPr id="80" name="直線コネクタ 79"/>
            <p:cNvCxnSpPr/>
            <p:nvPr/>
          </p:nvCxnSpPr>
          <p:spPr>
            <a:xfrm rot="16200000" flipH="1">
              <a:off x="7845237" y="2197344"/>
              <a:ext cx="225385" cy="194999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V="1">
              <a:off x="7860432" y="2407536"/>
              <a:ext cx="194997" cy="193965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円弧 84"/>
            <p:cNvSpPr/>
            <p:nvPr/>
          </p:nvSpPr>
          <p:spPr>
            <a:xfrm>
              <a:off x="7887645" y="1956798"/>
              <a:ext cx="896711" cy="896711"/>
            </a:xfrm>
            <a:prstGeom prst="arc">
              <a:avLst>
                <a:gd name="adj1" fmla="val 9593541"/>
                <a:gd name="adj2" fmla="val 12000344"/>
              </a:avLst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7329338" y="1772132"/>
              <a:ext cx="1199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Observer</a:t>
              </a:r>
              <a:endParaRPr kumimoji="1" lang="ja-JP" altLang="en-US" dirty="0"/>
            </a:p>
          </p:txBody>
        </p:sp>
      </p:grpSp>
      <p:grpSp>
        <p:nvGrpSpPr>
          <p:cNvPr id="125" name="図形グループ 124"/>
          <p:cNvGrpSpPr/>
          <p:nvPr/>
        </p:nvGrpSpPr>
        <p:grpSpPr>
          <a:xfrm>
            <a:off x="4471322" y="2981047"/>
            <a:ext cx="4246326" cy="1687184"/>
            <a:chOff x="4571103" y="2981047"/>
            <a:chExt cx="4246326" cy="1687184"/>
          </a:xfrm>
        </p:grpSpPr>
        <p:cxnSp>
          <p:nvCxnSpPr>
            <p:cNvPr id="100" name="直線矢印コネクタ 99"/>
            <p:cNvCxnSpPr/>
            <p:nvPr/>
          </p:nvCxnSpPr>
          <p:spPr>
            <a:xfrm rot="5400000" flipH="1" flipV="1">
              <a:off x="5420585" y="3790998"/>
              <a:ext cx="1270244" cy="1588"/>
            </a:xfrm>
            <a:prstGeom prst="straightConnector1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矢印コネクタ 100"/>
            <p:cNvCxnSpPr/>
            <p:nvPr/>
          </p:nvCxnSpPr>
          <p:spPr>
            <a:xfrm>
              <a:off x="4571103" y="4219876"/>
              <a:ext cx="3782322" cy="2382"/>
            </a:xfrm>
            <a:prstGeom prst="straightConnector1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5207973" y="3586853"/>
              <a:ext cx="838652" cy="1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 rot="5400000" flipH="1" flipV="1">
              <a:off x="4880928" y="3902444"/>
              <a:ext cx="655678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テキスト ボックス 103"/>
            <p:cNvSpPr txBox="1"/>
            <p:nvPr/>
          </p:nvSpPr>
          <p:spPr>
            <a:xfrm>
              <a:off x="5685852" y="2981047"/>
              <a:ext cx="369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err="1" smtClean="0">
                  <a:latin typeface="Symbol" charset="2"/>
                  <a:cs typeface="Symbol" charset="2"/>
                </a:rPr>
                <a:t>r</a:t>
              </a:r>
              <a:endParaRPr kumimoji="1" lang="ja-JP" altLang="en-US" i="1" dirty="0">
                <a:latin typeface="Symbol" charset="2"/>
                <a:cs typeface="Symbol" charset="2"/>
              </a:endParaRP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8472935" y="4046891"/>
              <a:ext cx="344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err="1" smtClean="0">
                  <a:latin typeface="Times New Roman"/>
                  <a:cs typeface="Times New Roman"/>
                </a:rPr>
                <a:t>r</a:t>
              </a:r>
              <a:endParaRPr kumimoji="1" lang="ja-JP" alt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4898446" y="4222006"/>
              <a:ext cx="7123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/>
                  <a:cs typeface="Times New Roman"/>
                </a:rPr>
                <a:t>−10</a:t>
              </a:r>
              <a:r>
                <a:rPr kumimoji="1" lang="en-US" altLang="ja-JP" i="1" dirty="0" smtClean="0">
                  <a:latin typeface="Times New Roman"/>
                  <a:cs typeface="Times New Roman"/>
                </a:rPr>
                <a:t>a</a:t>
              </a:r>
              <a:endParaRPr kumimoji="1" lang="ja-JP" alt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6058892" y="424014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/>
                  <a:cs typeface="Times New Roman"/>
                </a:rPr>
                <a:t>0</a:t>
              </a:r>
              <a:endParaRPr kumimoji="1" lang="ja-JP" altLang="en-US" i="1" dirty="0">
                <a:latin typeface="Times New Roman"/>
                <a:cs typeface="Times New Roman"/>
              </a:endParaRPr>
            </a:p>
          </p:txBody>
        </p:sp>
        <p:cxnSp>
          <p:nvCxnSpPr>
            <p:cNvPr id="108" name="直線コネクタ 107"/>
            <p:cNvCxnSpPr/>
            <p:nvPr/>
          </p:nvCxnSpPr>
          <p:spPr>
            <a:xfrm rot="16200000" flipH="1">
              <a:off x="7845237" y="4012066"/>
              <a:ext cx="225385" cy="194999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 flipV="1">
              <a:off x="7860432" y="4222258"/>
              <a:ext cx="194997" cy="193965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円弧 109"/>
            <p:cNvSpPr/>
            <p:nvPr/>
          </p:nvSpPr>
          <p:spPr>
            <a:xfrm>
              <a:off x="7887645" y="3771520"/>
              <a:ext cx="896711" cy="896711"/>
            </a:xfrm>
            <a:prstGeom prst="arc">
              <a:avLst>
                <a:gd name="adj1" fmla="val 9593541"/>
                <a:gd name="adj2" fmla="val 12000344"/>
              </a:avLst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6" name="図形グループ 125"/>
          <p:cNvGrpSpPr/>
          <p:nvPr/>
        </p:nvGrpSpPr>
        <p:grpSpPr>
          <a:xfrm>
            <a:off x="4471322" y="4761880"/>
            <a:ext cx="4246326" cy="1687184"/>
            <a:chOff x="4571103" y="4761880"/>
            <a:chExt cx="4246326" cy="1687184"/>
          </a:xfrm>
        </p:grpSpPr>
        <p:cxnSp>
          <p:nvCxnSpPr>
            <p:cNvPr id="112" name="直線矢印コネクタ 111"/>
            <p:cNvCxnSpPr/>
            <p:nvPr/>
          </p:nvCxnSpPr>
          <p:spPr>
            <a:xfrm rot="5400000" flipH="1" flipV="1">
              <a:off x="5420585" y="5571831"/>
              <a:ext cx="1270244" cy="1588"/>
            </a:xfrm>
            <a:prstGeom prst="straightConnector1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矢印コネクタ 112"/>
            <p:cNvCxnSpPr/>
            <p:nvPr/>
          </p:nvCxnSpPr>
          <p:spPr>
            <a:xfrm>
              <a:off x="4571103" y="6000709"/>
              <a:ext cx="3782322" cy="2382"/>
            </a:xfrm>
            <a:prstGeom prst="straightConnector1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テキスト ボックス 115"/>
            <p:cNvSpPr txBox="1"/>
            <p:nvPr/>
          </p:nvSpPr>
          <p:spPr>
            <a:xfrm>
              <a:off x="5685852" y="4761880"/>
              <a:ext cx="369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err="1" smtClean="0">
                  <a:latin typeface="Symbol" charset="2"/>
                  <a:cs typeface="Symbol" charset="2"/>
                </a:rPr>
                <a:t>r</a:t>
              </a:r>
              <a:endParaRPr kumimoji="1" lang="ja-JP" altLang="en-US" i="1" dirty="0">
                <a:latin typeface="Symbol" charset="2"/>
                <a:cs typeface="Symbol" charset="2"/>
              </a:endParaRPr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8472935" y="5827724"/>
              <a:ext cx="344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err="1" smtClean="0">
                  <a:latin typeface="Times New Roman"/>
                  <a:cs typeface="Times New Roman"/>
                </a:rPr>
                <a:t>r</a:t>
              </a:r>
              <a:endParaRPr kumimoji="1" lang="ja-JP" alt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6058892" y="6020981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/>
                  <a:cs typeface="Times New Roman"/>
                </a:rPr>
                <a:t>0</a:t>
              </a:r>
              <a:endParaRPr kumimoji="1" lang="ja-JP" altLang="en-US" i="1" dirty="0">
                <a:latin typeface="Times New Roman"/>
                <a:cs typeface="Times New Roman"/>
              </a:endParaRPr>
            </a:p>
          </p:txBody>
        </p:sp>
        <p:cxnSp>
          <p:nvCxnSpPr>
            <p:cNvPr id="120" name="直線コネクタ 119"/>
            <p:cNvCxnSpPr/>
            <p:nvPr/>
          </p:nvCxnSpPr>
          <p:spPr>
            <a:xfrm rot="16200000" flipH="1">
              <a:off x="7845237" y="5792899"/>
              <a:ext cx="225385" cy="194999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/>
            <p:nvPr/>
          </p:nvCxnSpPr>
          <p:spPr>
            <a:xfrm flipV="1">
              <a:off x="7860432" y="6003091"/>
              <a:ext cx="194997" cy="193965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円弧 121"/>
            <p:cNvSpPr/>
            <p:nvPr/>
          </p:nvSpPr>
          <p:spPr>
            <a:xfrm>
              <a:off x="7887645" y="5552353"/>
              <a:ext cx="896711" cy="896711"/>
            </a:xfrm>
            <a:prstGeom prst="arc">
              <a:avLst>
                <a:gd name="adj1" fmla="val 9593541"/>
                <a:gd name="adj2" fmla="val 12000344"/>
              </a:avLst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/>
            <p:cNvSpPr/>
            <p:nvPr/>
          </p:nvSpPr>
          <p:spPr>
            <a:xfrm>
              <a:off x="4848373" y="5256488"/>
              <a:ext cx="2419551" cy="750926"/>
            </a:xfrm>
            <a:custGeom>
              <a:avLst/>
              <a:gdLst>
                <a:gd name="connsiteX0" fmla="*/ 0 w 2419551"/>
                <a:gd name="connsiteY0" fmla="*/ 733931 h 733931"/>
                <a:gd name="connsiteX1" fmla="*/ 1140248 w 2419551"/>
                <a:gd name="connsiteY1" fmla="*/ 1545 h 733931"/>
                <a:gd name="connsiteX2" fmla="*/ 2419551 w 2419551"/>
                <a:gd name="connsiteY2" fmla="*/ 724660 h 733931"/>
                <a:gd name="connsiteX0" fmla="*/ 0 w 2419551"/>
                <a:gd name="connsiteY0" fmla="*/ 733931 h 733931"/>
                <a:gd name="connsiteX1" fmla="*/ 1140248 w 2419551"/>
                <a:gd name="connsiteY1" fmla="*/ 1545 h 733931"/>
                <a:gd name="connsiteX2" fmla="*/ 2419551 w 2419551"/>
                <a:gd name="connsiteY2" fmla="*/ 724660 h 733931"/>
                <a:gd name="connsiteX0" fmla="*/ 0 w 2419551"/>
                <a:gd name="connsiteY0" fmla="*/ 733931 h 733931"/>
                <a:gd name="connsiteX1" fmla="*/ 1269236 w 2419551"/>
                <a:gd name="connsiteY1" fmla="*/ 1545 h 733931"/>
                <a:gd name="connsiteX2" fmla="*/ 2419551 w 2419551"/>
                <a:gd name="connsiteY2" fmla="*/ 724660 h 733931"/>
                <a:gd name="connsiteX0" fmla="*/ 0 w 2419551"/>
                <a:gd name="connsiteY0" fmla="*/ 466437 h 466437"/>
                <a:gd name="connsiteX1" fmla="*/ 1704211 w 2419551"/>
                <a:gd name="connsiteY1" fmla="*/ 1545 h 466437"/>
                <a:gd name="connsiteX2" fmla="*/ 2419551 w 2419551"/>
                <a:gd name="connsiteY2" fmla="*/ 457166 h 466437"/>
                <a:gd name="connsiteX0" fmla="*/ 0 w 2419551"/>
                <a:gd name="connsiteY0" fmla="*/ 760198 h 760198"/>
                <a:gd name="connsiteX1" fmla="*/ 1146881 w 2419551"/>
                <a:gd name="connsiteY1" fmla="*/ 1545 h 760198"/>
                <a:gd name="connsiteX2" fmla="*/ 2419551 w 2419551"/>
                <a:gd name="connsiteY2" fmla="*/ 750927 h 760198"/>
                <a:gd name="connsiteX0" fmla="*/ 0 w 2419551"/>
                <a:gd name="connsiteY0" fmla="*/ 760198 h 760198"/>
                <a:gd name="connsiteX1" fmla="*/ 1285139 w 2419551"/>
                <a:gd name="connsiteY1" fmla="*/ 1545 h 760198"/>
                <a:gd name="connsiteX2" fmla="*/ 2419551 w 2419551"/>
                <a:gd name="connsiteY2" fmla="*/ 750927 h 760198"/>
                <a:gd name="connsiteX0" fmla="*/ 0 w 2419551"/>
                <a:gd name="connsiteY0" fmla="*/ 492704 h 492704"/>
                <a:gd name="connsiteX1" fmla="*/ 1515708 w 2419551"/>
                <a:gd name="connsiteY1" fmla="*/ 1545 h 492704"/>
                <a:gd name="connsiteX2" fmla="*/ 2419551 w 2419551"/>
                <a:gd name="connsiteY2" fmla="*/ 483433 h 492704"/>
                <a:gd name="connsiteX0" fmla="*/ 0 w 2419551"/>
                <a:gd name="connsiteY0" fmla="*/ 797281 h 797281"/>
                <a:gd name="connsiteX1" fmla="*/ 1233112 w 2419551"/>
                <a:gd name="connsiteY1" fmla="*/ 1545 h 797281"/>
                <a:gd name="connsiteX2" fmla="*/ 2419551 w 2419551"/>
                <a:gd name="connsiteY2" fmla="*/ 788010 h 797281"/>
                <a:gd name="connsiteX0" fmla="*/ 0 w 2419551"/>
                <a:gd name="connsiteY0" fmla="*/ 365421 h 365421"/>
                <a:gd name="connsiteX1" fmla="*/ 1941545 w 2419551"/>
                <a:gd name="connsiteY1" fmla="*/ 127385 h 365421"/>
                <a:gd name="connsiteX2" fmla="*/ 2419551 w 2419551"/>
                <a:gd name="connsiteY2" fmla="*/ 356150 h 365421"/>
                <a:gd name="connsiteX0" fmla="*/ 0 w 2419551"/>
                <a:gd name="connsiteY0" fmla="*/ 751529 h 751529"/>
                <a:gd name="connsiteX1" fmla="*/ 1195594 w 2419551"/>
                <a:gd name="connsiteY1" fmla="*/ 1545 h 751529"/>
                <a:gd name="connsiteX2" fmla="*/ 2419551 w 2419551"/>
                <a:gd name="connsiteY2" fmla="*/ 742258 h 751529"/>
                <a:gd name="connsiteX0" fmla="*/ 0 w 2419551"/>
                <a:gd name="connsiteY0" fmla="*/ 751529 h 751529"/>
                <a:gd name="connsiteX1" fmla="*/ 1195594 w 2419551"/>
                <a:gd name="connsiteY1" fmla="*/ 1545 h 751529"/>
                <a:gd name="connsiteX2" fmla="*/ 2419551 w 2419551"/>
                <a:gd name="connsiteY2" fmla="*/ 742258 h 751529"/>
                <a:gd name="connsiteX0" fmla="*/ 0 w 2419551"/>
                <a:gd name="connsiteY0" fmla="*/ 751529 h 751529"/>
                <a:gd name="connsiteX1" fmla="*/ 1195594 w 2419551"/>
                <a:gd name="connsiteY1" fmla="*/ 1545 h 751529"/>
                <a:gd name="connsiteX2" fmla="*/ 2419551 w 2419551"/>
                <a:gd name="connsiteY2" fmla="*/ 742258 h 751529"/>
                <a:gd name="connsiteX0" fmla="*/ 0 w 2419551"/>
                <a:gd name="connsiteY0" fmla="*/ 751529 h 751529"/>
                <a:gd name="connsiteX1" fmla="*/ 1195594 w 2419551"/>
                <a:gd name="connsiteY1" fmla="*/ 1545 h 751529"/>
                <a:gd name="connsiteX2" fmla="*/ 2419551 w 2419551"/>
                <a:gd name="connsiteY2" fmla="*/ 742258 h 751529"/>
                <a:gd name="connsiteX0" fmla="*/ 0 w 2419551"/>
                <a:gd name="connsiteY0" fmla="*/ 750926 h 750926"/>
                <a:gd name="connsiteX1" fmla="*/ 1195594 w 2419551"/>
                <a:gd name="connsiteY1" fmla="*/ 942 h 750926"/>
                <a:gd name="connsiteX2" fmla="*/ 2419551 w 2419551"/>
                <a:gd name="connsiteY2" fmla="*/ 741655 h 750926"/>
                <a:gd name="connsiteX0" fmla="*/ 0 w 2419551"/>
                <a:gd name="connsiteY0" fmla="*/ 750926 h 750926"/>
                <a:gd name="connsiteX1" fmla="*/ 1195594 w 2419551"/>
                <a:gd name="connsiteY1" fmla="*/ 942 h 750926"/>
                <a:gd name="connsiteX2" fmla="*/ 2419551 w 2419551"/>
                <a:gd name="connsiteY2" fmla="*/ 741655 h 75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9551" h="750926">
                  <a:moveTo>
                    <a:pt x="0" y="750926"/>
                  </a:moveTo>
                  <a:cubicBezTo>
                    <a:pt x="1203175" y="729317"/>
                    <a:pt x="927255" y="3090"/>
                    <a:pt x="1195594" y="942"/>
                  </a:cubicBezTo>
                  <a:cubicBezTo>
                    <a:pt x="1464581" y="0"/>
                    <a:pt x="1214408" y="741656"/>
                    <a:pt x="2419551" y="741655"/>
                  </a:cubicBezTo>
                </a:path>
              </a:pathLst>
            </a:cu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3" name="タイトル 1"/>
          <p:cNvSpPr txBox="1">
            <a:spLocks/>
          </p:cNvSpPr>
          <p:nvPr/>
        </p:nvSpPr>
        <p:spPr>
          <a:xfrm>
            <a:off x="7302125" y="267494"/>
            <a:ext cx="1783443" cy="49450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数値計算</a:t>
            </a:r>
            <a:endParaRPr kumimoji="1" lang="ja-JP" altLang="en-US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17030" y="496551"/>
            <a:ext cx="7918450" cy="530899"/>
          </a:xfrm>
        </p:spPr>
        <p:txBody>
          <a:bodyPr>
            <a:noAutofit/>
          </a:bodyPr>
          <a:lstStyle/>
          <a:p>
            <a:r>
              <a:rPr lang="ja-JP" altLang="en-US" sz="2200" dirty="0" smtClean="0"/>
              <a:t>強度分布</a:t>
            </a:r>
            <a:endParaRPr lang="ja-JP" altLang="en-US" sz="2200" dirty="0"/>
          </a:p>
        </p:txBody>
      </p:sp>
      <p:grpSp>
        <p:nvGrpSpPr>
          <p:cNvPr id="2" name="図形グループ 15"/>
          <p:cNvGrpSpPr/>
          <p:nvPr/>
        </p:nvGrpSpPr>
        <p:grpSpPr>
          <a:xfrm>
            <a:off x="917871" y="1019052"/>
            <a:ext cx="3558384" cy="2573255"/>
            <a:chOff x="1095671" y="1635888"/>
            <a:chExt cx="3558384" cy="2573255"/>
          </a:xfrm>
        </p:grpSpPr>
        <p:grpSp>
          <p:nvGrpSpPr>
            <p:cNvPr id="10" name="図形グループ 9"/>
            <p:cNvGrpSpPr/>
            <p:nvPr/>
          </p:nvGrpSpPr>
          <p:grpSpPr>
            <a:xfrm>
              <a:off x="1492662" y="1986643"/>
              <a:ext cx="3161393" cy="2222500"/>
              <a:chOff x="1492662" y="1986643"/>
              <a:chExt cx="3161393" cy="22225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1492662" y="1986643"/>
                <a:ext cx="3161393" cy="22225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" name="図 3" descr="fig72.eps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"/>
                  <a:stretch>
                    <a:fillRect/>
                  </a:stretch>
                </p:blipFill>
              </mc:Choice>
              <mc:Fallback>
                <p:blipFill>
                  <a:blip r:embed="rId3"/>
                  <a:stretch>
                    <a:fillRect/>
                  </a:stretch>
                </p:blipFill>
              </mc:Fallback>
            </mc:AlternateContent>
            <p:spPr>
              <a:xfrm>
                <a:off x="1564515" y="1992160"/>
                <a:ext cx="2982318" cy="2211465"/>
              </a:xfrm>
              <a:prstGeom prst="rect">
                <a:avLst/>
              </a:prstGeom>
            </p:spPr>
          </p:pic>
        </p:grpSp>
        <p:sp>
          <p:nvSpPr>
            <p:cNvPr id="13" name="テキスト ボックス 12"/>
            <p:cNvSpPr txBox="1"/>
            <p:nvPr/>
          </p:nvSpPr>
          <p:spPr>
            <a:xfrm>
              <a:off x="1095671" y="1635888"/>
              <a:ext cx="74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Times New Roman"/>
                  <a:cs typeface="Times New Roman"/>
                </a:rPr>
                <a:t>Case1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1" name="図形グループ 16"/>
          <p:cNvGrpSpPr/>
          <p:nvPr/>
        </p:nvGrpSpPr>
        <p:grpSpPr>
          <a:xfrm>
            <a:off x="4794893" y="1019052"/>
            <a:ext cx="3555357" cy="2571448"/>
            <a:chOff x="1098698" y="3949098"/>
            <a:chExt cx="3555357" cy="2571448"/>
          </a:xfrm>
        </p:grpSpPr>
        <p:grpSp>
          <p:nvGrpSpPr>
            <p:cNvPr id="12" name="図形グループ 10"/>
            <p:cNvGrpSpPr/>
            <p:nvPr/>
          </p:nvGrpSpPr>
          <p:grpSpPr>
            <a:xfrm>
              <a:off x="1492662" y="4298046"/>
              <a:ext cx="3161393" cy="2222500"/>
              <a:chOff x="1492662" y="4298046"/>
              <a:chExt cx="3161393" cy="2222500"/>
            </a:xfrm>
          </p:grpSpPr>
          <p:sp>
            <p:nvSpPr>
              <p:cNvPr id="8" name="正方形/長方形 7"/>
              <p:cNvSpPr/>
              <p:nvPr/>
            </p:nvSpPr>
            <p:spPr>
              <a:xfrm>
                <a:off x="1492662" y="4298046"/>
                <a:ext cx="3161393" cy="22225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5" name="図 4" descr="fig82.eps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1564515" y="4305370"/>
                <a:ext cx="2982318" cy="2211465"/>
              </a:xfrm>
              <a:prstGeom prst="rect">
                <a:avLst/>
              </a:prstGeom>
            </p:spPr>
          </p:pic>
        </p:grpSp>
        <p:sp>
          <p:nvSpPr>
            <p:cNvPr id="14" name="テキスト ボックス 13"/>
            <p:cNvSpPr txBox="1"/>
            <p:nvPr/>
          </p:nvSpPr>
          <p:spPr>
            <a:xfrm>
              <a:off x="1098698" y="3949098"/>
              <a:ext cx="74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Times New Roman"/>
                  <a:cs typeface="Times New Roman"/>
                </a:rPr>
                <a:t>Case2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6" name="図形グループ 17"/>
          <p:cNvGrpSpPr/>
          <p:nvPr/>
        </p:nvGrpSpPr>
        <p:grpSpPr>
          <a:xfrm>
            <a:off x="2961798" y="4024706"/>
            <a:ext cx="3558384" cy="2567211"/>
            <a:chOff x="4970554" y="1641932"/>
            <a:chExt cx="3558384" cy="2567211"/>
          </a:xfrm>
        </p:grpSpPr>
        <p:grpSp>
          <p:nvGrpSpPr>
            <p:cNvPr id="17" name="図形グループ 11"/>
            <p:cNvGrpSpPr/>
            <p:nvPr/>
          </p:nvGrpSpPr>
          <p:grpSpPr>
            <a:xfrm>
              <a:off x="5367545" y="1986643"/>
              <a:ext cx="3161393" cy="2222500"/>
              <a:chOff x="5367545" y="1986643"/>
              <a:chExt cx="3161393" cy="222250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5367545" y="1986643"/>
                <a:ext cx="3161393" cy="22225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6" name="図 5" descr="fig42.eps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5457540" y="1992160"/>
                <a:ext cx="2982318" cy="2211465"/>
              </a:xfrm>
              <a:prstGeom prst="rect">
                <a:avLst/>
              </a:prstGeom>
            </p:spPr>
          </p:pic>
        </p:grpSp>
        <p:sp>
          <p:nvSpPr>
            <p:cNvPr id="15" name="テキスト ボックス 14"/>
            <p:cNvSpPr txBox="1"/>
            <p:nvPr/>
          </p:nvSpPr>
          <p:spPr>
            <a:xfrm>
              <a:off x="4970554" y="1641932"/>
              <a:ext cx="74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Times New Roman"/>
                  <a:cs typeface="Times New Roman"/>
                </a:rPr>
                <a:t>Case3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1" name="図形グループ 26"/>
          <p:cNvGrpSpPr/>
          <p:nvPr/>
        </p:nvGrpSpPr>
        <p:grpSpPr>
          <a:xfrm>
            <a:off x="5646058" y="2217670"/>
            <a:ext cx="874124" cy="278587"/>
            <a:chOff x="5832929" y="2495828"/>
            <a:chExt cx="874124" cy="278587"/>
          </a:xfrm>
        </p:grpSpPr>
        <p:cxnSp>
          <p:nvCxnSpPr>
            <p:cNvPr id="24" name="直線矢印コネクタ 23"/>
            <p:cNvCxnSpPr/>
            <p:nvPr/>
          </p:nvCxnSpPr>
          <p:spPr>
            <a:xfrm>
              <a:off x="5832929" y="2772827"/>
              <a:ext cx="874124" cy="1588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5909068" y="2495828"/>
              <a:ext cx="7004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chemeClr val="accent3"/>
                  </a:solidFill>
                </a:rPr>
                <a:t>シャドウ</a:t>
              </a:r>
              <a:endParaRPr kumimoji="1" lang="ja-JP" altLang="en-US" sz="12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2" name="図形グループ 27"/>
          <p:cNvGrpSpPr/>
          <p:nvPr/>
        </p:nvGrpSpPr>
        <p:grpSpPr>
          <a:xfrm>
            <a:off x="1776548" y="1998139"/>
            <a:ext cx="874124" cy="276999"/>
            <a:chOff x="5832929" y="2761918"/>
            <a:chExt cx="874124" cy="276999"/>
          </a:xfrm>
        </p:grpSpPr>
        <p:cxnSp>
          <p:nvCxnSpPr>
            <p:cNvPr id="29" name="直線矢印コネクタ 28"/>
            <p:cNvCxnSpPr/>
            <p:nvPr/>
          </p:nvCxnSpPr>
          <p:spPr>
            <a:xfrm flipV="1">
              <a:off x="5832929" y="2784929"/>
              <a:ext cx="874124" cy="1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5909068" y="2761918"/>
              <a:ext cx="7004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chemeClr val="accent3"/>
                  </a:solidFill>
                </a:rPr>
                <a:t>シャドウ</a:t>
              </a:r>
              <a:endParaRPr kumimoji="1" lang="ja-JP" altLang="en-US" sz="12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図形グループ 30"/>
          <p:cNvGrpSpPr/>
          <p:nvPr/>
        </p:nvGrpSpPr>
        <p:grpSpPr>
          <a:xfrm>
            <a:off x="3838617" y="4584542"/>
            <a:ext cx="874124" cy="276999"/>
            <a:chOff x="5832929" y="2761918"/>
            <a:chExt cx="874124" cy="276999"/>
          </a:xfrm>
        </p:grpSpPr>
        <p:cxnSp>
          <p:nvCxnSpPr>
            <p:cNvPr id="32" name="直線矢印コネクタ 31"/>
            <p:cNvCxnSpPr/>
            <p:nvPr/>
          </p:nvCxnSpPr>
          <p:spPr>
            <a:xfrm flipV="1">
              <a:off x="5832929" y="2784929"/>
              <a:ext cx="874124" cy="1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5909068" y="2761918"/>
              <a:ext cx="7004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chemeClr val="accent3"/>
                  </a:solidFill>
                </a:rPr>
                <a:t>シャドウ</a:t>
              </a:r>
              <a:endParaRPr kumimoji="1" lang="ja-JP" altLang="en-US" sz="12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8" name="タイトル 1"/>
          <p:cNvSpPr txBox="1">
            <a:spLocks/>
          </p:cNvSpPr>
          <p:nvPr/>
        </p:nvSpPr>
        <p:spPr>
          <a:xfrm>
            <a:off x="7302125" y="267494"/>
            <a:ext cx="1783443" cy="49450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数値計算</a:t>
            </a:r>
            <a:endParaRPr kumimoji="1" lang="ja-JP" altLang="en-US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17"/>
          <p:cNvGrpSpPr/>
          <p:nvPr/>
        </p:nvGrpSpPr>
        <p:grpSpPr>
          <a:xfrm>
            <a:off x="2639675" y="3768223"/>
            <a:ext cx="3433222" cy="2981980"/>
            <a:chOff x="725604" y="3635178"/>
            <a:chExt cx="3433222" cy="2981980"/>
          </a:xfrm>
        </p:grpSpPr>
        <p:sp>
          <p:nvSpPr>
            <p:cNvPr id="13" name="正方形/長方形 12"/>
            <p:cNvSpPr/>
            <p:nvPr/>
          </p:nvSpPr>
          <p:spPr>
            <a:xfrm>
              <a:off x="1206492" y="3980320"/>
              <a:ext cx="2952334" cy="263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25604" y="3635178"/>
              <a:ext cx="971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Times New Roman"/>
                  <a:cs typeface="Times New Roman"/>
                </a:rPr>
                <a:t>Case3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  <p:pic>
          <p:nvPicPr>
            <p:cNvPr id="7" name="図 6" descr="fig43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337799" y="4059051"/>
              <a:ext cx="2729615" cy="2476873"/>
            </a:xfrm>
            <a:prstGeom prst="rect">
              <a:avLst/>
            </a:prstGeom>
          </p:spPr>
        </p:pic>
      </p:grpSp>
      <p:grpSp>
        <p:nvGrpSpPr>
          <p:cNvPr id="3" name="図形グループ 16"/>
          <p:cNvGrpSpPr/>
          <p:nvPr/>
        </p:nvGrpSpPr>
        <p:grpSpPr>
          <a:xfrm>
            <a:off x="719041" y="454495"/>
            <a:ext cx="3439785" cy="2972473"/>
            <a:chOff x="724004" y="989705"/>
            <a:chExt cx="3439785" cy="2972473"/>
          </a:xfrm>
        </p:grpSpPr>
        <p:sp>
          <p:nvSpPr>
            <p:cNvPr id="11" name="正方形/長方形 10"/>
            <p:cNvSpPr/>
            <p:nvPr/>
          </p:nvSpPr>
          <p:spPr>
            <a:xfrm>
              <a:off x="1211455" y="1325340"/>
              <a:ext cx="2952334" cy="263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24004" y="989705"/>
              <a:ext cx="860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Times New Roman"/>
                  <a:cs typeface="Times New Roman"/>
                </a:rPr>
                <a:t>Case1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  <p:pic>
          <p:nvPicPr>
            <p:cNvPr id="9" name="図 8" descr="fig73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337799" y="1422213"/>
              <a:ext cx="2729615" cy="2476873"/>
            </a:xfrm>
            <a:prstGeom prst="rect">
              <a:avLst/>
            </a:prstGeom>
          </p:spPr>
        </p:pic>
      </p:grpSp>
      <p:grpSp>
        <p:nvGrpSpPr>
          <p:cNvPr id="4" name="図形グループ 18"/>
          <p:cNvGrpSpPr/>
          <p:nvPr/>
        </p:nvGrpSpPr>
        <p:grpSpPr>
          <a:xfrm>
            <a:off x="4768974" y="454495"/>
            <a:ext cx="3448856" cy="2972473"/>
            <a:chOff x="4773937" y="989705"/>
            <a:chExt cx="3448856" cy="2972473"/>
          </a:xfrm>
        </p:grpSpPr>
        <p:sp>
          <p:nvSpPr>
            <p:cNvPr id="15" name="正方形/長方形 14"/>
            <p:cNvSpPr/>
            <p:nvPr/>
          </p:nvSpPr>
          <p:spPr>
            <a:xfrm>
              <a:off x="5270459" y="1325340"/>
              <a:ext cx="2952334" cy="263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773937" y="989705"/>
              <a:ext cx="1055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Times New Roman"/>
                  <a:cs typeface="Times New Roman"/>
                </a:rPr>
                <a:t>Case2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  <p:pic>
          <p:nvPicPr>
            <p:cNvPr id="10" name="図 9" descr="fig83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5413817" y="1422213"/>
              <a:ext cx="2729615" cy="2476873"/>
            </a:xfrm>
            <a:prstGeom prst="rect">
              <a:avLst/>
            </a:prstGeom>
          </p:spPr>
        </p:pic>
      </p:grpSp>
      <p:sp>
        <p:nvSpPr>
          <p:cNvPr id="17" name="タイトル 1"/>
          <p:cNvSpPr txBox="1">
            <a:spLocks/>
          </p:cNvSpPr>
          <p:nvPr/>
        </p:nvSpPr>
        <p:spPr>
          <a:xfrm>
            <a:off x="7302125" y="267494"/>
            <a:ext cx="1783443" cy="49450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数値計算</a:t>
            </a:r>
            <a:endParaRPr kumimoji="1" lang="ja-JP" altLang="en-US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21292"/>
          </a:xfrm>
        </p:spPr>
        <p:txBody>
          <a:bodyPr>
            <a:noAutofit/>
          </a:bodyPr>
          <a:lstStyle/>
          <a:p>
            <a:r>
              <a:rPr lang="en-US" altLang="ja-JP" sz="3800" dirty="0" smtClean="0">
                <a:solidFill>
                  <a:srgbClr val="2C7C9F"/>
                </a:solidFill>
              </a:rPr>
              <a:t>Contents</a:t>
            </a:r>
            <a:endParaRPr lang="ja-JP" altLang="en-US" sz="3800" dirty="0">
              <a:solidFill>
                <a:srgbClr val="2C7C9F"/>
              </a:solidFill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1032515" y="1563201"/>
            <a:ext cx="7694922" cy="411425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ja-JP" altLang="en-US" dirty="0" smtClean="0">
                <a:solidFill>
                  <a:srgbClr val="000000"/>
                </a:solidFill>
              </a:rPr>
              <a:t>イントロダクション</a:t>
            </a:r>
            <a:endParaRPr lang="en-US" altLang="ja-JP" sz="24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ja-JP" altLang="en-US" sz="2400" dirty="0" smtClean="0">
                <a:solidFill>
                  <a:srgbClr val="000000"/>
                </a:solidFill>
              </a:rPr>
              <a:t>ダスト流解</a:t>
            </a:r>
            <a:endParaRPr lang="en-US" altLang="ja-JP" sz="24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ja-JP" altLang="en-US" sz="2400" dirty="0" smtClean="0">
                <a:solidFill>
                  <a:srgbClr val="000000"/>
                </a:solidFill>
              </a:rPr>
              <a:t>数値計算</a:t>
            </a:r>
            <a:endParaRPr lang="en-US" altLang="ja-JP" sz="24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ja-JP" altLang="en-US" sz="2400" dirty="0" smtClean="0">
                <a:solidFill>
                  <a:srgbClr val="000000"/>
                </a:solidFill>
              </a:rPr>
              <a:t>考察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ja-JP" altLang="en-US" sz="2400" dirty="0" smtClean="0">
                <a:solidFill>
                  <a:srgbClr val="000000"/>
                </a:solidFill>
              </a:rPr>
              <a:t>まとめ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0363"/>
          </a:xfrm>
        </p:spPr>
        <p:txBody>
          <a:bodyPr>
            <a:normAutofit/>
          </a:bodyPr>
          <a:lstStyle/>
          <a:p>
            <a:r>
              <a:rPr lang="ja-JP" altLang="en-US" sz="3800" dirty="0" smtClean="0"/>
              <a:t>考察</a:t>
            </a:r>
            <a:endParaRPr lang="ja-JP" altLang="en-US" sz="3800" dirty="0"/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612775" y="2045360"/>
            <a:ext cx="4113439" cy="1301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90000"/>
              <a:buFont typeface="Wingdings" charset="2"/>
              <a:buChar char=""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光線の軌道</a:t>
            </a: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90000"/>
              <a:buFont typeface="Wingdings" charset="2"/>
              <a:buChar char="l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遠くでは内側に屈折</a:t>
            </a: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90000"/>
              <a:buFont typeface="Wingdings" charset="2"/>
              <a:buChar char="l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巻き付く軌道</a:t>
            </a:r>
          </a:p>
        </p:txBody>
      </p:sp>
      <p:grpSp>
        <p:nvGrpSpPr>
          <p:cNvPr id="3" name="図形グループ 5"/>
          <p:cNvGrpSpPr/>
          <p:nvPr/>
        </p:nvGrpSpPr>
        <p:grpSpPr>
          <a:xfrm>
            <a:off x="4726215" y="1270102"/>
            <a:ext cx="3983650" cy="3900616"/>
            <a:chOff x="667201" y="2384410"/>
            <a:chExt cx="3198813" cy="3132138"/>
          </a:xfrm>
        </p:grpSpPr>
        <p:sp>
          <p:nvSpPr>
            <p:cNvPr id="7" name="正方形/長方形 6"/>
            <p:cNvSpPr/>
            <p:nvPr/>
          </p:nvSpPr>
          <p:spPr>
            <a:xfrm>
              <a:off x="667201" y="2384410"/>
              <a:ext cx="3198813" cy="3132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 descr="fig-lightcurve-WH-1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716417" y="2411397"/>
              <a:ext cx="3086100" cy="3086100"/>
            </a:xfrm>
            <a:prstGeom prst="rect">
              <a:avLst/>
            </a:prstGeom>
          </p:spPr>
        </p:pic>
      </p:grpSp>
      <p:sp>
        <p:nvSpPr>
          <p:cNvPr id="9" name="正方形/長方形 8"/>
          <p:cNvSpPr/>
          <p:nvPr/>
        </p:nvSpPr>
        <p:spPr>
          <a:xfrm>
            <a:off x="5820449" y="2054825"/>
            <a:ext cx="2082008" cy="2041890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図形グループ 9"/>
          <p:cNvGrpSpPr/>
          <p:nvPr/>
        </p:nvGrpSpPr>
        <p:grpSpPr>
          <a:xfrm>
            <a:off x="4726215" y="1238348"/>
            <a:ext cx="3991849" cy="3908644"/>
            <a:chOff x="5193166" y="2392348"/>
            <a:chExt cx="3198813" cy="3132138"/>
          </a:xfrm>
        </p:grpSpPr>
        <p:sp>
          <p:nvSpPr>
            <p:cNvPr id="11" name="正方形/長方形 10"/>
            <p:cNvSpPr/>
            <p:nvPr/>
          </p:nvSpPr>
          <p:spPr>
            <a:xfrm>
              <a:off x="5193166" y="2392348"/>
              <a:ext cx="3198813" cy="313213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 descr="fig-lightcurve-WH-2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5242379" y="2403459"/>
              <a:ext cx="3086099" cy="3086099"/>
            </a:xfrm>
            <a:prstGeom prst="rect">
              <a:avLst/>
            </a:prstGeom>
          </p:spPr>
        </p:pic>
      </p:grpSp>
      <p:sp>
        <p:nvSpPr>
          <p:cNvPr id="13" name="コンテンツ プレースホルダ 2"/>
          <p:cNvSpPr txBox="1">
            <a:spLocks/>
          </p:cNvSpPr>
          <p:nvPr/>
        </p:nvSpPr>
        <p:spPr>
          <a:xfrm>
            <a:off x="612775" y="3238519"/>
            <a:ext cx="4113439" cy="1542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lvl="1" indent="-336550" defTabSz="914400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90000"/>
              <a:buFont typeface="Wingdings" charset="2"/>
              <a:buChar char="l"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無限回巻き付く軌道</a:t>
            </a:r>
          </a:p>
          <a:p>
            <a:pPr marL="685800" lvl="1" indent="-336550" defTabSz="914400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90000"/>
              <a:buFont typeface="Wingdings" charset="2"/>
              <a:buChar char="l"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外側に屈折して向こうの世界へ渡る</a:t>
            </a:r>
          </a:p>
          <a:p>
            <a:pPr marL="685800" lvl="1" indent="-336550" defTabSz="914400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90000"/>
              <a:buFont typeface="Wingdings" charset="2"/>
              <a:buChar char="l"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直接向こうの世界へ渡る</a:t>
            </a:r>
          </a:p>
          <a:p>
            <a:pPr marL="685800" lvl="1" indent="-336550" defTabSz="9144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SzPct val="90000"/>
              <a:buFont typeface="Wingdings" charset="2"/>
              <a:buChar char="l"/>
            </a:pP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図形グループ 19"/>
          <p:cNvGrpSpPr/>
          <p:nvPr/>
        </p:nvGrpSpPr>
        <p:grpSpPr>
          <a:xfrm>
            <a:off x="362859" y="3265732"/>
            <a:ext cx="4699304" cy="2727245"/>
            <a:chOff x="362859" y="3265732"/>
            <a:chExt cx="4699304" cy="2727245"/>
          </a:xfrm>
        </p:grpSpPr>
        <p:grpSp>
          <p:nvGrpSpPr>
            <p:cNvPr id="10" name="図形グループ 16"/>
            <p:cNvGrpSpPr/>
            <p:nvPr/>
          </p:nvGrpSpPr>
          <p:grpSpPr>
            <a:xfrm>
              <a:off x="362859" y="3265732"/>
              <a:ext cx="3383640" cy="1959411"/>
              <a:chOff x="362859" y="3265732"/>
              <a:chExt cx="3383640" cy="1959411"/>
            </a:xfrm>
          </p:grpSpPr>
          <p:sp>
            <p:nvSpPr>
              <p:cNvPr id="14" name="角丸四角形 13"/>
              <p:cNvSpPr/>
              <p:nvPr/>
            </p:nvSpPr>
            <p:spPr>
              <a:xfrm>
                <a:off x="943427" y="3265732"/>
                <a:ext cx="2803072" cy="371911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右カーブ矢印 14"/>
              <p:cNvSpPr/>
              <p:nvPr/>
            </p:nvSpPr>
            <p:spPr>
              <a:xfrm>
                <a:off x="362859" y="3419897"/>
                <a:ext cx="544284" cy="1758757"/>
              </a:xfrm>
              <a:prstGeom prst="curvedRightArrow">
                <a:avLst>
                  <a:gd name="adj1" fmla="val 12676"/>
                  <a:gd name="adj2" fmla="val 43888"/>
                  <a:gd name="adj3" fmla="val 25000"/>
                </a:avLst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943427" y="4855811"/>
                <a:ext cx="21323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rgbClr val="FF0000"/>
                    </a:solidFill>
                  </a:rPr>
                  <a:t>鋭いピークが現れる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下矢印 17"/>
            <p:cNvSpPr/>
            <p:nvPr/>
          </p:nvSpPr>
          <p:spPr>
            <a:xfrm>
              <a:off x="1539754" y="5329466"/>
              <a:ext cx="791600" cy="244928"/>
            </a:xfrm>
            <a:prstGeom prst="downArrow">
              <a:avLst>
                <a:gd name="adj1" fmla="val 48667"/>
                <a:gd name="adj2" fmla="val 51754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943427" y="5623645"/>
              <a:ext cx="4118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FF0000"/>
                  </a:solidFill>
                </a:rPr>
                <a:t>ピークの内側がシャドウとして観測される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889297"/>
            <a:ext cx="7135586" cy="597817"/>
          </a:xfrm>
        </p:spPr>
        <p:txBody>
          <a:bodyPr>
            <a:normAutofit/>
          </a:bodyPr>
          <a:lstStyle/>
          <a:p>
            <a:r>
              <a:rPr lang="ja-JP" altLang="en-US" sz="1900" dirty="0" smtClean="0">
                <a:solidFill>
                  <a:srgbClr val="000000"/>
                </a:solidFill>
              </a:rPr>
              <a:t>ブラックホールシャドウ</a:t>
            </a:r>
            <a:endParaRPr lang="ja-JP" altLang="en-US" sz="1900" dirty="0">
              <a:solidFill>
                <a:srgbClr val="000000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0363"/>
          </a:xfrm>
        </p:spPr>
        <p:txBody>
          <a:bodyPr>
            <a:normAutofit/>
          </a:bodyPr>
          <a:lstStyle/>
          <a:p>
            <a:r>
              <a:rPr lang="ja-JP" altLang="en-US" sz="3800" dirty="0" smtClean="0"/>
              <a:t>考察</a:t>
            </a:r>
            <a:endParaRPr lang="ja-JP" altLang="en-US" sz="3800" dirty="0"/>
          </a:p>
        </p:txBody>
      </p:sp>
      <p:grpSp>
        <p:nvGrpSpPr>
          <p:cNvPr id="6" name="図形グループ 11"/>
          <p:cNvGrpSpPr/>
          <p:nvPr/>
        </p:nvGrpSpPr>
        <p:grpSpPr>
          <a:xfrm>
            <a:off x="1132865" y="1487114"/>
            <a:ext cx="3161393" cy="2222500"/>
            <a:chOff x="5367545" y="1986643"/>
            <a:chExt cx="3161393" cy="2222500"/>
          </a:xfrm>
        </p:grpSpPr>
        <p:sp>
          <p:nvSpPr>
            <p:cNvPr id="8" name="正方形/長方形 7"/>
            <p:cNvSpPr/>
            <p:nvPr/>
          </p:nvSpPr>
          <p:spPr>
            <a:xfrm>
              <a:off x="5367545" y="1986643"/>
              <a:ext cx="3161393" cy="2222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fig42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5457540" y="1992160"/>
              <a:ext cx="2982318" cy="2211464"/>
            </a:xfrm>
            <a:prstGeom prst="rect">
              <a:avLst/>
            </a:prstGeom>
          </p:spPr>
        </p:pic>
      </p:grpSp>
      <p:grpSp>
        <p:nvGrpSpPr>
          <p:cNvPr id="10" name="図形グループ 17"/>
          <p:cNvGrpSpPr/>
          <p:nvPr/>
        </p:nvGrpSpPr>
        <p:grpSpPr>
          <a:xfrm>
            <a:off x="5175503" y="1274426"/>
            <a:ext cx="2952334" cy="2636838"/>
            <a:chOff x="1206492" y="3980320"/>
            <a:chExt cx="2952334" cy="2636838"/>
          </a:xfrm>
        </p:grpSpPr>
        <p:sp>
          <p:nvSpPr>
            <p:cNvPr id="11" name="正方形/長方形 10"/>
            <p:cNvSpPr/>
            <p:nvPr/>
          </p:nvSpPr>
          <p:spPr>
            <a:xfrm>
              <a:off x="1206492" y="3980320"/>
              <a:ext cx="2952334" cy="263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 descr="fig43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375710" y="4059051"/>
              <a:ext cx="2653792" cy="2476873"/>
            </a:xfrm>
            <a:prstGeom prst="rect">
              <a:avLst/>
            </a:prstGeom>
          </p:spPr>
        </p:pic>
      </p:grp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457200" y="3748144"/>
            <a:ext cx="7135586" cy="597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lang="ja-JP" altLang="en-US" sz="2000" dirty="0" smtClean="0">
                <a:solidFill>
                  <a:srgbClr val="000000"/>
                </a:solidFill>
              </a:rPr>
              <a:t>ワームホールシャドウ</a:t>
            </a:r>
            <a:r>
              <a:rPr lang="en-US" altLang="ja-JP" sz="2000" dirty="0" smtClean="0">
                <a:solidFill>
                  <a:srgbClr val="000000"/>
                </a:solidFill>
              </a:rPr>
              <a:t>(Case3)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図形グループ 11"/>
          <p:cNvGrpSpPr/>
          <p:nvPr/>
        </p:nvGrpSpPr>
        <p:grpSpPr>
          <a:xfrm>
            <a:off x="1132865" y="4345961"/>
            <a:ext cx="3161393" cy="2222500"/>
            <a:chOff x="5367545" y="1986643"/>
            <a:chExt cx="3161393" cy="2222500"/>
          </a:xfrm>
        </p:grpSpPr>
        <p:sp>
          <p:nvSpPr>
            <p:cNvPr id="15" name="正方形/長方形 14"/>
            <p:cNvSpPr/>
            <p:nvPr/>
          </p:nvSpPr>
          <p:spPr>
            <a:xfrm>
              <a:off x="5367545" y="1986643"/>
              <a:ext cx="3161393" cy="2222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 descr="fig42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5457540" y="1992160"/>
              <a:ext cx="2982317" cy="2211464"/>
            </a:xfrm>
            <a:prstGeom prst="rect">
              <a:avLst/>
            </a:prstGeom>
          </p:spPr>
        </p:pic>
      </p:grpSp>
      <p:grpSp>
        <p:nvGrpSpPr>
          <p:cNvPr id="17" name="図形グループ 17"/>
          <p:cNvGrpSpPr/>
          <p:nvPr/>
        </p:nvGrpSpPr>
        <p:grpSpPr>
          <a:xfrm>
            <a:off x="5175503" y="4133273"/>
            <a:ext cx="2952334" cy="2636838"/>
            <a:chOff x="1206492" y="3980320"/>
            <a:chExt cx="2952334" cy="2636838"/>
          </a:xfrm>
        </p:grpSpPr>
        <p:sp>
          <p:nvSpPr>
            <p:cNvPr id="18" name="正方形/長方形 17"/>
            <p:cNvSpPr/>
            <p:nvPr/>
          </p:nvSpPr>
          <p:spPr>
            <a:xfrm>
              <a:off x="1206492" y="3980320"/>
              <a:ext cx="2952334" cy="263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 descr="fig43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1375710" y="4093452"/>
              <a:ext cx="2653792" cy="240807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12775" y="857916"/>
            <a:ext cx="4643688" cy="458327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ブラックホールシャドウとの比較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72926" y="2817415"/>
            <a:ext cx="4619827" cy="32477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comparison-WH-B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19595" y="2823153"/>
            <a:ext cx="4351665" cy="3236322"/>
          </a:xfrm>
          <a:prstGeom prst="rect">
            <a:avLst/>
          </a:prstGeom>
        </p:spPr>
      </p:pic>
      <p:sp>
        <p:nvSpPr>
          <p:cNvPr id="23" name="コンテンツ プレースホルダ 2"/>
          <p:cNvSpPr txBox="1">
            <a:spLocks/>
          </p:cNvSpPr>
          <p:nvPr/>
        </p:nvSpPr>
        <p:spPr>
          <a:xfrm>
            <a:off x="537861" y="1501966"/>
            <a:ext cx="8445602" cy="1137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00100" lvl="1" indent="-342900" defTabSz="914400">
              <a:spcBef>
                <a:spcPts val="2200"/>
              </a:spcBef>
              <a:buClr>
                <a:schemeClr val="accent2">
                  <a:lumMod val="60000"/>
                  <a:lumOff val="40000"/>
                </a:schemeClr>
              </a:buClr>
              <a:buSzPct val="90000"/>
              <a:buFont typeface="Wingdings" charset="2"/>
              <a:buChar char="l"/>
            </a:pP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ワームホール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lang="en-US" altLang="en-US" dirty="0" smtClean="0"/>
              <a:t>領域</a:t>
            </a:r>
            <a:r>
              <a:rPr lang="en-US" altLang="en-US" dirty="0" smtClean="0">
                <a:latin typeface="Times New Roman"/>
                <a:cs typeface="Times New Roman"/>
              </a:rPr>
              <a:t>I</a:t>
            </a: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での強度</a:t>
            </a:r>
            <a:r>
              <a:rPr lang="ja-JP" altLang="en-US" dirty="0" smtClean="0"/>
              <a:t>）</a:t>
            </a:r>
            <a:r>
              <a:rPr lang="en-US" altLang="ja-JP" dirty="0" smtClean="0"/>
              <a:t>&gt;</a:t>
            </a:r>
            <a:r>
              <a:rPr lang="ja-JP" altLang="en-US" dirty="0" smtClean="0"/>
              <a:t>（</a:t>
            </a: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領域</a:t>
            </a:r>
            <a:r>
              <a:rPr lang="en-US" altLang="ja-JP" dirty="0" smtClean="0">
                <a:latin typeface="Times New Roman"/>
                <a:cs typeface="Times New Roman"/>
              </a:rPr>
              <a:t>II</a:t>
            </a:r>
            <a:r>
              <a:rPr lang="ja-JP" altLang="en-US" dirty="0" smtClean="0"/>
              <a:t>での強度）</a:t>
            </a: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defTabSz="914400">
              <a:spcBef>
                <a:spcPts val="2200"/>
              </a:spcBef>
              <a:buClr>
                <a:schemeClr val="accent2">
                  <a:lumMod val="60000"/>
                  <a:lumOff val="40000"/>
                </a:schemeClr>
              </a:buClr>
              <a:buSzPct val="90000"/>
              <a:buFont typeface="Wingdings" charset="2"/>
              <a:buChar char="l"/>
            </a:pPr>
            <a:r>
              <a:rPr lang="ja-JP" altLang="en-US" dirty="0" smtClean="0"/>
              <a:t>ブラックホール</a:t>
            </a:r>
            <a:r>
              <a:rPr lang="en-US" altLang="ja-JP" dirty="0" smtClean="0"/>
              <a:t>  </a:t>
            </a:r>
            <a:r>
              <a:rPr lang="ja-JP" altLang="en-US" dirty="0" smtClean="0"/>
              <a:t>（</a:t>
            </a:r>
            <a:r>
              <a:rPr lang="en-US" altLang="en-US" dirty="0" smtClean="0"/>
              <a:t>領域</a:t>
            </a:r>
            <a:r>
              <a:rPr lang="en-US" altLang="en-US" dirty="0" smtClean="0">
                <a:latin typeface="Times New Roman"/>
                <a:cs typeface="Times New Roman"/>
              </a:rPr>
              <a:t>I</a:t>
            </a:r>
            <a:r>
              <a:rPr lang="ja-JP" altLang="en-US" dirty="0" smtClean="0"/>
              <a:t>での強度）</a:t>
            </a:r>
            <a:r>
              <a:rPr lang="en-US" altLang="ja-JP" dirty="0" smtClean="0"/>
              <a:t>&lt;</a:t>
            </a:r>
            <a:r>
              <a:rPr lang="ja-JP" altLang="en-US" dirty="0" smtClean="0"/>
              <a:t>（領域</a:t>
            </a:r>
            <a:r>
              <a:rPr lang="en-US" altLang="ja-JP" dirty="0" smtClean="0">
                <a:latin typeface="Times New Roman"/>
                <a:cs typeface="Times New Roman"/>
              </a:rPr>
              <a:t>II</a:t>
            </a:r>
            <a:r>
              <a:rPr lang="ja-JP" altLang="en-US" dirty="0" smtClean="0"/>
              <a:t>での強度）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下矢印 23"/>
          <p:cNvSpPr/>
          <p:nvPr/>
        </p:nvSpPr>
        <p:spPr>
          <a:xfrm>
            <a:off x="2098933" y="2639159"/>
            <a:ext cx="791600" cy="244928"/>
          </a:xfrm>
          <a:prstGeom prst="downArrow">
            <a:avLst>
              <a:gd name="adj1" fmla="val 48667"/>
              <a:gd name="adj2" fmla="val 51754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図形グループ 28"/>
          <p:cNvGrpSpPr/>
          <p:nvPr/>
        </p:nvGrpSpPr>
        <p:grpSpPr>
          <a:xfrm>
            <a:off x="4888346" y="4966269"/>
            <a:ext cx="3821430" cy="397910"/>
            <a:chOff x="4940024" y="4507182"/>
            <a:chExt cx="3821430" cy="397910"/>
          </a:xfrm>
        </p:grpSpPr>
        <p:sp>
          <p:nvSpPr>
            <p:cNvPr id="19" name="下矢印 18"/>
            <p:cNvSpPr/>
            <p:nvPr/>
          </p:nvSpPr>
          <p:spPr>
            <a:xfrm>
              <a:off x="8008409" y="4735763"/>
              <a:ext cx="443715" cy="169329"/>
            </a:xfrm>
            <a:prstGeom prst="downArrow">
              <a:avLst/>
            </a:prstGeom>
            <a:solidFill>
              <a:srgbClr val="FF6600">
                <a:alpha val="50000"/>
              </a:srgbClr>
            </a:solidFill>
            <a:ln>
              <a:solidFill>
                <a:srgbClr val="FF0000">
                  <a:alpha val="5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4940024" y="4709494"/>
              <a:ext cx="3821430" cy="1588"/>
            </a:xfrm>
            <a:prstGeom prst="line">
              <a:avLst/>
            </a:prstGeom>
            <a:ln w="19050" cap="flat" cmpd="sng" algn="ctr">
              <a:solidFill>
                <a:srgbClr val="0091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下矢印 21"/>
            <p:cNvSpPr/>
            <p:nvPr/>
          </p:nvSpPr>
          <p:spPr>
            <a:xfrm rot="10800000">
              <a:off x="8004063" y="4507182"/>
              <a:ext cx="448061" cy="180197"/>
            </a:xfrm>
            <a:prstGeom prst="downArrow">
              <a:avLst/>
            </a:prstGeom>
            <a:solidFill>
              <a:srgbClr val="3366FF">
                <a:alpha val="50000"/>
              </a:srgbClr>
            </a:solidFill>
            <a:ln>
              <a:solidFill>
                <a:srgbClr val="0000FF">
                  <a:alpha val="5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1074648" y="3031483"/>
            <a:ext cx="2859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</a:rPr>
              <a:t>ワームホールでは向こうの世界のダストからの放射も観測されるため</a:t>
            </a:r>
          </a:p>
        </p:txBody>
      </p:sp>
      <p:grpSp>
        <p:nvGrpSpPr>
          <p:cNvPr id="18" name="図形グループ 17"/>
          <p:cNvGrpSpPr/>
          <p:nvPr/>
        </p:nvGrpSpPr>
        <p:grpSpPr>
          <a:xfrm>
            <a:off x="1074648" y="4201472"/>
            <a:ext cx="2859025" cy="1698211"/>
            <a:chOff x="1074648" y="4351693"/>
            <a:chExt cx="2859025" cy="1698211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1074648" y="4849575"/>
              <a:ext cx="28590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solidFill>
                    <a:srgbClr val="FF0000"/>
                  </a:solidFill>
                </a:rPr>
                <a:t>強度分布を調べることによって、ブラックホールとワームホールを区別できる可能性</a:t>
              </a: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859643" y="4351693"/>
              <a:ext cx="78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つまり</a:t>
              </a:r>
              <a:endParaRPr kumimoji="1" lang="ja-JP" altLang="en-US" dirty="0"/>
            </a:p>
          </p:txBody>
        </p:sp>
      </p:grpSp>
      <p:sp>
        <p:nvSpPr>
          <p:cNvPr id="26" name="タイトル 1"/>
          <p:cNvSpPr txBox="1">
            <a:spLocks/>
          </p:cNvSpPr>
          <p:nvPr/>
        </p:nvSpPr>
        <p:spPr>
          <a:xfrm>
            <a:off x="7302125" y="267494"/>
            <a:ext cx="1783443" cy="49450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考察</a:t>
            </a:r>
            <a:endParaRPr kumimoji="1" lang="ja-JP" altLang="en-US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85006"/>
          </a:xfrm>
        </p:spPr>
        <p:txBody>
          <a:bodyPr>
            <a:normAutofit/>
          </a:bodyPr>
          <a:lstStyle/>
          <a:p>
            <a:r>
              <a:rPr lang="ja-JP" altLang="en-US" sz="3800" dirty="0" smtClean="0"/>
              <a:t>まとめ</a:t>
            </a:r>
            <a:r>
              <a:rPr lang="en-US" altLang="ja-JP" sz="3800" dirty="0" smtClean="0"/>
              <a:t> , </a:t>
            </a:r>
            <a:r>
              <a:rPr lang="ja-JP" altLang="en-US" sz="3800" dirty="0" smtClean="0"/>
              <a:t>展望</a:t>
            </a:r>
            <a:endParaRPr lang="ja-JP" altLang="en-US" sz="3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199" y="1215571"/>
            <a:ext cx="8423729" cy="53975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l"/>
            </a:pPr>
            <a:r>
              <a:rPr lang="ja-JP" altLang="en-US" sz="2400" dirty="0" smtClean="0">
                <a:solidFill>
                  <a:schemeClr val="tx1"/>
                </a:solidFill>
              </a:rPr>
              <a:t>まとめ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buFont typeface="Wingdings" charset="2"/>
              <a:buChar char="l"/>
            </a:pPr>
            <a:r>
              <a:rPr lang="ja-JP" altLang="en-US" sz="2000" dirty="0" smtClean="0">
                <a:solidFill>
                  <a:schemeClr val="tx1"/>
                </a:solidFill>
              </a:rPr>
              <a:t>目的</a:t>
            </a:r>
            <a:r>
              <a:rPr lang="en-US" altLang="ja-JP" sz="2000" dirty="0" smtClean="0">
                <a:solidFill>
                  <a:schemeClr val="tx1"/>
                </a:solidFill>
              </a:rPr>
              <a:t>:</a:t>
            </a:r>
            <a:r>
              <a:rPr lang="ja-JP" altLang="en-US" sz="2000" dirty="0" smtClean="0">
                <a:solidFill>
                  <a:schemeClr val="tx1"/>
                </a:solidFill>
              </a:rPr>
              <a:t>ブラックホールと似たシャドウ現象を起こすワームホールについて調べ、ブラックホールとは異なる特徴を見つける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buFont typeface="Wingdings" charset="2"/>
              <a:buChar char="l"/>
            </a:pPr>
            <a:r>
              <a:rPr lang="ja-JP" altLang="en-US" sz="2000" dirty="0" smtClean="0">
                <a:solidFill>
                  <a:schemeClr val="tx1"/>
                </a:solidFill>
              </a:rPr>
              <a:t>方法</a:t>
            </a:r>
            <a:r>
              <a:rPr lang="en-US" altLang="ja-JP" sz="2000" dirty="0" smtClean="0">
                <a:solidFill>
                  <a:schemeClr val="tx1"/>
                </a:solidFill>
              </a:rPr>
              <a:t>:</a:t>
            </a:r>
            <a:r>
              <a:rPr lang="ja-JP" altLang="en-US" sz="2000" dirty="0" smtClean="0">
                <a:solidFill>
                  <a:schemeClr val="tx1"/>
                </a:solidFill>
              </a:rPr>
              <a:t>エリスワームホール時空でのダストの状態を解析的に求め、数値計算により強度分布を調べる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lvl="1">
              <a:spcAft>
                <a:spcPts val="3000"/>
              </a:spcAft>
              <a:buFont typeface="Wingdings" charset="2"/>
              <a:buChar char="l"/>
            </a:pPr>
            <a:r>
              <a:rPr lang="ja-JP" altLang="en-US" sz="2000" dirty="0" smtClean="0">
                <a:solidFill>
                  <a:schemeClr val="tx1"/>
                </a:solidFill>
              </a:rPr>
              <a:t>結果</a:t>
            </a:r>
            <a:r>
              <a:rPr lang="en-US" altLang="ja-JP" sz="2000" dirty="0" smtClean="0">
                <a:solidFill>
                  <a:schemeClr val="tx1"/>
                </a:solidFill>
              </a:rPr>
              <a:t>:</a:t>
            </a:r>
            <a:r>
              <a:rPr lang="ja-JP" altLang="en-US" sz="2000" dirty="0" smtClean="0">
                <a:solidFill>
                  <a:schemeClr val="tx1"/>
                </a:solidFill>
              </a:rPr>
              <a:t>比較的似たような形の強度分布になるが、ピークより内側と外側を比較することにより区別が可能である</a:t>
            </a:r>
          </a:p>
          <a:p>
            <a:pPr>
              <a:buFont typeface="Wingdings" charset="2"/>
              <a:buChar char="l"/>
            </a:pPr>
            <a:r>
              <a:rPr lang="ja-JP" altLang="en-US" sz="2400" dirty="0" smtClean="0">
                <a:solidFill>
                  <a:schemeClr val="tx1"/>
                </a:solidFill>
              </a:rPr>
              <a:t>展望</a:t>
            </a:r>
          </a:p>
          <a:p>
            <a:pPr lvl="1">
              <a:spcAft>
                <a:spcPts val="1200"/>
              </a:spcAft>
              <a:buFont typeface="Wingdings" charset="2"/>
              <a:buChar char="l"/>
            </a:pPr>
            <a:r>
              <a:rPr lang="ja-JP" altLang="en-US" sz="2000" dirty="0" smtClean="0">
                <a:solidFill>
                  <a:schemeClr val="tx1"/>
                </a:solidFill>
              </a:rPr>
              <a:t>輸送方程式における放射項や吸収項を黒体放射として計算する</a:t>
            </a:r>
          </a:p>
          <a:p>
            <a:pPr lvl="1">
              <a:spcAft>
                <a:spcPts val="1200"/>
              </a:spcAft>
              <a:buFont typeface="Wingdings" charset="2"/>
              <a:buChar char="l"/>
            </a:pPr>
            <a:r>
              <a:rPr lang="ja-JP" altLang="en-US" sz="2000" dirty="0" smtClean="0">
                <a:solidFill>
                  <a:schemeClr val="tx1"/>
                </a:solidFill>
              </a:rPr>
              <a:t>各周波数帯での強度分布を計算し、考察する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03149"/>
          </a:xfrm>
        </p:spPr>
        <p:txBody>
          <a:bodyPr>
            <a:normAutofit/>
          </a:bodyPr>
          <a:lstStyle/>
          <a:p>
            <a:r>
              <a:rPr lang="ja-JP" altLang="en-US" sz="3800" dirty="0" smtClean="0">
                <a:solidFill>
                  <a:srgbClr val="2C7C9F"/>
                </a:solidFill>
              </a:rPr>
              <a:t>ワームホールとは</a:t>
            </a:r>
            <a:endParaRPr lang="ja-JP" altLang="en-US" sz="3800" dirty="0">
              <a:solidFill>
                <a:srgbClr val="2C7C9F"/>
              </a:solidFill>
            </a:endParaRPr>
          </a:p>
        </p:txBody>
      </p:sp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70643"/>
            <a:ext cx="8540290" cy="2519484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ja-JP" altLang="en-US" sz="2100" smtClean="0">
                <a:solidFill>
                  <a:srgbClr val="000000"/>
                </a:solidFill>
              </a:rPr>
              <a:t>位相幾何学で考えた時空構造の一つ</a:t>
            </a:r>
            <a:endParaRPr lang="en-US" altLang="ja-JP" sz="2100" smtClean="0">
              <a:solidFill>
                <a:srgbClr val="000000"/>
              </a:solidFill>
            </a:endParaRPr>
          </a:p>
          <a:p>
            <a:pPr>
              <a:spcAft>
                <a:spcPts val="1800"/>
              </a:spcAft>
            </a:pPr>
            <a:r>
              <a:rPr lang="ja-JP" altLang="en-US" sz="2100" dirty="0" smtClean="0">
                <a:solidFill>
                  <a:srgbClr val="000000"/>
                </a:solidFill>
              </a:rPr>
              <a:t>時空上の離れた</a:t>
            </a:r>
            <a:r>
              <a:rPr lang="en-US" altLang="ja-JP" sz="2100" dirty="0" smtClean="0">
                <a:solidFill>
                  <a:srgbClr val="000000"/>
                </a:solidFill>
              </a:rPr>
              <a:t>2</a:t>
            </a:r>
            <a:r>
              <a:rPr lang="ja-JP" altLang="en-US" sz="2100" dirty="0" smtClean="0">
                <a:solidFill>
                  <a:srgbClr val="000000"/>
                </a:solidFill>
              </a:rPr>
              <a:t>点間を直接つなぐトンネルのようなもの</a:t>
            </a:r>
          </a:p>
          <a:p>
            <a:r>
              <a:rPr lang="ja-JP" altLang="en-US" sz="2100" dirty="0" smtClean="0">
                <a:solidFill>
                  <a:srgbClr val="000000"/>
                </a:solidFill>
              </a:rPr>
              <a:t>アインシュタイン方程式の解の数学的一例として紹介</a:t>
            </a:r>
            <a:endParaRPr lang="en-US" altLang="ja-JP" sz="21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altLang="ja-JP" sz="2100" dirty="0" smtClean="0">
                <a:solidFill>
                  <a:srgbClr val="000000"/>
                </a:solidFill>
              </a:rPr>
              <a:t>     (</a:t>
            </a:r>
            <a:r>
              <a:rPr lang="ja-JP" altLang="en-US" sz="2100" dirty="0" smtClean="0">
                <a:solidFill>
                  <a:srgbClr val="000000"/>
                </a:solidFill>
              </a:rPr>
              <a:t>アインシュタインローゼンブリッジ</a:t>
            </a:r>
            <a:r>
              <a:rPr lang="en-US" altLang="ja-JP" sz="2100" dirty="0" smtClean="0">
                <a:solidFill>
                  <a:srgbClr val="000000"/>
                </a:solidFill>
              </a:rPr>
              <a:t>)</a:t>
            </a:r>
            <a:endParaRPr lang="ja-JP" altLang="en-US" sz="2100" dirty="0" smtClean="0">
              <a:solidFill>
                <a:srgbClr val="000000"/>
              </a:solidFill>
            </a:endParaRPr>
          </a:p>
        </p:txBody>
      </p:sp>
      <p:grpSp>
        <p:nvGrpSpPr>
          <p:cNvPr id="3" name="図形グループ 4"/>
          <p:cNvGrpSpPr/>
          <p:nvPr/>
        </p:nvGrpSpPr>
        <p:grpSpPr>
          <a:xfrm>
            <a:off x="267408" y="3718103"/>
            <a:ext cx="8408953" cy="2647695"/>
            <a:chOff x="122272" y="3525519"/>
            <a:chExt cx="8408953" cy="2647695"/>
          </a:xfrm>
          <a:effectLst/>
        </p:grpSpPr>
        <p:sp>
          <p:nvSpPr>
            <p:cNvPr id="6" name="直方体 5"/>
            <p:cNvSpPr/>
            <p:nvPr/>
          </p:nvSpPr>
          <p:spPr>
            <a:xfrm>
              <a:off x="1913722" y="3565071"/>
              <a:ext cx="5352804" cy="2485571"/>
            </a:xfrm>
            <a:prstGeom prst="cube">
              <a:avLst>
                <a:gd name="adj" fmla="val 46267"/>
              </a:avLst>
            </a:prstGeom>
            <a:solidFill>
              <a:srgbClr val="CCFFCC">
                <a:alpha val="38000"/>
              </a:srgbClr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159066" y="352551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地点</a:t>
              </a:r>
              <a:r>
                <a:rPr kumimoji="1" lang="en-US" altLang="ja-JP" dirty="0" smtClean="0"/>
                <a:t>A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22272" y="3827587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二</a:t>
              </a:r>
              <a:r>
                <a:rPr kumimoji="1" lang="ja-JP" altLang="en-US" dirty="0" smtClean="0"/>
                <a:t>次元の閉じた</a:t>
              </a:r>
            </a:p>
            <a:p>
              <a:r>
                <a:rPr kumimoji="1" lang="ja-JP" altLang="en-US" dirty="0" smtClean="0"/>
                <a:t>（箱状の）時空面</a:t>
              </a:r>
              <a:endParaRPr kumimoji="1" lang="ja-JP" altLang="en-US" dirty="0"/>
            </a:p>
          </p:txBody>
        </p:sp>
        <p:sp>
          <p:nvSpPr>
            <p:cNvPr id="10" name="円弧 9"/>
            <p:cNvSpPr/>
            <p:nvPr/>
          </p:nvSpPr>
          <p:spPr>
            <a:xfrm>
              <a:off x="1319984" y="4076878"/>
              <a:ext cx="1064131" cy="943429"/>
            </a:xfrm>
            <a:prstGeom prst="arc">
              <a:avLst>
                <a:gd name="adj1" fmla="val 5314806"/>
                <a:gd name="adj2" fmla="val 10548525"/>
              </a:avLst>
            </a:prstGeom>
            <a:ln w="19050" cmpd="sng">
              <a:solidFill>
                <a:srgbClr val="000000"/>
              </a:solidFill>
              <a:headEnd type="triangle" w="lg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099523" y="5803882"/>
              <a:ext cx="1431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※</a:t>
              </a:r>
              <a:r>
                <a:rPr kumimoji="1" lang="ja-JP" altLang="en-US" dirty="0" smtClean="0"/>
                <a:t>イメージ例</a:t>
              </a:r>
              <a:endParaRPr kumimoji="1" lang="ja-JP" altLang="en-US" dirty="0"/>
            </a:p>
          </p:txBody>
        </p:sp>
        <p:cxnSp>
          <p:nvCxnSpPr>
            <p:cNvPr id="12" name="直線コネクタ 11"/>
            <p:cNvCxnSpPr/>
            <p:nvPr/>
          </p:nvCxnSpPr>
          <p:spPr>
            <a:xfrm rot="5400000">
              <a:off x="2426139" y="4227716"/>
              <a:ext cx="1324429" cy="1588"/>
            </a:xfrm>
            <a:prstGeom prst="line">
              <a:avLst/>
            </a:prstGeom>
            <a:ln w="19050" cap="flat" cmpd="sng" algn="ctr">
              <a:solidFill>
                <a:srgbClr val="3366FF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10800000" flipV="1">
              <a:off x="1913723" y="4890727"/>
              <a:ext cx="1173836" cy="1159916"/>
            </a:xfrm>
            <a:prstGeom prst="line">
              <a:avLst/>
            </a:prstGeom>
            <a:ln w="19050" cap="flat" cmpd="sng" algn="ctr">
              <a:solidFill>
                <a:srgbClr val="3366FF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10800000" flipV="1">
              <a:off x="3089148" y="4890725"/>
              <a:ext cx="4177380" cy="2"/>
            </a:xfrm>
            <a:prstGeom prst="line">
              <a:avLst/>
            </a:prstGeom>
            <a:ln w="19050" cap="flat" cmpd="sng" algn="ctr">
              <a:solidFill>
                <a:srgbClr val="3366FF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ひし形 14"/>
            <p:cNvSpPr/>
            <p:nvPr/>
          </p:nvSpPr>
          <p:spPr>
            <a:xfrm>
              <a:off x="4504644" y="3995240"/>
              <a:ext cx="153761" cy="15551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ひし形 15"/>
            <p:cNvSpPr/>
            <p:nvPr/>
          </p:nvSpPr>
          <p:spPr>
            <a:xfrm>
              <a:off x="4503283" y="5378667"/>
              <a:ext cx="153761" cy="155513"/>
            </a:xfrm>
            <a:prstGeom prst="diamond">
              <a:avLst/>
            </a:prstGeom>
            <a:solidFill>
              <a:srgbClr val="244A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159066" y="5694881"/>
              <a:ext cx="8002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地点</a:t>
              </a:r>
              <a:r>
                <a:rPr lang="en-US" altLang="ja-JP" dirty="0" smtClean="0"/>
                <a:t>B</a:t>
              </a:r>
              <a:endParaRPr kumimoji="1" lang="ja-JP" altLang="en-US" dirty="0"/>
            </a:p>
          </p:txBody>
        </p:sp>
      </p:grpSp>
      <p:sp>
        <p:nvSpPr>
          <p:cNvPr id="17" name="円/楕円 16"/>
          <p:cNvSpPr/>
          <p:nvPr/>
        </p:nvSpPr>
        <p:spPr>
          <a:xfrm>
            <a:off x="4351249" y="4145956"/>
            <a:ext cx="758234" cy="328556"/>
          </a:xfrm>
          <a:prstGeom prst="ellipse">
            <a:avLst/>
          </a:prstGeom>
          <a:noFill/>
          <a:ln w="1905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>
          <a:xfrm rot="10800000" flipV="1">
            <a:off x="7084779" y="5084768"/>
            <a:ext cx="326885" cy="314817"/>
          </a:xfrm>
          <a:prstGeom prst="line">
            <a:avLst/>
          </a:prstGeom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4576982" y="4121737"/>
            <a:ext cx="299357" cy="29935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2">
                  <a:lumMod val="40000"/>
                  <a:lumOff val="60000"/>
                </a:schemeClr>
              </a:gs>
              <a:gs pos="38000">
                <a:schemeClr val="accent2">
                  <a:lumMod val="60000"/>
                  <a:lumOff val="40000"/>
                </a:schemeClr>
              </a:gs>
              <a:gs pos="55000">
                <a:schemeClr val="accent1">
                  <a:lumMod val="75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88000">
                <a:schemeClr val="accent2">
                  <a:lumMod val="40000"/>
                  <a:lumOff val="60000"/>
                </a:schemeClr>
              </a:gs>
              <a:gs pos="100000">
                <a:srgbClr val="CDFFF9"/>
              </a:gs>
            </a:gsLst>
            <a:lin ang="5400000" scaled="0"/>
            <a:tileRect/>
          </a:gra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/>
            </a:r>
            <a:br>
              <a:rPr kumimoji="1" lang="ja-JP" altLang="en-US" dirty="0" smtClean="0"/>
            </a:br>
            <a:endParaRPr kumimoji="1" lang="ja-JP" altLang="en-US" dirty="0"/>
          </a:p>
        </p:txBody>
      </p:sp>
      <p:cxnSp>
        <p:nvCxnSpPr>
          <p:cNvPr id="20" name="直線コネクタ 19"/>
          <p:cNvCxnSpPr>
            <a:endCxn id="22" idx="4"/>
          </p:cNvCxnSpPr>
          <p:nvPr/>
        </p:nvCxnSpPr>
        <p:spPr>
          <a:xfrm rot="5400000">
            <a:off x="6251430" y="5409023"/>
            <a:ext cx="834571" cy="815695"/>
          </a:xfrm>
          <a:prstGeom prst="line">
            <a:avLst/>
          </a:prstGeom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平行四辺形 20"/>
          <p:cNvSpPr/>
          <p:nvPr/>
        </p:nvSpPr>
        <p:spPr>
          <a:xfrm>
            <a:off x="2086926" y="5399585"/>
            <a:ext cx="4989636" cy="834571"/>
          </a:xfrm>
          <a:prstGeom prst="parallelogram">
            <a:avLst>
              <a:gd name="adj" fmla="val 101087"/>
            </a:avLst>
          </a:prstGeom>
          <a:solidFill>
            <a:srgbClr val="DDFBE8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直角三角形 21"/>
          <p:cNvSpPr/>
          <p:nvPr/>
        </p:nvSpPr>
        <p:spPr>
          <a:xfrm rot="5400000">
            <a:off x="6255536" y="5404914"/>
            <a:ext cx="834573" cy="823911"/>
          </a:xfrm>
          <a:prstGeom prst="rtTriangle">
            <a:avLst/>
          </a:prstGeom>
          <a:solidFill>
            <a:srgbClr val="CFE9D9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/>
          <p:nvPr/>
        </p:nvCxnSpPr>
        <p:spPr>
          <a:xfrm rot="5400000">
            <a:off x="5597859" y="5593788"/>
            <a:ext cx="1324429" cy="1588"/>
          </a:xfrm>
          <a:prstGeom prst="line">
            <a:avLst/>
          </a:prstGeom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4341979" y="4474512"/>
            <a:ext cx="778879" cy="925071"/>
          </a:xfrm>
          <a:prstGeom prst="rect">
            <a:avLst/>
          </a:prstGeom>
          <a:solidFill>
            <a:srgbClr val="DDFBE8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>
            <a:off x="2041818" y="4909036"/>
            <a:ext cx="4219050" cy="2"/>
          </a:xfrm>
          <a:prstGeom prst="line">
            <a:avLst/>
          </a:prstGeom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図形グループ 25"/>
          <p:cNvGrpSpPr/>
          <p:nvPr/>
        </p:nvGrpSpPr>
        <p:grpSpPr>
          <a:xfrm>
            <a:off x="2529251" y="4370722"/>
            <a:ext cx="2755592" cy="1262063"/>
            <a:chOff x="2394196" y="4190970"/>
            <a:chExt cx="2755592" cy="1262063"/>
          </a:xfrm>
          <a:effectLst/>
        </p:grpSpPr>
        <p:grpSp>
          <p:nvGrpSpPr>
            <p:cNvPr id="26" name="図形グループ 7"/>
            <p:cNvGrpSpPr/>
            <p:nvPr/>
          </p:nvGrpSpPr>
          <p:grpSpPr>
            <a:xfrm>
              <a:off x="4040132" y="4190970"/>
              <a:ext cx="1109656" cy="1262063"/>
              <a:chOff x="4040132" y="3738563"/>
              <a:chExt cx="1109656" cy="623326"/>
            </a:xfrm>
          </p:grpSpPr>
          <p:sp>
            <p:nvSpPr>
              <p:cNvPr id="31" name="円弧 30"/>
              <p:cNvSpPr/>
              <p:nvPr/>
            </p:nvSpPr>
            <p:spPr>
              <a:xfrm>
                <a:off x="4040132" y="3738563"/>
                <a:ext cx="324382" cy="623326"/>
              </a:xfrm>
              <a:prstGeom prst="arc">
                <a:avLst>
                  <a:gd name="adj1" fmla="val 16355989"/>
                  <a:gd name="adj2" fmla="val 5348701"/>
                </a:avLst>
              </a:prstGeom>
              <a:ln w="19050" cap="flat" cmpd="sng" algn="ctr">
                <a:solidFill>
                  <a:srgbClr val="FF66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2" name="円弧 31"/>
              <p:cNvSpPr/>
              <p:nvPr/>
            </p:nvSpPr>
            <p:spPr>
              <a:xfrm>
                <a:off x="4835378" y="3738563"/>
                <a:ext cx="314410" cy="623326"/>
              </a:xfrm>
              <a:prstGeom prst="arc">
                <a:avLst>
                  <a:gd name="adj1" fmla="val 5440519"/>
                  <a:gd name="adj2" fmla="val 16056030"/>
                </a:avLst>
              </a:prstGeom>
              <a:noFill/>
              <a:ln w="19050" cap="flat" cmpd="sng" algn="ctr">
                <a:solidFill>
                  <a:srgbClr val="FF66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27" name="図形グループ 10"/>
            <p:cNvGrpSpPr/>
            <p:nvPr/>
          </p:nvGrpSpPr>
          <p:grpSpPr>
            <a:xfrm>
              <a:off x="2394196" y="4196008"/>
              <a:ext cx="2570962" cy="728707"/>
              <a:chOff x="2276273" y="3415902"/>
              <a:chExt cx="2570962" cy="728707"/>
            </a:xfrm>
          </p:grpSpPr>
          <p:sp>
            <p:nvSpPr>
              <p:cNvPr id="29" name="テキスト ボックス 28"/>
              <p:cNvSpPr txBox="1"/>
              <p:nvPr/>
            </p:nvSpPr>
            <p:spPr>
              <a:xfrm>
                <a:off x="2276273" y="3415902"/>
                <a:ext cx="1518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ワームホール</a:t>
                </a:r>
                <a:endParaRPr kumimoji="1" lang="ja-JP" altLang="en-US" dirty="0"/>
              </a:p>
            </p:txBody>
          </p:sp>
          <p:sp>
            <p:nvSpPr>
              <p:cNvPr id="30" name="円弧 29"/>
              <p:cNvSpPr/>
              <p:nvPr/>
            </p:nvSpPr>
            <p:spPr>
              <a:xfrm>
                <a:off x="3604450" y="3464252"/>
                <a:ext cx="1242785" cy="680357"/>
              </a:xfrm>
              <a:prstGeom prst="arc">
                <a:avLst>
                  <a:gd name="adj1" fmla="val 5234457"/>
                  <a:gd name="adj2" fmla="val 10535370"/>
                </a:avLst>
              </a:prstGeom>
              <a:ln w="19050" cmpd="sng">
                <a:solidFill>
                  <a:schemeClr val="tx1"/>
                </a:solidFill>
                <a:headEnd type="triangle" w="lg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3" name="円/楕円 32"/>
          <p:cNvSpPr/>
          <p:nvPr/>
        </p:nvSpPr>
        <p:spPr>
          <a:xfrm>
            <a:off x="4351249" y="5493307"/>
            <a:ext cx="758234" cy="328556"/>
          </a:xfrm>
          <a:prstGeom prst="ellipse">
            <a:avLst/>
          </a:prstGeom>
          <a:noFill/>
          <a:ln w="1905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C 0.03524 4.07407E-6 0.17292 -0.00139 0.21545 -0.00162 C 0.25764 -0.00186 0.24427 -0.00255 0.25278 -0.00162 C 0.26146 4.07407E-6 0.26459 0.00393 0.26754 0.0081 C 0.27118 0.0125 0.2717 0.01296 0.27309 0.02407 C 0.27448 0.03611 0.275 0.05856 0.27552 0.07708 C 0.27604 0.09583 0.27639 0.12083 0.27639 0.13634 C 0.27639 0.15185 0.27639 0.15972 0.2757 0.1699 C 0.275 0.18009 0.27535 0.19051 0.27274 0.19768 C 0.27014 0.20486 0.26788 0.20926 0.2599 0.21226 C 0.25191 0.21527 0.23889 0.21551 0.22518 0.2162 C 0.21146 0.21689 0.21511 0.21689 0.17761 0.21689 C 0.14011 0.21689 0.03646 0.21689 -1.66667E-6 0.21666 " pathEditMode="relative" rAng="0" ptsTypes="aa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21666 L -1.66667E-6 -0.007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9" grpId="1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9435"/>
          </a:xfrm>
        </p:spPr>
        <p:txBody>
          <a:bodyPr>
            <a:normAutofit/>
          </a:bodyPr>
          <a:lstStyle/>
          <a:p>
            <a:r>
              <a:rPr lang="ja-JP" altLang="en-US" sz="3800" dirty="0" smtClean="0"/>
              <a:t>背景</a:t>
            </a:r>
            <a:endParaRPr lang="ja-JP" altLang="en-US" sz="3800" dirty="0"/>
          </a:p>
        </p:txBody>
      </p:sp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72065"/>
            <a:ext cx="8296874" cy="5658385"/>
          </a:xfrm>
        </p:spPr>
        <p:txBody>
          <a:bodyPr anchor="t">
            <a:normAutofit/>
          </a:bodyPr>
          <a:lstStyle/>
          <a:p>
            <a:r>
              <a:rPr lang="ja-JP" altLang="en-US" sz="2400" dirty="0" smtClean="0">
                <a:solidFill>
                  <a:schemeClr val="tx1"/>
                </a:solidFill>
              </a:rPr>
              <a:t>ワームホールについての理論的研究は多くされてきた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spcAft>
                <a:spcPts val="3600"/>
              </a:spcAft>
              <a:buNone/>
            </a:pPr>
            <a:r>
              <a:rPr lang="en-US" altLang="ja-JP" dirty="0" smtClean="0">
                <a:solidFill>
                  <a:schemeClr val="tx1"/>
                </a:solidFill>
              </a:rPr>
              <a:t>        </a:t>
            </a:r>
            <a:r>
              <a:rPr lang="ja-JP" altLang="en-US" sz="1946" dirty="0" smtClean="0">
                <a:solidFill>
                  <a:schemeClr val="tx1"/>
                </a:solidFill>
              </a:rPr>
              <a:t>ワームホールの通過可能性</a:t>
            </a:r>
            <a:r>
              <a:rPr lang="en-US" altLang="ja-JP" sz="1946" dirty="0" smtClean="0">
                <a:solidFill>
                  <a:schemeClr val="tx1"/>
                </a:solidFill>
              </a:rPr>
              <a:t>  Morris &amp; Thorne (1988)</a:t>
            </a:r>
            <a:endParaRPr lang="ja-JP" altLang="en-US" sz="1946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観測的な研究はあまり進んでいない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ja-JP" sz="1800" dirty="0" smtClean="0">
                <a:solidFill>
                  <a:schemeClr val="tx1"/>
                </a:solidFill>
              </a:rPr>
              <a:t>           </a:t>
            </a:r>
            <a:r>
              <a:rPr lang="ja-JP" altLang="en-US" sz="2118" dirty="0" smtClean="0">
                <a:solidFill>
                  <a:schemeClr val="tx1"/>
                </a:solidFill>
              </a:rPr>
              <a:t>ワームホールによるマイクロレンズ効果の観測</a:t>
            </a:r>
            <a:endParaRPr lang="en-US" altLang="ja-JP" sz="2118" dirty="0" smtClean="0">
              <a:solidFill>
                <a:schemeClr val="tx1"/>
              </a:solidFill>
            </a:endParaRPr>
          </a:p>
          <a:p>
            <a:pPr>
              <a:spcAft>
                <a:spcPts val="3600"/>
              </a:spcAft>
              <a:buNone/>
            </a:pPr>
            <a:r>
              <a:rPr lang="en-US" altLang="ja-JP" sz="2118" dirty="0" smtClean="0">
                <a:solidFill>
                  <a:schemeClr val="tx1"/>
                </a:solidFill>
              </a:rPr>
              <a:t>                                    Toki, Kitamura, Asada &amp; Abe (2011)</a:t>
            </a: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ワームホールの</a:t>
            </a:r>
            <a:r>
              <a:rPr lang="ja-JP" altLang="en-US" sz="2400" dirty="0" smtClean="0">
                <a:solidFill>
                  <a:srgbClr val="FF0000"/>
                </a:solidFill>
              </a:rPr>
              <a:t>観測をするための理論</a:t>
            </a:r>
            <a:r>
              <a:rPr lang="ja-JP" altLang="en-US" sz="2400" dirty="0" smtClean="0">
                <a:solidFill>
                  <a:schemeClr val="tx1"/>
                </a:solidFill>
              </a:rPr>
              <a:t>を研究をしたい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en-US" altLang="ja-JP" dirty="0" smtClean="0">
                <a:solidFill>
                  <a:schemeClr val="tx1"/>
                </a:solidFill>
              </a:rPr>
              <a:t>          →</a:t>
            </a:r>
            <a:r>
              <a:rPr lang="ja-JP" altLang="en-US" sz="2400" dirty="0" smtClean="0">
                <a:solidFill>
                  <a:schemeClr val="tx1"/>
                </a:solidFill>
              </a:rPr>
              <a:t>ワームホールを発見したい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9435"/>
          </a:xfrm>
        </p:spPr>
        <p:txBody>
          <a:bodyPr>
            <a:normAutofit/>
          </a:bodyPr>
          <a:lstStyle/>
          <a:p>
            <a:r>
              <a:rPr lang="ja-JP" altLang="en-US" sz="3800" dirty="0" smtClean="0"/>
              <a:t>イントロダクション</a:t>
            </a:r>
            <a:endParaRPr lang="ja-JP" altLang="en-US" sz="3800" dirty="0"/>
          </a:p>
        </p:txBody>
      </p:sp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78655"/>
            <a:ext cx="8296874" cy="5112969"/>
          </a:xfrm>
        </p:spPr>
        <p:txBody>
          <a:bodyPr anchor="t">
            <a:normAutofit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ブラックホール候補天体の観測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dirty="0" smtClean="0">
                <a:solidFill>
                  <a:schemeClr val="tx1"/>
                </a:solidFill>
              </a:rPr>
              <a:t>シャドウ現象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dirty="0" smtClean="0">
                <a:solidFill>
                  <a:schemeClr val="tx1"/>
                </a:solidFill>
              </a:rPr>
              <a:t>マイクロレンズ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ブラックホール以外で同様の現象を示すもの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dirty="0" smtClean="0">
                <a:solidFill>
                  <a:schemeClr val="tx1"/>
                </a:solidFill>
              </a:rPr>
              <a:t>グラバスター（</a:t>
            </a:r>
            <a:r>
              <a:rPr lang="en-US" altLang="ja-JP" dirty="0" smtClean="0">
                <a:solidFill>
                  <a:schemeClr val="tx1"/>
                </a:solidFill>
              </a:rPr>
              <a:t>gravitational vacuum star</a:t>
            </a:r>
            <a:r>
              <a:rPr lang="ja-JP" altLang="en-US" dirty="0" smtClean="0">
                <a:solidFill>
                  <a:schemeClr val="tx1"/>
                </a:solidFill>
              </a:rPr>
              <a:t>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dirty="0" smtClean="0">
                <a:solidFill>
                  <a:schemeClr val="tx1"/>
                </a:solidFill>
              </a:rPr>
              <a:t>ワームホール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シャドウ現象等の確認</a:t>
            </a:r>
            <a:r>
              <a:rPr lang="en-US" altLang="ja-JP" dirty="0" smtClean="0">
                <a:solidFill>
                  <a:schemeClr val="tx1"/>
                </a:solidFill>
              </a:rPr>
              <a:t> ≠ </a:t>
            </a:r>
            <a:r>
              <a:rPr lang="ja-JP" altLang="en-US" dirty="0" smtClean="0">
                <a:solidFill>
                  <a:schemeClr val="tx1"/>
                </a:solidFill>
              </a:rPr>
              <a:t>ブラックホールの発見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他の天体での現象との比較が必要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ワームホールシャドウ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2"/>
            <a:r>
              <a:rPr lang="ja-JP" altLang="en-US" dirty="0" smtClean="0">
                <a:solidFill>
                  <a:schemeClr val="tx1"/>
                </a:solidFill>
              </a:rPr>
              <a:t>シャドウ現象は</a:t>
            </a:r>
            <a:r>
              <a:rPr lang="ja-JP" altLang="en-US" dirty="0" smtClean="0">
                <a:solidFill>
                  <a:srgbClr val="FF0000"/>
                </a:solidFill>
              </a:rPr>
              <a:t>光源（星間物質）の状態</a:t>
            </a:r>
            <a:r>
              <a:rPr lang="ja-JP" altLang="en-US" dirty="0" smtClean="0">
                <a:solidFill>
                  <a:schemeClr val="tx1"/>
                </a:solidFill>
              </a:rPr>
              <a:t>に依存する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75935"/>
          </a:xfrm>
        </p:spPr>
        <p:txBody>
          <a:bodyPr>
            <a:normAutofit/>
          </a:bodyPr>
          <a:lstStyle/>
          <a:p>
            <a:r>
              <a:rPr lang="ja-JP" altLang="en-US" sz="3800" dirty="0" smtClean="0"/>
              <a:t>基礎知識</a:t>
            </a:r>
            <a:endParaRPr lang="ja-JP" altLang="en-US" sz="3800" dirty="0"/>
          </a:p>
        </p:txBody>
      </p:sp>
      <p:sp>
        <p:nvSpPr>
          <p:cNvPr id="29" name="コンテンツ プレースホルダ 2"/>
          <p:cNvSpPr>
            <a:spLocks noGrp="1"/>
          </p:cNvSpPr>
          <p:nvPr>
            <p:ph idx="1"/>
          </p:nvPr>
        </p:nvSpPr>
        <p:spPr>
          <a:xfrm>
            <a:off x="525324" y="1349234"/>
            <a:ext cx="7918450" cy="4595586"/>
          </a:xfrm>
          <a:ln>
            <a:noFill/>
          </a:ln>
        </p:spPr>
        <p:txBody>
          <a:bodyPr>
            <a:normAutofit/>
          </a:bodyPr>
          <a:lstStyle/>
          <a:p>
            <a:r>
              <a:rPr lang="ja-JP" altLang="en-US" sz="2400" dirty="0" smtClean="0">
                <a:solidFill>
                  <a:schemeClr val="tx1"/>
                </a:solidFill>
              </a:rPr>
              <a:t>一般相対性理論</a:t>
            </a:r>
          </a:p>
          <a:p>
            <a:pPr lvl="1">
              <a:buFont typeface="Arial"/>
              <a:buChar char="•"/>
            </a:pPr>
            <a:endParaRPr lang="en-US" altLang="ja-JP" sz="2000" dirty="0" smtClean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ja-JP" altLang="en-US" sz="2000" dirty="0" smtClean="0">
                <a:solidFill>
                  <a:schemeClr val="tx1"/>
                </a:solidFill>
              </a:rPr>
              <a:t>「重力は時空の歪み」</a:t>
            </a:r>
          </a:p>
          <a:p>
            <a:pPr lvl="1">
              <a:buNone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ja-JP" altLang="en-US" sz="2400" dirty="0" smtClean="0">
                <a:solidFill>
                  <a:schemeClr val="tx1"/>
                </a:solidFill>
              </a:rPr>
              <a:t>時空の歪みは幾何学的に表現できる</a:t>
            </a:r>
          </a:p>
          <a:p>
            <a:pPr lvl="1">
              <a:buNone/>
            </a:pPr>
            <a:r>
              <a:rPr lang="en-US" altLang="ja-JP" dirty="0" smtClean="0">
                <a:solidFill>
                  <a:schemeClr val="tx1"/>
                </a:solidFill>
              </a:rPr>
              <a:t>    </a:t>
            </a:r>
            <a:r>
              <a:rPr lang="en-US" altLang="ja-JP" sz="2200" i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US" altLang="ja-JP" sz="2200" i="1" baseline="-25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mn</a:t>
            </a:r>
            <a:r>
              <a:rPr lang="en-US" altLang="ja-JP" sz="2200" dirty="0" smtClean="0">
                <a:solidFill>
                  <a:schemeClr val="tx1"/>
                </a:solidFill>
              </a:rPr>
              <a:t> </a:t>
            </a:r>
            <a:r>
              <a:rPr lang="ja-JP" altLang="en-US" sz="2200" dirty="0" smtClean="0">
                <a:solidFill>
                  <a:schemeClr val="tx1"/>
                </a:solidFill>
              </a:rPr>
              <a:t>・・・</a:t>
            </a:r>
            <a:r>
              <a:rPr lang="en-US" altLang="ja-JP" sz="2200" dirty="0" smtClean="0">
                <a:solidFill>
                  <a:schemeClr val="tx1"/>
                </a:solidFill>
              </a:rPr>
              <a:t> </a:t>
            </a:r>
            <a:r>
              <a:rPr lang="ja-JP" altLang="en-US" sz="2200" dirty="0" smtClean="0">
                <a:solidFill>
                  <a:schemeClr val="tx1"/>
                </a:solidFill>
              </a:rPr>
              <a:t>物質場の状態</a:t>
            </a:r>
            <a:endParaRPr lang="en-US" altLang="ja-JP" sz="22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altLang="ja-JP" sz="2100" dirty="0" smtClean="0">
                <a:solidFill>
                  <a:schemeClr val="tx1"/>
                </a:solidFill>
              </a:rPr>
              <a:t>    </a:t>
            </a:r>
            <a:r>
              <a:rPr lang="en-US" altLang="ja-JP" sz="2100" i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lang="en-US" altLang="ja-JP" sz="2100" i="1" baseline="-25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mn</a:t>
            </a:r>
            <a:r>
              <a:rPr lang="en-US" altLang="ja-JP" sz="2100" dirty="0" smtClean="0">
                <a:solidFill>
                  <a:schemeClr val="tx1"/>
                </a:solidFill>
              </a:rPr>
              <a:t> </a:t>
            </a:r>
            <a:r>
              <a:rPr lang="en-US" altLang="ja-JP" sz="2100" i="1" dirty="0" smtClean="0">
                <a:solidFill>
                  <a:schemeClr val="tx1"/>
                </a:solidFill>
              </a:rPr>
              <a:t>,</a:t>
            </a:r>
            <a:r>
              <a:rPr lang="en-US" altLang="ja-JP" sz="2100" dirty="0" smtClean="0">
                <a:solidFill>
                  <a:schemeClr val="tx1"/>
                </a:solidFill>
              </a:rPr>
              <a:t> </a:t>
            </a:r>
            <a:r>
              <a:rPr lang="en-US" altLang="ja-JP" sz="2100" i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lang="en-US" altLang="ja-JP" sz="2100" i="1" baseline="-25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mn</a:t>
            </a:r>
            <a:r>
              <a:rPr lang="en-US" altLang="ja-JP" sz="2100" dirty="0" smtClean="0">
                <a:solidFill>
                  <a:schemeClr val="tx1"/>
                </a:solidFill>
              </a:rPr>
              <a:t> , </a:t>
            </a:r>
            <a:r>
              <a:rPr lang="en-US" altLang="ja-JP" sz="2100" i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lang="en-US" altLang="ja-JP" sz="2100" i="1" baseline="-25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mn</a:t>
            </a:r>
            <a:r>
              <a:rPr lang="en-US" altLang="ja-JP" sz="2100" dirty="0" smtClean="0">
                <a:solidFill>
                  <a:schemeClr val="tx1"/>
                </a:solidFill>
              </a:rPr>
              <a:t> </a:t>
            </a:r>
            <a:r>
              <a:rPr lang="ja-JP" altLang="en-US" sz="2100" dirty="0" smtClean="0">
                <a:solidFill>
                  <a:schemeClr val="tx1"/>
                </a:solidFill>
              </a:rPr>
              <a:t>・・・</a:t>
            </a:r>
            <a:r>
              <a:rPr lang="en-US" altLang="ja-JP" sz="2100" dirty="0" smtClean="0">
                <a:solidFill>
                  <a:schemeClr val="tx1"/>
                </a:solidFill>
              </a:rPr>
              <a:t> </a:t>
            </a:r>
            <a:r>
              <a:rPr lang="ja-JP" altLang="en-US" sz="2100" dirty="0" smtClean="0">
                <a:solidFill>
                  <a:schemeClr val="tx1"/>
                </a:solidFill>
              </a:rPr>
              <a:t>時空の形状</a:t>
            </a:r>
          </a:p>
        </p:txBody>
      </p:sp>
      <p:grpSp>
        <p:nvGrpSpPr>
          <p:cNvPr id="3" name="図形グループ 3"/>
          <p:cNvGrpSpPr/>
          <p:nvPr/>
        </p:nvGrpSpPr>
        <p:grpSpPr>
          <a:xfrm>
            <a:off x="3087996" y="1349234"/>
            <a:ext cx="5805715" cy="2454128"/>
            <a:chOff x="1677327" y="2140552"/>
            <a:chExt cx="5805715" cy="2454128"/>
          </a:xfrm>
        </p:grpSpPr>
        <p:sp>
          <p:nvSpPr>
            <p:cNvPr id="5" name="台形 4"/>
            <p:cNvSpPr/>
            <p:nvPr/>
          </p:nvSpPr>
          <p:spPr>
            <a:xfrm>
              <a:off x="1677327" y="2186214"/>
              <a:ext cx="5796643" cy="2403989"/>
            </a:xfrm>
            <a:prstGeom prst="trapezoid">
              <a:avLst>
                <a:gd name="adj" fmla="val 43490"/>
              </a:avLst>
            </a:prstGeom>
            <a:solidFill>
              <a:srgbClr val="CCFFCC"/>
            </a:solidFill>
            <a:ln>
              <a:solidFill>
                <a:srgbClr val="3366FF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 flipV="1">
              <a:off x="2739572" y="2140552"/>
              <a:ext cx="3673041" cy="45719"/>
            </a:xfrm>
            <a:custGeom>
              <a:avLst/>
              <a:gdLst>
                <a:gd name="connsiteX0" fmla="*/ 0 w 5796643"/>
                <a:gd name="connsiteY0" fmla="*/ 0 h 0"/>
                <a:gd name="connsiteX1" fmla="*/ 5796643 w 5796643"/>
                <a:gd name="connsiteY1" fmla="*/ 0 h 0"/>
                <a:gd name="connsiteX2" fmla="*/ 5796643 w 5796643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6643">
                  <a:moveTo>
                    <a:pt x="0" y="0"/>
                  </a:moveTo>
                  <a:lnTo>
                    <a:pt x="5796643" y="0"/>
                  </a:lnTo>
                  <a:lnTo>
                    <a:pt x="5796643" y="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 flipV="1">
              <a:off x="2685137" y="2238890"/>
              <a:ext cx="3772831" cy="45719"/>
            </a:xfrm>
            <a:custGeom>
              <a:avLst/>
              <a:gdLst>
                <a:gd name="connsiteX0" fmla="*/ 0 w 5796643"/>
                <a:gd name="connsiteY0" fmla="*/ 0 h 0"/>
                <a:gd name="connsiteX1" fmla="*/ 5796643 w 5796643"/>
                <a:gd name="connsiteY1" fmla="*/ 0 h 0"/>
                <a:gd name="connsiteX2" fmla="*/ 5796643 w 5796643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6643">
                  <a:moveTo>
                    <a:pt x="0" y="0"/>
                  </a:moveTo>
                  <a:lnTo>
                    <a:pt x="5796643" y="0"/>
                  </a:lnTo>
                  <a:lnTo>
                    <a:pt x="5796643" y="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 flipV="1">
              <a:off x="2620963" y="2438815"/>
              <a:ext cx="3891431" cy="48158"/>
            </a:xfrm>
            <a:custGeom>
              <a:avLst/>
              <a:gdLst>
                <a:gd name="connsiteX0" fmla="*/ 0 w 5796643"/>
                <a:gd name="connsiteY0" fmla="*/ 0 h 0"/>
                <a:gd name="connsiteX1" fmla="*/ 5796643 w 5796643"/>
                <a:gd name="connsiteY1" fmla="*/ 0 h 0"/>
                <a:gd name="connsiteX2" fmla="*/ 5796643 w 5796643"/>
                <a:gd name="connsiteY2" fmla="*/ 0 h 0"/>
                <a:gd name="connsiteX0" fmla="*/ 0 w 5796643"/>
                <a:gd name="connsiteY0" fmla="*/ 48158 h 48158"/>
                <a:gd name="connsiteX1" fmla="*/ 2906248 w 5796643"/>
                <a:gd name="connsiteY1" fmla="*/ 0 h 48158"/>
                <a:gd name="connsiteX2" fmla="*/ 5796643 w 5796643"/>
                <a:gd name="connsiteY2" fmla="*/ 48158 h 48158"/>
                <a:gd name="connsiteX3" fmla="*/ 5796643 w 5796643"/>
                <a:gd name="connsiteY3" fmla="*/ 48158 h 4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6643" h="48158">
                  <a:moveTo>
                    <a:pt x="0" y="48158"/>
                  </a:moveTo>
                  <a:lnTo>
                    <a:pt x="2906248" y="0"/>
                  </a:lnTo>
                  <a:lnTo>
                    <a:pt x="5796643" y="48158"/>
                  </a:lnTo>
                  <a:lnTo>
                    <a:pt x="5796643" y="48158"/>
                  </a:lnTo>
                </a:path>
              </a:pathLst>
            </a:custGeom>
            <a:noFill/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 flipV="1">
              <a:off x="2567214" y="2599092"/>
              <a:ext cx="4045858" cy="181741"/>
            </a:xfrm>
            <a:custGeom>
              <a:avLst/>
              <a:gdLst>
                <a:gd name="connsiteX0" fmla="*/ 0 w 5796643"/>
                <a:gd name="connsiteY0" fmla="*/ 0 h 0"/>
                <a:gd name="connsiteX1" fmla="*/ 5796643 w 5796643"/>
                <a:gd name="connsiteY1" fmla="*/ 0 h 0"/>
                <a:gd name="connsiteX2" fmla="*/ 5796643 w 5796643"/>
                <a:gd name="connsiteY2" fmla="*/ 0 h 0"/>
                <a:gd name="connsiteX0" fmla="*/ 0 w 5796643"/>
                <a:gd name="connsiteY0" fmla="*/ 79000 h 79000"/>
                <a:gd name="connsiteX1" fmla="*/ 2872327 w 5796643"/>
                <a:gd name="connsiteY1" fmla="*/ 0 h 79000"/>
                <a:gd name="connsiteX2" fmla="*/ 5796643 w 5796643"/>
                <a:gd name="connsiteY2" fmla="*/ 79000 h 79000"/>
                <a:gd name="connsiteX3" fmla="*/ 5796643 w 5796643"/>
                <a:gd name="connsiteY3" fmla="*/ 79000 h 79000"/>
                <a:gd name="connsiteX0" fmla="*/ 0 w 5796643"/>
                <a:gd name="connsiteY0" fmla="*/ 85738 h 85738"/>
                <a:gd name="connsiteX1" fmla="*/ 2872327 w 5796643"/>
                <a:gd name="connsiteY1" fmla="*/ 6738 h 85738"/>
                <a:gd name="connsiteX2" fmla="*/ 5796643 w 5796643"/>
                <a:gd name="connsiteY2" fmla="*/ 85738 h 85738"/>
                <a:gd name="connsiteX3" fmla="*/ 5796643 w 5796643"/>
                <a:gd name="connsiteY3" fmla="*/ 85738 h 85738"/>
                <a:gd name="connsiteX0" fmla="*/ 0 w 5796643"/>
                <a:gd name="connsiteY0" fmla="*/ 85738 h 85738"/>
                <a:gd name="connsiteX1" fmla="*/ 2872327 w 5796643"/>
                <a:gd name="connsiteY1" fmla="*/ 6738 h 85738"/>
                <a:gd name="connsiteX2" fmla="*/ 5796643 w 5796643"/>
                <a:gd name="connsiteY2" fmla="*/ 85738 h 85738"/>
                <a:gd name="connsiteX3" fmla="*/ 5796643 w 5796643"/>
                <a:gd name="connsiteY3" fmla="*/ 85738 h 85738"/>
                <a:gd name="connsiteX0" fmla="*/ 0 w 5796643"/>
                <a:gd name="connsiteY0" fmla="*/ 85738 h 85738"/>
                <a:gd name="connsiteX1" fmla="*/ 2872327 w 5796643"/>
                <a:gd name="connsiteY1" fmla="*/ 6738 h 85738"/>
                <a:gd name="connsiteX2" fmla="*/ 5796643 w 5796643"/>
                <a:gd name="connsiteY2" fmla="*/ 85738 h 85738"/>
                <a:gd name="connsiteX3" fmla="*/ 5796643 w 5796643"/>
                <a:gd name="connsiteY3" fmla="*/ 85738 h 85738"/>
                <a:gd name="connsiteX0" fmla="*/ 0 w 5796643"/>
                <a:gd name="connsiteY0" fmla="*/ 85583 h 85583"/>
                <a:gd name="connsiteX1" fmla="*/ 1403678 w 5796643"/>
                <a:gd name="connsiteY1" fmla="*/ 70085 h 85583"/>
                <a:gd name="connsiteX2" fmla="*/ 2872327 w 5796643"/>
                <a:gd name="connsiteY2" fmla="*/ 6583 h 85583"/>
                <a:gd name="connsiteX3" fmla="*/ 5796643 w 5796643"/>
                <a:gd name="connsiteY3" fmla="*/ 85583 h 85583"/>
                <a:gd name="connsiteX4" fmla="*/ 5796643 w 5796643"/>
                <a:gd name="connsiteY4" fmla="*/ 85583 h 85583"/>
                <a:gd name="connsiteX0" fmla="*/ 0 w 5796643"/>
                <a:gd name="connsiteY0" fmla="*/ 85583 h 85583"/>
                <a:gd name="connsiteX1" fmla="*/ 1403678 w 5796643"/>
                <a:gd name="connsiteY1" fmla="*/ 70085 h 85583"/>
                <a:gd name="connsiteX2" fmla="*/ 2872327 w 5796643"/>
                <a:gd name="connsiteY2" fmla="*/ 6583 h 85583"/>
                <a:gd name="connsiteX3" fmla="*/ 4304600 w 5796643"/>
                <a:gd name="connsiteY3" fmla="*/ 70082 h 85583"/>
                <a:gd name="connsiteX4" fmla="*/ 5796643 w 5796643"/>
                <a:gd name="connsiteY4" fmla="*/ 85583 h 85583"/>
                <a:gd name="connsiteX5" fmla="*/ 5796643 w 5796643"/>
                <a:gd name="connsiteY5" fmla="*/ 85583 h 85583"/>
                <a:gd name="connsiteX0" fmla="*/ 0 w 5796643"/>
                <a:gd name="connsiteY0" fmla="*/ 166500 h 166500"/>
                <a:gd name="connsiteX1" fmla="*/ 1403678 w 5796643"/>
                <a:gd name="connsiteY1" fmla="*/ 151002 h 166500"/>
                <a:gd name="connsiteX2" fmla="*/ 2872327 w 5796643"/>
                <a:gd name="connsiteY2" fmla="*/ 6583 h 166500"/>
                <a:gd name="connsiteX3" fmla="*/ 4304600 w 5796643"/>
                <a:gd name="connsiteY3" fmla="*/ 150999 h 166500"/>
                <a:gd name="connsiteX4" fmla="*/ 5796643 w 5796643"/>
                <a:gd name="connsiteY4" fmla="*/ 166500 h 166500"/>
                <a:gd name="connsiteX5" fmla="*/ 5796643 w 5796643"/>
                <a:gd name="connsiteY5" fmla="*/ 166500 h 166500"/>
                <a:gd name="connsiteX0" fmla="*/ 0 w 5796643"/>
                <a:gd name="connsiteY0" fmla="*/ 171476 h 171476"/>
                <a:gd name="connsiteX1" fmla="*/ 1403678 w 5796643"/>
                <a:gd name="connsiteY1" fmla="*/ 155978 h 171476"/>
                <a:gd name="connsiteX2" fmla="*/ 2872327 w 5796643"/>
                <a:gd name="connsiteY2" fmla="*/ 11559 h 171476"/>
                <a:gd name="connsiteX3" fmla="*/ 4304600 w 5796643"/>
                <a:gd name="connsiteY3" fmla="*/ 155975 h 171476"/>
                <a:gd name="connsiteX4" fmla="*/ 5796643 w 5796643"/>
                <a:gd name="connsiteY4" fmla="*/ 171476 h 171476"/>
                <a:gd name="connsiteX5" fmla="*/ 5796643 w 5796643"/>
                <a:gd name="connsiteY5" fmla="*/ 171476 h 171476"/>
                <a:gd name="connsiteX0" fmla="*/ 0 w 5796643"/>
                <a:gd name="connsiteY0" fmla="*/ 171476 h 171476"/>
                <a:gd name="connsiteX1" fmla="*/ 1403678 w 5796643"/>
                <a:gd name="connsiteY1" fmla="*/ 155978 h 171476"/>
                <a:gd name="connsiteX2" fmla="*/ 2872327 w 5796643"/>
                <a:gd name="connsiteY2" fmla="*/ 11559 h 171476"/>
                <a:gd name="connsiteX3" fmla="*/ 4824476 w 5796643"/>
                <a:gd name="connsiteY3" fmla="*/ 161833 h 171476"/>
                <a:gd name="connsiteX4" fmla="*/ 5796643 w 5796643"/>
                <a:gd name="connsiteY4" fmla="*/ 171476 h 171476"/>
                <a:gd name="connsiteX5" fmla="*/ 5796643 w 5796643"/>
                <a:gd name="connsiteY5" fmla="*/ 171476 h 171476"/>
                <a:gd name="connsiteX0" fmla="*/ 0 w 5796643"/>
                <a:gd name="connsiteY0" fmla="*/ 171476 h 171476"/>
                <a:gd name="connsiteX1" fmla="*/ 974779 w 5796643"/>
                <a:gd name="connsiteY1" fmla="*/ 170907 h 171476"/>
                <a:gd name="connsiteX2" fmla="*/ 2872327 w 5796643"/>
                <a:gd name="connsiteY2" fmla="*/ 11559 h 171476"/>
                <a:gd name="connsiteX3" fmla="*/ 4824476 w 5796643"/>
                <a:gd name="connsiteY3" fmla="*/ 161833 h 171476"/>
                <a:gd name="connsiteX4" fmla="*/ 5796643 w 5796643"/>
                <a:gd name="connsiteY4" fmla="*/ 171476 h 171476"/>
                <a:gd name="connsiteX5" fmla="*/ 5796643 w 5796643"/>
                <a:gd name="connsiteY5" fmla="*/ 171476 h 171476"/>
                <a:gd name="connsiteX0" fmla="*/ 0 w 5796643"/>
                <a:gd name="connsiteY0" fmla="*/ 171476 h 181741"/>
                <a:gd name="connsiteX1" fmla="*/ 974779 w 5796643"/>
                <a:gd name="connsiteY1" fmla="*/ 170907 h 181741"/>
                <a:gd name="connsiteX2" fmla="*/ 2872327 w 5796643"/>
                <a:gd name="connsiteY2" fmla="*/ 11559 h 181741"/>
                <a:gd name="connsiteX3" fmla="*/ 4824476 w 5796643"/>
                <a:gd name="connsiteY3" fmla="*/ 161833 h 181741"/>
                <a:gd name="connsiteX4" fmla="*/ 5796643 w 5796643"/>
                <a:gd name="connsiteY4" fmla="*/ 171476 h 181741"/>
                <a:gd name="connsiteX5" fmla="*/ 5796643 w 5796643"/>
                <a:gd name="connsiteY5" fmla="*/ 171476 h 181741"/>
                <a:gd name="connsiteX0" fmla="*/ 0 w 5796643"/>
                <a:gd name="connsiteY0" fmla="*/ 171476 h 181741"/>
                <a:gd name="connsiteX1" fmla="*/ 974779 w 5796643"/>
                <a:gd name="connsiteY1" fmla="*/ 170907 h 181741"/>
                <a:gd name="connsiteX2" fmla="*/ 2872327 w 5796643"/>
                <a:gd name="connsiteY2" fmla="*/ 11559 h 181741"/>
                <a:gd name="connsiteX3" fmla="*/ 4824476 w 5796643"/>
                <a:gd name="connsiteY3" fmla="*/ 161833 h 181741"/>
                <a:gd name="connsiteX4" fmla="*/ 5796643 w 5796643"/>
                <a:gd name="connsiteY4" fmla="*/ 171476 h 181741"/>
                <a:gd name="connsiteX5" fmla="*/ 5796643 w 5796643"/>
                <a:gd name="connsiteY5" fmla="*/ 171476 h 18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6643" h="181741">
                  <a:moveTo>
                    <a:pt x="0" y="171476"/>
                  </a:moveTo>
                  <a:lnTo>
                    <a:pt x="974779" y="170907"/>
                  </a:lnTo>
                  <a:cubicBezTo>
                    <a:pt x="1599077" y="181741"/>
                    <a:pt x="2114171" y="4976"/>
                    <a:pt x="2872327" y="11559"/>
                  </a:cubicBezTo>
                  <a:cubicBezTo>
                    <a:pt x="3606656" y="0"/>
                    <a:pt x="4181125" y="171472"/>
                    <a:pt x="4824476" y="161833"/>
                  </a:cubicBezTo>
                  <a:lnTo>
                    <a:pt x="5796643" y="171476"/>
                  </a:lnTo>
                  <a:lnTo>
                    <a:pt x="5796643" y="171476"/>
                  </a:lnTo>
                </a:path>
              </a:pathLst>
            </a:custGeom>
            <a:noFill/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 flipV="1">
              <a:off x="2458907" y="2812143"/>
              <a:ext cx="4245920" cy="362857"/>
            </a:xfrm>
            <a:custGeom>
              <a:avLst/>
              <a:gdLst>
                <a:gd name="connsiteX0" fmla="*/ 0 w 5796643"/>
                <a:gd name="connsiteY0" fmla="*/ 0 h 0"/>
                <a:gd name="connsiteX1" fmla="*/ 5796643 w 5796643"/>
                <a:gd name="connsiteY1" fmla="*/ 0 h 0"/>
                <a:gd name="connsiteX2" fmla="*/ 5796643 w 5796643"/>
                <a:gd name="connsiteY2" fmla="*/ 0 h 0"/>
                <a:gd name="connsiteX0" fmla="*/ 0 w 5796643"/>
                <a:gd name="connsiteY0" fmla="*/ 232722 h 232722"/>
                <a:gd name="connsiteX1" fmla="*/ 2886042 w 5796643"/>
                <a:gd name="connsiteY1" fmla="*/ 0 h 232722"/>
                <a:gd name="connsiteX2" fmla="*/ 5796643 w 5796643"/>
                <a:gd name="connsiteY2" fmla="*/ 232722 h 232722"/>
                <a:gd name="connsiteX3" fmla="*/ 5796643 w 5796643"/>
                <a:gd name="connsiteY3" fmla="*/ 232722 h 232722"/>
                <a:gd name="connsiteX0" fmla="*/ 0 w 5796643"/>
                <a:gd name="connsiteY0" fmla="*/ 244958 h 244958"/>
                <a:gd name="connsiteX1" fmla="*/ 2886042 w 5796643"/>
                <a:gd name="connsiteY1" fmla="*/ 12236 h 244958"/>
                <a:gd name="connsiteX2" fmla="*/ 5796643 w 5796643"/>
                <a:gd name="connsiteY2" fmla="*/ 244958 h 244958"/>
                <a:gd name="connsiteX3" fmla="*/ 5796643 w 5796643"/>
                <a:gd name="connsiteY3" fmla="*/ 244958 h 244958"/>
                <a:gd name="connsiteX0" fmla="*/ 0 w 5796643"/>
                <a:gd name="connsiteY0" fmla="*/ 244958 h 244958"/>
                <a:gd name="connsiteX1" fmla="*/ 2886042 w 5796643"/>
                <a:gd name="connsiteY1" fmla="*/ 12236 h 244958"/>
                <a:gd name="connsiteX2" fmla="*/ 5796643 w 5796643"/>
                <a:gd name="connsiteY2" fmla="*/ 244958 h 244958"/>
                <a:gd name="connsiteX3" fmla="*/ 5796643 w 5796643"/>
                <a:gd name="connsiteY3" fmla="*/ 244958 h 244958"/>
                <a:gd name="connsiteX0" fmla="*/ 0 w 5796643"/>
                <a:gd name="connsiteY0" fmla="*/ 241794 h 284110"/>
                <a:gd name="connsiteX1" fmla="*/ 1043888 w 5796643"/>
                <a:gd name="connsiteY1" fmla="*/ 245323 h 284110"/>
                <a:gd name="connsiteX2" fmla="*/ 2886042 w 5796643"/>
                <a:gd name="connsiteY2" fmla="*/ 9072 h 284110"/>
                <a:gd name="connsiteX3" fmla="*/ 5796643 w 5796643"/>
                <a:gd name="connsiteY3" fmla="*/ 241794 h 284110"/>
                <a:gd name="connsiteX4" fmla="*/ 5796643 w 5796643"/>
                <a:gd name="connsiteY4" fmla="*/ 241794 h 284110"/>
                <a:gd name="connsiteX0" fmla="*/ 0 w 5796643"/>
                <a:gd name="connsiteY0" fmla="*/ 241794 h 245833"/>
                <a:gd name="connsiteX1" fmla="*/ 1043888 w 5796643"/>
                <a:gd name="connsiteY1" fmla="*/ 245323 h 245833"/>
                <a:gd name="connsiteX2" fmla="*/ 2886042 w 5796643"/>
                <a:gd name="connsiteY2" fmla="*/ 9072 h 245833"/>
                <a:gd name="connsiteX3" fmla="*/ 5796643 w 5796643"/>
                <a:gd name="connsiteY3" fmla="*/ 241794 h 245833"/>
                <a:gd name="connsiteX4" fmla="*/ 5796643 w 5796643"/>
                <a:gd name="connsiteY4" fmla="*/ 241794 h 245833"/>
                <a:gd name="connsiteX0" fmla="*/ 0 w 5796643"/>
                <a:gd name="connsiteY0" fmla="*/ 241794 h 245833"/>
                <a:gd name="connsiteX1" fmla="*/ 1043888 w 5796643"/>
                <a:gd name="connsiteY1" fmla="*/ 245323 h 245833"/>
                <a:gd name="connsiteX2" fmla="*/ 2886042 w 5796643"/>
                <a:gd name="connsiteY2" fmla="*/ 9072 h 245833"/>
                <a:gd name="connsiteX3" fmla="*/ 5796643 w 5796643"/>
                <a:gd name="connsiteY3" fmla="*/ 241794 h 245833"/>
                <a:gd name="connsiteX4" fmla="*/ 5796643 w 5796643"/>
                <a:gd name="connsiteY4" fmla="*/ 241794 h 245833"/>
                <a:gd name="connsiteX0" fmla="*/ 0 w 5796643"/>
                <a:gd name="connsiteY0" fmla="*/ 204150 h 208189"/>
                <a:gd name="connsiteX1" fmla="*/ 1043888 w 5796643"/>
                <a:gd name="connsiteY1" fmla="*/ 207679 h 208189"/>
                <a:gd name="connsiteX2" fmla="*/ 2886042 w 5796643"/>
                <a:gd name="connsiteY2" fmla="*/ 9072 h 208189"/>
                <a:gd name="connsiteX3" fmla="*/ 5796643 w 5796643"/>
                <a:gd name="connsiteY3" fmla="*/ 204150 h 208189"/>
                <a:gd name="connsiteX4" fmla="*/ 5796643 w 5796643"/>
                <a:gd name="connsiteY4" fmla="*/ 204150 h 208189"/>
                <a:gd name="connsiteX0" fmla="*/ 0 w 5796643"/>
                <a:gd name="connsiteY0" fmla="*/ 685389 h 689428"/>
                <a:gd name="connsiteX1" fmla="*/ 1043888 w 5796643"/>
                <a:gd name="connsiteY1" fmla="*/ 688918 h 689428"/>
                <a:gd name="connsiteX2" fmla="*/ 2886042 w 5796643"/>
                <a:gd name="connsiteY2" fmla="*/ 9072 h 689428"/>
                <a:gd name="connsiteX3" fmla="*/ 5796643 w 5796643"/>
                <a:gd name="connsiteY3" fmla="*/ 685389 h 689428"/>
                <a:gd name="connsiteX4" fmla="*/ 5796643 w 5796643"/>
                <a:gd name="connsiteY4" fmla="*/ 685389 h 689428"/>
                <a:gd name="connsiteX0" fmla="*/ 0 w 5796643"/>
                <a:gd name="connsiteY0" fmla="*/ 204148 h 208187"/>
                <a:gd name="connsiteX1" fmla="*/ 1043888 w 5796643"/>
                <a:gd name="connsiteY1" fmla="*/ 207677 h 208187"/>
                <a:gd name="connsiteX2" fmla="*/ 2886042 w 5796643"/>
                <a:gd name="connsiteY2" fmla="*/ 9072 h 208187"/>
                <a:gd name="connsiteX3" fmla="*/ 5796643 w 5796643"/>
                <a:gd name="connsiteY3" fmla="*/ 204148 h 208187"/>
                <a:gd name="connsiteX4" fmla="*/ 5796643 w 5796643"/>
                <a:gd name="connsiteY4" fmla="*/ 204148 h 208187"/>
                <a:gd name="connsiteX0" fmla="*/ 0 w 5796643"/>
                <a:gd name="connsiteY0" fmla="*/ 222747 h 226786"/>
                <a:gd name="connsiteX1" fmla="*/ 1043888 w 5796643"/>
                <a:gd name="connsiteY1" fmla="*/ 226276 h 226786"/>
                <a:gd name="connsiteX2" fmla="*/ 2886042 w 5796643"/>
                <a:gd name="connsiteY2" fmla="*/ 27671 h 226786"/>
                <a:gd name="connsiteX3" fmla="*/ 5796643 w 5796643"/>
                <a:gd name="connsiteY3" fmla="*/ 222747 h 226786"/>
                <a:gd name="connsiteX4" fmla="*/ 5796643 w 5796643"/>
                <a:gd name="connsiteY4" fmla="*/ 222747 h 226786"/>
                <a:gd name="connsiteX0" fmla="*/ 0 w 5796643"/>
                <a:gd name="connsiteY0" fmla="*/ 201962 h 206001"/>
                <a:gd name="connsiteX1" fmla="*/ 1043888 w 5796643"/>
                <a:gd name="connsiteY1" fmla="*/ 205491 h 206001"/>
                <a:gd name="connsiteX2" fmla="*/ 2886042 w 5796643"/>
                <a:gd name="connsiteY2" fmla="*/ 6886 h 206001"/>
                <a:gd name="connsiteX3" fmla="*/ 5796643 w 5796643"/>
                <a:gd name="connsiteY3" fmla="*/ 201962 h 206001"/>
                <a:gd name="connsiteX4" fmla="*/ 5796643 w 5796643"/>
                <a:gd name="connsiteY4" fmla="*/ 201962 h 206001"/>
                <a:gd name="connsiteX0" fmla="*/ 0 w 5796643"/>
                <a:gd name="connsiteY0" fmla="*/ 204604 h 208643"/>
                <a:gd name="connsiteX1" fmla="*/ 1043888 w 5796643"/>
                <a:gd name="connsiteY1" fmla="*/ 208133 h 208643"/>
                <a:gd name="connsiteX2" fmla="*/ 2886042 w 5796643"/>
                <a:gd name="connsiteY2" fmla="*/ 9528 h 208643"/>
                <a:gd name="connsiteX3" fmla="*/ 5796643 w 5796643"/>
                <a:gd name="connsiteY3" fmla="*/ 204604 h 208643"/>
                <a:gd name="connsiteX4" fmla="*/ 5796643 w 5796643"/>
                <a:gd name="connsiteY4" fmla="*/ 204604 h 208643"/>
                <a:gd name="connsiteX0" fmla="*/ 0 w 5796643"/>
                <a:gd name="connsiteY0" fmla="*/ 204604 h 208643"/>
                <a:gd name="connsiteX1" fmla="*/ 1043888 w 5796643"/>
                <a:gd name="connsiteY1" fmla="*/ 208133 h 208643"/>
                <a:gd name="connsiteX2" fmla="*/ 2886042 w 5796643"/>
                <a:gd name="connsiteY2" fmla="*/ 9528 h 208643"/>
                <a:gd name="connsiteX3" fmla="*/ 5796643 w 5796643"/>
                <a:gd name="connsiteY3" fmla="*/ 204604 h 208643"/>
                <a:gd name="connsiteX4" fmla="*/ 5796643 w 5796643"/>
                <a:gd name="connsiteY4" fmla="*/ 204604 h 208643"/>
                <a:gd name="connsiteX0" fmla="*/ 0 w 5796643"/>
                <a:gd name="connsiteY0" fmla="*/ 204604 h 208643"/>
                <a:gd name="connsiteX1" fmla="*/ 1043888 w 5796643"/>
                <a:gd name="connsiteY1" fmla="*/ 208133 h 208643"/>
                <a:gd name="connsiteX2" fmla="*/ 2886042 w 5796643"/>
                <a:gd name="connsiteY2" fmla="*/ 9528 h 208643"/>
                <a:gd name="connsiteX3" fmla="*/ 4359764 w 5796643"/>
                <a:gd name="connsiteY3" fmla="*/ 163740 h 208643"/>
                <a:gd name="connsiteX4" fmla="*/ 5796643 w 5796643"/>
                <a:gd name="connsiteY4" fmla="*/ 204604 h 208643"/>
                <a:gd name="connsiteX5" fmla="*/ 5796643 w 5796643"/>
                <a:gd name="connsiteY5" fmla="*/ 204604 h 208643"/>
                <a:gd name="connsiteX0" fmla="*/ 0 w 5796643"/>
                <a:gd name="connsiteY0" fmla="*/ 204604 h 408669"/>
                <a:gd name="connsiteX1" fmla="*/ 1043888 w 5796643"/>
                <a:gd name="connsiteY1" fmla="*/ 208133 h 408669"/>
                <a:gd name="connsiteX2" fmla="*/ 2886042 w 5796643"/>
                <a:gd name="connsiteY2" fmla="*/ 9528 h 408669"/>
                <a:gd name="connsiteX3" fmla="*/ 4580821 w 5796643"/>
                <a:gd name="connsiteY3" fmla="*/ 408669 h 408669"/>
                <a:gd name="connsiteX4" fmla="*/ 5796643 w 5796643"/>
                <a:gd name="connsiteY4" fmla="*/ 204604 h 408669"/>
                <a:gd name="connsiteX5" fmla="*/ 5796643 w 5796643"/>
                <a:gd name="connsiteY5" fmla="*/ 204604 h 408669"/>
                <a:gd name="connsiteX0" fmla="*/ 0 w 5796643"/>
                <a:gd name="connsiteY0" fmla="*/ 204604 h 209097"/>
                <a:gd name="connsiteX1" fmla="*/ 1043888 w 5796643"/>
                <a:gd name="connsiteY1" fmla="*/ 208133 h 209097"/>
                <a:gd name="connsiteX2" fmla="*/ 2886042 w 5796643"/>
                <a:gd name="connsiteY2" fmla="*/ 9528 h 209097"/>
                <a:gd name="connsiteX3" fmla="*/ 4580821 w 5796643"/>
                <a:gd name="connsiteY3" fmla="*/ 209097 h 209097"/>
                <a:gd name="connsiteX4" fmla="*/ 5796643 w 5796643"/>
                <a:gd name="connsiteY4" fmla="*/ 204604 h 209097"/>
                <a:gd name="connsiteX5" fmla="*/ 5796643 w 5796643"/>
                <a:gd name="connsiteY5" fmla="*/ 204604 h 209097"/>
                <a:gd name="connsiteX0" fmla="*/ 0 w 5796643"/>
                <a:gd name="connsiteY0" fmla="*/ 204604 h 209097"/>
                <a:gd name="connsiteX1" fmla="*/ 1043888 w 5796643"/>
                <a:gd name="connsiteY1" fmla="*/ 208133 h 209097"/>
                <a:gd name="connsiteX2" fmla="*/ 2886042 w 5796643"/>
                <a:gd name="connsiteY2" fmla="*/ 9528 h 209097"/>
                <a:gd name="connsiteX3" fmla="*/ 4580821 w 5796643"/>
                <a:gd name="connsiteY3" fmla="*/ 209097 h 209097"/>
                <a:gd name="connsiteX4" fmla="*/ 5796643 w 5796643"/>
                <a:gd name="connsiteY4" fmla="*/ 204604 h 209097"/>
                <a:gd name="connsiteX5" fmla="*/ 5796643 w 5796643"/>
                <a:gd name="connsiteY5" fmla="*/ 204604 h 209097"/>
                <a:gd name="connsiteX0" fmla="*/ 0 w 5796643"/>
                <a:gd name="connsiteY0" fmla="*/ 204604 h 209097"/>
                <a:gd name="connsiteX1" fmla="*/ 1043888 w 5796643"/>
                <a:gd name="connsiteY1" fmla="*/ 208133 h 209097"/>
                <a:gd name="connsiteX2" fmla="*/ 2886042 w 5796643"/>
                <a:gd name="connsiteY2" fmla="*/ 9528 h 209097"/>
                <a:gd name="connsiteX3" fmla="*/ 4580821 w 5796643"/>
                <a:gd name="connsiteY3" fmla="*/ 209097 h 209097"/>
                <a:gd name="connsiteX4" fmla="*/ 5796643 w 5796643"/>
                <a:gd name="connsiteY4" fmla="*/ 204604 h 209097"/>
                <a:gd name="connsiteX5" fmla="*/ 5796643 w 5796643"/>
                <a:gd name="connsiteY5" fmla="*/ 204604 h 209097"/>
                <a:gd name="connsiteX0" fmla="*/ 0 w 5796643"/>
                <a:gd name="connsiteY0" fmla="*/ 204604 h 209097"/>
                <a:gd name="connsiteX1" fmla="*/ 1043888 w 5796643"/>
                <a:gd name="connsiteY1" fmla="*/ 208133 h 209097"/>
                <a:gd name="connsiteX2" fmla="*/ 2886042 w 5796643"/>
                <a:gd name="connsiteY2" fmla="*/ 9528 h 209097"/>
                <a:gd name="connsiteX3" fmla="*/ 4580821 w 5796643"/>
                <a:gd name="connsiteY3" fmla="*/ 209097 h 209097"/>
                <a:gd name="connsiteX4" fmla="*/ 5796643 w 5796643"/>
                <a:gd name="connsiteY4" fmla="*/ 204604 h 209097"/>
                <a:gd name="connsiteX5" fmla="*/ 5796643 w 5796643"/>
                <a:gd name="connsiteY5" fmla="*/ 204604 h 209097"/>
                <a:gd name="connsiteX0" fmla="*/ 0 w 5796643"/>
                <a:gd name="connsiteY0" fmla="*/ 204604 h 209097"/>
                <a:gd name="connsiteX1" fmla="*/ 1043888 w 5796643"/>
                <a:gd name="connsiteY1" fmla="*/ 208133 h 209097"/>
                <a:gd name="connsiteX2" fmla="*/ 2886042 w 5796643"/>
                <a:gd name="connsiteY2" fmla="*/ 9528 h 209097"/>
                <a:gd name="connsiteX3" fmla="*/ 4580821 w 5796643"/>
                <a:gd name="connsiteY3" fmla="*/ 209097 h 209097"/>
                <a:gd name="connsiteX4" fmla="*/ 5796643 w 5796643"/>
                <a:gd name="connsiteY4" fmla="*/ 204604 h 209097"/>
                <a:gd name="connsiteX5" fmla="*/ 5796643 w 5796643"/>
                <a:gd name="connsiteY5" fmla="*/ 204604 h 209097"/>
                <a:gd name="connsiteX0" fmla="*/ 0 w 5796643"/>
                <a:gd name="connsiteY0" fmla="*/ 204604 h 209097"/>
                <a:gd name="connsiteX1" fmla="*/ 1043888 w 5796643"/>
                <a:gd name="connsiteY1" fmla="*/ 208133 h 209097"/>
                <a:gd name="connsiteX2" fmla="*/ 2886042 w 5796643"/>
                <a:gd name="connsiteY2" fmla="*/ 9528 h 209097"/>
                <a:gd name="connsiteX3" fmla="*/ 4580821 w 5796643"/>
                <a:gd name="connsiteY3" fmla="*/ 209097 h 209097"/>
                <a:gd name="connsiteX4" fmla="*/ 5796643 w 5796643"/>
                <a:gd name="connsiteY4" fmla="*/ 204604 h 209097"/>
                <a:gd name="connsiteX5" fmla="*/ 5796643 w 5796643"/>
                <a:gd name="connsiteY5" fmla="*/ 204604 h 209097"/>
                <a:gd name="connsiteX0" fmla="*/ 0 w 5796643"/>
                <a:gd name="connsiteY0" fmla="*/ 204604 h 209097"/>
                <a:gd name="connsiteX1" fmla="*/ 1043888 w 5796643"/>
                <a:gd name="connsiteY1" fmla="*/ 208133 h 209097"/>
                <a:gd name="connsiteX2" fmla="*/ 2886042 w 5796643"/>
                <a:gd name="connsiteY2" fmla="*/ 9528 h 209097"/>
                <a:gd name="connsiteX3" fmla="*/ 4789598 w 5796643"/>
                <a:gd name="connsiteY3" fmla="*/ 209097 h 209097"/>
                <a:gd name="connsiteX4" fmla="*/ 5796643 w 5796643"/>
                <a:gd name="connsiteY4" fmla="*/ 204604 h 209097"/>
                <a:gd name="connsiteX5" fmla="*/ 5796643 w 5796643"/>
                <a:gd name="connsiteY5" fmla="*/ 204604 h 209097"/>
                <a:gd name="connsiteX0" fmla="*/ 0 w 5796643"/>
                <a:gd name="connsiteY0" fmla="*/ 176936 h 181429"/>
                <a:gd name="connsiteX1" fmla="*/ 1043888 w 5796643"/>
                <a:gd name="connsiteY1" fmla="*/ 180465 h 181429"/>
                <a:gd name="connsiteX2" fmla="*/ 2886043 w 5796643"/>
                <a:gd name="connsiteY2" fmla="*/ 9528 h 181429"/>
                <a:gd name="connsiteX3" fmla="*/ 4789598 w 5796643"/>
                <a:gd name="connsiteY3" fmla="*/ 181429 h 181429"/>
                <a:gd name="connsiteX4" fmla="*/ 5796643 w 5796643"/>
                <a:gd name="connsiteY4" fmla="*/ 176936 h 181429"/>
                <a:gd name="connsiteX5" fmla="*/ 5796643 w 5796643"/>
                <a:gd name="connsiteY5" fmla="*/ 176936 h 181429"/>
                <a:gd name="connsiteX0" fmla="*/ 0 w 5796643"/>
                <a:gd name="connsiteY0" fmla="*/ 231365 h 235858"/>
                <a:gd name="connsiteX1" fmla="*/ 1043888 w 5796643"/>
                <a:gd name="connsiteY1" fmla="*/ 234894 h 235858"/>
                <a:gd name="connsiteX2" fmla="*/ 2886043 w 5796643"/>
                <a:gd name="connsiteY2" fmla="*/ 9528 h 235858"/>
                <a:gd name="connsiteX3" fmla="*/ 4789598 w 5796643"/>
                <a:gd name="connsiteY3" fmla="*/ 235858 h 235858"/>
                <a:gd name="connsiteX4" fmla="*/ 5796643 w 5796643"/>
                <a:gd name="connsiteY4" fmla="*/ 231365 h 235858"/>
                <a:gd name="connsiteX5" fmla="*/ 5796643 w 5796643"/>
                <a:gd name="connsiteY5" fmla="*/ 231365 h 235858"/>
                <a:gd name="connsiteX0" fmla="*/ 0 w 5796643"/>
                <a:gd name="connsiteY0" fmla="*/ 358364 h 362857"/>
                <a:gd name="connsiteX1" fmla="*/ 1043888 w 5796643"/>
                <a:gd name="connsiteY1" fmla="*/ 361893 h 362857"/>
                <a:gd name="connsiteX2" fmla="*/ 2886043 w 5796643"/>
                <a:gd name="connsiteY2" fmla="*/ 9528 h 362857"/>
                <a:gd name="connsiteX3" fmla="*/ 4789598 w 5796643"/>
                <a:gd name="connsiteY3" fmla="*/ 362857 h 362857"/>
                <a:gd name="connsiteX4" fmla="*/ 5796643 w 5796643"/>
                <a:gd name="connsiteY4" fmla="*/ 358364 h 362857"/>
                <a:gd name="connsiteX5" fmla="*/ 5796643 w 5796643"/>
                <a:gd name="connsiteY5" fmla="*/ 358364 h 36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6643" h="362857">
                  <a:moveTo>
                    <a:pt x="0" y="358364"/>
                  </a:moveTo>
                  <a:cubicBezTo>
                    <a:pt x="96201" y="351478"/>
                    <a:pt x="562880" y="362403"/>
                    <a:pt x="1043888" y="361893"/>
                  </a:cubicBezTo>
                  <a:cubicBezTo>
                    <a:pt x="2126665" y="359392"/>
                    <a:pt x="2335444" y="0"/>
                    <a:pt x="2886043" y="9528"/>
                  </a:cubicBezTo>
                  <a:cubicBezTo>
                    <a:pt x="3434594" y="11126"/>
                    <a:pt x="4181689" y="356650"/>
                    <a:pt x="4789598" y="362857"/>
                  </a:cubicBezTo>
                  <a:lnTo>
                    <a:pt x="5796643" y="358364"/>
                  </a:lnTo>
                  <a:lnTo>
                    <a:pt x="5796643" y="358364"/>
                  </a:lnTo>
                </a:path>
              </a:pathLst>
            </a:custGeom>
            <a:noFill/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 flipV="1">
              <a:off x="2205037" y="3374927"/>
              <a:ext cx="4738351" cy="289930"/>
            </a:xfrm>
            <a:custGeom>
              <a:avLst/>
              <a:gdLst>
                <a:gd name="connsiteX0" fmla="*/ 0 w 5796643"/>
                <a:gd name="connsiteY0" fmla="*/ 0 h 0"/>
                <a:gd name="connsiteX1" fmla="*/ 5796643 w 5796643"/>
                <a:gd name="connsiteY1" fmla="*/ 0 h 0"/>
                <a:gd name="connsiteX2" fmla="*/ 5796643 w 5796643"/>
                <a:gd name="connsiteY2" fmla="*/ 0 h 0"/>
                <a:gd name="connsiteX0" fmla="*/ 0 w 5796643"/>
                <a:gd name="connsiteY0" fmla="*/ 180717 h 180717"/>
                <a:gd name="connsiteX1" fmla="*/ 2871435 w 5796643"/>
                <a:gd name="connsiteY1" fmla="*/ 0 h 180717"/>
                <a:gd name="connsiteX2" fmla="*/ 5796643 w 5796643"/>
                <a:gd name="connsiteY2" fmla="*/ 180717 h 180717"/>
                <a:gd name="connsiteX3" fmla="*/ 5796643 w 5796643"/>
                <a:gd name="connsiteY3" fmla="*/ 180717 h 180717"/>
                <a:gd name="connsiteX0" fmla="*/ 0 w 5796643"/>
                <a:gd name="connsiteY0" fmla="*/ 180717 h 180717"/>
                <a:gd name="connsiteX1" fmla="*/ 559229 w 5796643"/>
                <a:gd name="connsiteY1" fmla="*/ 172359 h 180717"/>
                <a:gd name="connsiteX2" fmla="*/ 2871435 w 5796643"/>
                <a:gd name="connsiteY2" fmla="*/ 0 h 180717"/>
                <a:gd name="connsiteX3" fmla="*/ 5796643 w 5796643"/>
                <a:gd name="connsiteY3" fmla="*/ 180717 h 180717"/>
                <a:gd name="connsiteX4" fmla="*/ 5796643 w 5796643"/>
                <a:gd name="connsiteY4" fmla="*/ 180717 h 180717"/>
                <a:gd name="connsiteX0" fmla="*/ 0 w 5796643"/>
                <a:gd name="connsiteY0" fmla="*/ 180717 h 180717"/>
                <a:gd name="connsiteX1" fmla="*/ 559229 w 5796643"/>
                <a:gd name="connsiteY1" fmla="*/ 172359 h 180717"/>
                <a:gd name="connsiteX2" fmla="*/ 2871435 w 5796643"/>
                <a:gd name="connsiteY2" fmla="*/ 0 h 180717"/>
                <a:gd name="connsiteX3" fmla="*/ 5796643 w 5796643"/>
                <a:gd name="connsiteY3" fmla="*/ 180717 h 180717"/>
                <a:gd name="connsiteX4" fmla="*/ 5796643 w 5796643"/>
                <a:gd name="connsiteY4" fmla="*/ 180717 h 180717"/>
                <a:gd name="connsiteX0" fmla="*/ 0 w 5796643"/>
                <a:gd name="connsiteY0" fmla="*/ 180717 h 180717"/>
                <a:gd name="connsiteX1" fmla="*/ 559229 w 5796643"/>
                <a:gd name="connsiteY1" fmla="*/ 172359 h 180717"/>
                <a:gd name="connsiteX2" fmla="*/ 2871435 w 5796643"/>
                <a:gd name="connsiteY2" fmla="*/ 0 h 180717"/>
                <a:gd name="connsiteX3" fmla="*/ 5172884 w 5796643"/>
                <a:gd name="connsiteY3" fmla="*/ 172359 h 180717"/>
                <a:gd name="connsiteX4" fmla="*/ 5796643 w 5796643"/>
                <a:gd name="connsiteY4" fmla="*/ 180717 h 180717"/>
                <a:gd name="connsiteX5" fmla="*/ 5796643 w 5796643"/>
                <a:gd name="connsiteY5" fmla="*/ 180717 h 180717"/>
                <a:gd name="connsiteX0" fmla="*/ 0 w 5796643"/>
                <a:gd name="connsiteY0" fmla="*/ 180717 h 187834"/>
                <a:gd name="connsiteX1" fmla="*/ 559229 w 5796643"/>
                <a:gd name="connsiteY1" fmla="*/ 172359 h 187834"/>
                <a:gd name="connsiteX2" fmla="*/ 2871435 w 5796643"/>
                <a:gd name="connsiteY2" fmla="*/ 0 h 187834"/>
                <a:gd name="connsiteX3" fmla="*/ 5172884 w 5796643"/>
                <a:gd name="connsiteY3" fmla="*/ 172359 h 187834"/>
                <a:gd name="connsiteX4" fmla="*/ 5796643 w 5796643"/>
                <a:gd name="connsiteY4" fmla="*/ 180717 h 187834"/>
                <a:gd name="connsiteX5" fmla="*/ 5796643 w 5796643"/>
                <a:gd name="connsiteY5" fmla="*/ 180717 h 187834"/>
                <a:gd name="connsiteX0" fmla="*/ 0 w 5796643"/>
                <a:gd name="connsiteY0" fmla="*/ 180717 h 190145"/>
                <a:gd name="connsiteX1" fmla="*/ 559229 w 5796643"/>
                <a:gd name="connsiteY1" fmla="*/ 172359 h 190145"/>
                <a:gd name="connsiteX2" fmla="*/ 2871435 w 5796643"/>
                <a:gd name="connsiteY2" fmla="*/ 0 h 190145"/>
                <a:gd name="connsiteX3" fmla="*/ 5172884 w 5796643"/>
                <a:gd name="connsiteY3" fmla="*/ 172359 h 190145"/>
                <a:gd name="connsiteX4" fmla="*/ 5796643 w 5796643"/>
                <a:gd name="connsiteY4" fmla="*/ 180717 h 190145"/>
                <a:gd name="connsiteX5" fmla="*/ 5796643 w 5796643"/>
                <a:gd name="connsiteY5" fmla="*/ 180717 h 190145"/>
                <a:gd name="connsiteX0" fmla="*/ 0 w 5796643"/>
                <a:gd name="connsiteY0" fmla="*/ 187120 h 196548"/>
                <a:gd name="connsiteX1" fmla="*/ 559229 w 5796643"/>
                <a:gd name="connsiteY1" fmla="*/ 178762 h 196548"/>
                <a:gd name="connsiteX2" fmla="*/ 2871435 w 5796643"/>
                <a:gd name="connsiteY2" fmla="*/ 6403 h 196548"/>
                <a:gd name="connsiteX3" fmla="*/ 5172884 w 5796643"/>
                <a:gd name="connsiteY3" fmla="*/ 178762 h 196548"/>
                <a:gd name="connsiteX4" fmla="*/ 5796643 w 5796643"/>
                <a:gd name="connsiteY4" fmla="*/ 187120 h 196548"/>
                <a:gd name="connsiteX5" fmla="*/ 5796643 w 5796643"/>
                <a:gd name="connsiteY5" fmla="*/ 187120 h 196548"/>
                <a:gd name="connsiteX0" fmla="*/ 0 w 5796643"/>
                <a:gd name="connsiteY0" fmla="*/ 189787 h 199215"/>
                <a:gd name="connsiteX1" fmla="*/ 559229 w 5796643"/>
                <a:gd name="connsiteY1" fmla="*/ 181429 h 199215"/>
                <a:gd name="connsiteX2" fmla="*/ 2871435 w 5796643"/>
                <a:gd name="connsiteY2" fmla="*/ 9070 h 199215"/>
                <a:gd name="connsiteX3" fmla="*/ 5172884 w 5796643"/>
                <a:gd name="connsiteY3" fmla="*/ 181429 h 199215"/>
                <a:gd name="connsiteX4" fmla="*/ 5796643 w 5796643"/>
                <a:gd name="connsiteY4" fmla="*/ 189787 h 199215"/>
                <a:gd name="connsiteX5" fmla="*/ 5796643 w 5796643"/>
                <a:gd name="connsiteY5" fmla="*/ 189787 h 199215"/>
                <a:gd name="connsiteX0" fmla="*/ 0 w 5796643"/>
                <a:gd name="connsiteY0" fmla="*/ 235146 h 244574"/>
                <a:gd name="connsiteX1" fmla="*/ 559229 w 5796643"/>
                <a:gd name="connsiteY1" fmla="*/ 226788 h 244574"/>
                <a:gd name="connsiteX2" fmla="*/ 2871435 w 5796643"/>
                <a:gd name="connsiteY2" fmla="*/ 9070 h 244574"/>
                <a:gd name="connsiteX3" fmla="*/ 5172884 w 5796643"/>
                <a:gd name="connsiteY3" fmla="*/ 226788 h 244574"/>
                <a:gd name="connsiteX4" fmla="*/ 5796643 w 5796643"/>
                <a:gd name="connsiteY4" fmla="*/ 235146 h 244574"/>
                <a:gd name="connsiteX5" fmla="*/ 5796643 w 5796643"/>
                <a:gd name="connsiteY5" fmla="*/ 235146 h 244574"/>
                <a:gd name="connsiteX0" fmla="*/ 0 w 5796643"/>
                <a:gd name="connsiteY0" fmla="*/ 280502 h 289930"/>
                <a:gd name="connsiteX1" fmla="*/ 559229 w 5796643"/>
                <a:gd name="connsiteY1" fmla="*/ 272144 h 289930"/>
                <a:gd name="connsiteX2" fmla="*/ 2871435 w 5796643"/>
                <a:gd name="connsiteY2" fmla="*/ 9070 h 289930"/>
                <a:gd name="connsiteX3" fmla="*/ 5172884 w 5796643"/>
                <a:gd name="connsiteY3" fmla="*/ 272144 h 289930"/>
                <a:gd name="connsiteX4" fmla="*/ 5796643 w 5796643"/>
                <a:gd name="connsiteY4" fmla="*/ 280502 h 289930"/>
                <a:gd name="connsiteX5" fmla="*/ 5796643 w 5796643"/>
                <a:gd name="connsiteY5" fmla="*/ 280502 h 289930"/>
                <a:gd name="connsiteX0" fmla="*/ 0 w 5796643"/>
                <a:gd name="connsiteY0" fmla="*/ 280502 h 289930"/>
                <a:gd name="connsiteX1" fmla="*/ 559229 w 5796643"/>
                <a:gd name="connsiteY1" fmla="*/ 272144 h 289930"/>
                <a:gd name="connsiteX2" fmla="*/ 2871435 w 5796643"/>
                <a:gd name="connsiteY2" fmla="*/ 9070 h 289930"/>
                <a:gd name="connsiteX3" fmla="*/ 5172884 w 5796643"/>
                <a:gd name="connsiteY3" fmla="*/ 272144 h 289930"/>
                <a:gd name="connsiteX4" fmla="*/ 5796643 w 5796643"/>
                <a:gd name="connsiteY4" fmla="*/ 280502 h 289930"/>
                <a:gd name="connsiteX5" fmla="*/ 5796643 w 5796643"/>
                <a:gd name="connsiteY5" fmla="*/ 280502 h 28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6643" h="289930">
                  <a:moveTo>
                    <a:pt x="0" y="280502"/>
                  </a:moveTo>
                  <a:lnTo>
                    <a:pt x="559229" y="272144"/>
                  </a:lnTo>
                  <a:cubicBezTo>
                    <a:pt x="1695614" y="278548"/>
                    <a:pt x="2315789" y="2667"/>
                    <a:pt x="2871435" y="9070"/>
                  </a:cubicBezTo>
                  <a:cubicBezTo>
                    <a:pt x="3412741" y="0"/>
                    <a:pt x="3943293" y="289930"/>
                    <a:pt x="5172884" y="272144"/>
                  </a:cubicBezTo>
                  <a:lnTo>
                    <a:pt x="5796643" y="280502"/>
                  </a:lnTo>
                  <a:lnTo>
                    <a:pt x="5796643" y="280502"/>
                  </a:lnTo>
                </a:path>
              </a:pathLst>
            </a:custGeom>
            <a:noFill/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/>
            <p:cNvSpPr/>
            <p:nvPr/>
          </p:nvSpPr>
          <p:spPr>
            <a:xfrm flipV="1">
              <a:off x="2049463" y="3728744"/>
              <a:ext cx="5044402" cy="72186"/>
            </a:xfrm>
            <a:custGeom>
              <a:avLst/>
              <a:gdLst>
                <a:gd name="connsiteX0" fmla="*/ 0 w 5796643"/>
                <a:gd name="connsiteY0" fmla="*/ 0 h 0"/>
                <a:gd name="connsiteX1" fmla="*/ 5796643 w 5796643"/>
                <a:gd name="connsiteY1" fmla="*/ 0 h 0"/>
                <a:gd name="connsiteX2" fmla="*/ 5796643 w 5796643"/>
                <a:gd name="connsiteY2" fmla="*/ 0 h 0"/>
                <a:gd name="connsiteX0" fmla="*/ 0 w 5796643"/>
                <a:gd name="connsiteY0" fmla="*/ 26445 h 26445"/>
                <a:gd name="connsiteX1" fmla="*/ 2898708 w 5796643"/>
                <a:gd name="connsiteY1" fmla="*/ 0 h 26445"/>
                <a:gd name="connsiteX2" fmla="*/ 5796643 w 5796643"/>
                <a:gd name="connsiteY2" fmla="*/ 26445 h 26445"/>
                <a:gd name="connsiteX3" fmla="*/ 5796643 w 5796643"/>
                <a:gd name="connsiteY3" fmla="*/ 26445 h 26445"/>
                <a:gd name="connsiteX0" fmla="*/ 0 w 5796643"/>
                <a:gd name="connsiteY0" fmla="*/ 72186 h 72186"/>
                <a:gd name="connsiteX1" fmla="*/ 2898708 w 5796643"/>
                <a:gd name="connsiteY1" fmla="*/ 0 h 72186"/>
                <a:gd name="connsiteX2" fmla="*/ 5796643 w 5796643"/>
                <a:gd name="connsiteY2" fmla="*/ 72186 h 72186"/>
                <a:gd name="connsiteX3" fmla="*/ 5796643 w 5796643"/>
                <a:gd name="connsiteY3" fmla="*/ 72186 h 7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6643" h="72186">
                  <a:moveTo>
                    <a:pt x="0" y="72186"/>
                  </a:moveTo>
                  <a:lnTo>
                    <a:pt x="2898708" y="0"/>
                  </a:lnTo>
                  <a:lnTo>
                    <a:pt x="5796643" y="72186"/>
                  </a:lnTo>
                  <a:lnTo>
                    <a:pt x="5796643" y="72186"/>
                  </a:lnTo>
                </a:path>
              </a:pathLst>
            </a:custGeom>
            <a:noFill/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1686399" y="4581071"/>
              <a:ext cx="5796643" cy="0"/>
            </a:xfrm>
            <a:custGeom>
              <a:avLst/>
              <a:gdLst>
                <a:gd name="connsiteX0" fmla="*/ 0 w 5796643"/>
                <a:gd name="connsiteY0" fmla="*/ 0 h 0"/>
                <a:gd name="connsiteX1" fmla="*/ 5796643 w 5796643"/>
                <a:gd name="connsiteY1" fmla="*/ 0 h 0"/>
                <a:gd name="connsiteX2" fmla="*/ 5796643 w 5796643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6643">
                  <a:moveTo>
                    <a:pt x="0" y="0"/>
                  </a:moveTo>
                  <a:lnTo>
                    <a:pt x="5796643" y="0"/>
                  </a:lnTo>
                  <a:lnTo>
                    <a:pt x="5796643" y="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1686399" y="2186274"/>
              <a:ext cx="1053173" cy="2394798"/>
            </a:xfrm>
            <a:custGeom>
              <a:avLst/>
              <a:gdLst>
                <a:gd name="connsiteX0" fmla="*/ 1306285 w 1306285"/>
                <a:gd name="connsiteY0" fmla="*/ 0 h 3184071"/>
                <a:gd name="connsiteX1" fmla="*/ 0 w 1306285"/>
                <a:gd name="connsiteY1" fmla="*/ 3184071 h 3184071"/>
                <a:gd name="connsiteX2" fmla="*/ 0 w 1306285"/>
                <a:gd name="connsiteY2" fmla="*/ 3184071 h 31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285" h="3184071">
                  <a:moveTo>
                    <a:pt x="1306285" y="0"/>
                  </a:moveTo>
                  <a:lnTo>
                    <a:pt x="0" y="3184071"/>
                  </a:lnTo>
                  <a:lnTo>
                    <a:pt x="0" y="3184071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6412613" y="2186214"/>
              <a:ext cx="1070429" cy="2403989"/>
            </a:xfrm>
            <a:custGeom>
              <a:avLst/>
              <a:gdLst>
                <a:gd name="connsiteX0" fmla="*/ 0 w 1070429"/>
                <a:gd name="connsiteY0" fmla="*/ 0 h 2403929"/>
                <a:gd name="connsiteX1" fmla="*/ 1070429 w 1070429"/>
                <a:gd name="connsiteY1" fmla="*/ 2403929 h 2403929"/>
                <a:gd name="connsiteX2" fmla="*/ 1070429 w 1070429"/>
                <a:gd name="connsiteY2" fmla="*/ 2403929 h 240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429" h="2403929">
                  <a:moveTo>
                    <a:pt x="0" y="0"/>
                  </a:moveTo>
                  <a:lnTo>
                    <a:pt x="1070429" y="2403929"/>
                  </a:lnTo>
                  <a:lnTo>
                    <a:pt x="1070429" y="2403929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コネクタ 15"/>
            <p:cNvCxnSpPr/>
            <p:nvPr/>
          </p:nvCxnSpPr>
          <p:spPr>
            <a:xfrm rot="5400000">
              <a:off x="3374206" y="3383274"/>
              <a:ext cx="2395591" cy="1588"/>
            </a:xfrm>
            <a:prstGeom prst="line">
              <a:avLst/>
            </a:prstGeom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フリーフォーム 16"/>
            <p:cNvSpPr/>
            <p:nvPr/>
          </p:nvSpPr>
          <p:spPr>
            <a:xfrm>
              <a:off x="2685137" y="2186214"/>
              <a:ext cx="662215" cy="2403989"/>
            </a:xfrm>
            <a:custGeom>
              <a:avLst/>
              <a:gdLst>
                <a:gd name="connsiteX0" fmla="*/ 508000 w 508000"/>
                <a:gd name="connsiteY0" fmla="*/ 0 h 2394857"/>
                <a:gd name="connsiteX1" fmla="*/ 0 w 508000"/>
                <a:gd name="connsiteY1" fmla="*/ 2394857 h 2394857"/>
                <a:gd name="connsiteX2" fmla="*/ 0 w 508000"/>
                <a:gd name="connsiteY2" fmla="*/ 2394857 h 239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2394857">
                  <a:moveTo>
                    <a:pt x="508000" y="0"/>
                  </a:moveTo>
                  <a:lnTo>
                    <a:pt x="0" y="2394857"/>
                  </a:lnTo>
                  <a:lnTo>
                    <a:pt x="0" y="2394857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3673930" y="2176836"/>
              <a:ext cx="299356" cy="2403929"/>
            </a:xfrm>
            <a:custGeom>
              <a:avLst/>
              <a:gdLst>
                <a:gd name="connsiteX0" fmla="*/ 508000 w 508000"/>
                <a:gd name="connsiteY0" fmla="*/ 0 h 2394857"/>
                <a:gd name="connsiteX1" fmla="*/ 0 w 508000"/>
                <a:gd name="connsiteY1" fmla="*/ 2394857 h 2394857"/>
                <a:gd name="connsiteX2" fmla="*/ 0 w 508000"/>
                <a:gd name="connsiteY2" fmla="*/ 2394857 h 2394857"/>
                <a:gd name="connsiteX0" fmla="*/ 508000 w 508000"/>
                <a:gd name="connsiteY0" fmla="*/ 0 h 2394857"/>
                <a:gd name="connsiteX1" fmla="*/ 278783 w 508000"/>
                <a:gd name="connsiteY1" fmla="*/ 1274550 h 2394857"/>
                <a:gd name="connsiteX2" fmla="*/ 0 w 508000"/>
                <a:gd name="connsiteY2" fmla="*/ 2394857 h 2394857"/>
                <a:gd name="connsiteX3" fmla="*/ 0 w 508000"/>
                <a:gd name="connsiteY3" fmla="*/ 2394857 h 2394857"/>
                <a:gd name="connsiteX0" fmla="*/ 508000 w 1564288"/>
                <a:gd name="connsiteY0" fmla="*/ 0 h 2394857"/>
                <a:gd name="connsiteX1" fmla="*/ 1564288 w 1564288"/>
                <a:gd name="connsiteY1" fmla="*/ 1005635 h 2394857"/>
                <a:gd name="connsiteX2" fmla="*/ 0 w 1564288"/>
                <a:gd name="connsiteY2" fmla="*/ 2394857 h 2394857"/>
                <a:gd name="connsiteX3" fmla="*/ 0 w 1564288"/>
                <a:gd name="connsiteY3" fmla="*/ 2394857 h 2394857"/>
                <a:gd name="connsiteX0" fmla="*/ 508000 w 508000"/>
                <a:gd name="connsiteY0" fmla="*/ 0 h 2394857"/>
                <a:gd name="connsiteX1" fmla="*/ 309757 w 508000"/>
                <a:gd name="connsiteY1" fmla="*/ 1204453 h 2394857"/>
                <a:gd name="connsiteX2" fmla="*/ 0 w 508000"/>
                <a:gd name="connsiteY2" fmla="*/ 2394857 h 2394857"/>
                <a:gd name="connsiteX3" fmla="*/ 0 w 508000"/>
                <a:gd name="connsiteY3" fmla="*/ 2394857 h 2394857"/>
                <a:gd name="connsiteX0" fmla="*/ 508000 w 508000"/>
                <a:gd name="connsiteY0" fmla="*/ 0 h 2394857"/>
                <a:gd name="connsiteX1" fmla="*/ 309757 w 508000"/>
                <a:gd name="connsiteY1" fmla="*/ 1204453 h 2394857"/>
                <a:gd name="connsiteX2" fmla="*/ 0 w 508000"/>
                <a:gd name="connsiteY2" fmla="*/ 2394857 h 2394857"/>
                <a:gd name="connsiteX3" fmla="*/ 0 w 508000"/>
                <a:gd name="connsiteY3" fmla="*/ 2394857 h 2394857"/>
                <a:gd name="connsiteX0" fmla="*/ 508000 w 508000"/>
                <a:gd name="connsiteY0" fmla="*/ 0 h 2394857"/>
                <a:gd name="connsiteX1" fmla="*/ 309757 w 508000"/>
                <a:gd name="connsiteY1" fmla="*/ 1204453 h 2394857"/>
                <a:gd name="connsiteX2" fmla="*/ 0 w 508000"/>
                <a:gd name="connsiteY2" fmla="*/ 2394857 h 2394857"/>
                <a:gd name="connsiteX3" fmla="*/ 0 w 508000"/>
                <a:gd name="connsiteY3" fmla="*/ 2394857 h 2394857"/>
                <a:gd name="connsiteX0" fmla="*/ 508000 w 564798"/>
                <a:gd name="connsiteY0" fmla="*/ 0 h 2394857"/>
                <a:gd name="connsiteX1" fmla="*/ 495613 w 564798"/>
                <a:gd name="connsiteY1" fmla="*/ 1032392 h 2394857"/>
                <a:gd name="connsiteX2" fmla="*/ 0 w 564798"/>
                <a:gd name="connsiteY2" fmla="*/ 2394857 h 2394857"/>
                <a:gd name="connsiteX3" fmla="*/ 0 w 564798"/>
                <a:gd name="connsiteY3" fmla="*/ 2394857 h 2394857"/>
                <a:gd name="connsiteX0" fmla="*/ 2089850 w 2089850"/>
                <a:gd name="connsiteY0" fmla="*/ 0 h 2394857"/>
                <a:gd name="connsiteX1" fmla="*/ 180695 w 2089850"/>
                <a:gd name="connsiteY1" fmla="*/ 1032392 h 2394857"/>
                <a:gd name="connsiteX2" fmla="*/ 1581850 w 2089850"/>
                <a:gd name="connsiteY2" fmla="*/ 2394857 h 2394857"/>
                <a:gd name="connsiteX3" fmla="*/ 1581850 w 2089850"/>
                <a:gd name="connsiteY3" fmla="*/ 2394857 h 2394857"/>
                <a:gd name="connsiteX0" fmla="*/ 508000 w 559639"/>
                <a:gd name="connsiteY0" fmla="*/ 0 h 2394857"/>
                <a:gd name="connsiteX1" fmla="*/ 490454 w 559639"/>
                <a:gd name="connsiteY1" fmla="*/ 1149876 h 2394857"/>
                <a:gd name="connsiteX2" fmla="*/ 0 w 559639"/>
                <a:gd name="connsiteY2" fmla="*/ 2394857 h 2394857"/>
                <a:gd name="connsiteX3" fmla="*/ 0 w 559639"/>
                <a:gd name="connsiteY3" fmla="*/ 2394857 h 2394857"/>
                <a:gd name="connsiteX0" fmla="*/ 508000 w 559639"/>
                <a:gd name="connsiteY0" fmla="*/ 0 h 2394857"/>
                <a:gd name="connsiteX1" fmla="*/ 490454 w 559639"/>
                <a:gd name="connsiteY1" fmla="*/ 1149876 h 2394857"/>
                <a:gd name="connsiteX2" fmla="*/ 0 w 559639"/>
                <a:gd name="connsiteY2" fmla="*/ 2394857 h 2394857"/>
                <a:gd name="connsiteX3" fmla="*/ 0 w 559639"/>
                <a:gd name="connsiteY3" fmla="*/ 2394857 h 2394857"/>
                <a:gd name="connsiteX0" fmla="*/ 508000 w 559639"/>
                <a:gd name="connsiteY0" fmla="*/ 0 h 2394857"/>
                <a:gd name="connsiteX1" fmla="*/ 490454 w 559639"/>
                <a:gd name="connsiteY1" fmla="*/ 1149876 h 2394857"/>
                <a:gd name="connsiteX2" fmla="*/ 0 w 559639"/>
                <a:gd name="connsiteY2" fmla="*/ 2394857 h 2394857"/>
                <a:gd name="connsiteX3" fmla="*/ 0 w 559639"/>
                <a:gd name="connsiteY3" fmla="*/ 2394857 h 2394857"/>
                <a:gd name="connsiteX0" fmla="*/ 508000 w 511103"/>
                <a:gd name="connsiteY0" fmla="*/ 0 h 2394857"/>
                <a:gd name="connsiteX1" fmla="*/ 490454 w 511103"/>
                <a:gd name="connsiteY1" fmla="*/ 1149876 h 2394857"/>
                <a:gd name="connsiteX2" fmla="*/ 0 w 511103"/>
                <a:gd name="connsiteY2" fmla="*/ 2394857 h 2394857"/>
                <a:gd name="connsiteX3" fmla="*/ 0 w 511103"/>
                <a:gd name="connsiteY3" fmla="*/ 2394857 h 239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103" h="2394857">
                  <a:moveTo>
                    <a:pt x="508000" y="0"/>
                  </a:moveTo>
                  <a:cubicBezTo>
                    <a:pt x="441919" y="401484"/>
                    <a:pt x="511103" y="971388"/>
                    <a:pt x="490454" y="1149876"/>
                  </a:cubicBezTo>
                  <a:cubicBezTo>
                    <a:pt x="493544" y="1347828"/>
                    <a:pt x="103252" y="1998056"/>
                    <a:pt x="0" y="2394857"/>
                  </a:cubicBezTo>
                  <a:lnTo>
                    <a:pt x="0" y="2394857"/>
                  </a:lnTo>
                </a:path>
              </a:pathLst>
            </a:custGeom>
            <a:noFill/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5141685" y="2176836"/>
              <a:ext cx="346530" cy="2403929"/>
            </a:xfrm>
            <a:custGeom>
              <a:avLst/>
              <a:gdLst>
                <a:gd name="connsiteX0" fmla="*/ 0 w 1070429"/>
                <a:gd name="connsiteY0" fmla="*/ 0 h 2403929"/>
                <a:gd name="connsiteX1" fmla="*/ 1070429 w 1070429"/>
                <a:gd name="connsiteY1" fmla="*/ 2403929 h 2403929"/>
                <a:gd name="connsiteX2" fmla="*/ 1070429 w 1070429"/>
                <a:gd name="connsiteY2" fmla="*/ 2403929 h 2403929"/>
                <a:gd name="connsiteX0" fmla="*/ 0 w 1070429"/>
                <a:gd name="connsiteY0" fmla="*/ 0 h 2403929"/>
                <a:gd name="connsiteX1" fmla="*/ 453954 w 1070429"/>
                <a:gd name="connsiteY1" fmla="*/ 1247267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453954 w 1070429"/>
                <a:gd name="connsiteY1" fmla="*/ 1247267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453954 w 1070429"/>
                <a:gd name="connsiteY1" fmla="*/ 1247267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453954 w 1070429"/>
                <a:gd name="connsiteY1" fmla="*/ 1247267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56041 w 1126470"/>
                <a:gd name="connsiteY0" fmla="*/ 0 h 2403929"/>
                <a:gd name="connsiteX1" fmla="*/ 145714 w 1126470"/>
                <a:gd name="connsiteY1" fmla="*/ 1102123 h 2403929"/>
                <a:gd name="connsiteX2" fmla="*/ 1126470 w 1126470"/>
                <a:gd name="connsiteY2" fmla="*/ 2403929 h 2403929"/>
                <a:gd name="connsiteX3" fmla="*/ 1126470 w 1126470"/>
                <a:gd name="connsiteY3" fmla="*/ 2403929 h 2403929"/>
                <a:gd name="connsiteX0" fmla="*/ 0 w 7974781"/>
                <a:gd name="connsiteY0" fmla="*/ 0 h 2403929"/>
                <a:gd name="connsiteX1" fmla="*/ 7685225 w 7974781"/>
                <a:gd name="connsiteY1" fmla="*/ 802410 h 2403929"/>
                <a:gd name="connsiteX2" fmla="*/ 1070429 w 7974781"/>
                <a:gd name="connsiteY2" fmla="*/ 2403929 h 2403929"/>
                <a:gd name="connsiteX3" fmla="*/ 1070429 w 7974781"/>
                <a:gd name="connsiteY3" fmla="*/ 2403929 h 2403929"/>
                <a:gd name="connsiteX0" fmla="*/ 0 w 1070429"/>
                <a:gd name="connsiteY0" fmla="*/ 0 h 2403929"/>
                <a:gd name="connsiteX1" fmla="*/ 276484 w 1070429"/>
                <a:gd name="connsiteY1" fmla="*/ 1074552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276484 w 1070429"/>
                <a:gd name="connsiteY1" fmla="*/ 1074552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276484 w 1070429"/>
                <a:gd name="connsiteY1" fmla="*/ 1074552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7853053"/>
                <a:gd name="connsiteY0" fmla="*/ 0 h 2403929"/>
                <a:gd name="connsiteX1" fmla="*/ 7563497 w 7853053"/>
                <a:gd name="connsiteY1" fmla="*/ 793338 h 2403929"/>
                <a:gd name="connsiteX2" fmla="*/ 1070429 w 7853053"/>
                <a:gd name="connsiteY2" fmla="*/ 2403929 h 2403929"/>
                <a:gd name="connsiteX3" fmla="*/ 1070429 w 7853053"/>
                <a:gd name="connsiteY3" fmla="*/ 2403929 h 2403929"/>
                <a:gd name="connsiteX0" fmla="*/ 0 w 1070429"/>
                <a:gd name="connsiteY0" fmla="*/ 0 h 2403929"/>
                <a:gd name="connsiteX1" fmla="*/ 136373 w 1070429"/>
                <a:gd name="connsiteY1" fmla="*/ 1101766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136373 w 1070429"/>
                <a:gd name="connsiteY1" fmla="*/ 1101766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136373 w 1070429"/>
                <a:gd name="connsiteY1" fmla="*/ 1101766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136373 w 1070429"/>
                <a:gd name="connsiteY1" fmla="*/ 1101766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429" h="2403929">
                  <a:moveTo>
                    <a:pt x="0" y="0"/>
                  </a:moveTo>
                  <a:cubicBezTo>
                    <a:pt x="151318" y="415756"/>
                    <a:pt x="141982" y="875657"/>
                    <a:pt x="136373" y="1101766"/>
                  </a:cubicBezTo>
                  <a:cubicBezTo>
                    <a:pt x="128907" y="1351201"/>
                    <a:pt x="864937" y="2018375"/>
                    <a:pt x="1070429" y="2403929"/>
                  </a:cubicBezTo>
                  <a:lnTo>
                    <a:pt x="1070429" y="2403929"/>
                  </a:lnTo>
                </a:path>
              </a:pathLst>
            </a:custGeom>
            <a:noFill/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5794823" y="2186214"/>
              <a:ext cx="708500" cy="2394857"/>
            </a:xfrm>
            <a:custGeom>
              <a:avLst/>
              <a:gdLst>
                <a:gd name="connsiteX0" fmla="*/ 0 w 1070429"/>
                <a:gd name="connsiteY0" fmla="*/ 0 h 2403929"/>
                <a:gd name="connsiteX1" fmla="*/ 1070429 w 1070429"/>
                <a:gd name="connsiteY1" fmla="*/ 2403929 h 2403929"/>
                <a:gd name="connsiteX2" fmla="*/ 1070429 w 1070429"/>
                <a:gd name="connsiteY2" fmla="*/ 2403929 h 240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429" h="2403929">
                  <a:moveTo>
                    <a:pt x="0" y="0"/>
                  </a:moveTo>
                  <a:lnTo>
                    <a:pt x="1070429" y="2403929"/>
                  </a:lnTo>
                  <a:lnTo>
                    <a:pt x="1070429" y="2403929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 flipV="1">
              <a:off x="2359025" y="3069089"/>
              <a:ext cx="4445038" cy="450625"/>
            </a:xfrm>
            <a:custGeom>
              <a:avLst/>
              <a:gdLst>
                <a:gd name="connsiteX0" fmla="*/ 0 w 5796643"/>
                <a:gd name="connsiteY0" fmla="*/ 0 h 0"/>
                <a:gd name="connsiteX1" fmla="*/ 5796643 w 5796643"/>
                <a:gd name="connsiteY1" fmla="*/ 0 h 0"/>
                <a:gd name="connsiteX2" fmla="*/ 5796643 w 5796643"/>
                <a:gd name="connsiteY2" fmla="*/ 0 h 0"/>
                <a:gd name="connsiteX0" fmla="*/ 0 w 5796643"/>
                <a:gd name="connsiteY0" fmla="*/ 232722 h 232722"/>
                <a:gd name="connsiteX1" fmla="*/ 2886042 w 5796643"/>
                <a:gd name="connsiteY1" fmla="*/ 0 h 232722"/>
                <a:gd name="connsiteX2" fmla="*/ 5796643 w 5796643"/>
                <a:gd name="connsiteY2" fmla="*/ 232722 h 232722"/>
                <a:gd name="connsiteX3" fmla="*/ 5796643 w 5796643"/>
                <a:gd name="connsiteY3" fmla="*/ 232722 h 232722"/>
                <a:gd name="connsiteX0" fmla="*/ 0 w 5796643"/>
                <a:gd name="connsiteY0" fmla="*/ 244958 h 244958"/>
                <a:gd name="connsiteX1" fmla="*/ 2886042 w 5796643"/>
                <a:gd name="connsiteY1" fmla="*/ 12236 h 244958"/>
                <a:gd name="connsiteX2" fmla="*/ 5796643 w 5796643"/>
                <a:gd name="connsiteY2" fmla="*/ 244958 h 244958"/>
                <a:gd name="connsiteX3" fmla="*/ 5796643 w 5796643"/>
                <a:gd name="connsiteY3" fmla="*/ 244958 h 244958"/>
                <a:gd name="connsiteX0" fmla="*/ 0 w 5796643"/>
                <a:gd name="connsiteY0" fmla="*/ 244958 h 244958"/>
                <a:gd name="connsiteX1" fmla="*/ 2886042 w 5796643"/>
                <a:gd name="connsiteY1" fmla="*/ 12236 h 244958"/>
                <a:gd name="connsiteX2" fmla="*/ 5796643 w 5796643"/>
                <a:gd name="connsiteY2" fmla="*/ 244958 h 244958"/>
                <a:gd name="connsiteX3" fmla="*/ 5796643 w 5796643"/>
                <a:gd name="connsiteY3" fmla="*/ 244958 h 244958"/>
                <a:gd name="connsiteX0" fmla="*/ 0 w 5796643"/>
                <a:gd name="connsiteY0" fmla="*/ 241794 h 284110"/>
                <a:gd name="connsiteX1" fmla="*/ 1043888 w 5796643"/>
                <a:gd name="connsiteY1" fmla="*/ 245323 h 284110"/>
                <a:gd name="connsiteX2" fmla="*/ 2886042 w 5796643"/>
                <a:gd name="connsiteY2" fmla="*/ 9072 h 284110"/>
                <a:gd name="connsiteX3" fmla="*/ 5796643 w 5796643"/>
                <a:gd name="connsiteY3" fmla="*/ 241794 h 284110"/>
                <a:gd name="connsiteX4" fmla="*/ 5796643 w 5796643"/>
                <a:gd name="connsiteY4" fmla="*/ 241794 h 284110"/>
                <a:gd name="connsiteX0" fmla="*/ 0 w 5796643"/>
                <a:gd name="connsiteY0" fmla="*/ 241794 h 245833"/>
                <a:gd name="connsiteX1" fmla="*/ 1043888 w 5796643"/>
                <a:gd name="connsiteY1" fmla="*/ 245323 h 245833"/>
                <a:gd name="connsiteX2" fmla="*/ 2886042 w 5796643"/>
                <a:gd name="connsiteY2" fmla="*/ 9072 h 245833"/>
                <a:gd name="connsiteX3" fmla="*/ 5796643 w 5796643"/>
                <a:gd name="connsiteY3" fmla="*/ 241794 h 245833"/>
                <a:gd name="connsiteX4" fmla="*/ 5796643 w 5796643"/>
                <a:gd name="connsiteY4" fmla="*/ 241794 h 245833"/>
                <a:gd name="connsiteX0" fmla="*/ 0 w 5796643"/>
                <a:gd name="connsiteY0" fmla="*/ 241794 h 245833"/>
                <a:gd name="connsiteX1" fmla="*/ 1043888 w 5796643"/>
                <a:gd name="connsiteY1" fmla="*/ 245323 h 245833"/>
                <a:gd name="connsiteX2" fmla="*/ 2886042 w 5796643"/>
                <a:gd name="connsiteY2" fmla="*/ 9072 h 245833"/>
                <a:gd name="connsiteX3" fmla="*/ 5796643 w 5796643"/>
                <a:gd name="connsiteY3" fmla="*/ 241794 h 245833"/>
                <a:gd name="connsiteX4" fmla="*/ 5796643 w 5796643"/>
                <a:gd name="connsiteY4" fmla="*/ 241794 h 245833"/>
                <a:gd name="connsiteX0" fmla="*/ 0 w 5796643"/>
                <a:gd name="connsiteY0" fmla="*/ 204150 h 208189"/>
                <a:gd name="connsiteX1" fmla="*/ 1043888 w 5796643"/>
                <a:gd name="connsiteY1" fmla="*/ 207679 h 208189"/>
                <a:gd name="connsiteX2" fmla="*/ 2886042 w 5796643"/>
                <a:gd name="connsiteY2" fmla="*/ 9072 h 208189"/>
                <a:gd name="connsiteX3" fmla="*/ 5796643 w 5796643"/>
                <a:gd name="connsiteY3" fmla="*/ 204150 h 208189"/>
                <a:gd name="connsiteX4" fmla="*/ 5796643 w 5796643"/>
                <a:gd name="connsiteY4" fmla="*/ 204150 h 208189"/>
                <a:gd name="connsiteX0" fmla="*/ 0 w 5796643"/>
                <a:gd name="connsiteY0" fmla="*/ 685389 h 689428"/>
                <a:gd name="connsiteX1" fmla="*/ 1043888 w 5796643"/>
                <a:gd name="connsiteY1" fmla="*/ 688918 h 689428"/>
                <a:gd name="connsiteX2" fmla="*/ 2886042 w 5796643"/>
                <a:gd name="connsiteY2" fmla="*/ 9072 h 689428"/>
                <a:gd name="connsiteX3" fmla="*/ 5796643 w 5796643"/>
                <a:gd name="connsiteY3" fmla="*/ 685389 h 689428"/>
                <a:gd name="connsiteX4" fmla="*/ 5796643 w 5796643"/>
                <a:gd name="connsiteY4" fmla="*/ 685389 h 689428"/>
                <a:gd name="connsiteX0" fmla="*/ 0 w 5796643"/>
                <a:gd name="connsiteY0" fmla="*/ 204148 h 208187"/>
                <a:gd name="connsiteX1" fmla="*/ 1043888 w 5796643"/>
                <a:gd name="connsiteY1" fmla="*/ 207677 h 208187"/>
                <a:gd name="connsiteX2" fmla="*/ 2886042 w 5796643"/>
                <a:gd name="connsiteY2" fmla="*/ 9072 h 208187"/>
                <a:gd name="connsiteX3" fmla="*/ 5796643 w 5796643"/>
                <a:gd name="connsiteY3" fmla="*/ 204148 h 208187"/>
                <a:gd name="connsiteX4" fmla="*/ 5796643 w 5796643"/>
                <a:gd name="connsiteY4" fmla="*/ 204148 h 208187"/>
                <a:gd name="connsiteX0" fmla="*/ 0 w 5796643"/>
                <a:gd name="connsiteY0" fmla="*/ 222747 h 226786"/>
                <a:gd name="connsiteX1" fmla="*/ 1043888 w 5796643"/>
                <a:gd name="connsiteY1" fmla="*/ 226276 h 226786"/>
                <a:gd name="connsiteX2" fmla="*/ 2886042 w 5796643"/>
                <a:gd name="connsiteY2" fmla="*/ 27671 h 226786"/>
                <a:gd name="connsiteX3" fmla="*/ 5796643 w 5796643"/>
                <a:gd name="connsiteY3" fmla="*/ 222747 h 226786"/>
                <a:gd name="connsiteX4" fmla="*/ 5796643 w 5796643"/>
                <a:gd name="connsiteY4" fmla="*/ 222747 h 226786"/>
                <a:gd name="connsiteX0" fmla="*/ 0 w 5796643"/>
                <a:gd name="connsiteY0" fmla="*/ 201962 h 206001"/>
                <a:gd name="connsiteX1" fmla="*/ 1043888 w 5796643"/>
                <a:gd name="connsiteY1" fmla="*/ 205491 h 206001"/>
                <a:gd name="connsiteX2" fmla="*/ 2886042 w 5796643"/>
                <a:gd name="connsiteY2" fmla="*/ 6886 h 206001"/>
                <a:gd name="connsiteX3" fmla="*/ 5796643 w 5796643"/>
                <a:gd name="connsiteY3" fmla="*/ 201962 h 206001"/>
                <a:gd name="connsiteX4" fmla="*/ 5796643 w 5796643"/>
                <a:gd name="connsiteY4" fmla="*/ 201962 h 206001"/>
                <a:gd name="connsiteX0" fmla="*/ 0 w 5796643"/>
                <a:gd name="connsiteY0" fmla="*/ 204604 h 208643"/>
                <a:gd name="connsiteX1" fmla="*/ 1043888 w 5796643"/>
                <a:gd name="connsiteY1" fmla="*/ 208133 h 208643"/>
                <a:gd name="connsiteX2" fmla="*/ 2886042 w 5796643"/>
                <a:gd name="connsiteY2" fmla="*/ 9528 h 208643"/>
                <a:gd name="connsiteX3" fmla="*/ 5796643 w 5796643"/>
                <a:gd name="connsiteY3" fmla="*/ 204604 h 208643"/>
                <a:gd name="connsiteX4" fmla="*/ 5796643 w 5796643"/>
                <a:gd name="connsiteY4" fmla="*/ 204604 h 208643"/>
                <a:gd name="connsiteX0" fmla="*/ 0 w 5796643"/>
                <a:gd name="connsiteY0" fmla="*/ 204604 h 208643"/>
                <a:gd name="connsiteX1" fmla="*/ 1043888 w 5796643"/>
                <a:gd name="connsiteY1" fmla="*/ 208133 h 208643"/>
                <a:gd name="connsiteX2" fmla="*/ 2886042 w 5796643"/>
                <a:gd name="connsiteY2" fmla="*/ 9528 h 208643"/>
                <a:gd name="connsiteX3" fmla="*/ 5796643 w 5796643"/>
                <a:gd name="connsiteY3" fmla="*/ 204604 h 208643"/>
                <a:gd name="connsiteX4" fmla="*/ 5796643 w 5796643"/>
                <a:gd name="connsiteY4" fmla="*/ 204604 h 208643"/>
                <a:gd name="connsiteX0" fmla="*/ 0 w 5796643"/>
                <a:gd name="connsiteY0" fmla="*/ 204604 h 208643"/>
                <a:gd name="connsiteX1" fmla="*/ 1043888 w 5796643"/>
                <a:gd name="connsiteY1" fmla="*/ 208133 h 208643"/>
                <a:gd name="connsiteX2" fmla="*/ 2886042 w 5796643"/>
                <a:gd name="connsiteY2" fmla="*/ 9528 h 208643"/>
                <a:gd name="connsiteX3" fmla="*/ 4359764 w 5796643"/>
                <a:gd name="connsiteY3" fmla="*/ 163740 h 208643"/>
                <a:gd name="connsiteX4" fmla="*/ 5796643 w 5796643"/>
                <a:gd name="connsiteY4" fmla="*/ 204604 h 208643"/>
                <a:gd name="connsiteX5" fmla="*/ 5796643 w 5796643"/>
                <a:gd name="connsiteY5" fmla="*/ 204604 h 208643"/>
                <a:gd name="connsiteX0" fmla="*/ 0 w 5796643"/>
                <a:gd name="connsiteY0" fmla="*/ 204604 h 408669"/>
                <a:gd name="connsiteX1" fmla="*/ 1043888 w 5796643"/>
                <a:gd name="connsiteY1" fmla="*/ 208133 h 408669"/>
                <a:gd name="connsiteX2" fmla="*/ 2886042 w 5796643"/>
                <a:gd name="connsiteY2" fmla="*/ 9528 h 408669"/>
                <a:gd name="connsiteX3" fmla="*/ 4580821 w 5796643"/>
                <a:gd name="connsiteY3" fmla="*/ 408669 h 408669"/>
                <a:gd name="connsiteX4" fmla="*/ 5796643 w 5796643"/>
                <a:gd name="connsiteY4" fmla="*/ 204604 h 408669"/>
                <a:gd name="connsiteX5" fmla="*/ 5796643 w 5796643"/>
                <a:gd name="connsiteY5" fmla="*/ 204604 h 408669"/>
                <a:gd name="connsiteX0" fmla="*/ 0 w 5796643"/>
                <a:gd name="connsiteY0" fmla="*/ 204604 h 209097"/>
                <a:gd name="connsiteX1" fmla="*/ 1043888 w 5796643"/>
                <a:gd name="connsiteY1" fmla="*/ 208133 h 209097"/>
                <a:gd name="connsiteX2" fmla="*/ 2886042 w 5796643"/>
                <a:gd name="connsiteY2" fmla="*/ 9528 h 209097"/>
                <a:gd name="connsiteX3" fmla="*/ 4580821 w 5796643"/>
                <a:gd name="connsiteY3" fmla="*/ 209097 h 209097"/>
                <a:gd name="connsiteX4" fmla="*/ 5796643 w 5796643"/>
                <a:gd name="connsiteY4" fmla="*/ 204604 h 209097"/>
                <a:gd name="connsiteX5" fmla="*/ 5796643 w 5796643"/>
                <a:gd name="connsiteY5" fmla="*/ 204604 h 209097"/>
                <a:gd name="connsiteX0" fmla="*/ 0 w 5796643"/>
                <a:gd name="connsiteY0" fmla="*/ 204604 h 209097"/>
                <a:gd name="connsiteX1" fmla="*/ 1043888 w 5796643"/>
                <a:gd name="connsiteY1" fmla="*/ 208133 h 209097"/>
                <a:gd name="connsiteX2" fmla="*/ 2886042 w 5796643"/>
                <a:gd name="connsiteY2" fmla="*/ 9528 h 209097"/>
                <a:gd name="connsiteX3" fmla="*/ 4580821 w 5796643"/>
                <a:gd name="connsiteY3" fmla="*/ 209097 h 209097"/>
                <a:gd name="connsiteX4" fmla="*/ 5796643 w 5796643"/>
                <a:gd name="connsiteY4" fmla="*/ 204604 h 209097"/>
                <a:gd name="connsiteX5" fmla="*/ 5796643 w 5796643"/>
                <a:gd name="connsiteY5" fmla="*/ 204604 h 209097"/>
                <a:gd name="connsiteX0" fmla="*/ 0 w 5796643"/>
                <a:gd name="connsiteY0" fmla="*/ 204604 h 209097"/>
                <a:gd name="connsiteX1" fmla="*/ 1043888 w 5796643"/>
                <a:gd name="connsiteY1" fmla="*/ 208133 h 209097"/>
                <a:gd name="connsiteX2" fmla="*/ 2886042 w 5796643"/>
                <a:gd name="connsiteY2" fmla="*/ 9528 h 209097"/>
                <a:gd name="connsiteX3" fmla="*/ 4580821 w 5796643"/>
                <a:gd name="connsiteY3" fmla="*/ 209097 h 209097"/>
                <a:gd name="connsiteX4" fmla="*/ 5796643 w 5796643"/>
                <a:gd name="connsiteY4" fmla="*/ 204604 h 209097"/>
                <a:gd name="connsiteX5" fmla="*/ 5796643 w 5796643"/>
                <a:gd name="connsiteY5" fmla="*/ 204604 h 209097"/>
                <a:gd name="connsiteX0" fmla="*/ 0 w 5796643"/>
                <a:gd name="connsiteY0" fmla="*/ 204604 h 209097"/>
                <a:gd name="connsiteX1" fmla="*/ 1043888 w 5796643"/>
                <a:gd name="connsiteY1" fmla="*/ 208133 h 209097"/>
                <a:gd name="connsiteX2" fmla="*/ 2886042 w 5796643"/>
                <a:gd name="connsiteY2" fmla="*/ 9528 h 209097"/>
                <a:gd name="connsiteX3" fmla="*/ 4580821 w 5796643"/>
                <a:gd name="connsiteY3" fmla="*/ 209097 h 209097"/>
                <a:gd name="connsiteX4" fmla="*/ 5796643 w 5796643"/>
                <a:gd name="connsiteY4" fmla="*/ 204604 h 209097"/>
                <a:gd name="connsiteX5" fmla="*/ 5796643 w 5796643"/>
                <a:gd name="connsiteY5" fmla="*/ 204604 h 209097"/>
                <a:gd name="connsiteX0" fmla="*/ 0 w 5796643"/>
                <a:gd name="connsiteY0" fmla="*/ 204604 h 209097"/>
                <a:gd name="connsiteX1" fmla="*/ 1043888 w 5796643"/>
                <a:gd name="connsiteY1" fmla="*/ 208133 h 209097"/>
                <a:gd name="connsiteX2" fmla="*/ 2886042 w 5796643"/>
                <a:gd name="connsiteY2" fmla="*/ 9528 h 209097"/>
                <a:gd name="connsiteX3" fmla="*/ 4580821 w 5796643"/>
                <a:gd name="connsiteY3" fmla="*/ 209097 h 209097"/>
                <a:gd name="connsiteX4" fmla="*/ 5796643 w 5796643"/>
                <a:gd name="connsiteY4" fmla="*/ 204604 h 209097"/>
                <a:gd name="connsiteX5" fmla="*/ 5796643 w 5796643"/>
                <a:gd name="connsiteY5" fmla="*/ 204604 h 209097"/>
                <a:gd name="connsiteX0" fmla="*/ 0 w 5796643"/>
                <a:gd name="connsiteY0" fmla="*/ 204604 h 209097"/>
                <a:gd name="connsiteX1" fmla="*/ 1043888 w 5796643"/>
                <a:gd name="connsiteY1" fmla="*/ 208133 h 209097"/>
                <a:gd name="connsiteX2" fmla="*/ 2886042 w 5796643"/>
                <a:gd name="connsiteY2" fmla="*/ 9528 h 209097"/>
                <a:gd name="connsiteX3" fmla="*/ 4580821 w 5796643"/>
                <a:gd name="connsiteY3" fmla="*/ 209097 h 209097"/>
                <a:gd name="connsiteX4" fmla="*/ 5796643 w 5796643"/>
                <a:gd name="connsiteY4" fmla="*/ 204604 h 209097"/>
                <a:gd name="connsiteX5" fmla="*/ 5796643 w 5796643"/>
                <a:gd name="connsiteY5" fmla="*/ 204604 h 209097"/>
                <a:gd name="connsiteX0" fmla="*/ 0 w 5796643"/>
                <a:gd name="connsiteY0" fmla="*/ 204604 h 209097"/>
                <a:gd name="connsiteX1" fmla="*/ 1043888 w 5796643"/>
                <a:gd name="connsiteY1" fmla="*/ 208133 h 209097"/>
                <a:gd name="connsiteX2" fmla="*/ 2886042 w 5796643"/>
                <a:gd name="connsiteY2" fmla="*/ 9528 h 209097"/>
                <a:gd name="connsiteX3" fmla="*/ 4789598 w 5796643"/>
                <a:gd name="connsiteY3" fmla="*/ 209097 h 209097"/>
                <a:gd name="connsiteX4" fmla="*/ 5796643 w 5796643"/>
                <a:gd name="connsiteY4" fmla="*/ 204604 h 209097"/>
                <a:gd name="connsiteX5" fmla="*/ 5796643 w 5796643"/>
                <a:gd name="connsiteY5" fmla="*/ 204604 h 209097"/>
                <a:gd name="connsiteX0" fmla="*/ 0 w 5796643"/>
                <a:gd name="connsiteY0" fmla="*/ 328205 h 332698"/>
                <a:gd name="connsiteX1" fmla="*/ 1043888 w 5796643"/>
                <a:gd name="connsiteY1" fmla="*/ 331734 h 332698"/>
                <a:gd name="connsiteX2" fmla="*/ 2886042 w 5796643"/>
                <a:gd name="connsiteY2" fmla="*/ 9528 h 332698"/>
                <a:gd name="connsiteX3" fmla="*/ 4789598 w 5796643"/>
                <a:gd name="connsiteY3" fmla="*/ 332698 h 332698"/>
                <a:gd name="connsiteX4" fmla="*/ 5796643 w 5796643"/>
                <a:gd name="connsiteY4" fmla="*/ 328205 h 332698"/>
                <a:gd name="connsiteX5" fmla="*/ 5796643 w 5796643"/>
                <a:gd name="connsiteY5" fmla="*/ 328205 h 332698"/>
                <a:gd name="connsiteX0" fmla="*/ 0 w 5796643"/>
                <a:gd name="connsiteY0" fmla="*/ 446132 h 450625"/>
                <a:gd name="connsiteX1" fmla="*/ 1043888 w 5796643"/>
                <a:gd name="connsiteY1" fmla="*/ 449661 h 450625"/>
                <a:gd name="connsiteX2" fmla="*/ 2886042 w 5796643"/>
                <a:gd name="connsiteY2" fmla="*/ 9528 h 450625"/>
                <a:gd name="connsiteX3" fmla="*/ 4789598 w 5796643"/>
                <a:gd name="connsiteY3" fmla="*/ 450625 h 450625"/>
                <a:gd name="connsiteX4" fmla="*/ 5796643 w 5796643"/>
                <a:gd name="connsiteY4" fmla="*/ 446132 h 450625"/>
                <a:gd name="connsiteX5" fmla="*/ 5796643 w 5796643"/>
                <a:gd name="connsiteY5" fmla="*/ 446132 h 45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6643" h="450625">
                  <a:moveTo>
                    <a:pt x="0" y="446132"/>
                  </a:moveTo>
                  <a:cubicBezTo>
                    <a:pt x="96201" y="439246"/>
                    <a:pt x="562880" y="450171"/>
                    <a:pt x="1043888" y="449661"/>
                  </a:cubicBezTo>
                  <a:cubicBezTo>
                    <a:pt x="2126665" y="447160"/>
                    <a:pt x="2335443" y="0"/>
                    <a:pt x="2886042" y="9528"/>
                  </a:cubicBezTo>
                  <a:cubicBezTo>
                    <a:pt x="3434593" y="11126"/>
                    <a:pt x="4181689" y="444418"/>
                    <a:pt x="4789598" y="450625"/>
                  </a:cubicBezTo>
                  <a:lnTo>
                    <a:pt x="5796643" y="446132"/>
                  </a:lnTo>
                  <a:lnTo>
                    <a:pt x="5796643" y="446132"/>
                  </a:lnTo>
                </a:path>
              </a:pathLst>
            </a:custGeom>
            <a:noFill/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 flipV="1">
              <a:off x="1878013" y="4072710"/>
              <a:ext cx="5386394" cy="45719"/>
            </a:xfrm>
            <a:custGeom>
              <a:avLst/>
              <a:gdLst>
                <a:gd name="connsiteX0" fmla="*/ 0 w 5796643"/>
                <a:gd name="connsiteY0" fmla="*/ 0 h 0"/>
                <a:gd name="connsiteX1" fmla="*/ 5796643 w 5796643"/>
                <a:gd name="connsiteY1" fmla="*/ 0 h 0"/>
                <a:gd name="connsiteX2" fmla="*/ 5796643 w 5796643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6643">
                  <a:moveTo>
                    <a:pt x="0" y="0"/>
                  </a:moveTo>
                  <a:lnTo>
                    <a:pt x="5796643" y="0"/>
                  </a:lnTo>
                  <a:lnTo>
                    <a:pt x="5796643" y="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2205037" y="2186214"/>
              <a:ext cx="816203" cy="2403989"/>
            </a:xfrm>
            <a:custGeom>
              <a:avLst/>
              <a:gdLst>
                <a:gd name="connsiteX0" fmla="*/ 508000 w 508000"/>
                <a:gd name="connsiteY0" fmla="*/ 0 h 2394857"/>
                <a:gd name="connsiteX1" fmla="*/ 0 w 508000"/>
                <a:gd name="connsiteY1" fmla="*/ 2394857 h 2394857"/>
                <a:gd name="connsiteX2" fmla="*/ 0 w 508000"/>
                <a:gd name="connsiteY2" fmla="*/ 2394857 h 239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2394857">
                  <a:moveTo>
                    <a:pt x="508000" y="0"/>
                  </a:moveTo>
                  <a:lnTo>
                    <a:pt x="0" y="2394857"/>
                  </a:lnTo>
                  <a:lnTo>
                    <a:pt x="0" y="2394857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3184072" y="2190751"/>
              <a:ext cx="460820" cy="2403929"/>
            </a:xfrm>
            <a:custGeom>
              <a:avLst/>
              <a:gdLst>
                <a:gd name="connsiteX0" fmla="*/ 508000 w 508000"/>
                <a:gd name="connsiteY0" fmla="*/ 0 h 2394857"/>
                <a:gd name="connsiteX1" fmla="*/ 0 w 508000"/>
                <a:gd name="connsiteY1" fmla="*/ 2394857 h 2394857"/>
                <a:gd name="connsiteX2" fmla="*/ 0 w 508000"/>
                <a:gd name="connsiteY2" fmla="*/ 2394857 h 2394857"/>
                <a:gd name="connsiteX0" fmla="*/ 508000 w 508000"/>
                <a:gd name="connsiteY0" fmla="*/ 0 h 2394857"/>
                <a:gd name="connsiteX1" fmla="*/ 278783 w 508000"/>
                <a:gd name="connsiteY1" fmla="*/ 1274550 h 2394857"/>
                <a:gd name="connsiteX2" fmla="*/ 0 w 508000"/>
                <a:gd name="connsiteY2" fmla="*/ 2394857 h 2394857"/>
                <a:gd name="connsiteX3" fmla="*/ 0 w 508000"/>
                <a:gd name="connsiteY3" fmla="*/ 2394857 h 2394857"/>
                <a:gd name="connsiteX0" fmla="*/ 508000 w 1564288"/>
                <a:gd name="connsiteY0" fmla="*/ 0 h 2394857"/>
                <a:gd name="connsiteX1" fmla="*/ 1564288 w 1564288"/>
                <a:gd name="connsiteY1" fmla="*/ 1005635 h 2394857"/>
                <a:gd name="connsiteX2" fmla="*/ 0 w 1564288"/>
                <a:gd name="connsiteY2" fmla="*/ 2394857 h 2394857"/>
                <a:gd name="connsiteX3" fmla="*/ 0 w 1564288"/>
                <a:gd name="connsiteY3" fmla="*/ 2394857 h 2394857"/>
                <a:gd name="connsiteX0" fmla="*/ 508000 w 508000"/>
                <a:gd name="connsiteY0" fmla="*/ 0 h 2394857"/>
                <a:gd name="connsiteX1" fmla="*/ 309757 w 508000"/>
                <a:gd name="connsiteY1" fmla="*/ 1204453 h 2394857"/>
                <a:gd name="connsiteX2" fmla="*/ 0 w 508000"/>
                <a:gd name="connsiteY2" fmla="*/ 2394857 h 2394857"/>
                <a:gd name="connsiteX3" fmla="*/ 0 w 508000"/>
                <a:gd name="connsiteY3" fmla="*/ 2394857 h 2394857"/>
                <a:gd name="connsiteX0" fmla="*/ 508000 w 508000"/>
                <a:gd name="connsiteY0" fmla="*/ 0 h 2394857"/>
                <a:gd name="connsiteX1" fmla="*/ 309757 w 508000"/>
                <a:gd name="connsiteY1" fmla="*/ 1204453 h 2394857"/>
                <a:gd name="connsiteX2" fmla="*/ 0 w 508000"/>
                <a:gd name="connsiteY2" fmla="*/ 2394857 h 2394857"/>
                <a:gd name="connsiteX3" fmla="*/ 0 w 508000"/>
                <a:gd name="connsiteY3" fmla="*/ 2394857 h 2394857"/>
                <a:gd name="connsiteX0" fmla="*/ 508000 w 508000"/>
                <a:gd name="connsiteY0" fmla="*/ 0 h 2394857"/>
                <a:gd name="connsiteX1" fmla="*/ 309757 w 508000"/>
                <a:gd name="connsiteY1" fmla="*/ 1204453 h 2394857"/>
                <a:gd name="connsiteX2" fmla="*/ 0 w 508000"/>
                <a:gd name="connsiteY2" fmla="*/ 2394857 h 2394857"/>
                <a:gd name="connsiteX3" fmla="*/ 0 w 508000"/>
                <a:gd name="connsiteY3" fmla="*/ 2394857 h 2394857"/>
                <a:gd name="connsiteX0" fmla="*/ 508000 w 508000"/>
                <a:gd name="connsiteY0" fmla="*/ 0 h 2394857"/>
                <a:gd name="connsiteX1" fmla="*/ 429759 w 508000"/>
                <a:gd name="connsiteY1" fmla="*/ 932984 h 2394857"/>
                <a:gd name="connsiteX2" fmla="*/ 0 w 508000"/>
                <a:gd name="connsiteY2" fmla="*/ 2394857 h 2394857"/>
                <a:gd name="connsiteX3" fmla="*/ 0 w 508000"/>
                <a:gd name="connsiteY3" fmla="*/ 2394857 h 2394857"/>
                <a:gd name="connsiteX0" fmla="*/ 508000 w 508000"/>
                <a:gd name="connsiteY0" fmla="*/ 0 h 2394857"/>
                <a:gd name="connsiteX1" fmla="*/ 429759 w 508000"/>
                <a:gd name="connsiteY1" fmla="*/ 932984 h 2394857"/>
                <a:gd name="connsiteX2" fmla="*/ 0 w 508000"/>
                <a:gd name="connsiteY2" fmla="*/ 2394857 h 2394857"/>
                <a:gd name="connsiteX3" fmla="*/ 0 w 508000"/>
                <a:gd name="connsiteY3" fmla="*/ 2394857 h 2394857"/>
                <a:gd name="connsiteX0" fmla="*/ 508000 w 508000"/>
                <a:gd name="connsiteY0" fmla="*/ 0 h 2394857"/>
                <a:gd name="connsiteX1" fmla="*/ 429759 w 508000"/>
                <a:gd name="connsiteY1" fmla="*/ 932984 h 2394857"/>
                <a:gd name="connsiteX2" fmla="*/ 0 w 508000"/>
                <a:gd name="connsiteY2" fmla="*/ 2394857 h 2394857"/>
                <a:gd name="connsiteX3" fmla="*/ 0 w 508000"/>
                <a:gd name="connsiteY3" fmla="*/ 2394857 h 2394857"/>
                <a:gd name="connsiteX0" fmla="*/ 616928 w 616928"/>
                <a:gd name="connsiteY0" fmla="*/ 0 h 2394857"/>
                <a:gd name="connsiteX1" fmla="*/ 70687 w 616928"/>
                <a:gd name="connsiteY1" fmla="*/ 932984 h 2394857"/>
                <a:gd name="connsiteX2" fmla="*/ 108928 w 616928"/>
                <a:gd name="connsiteY2" fmla="*/ 2394857 h 2394857"/>
                <a:gd name="connsiteX3" fmla="*/ 108928 w 616928"/>
                <a:gd name="connsiteY3" fmla="*/ 2394857 h 2394857"/>
                <a:gd name="connsiteX0" fmla="*/ 508000 w 508000"/>
                <a:gd name="connsiteY0" fmla="*/ 0 h 2394857"/>
                <a:gd name="connsiteX1" fmla="*/ 380693 w 508000"/>
                <a:gd name="connsiteY1" fmla="*/ 932984 h 2394857"/>
                <a:gd name="connsiteX2" fmla="*/ 0 w 508000"/>
                <a:gd name="connsiteY2" fmla="*/ 2394857 h 2394857"/>
                <a:gd name="connsiteX3" fmla="*/ 0 w 508000"/>
                <a:gd name="connsiteY3" fmla="*/ 2394857 h 2394857"/>
                <a:gd name="connsiteX0" fmla="*/ 508000 w 508000"/>
                <a:gd name="connsiteY0" fmla="*/ 0 h 2394857"/>
                <a:gd name="connsiteX1" fmla="*/ 380693 w 508000"/>
                <a:gd name="connsiteY1" fmla="*/ 932984 h 2394857"/>
                <a:gd name="connsiteX2" fmla="*/ 0 w 508000"/>
                <a:gd name="connsiteY2" fmla="*/ 2394857 h 2394857"/>
                <a:gd name="connsiteX3" fmla="*/ 0 w 508000"/>
                <a:gd name="connsiteY3" fmla="*/ 2394857 h 239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000" h="2394857">
                  <a:moveTo>
                    <a:pt x="508000" y="0"/>
                  </a:moveTo>
                  <a:cubicBezTo>
                    <a:pt x="441919" y="401484"/>
                    <a:pt x="401886" y="802617"/>
                    <a:pt x="380693" y="932984"/>
                  </a:cubicBezTo>
                  <a:cubicBezTo>
                    <a:pt x="380009" y="977335"/>
                    <a:pt x="103252" y="1998056"/>
                    <a:pt x="0" y="2394857"/>
                  </a:cubicBezTo>
                  <a:lnTo>
                    <a:pt x="0" y="2394857"/>
                  </a:lnTo>
                </a:path>
              </a:pathLst>
            </a:custGeom>
            <a:noFill/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4118428" y="2190752"/>
              <a:ext cx="235863" cy="2403928"/>
            </a:xfrm>
            <a:custGeom>
              <a:avLst/>
              <a:gdLst>
                <a:gd name="connsiteX0" fmla="*/ 508000 w 508000"/>
                <a:gd name="connsiteY0" fmla="*/ 0 h 2394857"/>
                <a:gd name="connsiteX1" fmla="*/ 0 w 508000"/>
                <a:gd name="connsiteY1" fmla="*/ 2394857 h 2394857"/>
                <a:gd name="connsiteX2" fmla="*/ 0 w 508000"/>
                <a:gd name="connsiteY2" fmla="*/ 2394857 h 2394857"/>
                <a:gd name="connsiteX0" fmla="*/ 508000 w 508000"/>
                <a:gd name="connsiteY0" fmla="*/ 0 h 2394857"/>
                <a:gd name="connsiteX1" fmla="*/ 278783 w 508000"/>
                <a:gd name="connsiteY1" fmla="*/ 1274550 h 2394857"/>
                <a:gd name="connsiteX2" fmla="*/ 0 w 508000"/>
                <a:gd name="connsiteY2" fmla="*/ 2394857 h 2394857"/>
                <a:gd name="connsiteX3" fmla="*/ 0 w 508000"/>
                <a:gd name="connsiteY3" fmla="*/ 2394857 h 2394857"/>
                <a:gd name="connsiteX0" fmla="*/ 508000 w 1564288"/>
                <a:gd name="connsiteY0" fmla="*/ 0 h 2394857"/>
                <a:gd name="connsiteX1" fmla="*/ 1564288 w 1564288"/>
                <a:gd name="connsiteY1" fmla="*/ 1005635 h 2394857"/>
                <a:gd name="connsiteX2" fmla="*/ 0 w 1564288"/>
                <a:gd name="connsiteY2" fmla="*/ 2394857 h 2394857"/>
                <a:gd name="connsiteX3" fmla="*/ 0 w 1564288"/>
                <a:gd name="connsiteY3" fmla="*/ 2394857 h 2394857"/>
                <a:gd name="connsiteX0" fmla="*/ 508000 w 508000"/>
                <a:gd name="connsiteY0" fmla="*/ 0 h 2394857"/>
                <a:gd name="connsiteX1" fmla="*/ 309757 w 508000"/>
                <a:gd name="connsiteY1" fmla="*/ 1204453 h 2394857"/>
                <a:gd name="connsiteX2" fmla="*/ 0 w 508000"/>
                <a:gd name="connsiteY2" fmla="*/ 2394857 h 2394857"/>
                <a:gd name="connsiteX3" fmla="*/ 0 w 508000"/>
                <a:gd name="connsiteY3" fmla="*/ 2394857 h 2394857"/>
                <a:gd name="connsiteX0" fmla="*/ 508000 w 508000"/>
                <a:gd name="connsiteY0" fmla="*/ 0 h 2394857"/>
                <a:gd name="connsiteX1" fmla="*/ 309757 w 508000"/>
                <a:gd name="connsiteY1" fmla="*/ 1204453 h 2394857"/>
                <a:gd name="connsiteX2" fmla="*/ 0 w 508000"/>
                <a:gd name="connsiteY2" fmla="*/ 2394857 h 2394857"/>
                <a:gd name="connsiteX3" fmla="*/ 0 w 508000"/>
                <a:gd name="connsiteY3" fmla="*/ 2394857 h 2394857"/>
                <a:gd name="connsiteX0" fmla="*/ 508000 w 508000"/>
                <a:gd name="connsiteY0" fmla="*/ 0 h 2394857"/>
                <a:gd name="connsiteX1" fmla="*/ 309757 w 508000"/>
                <a:gd name="connsiteY1" fmla="*/ 1204453 h 2394857"/>
                <a:gd name="connsiteX2" fmla="*/ 0 w 508000"/>
                <a:gd name="connsiteY2" fmla="*/ 2394857 h 2394857"/>
                <a:gd name="connsiteX3" fmla="*/ 0 w 508000"/>
                <a:gd name="connsiteY3" fmla="*/ 2394857 h 2394857"/>
                <a:gd name="connsiteX0" fmla="*/ 508000 w 717640"/>
                <a:gd name="connsiteY0" fmla="*/ 0 h 2394857"/>
                <a:gd name="connsiteX1" fmla="*/ 648456 w 717640"/>
                <a:gd name="connsiteY1" fmla="*/ 1204453 h 2394857"/>
                <a:gd name="connsiteX2" fmla="*/ 0 w 717640"/>
                <a:gd name="connsiteY2" fmla="*/ 2394857 h 2394857"/>
                <a:gd name="connsiteX3" fmla="*/ 0 w 717640"/>
                <a:gd name="connsiteY3" fmla="*/ 2394857 h 2394857"/>
                <a:gd name="connsiteX0" fmla="*/ 508000 w 717640"/>
                <a:gd name="connsiteY0" fmla="*/ 0 h 2394857"/>
                <a:gd name="connsiteX1" fmla="*/ 648456 w 717640"/>
                <a:gd name="connsiteY1" fmla="*/ 1204453 h 2394857"/>
                <a:gd name="connsiteX2" fmla="*/ 0 w 717640"/>
                <a:gd name="connsiteY2" fmla="*/ 2394857 h 2394857"/>
                <a:gd name="connsiteX3" fmla="*/ 0 w 717640"/>
                <a:gd name="connsiteY3" fmla="*/ 2394857 h 2394857"/>
                <a:gd name="connsiteX0" fmla="*/ 508000 w 648456"/>
                <a:gd name="connsiteY0" fmla="*/ 0 h 2394857"/>
                <a:gd name="connsiteX1" fmla="*/ 648456 w 648456"/>
                <a:gd name="connsiteY1" fmla="*/ 1204453 h 2394857"/>
                <a:gd name="connsiteX2" fmla="*/ 0 w 648456"/>
                <a:gd name="connsiteY2" fmla="*/ 2394857 h 2394857"/>
                <a:gd name="connsiteX3" fmla="*/ 0 w 648456"/>
                <a:gd name="connsiteY3" fmla="*/ 2394857 h 2394857"/>
                <a:gd name="connsiteX0" fmla="*/ 508000 w 648456"/>
                <a:gd name="connsiteY0" fmla="*/ 0 h 2394857"/>
                <a:gd name="connsiteX1" fmla="*/ 648456 w 648456"/>
                <a:gd name="connsiteY1" fmla="*/ 1204453 h 2394857"/>
                <a:gd name="connsiteX2" fmla="*/ 0 w 648456"/>
                <a:gd name="connsiteY2" fmla="*/ 2394857 h 2394857"/>
                <a:gd name="connsiteX3" fmla="*/ 0 w 648456"/>
                <a:gd name="connsiteY3" fmla="*/ 2394857 h 2394857"/>
                <a:gd name="connsiteX0" fmla="*/ 508000 w 648456"/>
                <a:gd name="connsiteY0" fmla="*/ 0 h 2394857"/>
                <a:gd name="connsiteX1" fmla="*/ 648456 w 648456"/>
                <a:gd name="connsiteY1" fmla="*/ 1204453 h 2394857"/>
                <a:gd name="connsiteX2" fmla="*/ 0 w 648456"/>
                <a:gd name="connsiteY2" fmla="*/ 2394857 h 2394857"/>
                <a:gd name="connsiteX3" fmla="*/ 0 w 648456"/>
                <a:gd name="connsiteY3" fmla="*/ 2394857 h 2394857"/>
                <a:gd name="connsiteX0" fmla="*/ 2027237 w 2027237"/>
                <a:gd name="connsiteY0" fmla="*/ 0 h 2394857"/>
                <a:gd name="connsiteX1" fmla="*/ 418537 w 2027237"/>
                <a:gd name="connsiteY1" fmla="*/ 1204453 h 2394857"/>
                <a:gd name="connsiteX2" fmla="*/ 1519237 w 2027237"/>
                <a:gd name="connsiteY2" fmla="*/ 2394857 h 2394857"/>
                <a:gd name="connsiteX3" fmla="*/ 1519237 w 2027237"/>
                <a:gd name="connsiteY3" fmla="*/ 2394857 h 2394857"/>
                <a:gd name="connsiteX0" fmla="*/ 508000 w 508022"/>
                <a:gd name="connsiteY0" fmla="*/ 0 h 2394857"/>
                <a:gd name="connsiteX1" fmla="*/ 508022 w 508022"/>
                <a:gd name="connsiteY1" fmla="*/ 1204453 h 2394857"/>
                <a:gd name="connsiteX2" fmla="*/ 0 w 508022"/>
                <a:gd name="connsiteY2" fmla="*/ 2394857 h 2394857"/>
                <a:gd name="connsiteX3" fmla="*/ 0 w 508022"/>
                <a:gd name="connsiteY3" fmla="*/ 2394857 h 2394857"/>
                <a:gd name="connsiteX0" fmla="*/ 508000 w 517172"/>
                <a:gd name="connsiteY0" fmla="*/ 0 h 2394857"/>
                <a:gd name="connsiteX1" fmla="*/ 508022 w 517172"/>
                <a:gd name="connsiteY1" fmla="*/ 1204453 h 2394857"/>
                <a:gd name="connsiteX2" fmla="*/ 0 w 517172"/>
                <a:gd name="connsiteY2" fmla="*/ 2394857 h 2394857"/>
                <a:gd name="connsiteX3" fmla="*/ 0 w 517172"/>
                <a:gd name="connsiteY3" fmla="*/ 2394857 h 2394857"/>
                <a:gd name="connsiteX0" fmla="*/ 508000 w 517172"/>
                <a:gd name="connsiteY0" fmla="*/ 0 h 2394857"/>
                <a:gd name="connsiteX1" fmla="*/ 508022 w 517172"/>
                <a:gd name="connsiteY1" fmla="*/ 1204453 h 2394857"/>
                <a:gd name="connsiteX2" fmla="*/ 0 w 517172"/>
                <a:gd name="connsiteY2" fmla="*/ 2394857 h 2394857"/>
                <a:gd name="connsiteX3" fmla="*/ 0 w 517172"/>
                <a:gd name="connsiteY3" fmla="*/ 2394857 h 2394857"/>
                <a:gd name="connsiteX0" fmla="*/ 508000 w 553863"/>
                <a:gd name="connsiteY0" fmla="*/ 0 h 2394857"/>
                <a:gd name="connsiteX1" fmla="*/ 508022 w 553863"/>
                <a:gd name="connsiteY1" fmla="*/ 1204453 h 2394857"/>
                <a:gd name="connsiteX2" fmla="*/ 0 w 553863"/>
                <a:gd name="connsiteY2" fmla="*/ 2394857 h 2394857"/>
                <a:gd name="connsiteX3" fmla="*/ 0 w 553863"/>
                <a:gd name="connsiteY3" fmla="*/ 2394857 h 2394857"/>
                <a:gd name="connsiteX0" fmla="*/ 3117339 w 3117339"/>
                <a:gd name="connsiteY0" fmla="*/ 0 h 2394857"/>
                <a:gd name="connsiteX1" fmla="*/ 390312 w 3117339"/>
                <a:gd name="connsiteY1" fmla="*/ 1204453 h 2394857"/>
                <a:gd name="connsiteX2" fmla="*/ 2609339 w 3117339"/>
                <a:gd name="connsiteY2" fmla="*/ 2394857 h 2394857"/>
                <a:gd name="connsiteX3" fmla="*/ 2609339 w 3117339"/>
                <a:gd name="connsiteY3" fmla="*/ 2394857 h 2394857"/>
                <a:gd name="connsiteX0" fmla="*/ 508000 w 733822"/>
                <a:gd name="connsiteY0" fmla="*/ 0 h 2394857"/>
                <a:gd name="connsiteX1" fmla="*/ 687981 w 733822"/>
                <a:gd name="connsiteY1" fmla="*/ 1204453 h 2394857"/>
                <a:gd name="connsiteX2" fmla="*/ 0 w 733822"/>
                <a:gd name="connsiteY2" fmla="*/ 2394857 h 2394857"/>
                <a:gd name="connsiteX3" fmla="*/ 0 w 733822"/>
                <a:gd name="connsiteY3" fmla="*/ 2394857 h 239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822" h="2394857">
                  <a:moveTo>
                    <a:pt x="508000" y="0"/>
                  </a:moveTo>
                  <a:cubicBezTo>
                    <a:pt x="441919" y="401484"/>
                    <a:pt x="733822" y="914585"/>
                    <a:pt x="687981" y="1204453"/>
                  </a:cubicBezTo>
                  <a:cubicBezTo>
                    <a:pt x="297669" y="1891564"/>
                    <a:pt x="103252" y="1998056"/>
                    <a:pt x="0" y="2394857"/>
                  </a:cubicBezTo>
                  <a:lnTo>
                    <a:pt x="0" y="2394857"/>
                  </a:lnTo>
                </a:path>
              </a:pathLst>
            </a:custGeom>
            <a:noFill/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4800605" y="2176470"/>
              <a:ext cx="224966" cy="2404602"/>
            </a:xfrm>
            <a:custGeom>
              <a:avLst/>
              <a:gdLst>
                <a:gd name="connsiteX0" fmla="*/ 0 w 1070429"/>
                <a:gd name="connsiteY0" fmla="*/ 0 h 2403929"/>
                <a:gd name="connsiteX1" fmla="*/ 1070429 w 1070429"/>
                <a:gd name="connsiteY1" fmla="*/ 2403929 h 2403929"/>
                <a:gd name="connsiteX2" fmla="*/ 1070429 w 1070429"/>
                <a:gd name="connsiteY2" fmla="*/ 2403929 h 2403929"/>
                <a:gd name="connsiteX0" fmla="*/ 0 w 1070429"/>
                <a:gd name="connsiteY0" fmla="*/ 0 h 2403929"/>
                <a:gd name="connsiteX1" fmla="*/ 453954 w 1070429"/>
                <a:gd name="connsiteY1" fmla="*/ 1247267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453954 w 1070429"/>
                <a:gd name="connsiteY1" fmla="*/ 1247267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453954 w 1070429"/>
                <a:gd name="connsiteY1" fmla="*/ 1247267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453954 w 1070429"/>
                <a:gd name="connsiteY1" fmla="*/ 1247267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453957 w 1070429"/>
                <a:gd name="connsiteY1" fmla="*/ 1247267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453957 w 1070429"/>
                <a:gd name="connsiteY1" fmla="*/ 1247267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453957 w 1070429"/>
                <a:gd name="connsiteY1" fmla="*/ 1247267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4155350"/>
                <a:gd name="connsiteY0" fmla="*/ 0 h 2403929"/>
                <a:gd name="connsiteX1" fmla="*/ 13865793 w 14155350"/>
                <a:gd name="connsiteY1" fmla="*/ 1247267 h 2403929"/>
                <a:gd name="connsiteX2" fmla="*/ 1070429 w 14155350"/>
                <a:gd name="connsiteY2" fmla="*/ 2403929 h 2403929"/>
                <a:gd name="connsiteX3" fmla="*/ 1070429 w 14155350"/>
                <a:gd name="connsiteY3" fmla="*/ 2403929 h 2403929"/>
                <a:gd name="connsiteX0" fmla="*/ 82124 w 1152553"/>
                <a:gd name="connsiteY0" fmla="*/ 0 h 2403929"/>
                <a:gd name="connsiteX1" fmla="*/ 145709 w 1152553"/>
                <a:gd name="connsiteY1" fmla="*/ 1247267 h 2403929"/>
                <a:gd name="connsiteX2" fmla="*/ 1152553 w 1152553"/>
                <a:gd name="connsiteY2" fmla="*/ 2403929 h 2403929"/>
                <a:gd name="connsiteX3" fmla="*/ 1152553 w 1152553"/>
                <a:gd name="connsiteY3" fmla="*/ 2403929 h 2403929"/>
                <a:gd name="connsiteX0" fmla="*/ 0 w 1070429"/>
                <a:gd name="connsiteY0" fmla="*/ 0 h 2403929"/>
                <a:gd name="connsiteX1" fmla="*/ 63585 w 1070429"/>
                <a:gd name="connsiteY1" fmla="*/ 1247267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133880"/>
                <a:gd name="connsiteY0" fmla="*/ 0 h 2403929"/>
                <a:gd name="connsiteX1" fmla="*/ 63585 w 1133880"/>
                <a:gd name="connsiteY1" fmla="*/ 1247267 h 2403929"/>
                <a:gd name="connsiteX2" fmla="*/ 1070429 w 1133880"/>
                <a:gd name="connsiteY2" fmla="*/ 2403929 h 2403929"/>
                <a:gd name="connsiteX3" fmla="*/ 1070429 w 1133880"/>
                <a:gd name="connsiteY3" fmla="*/ 2403929 h 2403929"/>
                <a:gd name="connsiteX0" fmla="*/ 0 w 1070429"/>
                <a:gd name="connsiteY0" fmla="*/ 0 h 2403929"/>
                <a:gd name="connsiteX1" fmla="*/ 63585 w 1070429"/>
                <a:gd name="connsiteY1" fmla="*/ 1247267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63585 w 1070429"/>
                <a:gd name="connsiteY1" fmla="*/ 1247267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10991 w 1081420"/>
                <a:gd name="connsiteY0" fmla="*/ 0 h 2403929"/>
                <a:gd name="connsiteX1" fmla="*/ 74576 w 1081420"/>
                <a:gd name="connsiteY1" fmla="*/ 1247267 h 2403929"/>
                <a:gd name="connsiteX2" fmla="*/ 1081420 w 1081420"/>
                <a:gd name="connsiteY2" fmla="*/ 2403929 h 2403929"/>
                <a:gd name="connsiteX3" fmla="*/ 1081420 w 1081420"/>
                <a:gd name="connsiteY3" fmla="*/ 2403929 h 2403929"/>
                <a:gd name="connsiteX0" fmla="*/ 0 w 6565912"/>
                <a:gd name="connsiteY0" fmla="*/ 0 h 2403929"/>
                <a:gd name="connsiteX1" fmla="*/ 5890119 w 6565912"/>
                <a:gd name="connsiteY1" fmla="*/ 1011120 h 2403929"/>
                <a:gd name="connsiteX2" fmla="*/ 1070429 w 6565912"/>
                <a:gd name="connsiteY2" fmla="*/ 2403929 h 2403929"/>
                <a:gd name="connsiteX3" fmla="*/ 1070429 w 6565912"/>
                <a:gd name="connsiteY3" fmla="*/ 2403929 h 2403929"/>
                <a:gd name="connsiteX0" fmla="*/ 518595 w 1589024"/>
                <a:gd name="connsiteY0" fmla="*/ 0 h 2403929"/>
                <a:gd name="connsiteX1" fmla="*/ 74576 w 1589024"/>
                <a:gd name="connsiteY1" fmla="*/ 1201567 h 2403929"/>
                <a:gd name="connsiteX2" fmla="*/ 1589024 w 1589024"/>
                <a:gd name="connsiteY2" fmla="*/ 2403929 h 2403929"/>
                <a:gd name="connsiteX3" fmla="*/ 1589024 w 1589024"/>
                <a:gd name="connsiteY3" fmla="*/ 2403929 h 2403929"/>
                <a:gd name="connsiteX0" fmla="*/ 0 w 6455561"/>
                <a:gd name="connsiteY0" fmla="*/ 0 h 2403929"/>
                <a:gd name="connsiteX1" fmla="*/ 5779767 w 6455561"/>
                <a:gd name="connsiteY1" fmla="*/ 1083317 h 2403929"/>
                <a:gd name="connsiteX2" fmla="*/ 1070429 w 6455561"/>
                <a:gd name="connsiteY2" fmla="*/ 2403929 h 2403929"/>
                <a:gd name="connsiteX3" fmla="*/ 1070429 w 6455561"/>
                <a:gd name="connsiteY3" fmla="*/ 2403929 h 2403929"/>
                <a:gd name="connsiteX0" fmla="*/ 297896 w 1368325"/>
                <a:gd name="connsiteY0" fmla="*/ 0 h 2403929"/>
                <a:gd name="connsiteX1" fmla="*/ 74576 w 1368325"/>
                <a:gd name="connsiteY1" fmla="*/ 1273763 h 2403929"/>
                <a:gd name="connsiteX2" fmla="*/ 1368325 w 1368325"/>
                <a:gd name="connsiteY2" fmla="*/ 2403929 h 2403929"/>
                <a:gd name="connsiteX3" fmla="*/ 1368325 w 1368325"/>
                <a:gd name="connsiteY3" fmla="*/ 2403929 h 2403929"/>
                <a:gd name="connsiteX0" fmla="*/ 297896 w 1368325"/>
                <a:gd name="connsiteY0" fmla="*/ 0 h 2403929"/>
                <a:gd name="connsiteX1" fmla="*/ 74576 w 1368325"/>
                <a:gd name="connsiteY1" fmla="*/ 1273763 h 2403929"/>
                <a:gd name="connsiteX2" fmla="*/ 1368325 w 1368325"/>
                <a:gd name="connsiteY2" fmla="*/ 2403929 h 2403929"/>
                <a:gd name="connsiteX3" fmla="*/ 1368325 w 1368325"/>
                <a:gd name="connsiteY3" fmla="*/ 2403929 h 240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8325" h="2403929">
                  <a:moveTo>
                    <a:pt x="297896" y="0"/>
                  </a:moveTo>
                  <a:cubicBezTo>
                    <a:pt x="449214" y="415756"/>
                    <a:pt x="0" y="1008443"/>
                    <a:pt x="74576" y="1273763"/>
                  </a:cubicBezTo>
                  <a:cubicBezTo>
                    <a:pt x="750369" y="1950603"/>
                    <a:pt x="1162833" y="2018375"/>
                    <a:pt x="1368325" y="2403929"/>
                  </a:cubicBezTo>
                  <a:lnTo>
                    <a:pt x="1368325" y="2403929"/>
                  </a:lnTo>
                </a:path>
              </a:pathLst>
            </a:custGeom>
            <a:noFill/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5488215" y="2195103"/>
              <a:ext cx="514123" cy="2395100"/>
            </a:xfrm>
            <a:custGeom>
              <a:avLst/>
              <a:gdLst>
                <a:gd name="connsiteX0" fmla="*/ 0 w 1070429"/>
                <a:gd name="connsiteY0" fmla="*/ 0 h 2403929"/>
                <a:gd name="connsiteX1" fmla="*/ 1070429 w 1070429"/>
                <a:gd name="connsiteY1" fmla="*/ 2403929 h 2403929"/>
                <a:gd name="connsiteX2" fmla="*/ 1070429 w 1070429"/>
                <a:gd name="connsiteY2" fmla="*/ 2403929 h 2403929"/>
                <a:gd name="connsiteX0" fmla="*/ 0 w 1070429"/>
                <a:gd name="connsiteY0" fmla="*/ 0 h 2403929"/>
                <a:gd name="connsiteX1" fmla="*/ 453954 w 1070429"/>
                <a:gd name="connsiteY1" fmla="*/ 1247267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453954 w 1070429"/>
                <a:gd name="connsiteY1" fmla="*/ 1247267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453954 w 1070429"/>
                <a:gd name="connsiteY1" fmla="*/ 1247267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453954 w 1070429"/>
                <a:gd name="connsiteY1" fmla="*/ 1247267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453955 w 1070429"/>
                <a:gd name="connsiteY1" fmla="*/ 955910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453955 w 1070429"/>
                <a:gd name="connsiteY1" fmla="*/ 955910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453955 w 1070429"/>
                <a:gd name="connsiteY1" fmla="*/ 955910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453955 w 1070429"/>
                <a:gd name="connsiteY1" fmla="*/ 955910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1070429"/>
                <a:gd name="connsiteY0" fmla="*/ 0 h 2403929"/>
                <a:gd name="connsiteX1" fmla="*/ 453955 w 1070429"/>
                <a:gd name="connsiteY1" fmla="*/ 955910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  <a:gd name="connsiteX0" fmla="*/ 0 w 2832467"/>
                <a:gd name="connsiteY0" fmla="*/ 0 h 2403929"/>
                <a:gd name="connsiteX1" fmla="*/ 2686428 w 2832467"/>
                <a:gd name="connsiteY1" fmla="*/ 955910 h 2403929"/>
                <a:gd name="connsiteX2" fmla="*/ 1070429 w 2832467"/>
                <a:gd name="connsiteY2" fmla="*/ 2403929 h 2403929"/>
                <a:gd name="connsiteX3" fmla="*/ 1070429 w 2832467"/>
                <a:gd name="connsiteY3" fmla="*/ 2403929 h 2403929"/>
                <a:gd name="connsiteX0" fmla="*/ 0 w 1070429"/>
                <a:gd name="connsiteY0" fmla="*/ 0 h 2403929"/>
                <a:gd name="connsiteX1" fmla="*/ 248961 w 1070429"/>
                <a:gd name="connsiteY1" fmla="*/ 955910 h 2403929"/>
                <a:gd name="connsiteX2" fmla="*/ 1070429 w 1070429"/>
                <a:gd name="connsiteY2" fmla="*/ 2403929 h 2403929"/>
                <a:gd name="connsiteX3" fmla="*/ 1070429 w 1070429"/>
                <a:gd name="connsiteY3" fmla="*/ 2403929 h 240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429" h="2403929">
                  <a:moveTo>
                    <a:pt x="0" y="0"/>
                  </a:moveTo>
                  <a:cubicBezTo>
                    <a:pt x="151318" y="415756"/>
                    <a:pt x="163699" y="729703"/>
                    <a:pt x="248961" y="955910"/>
                  </a:cubicBezTo>
                  <a:cubicBezTo>
                    <a:pt x="395000" y="1350485"/>
                    <a:pt x="864937" y="2018375"/>
                    <a:pt x="1070429" y="2403929"/>
                  </a:cubicBezTo>
                  <a:lnTo>
                    <a:pt x="1070429" y="2403929"/>
                  </a:lnTo>
                </a:path>
              </a:pathLst>
            </a:custGeom>
            <a:noFill/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/>
            <p:cNvSpPr/>
            <p:nvPr/>
          </p:nvSpPr>
          <p:spPr>
            <a:xfrm>
              <a:off x="6121859" y="2185541"/>
              <a:ext cx="861554" cy="2395530"/>
            </a:xfrm>
            <a:custGeom>
              <a:avLst/>
              <a:gdLst>
                <a:gd name="connsiteX0" fmla="*/ 0 w 1070429"/>
                <a:gd name="connsiteY0" fmla="*/ 0 h 2403929"/>
                <a:gd name="connsiteX1" fmla="*/ 1070429 w 1070429"/>
                <a:gd name="connsiteY1" fmla="*/ 2403929 h 2403929"/>
                <a:gd name="connsiteX2" fmla="*/ 1070429 w 1070429"/>
                <a:gd name="connsiteY2" fmla="*/ 2403929 h 240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429" h="2403929">
                  <a:moveTo>
                    <a:pt x="0" y="0"/>
                  </a:moveTo>
                  <a:lnTo>
                    <a:pt x="1070429" y="2403929"/>
                  </a:lnTo>
                  <a:lnTo>
                    <a:pt x="1070429" y="2403929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円/楕円 29"/>
          <p:cNvSpPr/>
          <p:nvPr/>
        </p:nvSpPr>
        <p:spPr>
          <a:xfrm>
            <a:off x="5681083" y="2218583"/>
            <a:ext cx="607786" cy="60778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7487639" y="1989515"/>
            <a:ext cx="335643" cy="335643"/>
          </a:xfrm>
          <a:prstGeom prst="ellipse">
            <a:avLst/>
          </a:prstGeom>
          <a:gradFill flip="none" rotWithShape="1">
            <a:gsLst>
              <a:gs pos="0">
                <a:srgbClr val="CCFFCC"/>
              </a:gs>
              <a:gs pos="100000">
                <a:srgbClr val="FFFFFF"/>
              </a:gs>
              <a:gs pos="57000">
                <a:srgbClr val="009100"/>
              </a:gs>
              <a:gs pos="5000">
                <a:srgbClr val="00FB00"/>
              </a:gs>
              <a:gs pos="34000">
                <a:srgbClr val="00B800"/>
              </a:gs>
              <a:gs pos="83000">
                <a:srgbClr val="00B800"/>
              </a:gs>
              <a:gs pos="98000">
                <a:srgbClr val="00FB0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図形グループ 31"/>
          <p:cNvGrpSpPr/>
          <p:nvPr/>
        </p:nvGrpSpPr>
        <p:grpSpPr>
          <a:xfrm>
            <a:off x="6412386" y="4778517"/>
            <a:ext cx="2080529" cy="1142906"/>
            <a:chOff x="5812971" y="4771437"/>
            <a:chExt cx="2080529" cy="1142906"/>
          </a:xfrm>
        </p:grpSpPr>
        <p:sp>
          <p:nvSpPr>
            <p:cNvPr id="33" name="正方形/長方形 32"/>
            <p:cNvSpPr/>
            <p:nvPr/>
          </p:nvSpPr>
          <p:spPr>
            <a:xfrm>
              <a:off x="5812971" y="4771437"/>
              <a:ext cx="2080529" cy="1142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34" name="オブジェクト 33"/>
            <p:cNvGraphicFramePr>
              <a:graphicFrameLocks noChangeAspect="1"/>
            </p:cNvGraphicFramePr>
            <p:nvPr/>
          </p:nvGraphicFramePr>
          <p:xfrm>
            <a:off x="5920015" y="4870679"/>
            <a:ext cx="1882775" cy="962025"/>
          </p:xfrm>
          <a:graphic>
            <a:graphicData uri="http://schemas.openxmlformats.org/presentationml/2006/ole">
              <p:oleObj spid="_x0000_s184322" name="数式" r:id="rId3" imgW="1193800" imgH="609600" progId="Equation.3">
                <p:embed/>
              </p:oleObj>
            </a:graphicData>
          </a:graphic>
        </p:graphicFrame>
      </p:grpSp>
      <p:sp>
        <p:nvSpPr>
          <p:cNvPr id="35" name="テキスト ボックス 34"/>
          <p:cNvSpPr txBox="1"/>
          <p:nvPr/>
        </p:nvSpPr>
        <p:spPr>
          <a:xfrm>
            <a:off x="6231507" y="4378209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アインシュタイン方程式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C -0.00364 0.00047 -0.0151 0.00162 -0.0217 0.00232 C -0.0283 0.00301 -0.03316 0.00324 -0.03923 0.00463 C -0.04531 0.00602 -0.05208 0.00857 -0.05798 0.01134 C -0.06389 0.01412 -0.06927 0.01829 -0.07482 0.02176 C -0.08038 0.02523 -0.08646 0.0294 -0.09167 0.03241 C -0.09687 0.03542 -0.10035 0.03797 -0.1066 0.04028 C -0.11285 0.04259 -0.12482 0.0456 -0.12951 0.04699 " pathEditMode="relative" rAng="0" ptsTypes="aaaaaaaA">
                                      <p:cBhvr>
                                        <p:cTn id="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72106"/>
          </a:xfrm>
        </p:spPr>
        <p:txBody>
          <a:bodyPr>
            <a:noAutofit/>
          </a:bodyPr>
          <a:lstStyle/>
          <a:p>
            <a:r>
              <a:rPr lang="ja-JP" altLang="en-US" sz="3000" dirty="0" smtClean="0"/>
              <a:t>基礎知識</a:t>
            </a:r>
            <a:endParaRPr lang="ja-JP" altLang="en-US" sz="3000" dirty="0"/>
          </a:p>
        </p:txBody>
      </p:sp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538069" y="1219156"/>
            <a:ext cx="7918450" cy="1320113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幾何学について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l"/>
            </a:pPr>
            <a:r>
              <a:rPr lang="ja-JP" altLang="en-US" sz="2000" dirty="0" smtClean="0">
                <a:solidFill>
                  <a:schemeClr val="tx1"/>
                </a:solidFill>
              </a:rPr>
              <a:t>平坦な空間での距離（二次元平面</a:t>
            </a:r>
            <a:r>
              <a:rPr lang="ja-JP" altLang="en-US" dirty="0" smtClean="0">
                <a:solidFill>
                  <a:schemeClr val="tx1"/>
                </a:solidFill>
              </a:rPr>
              <a:t>）</a:t>
            </a: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3795713" y="2482850"/>
          <a:ext cx="1543050" cy="320675"/>
        </p:xfrm>
        <a:graphic>
          <a:graphicData uri="http://schemas.openxmlformats.org/presentationml/2006/ole">
            <p:oleObj spid="_x0000_s185346" name="数式" r:id="rId3" imgW="977900" imgH="203200" progId="Equation.3">
              <p:embed/>
            </p:oleObj>
          </a:graphicData>
        </a:graphic>
      </p:graphicFrame>
      <p:grpSp>
        <p:nvGrpSpPr>
          <p:cNvPr id="5" name="図形グループ 7"/>
          <p:cNvGrpSpPr/>
          <p:nvPr/>
        </p:nvGrpSpPr>
        <p:grpSpPr>
          <a:xfrm>
            <a:off x="549278" y="3043243"/>
            <a:ext cx="7918450" cy="3252328"/>
            <a:chOff x="612775" y="3043243"/>
            <a:chExt cx="7918450" cy="3252328"/>
          </a:xfrm>
        </p:grpSpPr>
        <p:sp>
          <p:nvSpPr>
            <p:cNvPr id="9" name="コンテンツ プレースホルダ 2"/>
            <p:cNvSpPr txBox="1">
              <a:spLocks/>
            </p:cNvSpPr>
            <p:nvPr/>
          </p:nvSpPr>
          <p:spPr>
            <a:xfrm>
              <a:off x="612775" y="3043243"/>
              <a:ext cx="7918450" cy="32523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685800" marR="0" lvl="1" indent="-3365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00000"/>
                <a:buFont typeface="Wingdings" charset="2"/>
                <a:buChar char="l"/>
                <a:tabLst/>
                <a:defRPr/>
              </a:pPr>
              <a:r>
                <a:rPr lang="ja-JP" altLang="en-US" sz="2000" dirty="0" smtClean="0">
                  <a:solidFill>
                    <a:srgbClr val="000000"/>
                  </a:solidFill>
                </a:rPr>
                <a:t>一般的な</a:t>
              </a:r>
              <a:r>
                <a:rPr kumimoji="1" lang="ja-JP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空間での無限小距離</a:t>
              </a:r>
              <a:r>
                <a:rPr lang="ja-JP" altLang="en-US" sz="2000" dirty="0" smtClean="0">
                  <a:solidFill>
                    <a:srgbClr val="000000"/>
                  </a:solidFill>
                </a:rPr>
                <a:t>（</a:t>
              </a: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altLang="ja-JP" sz="2000" i="1" dirty="0" err="1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n</a:t>
              </a:r>
              <a:r>
                <a:rPr lang="en-US" altLang="ja-JP" sz="2000" dirty="0" smtClean="0">
                  <a:solidFill>
                    <a:srgbClr val="000000"/>
                  </a:solidFill>
                </a:rPr>
                <a:t> </a:t>
              </a:r>
              <a:r>
                <a:rPr kumimoji="1" lang="ja-JP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次元空間</a:t>
              </a:r>
              <a:r>
                <a:rPr lang="ja-JP" altLang="en-US" sz="2000" noProof="0" dirty="0" smtClean="0">
                  <a:solidFill>
                    <a:srgbClr val="000000"/>
                  </a:solidFill>
                </a:rPr>
                <a:t>）</a:t>
              </a:r>
              <a:endParaRPr lang="en-US" altLang="ja-JP" sz="2000" noProof="0" dirty="0" smtClean="0">
                <a:solidFill>
                  <a:srgbClr val="000000"/>
                </a:solidFill>
              </a:endParaRPr>
            </a:p>
            <a:p>
              <a:pPr marL="685800" marR="0" lvl="1" indent="-3365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>
                    <a:lumMod val="60000"/>
                    <a:lumOff val="40000"/>
                  </a:schemeClr>
                </a:buClr>
                <a:buSzPct val="90000"/>
                <a:buFont typeface="Wingdings" charset="2"/>
                <a:buChar char="l"/>
                <a:tabLst/>
                <a:defRPr/>
              </a:pPr>
              <a:endParaRPr kumimoji="1" lang="en-US" altLang="ja-JP" sz="20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685800" marR="0" lvl="1" indent="-3365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>
                    <a:lumMod val="60000"/>
                    <a:lumOff val="40000"/>
                  </a:schemeClr>
                </a:buClr>
                <a:buSzPct val="90000"/>
                <a:buFont typeface="Wingdings" charset="2"/>
                <a:buChar char="l"/>
                <a:tabLst/>
                <a:defRPr/>
              </a:pPr>
              <a:endParaRPr lang="en-US" altLang="ja-JP" sz="2000" noProof="0" dirty="0" smtClean="0">
                <a:solidFill>
                  <a:srgbClr val="000000"/>
                </a:solidFill>
              </a:endParaRPr>
            </a:p>
            <a:p>
              <a:pPr marL="685800" marR="0" lvl="1" indent="-3365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>
                    <a:lumMod val="60000"/>
                    <a:lumOff val="40000"/>
                  </a:schemeClr>
                </a:buClr>
                <a:buSzPct val="90000"/>
                <a:buFont typeface="Wingdings" charset="2"/>
                <a:buChar char="l"/>
                <a:tabLst/>
                <a:defRPr/>
              </a:pPr>
              <a:endParaRPr kumimoji="1" lang="en-US" altLang="ja-JP" sz="20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685800" lvl="1" indent="-336550" defTabSz="914400">
                <a:spcBef>
                  <a:spcPts val="600"/>
                </a:spcBef>
                <a:buClr>
                  <a:schemeClr val="bg2">
                    <a:lumMod val="60000"/>
                    <a:lumOff val="40000"/>
                  </a:schemeClr>
                </a:buClr>
                <a:buSzPct val="90000"/>
              </a:pPr>
              <a:r>
                <a:rPr lang="en-US" altLang="ja-JP" sz="2000" dirty="0" smtClean="0">
                  <a:solidFill>
                    <a:srgbClr val="000000"/>
                  </a:solidFill>
                </a:rPr>
                <a:t>     </a:t>
              </a:r>
              <a:r>
                <a:rPr lang="en-US" altLang="ja-JP" sz="2000" i="1" dirty="0" err="1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ds</a:t>
              </a:r>
              <a:r>
                <a:rPr lang="en-US" altLang="ja-JP" sz="2000" dirty="0" smtClean="0">
                  <a:solidFill>
                    <a:srgbClr val="000000"/>
                  </a:solidFill>
                </a:rPr>
                <a:t>  </a:t>
              </a:r>
              <a:r>
                <a:rPr lang="ja-JP" altLang="en-US" sz="2000" dirty="0" smtClean="0">
                  <a:solidFill>
                    <a:srgbClr val="FF0000"/>
                  </a:solidFill>
                </a:rPr>
                <a:t>線素</a:t>
              </a:r>
              <a:r>
                <a:rPr lang="en-US" altLang="ja-JP" sz="2000" dirty="0" smtClean="0">
                  <a:solidFill>
                    <a:srgbClr val="000000"/>
                  </a:solidFill>
                </a:rPr>
                <a:t> </a:t>
              </a:r>
              <a:r>
                <a:rPr lang="ja-JP" altLang="en-US" sz="2000" dirty="0" smtClean="0">
                  <a:solidFill>
                    <a:srgbClr val="000000"/>
                  </a:solidFill>
                </a:rPr>
                <a:t>・・・</a:t>
              </a:r>
              <a:r>
                <a:rPr lang="en-US" altLang="ja-JP" sz="2000" dirty="0" smtClean="0">
                  <a:solidFill>
                    <a:srgbClr val="000000"/>
                  </a:solidFill>
                </a:rPr>
                <a:t> </a:t>
              </a:r>
              <a:r>
                <a:rPr lang="ja-JP" altLang="en-US" sz="2000" dirty="0" smtClean="0">
                  <a:solidFill>
                    <a:srgbClr val="000000"/>
                  </a:solidFill>
                </a:rPr>
                <a:t>無限小距離</a:t>
              </a:r>
              <a:endParaRPr lang="ja-JP" altLang="en-US" sz="2000" noProof="0" dirty="0" smtClean="0">
                <a:solidFill>
                  <a:srgbClr val="000000"/>
                </a:solidFill>
              </a:endParaRPr>
            </a:p>
            <a:p>
              <a:pPr marL="685800" lvl="1" indent="-336550" defTabSz="914400">
                <a:spcBef>
                  <a:spcPts val="600"/>
                </a:spcBef>
                <a:buClr>
                  <a:schemeClr val="bg2">
                    <a:lumMod val="60000"/>
                    <a:lumOff val="40000"/>
                  </a:schemeClr>
                </a:buClr>
                <a:buSzPct val="90000"/>
              </a:pPr>
              <a:r>
                <a:rPr lang="en-US" altLang="ja-JP" sz="2000" noProof="0" dirty="0" smtClean="0">
                  <a:solidFill>
                    <a:srgbClr val="000000"/>
                  </a:solidFill>
                </a:rPr>
                <a:t>     </a:t>
              </a:r>
              <a:r>
                <a:rPr lang="en-US" altLang="ja-JP" sz="2000" i="1" dirty="0" err="1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g</a:t>
              </a:r>
              <a:r>
                <a:rPr lang="en-US" altLang="ja-JP" sz="2000" i="1" baseline="-25000" dirty="0" err="1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ij</a:t>
              </a:r>
              <a:r>
                <a:rPr lang="en-US" altLang="ja-JP" sz="2000" dirty="0" smtClean="0">
                  <a:solidFill>
                    <a:srgbClr val="000000"/>
                  </a:solidFill>
                </a:rPr>
                <a:t>  </a:t>
              </a:r>
              <a:r>
                <a:rPr lang="ja-JP" altLang="en-US" sz="2000" dirty="0" smtClean="0">
                  <a:solidFill>
                    <a:srgbClr val="FF0000"/>
                  </a:solidFill>
                </a:rPr>
                <a:t>計量</a:t>
              </a:r>
              <a:r>
                <a:rPr lang="en-US" altLang="ja-JP" sz="2000" dirty="0" smtClean="0">
                  <a:solidFill>
                    <a:srgbClr val="000000"/>
                  </a:solidFill>
                </a:rPr>
                <a:t> </a:t>
              </a:r>
              <a:r>
                <a:rPr lang="ja-JP" altLang="en-US" sz="2000" dirty="0" smtClean="0">
                  <a:solidFill>
                    <a:srgbClr val="000000"/>
                  </a:solidFill>
                </a:rPr>
                <a:t>・・・</a:t>
              </a:r>
              <a:r>
                <a:rPr lang="en-US" altLang="ja-JP" sz="2000" dirty="0" smtClean="0">
                  <a:solidFill>
                    <a:srgbClr val="000000"/>
                  </a:solidFill>
                </a:rPr>
                <a:t> </a:t>
              </a:r>
              <a:r>
                <a:rPr lang="ja-JP" altLang="en-US" sz="2000" dirty="0" smtClean="0">
                  <a:solidFill>
                    <a:srgbClr val="000000"/>
                  </a:solidFill>
                </a:rPr>
                <a:t>空間の形を特徴付ける量（テンソル）</a:t>
              </a:r>
              <a:endParaRPr lang="en-US" altLang="ja-JP" sz="2000" dirty="0" smtClean="0">
                <a:solidFill>
                  <a:srgbClr val="000000"/>
                </a:solidFill>
              </a:endParaRPr>
            </a:p>
            <a:p>
              <a:pPr marL="685800" lvl="1" indent="-336550" defTabSz="914400">
                <a:spcBef>
                  <a:spcPts val="600"/>
                </a:spcBef>
                <a:buClr>
                  <a:schemeClr val="bg2">
                    <a:lumMod val="60000"/>
                    <a:lumOff val="40000"/>
                  </a:schemeClr>
                </a:buClr>
                <a:buSzPct val="90000"/>
              </a:pPr>
              <a:r>
                <a:rPr lang="en-US" altLang="ja-JP" sz="2000" dirty="0" smtClean="0">
                  <a:solidFill>
                    <a:srgbClr val="000000"/>
                  </a:solidFill>
                </a:rPr>
                <a:t>                                 </a:t>
              </a:r>
              <a:r>
                <a:rPr lang="ja-JP" altLang="en-US" sz="2000" dirty="0" smtClean="0">
                  <a:solidFill>
                    <a:srgbClr val="000000"/>
                  </a:solidFill>
                </a:rPr>
                <a:t>空間が平坦な場合は全て</a:t>
              </a:r>
              <a:r>
                <a:rPr lang="en-US" altLang="ja-JP" sz="2000" dirty="0" smtClean="0">
                  <a:solidFill>
                    <a:srgbClr val="000000"/>
                  </a:solidFill>
                </a:rPr>
                <a:t> </a:t>
              </a:r>
              <a:r>
                <a:rPr lang="en-US" altLang="ja-JP" sz="2000" dirty="0" smtClean="0">
                  <a:solidFill>
                    <a:srgbClr val="000000"/>
                  </a:solidFill>
                  <a:latin typeface="+mj-ea"/>
                  <a:ea typeface="+mj-ea"/>
                  <a:cs typeface="Times New Roman"/>
                </a:rPr>
                <a:t>1</a:t>
              </a:r>
            </a:p>
          </p:txBody>
        </p:sp>
        <p:graphicFrame>
          <p:nvGraphicFramePr>
            <p:cNvPr id="12" name="オブジェクト 11"/>
            <p:cNvGraphicFramePr>
              <a:graphicFrameLocks noChangeAspect="1"/>
            </p:cNvGraphicFramePr>
            <p:nvPr/>
          </p:nvGraphicFramePr>
          <p:xfrm>
            <a:off x="3588487" y="3629170"/>
            <a:ext cx="2022475" cy="722312"/>
          </p:xfrm>
          <a:graphic>
            <a:graphicData uri="http://schemas.openxmlformats.org/presentationml/2006/ole">
              <p:oleObj spid="_x0000_s185347" name="数式" r:id="rId4" imgW="1282700" imgH="457200" progId="Equation.3">
                <p:embed/>
              </p:oleObj>
            </a:graphicData>
          </a:graphic>
        </p:graphicFrame>
      </p:grpSp>
      <p:grpSp>
        <p:nvGrpSpPr>
          <p:cNvPr id="10" name="図形グループ 12"/>
          <p:cNvGrpSpPr/>
          <p:nvPr/>
        </p:nvGrpSpPr>
        <p:grpSpPr>
          <a:xfrm>
            <a:off x="6345916" y="1219156"/>
            <a:ext cx="2452225" cy="2140195"/>
            <a:chOff x="6558643" y="1156633"/>
            <a:chExt cx="2452225" cy="2140195"/>
          </a:xfrm>
          <a:effectLst/>
        </p:grpSpPr>
        <p:sp>
          <p:nvSpPr>
            <p:cNvPr id="14" name="角丸四角形 13"/>
            <p:cNvSpPr/>
            <p:nvPr/>
          </p:nvSpPr>
          <p:spPr>
            <a:xfrm>
              <a:off x="6558643" y="1156633"/>
              <a:ext cx="2452225" cy="214019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" name="図形グループ 18"/>
            <p:cNvGrpSpPr/>
            <p:nvPr/>
          </p:nvGrpSpPr>
          <p:grpSpPr>
            <a:xfrm>
              <a:off x="6696510" y="1348614"/>
              <a:ext cx="2314358" cy="1875646"/>
              <a:chOff x="6696511" y="1084065"/>
              <a:chExt cx="2314358" cy="1875646"/>
            </a:xfrm>
            <a:noFill/>
          </p:grpSpPr>
          <p:sp>
            <p:nvSpPr>
              <p:cNvPr id="16" name="直角三角形 15"/>
              <p:cNvSpPr/>
              <p:nvPr/>
            </p:nvSpPr>
            <p:spPr>
              <a:xfrm rot="16200000">
                <a:off x="7025315" y="755261"/>
                <a:ext cx="1177107" cy="1834716"/>
              </a:xfrm>
              <a:prstGeom prst="rt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2"/>
              <p:cNvSpPr txBox="1"/>
              <p:nvPr/>
            </p:nvSpPr>
            <p:spPr>
              <a:xfrm>
                <a:off x="7207091" y="1271078"/>
                <a:ext cx="467020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000000"/>
                    </a:solidFill>
                    <a:latin typeface="Symbol" charset="2"/>
                    <a:cs typeface="Symbol" charset="2"/>
                  </a:rPr>
                  <a:t>D</a:t>
                </a:r>
                <a:r>
                  <a:rPr kumimoji="1" lang="en-US" altLang="ja-JP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s</a:t>
                </a:r>
                <a:endParaRPr kumimoji="1" lang="ja-JP" altLang="en-US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7497786" y="2286437"/>
                <a:ext cx="479644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err="1" smtClean="0">
                    <a:solidFill>
                      <a:srgbClr val="000000"/>
                    </a:solidFill>
                    <a:latin typeface="Symbol" charset="2"/>
                    <a:cs typeface="Symbol" charset="2"/>
                  </a:rPr>
                  <a:t>D</a:t>
                </a:r>
                <a:r>
                  <a:rPr lang="en-US" altLang="ja-JP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x</a:t>
                </a:r>
                <a:endParaRPr kumimoji="1" lang="ja-JP" altLang="en-US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8531225" y="1558771"/>
                <a:ext cx="479644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err="1" smtClean="0">
                    <a:solidFill>
                      <a:srgbClr val="000000"/>
                    </a:solidFill>
                    <a:latin typeface="Symbol" charset="2"/>
                    <a:cs typeface="Symbol" charset="2"/>
                  </a:rPr>
                  <a:t>D</a:t>
                </a:r>
                <a:r>
                  <a:rPr lang="en-US" altLang="ja-JP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y</a:t>
                </a:r>
                <a:endParaRPr kumimoji="1" lang="ja-JP" altLang="en-US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7497786" y="2682712"/>
                <a:ext cx="1300356" cy="27699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 smtClean="0">
                    <a:solidFill>
                      <a:srgbClr val="000000"/>
                    </a:solidFill>
                  </a:rPr>
                  <a:t>ピタゴラスの定理</a:t>
                </a:r>
                <a:endParaRPr kumimoji="1" lang="ja-JP" alt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8391071" y="2104571"/>
                <a:ext cx="140154" cy="156602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72106"/>
          </a:xfrm>
        </p:spPr>
        <p:txBody>
          <a:bodyPr>
            <a:noAutofit/>
          </a:bodyPr>
          <a:lstStyle/>
          <a:p>
            <a:r>
              <a:rPr lang="ja-JP" altLang="en-US" sz="3000" dirty="0" smtClean="0"/>
              <a:t>基礎知識</a:t>
            </a:r>
            <a:endParaRPr lang="ja-JP" altLang="en-US" sz="3000" dirty="0"/>
          </a:p>
        </p:txBody>
      </p:sp>
      <p:sp>
        <p:nvSpPr>
          <p:cNvPr id="23" name="コンテンツ プレースホルダ 2"/>
          <p:cNvSpPr>
            <a:spLocks noGrp="1"/>
          </p:cNvSpPr>
          <p:nvPr>
            <p:ph idx="1"/>
          </p:nvPr>
        </p:nvSpPr>
        <p:spPr>
          <a:xfrm>
            <a:off x="335127" y="1310608"/>
            <a:ext cx="7918450" cy="2490327"/>
          </a:xfrm>
        </p:spPr>
        <p:txBody>
          <a:bodyPr/>
          <a:lstStyle/>
          <a:p>
            <a:r>
              <a:rPr lang="ja-JP" altLang="en-US" sz="2300" dirty="0" smtClean="0">
                <a:solidFill>
                  <a:schemeClr val="tx1"/>
                </a:solidFill>
              </a:rPr>
              <a:t>時空という考え方</a:t>
            </a:r>
            <a:r>
              <a:rPr lang="en-US" altLang="ja-JP" sz="2300" dirty="0" smtClean="0">
                <a:solidFill>
                  <a:schemeClr val="tx1"/>
                </a:solidFill>
              </a:rPr>
              <a:t> </a:t>
            </a:r>
            <a:r>
              <a:rPr lang="en-US" altLang="ja-JP" sz="2300" i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altLang="ja-JP" sz="2300" i="1" baseline="30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sz="2300" i="1" baseline="30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 </a:t>
            </a:r>
            <a:r>
              <a:rPr lang="en-US" altLang="ja-JP" sz="2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= (</a:t>
            </a:r>
            <a:r>
              <a:rPr lang="en-US" altLang="ja-JP" sz="23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altLang="ja-JP" sz="2300" baseline="30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lang="en-US" altLang="ja-JP" sz="2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, </a:t>
            </a:r>
            <a:r>
              <a:rPr lang="en-US" altLang="ja-JP" sz="23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altLang="ja-JP" sz="2300" baseline="30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lang="en-US" altLang="ja-JP" sz="2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, </a:t>
            </a:r>
            <a:r>
              <a:rPr lang="en-US" altLang="ja-JP" sz="23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altLang="ja-JP" sz="2300" baseline="30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altLang="ja-JP" sz="2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, </a:t>
            </a:r>
            <a:r>
              <a:rPr lang="en-US" altLang="ja-JP" sz="23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altLang="ja-JP" sz="2300" baseline="30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r>
              <a:rPr lang="en-US" altLang="ja-JP" sz="2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) = (</a:t>
            </a:r>
            <a:r>
              <a:rPr lang="en-US" altLang="ja-JP" sz="23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ct</a:t>
            </a:r>
            <a:r>
              <a:rPr lang="en-US" altLang="ja-JP" sz="2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,</a:t>
            </a:r>
            <a:r>
              <a:rPr lang="ja-JP" altLang="en-US" sz="2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300" i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lang="en-US" altLang="ja-JP" sz="23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     </a:t>
            </a:r>
            <a:r>
              <a:rPr lang="en-US" altLang="ja-JP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: </a:t>
            </a:r>
            <a:r>
              <a:rPr lang="ja-JP" alt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光速</a:t>
            </a:r>
            <a:endParaRPr lang="en-US" altLang="ja-JP" sz="1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l"/>
            </a:pPr>
            <a:r>
              <a:rPr lang="ja-JP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ローレンツ変換に対して不変な線素（平坦な時空）</a:t>
            </a:r>
            <a:endParaRPr lang="ja-JP" altLang="en-US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6" name="オブジェクト 25"/>
          <p:cNvGraphicFramePr>
            <a:graphicFrameLocks noChangeAspect="1"/>
          </p:cNvGraphicFramePr>
          <p:nvPr/>
        </p:nvGraphicFramePr>
        <p:xfrm>
          <a:off x="2846779" y="2373543"/>
          <a:ext cx="2905125" cy="320675"/>
        </p:xfrm>
        <a:graphic>
          <a:graphicData uri="http://schemas.openxmlformats.org/presentationml/2006/ole">
            <p:oleObj spid="_x0000_s186370" name="数式" r:id="rId3" imgW="1841500" imgH="203200" progId="Equation.3">
              <p:embed/>
            </p:oleObj>
          </a:graphicData>
        </a:graphic>
      </p:graphicFrame>
      <p:grpSp>
        <p:nvGrpSpPr>
          <p:cNvPr id="4" name="図形グループ 26"/>
          <p:cNvGrpSpPr/>
          <p:nvPr/>
        </p:nvGrpSpPr>
        <p:grpSpPr>
          <a:xfrm>
            <a:off x="3503536" y="2342019"/>
            <a:ext cx="3613953" cy="1128099"/>
            <a:chOff x="3781184" y="2487155"/>
            <a:chExt cx="3613953" cy="1128099"/>
          </a:xfrm>
        </p:grpSpPr>
        <p:grpSp>
          <p:nvGrpSpPr>
            <p:cNvPr id="5" name="図形グループ 24"/>
            <p:cNvGrpSpPr/>
            <p:nvPr/>
          </p:nvGrpSpPr>
          <p:grpSpPr>
            <a:xfrm>
              <a:off x="3781184" y="2487155"/>
              <a:ext cx="3059955" cy="758767"/>
              <a:chOff x="3781184" y="2487155"/>
              <a:chExt cx="3059955" cy="758767"/>
            </a:xfrm>
          </p:grpSpPr>
          <p:grpSp>
            <p:nvGrpSpPr>
              <p:cNvPr id="6" name="図形グループ 8"/>
              <p:cNvGrpSpPr/>
              <p:nvPr/>
            </p:nvGrpSpPr>
            <p:grpSpPr>
              <a:xfrm>
                <a:off x="3781184" y="2487155"/>
                <a:ext cx="2287606" cy="370341"/>
                <a:chOff x="3781184" y="2487155"/>
                <a:chExt cx="2287606" cy="370341"/>
              </a:xfrm>
            </p:grpSpPr>
            <p:sp>
              <p:nvSpPr>
                <p:cNvPr id="34" name="角丸四角形 6"/>
                <p:cNvSpPr/>
                <p:nvPr/>
              </p:nvSpPr>
              <p:spPr>
                <a:xfrm>
                  <a:off x="3781184" y="2487155"/>
                  <a:ext cx="609388" cy="370341"/>
                </a:xfrm>
                <a:prstGeom prst="roundRect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角丸四角形 34"/>
                <p:cNvSpPr/>
                <p:nvPr/>
              </p:nvSpPr>
              <p:spPr>
                <a:xfrm>
                  <a:off x="4517574" y="2487155"/>
                  <a:ext cx="1551216" cy="370341"/>
                </a:xfrm>
                <a:prstGeom prst="roundRect">
                  <a:avLst/>
                </a:prstGeom>
                <a:noFill/>
                <a:ln w="254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32" name="Shape 17"/>
              <p:cNvCxnSpPr>
                <a:stCxn id="29" idx="0"/>
              </p:cNvCxnSpPr>
              <p:nvPr/>
            </p:nvCxnSpPr>
            <p:spPr>
              <a:xfrm rot="16200000" flipV="1">
                <a:off x="4270791" y="2672583"/>
                <a:ext cx="388426" cy="75825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FFFF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hape 17"/>
              <p:cNvCxnSpPr>
                <a:stCxn id="30" idx="0"/>
                <a:endCxn id="35" idx="2"/>
              </p:cNvCxnSpPr>
              <p:nvPr/>
            </p:nvCxnSpPr>
            <p:spPr>
              <a:xfrm rot="16200000" flipV="1">
                <a:off x="5872948" y="2277730"/>
                <a:ext cx="388426" cy="154795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FFFF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テキスト ボックス 28"/>
            <p:cNvSpPr txBox="1"/>
            <p:nvPr/>
          </p:nvSpPr>
          <p:spPr>
            <a:xfrm>
              <a:off x="4290132" y="324592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時間成分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287141" y="324592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空間成分</a:t>
              </a:r>
              <a:endParaRPr kumimoji="1" lang="ja-JP" altLang="en-US" dirty="0"/>
            </a:p>
          </p:txBody>
        </p:sp>
      </p:grpSp>
      <p:grpSp>
        <p:nvGrpSpPr>
          <p:cNvPr id="7" name="図形グループ 35"/>
          <p:cNvGrpSpPr/>
          <p:nvPr/>
        </p:nvGrpSpPr>
        <p:grpSpPr>
          <a:xfrm>
            <a:off x="716109" y="3111506"/>
            <a:ext cx="5059135" cy="369332"/>
            <a:chOff x="612775" y="3256642"/>
            <a:chExt cx="5059135" cy="369332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612775" y="3256642"/>
              <a:ext cx="187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時空間上のキョリ</a:t>
              </a:r>
              <a:endParaRPr kumimoji="1" lang="ja-JP" altLang="en-US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2699446" y="3256642"/>
              <a:ext cx="324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=</a:t>
              </a:r>
              <a:endParaRPr kumimoji="1"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3371359" y="3256642"/>
              <a:ext cx="33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−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256412" y="325664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008000"/>
                  </a:solidFill>
                </a:rPr>
                <a:t>＋</a:t>
              </a:r>
              <a:endParaRPr kumimoji="1" lang="ja-JP" alt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8" name="図形グループ 40"/>
          <p:cNvGrpSpPr/>
          <p:nvPr/>
        </p:nvGrpSpPr>
        <p:grpSpPr>
          <a:xfrm>
            <a:off x="422283" y="3923206"/>
            <a:ext cx="8531225" cy="2209114"/>
            <a:chOff x="612774" y="3043243"/>
            <a:chExt cx="8531225" cy="2209114"/>
          </a:xfrm>
        </p:grpSpPr>
        <p:sp>
          <p:nvSpPr>
            <p:cNvPr id="42" name="コンテンツ プレースホルダ 2"/>
            <p:cNvSpPr txBox="1">
              <a:spLocks/>
            </p:cNvSpPr>
            <p:nvPr/>
          </p:nvSpPr>
          <p:spPr>
            <a:xfrm>
              <a:off x="612774" y="3043243"/>
              <a:ext cx="8531225" cy="22091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685800" marR="0" lvl="1" indent="-3365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Wingdings" charset="2"/>
                <a:buChar char="l"/>
                <a:tabLst/>
                <a:defRPr/>
              </a:pPr>
              <a:r>
                <a:rPr lang="ja-JP" altLang="en-US" sz="2000" dirty="0" smtClean="0"/>
                <a:t>一般的な四次元時空の場合</a:t>
              </a:r>
              <a:endParaRPr lang="en-US" altLang="ja-JP" sz="2000" noProof="0" dirty="0" smtClean="0"/>
            </a:p>
            <a:p>
              <a:pPr marL="685800" marR="0" lvl="1" indent="-3365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>
                    <a:lumMod val="60000"/>
                    <a:lumOff val="40000"/>
                  </a:schemeClr>
                </a:buClr>
                <a:buSzPct val="90000"/>
                <a:buFont typeface="Wingdings" charset="2"/>
                <a:buChar char="l"/>
                <a:tabLst/>
                <a:defRPr/>
              </a:pPr>
              <a:endParaRPr kumimoji="1" lang="en-US" altLang="ja-JP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685800" marR="0" lvl="1" indent="-3365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>
                    <a:lumMod val="60000"/>
                    <a:lumOff val="40000"/>
                  </a:schemeClr>
                </a:buClr>
                <a:buSzPct val="90000"/>
                <a:buFont typeface="Wingdings" charset="2"/>
                <a:buChar char="l"/>
                <a:tabLst/>
                <a:defRPr/>
              </a:pPr>
              <a:endParaRPr lang="en-US" altLang="ja-JP" sz="2000" noProof="0" dirty="0" smtClean="0"/>
            </a:p>
            <a:p>
              <a:pPr marL="685800" marR="0" lvl="1" indent="-3365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>
                    <a:lumMod val="60000"/>
                    <a:lumOff val="40000"/>
                  </a:schemeClr>
                </a:buClr>
                <a:buSzPct val="90000"/>
                <a:buFont typeface="Wingdings" charset="2"/>
                <a:buChar char="l"/>
                <a:tabLst/>
                <a:defRPr/>
              </a:pPr>
              <a:endParaRPr kumimoji="1" lang="en-US" altLang="ja-JP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685800" lvl="1" indent="-336550" defTabSz="914400">
                <a:spcBef>
                  <a:spcPts val="600"/>
                </a:spcBef>
                <a:buClr>
                  <a:schemeClr val="bg2">
                    <a:lumMod val="60000"/>
                    <a:lumOff val="40000"/>
                  </a:schemeClr>
                </a:buClr>
                <a:buSzPct val="90000"/>
              </a:pPr>
              <a:r>
                <a:rPr lang="en-US" altLang="ja-JP" sz="2000" i="1" dirty="0" smtClean="0">
                  <a:latin typeface="Times New Roman"/>
                  <a:cs typeface="Times New Roman"/>
                </a:rPr>
                <a:t>     </a:t>
              </a:r>
              <a:r>
                <a:rPr lang="en-US" altLang="ja-JP" sz="2000" i="1" dirty="0" err="1" smtClean="0">
                  <a:latin typeface="Times New Roman"/>
                  <a:cs typeface="Times New Roman"/>
                </a:rPr>
                <a:t>g</a:t>
              </a:r>
              <a:r>
                <a:rPr lang="en-US" altLang="ja-JP" sz="2000" i="1" baseline="-25000" dirty="0" err="1" smtClean="0">
                  <a:latin typeface="Symbol" charset="2"/>
                  <a:cs typeface="Symbol" charset="2"/>
                </a:rPr>
                <a:t>mn</a:t>
              </a:r>
              <a:r>
                <a:rPr lang="en-US" altLang="ja-JP" sz="2000" dirty="0" smtClean="0"/>
                <a:t> </a:t>
              </a:r>
              <a:r>
                <a:rPr lang="ja-JP" altLang="en-US" sz="2000" dirty="0" smtClean="0">
                  <a:solidFill>
                    <a:srgbClr val="FF0000"/>
                  </a:solidFill>
                </a:rPr>
                <a:t>計量</a:t>
              </a:r>
              <a:r>
                <a:rPr lang="en-US" altLang="ja-JP" sz="2000" dirty="0" smtClean="0">
                  <a:solidFill>
                    <a:srgbClr val="FFFF00"/>
                  </a:solidFill>
                </a:rPr>
                <a:t> </a:t>
              </a:r>
              <a:r>
                <a:rPr lang="ja-JP" altLang="en-US" sz="2000" dirty="0" smtClean="0"/>
                <a:t>・・・</a:t>
              </a:r>
              <a:r>
                <a:rPr lang="en-US" altLang="ja-JP" sz="2000" dirty="0" smtClean="0">
                  <a:solidFill>
                    <a:srgbClr val="FFFF00"/>
                  </a:solidFill>
                </a:rPr>
                <a:t> </a:t>
              </a:r>
              <a:r>
                <a:rPr lang="ja-JP" altLang="en-US" sz="2000" dirty="0" smtClean="0"/>
                <a:t>時空が平坦な場合は</a:t>
              </a:r>
              <a:r>
                <a:rPr lang="en-US" altLang="ja-JP" sz="2000" dirty="0" smtClean="0"/>
                <a:t>  </a:t>
              </a:r>
              <a:r>
                <a:rPr lang="en-US" altLang="ja-JP" sz="2000" i="1" dirty="0" err="1" smtClean="0">
                  <a:latin typeface="Times New Roman"/>
                  <a:cs typeface="Times New Roman"/>
                </a:rPr>
                <a:t>g</a:t>
              </a:r>
              <a:r>
                <a:rPr lang="en-US" altLang="ja-JP" sz="2000" i="1" baseline="-25000" dirty="0" err="1" smtClean="0">
                  <a:latin typeface="Symbol" charset="2"/>
                  <a:cs typeface="Symbol" charset="2"/>
                </a:rPr>
                <a:t>mn</a:t>
              </a:r>
              <a:r>
                <a:rPr lang="en-US" altLang="ja-JP" sz="2000" dirty="0" smtClean="0"/>
                <a:t> = </a:t>
              </a:r>
              <a:r>
                <a:rPr lang="en-US" altLang="ja-JP" sz="2000" i="1" dirty="0" err="1" smtClean="0">
                  <a:latin typeface="Symbol" charset="2"/>
                  <a:cs typeface="Symbol" charset="2"/>
                </a:rPr>
                <a:t>h</a:t>
              </a:r>
              <a:r>
                <a:rPr lang="en-US" altLang="ja-JP" sz="2000" i="1" baseline="-25000" dirty="0" err="1" smtClean="0">
                  <a:latin typeface="Symbol" charset="2"/>
                  <a:cs typeface="Symbol" charset="2"/>
                </a:rPr>
                <a:t>mn</a:t>
              </a:r>
              <a:r>
                <a:rPr lang="en-US" altLang="ja-JP" sz="2000" dirty="0" smtClean="0"/>
                <a:t> = </a:t>
              </a:r>
              <a:r>
                <a:rPr lang="en-US" altLang="ja-JP" sz="2000" dirty="0" smtClean="0">
                  <a:latin typeface="Times New Roman"/>
                  <a:cs typeface="Times New Roman"/>
                </a:rPr>
                <a:t>diag(-1 , </a:t>
              </a:r>
              <a:r>
                <a:rPr lang="en-US" altLang="ja-JP" sz="2000" dirty="0" smtClean="0">
                  <a:latin typeface="Times New Roman"/>
                  <a:ea typeface="+mj-ea"/>
                  <a:cs typeface="Times New Roman"/>
                </a:rPr>
                <a:t>1 , 1 , 1)</a:t>
              </a:r>
            </a:p>
          </p:txBody>
        </p:sp>
        <p:graphicFrame>
          <p:nvGraphicFramePr>
            <p:cNvPr id="45" name="オブジェクト 44"/>
            <p:cNvGraphicFramePr>
              <a:graphicFrameLocks noChangeAspect="1"/>
            </p:cNvGraphicFramePr>
            <p:nvPr/>
          </p:nvGraphicFramePr>
          <p:xfrm>
            <a:off x="3037270" y="3502905"/>
            <a:ext cx="2982612" cy="932990"/>
          </p:xfrm>
          <a:graphic>
            <a:graphicData uri="http://schemas.openxmlformats.org/presentationml/2006/ole">
              <p:oleObj spid="_x0000_s186371" name="数式" r:id="rId4" imgW="1422360" imgH="444240" progId="Equation.3">
                <p:embed/>
              </p:oleObj>
            </a:graphicData>
          </a:graphic>
        </p:graphicFrame>
      </p:grpSp>
      <p:sp>
        <p:nvSpPr>
          <p:cNvPr id="46" name="テキスト ボックス 45"/>
          <p:cNvSpPr txBox="1"/>
          <p:nvPr/>
        </p:nvSpPr>
        <p:spPr>
          <a:xfrm>
            <a:off x="6124701" y="135434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 smtClean="0"/>
              <a:t>→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002362" y="2004211"/>
            <a:ext cx="20565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※</a:t>
            </a:r>
            <a:r>
              <a:rPr lang="ja-JP" altLang="en-US" dirty="0" smtClean="0"/>
              <a:t>ローレンツ変換</a:t>
            </a:r>
            <a:endParaRPr lang="en-US" altLang="ja-JP" dirty="0" smtClean="0"/>
          </a:p>
          <a:p>
            <a:r>
              <a:rPr lang="ja-JP" altLang="en-US" dirty="0" smtClean="0"/>
              <a:t>　光速を不変とする</a:t>
            </a:r>
            <a:endParaRPr lang="en-US" altLang="ja-JP" dirty="0" smtClean="0"/>
          </a:p>
          <a:p>
            <a:r>
              <a:rPr lang="ja-JP" altLang="en-US" dirty="0" smtClean="0"/>
              <a:t>　　　座標変換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60594" y="1007509"/>
            <a:ext cx="8684556" cy="5172507"/>
          </a:xfrm>
        </p:spPr>
        <p:txBody>
          <a:bodyPr>
            <a:noAutofit/>
          </a:bodyPr>
          <a:lstStyle/>
          <a:p>
            <a:r>
              <a:rPr lang="ja-JP" altLang="en-US" sz="2400" dirty="0" smtClean="0">
                <a:solidFill>
                  <a:schemeClr val="tx1"/>
                </a:solidFill>
              </a:rPr>
              <a:t>エリスワームホール時空</a:t>
            </a:r>
          </a:p>
          <a:p>
            <a:pPr>
              <a:spcAft>
                <a:spcPts val="600"/>
              </a:spcAft>
              <a:buNone/>
            </a:pPr>
            <a:endParaRPr lang="ja-JP" altLang="en-US" sz="2400" dirty="0" smtClean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  <a:buNone/>
            </a:pPr>
            <a:r>
              <a:rPr lang="en-US" altLang="ja-JP" sz="1800" dirty="0" smtClean="0">
                <a:solidFill>
                  <a:schemeClr val="tx1"/>
                </a:solidFill>
              </a:rPr>
              <a:t>               </a:t>
            </a:r>
            <a:r>
              <a:rPr lang="en-US" altLang="ja-JP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lang="en-US" altLang="ja-JP" sz="1800" dirty="0" smtClean="0">
                <a:solidFill>
                  <a:schemeClr val="tx1"/>
                </a:solidFill>
              </a:rPr>
              <a:t> </a:t>
            </a:r>
            <a:r>
              <a:rPr lang="ja-JP" altLang="en-US" sz="1800" dirty="0" smtClean="0">
                <a:solidFill>
                  <a:srgbClr val="FF0000"/>
                </a:solidFill>
              </a:rPr>
              <a:t>喉半径</a:t>
            </a:r>
            <a:r>
              <a:rPr lang="en-US" altLang="ja-JP" sz="1800" dirty="0" smtClean="0">
                <a:solidFill>
                  <a:srgbClr val="FF0000"/>
                </a:solidFill>
              </a:rPr>
              <a:t> </a:t>
            </a:r>
            <a:r>
              <a:rPr lang="ja-JP" altLang="en-US" sz="1800" dirty="0" smtClean="0">
                <a:solidFill>
                  <a:schemeClr val="tx1"/>
                </a:solidFill>
              </a:rPr>
              <a:t>・・・</a:t>
            </a:r>
            <a:r>
              <a:rPr lang="en-US" altLang="ja-JP" sz="1800" dirty="0" smtClean="0">
                <a:solidFill>
                  <a:schemeClr val="tx1"/>
                </a:solidFill>
              </a:rPr>
              <a:t> </a:t>
            </a:r>
            <a:r>
              <a:rPr lang="ja-JP" altLang="en-US" sz="1800" dirty="0" smtClean="0">
                <a:solidFill>
                  <a:schemeClr val="tx1"/>
                </a:solidFill>
              </a:rPr>
              <a:t>穴の半径</a:t>
            </a:r>
            <a:endParaRPr lang="en-US" altLang="ja-JP" sz="1800" dirty="0" smtClean="0">
              <a:solidFill>
                <a:schemeClr val="tx1"/>
              </a:solidFill>
            </a:endParaRPr>
          </a:p>
          <a:p>
            <a:pPr>
              <a:spcAft>
                <a:spcPts val="3000"/>
              </a:spcAft>
            </a:pPr>
            <a:r>
              <a:rPr lang="ja-JP" altLang="en-US" sz="2400" dirty="0" smtClean="0">
                <a:solidFill>
                  <a:schemeClr val="tx1"/>
                </a:solidFill>
              </a:rPr>
              <a:t>人間が通過できるワームホール</a:t>
            </a:r>
          </a:p>
          <a:p>
            <a:pPr>
              <a:spcAft>
                <a:spcPts val="3000"/>
              </a:spcAft>
            </a:pPr>
            <a:r>
              <a:rPr lang="ja-JP" altLang="en-US" sz="2400" dirty="0" smtClean="0">
                <a:solidFill>
                  <a:schemeClr val="tx1"/>
                </a:solidFill>
              </a:rPr>
              <a:t>穴を維持するために</a:t>
            </a:r>
            <a:r>
              <a:rPr lang="en-US" altLang="ja-JP" dirty="0" smtClean="0">
                <a:solidFill>
                  <a:schemeClr val="tx1"/>
                </a:solidFill>
              </a:rPr>
              <a:t>“</a:t>
            </a:r>
            <a:r>
              <a:rPr lang="ja-JP" altLang="en-US" dirty="0" smtClean="0">
                <a:solidFill>
                  <a:schemeClr val="tx1"/>
                </a:solidFill>
              </a:rPr>
              <a:t>負の質量</a:t>
            </a:r>
            <a:r>
              <a:rPr lang="en-US" altLang="ja-JP" dirty="0" smtClean="0">
                <a:solidFill>
                  <a:schemeClr val="tx1"/>
                </a:solidFill>
              </a:rPr>
              <a:t>”</a:t>
            </a:r>
            <a:r>
              <a:rPr lang="ja-JP" altLang="en-US" sz="2400" dirty="0" smtClean="0">
                <a:solidFill>
                  <a:schemeClr val="tx1"/>
                </a:solidFill>
              </a:rPr>
              <a:t>の物質が必要</a:t>
            </a:r>
          </a:p>
          <a:p>
            <a:pPr>
              <a:spcAft>
                <a:spcPts val="3000"/>
              </a:spcAft>
            </a:pPr>
            <a:r>
              <a:rPr lang="en-US" altLang="ja-JP" sz="2400" dirty="0" smtClean="0">
                <a:solidFill>
                  <a:schemeClr val="tx1"/>
                </a:solidFill>
              </a:rPr>
              <a:t>“</a:t>
            </a:r>
            <a:r>
              <a:rPr lang="ja-JP" altLang="en-US" sz="2400" dirty="0" smtClean="0">
                <a:solidFill>
                  <a:schemeClr val="tx1"/>
                </a:solidFill>
              </a:rPr>
              <a:t>負の質量</a:t>
            </a:r>
            <a:r>
              <a:rPr lang="en-US" altLang="ja-JP" sz="2400" dirty="0" smtClean="0">
                <a:solidFill>
                  <a:schemeClr val="tx1"/>
                </a:solidFill>
              </a:rPr>
              <a:t>”</a:t>
            </a:r>
            <a:r>
              <a:rPr lang="ja-JP" altLang="en-US" sz="2400" dirty="0" smtClean="0">
                <a:solidFill>
                  <a:schemeClr val="tx1"/>
                </a:solidFill>
              </a:rPr>
              <a:t>のレンズ効果を示す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1060673" y="1789218"/>
          <a:ext cx="4367212" cy="361950"/>
        </p:xfrm>
        <a:graphic>
          <a:graphicData uri="http://schemas.openxmlformats.org/presentationml/2006/ole">
            <p:oleObj spid="_x0000_s27650" name="数式" r:id="rId3" imgW="2768400" imgH="228600" progId="Equation.3">
              <p:embed/>
            </p:oleObj>
          </a:graphicData>
        </a:graphic>
      </p:graphicFrame>
      <p:grpSp>
        <p:nvGrpSpPr>
          <p:cNvPr id="11" name="図形グループ 10"/>
          <p:cNvGrpSpPr/>
          <p:nvPr/>
        </p:nvGrpSpPr>
        <p:grpSpPr>
          <a:xfrm>
            <a:off x="5588897" y="1345776"/>
            <a:ext cx="3798555" cy="2652959"/>
            <a:chOff x="5450636" y="1112198"/>
            <a:chExt cx="3798555" cy="265295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6230414" y="3488158"/>
              <a:ext cx="19415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 smtClean="0"/>
                <a:t>ワームホールのイメージ図</a:t>
              </a:r>
              <a:endParaRPr kumimoji="1" lang="ja-JP" altLang="en-US" sz="1200" dirty="0"/>
            </a:p>
          </p:txBody>
        </p:sp>
        <p:pic>
          <p:nvPicPr>
            <p:cNvPr id="14" name="図 13" descr="wormhole_image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5450636" y="1112198"/>
              <a:ext cx="3798555" cy="2652959"/>
            </a:xfrm>
            <a:prstGeom prst="rect">
              <a:avLst/>
            </a:prstGeom>
          </p:spPr>
        </p:pic>
      </p:grpSp>
      <p:sp>
        <p:nvSpPr>
          <p:cNvPr id="8" name="タイトル 1"/>
          <p:cNvSpPr txBox="1">
            <a:spLocks/>
          </p:cNvSpPr>
          <p:nvPr/>
        </p:nvSpPr>
        <p:spPr>
          <a:xfrm>
            <a:off x="6545579" y="267494"/>
            <a:ext cx="2539990" cy="49450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イントロダクション</a:t>
            </a:r>
            <a:endParaRPr kumimoji="1" lang="ja-JP" altLang="en-US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そよ風">
  <a:themeElements>
    <a:clrScheme name="そよ風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そよ風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そよ風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そよ風.thmx</Template>
  <TotalTime>6284</TotalTime>
  <Words>1051</Words>
  <Application>Microsoft Macintosh PowerPoint</Application>
  <PresentationFormat>画面に合わせる (4:3)</PresentationFormat>
  <Paragraphs>228</Paragraphs>
  <Slides>23</Slides>
  <Notes>1</Notes>
  <HiddenSlides>8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5" baseType="lpstr">
      <vt:lpstr>そよ風</vt:lpstr>
      <vt:lpstr>数式</vt:lpstr>
      <vt:lpstr>エリスワームホール時空における ダスト流解とそのシャドウ</vt:lpstr>
      <vt:lpstr>Contents</vt:lpstr>
      <vt:lpstr>ワームホールとは</vt:lpstr>
      <vt:lpstr>背景</vt:lpstr>
      <vt:lpstr>イントロダクション</vt:lpstr>
      <vt:lpstr>基礎知識</vt:lpstr>
      <vt:lpstr>基礎知識</vt:lpstr>
      <vt:lpstr>基礎知識</vt:lpstr>
      <vt:lpstr>スライド 9</vt:lpstr>
      <vt:lpstr>スライド 10</vt:lpstr>
      <vt:lpstr>ダスト流解</vt:lpstr>
      <vt:lpstr>スライド 12</vt:lpstr>
      <vt:lpstr>数値計算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考察</vt:lpstr>
      <vt:lpstr>考察</vt:lpstr>
      <vt:lpstr>スライド 22</vt:lpstr>
      <vt:lpstr>まとめ , 展望</vt:lpstr>
    </vt:vector>
  </TitlesOfParts>
  <Company>山形大学地域教育文化学部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エリスワームホール時空における ダスト流解とそのシャドウ</dc:title>
  <dc:creator>大神 隆幸</dc:creator>
  <cp:lastModifiedBy>坂井 伸之</cp:lastModifiedBy>
  <cp:revision>350</cp:revision>
  <cp:lastPrinted>2014-09-05T03:38:14Z</cp:lastPrinted>
  <dcterms:created xsi:type="dcterms:W3CDTF">2014-10-04T07:37:41Z</dcterms:created>
  <dcterms:modified xsi:type="dcterms:W3CDTF">2014-10-04T07:47:22Z</dcterms:modified>
</cp:coreProperties>
</file>