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6" r:id="rId3"/>
    <p:sldId id="331" r:id="rId4"/>
    <p:sldId id="332" r:id="rId5"/>
    <p:sldId id="335" r:id="rId6"/>
    <p:sldId id="357" r:id="rId7"/>
    <p:sldId id="338" r:id="rId8"/>
    <p:sldId id="327" r:id="rId9"/>
    <p:sldId id="358" r:id="rId10"/>
    <p:sldId id="359" r:id="rId11"/>
    <p:sldId id="370" r:id="rId12"/>
    <p:sldId id="371" r:id="rId13"/>
    <p:sldId id="372" r:id="rId14"/>
    <p:sldId id="341" r:id="rId15"/>
    <p:sldId id="375" r:id="rId16"/>
    <p:sldId id="376" r:id="rId17"/>
    <p:sldId id="377" r:id="rId18"/>
    <p:sldId id="382" r:id="rId19"/>
    <p:sldId id="389" r:id="rId20"/>
    <p:sldId id="384" r:id="rId21"/>
    <p:sldId id="378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4E13-5B30-436B-B66A-8A67C76627A4}" type="datetimeFigureOut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949CE-A35B-437D-85E0-22E20279C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08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0C24-F0B8-4457-AEE1-AEF5D5FFEB3A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63BE9D0-A470-416C-B0E1-B488FFCA4A7F}" type="slidenum">
              <a:rPr lang="ja-JP" altLang="en-US" smtClean="0"/>
              <a:pPr/>
              <a:t>‹#›</a:t>
            </a:fld>
            <a:r>
              <a:rPr lang="en-US" altLang="ja-JP" dirty="0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813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B29B-133E-4E69-B5A8-93B676B80F31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74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9554-D612-417D-AD65-0E23418A2856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21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69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>
            <a:lvl1pPr>
              <a:defRPr sz="2000"/>
            </a:lvl1pPr>
            <a:lvl2pPr marL="742950" indent="-285750">
              <a:buFont typeface="Wingdings" panose="05000000000000000000" pitchFamily="2" charset="2"/>
              <a:buChar char="Ø"/>
              <a:defRPr sz="2000"/>
            </a:lvl2pPr>
            <a:lvl3pPr marL="1143000" indent="-228600">
              <a:buFont typeface="Wingdings" panose="05000000000000000000" pitchFamily="2" charset="2"/>
              <a:buChar char="ü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63BE9D0-A470-416C-B0E1-B488FFCA4A7F}" type="slidenum">
              <a:rPr lang="ja-JP" altLang="en-US" smtClean="0"/>
              <a:pPr/>
              <a:t>‹#›</a:t>
            </a:fld>
            <a:r>
              <a:rPr lang="en-US" altLang="ja-JP" dirty="0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96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45B8-0618-4F9D-A4E6-49A570EC7492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93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8011-D193-48A0-8472-08B441D5C353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5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A325-7EF0-450B-853B-A015B9D1111A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07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317F-7E3A-43DE-862A-BF5F52E30443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06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BB3E-F076-4E2C-8FBB-B9F20EAA0877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43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A121-90BB-4F23-8CDD-BC1EECE599C0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29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210E-F26E-4B9B-B72F-35FDEE5BF42A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6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D593-CEE2-4103-B540-3D80F0A2C76F}" type="datetime1">
              <a:rPr kumimoji="1" lang="ja-JP" altLang="en-US" smtClean="0"/>
              <a:t>2014/10/4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E9D0-A470-416C-B0E1-B488FFCA4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7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9.png"/><Relationship Id="rId3" Type="http://schemas.openxmlformats.org/officeDocument/2006/relationships/tags" Target="../tags/tag32.xml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34.xml"/><Relationship Id="rId10" Type="http://schemas.openxmlformats.org/officeDocument/2006/relationships/image" Target="../media/image36.png"/><Relationship Id="rId4" Type="http://schemas.openxmlformats.org/officeDocument/2006/relationships/tags" Target="../tags/tag33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44.png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42.xml"/><Relationship Id="rId7" Type="http://schemas.openxmlformats.org/officeDocument/2006/relationships/image" Target="../media/image4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53.png"/><Relationship Id="rId2" Type="http://schemas.openxmlformats.org/officeDocument/2006/relationships/tags" Target="../tags/tag44.xml"/><Relationship Id="rId16" Type="http://schemas.openxmlformats.org/officeDocument/2006/relationships/image" Target="../media/image56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52.png"/><Relationship Id="rId5" Type="http://schemas.openxmlformats.org/officeDocument/2006/relationships/tags" Target="../tags/tag47.xml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tags" Target="../tags/tag46.xml"/><Relationship Id="rId9" Type="http://schemas.openxmlformats.org/officeDocument/2006/relationships/image" Target="../media/image34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50.png"/><Relationship Id="rId18" Type="http://schemas.openxmlformats.org/officeDocument/2006/relationships/image" Target="../media/image42.png"/><Relationship Id="rId3" Type="http://schemas.openxmlformats.org/officeDocument/2006/relationships/tags" Target="../tags/tag54.xml"/><Relationship Id="rId21" Type="http://schemas.openxmlformats.org/officeDocument/2006/relationships/image" Target="../media/image66.png"/><Relationship Id="rId7" Type="http://schemas.openxmlformats.org/officeDocument/2006/relationships/tags" Target="../tags/tag58.xml"/><Relationship Id="rId12" Type="http://schemas.openxmlformats.org/officeDocument/2006/relationships/image" Target="../media/image60.png"/><Relationship Id="rId17" Type="http://schemas.openxmlformats.org/officeDocument/2006/relationships/image" Target="../media/image64.png"/><Relationship Id="rId2" Type="http://schemas.openxmlformats.org/officeDocument/2006/relationships/tags" Target="../tags/tag53.xml"/><Relationship Id="rId16" Type="http://schemas.openxmlformats.org/officeDocument/2006/relationships/image" Target="../media/image63.png"/><Relationship Id="rId20" Type="http://schemas.openxmlformats.org/officeDocument/2006/relationships/image" Target="../media/image65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69.png"/><Relationship Id="rId5" Type="http://schemas.openxmlformats.org/officeDocument/2006/relationships/tags" Target="../tags/tag56.xml"/><Relationship Id="rId15" Type="http://schemas.openxmlformats.org/officeDocument/2006/relationships/image" Target="../media/image62.png"/><Relationship Id="rId23" Type="http://schemas.openxmlformats.org/officeDocument/2006/relationships/image" Target="../media/image68.png"/><Relationship Id="rId10" Type="http://schemas.openxmlformats.org/officeDocument/2006/relationships/tags" Target="../tags/tag61.xml"/><Relationship Id="rId19" Type="http://schemas.openxmlformats.org/officeDocument/2006/relationships/image" Target="../media/image43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61.png"/><Relationship Id="rId22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66.xml"/><Relationship Id="rId7" Type="http://schemas.openxmlformats.org/officeDocument/2006/relationships/image" Target="../media/image7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png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14.xml"/><Relationship Id="rId10" Type="http://schemas.openxmlformats.org/officeDocument/2006/relationships/image" Target="../media/image16.png"/><Relationship Id="rId4" Type="http://schemas.openxmlformats.org/officeDocument/2006/relationships/tags" Target="../tags/tag13.xml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9.xml"/><Relationship Id="rId7" Type="http://schemas.openxmlformats.org/officeDocument/2006/relationships/image" Target="../media/image2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21.xml"/><Relationship Id="rId10" Type="http://schemas.openxmlformats.org/officeDocument/2006/relationships/image" Target="../media/image27.png"/><Relationship Id="rId4" Type="http://schemas.openxmlformats.org/officeDocument/2006/relationships/tags" Target="../tags/tag20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29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0.png"/><Relationship Id="rId17" Type="http://schemas.openxmlformats.org/officeDocument/2006/relationships/image" Target="../media/image33.png"/><Relationship Id="rId2" Type="http://schemas.openxmlformats.org/officeDocument/2006/relationships/tags" Target="../tags/tag23.xml"/><Relationship Id="rId16" Type="http://schemas.openxmlformats.org/officeDocument/2006/relationships/image" Target="../media/image3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9.png"/><Relationship Id="rId5" Type="http://schemas.openxmlformats.org/officeDocument/2006/relationships/tags" Target="../tags/tag26.xml"/><Relationship Id="rId15" Type="http://schemas.openxmlformats.org/officeDocument/2006/relationships/image" Target="../media/image30.png"/><Relationship Id="rId10" Type="http://schemas.openxmlformats.org/officeDocument/2006/relationships/image" Target="../media/image1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dirty="0"/>
              <a:t>ブラックホールによる光子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軌道</a:t>
            </a:r>
            <a:r>
              <a:rPr lang="ja-JP" altLang="en-US" dirty="0"/>
              <a:t>角運動量の生成２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14192"/>
            <a:ext cx="6400800" cy="256713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西川隆</a:t>
            </a:r>
            <a:r>
              <a:rPr lang="ja-JP" altLang="en-US" dirty="0" smtClean="0">
                <a:solidFill>
                  <a:schemeClr val="tx1"/>
                </a:solidFill>
              </a:rPr>
              <a:t>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大阪市立大学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sz="2200" dirty="0" smtClean="0">
                <a:solidFill>
                  <a:schemeClr val="tx1"/>
                </a:solidFill>
              </a:rPr>
              <a:t>共同研究者</a:t>
            </a:r>
            <a:endParaRPr lang="en-US" altLang="ja-JP" sz="2200" dirty="0" smtClean="0">
              <a:solidFill>
                <a:schemeClr val="tx1"/>
              </a:solidFill>
            </a:endParaRPr>
          </a:p>
          <a:p>
            <a:r>
              <a:rPr lang="ja-JP" altLang="en-US" sz="2200" dirty="0" smtClean="0">
                <a:solidFill>
                  <a:schemeClr val="tx1"/>
                </a:solidFill>
              </a:rPr>
              <a:t>桝田篤樹</a:t>
            </a:r>
            <a:r>
              <a:rPr lang="en-US" altLang="ja-JP" sz="2200" dirty="0" smtClean="0">
                <a:solidFill>
                  <a:schemeClr val="tx1"/>
                </a:solidFill>
              </a:rPr>
              <a:t>,</a:t>
            </a:r>
            <a:r>
              <a:rPr lang="ja-JP" altLang="en-US" sz="2200" dirty="0">
                <a:solidFill>
                  <a:schemeClr val="tx1"/>
                </a:solidFill>
              </a:rPr>
              <a:t>中尾</a:t>
            </a:r>
            <a:r>
              <a:rPr lang="ja-JP" altLang="en-US" sz="2200" dirty="0" smtClean="0">
                <a:solidFill>
                  <a:schemeClr val="tx1"/>
                </a:solidFill>
              </a:rPr>
              <a:t>憲一</a:t>
            </a:r>
            <a:r>
              <a:rPr lang="en-US" altLang="ja-JP" sz="2200" dirty="0" smtClean="0">
                <a:solidFill>
                  <a:schemeClr val="tx1"/>
                </a:solidFill>
              </a:rPr>
              <a:t>,</a:t>
            </a:r>
            <a:r>
              <a:rPr lang="ja-JP" altLang="en-US" sz="2200" dirty="0">
                <a:solidFill>
                  <a:schemeClr val="tx1"/>
                </a:solidFill>
              </a:rPr>
              <a:t>石原</a:t>
            </a:r>
            <a:r>
              <a:rPr lang="ja-JP" altLang="en-US" sz="2200" dirty="0" smtClean="0">
                <a:solidFill>
                  <a:schemeClr val="tx1"/>
                </a:solidFill>
              </a:rPr>
              <a:t>秀樹（大阪市立大学）</a:t>
            </a:r>
            <a:endParaRPr lang="en-US" altLang="ja-JP" sz="2200" dirty="0">
              <a:solidFill>
                <a:schemeClr val="tx1"/>
              </a:solidFill>
            </a:endParaRPr>
          </a:p>
          <a:p>
            <a:r>
              <a:rPr lang="ja-JP" altLang="en-US" sz="2200" dirty="0" smtClean="0">
                <a:solidFill>
                  <a:schemeClr val="tx1"/>
                </a:solidFill>
              </a:rPr>
              <a:t>南部</a:t>
            </a:r>
            <a:r>
              <a:rPr lang="ja-JP" altLang="en-US" sz="2200" dirty="0">
                <a:solidFill>
                  <a:schemeClr val="tx1"/>
                </a:solidFill>
              </a:rPr>
              <a:t>保</a:t>
            </a:r>
            <a:r>
              <a:rPr lang="ja-JP" altLang="en-US" sz="2200" dirty="0" smtClean="0">
                <a:solidFill>
                  <a:schemeClr val="tx1"/>
                </a:solidFill>
              </a:rPr>
              <a:t>貞（名古屋大学）</a:t>
            </a:r>
            <a:endParaRPr lang="en-US" altLang="ja-JP" sz="22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824" y="67260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/>
              <a:t>第２４回「ブラックホール地</a:t>
            </a:r>
            <a:r>
              <a:rPr lang="ja-JP" altLang="en-US" sz="1600" dirty="0"/>
              <a:t>平面勉強会」研究会</a:t>
            </a:r>
            <a:r>
              <a:rPr kumimoji="1" lang="en-US" altLang="ja-JP" sz="1600" dirty="0" smtClean="0"/>
              <a:t>@</a:t>
            </a:r>
            <a:r>
              <a:rPr lang="ja-JP" altLang="en-US" sz="1600" dirty="0"/>
              <a:t>山口</a:t>
            </a:r>
            <a:r>
              <a:rPr kumimoji="1" lang="ja-JP" altLang="en-US" sz="1600" dirty="0" smtClean="0"/>
              <a:t>　</a:t>
            </a:r>
            <a:r>
              <a:rPr lang="en-US" altLang="ja-JP" sz="1600" dirty="0" smtClean="0"/>
              <a:t>[4-5 Oct 2014]</a:t>
            </a:r>
            <a:endParaRPr kumimoji="1" lang="ja-JP" altLang="en-US" sz="1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57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Kerr</a:t>
            </a:r>
            <a:r>
              <a:rPr lang="ja-JP" altLang="en-US" dirty="0" smtClean="0"/>
              <a:t>時空で光子の軌道角運動量を検出</a:t>
            </a:r>
            <a:r>
              <a:rPr kumimoji="1" lang="ja-JP" altLang="en-US" dirty="0" smtClean="0"/>
              <a:t>しない例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Kerr</a:t>
            </a:r>
            <a:r>
              <a:rPr kumimoji="1" lang="ja-JP" altLang="en-US" dirty="0" smtClean="0"/>
              <a:t>時空で光子の軌道角運動量</a:t>
            </a:r>
            <a:r>
              <a:rPr lang="ja-JP" altLang="en-US" dirty="0" smtClean="0"/>
              <a:t>を検出</a:t>
            </a:r>
            <a:r>
              <a:rPr kumimoji="1" lang="ja-JP" altLang="en-US" dirty="0" smtClean="0"/>
              <a:t>する例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10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93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62726"/>
            <a:ext cx="5832648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ja-JP" dirty="0"/>
              <a:t>Kerr</a:t>
            </a:r>
            <a:r>
              <a:rPr lang="ja-JP" altLang="en-US" dirty="0"/>
              <a:t>時空で光子の軌道角</a:t>
            </a:r>
            <a:r>
              <a:rPr lang="ja-JP" altLang="en-US" dirty="0" smtClean="0"/>
              <a:t>運動量を検出する</a:t>
            </a:r>
            <a:r>
              <a:rPr lang="ja-JP" altLang="en-US" dirty="0"/>
              <a:t>例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 smtClean="0"/>
              <a:t>結果；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rgbClr val="FF0000"/>
                </a:solidFill>
              </a:rPr>
              <a:t>３本の軌道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の干渉効果で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OAM</a:t>
            </a:r>
            <a:r>
              <a:rPr kumimoji="1" lang="ja-JP" altLang="en-US" sz="2400" b="1" dirty="0" err="1" smtClean="0">
                <a:solidFill>
                  <a:srgbClr val="FF0000"/>
                </a:solidFill>
              </a:rPr>
              <a:t>は</a:t>
            </a:r>
            <a:r>
              <a:rPr lang="ja-JP" altLang="en-US" sz="2400" b="1" dirty="0" err="1">
                <a:solidFill>
                  <a:srgbClr val="FF0000"/>
                </a:solidFill>
              </a:rPr>
              <a:t>検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出</a:t>
            </a:r>
            <a:r>
              <a:rPr lang="ja-JP" altLang="en-US" sz="2400" b="1" dirty="0">
                <a:solidFill>
                  <a:srgbClr val="FF0000"/>
                </a:solidFill>
              </a:rPr>
              <a:t>される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しかし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、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OAM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の値は非常に小さい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6468484" y="917766"/>
            <a:ext cx="479780" cy="78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426" y="1871110"/>
            <a:ext cx="685803" cy="1264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7602"/>
            <a:ext cx="483108" cy="2286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987951"/>
            <a:ext cx="508028" cy="2288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21" y="3736586"/>
            <a:ext cx="838204" cy="3810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フリーフォーム 6"/>
          <p:cNvSpPr/>
          <p:nvPr/>
        </p:nvSpPr>
        <p:spPr>
          <a:xfrm>
            <a:off x="1475656" y="4241151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1547664" y="4238530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1608601" y="4238530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 rot="19577127">
            <a:off x="6632134" y="900220"/>
            <a:ext cx="846957" cy="327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テキスト ボックス 2051"/>
          <p:cNvSpPr txBox="1"/>
          <p:nvPr/>
        </p:nvSpPr>
        <p:spPr>
          <a:xfrm>
            <a:off x="7308304" y="105967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検出器</a:t>
            </a:r>
            <a:endParaRPr kumimoji="1" lang="ja-JP" alt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12445" r="43656" b="66888"/>
          <a:stretch/>
        </p:blipFill>
        <p:spPr bwMode="auto">
          <a:xfrm>
            <a:off x="1224149" y="4689044"/>
            <a:ext cx="179499" cy="1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テキスト ボックス 2052"/>
          <p:cNvSpPr txBox="1"/>
          <p:nvPr/>
        </p:nvSpPr>
        <p:spPr>
          <a:xfrm>
            <a:off x="107504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oint source</a:t>
            </a:r>
            <a:endParaRPr kumimoji="1" lang="ja-JP" altLang="en-US" dirty="0"/>
          </a:p>
        </p:txBody>
      </p:sp>
      <p:pic>
        <p:nvPicPr>
          <p:cNvPr id="2054" name="図 20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269" y="2842935"/>
            <a:ext cx="507522" cy="2286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円/楕円 18"/>
          <p:cNvSpPr/>
          <p:nvPr/>
        </p:nvSpPr>
        <p:spPr>
          <a:xfrm flipV="1">
            <a:off x="3995936" y="4709780"/>
            <a:ext cx="117477" cy="1177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11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</a:t>
            </a:r>
            <a:r>
              <a:rPr kumimoji="1" lang="en-US" altLang="ja-JP" dirty="0" smtClean="0"/>
              <a:t>irst ray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光線束が</a:t>
            </a:r>
            <a:r>
              <a:rPr kumimoji="1" lang="en-US" altLang="ja-JP" b="1" dirty="0" smtClean="0"/>
              <a:t>rotation</a:t>
            </a:r>
            <a:r>
              <a:rPr kumimoji="1" lang="ja-JP" altLang="en-US" b="1" dirty="0" smtClean="0"/>
              <a:t>をもたないの</a:t>
            </a:r>
            <a:r>
              <a:rPr lang="ja-JP" altLang="en-US" b="1" dirty="0" smtClean="0"/>
              <a:t>で</a:t>
            </a:r>
            <a:r>
              <a:rPr lang="en-US" altLang="ja-JP" b="1" dirty="0" smtClean="0"/>
              <a:t>OAM</a:t>
            </a:r>
            <a:r>
              <a:rPr lang="ja-JP" altLang="en-US" b="1" dirty="0" err="1" smtClean="0"/>
              <a:t>は検</a:t>
            </a:r>
            <a:r>
              <a:rPr lang="ja-JP" altLang="en-US" b="1" dirty="0" smtClean="0"/>
              <a:t>出されない</a:t>
            </a:r>
            <a:endParaRPr kumimoji="1" lang="ja-JP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110540"/>
            <a:ext cx="5143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435" y="4384658"/>
            <a:ext cx="838204" cy="3810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フリーフォーム 6"/>
          <p:cNvSpPr/>
          <p:nvPr/>
        </p:nvSpPr>
        <p:spPr>
          <a:xfrm>
            <a:off x="2306070" y="4889223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2378078" y="4886602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439015" y="4886602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12445" r="43656" b="66888"/>
          <a:stretch/>
        </p:blipFill>
        <p:spPr bwMode="auto">
          <a:xfrm>
            <a:off x="2054563" y="5337116"/>
            <a:ext cx="179499" cy="1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937918" y="50131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oint source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6612500" y="2080686"/>
            <a:ext cx="479780" cy="78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6442" y="3034030"/>
            <a:ext cx="685803" cy="1264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正方形/長方形 13"/>
          <p:cNvSpPr/>
          <p:nvPr/>
        </p:nvSpPr>
        <p:spPr>
          <a:xfrm rot="19577127">
            <a:off x="6776150" y="2063140"/>
            <a:ext cx="846957" cy="327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52320" y="222259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検出器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12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0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96" y="2777408"/>
            <a:ext cx="51435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</a:t>
            </a:r>
            <a:r>
              <a:rPr kumimoji="1" lang="en-US" altLang="ja-JP" dirty="0" smtClean="0"/>
              <a:t>irst ray &amp; second ray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検出器を</a:t>
            </a:r>
            <a:r>
              <a:rPr kumimoji="1" lang="en-US" altLang="ja-JP" b="1" dirty="0" smtClean="0"/>
              <a:t>first image</a:t>
            </a:r>
            <a:r>
              <a:rPr kumimoji="1" lang="ja-JP" altLang="en-US" b="1" dirty="0" smtClean="0"/>
              <a:t>の方向に向ける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たした波は</a:t>
            </a:r>
            <a:r>
              <a:rPr lang="en-US" altLang="ja-JP" b="1" dirty="0" smtClean="0"/>
              <a:t>screen</a:t>
            </a:r>
            <a:r>
              <a:rPr lang="ja-JP" altLang="en-US" b="1" dirty="0" smtClean="0"/>
              <a:t>上で</a:t>
            </a:r>
            <a:r>
              <a:rPr lang="en-US" altLang="ja-JP" b="1" dirty="0" smtClean="0"/>
              <a:t>mirror symmetry</a:t>
            </a:r>
            <a:r>
              <a:rPr lang="ja-JP" altLang="en-US" b="1" dirty="0" smtClean="0"/>
              <a:t>をもつので</a:t>
            </a:r>
            <a:r>
              <a:rPr lang="en-US" altLang="ja-JP" b="1" dirty="0" smtClean="0"/>
              <a:t>OAM</a:t>
            </a:r>
            <a:r>
              <a:rPr lang="ja-JP" altLang="en-US" b="1" dirty="0" err="1" smtClean="0"/>
              <a:t>は検</a:t>
            </a:r>
            <a:r>
              <a:rPr lang="ja-JP" altLang="en-US" b="1" dirty="0" smtClean="0"/>
              <a:t>出されない。</a:t>
            </a:r>
            <a:endParaRPr lang="en-US" altLang="ja-JP" b="1" dirty="0" smtClean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181" y="5173226"/>
            <a:ext cx="838204" cy="3810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フリーフォーム 7"/>
          <p:cNvSpPr/>
          <p:nvPr/>
        </p:nvSpPr>
        <p:spPr>
          <a:xfrm>
            <a:off x="2915816" y="5677791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987824" y="5675170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3048761" y="5675170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12445" r="43656" b="66888"/>
          <a:stretch/>
        </p:blipFill>
        <p:spPr bwMode="auto">
          <a:xfrm>
            <a:off x="2664309" y="6125684"/>
            <a:ext cx="179499" cy="1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547664" y="58017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oint source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7079050" y="2933990"/>
            <a:ext cx="479780" cy="78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992" y="3887334"/>
            <a:ext cx="685803" cy="1264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正方形/長方形 14"/>
          <p:cNvSpPr/>
          <p:nvPr/>
        </p:nvSpPr>
        <p:spPr>
          <a:xfrm rot="19577127">
            <a:off x="7242700" y="2916444"/>
            <a:ext cx="846957" cy="327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18870" y="307589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検出器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83568" y="2317522"/>
            <a:ext cx="2448272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12445" r="43656" b="66888"/>
          <a:stretch/>
        </p:blipFill>
        <p:spPr bwMode="auto">
          <a:xfrm>
            <a:off x="1728205" y="3069991"/>
            <a:ext cx="358998" cy="36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12445" r="43656" b="66888"/>
          <a:stretch/>
        </p:blipFill>
        <p:spPr bwMode="auto">
          <a:xfrm>
            <a:off x="2137043" y="3787465"/>
            <a:ext cx="251138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線コネクタ 21"/>
          <p:cNvCxnSpPr/>
          <p:nvPr/>
        </p:nvCxnSpPr>
        <p:spPr>
          <a:xfrm>
            <a:off x="1223107" y="2132856"/>
            <a:ext cx="1548693" cy="270494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579668" y="4653136"/>
            <a:ext cx="198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screen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87624" y="1873070"/>
            <a:ext cx="197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</a:t>
            </a:r>
            <a:r>
              <a:rPr kumimoji="1" lang="en-US" altLang="ja-JP" dirty="0" smtClean="0"/>
              <a:t>irror symmetry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13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ource, lens, screen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182904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Kerr </a:t>
                </a:r>
                <a:r>
                  <a:rPr lang="en-US" altLang="ja-JP" dirty="0" err="1" smtClean="0"/>
                  <a:t>spacetime</a:t>
                </a:r>
                <a:r>
                  <a:rPr lang="en-US" altLang="ja-JP" dirty="0"/>
                  <a:t>;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𝑎</m:t>
                    </m:r>
                    <m:r>
                      <a:rPr lang="en-US" altLang="ja-JP" i="1">
                        <a:latin typeface="Cambria Math"/>
                      </a:rPr>
                      <m:t>=0.99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/>
                  <a:t>s</a:t>
                </a:r>
                <a:r>
                  <a:rPr kumimoji="1" lang="en-US" altLang="ja-JP" dirty="0" smtClean="0"/>
                  <a:t>calar field, </a:t>
                </a:r>
                <a:r>
                  <a:rPr kumimoji="1" lang="ja-JP" altLang="en-US" dirty="0" smtClean="0"/>
                  <a:t>十分遠方で</a:t>
                </a:r>
                <a:r>
                  <a:rPr lang="ja-JP" altLang="en-US" dirty="0" smtClean="0"/>
                  <a:t>球面</a:t>
                </a:r>
                <a:r>
                  <a:rPr lang="ja-JP" altLang="en-US" dirty="0"/>
                  <a:t>波</a:t>
                </a:r>
                <a:endParaRPr kumimoji="1" lang="en-US" altLang="ja-JP" dirty="0" smtClean="0"/>
              </a:p>
              <a:p>
                <a:r>
                  <a:rPr kumimoji="1" lang="ja-JP" altLang="en-US" dirty="0" smtClean="0"/>
                  <a:t>検出器の向きは</a:t>
                </a:r>
                <a:r>
                  <a:rPr lang="en-US" altLang="ja-JP" dirty="0" smtClean="0"/>
                  <a:t>first image</a:t>
                </a:r>
                <a:r>
                  <a:rPr lang="ja-JP" altLang="en-US" dirty="0" smtClean="0"/>
                  <a:t>の</a:t>
                </a:r>
                <a:r>
                  <a:rPr kumimoji="1" lang="ja-JP" altLang="en-US" dirty="0" smtClean="0"/>
                  <a:t>方向</a:t>
                </a:r>
                <a:endParaRPr kumimoji="1" lang="en-US" altLang="ja-JP" dirty="0" smtClean="0"/>
              </a:p>
              <a:p>
                <a:r>
                  <a:rPr lang="en-US" altLang="ja-JP" b="1" dirty="0"/>
                  <a:t>ray </a:t>
                </a:r>
                <a:r>
                  <a:rPr lang="en-US" altLang="ja-JP" b="1" dirty="0" smtClean="0"/>
                  <a:t>tracing</a:t>
                </a:r>
                <a:r>
                  <a:rPr lang="ja-JP" altLang="en-US" b="1" dirty="0"/>
                  <a:t> </a:t>
                </a:r>
                <a:r>
                  <a:rPr lang="en-US" altLang="ja-JP" b="1" dirty="0" smtClean="0"/>
                  <a:t>(solving null geodesics)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1829041"/>
              </a:xfrm>
              <a:blipFill rotWithShape="1">
                <a:blip r:embed="rId3"/>
                <a:stretch>
                  <a:fillRect l="-593" t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H="1" flipV="1">
            <a:off x="4225815" y="4997076"/>
            <a:ext cx="314571" cy="3806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611560" y="5213100"/>
            <a:ext cx="662473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4310507" y="514109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1475656" y="4657015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1547664" y="4654394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1608601" y="4654394"/>
            <a:ext cx="204953" cy="1060057"/>
          </a:xfrm>
          <a:custGeom>
            <a:avLst/>
            <a:gdLst>
              <a:gd name="connsiteX0" fmla="*/ 0 w 204953"/>
              <a:gd name="connsiteY0" fmla="*/ 0 h 1060057"/>
              <a:gd name="connsiteX1" fmla="*/ 202301 w 204953"/>
              <a:gd name="connsiteY1" fmla="*/ 509798 h 1060057"/>
              <a:gd name="connsiteX2" fmla="*/ 97104 w 204953"/>
              <a:gd name="connsiteY2" fmla="*/ 1060057 h 106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53" h="1060057">
                <a:moveTo>
                  <a:pt x="0" y="0"/>
                </a:moveTo>
                <a:cubicBezTo>
                  <a:pt x="93058" y="166561"/>
                  <a:pt x="186117" y="333122"/>
                  <a:pt x="202301" y="509798"/>
                </a:cubicBezTo>
                <a:cubicBezTo>
                  <a:pt x="218485" y="686474"/>
                  <a:pt x="157794" y="873265"/>
                  <a:pt x="97104" y="1060057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12445" r="43656" b="66888"/>
          <a:stretch/>
        </p:blipFill>
        <p:spPr bwMode="auto">
          <a:xfrm>
            <a:off x="1224149" y="5104908"/>
            <a:ext cx="179499" cy="1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107504" y="478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oint source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6036436" y="2781212"/>
            <a:ext cx="479780" cy="783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378" y="3734556"/>
            <a:ext cx="685803" cy="1264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正方形/長方形 35"/>
          <p:cNvSpPr/>
          <p:nvPr/>
        </p:nvSpPr>
        <p:spPr>
          <a:xfrm rot="19577127">
            <a:off x="6200086" y="2763666"/>
            <a:ext cx="846957" cy="327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76256" y="29231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検出器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2555776" y="5979811"/>
                <a:ext cx="1161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979811"/>
                <a:ext cx="116197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168404" y="4285062"/>
                <a:ext cx="1161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404" y="4285062"/>
                <a:ext cx="116197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/>
          <p:cNvCxnSpPr/>
          <p:nvPr/>
        </p:nvCxnSpPr>
        <p:spPr>
          <a:xfrm>
            <a:off x="1331640" y="5855450"/>
            <a:ext cx="3068617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4502255" y="3236541"/>
            <a:ext cx="1725929" cy="1848643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14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10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</a:t>
            </a:r>
            <a:r>
              <a:rPr lang="en-US" altLang="ja-JP" dirty="0" smtClean="0"/>
              <a:t>irst, second and third ray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15" y="1772816"/>
            <a:ext cx="4394249" cy="277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080120"/>
          </a:xfrm>
        </p:spPr>
        <p:txBody>
          <a:bodyPr/>
          <a:lstStyle/>
          <a:p>
            <a:r>
              <a:rPr lang="en-US" altLang="ja-JP" dirty="0"/>
              <a:t>f</a:t>
            </a:r>
            <a:r>
              <a:rPr kumimoji="1" lang="en-US" altLang="ja-JP" dirty="0" smtClean="0"/>
              <a:t>rame dragging</a:t>
            </a:r>
            <a:r>
              <a:rPr kumimoji="1" lang="ja-JP" altLang="en-US" dirty="0" smtClean="0"/>
              <a:t>により、軌道が平面内にとどまらない</a:t>
            </a:r>
            <a:endParaRPr kumimoji="1" lang="en-US" altLang="ja-JP" dirty="0" smtClean="0"/>
          </a:p>
          <a:p>
            <a:r>
              <a:rPr lang="en-US" altLang="ja-JP" dirty="0"/>
              <a:t>s</a:t>
            </a:r>
            <a:r>
              <a:rPr lang="en-US" altLang="ja-JP" dirty="0" smtClean="0"/>
              <a:t>econd ray, third ray</a:t>
            </a:r>
            <a:r>
              <a:rPr lang="ja-JP" altLang="en-US" dirty="0" smtClean="0"/>
              <a:t>は</a:t>
            </a:r>
            <a:r>
              <a:rPr lang="en-US" altLang="ja-JP" dirty="0" smtClean="0"/>
              <a:t>caustic</a:t>
            </a:r>
            <a:r>
              <a:rPr lang="ja-JP" altLang="en-US" dirty="0" smtClean="0"/>
              <a:t>を経験して振幅が小さくなる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823570" cy="422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925318"/>
            <a:ext cx="2712178" cy="4235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03648" y="1219774"/>
            <a:ext cx="162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光線の軌道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08" y="4509120"/>
            <a:ext cx="162425" cy="2160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364088" y="1403484"/>
            <a:ext cx="256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軌道に沿った波の振幅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925207"/>
            <a:ext cx="2987096" cy="4480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15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8"/>
          <a:stretch/>
        </p:blipFill>
        <p:spPr bwMode="auto">
          <a:xfrm>
            <a:off x="5741244" y="2348880"/>
            <a:ext cx="3223244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検出器付近の波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ray1,2,3</a:t>
            </a:r>
            <a:r>
              <a:rPr lang="ja-JP" altLang="en-US" dirty="0" smtClean="0"/>
              <a:t>に</a:t>
            </a:r>
            <a:r>
              <a:rPr lang="ja-JP" altLang="en-US" dirty="0"/>
              <a:t>沿った</a:t>
            </a:r>
            <a:r>
              <a:rPr lang="ja-JP" altLang="en-US" dirty="0" smtClean="0"/>
              <a:t>波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検出器付近の</a:t>
            </a:r>
            <a:r>
              <a:rPr lang="ja-JP" altLang="en-US" dirty="0" smtClean="0"/>
              <a:t>波を３つの波のたしあわせで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近似する</a:t>
            </a:r>
            <a:endParaRPr lang="en-US" altLang="ja-JP" dirty="0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47281"/>
            <a:ext cx="7426674" cy="3695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74" y="3849851"/>
            <a:ext cx="4160255" cy="2992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0157" y="3645024"/>
            <a:ext cx="278385" cy="25404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直線コネクタ 23"/>
          <p:cNvCxnSpPr/>
          <p:nvPr/>
        </p:nvCxnSpPr>
        <p:spPr>
          <a:xfrm>
            <a:off x="8519414" y="2589180"/>
            <a:ext cx="236711" cy="240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366404"/>
            <a:ext cx="685803" cy="1264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34" y="2814452"/>
            <a:ext cx="278892" cy="25450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74" y="2222796"/>
            <a:ext cx="3376254" cy="270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4718" y="3518001"/>
            <a:ext cx="277879" cy="2535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16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07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OAM</a:t>
            </a:r>
            <a:r>
              <a:rPr kumimoji="1" lang="ja-JP" altLang="en-US" dirty="0" smtClean="0"/>
              <a:t>の値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ja-JP" altLang="en-US" dirty="0" smtClean="0"/>
                  <a:t>の</a:t>
                </a:r>
                <a:r>
                  <a:rPr lang="en-US" altLang="ja-JP" dirty="0" smtClean="0"/>
                  <a:t>OAM</a:t>
                </a:r>
                <a:r>
                  <a:rPr lang="ja-JP" altLang="en-US" dirty="0" smtClean="0"/>
                  <a:t>の</a:t>
                </a:r>
                <a:r>
                  <a:rPr lang="en-US" altLang="ja-JP" dirty="0" smtClean="0"/>
                  <a:t>z</a:t>
                </a:r>
                <a:r>
                  <a:rPr lang="ja-JP" altLang="en-US" dirty="0" smtClean="0"/>
                  <a:t>成分；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					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OAM</a:t>
                </a:r>
                <a:r>
                  <a:rPr lang="ja-JP" altLang="en-US" b="1" dirty="0" err="1" smtClean="0">
                    <a:solidFill>
                      <a:srgbClr val="FF0000"/>
                    </a:solidFill>
                  </a:rPr>
                  <a:t>を検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出する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!!</a:t>
                </a:r>
                <a:endParaRPr lang="en-US" altLang="ja-JP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OAM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OAM spectrum</a:t>
                </a:r>
                <a:r>
                  <a:rPr kumimoji="1" lang="ja-JP" altLang="en-US" dirty="0" smtClean="0"/>
                  <a:t>の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𝑚</m:t>
                    </m:r>
                    <m:r>
                      <a:rPr kumimoji="1" lang="en-US" altLang="ja-JP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kumimoji="1" lang="ja-JP" altLang="en-US" dirty="0" smtClean="0"/>
                  <a:t>のモードと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𝑚</m:t>
                    </m:r>
                    <m:r>
                      <a:rPr kumimoji="1" lang="en-US" altLang="ja-JP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kumimoji="1" lang="ja-JP" altLang="en-US" dirty="0" smtClean="0"/>
                  <a:t>のモードの</a:t>
                </a:r>
                <a:r>
                  <a:rPr kumimoji="1" lang="en-US" altLang="ja-JP" dirty="0" smtClean="0"/>
                  <a:t>asymmetry</a:t>
                </a:r>
                <a:r>
                  <a:rPr kumimoji="1" lang="ja-JP" altLang="en-US" dirty="0" smtClean="0"/>
                  <a:t>が重要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741" t="-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212" y="1157112"/>
            <a:ext cx="2442677" cy="2750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483" y="5062057"/>
            <a:ext cx="1879108" cy="2788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1879"/>
            <a:ext cx="3460445" cy="224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17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40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矢印コネクタ 28"/>
          <p:cNvCxnSpPr/>
          <p:nvPr/>
        </p:nvCxnSpPr>
        <p:spPr>
          <a:xfrm flipV="1">
            <a:off x="6732241" y="1412778"/>
            <a:ext cx="1944215" cy="1765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6732241" y="1412777"/>
            <a:ext cx="1944215" cy="18722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OAM</a:t>
            </a:r>
            <a:r>
              <a:rPr kumimoji="1" lang="ja-JP" altLang="en-US" dirty="0" smtClean="0"/>
              <a:t>の値の見積もり；</a:t>
            </a:r>
            <a:r>
              <a:rPr kumimoji="1" lang="en-US" altLang="ja-JP" dirty="0" err="1" smtClean="0"/>
              <a:t>Sg</a:t>
            </a:r>
            <a:r>
              <a:rPr lang="en-US" altLang="ja-JP" dirty="0" err="1" smtClean="0"/>
              <a:t>r</a:t>
            </a:r>
            <a:r>
              <a:rPr kumimoji="1" lang="en-US" altLang="ja-JP" dirty="0" err="1" smtClean="0"/>
              <a:t>A</a:t>
            </a:r>
            <a:r>
              <a:rPr kumimoji="1" lang="en-US" altLang="ja-JP" dirty="0" smtClean="0"/>
              <a:t>*</a:t>
            </a:r>
            <a:r>
              <a:rPr kumimoji="1" lang="ja-JP" altLang="en-US" dirty="0" smtClean="0"/>
              <a:t>の場合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観測面付近の波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amplitude: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位相</a:t>
            </a:r>
            <a:r>
              <a:rPr kumimoji="1" lang="ja-JP" altLang="en-US" dirty="0" smtClean="0"/>
              <a:t>差</a:t>
            </a:r>
            <a:r>
              <a:rPr kumimoji="1" lang="en-US" altLang="ja-JP" dirty="0" smtClean="0"/>
              <a:t>: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wave vector:</a:t>
            </a: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54"/>
            <a:ext cx="5400600" cy="3019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8920" y="2132856"/>
            <a:ext cx="2987096" cy="4480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00682"/>
            <a:ext cx="2106232" cy="36351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04" y="4100682"/>
            <a:ext cx="2422562" cy="43460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58" y="4125733"/>
            <a:ext cx="2617077" cy="41131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868" y="5026052"/>
            <a:ext cx="1980220" cy="6351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6444208" y="1124744"/>
            <a:ext cx="2448272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12445" r="43656" b="66888"/>
          <a:stretch/>
        </p:blipFill>
        <p:spPr bwMode="auto">
          <a:xfrm>
            <a:off x="7488845" y="2096757"/>
            <a:ext cx="358998" cy="36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12445" r="43656" b="66888"/>
          <a:stretch/>
        </p:blipFill>
        <p:spPr bwMode="auto">
          <a:xfrm>
            <a:off x="8302859" y="2879207"/>
            <a:ext cx="251138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t="12445" r="43656" b="66888"/>
          <a:stretch/>
        </p:blipFill>
        <p:spPr bwMode="auto">
          <a:xfrm>
            <a:off x="8370029" y="2494891"/>
            <a:ext cx="143508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81" y="1196752"/>
            <a:ext cx="126492" cy="126492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509" y="1196752"/>
            <a:ext cx="125986" cy="177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5436096" y="52919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を仮定する</a:t>
            </a:r>
            <a:endParaRPr kumimoji="1" lang="ja-JP" altLang="en-US" b="1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2" y="2996952"/>
            <a:ext cx="3499866" cy="25315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026052"/>
            <a:ext cx="2310768" cy="6351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18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SgrA*</a:t>
                </a:r>
                <a:r>
                  <a:rPr lang="ja-JP" altLang="en-US" dirty="0" smtClean="0"/>
                  <a:t>の場合の見積もり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en-US" altLang="ja-JP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先行研究の結果と比べて桁違いに小さい</a:t>
                </a:r>
                <a:endParaRPr kumimoji="1" lang="en-US" altLang="ja-JP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dirty="0" smtClean="0"/>
                  <a:t>※OAM m=1</a:t>
                </a:r>
                <a:r>
                  <a:rPr lang="ja-JP" altLang="en-US" dirty="0" smtClean="0"/>
                  <a:t>の</a:t>
                </a:r>
                <a:r>
                  <a:rPr lang="en-US" altLang="ja-JP" dirty="0" smtClean="0"/>
                  <a:t>photon</a:t>
                </a:r>
                <a:r>
                  <a:rPr lang="ja-JP" altLang="en-US" dirty="0" err="1" smtClean="0"/>
                  <a:t>を検</a:t>
                </a:r>
                <a:r>
                  <a:rPr lang="ja-JP" altLang="en-US" dirty="0" smtClean="0"/>
                  <a:t>出するのに必要な検出器のサイズ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kumimoji="1" lang="en-US" altLang="ja-JP" b="0" i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∼</m:t>
                    </m:r>
                    <m:r>
                      <a:rPr kumimoji="1" lang="en-US" altLang="ja-JP" b="0" i="1" smtClean="0">
                        <a:latin typeface="Cambria Math"/>
                      </a:rPr>
                      <m:t>𝜔</m:t>
                    </m:r>
                    <m:r>
                      <a:rPr kumimoji="1" lang="en-US" altLang="ja-JP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𝑆𝐿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741" t="-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30" y="3501008"/>
            <a:ext cx="1440202" cy="3388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98" y="1553509"/>
            <a:ext cx="6222150" cy="3488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67544" y="2239104"/>
                <a:ext cx="446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/>
                  <a:t>検出器のサイズ　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𝐷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∼6×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ja-JP" sz="2000" b="0" i="1" smtClean="0">
                        <a:latin typeface="Cambria Math"/>
                      </a:rPr>
                      <m:t>km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39104"/>
                <a:ext cx="4464496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503" t="-12121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19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04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Kerr</a:t>
            </a:r>
            <a:r>
              <a:rPr lang="ja-JP" altLang="en-US" dirty="0" smtClean="0"/>
              <a:t>時空で光子の軌道角運動量を検出</a:t>
            </a:r>
            <a:r>
              <a:rPr kumimoji="1" lang="ja-JP" altLang="en-US" dirty="0" smtClean="0"/>
              <a:t>しない例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Kerr</a:t>
            </a:r>
            <a:r>
              <a:rPr kumimoji="1" lang="ja-JP" altLang="en-US" dirty="0" smtClean="0"/>
              <a:t>時空で光子の軌道角運動量</a:t>
            </a:r>
            <a:r>
              <a:rPr lang="ja-JP" altLang="en-US" dirty="0" smtClean="0"/>
              <a:t>を検出</a:t>
            </a:r>
            <a:r>
              <a:rPr kumimoji="1" lang="ja-JP" altLang="en-US" dirty="0" smtClean="0"/>
              <a:t>する例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2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48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Kerr</a:t>
            </a:r>
            <a:r>
              <a:rPr lang="ja-JP" altLang="en-US" dirty="0" smtClean="0"/>
              <a:t>時空で光子の軌道角運動量を検出</a:t>
            </a:r>
            <a:r>
              <a:rPr kumimoji="1" lang="ja-JP" altLang="en-US" dirty="0" smtClean="0"/>
              <a:t>しない例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Kerr</a:t>
            </a:r>
            <a:r>
              <a:rPr kumimoji="1" lang="ja-JP" altLang="en-US" dirty="0" smtClean="0"/>
              <a:t>時空で光子の軌道角運動量</a:t>
            </a:r>
            <a:r>
              <a:rPr lang="ja-JP" altLang="en-US" dirty="0" smtClean="0"/>
              <a:t>を検出</a:t>
            </a:r>
            <a:r>
              <a:rPr kumimoji="1" lang="ja-JP" altLang="en-US" dirty="0" smtClean="0"/>
              <a:t>する例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20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61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Kerr BH</a:t>
            </a:r>
            <a:r>
              <a:rPr lang="ja-JP" altLang="en-US" dirty="0" smtClean="0"/>
              <a:t>を通過した光子</a:t>
            </a:r>
            <a:r>
              <a:rPr lang="ja-JP" altLang="en-US" dirty="0"/>
              <a:t>が</a:t>
            </a:r>
            <a:r>
              <a:rPr lang="en-US" altLang="ja-JP" dirty="0" smtClean="0"/>
              <a:t>OAM</a:t>
            </a:r>
            <a:r>
              <a:rPr lang="ja-JP" altLang="en-US" dirty="0" smtClean="0"/>
              <a:t>をもつ確率を</a:t>
            </a:r>
            <a:r>
              <a:rPr lang="en-US" altLang="ja-JP" dirty="0" smtClean="0"/>
              <a:t>ray tracing</a:t>
            </a:r>
            <a:r>
              <a:rPr lang="ja-JP" altLang="en-US" dirty="0" smtClean="0"/>
              <a:t>の方法で求めた</a:t>
            </a:r>
            <a:endParaRPr lang="en-US" altLang="ja-JP" dirty="0" smtClean="0"/>
          </a:p>
          <a:p>
            <a:r>
              <a:rPr kumimoji="1" lang="ja-JP" altLang="en-US" dirty="0" smtClean="0"/>
              <a:t>３本の軌道の干渉効果 </a:t>
            </a:r>
            <a:r>
              <a:rPr kumimoji="1" lang="en-US" altLang="ja-JP" dirty="0" smtClean="0"/>
              <a:t>&amp; dragging</a:t>
            </a:r>
            <a:r>
              <a:rPr lang="ja-JP" altLang="en-US" dirty="0"/>
              <a:t>に</a:t>
            </a:r>
            <a:r>
              <a:rPr lang="ja-JP" altLang="en-US" dirty="0" smtClean="0"/>
              <a:t>よる波の</a:t>
            </a:r>
            <a:r>
              <a:rPr lang="en-US" altLang="ja-JP" dirty="0" smtClean="0"/>
              <a:t>mirror symmetry</a:t>
            </a:r>
            <a:r>
              <a:rPr lang="ja-JP" altLang="en-US" dirty="0" smtClean="0"/>
              <a:t>の破れ</a:t>
            </a:r>
            <a:endParaRPr lang="en-US" altLang="ja-JP" dirty="0" smtClean="0"/>
          </a:p>
          <a:p>
            <a:r>
              <a:rPr kumimoji="1" lang="ja-JP" altLang="en-US" dirty="0"/>
              <a:t>先行</a:t>
            </a:r>
            <a:r>
              <a:rPr kumimoji="1" lang="ja-JP" altLang="en-US" dirty="0" smtClean="0"/>
              <a:t>研究の結果に比べて桁違いに小さい値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先行</a:t>
            </a:r>
            <a:r>
              <a:rPr lang="ja-JP" altLang="en-US" dirty="0" smtClean="0"/>
              <a:t>研究の結果はコヒーレンスを仮定していたから？</a:t>
            </a:r>
            <a:endParaRPr lang="en-US" altLang="ja-JP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67544" y="3064098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discussion</a:t>
            </a:r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54948" y="4149080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ja-JP" altLang="en-US" dirty="0" err="1"/>
              <a:t>を</a:t>
            </a:r>
            <a:r>
              <a:rPr lang="ja-JP" altLang="en-US" dirty="0" err="1" smtClean="0"/>
              <a:t>検</a:t>
            </a:r>
            <a:r>
              <a:rPr lang="ja-JP" altLang="en-US" dirty="0" smtClean="0"/>
              <a:t>出するのは困難？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 smtClean="0"/>
              <a:t>SgrA</a:t>
            </a:r>
            <a:r>
              <a:rPr lang="en-US" altLang="ja-JP" dirty="0" smtClean="0"/>
              <a:t>*; photon</a:t>
            </a:r>
            <a:r>
              <a:rPr lang="ja-JP" altLang="en-US" dirty="0" smtClean="0"/>
              <a:t>数</a:t>
            </a:r>
            <a:r>
              <a:rPr lang="en-US" altLang="ja-JP" dirty="0" smtClean="0"/>
              <a:t> 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検出器；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検出器に来る</a:t>
            </a:r>
            <a:r>
              <a:rPr lang="en-US" altLang="ja-JP" dirty="0" smtClean="0"/>
              <a:t>photon</a:t>
            </a:r>
            <a:r>
              <a:rPr lang="ja-JP" altLang="en-US" dirty="0" smtClean="0"/>
              <a:t>数；</a:t>
            </a:r>
            <a:endParaRPr lang="en-US" altLang="ja-JP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74" y="4176458"/>
            <a:ext cx="1385943" cy="2832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41168"/>
            <a:ext cx="1193294" cy="3048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1890" y="5311502"/>
            <a:ext cx="3780190" cy="3044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190" y="5661248"/>
            <a:ext cx="711712" cy="3048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21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55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Photon Orbital Angular Momentum (OAM)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/>
                  <a:t>the angular momentum of an electromagnetic wave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lang="en-US" altLang="ja-JP" dirty="0"/>
                  <a:t>Spin Angular Momentum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𝑆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𝜎</m:t>
                    </m:r>
                    <m:r>
                      <a:rPr lang="en-US" altLang="ja-JP" i="1">
                        <a:latin typeface="Cambria Math"/>
                      </a:rPr>
                      <m:t>ℏ, </m:t>
                    </m:r>
                    <m:r>
                      <a:rPr lang="en-US" altLang="ja-JP" i="1">
                        <a:latin typeface="Cambria Math"/>
                      </a:rPr>
                      <m:t>𝜎</m:t>
                    </m:r>
                    <m:r>
                      <a:rPr lang="en-US" altLang="ja-JP" i="1">
                        <a:latin typeface="Cambria Math"/>
                      </a:rPr>
                      <m:t>=±1</m:t>
                    </m:r>
                  </m:oMath>
                </a14:m>
                <a:endParaRPr lang="en-US" altLang="ja-JP" dirty="0"/>
              </a:p>
              <a:p>
                <a:r>
                  <a:rPr lang="en-US" altLang="ja-JP" b="1" dirty="0"/>
                  <a:t>Orbital Angular Momentum(OAM)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𝐿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r>
                      <a:rPr lang="en-US" altLang="ja-JP" i="1">
                        <a:latin typeface="Cambria Math"/>
                      </a:rPr>
                      <m:t>𝑚</m:t>
                    </m:r>
                    <m:r>
                      <a:rPr lang="en-US" altLang="ja-JP" i="1">
                        <a:latin typeface="Cambria Math"/>
                      </a:rPr>
                      <m:t>ℏ, </m:t>
                    </m:r>
                    <m:r>
                      <a:rPr lang="en-US" altLang="ja-JP" i="1">
                        <a:latin typeface="Cambria Math"/>
                      </a:rPr>
                      <m:t>𝑚</m:t>
                    </m:r>
                    <m:r>
                      <a:rPr lang="en-US" altLang="ja-JP" i="1">
                        <a:latin typeface="Cambria Math"/>
                      </a:rPr>
                      <m:t>=0,±1,±2,⋯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OAM</a:t>
                </a:r>
                <a:r>
                  <a:rPr lang="ja-JP" altLang="en-US" dirty="0" smtClean="0"/>
                  <a:t>の固有関数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kumimoji="1" lang="ja-JP" altLang="en-US" dirty="0" smtClean="0"/>
                  <a:t>波面が渦構造をもつ</a:t>
                </a:r>
                <a:r>
                  <a:rPr kumimoji="1" lang="en-US" altLang="ja-JP" dirty="0" smtClean="0"/>
                  <a:t>(</a:t>
                </a:r>
                <a:r>
                  <a:rPr kumimoji="1" lang="en-US" altLang="ja-JP" b="1" dirty="0" smtClean="0"/>
                  <a:t>Optical Vortex</a:t>
                </a:r>
                <a:r>
                  <a:rPr lang="en-US" altLang="ja-JP" dirty="0" smtClean="0"/>
                  <a:t>)</a:t>
                </a:r>
                <a:endParaRPr lang="en-US" altLang="ja-JP" dirty="0"/>
              </a:p>
              <a:p>
                <a:r>
                  <a:rPr lang="ja-JP" altLang="en-US" dirty="0" smtClean="0"/>
                  <a:t>レンズによる</a:t>
                </a:r>
                <a:r>
                  <a:rPr lang="en-US" altLang="ja-JP" dirty="0" smtClean="0"/>
                  <a:t>Optical Vortex</a:t>
                </a:r>
                <a:r>
                  <a:rPr lang="ja-JP" altLang="en-US" dirty="0" smtClean="0"/>
                  <a:t>の生成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741" t="-5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94" b="42957"/>
          <a:stretch/>
        </p:blipFill>
        <p:spPr bwMode="auto">
          <a:xfrm>
            <a:off x="5940152" y="3811163"/>
            <a:ext cx="1358102" cy="256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25" y="3658828"/>
            <a:ext cx="1192788" cy="3046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7" y="5631421"/>
            <a:ext cx="2844825" cy="103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61" y="4158574"/>
            <a:ext cx="3657907" cy="4225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3635896" y="4437112"/>
            <a:ext cx="6773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4" y="1511067"/>
            <a:ext cx="2598434" cy="477773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3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23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OAM</a:t>
            </a:r>
            <a:r>
              <a:rPr lang="ja-JP" altLang="en-US" dirty="0"/>
              <a:t> </a:t>
            </a:r>
            <a:r>
              <a:rPr lang="en-US" altLang="ja-JP" dirty="0" smtClean="0"/>
              <a:t>spectrum</a:t>
            </a:r>
            <a:r>
              <a:rPr lang="ja-JP" altLang="en-US" dirty="0"/>
              <a:t> </a:t>
            </a:r>
            <a:r>
              <a:rPr lang="en-US" altLang="ja-JP" dirty="0" smtClean="0"/>
              <a:t>of scalar field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 smtClean="0"/>
                  <a:t>the orbital angular momentum of scalar field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cylindrical coordinates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/>
                      </a:rPr>
                      <m:t> 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𝑧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𝑅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𝜑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OAM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 </m:t>
                    </m:r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b="1" dirty="0"/>
                  <a:t>OAM </a:t>
                </a:r>
                <a:r>
                  <a:rPr lang="en-US" altLang="ja-JP" b="1" dirty="0" smtClean="0"/>
                  <a:t>about </a:t>
                </a:r>
                <a:r>
                  <a:rPr lang="en-US" altLang="ja-JP" b="1" dirty="0"/>
                  <a:t>the z-axis</a:t>
                </a: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r>
                  <a:rPr kumimoji="1" lang="en-US" altLang="ja-JP" b="1" dirty="0" smtClean="0"/>
                  <a:t>OAM</a:t>
                </a:r>
                <a:r>
                  <a:rPr kumimoji="1" lang="ja-JP" altLang="en-US" b="1" dirty="0" smtClean="0"/>
                  <a:t>は軸について定義される</a:t>
                </a:r>
                <a:endParaRPr kumimoji="1" lang="en-US" altLang="ja-JP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  →  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𝑧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8"/>
                <a:stretch>
                  <a:fillRect l="-741" t="-5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56" y="1484784"/>
            <a:ext cx="3733824" cy="5836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フローチャート: データ 6"/>
          <p:cNvSpPr/>
          <p:nvPr/>
        </p:nvSpPr>
        <p:spPr>
          <a:xfrm rot="16200000">
            <a:off x="6548707" y="2187258"/>
            <a:ext cx="1368152" cy="21618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7340877" y="2348589"/>
            <a:ext cx="1126822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2333" y="1700808"/>
            <a:ext cx="636131" cy="1784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5956" y="1340768"/>
            <a:ext cx="685803" cy="1264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7985" y="3068960"/>
            <a:ext cx="659518" cy="2787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09"/>
            <a:ext cx="2160240" cy="65086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2195736" y="5229200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107" y="3355201"/>
            <a:ext cx="6338165" cy="5777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直線矢印コネクタ 18"/>
          <p:cNvCxnSpPr/>
          <p:nvPr/>
        </p:nvCxnSpPr>
        <p:spPr>
          <a:xfrm>
            <a:off x="5772685" y="2348589"/>
            <a:ext cx="1447427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4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9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a</a:t>
            </a:r>
            <a:r>
              <a:rPr kumimoji="1" lang="en-US" altLang="ja-JP" dirty="0" smtClean="0"/>
              <a:t>symmetry of OAM spectrum</a:t>
            </a:r>
            <a:r>
              <a:rPr kumimoji="1" lang="ja-JP" altLang="en-US" dirty="0" smtClean="0"/>
              <a:t>　⇒　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344816" cy="9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516216" y="755412"/>
            <a:ext cx="2324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Nature Phys.7:195-197</a:t>
            </a:r>
            <a:endParaRPr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672408" cy="231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5" y="1268760"/>
            <a:ext cx="3670047" cy="205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576" y="6126326"/>
            <a:ext cx="2620047" cy="5826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54" y="4658425"/>
            <a:ext cx="355092" cy="25450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76" y="3684146"/>
            <a:ext cx="288032" cy="1593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7406" y="6246959"/>
            <a:ext cx="836683" cy="2540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2264468" y="4208540"/>
            <a:ext cx="250848" cy="25202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664968" y="4149080"/>
            <a:ext cx="250848" cy="25202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675" y="3666030"/>
            <a:ext cx="2950429" cy="6114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5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68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Kerr</a:t>
            </a:r>
            <a:r>
              <a:rPr lang="ja-JP" altLang="en-US" dirty="0" smtClean="0"/>
              <a:t>時空で光子の軌道角運動量を検出</a:t>
            </a:r>
            <a:r>
              <a:rPr kumimoji="1" lang="ja-JP" altLang="en-US" dirty="0" smtClean="0"/>
              <a:t>しない例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Kerr</a:t>
            </a:r>
            <a:r>
              <a:rPr kumimoji="1" lang="ja-JP" altLang="en-US" dirty="0" smtClean="0"/>
              <a:t>時空で光子の軌道角運動量</a:t>
            </a:r>
            <a:r>
              <a:rPr lang="ja-JP" altLang="en-US" dirty="0" smtClean="0"/>
              <a:t>を検出</a:t>
            </a:r>
            <a:r>
              <a:rPr kumimoji="1" lang="ja-JP" altLang="en-US" dirty="0" smtClean="0"/>
              <a:t>する例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6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1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</a:t>
            </a:r>
            <a:r>
              <a:rPr lang="en-US" altLang="ja-JP" dirty="0" smtClean="0"/>
              <a:t>ptical vortex and wave vector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Bessel beam</a:t>
            </a:r>
          </a:p>
          <a:p>
            <a:r>
              <a:rPr lang="en-US" altLang="ja-JP" dirty="0" smtClean="0"/>
              <a:t>OAM</a:t>
            </a:r>
            <a:r>
              <a:rPr lang="ja-JP" altLang="en-US" dirty="0" smtClean="0"/>
              <a:t>の固有関数</a:t>
            </a:r>
            <a:endParaRPr lang="en-US" altLang="ja-JP" dirty="0"/>
          </a:p>
          <a:p>
            <a:r>
              <a:rPr lang="en-US" altLang="ja-JP" dirty="0" smtClean="0"/>
              <a:t>rotation of wave vector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0186"/>
            <a:ext cx="3066502" cy="234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" r="3058" b="2669"/>
          <a:stretch/>
        </p:blipFill>
        <p:spPr bwMode="auto">
          <a:xfrm>
            <a:off x="4876126" y="2694942"/>
            <a:ext cx="2252159" cy="27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978" y="1923610"/>
            <a:ext cx="2007122" cy="3048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4644008" y="3068960"/>
            <a:ext cx="936104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978" y="1484784"/>
            <a:ext cx="2664296" cy="3077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187624" y="541386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ave front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36166" y="5651956"/>
            <a:ext cx="171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ave vector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7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79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光線束に対する重力レンズ効果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光線束の</a:t>
            </a:r>
            <a:r>
              <a:rPr kumimoji="1" lang="en-US" altLang="ja-JP" dirty="0" smtClean="0"/>
              <a:t>rotation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初期にゼロならば</a:t>
            </a:r>
            <a:r>
              <a:rPr lang="ja-JP" altLang="en-US" dirty="0"/>
              <a:t>常に</a:t>
            </a:r>
            <a:r>
              <a:rPr kumimoji="1" lang="ja-JP" altLang="en-US" dirty="0" smtClean="0"/>
              <a:t>ゼロ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r</a:t>
            </a:r>
            <a:r>
              <a:rPr kumimoji="1" lang="en-US" altLang="ja-JP" dirty="0" smtClean="0"/>
              <a:t>otation</a:t>
            </a:r>
            <a:r>
              <a:rPr kumimoji="1" lang="ja-JP" altLang="en-US" dirty="0" smtClean="0"/>
              <a:t>がゼロならば光線束から定義される波の</a:t>
            </a:r>
            <a:r>
              <a:rPr kumimoji="1" lang="en-US" altLang="ja-JP" dirty="0" smtClean="0"/>
              <a:t>OAM</a:t>
            </a:r>
            <a:r>
              <a:rPr kumimoji="1" lang="ja-JP" altLang="en-US" dirty="0" smtClean="0"/>
              <a:t>はゼロ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b="1" dirty="0" err="1">
                <a:solidFill>
                  <a:srgbClr val="FF0000"/>
                </a:solidFill>
              </a:rPr>
              <a:t>e</a:t>
            </a:r>
            <a:r>
              <a:rPr lang="en-US" altLang="ja-JP" b="1" dirty="0" err="1" smtClean="0">
                <a:solidFill>
                  <a:srgbClr val="FF0000"/>
                </a:solidFill>
              </a:rPr>
              <a:t>ikonal</a:t>
            </a:r>
            <a:r>
              <a:rPr lang="ja-JP" altLang="en-US" b="1" dirty="0" smtClean="0">
                <a:solidFill>
                  <a:srgbClr val="FF0000"/>
                </a:solidFill>
              </a:rPr>
              <a:t>近似の</a:t>
            </a:r>
            <a:r>
              <a:rPr lang="ja-JP" altLang="en-US" b="1" dirty="0">
                <a:solidFill>
                  <a:srgbClr val="FF0000"/>
                </a:solidFill>
              </a:rPr>
              <a:t>範囲</a:t>
            </a:r>
            <a:r>
              <a:rPr lang="ja-JP" altLang="en-US" b="1" dirty="0" smtClean="0">
                <a:solidFill>
                  <a:srgbClr val="FF0000"/>
                </a:solidFill>
              </a:rPr>
              <a:t>で、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重力</a:t>
            </a:r>
            <a:r>
              <a:rPr lang="ja-JP" altLang="en-US" b="1" dirty="0">
                <a:solidFill>
                  <a:srgbClr val="FF0000"/>
                </a:solidFill>
              </a:rPr>
              <a:t>レンズ</a:t>
            </a:r>
            <a:r>
              <a:rPr lang="ja-JP" altLang="en-US" b="1" dirty="0" smtClean="0">
                <a:solidFill>
                  <a:srgbClr val="FF0000"/>
                </a:solidFill>
              </a:rPr>
              <a:t>効果を受けた光線の</a:t>
            </a:r>
            <a:r>
              <a:rPr lang="en-US" altLang="ja-JP" b="1" dirty="0" smtClean="0">
                <a:solidFill>
                  <a:srgbClr val="FF0000"/>
                </a:solidFill>
              </a:rPr>
              <a:t>OAM</a:t>
            </a:r>
            <a:r>
              <a:rPr lang="ja-JP" altLang="en-US" b="1" dirty="0" err="1" smtClean="0">
                <a:solidFill>
                  <a:srgbClr val="FF0000"/>
                </a:solidFill>
              </a:rPr>
              <a:t>は</a:t>
            </a:r>
            <a:r>
              <a:rPr lang="ja-JP" altLang="en-US" b="1" dirty="0" err="1">
                <a:solidFill>
                  <a:srgbClr val="FF0000"/>
                </a:solidFill>
              </a:rPr>
              <a:t>検</a:t>
            </a:r>
            <a:r>
              <a:rPr lang="ja-JP" altLang="en-US" b="1" dirty="0" smtClean="0">
                <a:solidFill>
                  <a:srgbClr val="FF0000"/>
                </a:solidFill>
              </a:rPr>
              <a:t>出されない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3044508" y="1268760"/>
            <a:ext cx="2759384" cy="677967"/>
          </a:xfrm>
          <a:custGeom>
            <a:avLst/>
            <a:gdLst>
              <a:gd name="connsiteX0" fmla="*/ 0 w 2759384"/>
              <a:gd name="connsiteY0" fmla="*/ 677967 h 677967"/>
              <a:gd name="connsiteX1" fmla="*/ 1229989 w 2759384"/>
              <a:gd name="connsiteY1" fmla="*/ 87249 h 677967"/>
              <a:gd name="connsiteX2" fmla="*/ 2759384 w 2759384"/>
              <a:gd name="connsiteY2" fmla="*/ 14420 h 67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9384" h="677967">
                <a:moveTo>
                  <a:pt x="0" y="677967"/>
                </a:moveTo>
                <a:cubicBezTo>
                  <a:pt x="385046" y="437903"/>
                  <a:pt x="770092" y="197840"/>
                  <a:pt x="1229989" y="87249"/>
                </a:cubicBezTo>
                <a:cubicBezTo>
                  <a:pt x="1689886" y="-23342"/>
                  <a:pt x="2224635" y="-4461"/>
                  <a:pt x="2759384" y="1442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3075082" y="1321963"/>
            <a:ext cx="2759384" cy="677967"/>
          </a:xfrm>
          <a:custGeom>
            <a:avLst/>
            <a:gdLst>
              <a:gd name="connsiteX0" fmla="*/ 0 w 2759384"/>
              <a:gd name="connsiteY0" fmla="*/ 677967 h 677967"/>
              <a:gd name="connsiteX1" fmla="*/ 1229989 w 2759384"/>
              <a:gd name="connsiteY1" fmla="*/ 87249 h 677967"/>
              <a:gd name="connsiteX2" fmla="*/ 2759384 w 2759384"/>
              <a:gd name="connsiteY2" fmla="*/ 14420 h 67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9384" h="677967">
                <a:moveTo>
                  <a:pt x="0" y="677967"/>
                </a:moveTo>
                <a:cubicBezTo>
                  <a:pt x="385046" y="437903"/>
                  <a:pt x="770092" y="197840"/>
                  <a:pt x="1229989" y="87249"/>
                </a:cubicBezTo>
                <a:cubicBezTo>
                  <a:pt x="1689886" y="-23342"/>
                  <a:pt x="2224635" y="-4461"/>
                  <a:pt x="2759384" y="1442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3114722" y="1385879"/>
            <a:ext cx="2759384" cy="677967"/>
          </a:xfrm>
          <a:custGeom>
            <a:avLst/>
            <a:gdLst>
              <a:gd name="connsiteX0" fmla="*/ 0 w 2759384"/>
              <a:gd name="connsiteY0" fmla="*/ 677967 h 677967"/>
              <a:gd name="connsiteX1" fmla="*/ 1229989 w 2759384"/>
              <a:gd name="connsiteY1" fmla="*/ 87249 h 677967"/>
              <a:gd name="connsiteX2" fmla="*/ 2759384 w 2759384"/>
              <a:gd name="connsiteY2" fmla="*/ 14420 h 67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9384" h="677967">
                <a:moveTo>
                  <a:pt x="0" y="677967"/>
                </a:moveTo>
                <a:cubicBezTo>
                  <a:pt x="385046" y="437903"/>
                  <a:pt x="770092" y="197840"/>
                  <a:pt x="1229989" y="87249"/>
                </a:cubicBezTo>
                <a:cubicBezTo>
                  <a:pt x="1689886" y="-23342"/>
                  <a:pt x="2224635" y="-4461"/>
                  <a:pt x="2759384" y="1442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3019258" y="1836879"/>
            <a:ext cx="216024" cy="1306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26668"/>
            <a:ext cx="278892" cy="2026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744" y="3093236"/>
            <a:ext cx="1600208" cy="3048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789040"/>
            <a:ext cx="3150130" cy="3048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334944"/>
            <a:ext cx="5771124" cy="4702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97152"/>
            <a:ext cx="2800976" cy="432048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 flipV="1">
            <a:off x="4579205" y="1574266"/>
            <a:ext cx="0" cy="823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4323541" y="1777124"/>
            <a:ext cx="504056" cy="484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01213" y="2452826"/>
            <a:ext cx="129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Kerr</a:t>
            </a:r>
            <a:r>
              <a:rPr kumimoji="1" lang="en-US" altLang="ja-JP" sz="2000" b="1" dirty="0" smtClean="0"/>
              <a:t> BH</a:t>
            </a:r>
            <a:endParaRPr kumimoji="1" lang="ja-JP" altLang="en-US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8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22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>
            <a:off x="251520" y="1124744"/>
            <a:ext cx="3486665" cy="1096304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</a:t>
            </a:r>
            <a:r>
              <a:rPr lang="en-US" altLang="ja-JP" dirty="0" smtClean="0"/>
              <a:t>irror symmetry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8803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 smtClean="0"/>
              <a:t>screen</a:t>
            </a:r>
            <a:r>
              <a:rPr lang="ja-JP" altLang="en-US" b="1" dirty="0" smtClean="0"/>
              <a:t>を</a:t>
            </a:r>
            <a:r>
              <a:rPr lang="en-US" altLang="ja-JP" b="1" dirty="0" smtClean="0"/>
              <a:t>BH</a:t>
            </a:r>
            <a:r>
              <a:rPr lang="ja-JP" altLang="en-US" b="1" dirty="0" smtClean="0"/>
              <a:t>の中心方向に向けて置く場合を考える</a:t>
            </a:r>
            <a:endParaRPr lang="en-US" altLang="ja-JP" b="1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mirror </a:t>
            </a:r>
            <a:r>
              <a:rPr lang="en-US" altLang="ja-JP" dirty="0"/>
              <a:t>symmetry on the </a:t>
            </a:r>
            <a:r>
              <a:rPr lang="en-US" altLang="ja-JP" dirty="0" smtClean="0"/>
              <a:t>screen</a:t>
            </a:r>
            <a:r>
              <a:rPr lang="ja-JP" altLang="en-US" dirty="0" smtClean="0"/>
              <a:t>　⇒　</a:t>
            </a:r>
            <a:r>
              <a:rPr lang="en-US" altLang="ja-JP" dirty="0" smtClean="0"/>
              <a:t>symmetry of OAM spectrum (OAM</a:t>
            </a:r>
            <a:r>
              <a:rPr lang="ja-JP" altLang="en-US" dirty="0" smtClean="0"/>
              <a:t>ゼロ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screen</a:t>
            </a:r>
            <a:r>
              <a:rPr lang="ja-JP" altLang="en-US" b="1" dirty="0" smtClean="0">
                <a:solidFill>
                  <a:srgbClr val="FF0000"/>
                </a:solidFill>
              </a:rPr>
              <a:t>が</a:t>
            </a:r>
            <a:r>
              <a:rPr lang="en-US" altLang="ja-JP" b="1" dirty="0" smtClean="0">
                <a:solidFill>
                  <a:srgbClr val="FF0000"/>
                </a:solidFill>
              </a:rPr>
              <a:t>BH</a:t>
            </a:r>
            <a:r>
              <a:rPr lang="ja-JP" altLang="en-US" b="1" dirty="0" smtClean="0">
                <a:solidFill>
                  <a:srgbClr val="FF0000"/>
                </a:solidFill>
              </a:rPr>
              <a:t>をはさんで入射波の</a:t>
            </a:r>
            <a:r>
              <a:rPr lang="ja-JP" altLang="en-US" b="1" dirty="0">
                <a:solidFill>
                  <a:srgbClr val="FF0000"/>
                </a:solidFill>
              </a:rPr>
              <a:t>真裏</a:t>
            </a:r>
            <a:r>
              <a:rPr lang="ja-JP" altLang="en-US" b="1" dirty="0" smtClean="0">
                <a:solidFill>
                  <a:srgbClr val="FF0000"/>
                </a:solidFill>
              </a:rPr>
              <a:t>に位置するとき、</a:t>
            </a:r>
            <a:r>
              <a:rPr lang="en-US" altLang="ja-JP" b="1" dirty="0" smtClean="0">
                <a:solidFill>
                  <a:srgbClr val="FF0000"/>
                </a:solidFill>
              </a:rPr>
              <a:t>OAM</a:t>
            </a:r>
            <a:r>
              <a:rPr lang="ja-JP" altLang="en-US" b="1" dirty="0" err="1" smtClean="0">
                <a:solidFill>
                  <a:srgbClr val="FF0000"/>
                </a:solidFill>
              </a:rPr>
              <a:t>は</a:t>
            </a:r>
            <a:r>
              <a:rPr lang="ja-JP" altLang="en-US" b="1" dirty="0" err="1">
                <a:solidFill>
                  <a:srgbClr val="FF0000"/>
                </a:solidFill>
              </a:rPr>
              <a:t>検</a:t>
            </a:r>
            <a:r>
              <a:rPr lang="ja-JP" altLang="en-US" b="1" dirty="0" smtClean="0">
                <a:solidFill>
                  <a:srgbClr val="FF0000"/>
                </a:solidFill>
              </a:rPr>
              <a:t>出されない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9" r="54323" b="43657"/>
          <a:stretch/>
        </p:blipFill>
        <p:spPr bwMode="auto">
          <a:xfrm>
            <a:off x="157196" y="836712"/>
            <a:ext cx="1431622" cy="9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2274949" y="1325404"/>
            <a:ext cx="0" cy="823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2019285" y="1528262"/>
            <a:ext cx="504056" cy="484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7196" y="172606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p</a:t>
            </a:r>
            <a:r>
              <a:rPr kumimoji="1" lang="en-US" altLang="ja-JP" sz="2000" b="1" dirty="0" smtClean="0"/>
              <a:t>lane wave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96957" y="2203964"/>
            <a:ext cx="129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Kerr</a:t>
            </a:r>
            <a:r>
              <a:rPr kumimoji="1" lang="en-US" altLang="ja-JP" sz="2000" b="1" dirty="0" smtClean="0"/>
              <a:t> BH</a:t>
            </a:r>
            <a:endParaRPr kumimoji="1" lang="ja-JP" altLang="en-US" sz="2000" b="1" dirty="0"/>
          </a:p>
        </p:txBody>
      </p:sp>
      <p:sp>
        <p:nvSpPr>
          <p:cNvPr id="12" name="フローチャート: データ 11"/>
          <p:cNvSpPr/>
          <p:nvPr/>
        </p:nvSpPr>
        <p:spPr>
          <a:xfrm rot="16200000">
            <a:off x="3157133" y="2118509"/>
            <a:ext cx="1396683" cy="216188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397" y="1278059"/>
            <a:ext cx="685803" cy="1264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426" y="3294283"/>
            <a:ext cx="659518" cy="2787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094364"/>
            <a:ext cx="3504705" cy="2788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932040" y="5075892"/>
                <a:ext cx="2952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  → 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𝑧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075892"/>
                <a:ext cx="295232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46" y="2429650"/>
            <a:ext cx="126492" cy="1264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050" y="1124744"/>
            <a:ext cx="685803" cy="1264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6199917" y="1340768"/>
            <a:ext cx="2016224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7236296" y="1781097"/>
            <a:ext cx="0" cy="82344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652120" y="2221048"/>
            <a:ext cx="31683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7208029" y="1844824"/>
            <a:ext cx="566615" cy="3681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コンテンツ プレースホルダー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9666" y="1556792"/>
            <a:ext cx="772734" cy="2571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フリーフォーム 25"/>
          <p:cNvSpPr/>
          <p:nvPr/>
        </p:nvSpPr>
        <p:spPr>
          <a:xfrm>
            <a:off x="7428753" y="2082114"/>
            <a:ext cx="91913" cy="121381"/>
          </a:xfrm>
          <a:custGeom>
            <a:avLst/>
            <a:gdLst>
              <a:gd name="connsiteX0" fmla="*/ 0 w 91913"/>
              <a:gd name="connsiteY0" fmla="*/ 0 h 121381"/>
              <a:gd name="connsiteX1" fmla="*/ 80920 w 91913"/>
              <a:gd name="connsiteY1" fmla="*/ 56644 h 121381"/>
              <a:gd name="connsiteX2" fmla="*/ 89012 w 91913"/>
              <a:gd name="connsiteY2" fmla="*/ 121381 h 1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13" h="121381">
                <a:moveTo>
                  <a:pt x="0" y="0"/>
                </a:moveTo>
                <a:cubicBezTo>
                  <a:pt x="33042" y="18207"/>
                  <a:pt x="66085" y="36414"/>
                  <a:pt x="80920" y="56644"/>
                </a:cubicBezTo>
                <a:cubicBezTo>
                  <a:pt x="95755" y="76874"/>
                  <a:pt x="92383" y="99127"/>
                  <a:pt x="89012" y="1213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018464"/>
            <a:ext cx="178308" cy="17830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3943" y="3294164"/>
            <a:ext cx="3504705" cy="2788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直線矢印コネクタ 35"/>
          <p:cNvCxnSpPr/>
          <p:nvPr/>
        </p:nvCxnSpPr>
        <p:spPr>
          <a:xfrm>
            <a:off x="3903307" y="2278165"/>
            <a:ext cx="668693" cy="21473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E9D0-A470-416C-B0E1-B488FFCA4A7F}" type="slidenum">
              <a:rPr lang="ja-JP" altLang="en-US" smtClean="0"/>
              <a:pPr/>
              <a:t>9</a:t>
            </a:fld>
            <a:r>
              <a:rPr lang="en-US" altLang="ja-JP" smtClean="0"/>
              <a:t>/21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36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\hat{L}_z\Phi =m\Phi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5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{\rm where}~~&#10; L^z&#10; &amp;=&amp;\sum_{m=-\infty}^{\infty}mL_m,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6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L_m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7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m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L^z\neq 0,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6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L^z=\mathcal{O}(0.1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7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omega_{\mu\nu}:=\nabla_{[\mu}k_{\nu]}\neq 0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\Phi=J_{|m|}(\kappa R)e^{-i\omega t+ikz+im\varphi}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k^\mu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omega_{\mu\nu}:=\nabla_{[\mu}k_{\nu]},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7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.\omega_{\mu\nu}\right|_{\rm initial}=0~~\to~~\omega_{\mu\nu}=0,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60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\Phi=J_{|m|}(\kappa R)e^{-i\omega t+ikz+im\varphi}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{\rm where}~~&#10; L^i=-\epsilon^{ijk}\int d^3x\left(\partial_t\Phi^*\right)\left(x^j\partial_k\Phi\right),~~{\rm and}~~&#10; \Phi =Ae^{ik_\mu x^\mu+i\bar{S}},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7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\int dRRd\varphi~{\rm rot}\vec{k}=0,~~\to~~L^z=0,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98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cree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2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(R,\varphi)&#10;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7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.\Phi (R,\varphi)\right|_{\rm screen}=\left.\Phi (R,-\varphi)\right|_{\rm screen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73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z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cree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2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Phi (R,\varphi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3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varphi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eft.\Phi (R,\varphi)\right|_{\rm screen}=\left.\Phi (R,-\varphi)\right|_{\rm screen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73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bm}&#10;\begin{document}&#10;\begin{eqnarray}&#10; {\bm J}=\frac{1}{4\pi c}\int {\bm r}\times \left({\bm E}\times {\bm H}\right)d^3x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24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cree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2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ray1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17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ray2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hat{b}^\dagger_{k,0,0}|0\rangle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ray3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hat{b}^\dagger_{k,0,0}|0\rangle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cree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2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hat{b}^\dagger_{k,0,0}|0\rangle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cree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2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cree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2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L^i=-\epsilon^{ijk}\int d^3x\left(\partial_t\Phi^*\right)\left(x_j\partial_k\Phi\right),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48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{\rm Amplitude};~~~~&#10;\frac{d}{d\lambda}\ln A =-\nabla^\mu k_\mu&#10;\nonumber 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3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\lambda&#10;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"/>
  <p:tag name="PICTUREFILESIZE" val="13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A^{(2)}}{A^{(1)}}=\mathcal{O}(10^{-3}),~~~~\frac{A^{(3)}}{A^{(1)}}=\mathcal{O}(10^{-6}),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\Phi_1=A_1e^{ik^{(1)}_\mu x^\mu +iS_1},~~\Phi_2=A_2e^{ik^{(2)}_\mu x^\mu +iS_2},~~&#10; \Phi_3=A_3e^{ik^{(3)}_\mu x^\mu +iS_3},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52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\Phi (t,x^i)=\Phi_1(t,x^i)+\Phi_2(t,x^i)+\Phi_3(t,x^i),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027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\Phi_2&#10;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cree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2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\Phi_1&#10;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where&#10;$&#10;~~S_{1,2,3}=\omega \Delta t_{1,2,3}+\frac{\pi}{2}n_{1,2,3}&#10;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87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\Phi_3&#10;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z$-axis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5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L^z &amp;\simeq&amp;5.66\times10^{-8}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524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_1-L_{-1}\sim10^{-8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39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\Phi =A^{(1)}e^{ik_\mu^{(1)}x^\mu}+A^{(2)}e^{ik_\mu^{(2)}x^\mu+i\Delta S_{12}}&#10; +A^{(3)}e^{ik_\mu^{(3)}x^\mu+i\Delta S_{13}},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505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A^{(2)}}{A^{(1)}}=\mathcal{O}(10^{-3}),~~~~\frac{A^{(3)}}{A^{(1)}}=\mathcal{O}(10^{-6}),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k^{(1)}_\mu =\left(-\omega,0,0,\omega\right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6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k^{(2)}_\mu =\left(-\omega,0,k_y^{(2)},k_z^{(2)}\right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8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k^{(3)}_\mu =\left(-\omega,k_x^{(3)},k_y^{(3)},k_z^{(3)}\right),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8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k^{(3)}_x=\mathcal{O}\left(\omega \frac{aM}{r_{\rm o}}\right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55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8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creen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21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\Delta S_{12}\sim 21M\omega+\frac{\pi}{2},~~\Delta S_{13}\sim 34M\omega+\frac{3\pi}{2}&#10;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13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k^{(2)}_y\sim k^{(3)}_y\sim \left(\omega \frac{r_{\rm sl}}{r_{\rm o}}\right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7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L^z\sim 10^{-16},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3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_{\rm o}=8{\rm kpc}$,$M=4\times 10^6 M_{\odot}$,$a=0.99$,$\omega =300{\rm GHz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36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L^z\sim 10^{-16}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17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0^{39} /s/Hz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7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8kpc,300GHz$\pm$100MHz,$(3000{\rm km})^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53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0^{20}/s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8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#10;(R,\varphi)&#10;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7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L^z&#10; &amp;=&amp;\sum_{m=-\infty}^{\infty}mL_m,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3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 L_m=2\pi \omega \int dz\int dRR\left| \Phi_m\right|^2,~~{\rm where}~~&#10; \Phi_m =\frac{1}{2\pi}\int_0^{2\pi} d\varphi e^{-im\varphi}\Phi,&#10; \nonumber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94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5931</TotalTime>
  <Words>746</Words>
  <Application>Microsoft Office PowerPoint</Application>
  <PresentationFormat>画面に合わせる (4:3)</PresentationFormat>
  <Paragraphs>210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​​テーマ</vt:lpstr>
      <vt:lpstr>ブラックホールによる光子の 軌道角運動量の生成２</vt:lpstr>
      <vt:lpstr>contents</vt:lpstr>
      <vt:lpstr>Photon Orbital Angular Momentum (OAM)</vt:lpstr>
      <vt:lpstr>OAM spectrum of scalar field</vt:lpstr>
      <vt:lpstr>PowerPoint プレゼンテーション</vt:lpstr>
      <vt:lpstr>contents</vt:lpstr>
      <vt:lpstr>optical vortex and wave vector</vt:lpstr>
      <vt:lpstr>光線束に対する重力レンズ効果</vt:lpstr>
      <vt:lpstr>mirror symmetry</vt:lpstr>
      <vt:lpstr>contents</vt:lpstr>
      <vt:lpstr>Kerr時空で光子の軌道角運動量を検出する例</vt:lpstr>
      <vt:lpstr>first ray</vt:lpstr>
      <vt:lpstr>first ray &amp; second ray</vt:lpstr>
      <vt:lpstr>source, lens, screen</vt:lpstr>
      <vt:lpstr>first, second and third ray</vt:lpstr>
      <vt:lpstr>検出器付近の波</vt:lpstr>
      <vt:lpstr>OAMの値</vt:lpstr>
      <vt:lpstr>OAMの値の見積もり；SgrA*の場合</vt:lpstr>
      <vt:lpstr>PowerPoint プレゼンテーション</vt:lpstr>
      <vt:lpstr>contents</vt:lpstr>
      <vt:lpstr>summary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回転ブラックホールと 光の軌道角運動量</dc:title>
  <dc:creator>ryusuke</dc:creator>
  <cp:lastModifiedBy>ryusuke</cp:lastModifiedBy>
  <cp:revision>270</cp:revision>
  <dcterms:created xsi:type="dcterms:W3CDTF">2014-09-12T02:11:55Z</dcterms:created>
  <dcterms:modified xsi:type="dcterms:W3CDTF">2014-10-04T05:07:57Z</dcterms:modified>
</cp:coreProperties>
</file>