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Microsoft___1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Microsoft___2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Microsoft___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Microsoft___4.bin" ContentType="application/vnd.openxmlformats-officedocument.oleObject"/>
  <Override PartName="/ppt/embeddings/Microsoft___5.bin" ContentType="application/vnd.openxmlformats-officedocument.oleObject"/>
  <Override PartName="/ppt/embeddings/oleObject43.bin" ContentType="application/vnd.openxmlformats-officedocument.oleObject"/>
  <Override PartName="/ppt/embeddings/Microsoft___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9" r:id="rId4"/>
    <p:sldId id="257" r:id="rId5"/>
    <p:sldId id="259" r:id="rId6"/>
    <p:sldId id="260" r:id="rId7"/>
    <p:sldId id="262" r:id="rId8"/>
    <p:sldId id="263" r:id="rId9"/>
    <p:sldId id="268" r:id="rId10"/>
    <p:sldId id="270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1376" y="664"/>
      </p:cViewPr>
      <p:guideLst>
        <p:guide orient="horz" pos="184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7" Type="http://schemas.openxmlformats.org/officeDocument/2006/relationships/image" Target="../media/image7.emf"/><Relationship Id="rId8" Type="http://schemas.openxmlformats.org/officeDocument/2006/relationships/image" Target="../media/image8.emf"/><Relationship Id="rId9" Type="http://schemas.openxmlformats.org/officeDocument/2006/relationships/image" Target="../media/image9.emf"/><Relationship Id="rId10" Type="http://schemas.openxmlformats.org/officeDocument/2006/relationships/image" Target="../media/image10.emf"/><Relationship Id="rId11" Type="http://schemas.openxmlformats.org/officeDocument/2006/relationships/image" Target="../media/image11.emf"/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emf"/><Relationship Id="rId12" Type="http://schemas.openxmlformats.org/officeDocument/2006/relationships/image" Target="../media/image25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3.emf"/><Relationship Id="rId6" Type="http://schemas.openxmlformats.org/officeDocument/2006/relationships/image" Target="../media/image19.emf"/><Relationship Id="rId7" Type="http://schemas.openxmlformats.org/officeDocument/2006/relationships/image" Target="../media/image20.emf"/><Relationship Id="rId8" Type="http://schemas.openxmlformats.org/officeDocument/2006/relationships/image" Target="../media/image21.emf"/><Relationship Id="rId9" Type="http://schemas.openxmlformats.org/officeDocument/2006/relationships/image" Target="../media/image22.emf"/><Relationship Id="rId10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image" Target="../media/image26.emf"/><Relationship Id="rId2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1" Type="http://schemas.openxmlformats.org/officeDocument/2006/relationships/image" Target="../media/image35.emf"/><Relationship Id="rId2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Relationship Id="rId2" Type="http://schemas.openxmlformats.org/officeDocument/2006/relationships/image" Target="../media/image38.emf"/><Relationship Id="rId3" Type="http://schemas.openxmlformats.org/officeDocument/2006/relationships/image" Target="../media/image3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1" Type="http://schemas.openxmlformats.org/officeDocument/2006/relationships/image" Target="../media/image44.emf"/><Relationship Id="rId2" Type="http://schemas.openxmlformats.org/officeDocument/2006/relationships/image" Target="../media/image4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50.emf"/><Relationship Id="rId1" Type="http://schemas.openxmlformats.org/officeDocument/2006/relationships/image" Target="../media/image48.emf"/><Relationship Id="rId2" Type="http://schemas.openxmlformats.org/officeDocument/2006/relationships/image" Target="../media/image4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BFCB-D9D8-0246-ABD6-7C30612B9CD4}" type="datetimeFigureOut">
              <a:rPr kumimoji="1" lang="ja-JP" altLang="en-US" smtClean="0"/>
              <a:t>2014/10/04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5E4F-2C59-CD48-999B-C01D20AEED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6122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BFCB-D9D8-0246-ABD6-7C30612B9CD4}" type="datetimeFigureOut">
              <a:rPr kumimoji="1" lang="ja-JP" altLang="en-US" smtClean="0"/>
              <a:t>2014/10/04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5E4F-2C59-CD48-999B-C01D20AEED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89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BFCB-D9D8-0246-ABD6-7C30612B9CD4}" type="datetimeFigureOut">
              <a:rPr kumimoji="1" lang="ja-JP" altLang="en-US" smtClean="0"/>
              <a:t>2014/10/04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5E4F-2C59-CD48-999B-C01D20AEED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681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BFCB-D9D8-0246-ABD6-7C30612B9CD4}" type="datetimeFigureOut">
              <a:rPr kumimoji="1" lang="ja-JP" altLang="en-US" smtClean="0"/>
              <a:t>2014/10/04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5E4F-2C59-CD48-999B-C01D20AEED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955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BFCB-D9D8-0246-ABD6-7C30612B9CD4}" type="datetimeFigureOut">
              <a:rPr kumimoji="1" lang="ja-JP" altLang="en-US" smtClean="0"/>
              <a:t>2014/10/04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5E4F-2C59-CD48-999B-C01D20AEED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60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BFCB-D9D8-0246-ABD6-7C30612B9CD4}" type="datetimeFigureOut">
              <a:rPr kumimoji="1" lang="ja-JP" altLang="en-US" smtClean="0"/>
              <a:t>2014/10/04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5E4F-2C59-CD48-999B-C01D20AEED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6179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BFCB-D9D8-0246-ABD6-7C30612B9CD4}" type="datetimeFigureOut">
              <a:rPr kumimoji="1" lang="ja-JP" altLang="en-US" smtClean="0"/>
              <a:t>2014/10/04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5E4F-2C59-CD48-999B-C01D20AEED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2425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BFCB-D9D8-0246-ABD6-7C30612B9CD4}" type="datetimeFigureOut">
              <a:rPr kumimoji="1" lang="ja-JP" altLang="en-US" smtClean="0"/>
              <a:t>2014/10/04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5E4F-2C59-CD48-999B-C01D20AEED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149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BFCB-D9D8-0246-ABD6-7C30612B9CD4}" type="datetimeFigureOut">
              <a:rPr kumimoji="1" lang="ja-JP" altLang="en-US" smtClean="0"/>
              <a:t>2014/10/04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5E4F-2C59-CD48-999B-C01D20AEED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721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BFCB-D9D8-0246-ABD6-7C30612B9CD4}" type="datetimeFigureOut">
              <a:rPr kumimoji="1" lang="ja-JP" altLang="en-US" smtClean="0"/>
              <a:t>2014/10/04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5E4F-2C59-CD48-999B-C01D20AEED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48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BFCB-D9D8-0246-ABD6-7C30612B9CD4}" type="datetimeFigureOut">
              <a:rPr kumimoji="1" lang="ja-JP" altLang="en-US" smtClean="0"/>
              <a:t>2014/10/04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5E4F-2C59-CD48-999B-C01D20AEED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5607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5BFCB-D9D8-0246-ABD6-7C30612B9CD4}" type="datetimeFigureOut">
              <a:rPr kumimoji="1" lang="ja-JP" altLang="en-US" smtClean="0"/>
              <a:t>2014/10/04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75E4F-2C59-CD48-999B-C01D20AEED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672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36.emf"/><Relationship Id="rId5" Type="http://schemas.openxmlformats.org/officeDocument/2006/relationships/oleObject" Target="../embeddings/Microsoft___3.bin"/><Relationship Id="rId6" Type="http://schemas.openxmlformats.org/officeDocument/2006/relationships/image" Target="../media/image38.emf"/><Relationship Id="rId7" Type="http://schemas.openxmlformats.org/officeDocument/2006/relationships/oleObject" Target="../embeddings/oleObject34.bin"/><Relationship Id="rId8" Type="http://schemas.openxmlformats.org/officeDocument/2006/relationships/image" Target="../media/image3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40.e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41.emf"/><Relationship Id="rId7" Type="http://schemas.openxmlformats.org/officeDocument/2006/relationships/oleObject" Target="../embeddings/oleObject37.bin"/><Relationship Id="rId8" Type="http://schemas.openxmlformats.org/officeDocument/2006/relationships/image" Target="../media/image42.emf"/><Relationship Id="rId9" Type="http://schemas.openxmlformats.org/officeDocument/2006/relationships/oleObject" Target="../embeddings/oleObject38.bin"/><Relationship Id="rId10" Type="http://schemas.openxmlformats.org/officeDocument/2006/relationships/image" Target="../media/image4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44.emf"/><Relationship Id="rId5" Type="http://schemas.openxmlformats.org/officeDocument/2006/relationships/oleObject" Target="../embeddings/oleObject40.bin"/><Relationship Id="rId6" Type="http://schemas.openxmlformats.org/officeDocument/2006/relationships/image" Target="../media/image45.emf"/><Relationship Id="rId7" Type="http://schemas.openxmlformats.org/officeDocument/2006/relationships/oleObject" Target="../embeddings/oleObject41.bin"/><Relationship Id="rId8" Type="http://schemas.openxmlformats.org/officeDocument/2006/relationships/image" Target="../media/image46.emf"/><Relationship Id="rId9" Type="http://schemas.openxmlformats.org/officeDocument/2006/relationships/oleObject" Target="../embeddings/oleObject42.bin"/><Relationship Id="rId10" Type="http://schemas.openxmlformats.org/officeDocument/2006/relationships/image" Target="../media/image4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__4.bin"/><Relationship Id="rId4" Type="http://schemas.openxmlformats.org/officeDocument/2006/relationships/image" Target="../media/image48.emf"/><Relationship Id="rId5" Type="http://schemas.openxmlformats.org/officeDocument/2006/relationships/oleObject" Target="../embeddings/Microsoft___5.bin"/><Relationship Id="rId6" Type="http://schemas.openxmlformats.org/officeDocument/2006/relationships/image" Target="../media/image49.emf"/><Relationship Id="rId7" Type="http://schemas.openxmlformats.org/officeDocument/2006/relationships/oleObject" Target="../embeddings/oleObject43.bin"/><Relationship Id="rId8" Type="http://schemas.openxmlformats.org/officeDocument/2006/relationships/image" Target="../media/image43.emf"/><Relationship Id="rId9" Type="http://schemas.openxmlformats.org/officeDocument/2006/relationships/oleObject" Target="../embeddings/Microsoft___6.bin"/><Relationship Id="rId10" Type="http://schemas.openxmlformats.org/officeDocument/2006/relationships/image" Target="../media/image5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9.e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10.emf"/><Relationship Id="rId23" Type="http://schemas.openxmlformats.org/officeDocument/2006/relationships/oleObject" Target="../embeddings/Microsoft___1.bin"/><Relationship Id="rId24" Type="http://schemas.openxmlformats.org/officeDocument/2006/relationships/image" Target="../media/image11.emf"/><Relationship Id="rId10" Type="http://schemas.openxmlformats.org/officeDocument/2006/relationships/image" Target="../media/image4.e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5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6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7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8.e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.bin"/><Relationship Id="rId20" Type="http://schemas.openxmlformats.org/officeDocument/2006/relationships/image" Target="../media/image22.emf"/><Relationship Id="rId21" Type="http://schemas.openxmlformats.org/officeDocument/2006/relationships/oleObject" Target="../embeddings/oleObject23.bin"/><Relationship Id="rId22" Type="http://schemas.openxmlformats.org/officeDocument/2006/relationships/image" Target="../media/image23.emf"/><Relationship Id="rId23" Type="http://schemas.openxmlformats.org/officeDocument/2006/relationships/oleObject" Target="../embeddings/oleObject24.bin"/><Relationship Id="rId24" Type="http://schemas.openxmlformats.org/officeDocument/2006/relationships/image" Target="../media/image24.emf"/><Relationship Id="rId25" Type="http://schemas.openxmlformats.org/officeDocument/2006/relationships/oleObject" Target="../embeddings/Microsoft___2.bin"/><Relationship Id="rId26" Type="http://schemas.openxmlformats.org/officeDocument/2006/relationships/image" Target="../media/image25.emf"/><Relationship Id="rId10" Type="http://schemas.openxmlformats.org/officeDocument/2006/relationships/image" Target="../media/image18.emf"/><Relationship Id="rId11" Type="http://schemas.openxmlformats.org/officeDocument/2006/relationships/oleObject" Target="../embeddings/oleObject18.bin"/><Relationship Id="rId12" Type="http://schemas.openxmlformats.org/officeDocument/2006/relationships/image" Target="../media/image13.emf"/><Relationship Id="rId13" Type="http://schemas.openxmlformats.org/officeDocument/2006/relationships/oleObject" Target="../embeddings/oleObject19.bin"/><Relationship Id="rId14" Type="http://schemas.openxmlformats.org/officeDocument/2006/relationships/image" Target="../media/image19.emf"/><Relationship Id="rId15" Type="http://schemas.openxmlformats.org/officeDocument/2006/relationships/oleObject" Target="../embeddings/oleObject20.bin"/><Relationship Id="rId16" Type="http://schemas.openxmlformats.org/officeDocument/2006/relationships/image" Target="../media/image20.emf"/><Relationship Id="rId17" Type="http://schemas.openxmlformats.org/officeDocument/2006/relationships/oleObject" Target="../embeddings/oleObject21.bin"/><Relationship Id="rId18" Type="http://schemas.openxmlformats.org/officeDocument/2006/relationships/image" Target="../media/image21.emf"/><Relationship Id="rId19" Type="http://schemas.openxmlformats.org/officeDocument/2006/relationships/oleObject" Target="../embeddings/oleObject22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4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27.emf"/><Relationship Id="rId9" Type="http://schemas.openxmlformats.org/officeDocument/2006/relationships/image" Target="../media/image29.png"/><Relationship Id="rId10" Type="http://schemas.openxmlformats.org/officeDocument/2006/relationships/oleObject" Target="../embeddings/oleObject28.bin"/><Relationship Id="rId11" Type="http://schemas.openxmlformats.org/officeDocument/2006/relationships/image" Target="../media/image2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35.e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36.emf"/><Relationship Id="rId9" Type="http://schemas.openxmlformats.org/officeDocument/2006/relationships/oleObject" Target="../embeddings/oleObject32.bin"/><Relationship Id="rId10" Type="http://schemas.openxmlformats.org/officeDocument/2006/relationships/image" Target="../media/image3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012825"/>
            <a:ext cx="7772400" cy="1470025"/>
          </a:xfrm>
        </p:spPr>
        <p:txBody>
          <a:bodyPr/>
          <a:lstStyle/>
          <a:p>
            <a:r>
              <a:rPr lang="ja-JP" altLang="en-US" dirty="0" smtClean="0"/>
              <a:t>ブラックホールによる光子の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軌道角運動量の生成１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-84675" y="4055530"/>
            <a:ext cx="9313334" cy="1481667"/>
          </a:xfrm>
        </p:spPr>
        <p:txBody>
          <a:bodyPr>
            <a:normAutofit/>
          </a:bodyPr>
          <a:lstStyle/>
          <a:p>
            <a:r>
              <a:rPr lang="ja-JP" altLang="en-US" sz="2800" dirty="0" smtClean="0">
                <a:solidFill>
                  <a:schemeClr val="tx1"/>
                </a:solidFill>
              </a:rPr>
              <a:t>中尾憲一</a:t>
            </a:r>
            <a:r>
              <a:rPr lang="ja-JP" altLang="en-US" sz="2800" dirty="0" smtClean="0"/>
              <a:t>、西川隆介、石原秀樹、桝田篤樹（大阪市大）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南部保貞（名古屋大）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47824" y="6026666"/>
            <a:ext cx="604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第２４回「ブラックホール地平面勉強会」研究会＠山口大学</a:t>
            </a:r>
            <a:endParaRPr kumimoji="1" lang="ja-JP" altLang="en-US" dirty="0"/>
          </a:p>
        </p:txBody>
      </p:sp>
      <p:grpSp>
        <p:nvGrpSpPr>
          <p:cNvPr id="8" name="図形グループ 7"/>
          <p:cNvGrpSpPr/>
          <p:nvPr/>
        </p:nvGrpSpPr>
        <p:grpSpPr>
          <a:xfrm>
            <a:off x="1446226" y="2465917"/>
            <a:ext cx="4558159" cy="554285"/>
            <a:chOff x="1446226" y="2465917"/>
            <a:chExt cx="4558159" cy="554285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1446226" y="2558537"/>
              <a:ext cx="45581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FF0000"/>
                  </a:solidFill>
                </a:rPr>
                <a:t>Orbital Angular Momentum (OAM)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直線コネクタ 6"/>
            <p:cNvCxnSpPr/>
            <p:nvPr/>
          </p:nvCxnSpPr>
          <p:spPr>
            <a:xfrm>
              <a:off x="1828801" y="2465917"/>
              <a:ext cx="34036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9185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336655"/>
              </p:ext>
            </p:extLst>
          </p:nvPr>
        </p:nvGraphicFramePr>
        <p:xfrm>
          <a:off x="4571999" y="1129540"/>
          <a:ext cx="3674533" cy="817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0" name="数式" r:id="rId3" imgW="2057400" imgH="457200" progId="Equation.3">
                  <p:embed/>
                </p:oleObj>
              </mc:Choice>
              <mc:Fallback>
                <p:oleObj name="数式" r:id="rId3" imgW="2057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1999" y="1129540"/>
                        <a:ext cx="3674533" cy="817929"/>
                      </a:xfrm>
                      <a:prstGeom prst="rect">
                        <a:avLst/>
                      </a:prstGeom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図形グループ 14"/>
          <p:cNvGrpSpPr/>
          <p:nvPr/>
        </p:nvGrpSpPr>
        <p:grpSpPr>
          <a:xfrm>
            <a:off x="490609" y="140646"/>
            <a:ext cx="2993634" cy="2511681"/>
            <a:chOff x="-37349" y="1960987"/>
            <a:chExt cx="2993634" cy="2511681"/>
          </a:xfrm>
        </p:grpSpPr>
        <p:grpSp>
          <p:nvGrpSpPr>
            <p:cNvPr id="13" name="図形グループ 12"/>
            <p:cNvGrpSpPr/>
            <p:nvPr/>
          </p:nvGrpSpPr>
          <p:grpSpPr>
            <a:xfrm rot="959132">
              <a:off x="457200" y="2361375"/>
              <a:ext cx="2298700" cy="1982025"/>
              <a:chOff x="533400" y="2450275"/>
              <a:chExt cx="2298700" cy="1982025"/>
            </a:xfrm>
          </p:grpSpPr>
          <p:cxnSp>
            <p:nvCxnSpPr>
              <p:cNvPr id="4" name="直線矢印コネクタ 3"/>
              <p:cNvCxnSpPr/>
              <p:nvPr/>
            </p:nvCxnSpPr>
            <p:spPr>
              <a:xfrm flipV="1">
                <a:off x="1473200" y="2450275"/>
                <a:ext cx="12700" cy="14326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線矢印コネクタ 5"/>
              <p:cNvCxnSpPr/>
              <p:nvPr/>
            </p:nvCxnSpPr>
            <p:spPr>
              <a:xfrm flipH="1">
                <a:off x="533400" y="3882962"/>
                <a:ext cx="939800" cy="54933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矢印コネクタ 7"/>
              <p:cNvCxnSpPr/>
              <p:nvPr/>
            </p:nvCxnSpPr>
            <p:spPr>
              <a:xfrm>
                <a:off x="1473200" y="3882962"/>
                <a:ext cx="13589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図形グループ 18"/>
            <p:cNvGrpSpPr/>
            <p:nvPr/>
          </p:nvGrpSpPr>
          <p:grpSpPr>
            <a:xfrm>
              <a:off x="330200" y="2278870"/>
              <a:ext cx="2298700" cy="1982025"/>
              <a:chOff x="533400" y="2450275"/>
              <a:chExt cx="2298700" cy="1982025"/>
            </a:xfrm>
          </p:grpSpPr>
          <p:cxnSp>
            <p:nvCxnSpPr>
              <p:cNvPr id="20" name="直線矢印コネクタ 19"/>
              <p:cNvCxnSpPr/>
              <p:nvPr/>
            </p:nvCxnSpPr>
            <p:spPr>
              <a:xfrm flipV="1">
                <a:off x="1473200" y="2450275"/>
                <a:ext cx="12700" cy="14326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矢印コネクタ 21"/>
              <p:cNvCxnSpPr/>
              <p:nvPr/>
            </p:nvCxnSpPr>
            <p:spPr>
              <a:xfrm flipH="1">
                <a:off x="533400" y="3882962"/>
                <a:ext cx="939800" cy="54933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矢印コネクタ 22"/>
              <p:cNvCxnSpPr/>
              <p:nvPr/>
            </p:nvCxnSpPr>
            <p:spPr>
              <a:xfrm>
                <a:off x="1473200" y="3882962"/>
                <a:ext cx="13589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テキスト ボックス 13"/>
            <p:cNvSpPr txBox="1"/>
            <p:nvPr/>
          </p:nvSpPr>
          <p:spPr>
            <a:xfrm>
              <a:off x="1162021" y="1960987"/>
              <a:ext cx="344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Times New Roman"/>
                  <a:cs typeface="Times New Roman"/>
                </a:rPr>
                <a:t>z</a:t>
              </a:r>
              <a:endParaRPr kumimoji="1" lang="ja-JP" altLang="en-US" i="1" dirty="0">
                <a:latin typeface="Times New Roman"/>
                <a:cs typeface="Times New Roman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113665" y="4103336"/>
              <a:ext cx="3571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i="1" dirty="0">
                  <a:latin typeface="Times New Roman"/>
                  <a:cs typeface="Times New Roman"/>
                </a:rPr>
                <a:t>x</a:t>
              </a:r>
              <a:endParaRPr kumimoji="1" lang="ja-JP" altLang="en-US" i="1" dirty="0">
                <a:latin typeface="Times New Roman"/>
                <a:cs typeface="Times New Roman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2578100" y="3487306"/>
              <a:ext cx="364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Times New Roman"/>
                  <a:cs typeface="Times New Roman"/>
                </a:rPr>
                <a:t>y</a:t>
              </a:r>
              <a:endParaRPr kumimoji="1" lang="ja-JP" altLang="en-US" i="1" dirty="0">
                <a:latin typeface="Times New Roman"/>
                <a:cs typeface="Times New Roman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1568421" y="2024487"/>
              <a:ext cx="421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/>
                  <a:cs typeface="Times New Roman"/>
                </a:rPr>
                <a:t>z’</a:t>
              </a:r>
              <a:endParaRPr kumimoji="1" lang="ja-JP" alt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-37349" y="3734004"/>
              <a:ext cx="433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/>
                  <a:cs typeface="Times New Roman"/>
                </a:rPr>
                <a:t>x’</a:t>
              </a:r>
              <a:endParaRPr kumimoji="1" lang="ja-JP" alt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2515351" y="3891563"/>
              <a:ext cx="440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/>
                  <a:cs typeface="Times New Roman"/>
                </a:rPr>
                <a:t>y’</a:t>
              </a:r>
              <a:endParaRPr kumimoji="1" lang="ja-JP" alt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endParaRPr>
            </a:p>
          </p:txBody>
        </p:sp>
      </p:grpSp>
      <p:graphicFrame>
        <p:nvGraphicFramePr>
          <p:cNvPr id="30" name="オブジェクト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641907"/>
              </p:ext>
            </p:extLst>
          </p:nvPr>
        </p:nvGraphicFramePr>
        <p:xfrm>
          <a:off x="1195388" y="4881563"/>
          <a:ext cx="6448425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1" name="数式" r:id="rId5" imgW="3111500" imgH="304800" progId="Equation.3">
                  <p:embed/>
                </p:oleObj>
              </mc:Choice>
              <mc:Fallback>
                <p:oleObj name="数式" r:id="rId5" imgW="31115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5388" y="4881563"/>
                        <a:ext cx="6448425" cy="63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テキスト ボックス 30"/>
          <p:cNvSpPr txBox="1"/>
          <p:nvPr/>
        </p:nvSpPr>
        <p:spPr>
          <a:xfrm>
            <a:off x="332625" y="4226123"/>
            <a:ext cx="5788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ダッシュ系で</a:t>
            </a:r>
            <a:r>
              <a:rPr lang="ja-JP" altLang="en-US" sz="2000" dirty="0" smtClean="0"/>
              <a:t>光子</a:t>
            </a:r>
            <a:r>
              <a:rPr lang="ja-JP" altLang="en-US" sz="2000" dirty="0" smtClean="0"/>
              <a:t>が、</a:t>
            </a:r>
            <a:r>
              <a:rPr lang="en-US" altLang="ja-JP" sz="2000" i="1" dirty="0" smtClean="0">
                <a:latin typeface="Times New Roman"/>
                <a:cs typeface="Times New Roman"/>
              </a:rPr>
              <a:t>k’, </a:t>
            </a:r>
            <a:r>
              <a:rPr lang="en-US" altLang="ja-JP" sz="2000" i="1" dirty="0" smtClean="0">
                <a:latin typeface="Symbol" charset="2"/>
                <a:cs typeface="Symbol" charset="2"/>
              </a:rPr>
              <a:t>k’</a:t>
            </a:r>
            <a:r>
              <a:rPr lang="en-US" altLang="ja-JP" sz="2000" i="1" dirty="0" smtClean="0">
                <a:latin typeface="Times New Roman"/>
                <a:cs typeface="Times New Roman"/>
              </a:rPr>
              <a:t>, m’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を持つ確率分布関数</a:t>
            </a:r>
            <a:endParaRPr kumimoji="1" lang="ja-JP" altLang="en-US" sz="2000" dirty="0"/>
          </a:p>
        </p:txBody>
      </p:sp>
      <p:grpSp>
        <p:nvGrpSpPr>
          <p:cNvPr id="3" name="図形グループ 2"/>
          <p:cNvGrpSpPr/>
          <p:nvPr/>
        </p:nvGrpSpPr>
        <p:grpSpPr>
          <a:xfrm>
            <a:off x="332625" y="3081337"/>
            <a:ext cx="8510675" cy="512763"/>
            <a:chOff x="926012" y="3168347"/>
            <a:chExt cx="8510675" cy="512763"/>
          </a:xfrm>
        </p:grpSpPr>
        <p:sp>
          <p:nvSpPr>
            <p:cNvPr id="33" name="テキスト ボックス 32"/>
            <p:cNvSpPr txBox="1"/>
            <p:nvPr/>
          </p:nvSpPr>
          <p:spPr>
            <a:xfrm>
              <a:off x="926012" y="3221280"/>
              <a:ext cx="12792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初期状態</a:t>
              </a:r>
              <a:r>
                <a:rPr kumimoji="1" lang="en-US" altLang="ja-JP" sz="2000" dirty="0" smtClean="0"/>
                <a:t>:</a:t>
              </a:r>
              <a:endParaRPr kumimoji="1" lang="ja-JP" altLang="en-US" sz="2000" dirty="0"/>
            </a:p>
          </p:txBody>
        </p:sp>
        <p:graphicFrame>
          <p:nvGraphicFramePr>
            <p:cNvPr id="34" name="オブジェクト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8157473"/>
                </p:ext>
              </p:extLst>
            </p:nvPr>
          </p:nvGraphicFramePr>
          <p:xfrm>
            <a:off x="2147327" y="3168347"/>
            <a:ext cx="3048000" cy="512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62" name="数式" r:id="rId7" imgW="1587500" imgH="266700" progId="Equation.3">
                    <p:embed/>
                  </p:oleObj>
                </mc:Choice>
                <mc:Fallback>
                  <p:oleObj name="数式" r:id="rId7" imgW="1587500" imgH="266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147327" y="3168347"/>
                          <a:ext cx="3048000" cy="5127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テキスト ボックス 34"/>
            <p:cNvSpPr txBox="1"/>
            <p:nvPr/>
          </p:nvSpPr>
          <p:spPr>
            <a:xfrm>
              <a:off x="5379475" y="3221280"/>
              <a:ext cx="40572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i="1" dirty="0" smtClean="0">
                  <a:latin typeface="Times New Roman"/>
                  <a:cs typeface="Times New Roman"/>
                </a:rPr>
                <a:t>z</a:t>
              </a:r>
              <a:r>
                <a:rPr lang="ja-JP" altLang="en-US" sz="2000" dirty="0" smtClean="0">
                  <a:latin typeface="Times New Roman"/>
                  <a:cs typeface="Times New Roman"/>
                </a:rPr>
                <a:t>方向の</a:t>
              </a:r>
              <a:r>
                <a:rPr lang="ja-JP" altLang="en-US" sz="2000" dirty="0" smtClean="0"/>
                <a:t>運動量固有</a:t>
              </a:r>
              <a:r>
                <a:rPr lang="ja-JP" altLang="en-US" sz="2000" dirty="0" smtClean="0"/>
                <a:t>状態</a:t>
              </a:r>
              <a:r>
                <a:rPr lang="ja-JP" altLang="en-US" sz="2000" dirty="0" smtClean="0"/>
                <a:t>の光子１つ</a:t>
              </a:r>
              <a:endParaRPr kumimoji="1" lang="ja-JP" altLang="en-US" sz="2000" dirty="0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2070053" y="6154182"/>
            <a:ext cx="5003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どの方向の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OAM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を測定するかが重要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628072" y="5627184"/>
            <a:ext cx="2808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ダッシュ系</a:t>
            </a:r>
            <a:r>
              <a:rPr kumimoji="1" lang="ja-JP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の</a:t>
            </a:r>
            <a:r>
              <a:rPr kumimoji="1" lang="ja-JP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粒子数演算子</a:t>
            </a:r>
            <a:endParaRPr kumimoji="1" lang="ja-JP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6" name="直線コネクタ 35"/>
          <p:cNvCxnSpPr/>
          <p:nvPr/>
        </p:nvCxnSpPr>
        <p:spPr>
          <a:xfrm>
            <a:off x="3848100" y="5480050"/>
            <a:ext cx="1181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261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/楕円 7"/>
          <p:cNvSpPr/>
          <p:nvPr/>
        </p:nvSpPr>
        <p:spPr>
          <a:xfrm>
            <a:off x="3318942" y="3511167"/>
            <a:ext cx="1100666" cy="110066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04836" y="3842265"/>
            <a:ext cx="54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BH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11581" y="2090902"/>
            <a:ext cx="6463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光源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grpSp>
        <p:nvGrpSpPr>
          <p:cNvPr id="10" name="図形グループ 9"/>
          <p:cNvGrpSpPr/>
          <p:nvPr/>
        </p:nvGrpSpPr>
        <p:grpSpPr>
          <a:xfrm>
            <a:off x="417399" y="906856"/>
            <a:ext cx="2339102" cy="2602119"/>
            <a:chOff x="417399" y="906856"/>
            <a:chExt cx="2339102" cy="2602119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417399" y="906856"/>
              <a:ext cx="23391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 smtClean="0"/>
                <a:t>光源近傍でのモード関数</a:t>
              </a:r>
              <a:r>
                <a:rPr lang="en-US" altLang="ja-JP" sz="1600" dirty="0" smtClean="0"/>
                <a:t> </a:t>
              </a:r>
              <a:endParaRPr kumimoji="1" lang="ja-JP" altLang="en-US" sz="1600" dirty="0"/>
            </a:p>
          </p:txBody>
        </p:sp>
        <p:grpSp>
          <p:nvGrpSpPr>
            <p:cNvPr id="6" name="図形グループ 5"/>
            <p:cNvGrpSpPr/>
            <p:nvPr/>
          </p:nvGrpSpPr>
          <p:grpSpPr>
            <a:xfrm>
              <a:off x="434332" y="1213431"/>
              <a:ext cx="2256070" cy="2295544"/>
              <a:chOff x="434332" y="1213431"/>
              <a:chExt cx="2256070" cy="2295544"/>
            </a:xfrm>
          </p:grpSpPr>
          <p:graphicFrame>
            <p:nvGraphicFramePr>
              <p:cNvPr id="13" name="オブジェクト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84594028"/>
                  </p:ext>
                </p:extLst>
              </p:nvPr>
            </p:nvGraphicFramePr>
            <p:xfrm>
              <a:off x="434332" y="1213431"/>
              <a:ext cx="2256070" cy="6333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720" r:id="rId3" imgW="1409700" imgH="393700" progId="Equation.3">
                      <p:embed/>
                    </p:oleObj>
                  </mc:Choice>
                  <mc:Fallback>
                    <p:oleObj r:id="rId3" imgW="1409700" imgH="3937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434332" y="1213431"/>
                            <a:ext cx="2256070" cy="63330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4" name="図形グループ 53"/>
              <p:cNvGrpSpPr/>
              <p:nvPr/>
            </p:nvGrpSpPr>
            <p:grpSpPr>
              <a:xfrm>
                <a:off x="603911" y="2238971"/>
                <a:ext cx="1263256" cy="1270004"/>
                <a:chOff x="603911" y="2696162"/>
                <a:chExt cx="1263256" cy="1270004"/>
              </a:xfrm>
            </p:grpSpPr>
            <p:cxnSp>
              <p:nvCxnSpPr>
                <p:cNvPr id="15" name="直線コネクタ 14"/>
                <p:cNvCxnSpPr/>
                <p:nvPr/>
              </p:nvCxnSpPr>
              <p:spPr>
                <a:xfrm flipH="1">
                  <a:off x="603911" y="2696162"/>
                  <a:ext cx="653656" cy="8636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線コネクタ 15"/>
                <p:cNvCxnSpPr/>
                <p:nvPr/>
              </p:nvCxnSpPr>
              <p:spPr>
                <a:xfrm flipH="1">
                  <a:off x="756311" y="2797763"/>
                  <a:ext cx="653656" cy="8636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線コネクタ 16"/>
                <p:cNvCxnSpPr/>
                <p:nvPr/>
              </p:nvCxnSpPr>
              <p:spPr>
                <a:xfrm flipH="1">
                  <a:off x="908711" y="2899364"/>
                  <a:ext cx="653656" cy="8636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線コネクタ 17"/>
                <p:cNvCxnSpPr/>
                <p:nvPr/>
              </p:nvCxnSpPr>
              <p:spPr>
                <a:xfrm flipH="1">
                  <a:off x="1061111" y="3000965"/>
                  <a:ext cx="653656" cy="8636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線コネクタ 18"/>
                <p:cNvCxnSpPr/>
                <p:nvPr/>
              </p:nvCxnSpPr>
              <p:spPr>
                <a:xfrm flipH="1">
                  <a:off x="1213511" y="3102566"/>
                  <a:ext cx="653656" cy="8636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" name="直線矢印コネクタ 20"/>
              <p:cNvCxnSpPr/>
              <p:nvPr/>
            </p:nvCxnSpPr>
            <p:spPr>
              <a:xfrm>
                <a:off x="749567" y="2543774"/>
                <a:ext cx="1210204" cy="863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テキスト ボックス 23"/>
              <p:cNvSpPr txBox="1"/>
              <p:nvPr/>
            </p:nvSpPr>
            <p:spPr>
              <a:xfrm>
                <a:off x="1927186" y="3078769"/>
                <a:ext cx="344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i="1" dirty="0" smtClean="0">
                    <a:latin typeface="Times New Roman"/>
                    <a:cs typeface="Times New Roman"/>
                  </a:rPr>
                  <a:t>z</a:t>
                </a:r>
                <a:endParaRPr kumimoji="1" lang="ja-JP" altLang="en-US" i="1" dirty="0"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4" name="図形グループ 3"/>
          <p:cNvGrpSpPr/>
          <p:nvPr/>
        </p:nvGrpSpPr>
        <p:grpSpPr>
          <a:xfrm>
            <a:off x="3166535" y="1217269"/>
            <a:ext cx="2997200" cy="3771140"/>
            <a:chOff x="3166535" y="1217269"/>
            <a:chExt cx="2997200" cy="3771140"/>
          </a:xfrm>
        </p:grpSpPr>
        <p:grpSp>
          <p:nvGrpSpPr>
            <p:cNvPr id="68" name="図形グループ 67"/>
            <p:cNvGrpSpPr/>
            <p:nvPr/>
          </p:nvGrpSpPr>
          <p:grpSpPr>
            <a:xfrm>
              <a:off x="3166535" y="2054307"/>
              <a:ext cx="2997200" cy="2934102"/>
              <a:chOff x="4000157" y="2401178"/>
              <a:chExt cx="3149600" cy="3455289"/>
            </a:xfrm>
          </p:grpSpPr>
          <p:sp>
            <p:nvSpPr>
              <p:cNvPr id="25" name="円弧 24"/>
              <p:cNvSpPr/>
              <p:nvPr/>
            </p:nvSpPr>
            <p:spPr>
              <a:xfrm>
                <a:off x="4000157" y="2714426"/>
                <a:ext cx="2540000" cy="3142041"/>
              </a:xfrm>
              <a:prstGeom prst="arc">
                <a:avLst>
                  <a:gd name="adj1" fmla="val 17424284"/>
                  <a:gd name="adj2" fmla="val 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6" name="円弧 25"/>
              <p:cNvSpPr/>
              <p:nvPr/>
            </p:nvSpPr>
            <p:spPr>
              <a:xfrm>
                <a:off x="4152557" y="2629764"/>
                <a:ext cx="2540000" cy="3142041"/>
              </a:xfrm>
              <a:prstGeom prst="arc">
                <a:avLst>
                  <a:gd name="adj1" fmla="val 17424284"/>
                  <a:gd name="adj2" fmla="val 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7" name="円弧 26"/>
              <p:cNvSpPr/>
              <p:nvPr/>
            </p:nvSpPr>
            <p:spPr>
              <a:xfrm>
                <a:off x="4304957" y="2553569"/>
                <a:ext cx="2540000" cy="3142041"/>
              </a:xfrm>
              <a:prstGeom prst="arc">
                <a:avLst>
                  <a:gd name="adj1" fmla="val 17424284"/>
                  <a:gd name="adj2" fmla="val 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8" name="円弧 27"/>
              <p:cNvSpPr/>
              <p:nvPr/>
            </p:nvSpPr>
            <p:spPr>
              <a:xfrm>
                <a:off x="4457357" y="2468907"/>
                <a:ext cx="2540000" cy="3142041"/>
              </a:xfrm>
              <a:prstGeom prst="arc">
                <a:avLst>
                  <a:gd name="adj1" fmla="val 17424284"/>
                  <a:gd name="adj2" fmla="val 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0" name="円弧 29"/>
              <p:cNvSpPr/>
              <p:nvPr/>
            </p:nvSpPr>
            <p:spPr>
              <a:xfrm>
                <a:off x="4609757" y="2401178"/>
                <a:ext cx="2540000" cy="3142041"/>
              </a:xfrm>
              <a:prstGeom prst="arc">
                <a:avLst>
                  <a:gd name="adj1" fmla="val 17424284"/>
                  <a:gd name="adj2" fmla="val 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6" name="テキスト ボックス 45"/>
            <p:cNvSpPr txBox="1"/>
            <p:nvPr/>
          </p:nvSpPr>
          <p:spPr>
            <a:xfrm>
              <a:off x="4071456" y="1217269"/>
              <a:ext cx="194766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dirty="0" smtClean="0"/>
                <a:t>BH </a:t>
              </a:r>
              <a:r>
                <a:rPr kumimoji="1" lang="ja-JP" altLang="en-US" sz="1600" dirty="0" smtClean="0"/>
                <a:t>によって変形した</a:t>
              </a:r>
              <a:endParaRPr kumimoji="1" lang="en-US" altLang="ja-JP" sz="1600" dirty="0" smtClean="0"/>
            </a:p>
            <a:p>
              <a:pPr algn="ctr"/>
              <a:r>
                <a:rPr kumimoji="1" lang="ja-JP" altLang="en-US" sz="1600" dirty="0" smtClean="0"/>
                <a:t>モード関数</a:t>
              </a:r>
              <a:endParaRPr kumimoji="1" lang="ja-JP" altLang="en-US" sz="1600" dirty="0"/>
            </a:p>
          </p:txBody>
        </p:sp>
        <p:graphicFrame>
          <p:nvGraphicFramePr>
            <p:cNvPr id="47" name="オブジェクト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4358772"/>
                </p:ext>
              </p:extLst>
            </p:nvPr>
          </p:nvGraphicFramePr>
          <p:xfrm>
            <a:off x="4214169" y="1780186"/>
            <a:ext cx="1661769" cy="423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21" r:id="rId5" imgW="952500" imgH="241300" progId="Equation.3">
                    <p:embed/>
                  </p:oleObj>
                </mc:Choice>
                <mc:Fallback>
                  <p:oleObj r:id="rId5" imgW="9525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214169" y="1780186"/>
                          <a:ext cx="1661769" cy="4234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図形グループ 13"/>
          <p:cNvGrpSpPr/>
          <p:nvPr/>
        </p:nvGrpSpPr>
        <p:grpSpPr>
          <a:xfrm>
            <a:off x="6497169" y="1623629"/>
            <a:ext cx="2542196" cy="3018957"/>
            <a:chOff x="6497169" y="1623629"/>
            <a:chExt cx="2542196" cy="3018957"/>
          </a:xfrm>
        </p:grpSpPr>
        <p:cxnSp>
          <p:nvCxnSpPr>
            <p:cNvPr id="33" name="直線矢印コネクタ 32"/>
            <p:cNvCxnSpPr/>
            <p:nvPr/>
          </p:nvCxnSpPr>
          <p:spPr>
            <a:xfrm flipV="1">
              <a:off x="7137407" y="2393452"/>
              <a:ext cx="1004972" cy="1640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図形グループ 11"/>
            <p:cNvGrpSpPr/>
            <p:nvPr/>
          </p:nvGrpSpPr>
          <p:grpSpPr>
            <a:xfrm>
              <a:off x="6497169" y="1623629"/>
              <a:ext cx="2542196" cy="3018957"/>
              <a:chOff x="6497169" y="1623629"/>
              <a:chExt cx="2542196" cy="3018957"/>
            </a:xfrm>
          </p:grpSpPr>
          <p:sp>
            <p:nvSpPr>
              <p:cNvPr id="53" name="テキスト ボックス 52"/>
              <p:cNvSpPr txBox="1"/>
              <p:nvPr/>
            </p:nvSpPr>
            <p:spPr>
              <a:xfrm>
                <a:off x="6533551" y="3508961"/>
                <a:ext cx="250581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1600" dirty="0" smtClean="0"/>
                  <a:t>検出器近傍</a:t>
                </a:r>
                <a:r>
                  <a:rPr lang="ja-JP" altLang="en-US" sz="1600" dirty="0" smtClean="0"/>
                  <a:t>で</a:t>
                </a:r>
                <a:r>
                  <a:rPr lang="ja-JP" altLang="en-US" sz="1600" dirty="0" smtClean="0"/>
                  <a:t>の</a:t>
                </a:r>
                <a:r>
                  <a:rPr lang="en-US" altLang="ja-JP" sz="1600" dirty="0" smtClean="0"/>
                  <a:t>OAM</a:t>
                </a:r>
                <a:r>
                  <a:rPr lang="ja-JP" altLang="en-US" sz="1600" dirty="0" smtClean="0"/>
                  <a:t>を</a:t>
                </a:r>
                <a:endParaRPr lang="en-US" altLang="ja-JP" sz="1600" dirty="0" smtClean="0"/>
              </a:p>
              <a:p>
                <a:pPr algn="ctr"/>
                <a:r>
                  <a:rPr lang="ja-JP" altLang="en-US" sz="1600" dirty="0" smtClean="0"/>
                  <a:t>定義するための</a:t>
                </a:r>
                <a:r>
                  <a:rPr lang="ja-JP" altLang="en-US" sz="1600" dirty="0" smtClean="0"/>
                  <a:t>モード</a:t>
                </a:r>
                <a:r>
                  <a:rPr lang="ja-JP" altLang="en-US" sz="1600" dirty="0" smtClean="0"/>
                  <a:t>関数</a:t>
                </a:r>
                <a:r>
                  <a:rPr lang="en-US" altLang="ja-JP" sz="1600" dirty="0" smtClean="0"/>
                  <a:t> </a:t>
                </a:r>
                <a:endParaRPr kumimoji="1" lang="ja-JP" altLang="en-US" sz="1600" dirty="0"/>
              </a:p>
            </p:txBody>
          </p:sp>
          <p:grpSp>
            <p:nvGrpSpPr>
              <p:cNvPr id="2" name="図形グループ 1"/>
              <p:cNvGrpSpPr/>
              <p:nvPr/>
            </p:nvGrpSpPr>
            <p:grpSpPr>
              <a:xfrm>
                <a:off x="6497169" y="1623629"/>
                <a:ext cx="2419286" cy="3018957"/>
                <a:chOff x="6497169" y="1623629"/>
                <a:chExt cx="2419286" cy="3018957"/>
              </a:xfrm>
            </p:grpSpPr>
            <p:graphicFrame>
              <p:nvGraphicFramePr>
                <p:cNvPr id="52" name="オブジェクト 5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87826692"/>
                    </p:ext>
                  </p:extLst>
                </p:nvPr>
              </p:nvGraphicFramePr>
              <p:xfrm>
                <a:off x="6691443" y="4073944"/>
                <a:ext cx="2225012" cy="56864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722" r:id="rId7" imgW="1549400" imgH="393700" progId="Equation.3">
                        <p:embed/>
                      </p:oleObj>
                    </mc:Choice>
                    <mc:Fallback>
                      <p:oleObj r:id="rId7" imgW="1549400" imgH="3937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691443" y="4073944"/>
                              <a:ext cx="2225012" cy="56864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4" name="テキスト ボックス 33"/>
                <p:cNvSpPr txBox="1"/>
                <p:nvPr/>
              </p:nvSpPr>
              <p:spPr>
                <a:xfrm>
                  <a:off x="8074647" y="2141164"/>
                  <a:ext cx="4213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i="1" dirty="0" smtClean="0">
                      <a:latin typeface="Times New Roman"/>
                      <a:cs typeface="Times New Roman"/>
                    </a:rPr>
                    <a:t>z’</a:t>
                  </a:r>
                  <a:endParaRPr kumimoji="1" lang="ja-JP" altLang="en-US" i="1" dirty="0">
                    <a:latin typeface="Times New Roman"/>
                    <a:cs typeface="Times New Roman"/>
                  </a:endParaRPr>
                </a:p>
              </p:txBody>
            </p:sp>
            <p:cxnSp>
              <p:nvCxnSpPr>
                <p:cNvPr id="38" name="直線矢印コネクタ 37"/>
                <p:cNvCxnSpPr/>
                <p:nvPr/>
              </p:nvCxnSpPr>
              <p:spPr>
                <a:xfrm flipH="1">
                  <a:off x="7137407" y="2549048"/>
                  <a:ext cx="8467" cy="736020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線矢印コネクタ 40"/>
                <p:cNvCxnSpPr/>
                <p:nvPr/>
              </p:nvCxnSpPr>
              <p:spPr>
                <a:xfrm flipH="1" flipV="1">
                  <a:off x="6641764" y="2028443"/>
                  <a:ext cx="504113" cy="515922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テキスト ボックス 43"/>
                <p:cNvSpPr txBox="1"/>
                <p:nvPr/>
              </p:nvSpPr>
              <p:spPr>
                <a:xfrm>
                  <a:off x="6985997" y="3166530"/>
                  <a:ext cx="4409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i="1" dirty="0" smtClean="0">
                      <a:latin typeface="Times New Roman"/>
                      <a:cs typeface="Times New Roman"/>
                    </a:rPr>
                    <a:t>y’</a:t>
                  </a:r>
                  <a:endParaRPr kumimoji="1" lang="ja-JP" altLang="en-US" i="1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5" name="テキスト ボックス 44"/>
                <p:cNvSpPr txBox="1"/>
                <p:nvPr/>
              </p:nvSpPr>
              <p:spPr>
                <a:xfrm>
                  <a:off x="6497169" y="1698714"/>
                  <a:ext cx="4339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i="1" dirty="0">
                      <a:latin typeface="Times New Roman"/>
                      <a:cs typeface="Times New Roman"/>
                    </a:rPr>
                    <a:t>x</a:t>
                  </a:r>
                  <a:r>
                    <a:rPr kumimoji="1" lang="en-US" altLang="ja-JP" i="1" dirty="0" smtClean="0">
                      <a:latin typeface="Times New Roman"/>
                      <a:cs typeface="Times New Roman"/>
                    </a:rPr>
                    <a:t>’</a:t>
                  </a:r>
                  <a:endParaRPr kumimoji="1" lang="ja-JP" altLang="en-US" i="1" dirty="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70" name="図形グループ 69"/>
                <p:cNvGrpSpPr/>
                <p:nvPr/>
              </p:nvGrpSpPr>
              <p:grpSpPr>
                <a:xfrm>
                  <a:off x="7137407" y="1623629"/>
                  <a:ext cx="890654" cy="1603270"/>
                  <a:chOff x="7437185" y="562412"/>
                  <a:chExt cx="890654" cy="1603270"/>
                </a:xfrm>
              </p:grpSpPr>
              <p:cxnSp>
                <p:nvCxnSpPr>
                  <p:cNvPr id="62" name="直線コネクタ 61"/>
                  <p:cNvCxnSpPr/>
                  <p:nvPr/>
                </p:nvCxnSpPr>
                <p:spPr>
                  <a:xfrm>
                    <a:off x="7437185" y="697864"/>
                    <a:ext cx="281054" cy="1467818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直線コネクタ 62"/>
                  <p:cNvCxnSpPr/>
                  <p:nvPr/>
                </p:nvCxnSpPr>
                <p:spPr>
                  <a:xfrm>
                    <a:off x="7589585" y="664001"/>
                    <a:ext cx="281054" cy="1467818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直線コネクタ 63"/>
                  <p:cNvCxnSpPr/>
                  <p:nvPr/>
                </p:nvCxnSpPr>
                <p:spPr>
                  <a:xfrm>
                    <a:off x="7741985" y="630138"/>
                    <a:ext cx="281054" cy="1467818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直線コネクタ 64"/>
                  <p:cNvCxnSpPr/>
                  <p:nvPr/>
                </p:nvCxnSpPr>
                <p:spPr>
                  <a:xfrm>
                    <a:off x="7894385" y="596275"/>
                    <a:ext cx="281054" cy="1467818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直線コネクタ 65"/>
                  <p:cNvCxnSpPr/>
                  <p:nvPr/>
                </p:nvCxnSpPr>
                <p:spPr>
                  <a:xfrm>
                    <a:off x="8046785" y="562412"/>
                    <a:ext cx="281054" cy="1467818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31" name="テキスト ボックス 30"/>
          <p:cNvSpPr txBox="1"/>
          <p:nvPr/>
        </p:nvSpPr>
        <p:spPr>
          <a:xfrm rot="21071629">
            <a:off x="6763466" y="2364381"/>
            <a:ext cx="88998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検出器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2546381" y="203200"/>
            <a:ext cx="4043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BH</a:t>
            </a:r>
            <a:r>
              <a:rPr lang="ja-JP" altLang="en-US" sz="2400" dirty="0" smtClean="0"/>
              <a:t>時空の</a:t>
            </a:r>
            <a:r>
              <a:rPr lang="ja-JP" altLang="en-US" sz="2400" dirty="0" smtClean="0"/>
              <a:t>モード</a:t>
            </a:r>
            <a:r>
              <a:rPr lang="ja-JP" altLang="en-US" sz="2400" dirty="0" smtClean="0"/>
              <a:t>関数について</a:t>
            </a:r>
            <a:endParaRPr kumimoji="1" lang="ja-JP" altLang="en-US" sz="2400" dirty="0"/>
          </a:p>
        </p:txBody>
      </p:sp>
      <p:grpSp>
        <p:nvGrpSpPr>
          <p:cNvPr id="7" name="図形グループ 6"/>
          <p:cNvGrpSpPr/>
          <p:nvPr/>
        </p:nvGrpSpPr>
        <p:grpSpPr>
          <a:xfrm>
            <a:off x="340078" y="5102213"/>
            <a:ext cx="8419486" cy="1235984"/>
            <a:chOff x="340078" y="5102213"/>
            <a:chExt cx="8419486" cy="1235984"/>
          </a:xfrm>
        </p:grpSpPr>
        <p:graphicFrame>
          <p:nvGraphicFramePr>
            <p:cNvPr id="51" name="オブジェクト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601576"/>
                </p:ext>
              </p:extLst>
            </p:nvPr>
          </p:nvGraphicFramePr>
          <p:xfrm>
            <a:off x="340078" y="5602756"/>
            <a:ext cx="8419486" cy="7354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23" r:id="rId9" imgW="5245100" imgH="457200" progId="Equation.3">
                    <p:embed/>
                  </p:oleObj>
                </mc:Choice>
                <mc:Fallback>
                  <p:oleObj r:id="rId9" imgW="5245100" imgH="457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40078" y="5602756"/>
                          <a:ext cx="8419486" cy="73544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" name="テキスト ボックス 71"/>
            <p:cNvSpPr txBox="1"/>
            <p:nvPr/>
          </p:nvSpPr>
          <p:spPr>
            <a:xfrm>
              <a:off x="603911" y="5102213"/>
              <a:ext cx="3293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検出器近傍のモード関数で展開</a:t>
              </a:r>
              <a:endParaRPr kumimoji="1" lang="ja-JP" altLang="en-US" dirty="0"/>
            </a:p>
          </p:txBody>
        </p:sp>
        <p:cxnSp>
          <p:nvCxnSpPr>
            <p:cNvPr id="76" name="直線コネクタ 75"/>
            <p:cNvCxnSpPr/>
            <p:nvPr/>
          </p:nvCxnSpPr>
          <p:spPr>
            <a:xfrm>
              <a:off x="3619633" y="6126532"/>
              <a:ext cx="80318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/>
            <p:cNvCxnSpPr/>
            <p:nvPr/>
          </p:nvCxnSpPr>
          <p:spPr>
            <a:xfrm>
              <a:off x="5778635" y="6123197"/>
              <a:ext cx="80318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9198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/楕円 7"/>
          <p:cNvSpPr/>
          <p:nvPr/>
        </p:nvSpPr>
        <p:spPr>
          <a:xfrm>
            <a:off x="1858652" y="3368123"/>
            <a:ext cx="1100666" cy="110066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48437" y="3670478"/>
            <a:ext cx="54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BH</a:t>
            </a:r>
            <a:endParaRPr kumimoji="1" lang="ja-JP" altLang="en-US" sz="2400" dirty="0"/>
          </a:p>
        </p:txBody>
      </p:sp>
      <p:grpSp>
        <p:nvGrpSpPr>
          <p:cNvPr id="2" name="図形グループ 1"/>
          <p:cNvGrpSpPr/>
          <p:nvPr/>
        </p:nvGrpSpPr>
        <p:grpSpPr>
          <a:xfrm rot="1113292">
            <a:off x="792302" y="1857626"/>
            <a:ext cx="1355860" cy="1270004"/>
            <a:chOff x="603911" y="2035775"/>
            <a:chExt cx="1355860" cy="1270004"/>
          </a:xfrm>
        </p:grpSpPr>
        <p:cxnSp>
          <p:nvCxnSpPr>
            <p:cNvPr id="15" name="直線コネクタ 14"/>
            <p:cNvCxnSpPr/>
            <p:nvPr/>
          </p:nvCxnSpPr>
          <p:spPr>
            <a:xfrm flipH="1">
              <a:off x="603911" y="2035775"/>
              <a:ext cx="653656" cy="863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>
              <a:off x="756311" y="2137376"/>
              <a:ext cx="653656" cy="863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H="1">
              <a:off x="908711" y="2238977"/>
              <a:ext cx="653656" cy="863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>
              <a:off x="1061111" y="2340578"/>
              <a:ext cx="653656" cy="863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H="1">
              <a:off x="1213511" y="2442179"/>
              <a:ext cx="653656" cy="863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/>
            <p:nvPr/>
          </p:nvCxnSpPr>
          <p:spPr>
            <a:xfrm>
              <a:off x="749567" y="2340578"/>
              <a:ext cx="1210204" cy="863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ボックス 22"/>
          <p:cNvSpPr txBox="1"/>
          <p:nvPr/>
        </p:nvSpPr>
        <p:spPr>
          <a:xfrm>
            <a:off x="625476" y="1455546"/>
            <a:ext cx="6463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光源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931450" y="3027067"/>
            <a:ext cx="344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 New Roman"/>
                <a:cs typeface="Times New Roman"/>
              </a:rPr>
              <a:t>z</a:t>
            </a:r>
            <a:endParaRPr kumimoji="1" lang="ja-JP" altLang="en-US" i="1" dirty="0">
              <a:latin typeface="Times New Roman"/>
              <a:cs typeface="Times New Roman"/>
            </a:endParaRPr>
          </a:p>
        </p:txBody>
      </p:sp>
      <p:graphicFrame>
        <p:nvGraphicFramePr>
          <p:cNvPr id="48" name="オブジェクト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931104"/>
              </p:ext>
            </p:extLst>
          </p:nvPr>
        </p:nvGraphicFramePr>
        <p:xfrm>
          <a:off x="1358085" y="5686425"/>
          <a:ext cx="6247442" cy="951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8" name="数式" r:id="rId3" imgW="3009900" imgH="457200" progId="Equation.3">
                  <p:embed/>
                </p:oleObj>
              </mc:Choice>
              <mc:Fallback>
                <p:oleObj name="数式" r:id="rId3" imgW="30099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8085" y="5686425"/>
                        <a:ext cx="6247442" cy="951442"/>
                      </a:xfrm>
                      <a:prstGeom prst="rect">
                        <a:avLst/>
                      </a:prstGeom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オブジェクト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478414"/>
              </p:ext>
            </p:extLst>
          </p:nvPr>
        </p:nvGraphicFramePr>
        <p:xfrm>
          <a:off x="3173563" y="4825526"/>
          <a:ext cx="5768015" cy="683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" name="数式" r:id="rId5" imgW="3848100" imgH="457200" progId="Equation.3">
                  <p:embed/>
                </p:oleObj>
              </mc:Choice>
              <mc:Fallback>
                <p:oleObj name="数式" r:id="rId5" imgW="3848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73563" y="4825526"/>
                        <a:ext cx="5768015" cy="683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オブジェクト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916404"/>
              </p:ext>
            </p:extLst>
          </p:nvPr>
        </p:nvGraphicFramePr>
        <p:xfrm>
          <a:off x="3705226" y="935321"/>
          <a:ext cx="4896907" cy="661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0" name="数式" r:id="rId7" imgW="3378200" imgH="457200" progId="Equation.3">
                  <p:embed/>
                </p:oleObj>
              </mc:Choice>
              <mc:Fallback>
                <p:oleObj name="数式" r:id="rId7" imgW="3378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05226" y="935321"/>
                        <a:ext cx="4896907" cy="661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図形グループ 39"/>
          <p:cNvGrpSpPr/>
          <p:nvPr/>
        </p:nvGrpSpPr>
        <p:grpSpPr>
          <a:xfrm>
            <a:off x="6103498" y="2186885"/>
            <a:ext cx="1998841" cy="1912233"/>
            <a:chOff x="6378638" y="2182418"/>
            <a:chExt cx="1998841" cy="1912233"/>
          </a:xfrm>
        </p:grpSpPr>
        <p:cxnSp>
          <p:nvCxnSpPr>
            <p:cNvPr id="42" name="直線矢印コネクタ 41"/>
            <p:cNvCxnSpPr/>
            <p:nvPr/>
          </p:nvCxnSpPr>
          <p:spPr>
            <a:xfrm flipV="1">
              <a:off x="7018876" y="2952241"/>
              <a:ext cx="1004972" cy="1640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テキスト ボックス 42"/>
            <p:cNvSpPr txBox="1"/>
            <p:nvPr/>
          </p:nvSpPr>
          <p:spPr>
            <a:xfrm>
              <a:off x="7956116" y="2699953"/>
              <a:ext cx="421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Times New Roman"/>
                  <a:cs typeface="Times New Roman"/>
                </a:rPr>
                <a:t>z’</a:t>
              </a:r>
              <a:endParaRPr kumimoji="1" lang="ja-JP" altLang="en-US" i="1" dirty="0">
                <a:latin typeface="Times New Roman"/>
                <a:cs typeface="Times New Roman"/>
              </a:endParaRPr>
            </a:p>
          </p:txBody>
        </p:sp>
        <p:cxnSp>
          <p:nvCxnSpPr>
            <p:cNvPr id="46" name="直線矢印コネクタ 45"/>
            <p:cNvCxnSpPr/>
            <p:nvPr/>
          </p:nvCxnSpPr>
          <p:spPr>
            <a:xfrm flipH="1">
              <a:off x="7018876" y="3107837"/>
              <a:ext cx="8467" cy="73602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/>
            <p:cNvCxnSpPr/>
            <p:nvPr/>
          </p:nvCxnSpPr>
          <p:spPr>
            <a:xfrm flipH="1" flipV="1">
              <a:off x="6523233" y="2587232"/>
              <a:ext cx="504113" cy="51592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テキスト ボックス 50"/>
            <p:cNvSpPr txBox="1"/>
            <p:nvPr/>
          </p:nvSpPr>
          <p:spPr>
            <a:xfrm>
              <a:off x="6867466" y="3725319"/>
              <a:ext cx="440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Times New Roman"/>
                  <a:cs typeface="Times New Roman"/>
                </a:rPr>
                <a:t>y’</a:t>
              </a:r>
              <a:endParaRPr kumimoji="1" lang="ja-JP" altLang="en-US" i="1" dirty="0">
                <a:latin typeface="Times New Roman"/>
                <a:cs typeface="Times New Roman"/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6378638" y="2257503"/>
              <a:ext cx="433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i="1" dirty="0">
                  <a:latin typeface="Times New Roman"/>
                  <a:cs typeface="Times New Roman"/>
                </a:rPr>
                <a:t>x</a:t>
              </a:r>
              <a:r>
                <a:rPr kumimoji="1" lang="en-US" altLang="ja-JP" i="1" dirty="0" smtClean="0">
                  <a:latin typeface="Times New Roman"/>
                  <a:cs typeface="Times New Roman"/>
                </a:rPr>
                <a:t>’</a:t>
              </a:r>
              <a:endParaRPr kumimoji="1" lang="ja-JP" altLang="en-US" i="1" dirty="0">
                <a:latin typeface="Times New Roman"/>
                <a:cs typeface="Times New Roman"/>
              </a:endParaRPr>
            </a:p>
          </p:txBody>
        </p:sp>
        <p:grpSp>
          <p:nvGrpSpPr>
            <p:cNvPr id="53" name="図形グループ 52"/>
            <p:cNvGrpSpPr/>
            <p:nvPr/>
          </p:nvGrpSpPr>
          <p:grpSpPr>
            <a:xfrm>
              <a:off x="7018876" y="2182418"/>
              <a:ext cx="890654" cy="1603270"/>
              <a:chOff x="7437185" y="562412"/>
              <a:chExt cx="890654" cy="1603270"/>
            </a:xfrm>
          </p:grpSpPr>
          <p:cxnSp>
            <p:nvCxnSpPr>
              <p:cNvPr id="55" name="直線コネクタ 54"/>
              <p:cNvCxnSpPr/>
              <p:nvPr/>
            </p:nvCxnSpPr>
            <p:spPr>
              <a:xfrm>
                <a:off x="7437185" y="697864"/>
                <a:ext cx="281054" cy="146781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>
                <a:off x="7589585" y="664001"/>
                <a:ext cx="281054" cy="146781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>
                <a:off x="7741985" y="630138"/>
                <a:ext cx="281054" cy="146781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/>
              <p:cNvCxnSpPr/>
              <p:nvPr/>
            </p:nvCxnSpPr>
            <p:spPr>
              <a:xfrm>
                <a:off x="7894385" y="596275"/>
                <a:ext cx="281054" cy="146781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/>
              <p:cNvCxnSpPr/>
              <p:nvPr/>
            </p:nvCxnSpPr>
            <p:spPr>
              <a:xfrm>
                <a:off x="8046785" y="562412"/>
                <a:ext cx="281054" cy="146781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テキスト ボックス 53"/>
            <p:cNvSpPr txBox="1"/>
            <p:nvPr/>
          </p:nvSpPr>
          <p:spPr>
            <a:xfrm rot="21071629">
              <a:off x="6644935" y="2923170"/>
              <a:ext cx="889987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 smtClean="0">
                  <a:solidFill>
                    <a:srgbClr val="FF0000"/>
                  </a:solidFill>
                </a:rPr>
                <a:t>検出器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0" name="テキスト ボックス 59"/>
          <p:cNvSpPr txBox="1"/>
          <p:nvPr/>
        </p:nvSpPr>
        <p:spPr>
          <a:xfrm>
            <a:off x="84012" y="203200"/>
            <a:ext cx="2875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 smtClean="0"/>
              <a:t>場の演算子</a:t>
            </a:r>
            <a:r>
              <a:rPr lang="ja-JP" altLang="en-US" sz="2400" dirty="0" smtClean="0"/>
              <a:t>について</a:t>
            </a:r>
            <a:endParaRPr kumimoji="1" lang="ja-JP" altLang="en-US" sz="2400" dirty="0"/>
          </a:p>
        </p:txBody>
      </p:sp>
      <p:graphicFrame>
        <p:nvGraphicFramePr>
          <p:cNvPr id="61" name="オブジェクト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365997"/>
              </p:ext>
            </p:extLst>
          </p:nvPr>
        </p:nvGraphicFramePr>
        <p:xfrm>
          <a:off x="3308350" y="127000"/>
          <a:ext cx="51466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1" name="数式" r:id="rId9" imgW="3695700" imgH="457200" progId="Equation.3">
                  <p:embed/>
                </p:oleObj>
              </mc:Choice>
              <mc:Fallback>
                <p:oleObj name="数式" r:id="rId9" imgW="3695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08350" y="127000"/>
                        <a:ext cx="5146675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2" name="図形グループ 61"/>
          <p:cNvGrpSpPr/>
          <p:nvPr/>
        </p:nvGrpSpPr>
        <p:grpSpPr>
          <a:xfrm>
            <a:off x="2115944" y="2288474"/>
            <a:ext cx="2997200" cy="2934102"/>
            <a:chOff x="4000157" y="2401178"/>
            <a:chExt cx="3149600" cy="3455289"/>
          </a:xfrm>
        </p:grpSpPr>
        <p:sp>
          <p:nvSpPr>
            <p:cNvPr id="63" name="円弧 62"/>
            <p:cNvSpPr/>
            <p:nvPr/>
          </p:nvSpPr>
          <p:spPr>
            <a:xfrm>
              <a:off x="4000157" y="2714426"/>
              <a:ext cx="2540000" cy="3142041"/>
            </a:xfrm>
            <a:prstGeom prst="arc">
              <a:avLst>
                <a:gd name="adj1" fmla="val 17424284"/>
                <a:gd name="adj2" fmla="val 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4" name="円弧 63"/>
            <p:cNvSpPr/>
            <p:nvPr/>
          </p:nvSpPr>
          <p:spPr>
            <a:xfrm>
              <a:off x="4152557" y="2629764"/>
              <a:ext cx="2540000" cy="3142041"/>
            </a:xfrm>
            <a:prstGeom prst="arc">
              <a:avLst>
                <a:gd name="adj1" fmla="val 17424284"/>
                <a:gd name="adj2" fmla="val 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5" name="円弧 64"/>
            <p:cNvSpPr/>
            <p:nvPr/>
          </p:nvSpPr>
          <p:spPr>
            <a:xfrm>
              <a:off x="4304957" y="2553569"/>
              <a:ext cx="2540000" cy="3142041"/>
            </a:xfrm>
            <a:prstGeom prst="arc">
              <a:avLst>
                <a:gd name="adj1" fmla="val 17424284"/>
                <a:gd name="adj2" fmla="val 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6" name="円弧 65"/>
            <p:cNvSpPr/>
            <p:nvPr/>
          </p:nvSpPr>
          <p:spPr>
            <a:xfrm>
              <a:off x="4457357" y="2468907"/>
              <a:ext cx="2540000" cy="3142041"/>
            </a:xfrm>
            <a:prstGeom prst="arc">
              <a:avLst>
                <a:gd name="adj1" fmla="val 17424284"/>
                <a:gd name="adj2" fmla="val 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7" name="円弧 66"/>
            <p:cNvSpPr/>
            <p:nvPr/>
          </p:nvSpPr>
          <p:spPr>
            <a:xfrm>
              <a:off x="4609757" y="2401178"/>
              <a:ext cx="2540000" cy="3142041"/>
            </a:xfrm>
            <a:prstGeom prst="arc">
              <a:avLst>
                <a:gd name="adj1" fmla="val 17424284"/>
                <a:gd name="adj2" fmla="val 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5" name="直線矢印コネクタ 4"/>
          <p:cNvCxnSpPr/>
          <p:nvPr/>
        </p:nvCxnSpPr>
        <p:spPr>
          <a:xfrm flipH="1">
            <a:off x="4968118" y="1626723"/>
            <a:ext cx="837699" cy="10776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H="1">
            <a:off x="2097876" y="664865"/>
            <a:ext cx="1813725" cy="166230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6537485" y="3824414"/>
            <a:ext cx="639705" cy="100111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388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テキスト ボックス 73"/>
          <p:cNvSpPr txBox="1"/>
          <p:nvPr/>
        </p:nvSpPr>
        <p:spPr>
          <a:xfrm>
            <a:off x="3201072" y="203200"/>
            <a:ext cx="2777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１粒子状態について</a:t>
            </a:r>
            <a:endParaRPr kumimoji="1" lang="ja-JP" altLang="en-US" sz="2400" dirty="0"/>
          </a:p>
        </p:txBody>
      </p:sp>
      <p:grpSp>
        <p:nvGrpSpPr>
          <p:cNvPr id="15" name="図形グループ 14"/>
          <p:cNvGrpSpPr/>
          <p:nvPr/>
        </p:nvGrpSpPr>
        <p:grpSpPr>
          <a:xfrm>
            <a:off x="321735" y="1012825"/>
            <a:ext cx="8510675" cy="512763"/>
            <a:chOff x="677335" y="1012825"/>
            <a:chExt cx="8510675" cy="512763"/>
          </a:xfrm>
        </p:grpSpPr>
        <p:sp>
          <p:nvSpPr>
            <p:cNvPr id="49" name="テキスト ボックス 48"/>
            <p:cNvSpPr txBox="1"/>
            <p:nvPr/>
          </p:nvSpPr>
          <p:spPr>
            <a:xfrm>
              <a:off x="677335" y="1065758"/>
              <a:ext cx="12792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初期状態</a:t>
              </a:r>
              <a:r>
                <a:rPr kumimoji="1" lang="en-US" altLang="ja-JP" sz="2000" dirty="0" smtClean="0"/>
                <a:t>:</a:t>
              </a:r>
              <a:endParaRPr kumimoji="1" lang="ja-JP" altLang="en-US" sz="2000" dirty="0"/>
            </a:p>
          </p:txBody>
        </p:sp>
        <p:graphicFrame>
          <p:nvGraphicFramePr>
            <p:cNvPr id="50" name="オブジェクト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065903"/>
                </p:ext>
              </p:extLst>
            </p:nvPr>
          </p:nvGraphicFramePr>
          <p:xfrm>
            <a:off x="1951038" y="1012825"/>
            <a:ext cx="3097212" cy="512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72" name="数式" r:id="rId3" imgW="1612900" imgH="266700" progId="Equation.3">
                    <p:embed/>
                  </p:oleObj>
                </mc:Choice>
                <mc:Fallback>
                  <p:oleObj name="数式" r:id="rId3" imgW="1612900" imgH="266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951038" y="1012825"/>
                          <a:ext cx="3097212" cy="5127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" name="テキスト ボックス 54"/>
            <p:cNvSpPr txBox="1"/>
            <p:nvPr/>
          </p:nvSpPr>
          <p:spPr>
            <a:xfrm>
              <a:off x="5130798" y="1065758"/>
              <a:ext cx="40572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i="1" dirty="0" smtClean="0">
                  <a:latin typeface="Times New Roman"/>
                  <a:cs typeface="Times New Roman"/>
                </a:rPr>
                <a:t>z</a:t>
              </a:r>
              <a:r>
                <a:rPr lang="ja-JP" altLang="en-US" sz="2000" dirty="0" smtClean="0">
                  <a:latin typeface="Times New Roman"/>
                  <a:cs typeface="Times New Roman"/>
                </a:rPr>
                <a:t>方向の</a:t>
              </a:r>
              <a:r>
                <a:rPr lang="ja-JP" altLang="en-US" sz="2000" dirty="0" smtClean="0"/>
                <a:t>運動量固有</a:t>
              </a:r>
              <a:r>
                <a:rPr lang="ja-JP" altLang="en-US" sz="2000" dirty="0" smtClean="0"/>
                <a:t>状態</a:t>
              </a:r>
              <a:r>
                <a:rPr lang="ja-JP" altLang="en-US" sz="2000" dirty="0" smtClean="0"/>
                <a:t>の光子１つ</a:t>
              </a:r>
              <a:endParaRPr kumimoji="1" lang="ja-JP" altLang="en-US" sz="2000" dirty="0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3043872" y="3665034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検出器近傍の粒子数演算子</a:t>
            </a:r>
            <a:endParaRPr kumimoji="1" lang="ja-JP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117950"/>
              </p:ext>
            </p:extLst>
          </p:nvPr>
        </p:nvGraphicFramePr>
        <p:xfrm>
          <a:off x="431011" y="2828926"/>
          <a:ext cx="8515275" cy="734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3" name="数式" r:id="rId5" imgW="3543300" imgH="304800" progId="Equation.3">
                  <p:embed/>
                </p:oleObj>
              </mc:Choice>
              <mc:Fallback>
                <p:oleObj name="数式" r:id="rId5" imgW="35433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1011" y="2828926"/>
                        <a:ext cx="8515275" cy="734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415385"/>
              </p:ext>
            </p:extLst>
          </p:nvPr>
        </p:nvGraphicFramePr>
        <p:xfrm>
          <a:off x="881627" y="4783903"/>
          <a:ext cx="7354934" cy="642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4" r:id="rId7" imgW="5245100" imgH="457200" progId="Equation.3">
                  <p:embed/>
                </p:oleObj>
              </mc:Choice>
              <mc:Fallback>
                <p:oleObj r:id="rId7" imgW="5245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81627" y="4783903"/>
                        <a:ext cx="7354934" cy="6424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445879" y="4367768"/>
            <a:ext cx="91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ここで、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1284" y="2151591"/>
            <a:ext cx="4694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検出器近傍で光子</a:t>
            </a:r>
            <a:r>
              <a:rPr lang="ja-JP" altLang="en-US" sz="2000" dirty="0" smtClean="0"/>
              <a:t>が</a:t>
            </a:r>
            <a:r>
              <a:rPr lang="ja-JP" altLang="en-US" sz="2000" dirty="0" smtClean="0"/>
              <a:t>、</a:t>
            </a:r>
            <a:r>
              <a:rPr lang="en-US" altLang="ja-JP" sz="2000" i="1" dirty="0" smtClean="0">
                <a:latin typeface="Times New Roman"/>
                <a:cs typeface="Times New Roman"/>
              </a:rPr>
              <a:t>k, </a:t>
            </a:r>
            <a:r>
              <a:rPr lang="en-US" altLang="ja-JP" sz="2000" i="1" dirty="0" smtClean="0">
                <a:latin typeface="Symbol" charset="2"/>
                <a:cs typeface="Symbol" charset="2"/>
              </a:rPr>
              <a:t>k</a:t>
            </a:r>
            <a:r>
              <a:rPr lang="en-US" altLang="ja-JP" sz="2000" i="1" dirty="0" smtClean="0">
                <a:latin typeface="Times New Roman"/>
                <a:cs typeface="Times New Roman"/>
              </a:rPr>
              <a:t>, m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を持つ確率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7682" y="5524500"/>
            <a:ext cx="478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ブラックホールによる散乱で変化したモード関数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881627" y="5295900"/>
            <a:ext cx="13535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721156" y="5295900"/>
            <a:ext cx="7365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5610724" y="5295900"/>
            <a:ext cx="7365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5362972" y="5908596"/>
            <a:ext cx="108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光源で</a:t>
            </a:r>
            <a:r>
              <a:rPr kumimoji="1" lang="ja-JP" altLang="en-US" dirty="0" smtClean="0"/>
              <a:t>は</a:t>
            </a:r>
            <a:endParaRPr kumimoji="1" lang="ja-JP" altLang="en-US" dirty="0"/>
          </a:p>
        </p:txBody>
      </p:sp>
      <p:graphicFrame>
        <p:nvGraphicFramePr>
          <p:cNvPr id="18" name="オブジェクト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088889"/>
              </p:ext>
            </p:extLst>
          </p:nvPr>
        </p:nvGraphicFramePr>
        <p:xfrm>
          <a:off x="6461125" y="5773738"/>
          <a:ext cx="22574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5" name="数式" r:id="rId9" imgW="1409700" imgH="393700" progId="Equation.3">
                  <p:embed/>
                </p:oleObj>
              </mc:Choice>
              <mc:Fallback>
                <p:oleObj name="数式" r:id="rId9" imgW="1409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61125" y="5773738"/>
                        <a:ext cx="2257425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線コネクタ 12"/>
          <p:cNvCxnSpPr/>
          <p:nvPr/>
        </p:nvCxnSpPr>
        <p:spPr>
          <a:xfrm>
            <a:off x="3378200" y="3505200"/>
            <a:ext cx="990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727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テキスト ボックス 73"/>
          <p:cNvSpPr txBox="1"/>
          <p:nvPr/>
        </p:nvSpPr>
        <p:spPr>
          <a:xfrm>
            <a:off x="3938653" y="216476"/>
            <a:ext cx="12666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u="sng" dirty="0" smtClean="0"/>
              <a:t>まとめ</a:t>
            </a:r>
            <a:endParaRPr kumimoji="1" lang="ja-JP" altLang="en-US" sz="3200" u="sng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10555" y="1337965"/>
            <a:ext cx="69228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 smtClean="0"/>
              <a:t>初期に軌道角運動量を持っていない光子も、</a:t>
            </a:r>
            <a:endParaRPr lang="en-US" altLang="ja-JP" sz="2800" dirty="0" smtClean="0"/>
          </a:p>
          <a:p>
            <a:pPr algn="ctr"/>
            <a:r>
              <a:rPr lang="en-US" altLang="ja-JP" sz="2800" dirty="0" smtClean="0"/>
              <a:t>BH</a:t>
            </a:r>
            <a:r>
              <a:rPr lang="ja-JP" altLang="en-US" sz="2800" dirty="0" smtClean="0"/>
              <a:t>によって持つことができる</a:t>
            </a:r>
            <a:endParaRPr lang="en-US" altLang="ja-JP" sz="28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06945" y="2399268"/>
            <a:ext cx="2130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かもしれない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169539" y="4032478"/>
            <a:ext cx="4804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00FF"/>
                </a:solidFill>
              </a:rPr>
              <a:t>詳細は次の西川くんのトークで</a:t>
            </a:r>
            <a:endParaRPr kumimoji="1" lang="ja-JP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00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935580"/>
              </p:ext>
            </p:extLst>
          </p:nvPr>
        </p:nvGraphicFramePr>
        <p:xfrm>
          <a:off x="2279221" y="1147829"/>
          <a:ext cx="4279603" cy="721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" name="数式" r:id="rId3" imgW="2032000" imgH="342900" progId="Equation.3">
                  <p:embed/>
                </p:oleObj>
              </mc:Choice>
              <mc:Fallback>
                <p:oleObj name="数式" r:id="rId3" imgW="20320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79221" y="1147829"/>
                        <a:ext cx="4279603" cy="721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892308"/>
              </p:ext>
            </p:extLst>
          </p:nvPr>
        </p:nvGraphicFramePr>
        <p:xfrm>
          <a:off x="4659277" y="2141839"/>
          <a:ext cx="2339481" cy="54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8" name="数式" r:id="rId5" imgW="1295400" imgH="304800" progId="Equation.3">
                  <p:embed/>
                </p:oleObj>
              </mc:Choice>
              <mc:Fallback>
                <p:oleObj name="数式" r:id="rId5" imgW="12954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9277" y="2141839"/>
                        <a:ext cx="2339481" cy="549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575822"/>
              </p:ext>
            </p:extLst>
          </p:nvPr>
        </p:nvGraphicFramePr>
        <p:xfrm>
          <a:off x="1749450" y="3672318"/>
          <a:ext cx="1421315" cy="586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9" name="数式" r:id="rId7" imgW="736600" imgH="304800" progId="Equation.3">
                  <p:embed/>
                </p:oleObj>
              </mc:Choice>
              <mc:Fallback>
                <p:oleObj name="数式" r:id="rId7" imgW="736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49450" y="3672318"/>
                        <a:ext cx="1421315" cy="5867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433585"/>
              </p:ext>
            </p:extLst>
          </p:nvPr>
        </p:nvGraphicFramePr>
        <p:xfrm>
          <a:off x="1160306" y="4424511"/>
          <a:ext cx="2641534" cy="820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0" name="数式" r:id="rId9" imgW="1346200" imgH="419100" progId="Equation.3">
                  <p:embed/>
                </p:oleObj>
              </mc:Choice>
              <mc:Fallback>
                <p:oleObj name="数式" r:id="rId9" imgW="13462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60306" y="4424511"/>
                        <a:ext cx="2641534" cy="820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テキスト ボックス 1"/>
          <p:cNvSpPr txBox="1"/>
          <p:nvPr/>
        </p:nvSpPr>
        <p:spPr>
          <a:xfrm rot="5400000">
            <a:off x="2263832" y="540797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+mn-ea"/>
                <a:cs typeface="ＭＳ 明朝"/>
              </a:rPr>
              <a:t>…</a:t>
            </a:r>
            <a:endParaRPr kumimoji="1" lang="ja-JP" altLang="en-US" sz="2400" dirty="0">
              <a:latin typeface="+mn-ea"/>
              <a:cs typeface="ＭＳ 明朝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5400000">
            <a:off x="5062304" y="539527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+mn-ea"/>
                <a:cs typeface="ＭＳ 明朝"/>
              </a:rPr>
              <a:t>…</a:t>
            </a:r>
            <a:endParaRPr kumimoji="1" lang="ja-JP" altLang="en-US" sz="2400" dirty="0">
              <a:latin typeface="+mn-ea"/>
              <a:cs typeface="ＭＳ 明朝"/>
            </a:endParaRPr>
          </a:p>
        </p:txBody>
      </p:sp>
      <p:grpSp>
        <p:nvGrpSpPr>
          <p:cNvPr id="3" name="図形グループ 2"/>
          <p:cNvGrpSpPr/>
          <p:nvPr/>
        </p:nvGrpSpPr>
        <p:grpSpPr>
          <a:xfrm>
            <a:off x="4247478" y="3698097"/>
            <a:ext cx="2624236" cy="512464"/>
            <a:chOff x="4247478" y="3698097"/>
            <a:chExt cx="2624236" cy="512464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4247478" y="3774296"/>
              <a:ext cx="26242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運動量</a:t>
              </a:r>
              <a:r>
                <a:rPr kumimoji="1" lang="en-US" altLang="ja-JP" sz="2000" dirty="0" smtClean="0"/>
                <a:t>      </a:t>
              </a:r>
              <a:r>
                <a:rPr kumimoji="1" lang="ja-JP" altLang="en-US" sz="2000" dirty="0" smtClean="0"/>
                <a:t>の光子</a:t>
              </a:r>
              <a:r>
                <a:rPr kumimoji="1" lang="ja-JP" altLang="en-US" sz="2000" dirty="0" smtClean="0"/>
                <a:t>１個</a:t>
              </a:r>
              <a:endParaRPr kumimoji="1" lang="ja-JP" altLang="en-US" sz="2000" dirty="0"/>
            </a:p>
          </p:txBody>
        </p:sp>
        <p:graphicFrame>
          <p:nvGraphicFramePr>
            <p:cNvPr id="12" name="オブジェクト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3680468"/>
                </p:ext>
              </p:extLst>
            </p:nvPr>
          </p:nvGraphicFramePr>
          <p:xfrm>
            <a:off x="5137283" y="3698097"/>
            <a:ext cx="487330" cy="512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11" name="数式" r:id="rId11" imgW="228600" imgH="241300" progId="Equation.3">
                    <p:embed/>
                  </p:oleObj>
                </mc:Choice>
                <mc:Fallback>
                  <p:oleObj name="数式" r:id="rId11" imgW="2286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137283" y="3698097"/>
                          <a:ext cx="487330" cy="51246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図形グループ 4"/>
          <p:cNvGrpSpPr/>
          <p:nvPr/>
        </p:nvGrpSpPr>
        <p:grpSpPr>
          <a:xfrm>
            <a:off x="4234778" y="4481661"/>
            <a:ext cx="3980577" cy="798527"/>
            <a:chOff x="4234778" y="4481661"/>
            <a:chExt cx="3980577" cy="798527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4234778" y="4572302"/>
              <a:ext cx="39805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運動量</a:t>
              </a:r>
              <a:r>
                <a:rPr kumimoji="1" lang="en-US" altLang="ja-JP" sz="2000" dirty="0" smtClean="0"/>
                <a:t>      </a:t>
              </a:r>
              <a:r>
                <a:rPr kumimoji="1" lang="ja-JP" altLang="en-US" sz="2000" dirty="0" smtClean="0"/>
                <a:t>の光子と　</a:t>
              </a:r>
              <a:r>
                <a:rPr kumimoji="1" lang="en-US" altLang="ja-JP" sz="2000" dirty="0" smtClean="0"/>
                <a:t>     </a:t>
              </a:r>
              <a:r>
                <a:rPr lang="ja-JP" altLang="en-US" sz="2000" dirty="0" smtClean="0"/>
                <a:t>の光子が</a:t>
              </a:r>
              <a:endParaRPr lang="en-US" altLang="ja-JP" sz="2000" dirty="0" smtClean="0"/>
            </a:p>
            <a:p>
              <a:r>
                <a:rPr lang="ja-JP" altLang="en-US" sz="2000" dirty="0" smtClean="0"/>
                <a:t>それぞれ１個</a:t>
              </a:r>
              <a:r>
                <a:rPr lang="ja-JP" altLang="en-US" sz="2000" dirty="0" smtClean="0"/>
                <a:t>ずつ</a:t>
              </a:r>
              <a:endParaRPr kumimoji="1" lang="ja-JP" altLang="en-US" sz="2000" dirty="0"/>
            </a:p>
          </p:txBody>
        </p:sp>
        <p:graphicFrame>
          <p:nvGraphicFramePr>
            <p:cNvPr id="14" name="オブジェクト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2492730"/>
                </p:ext>
              </p:extLst>
            </p:nvPr>
          </p:nvGraphicFramePr>
          <p:xfrm>
            <a:off x="5116319" y="4481661"/>
            <a:ext cx="480190" cy="5049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12" name="数式" r:id="rId13" imgW="228600" imgH="241300" progId="Equation.3">
                    <p:embed/>
                  </p:oleObj>
                </mc:Choice>
                <mc:Fallback>
                  <p:oleObj name="数式" r:id="rId13" imgW="2286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116319" y="4481661"/>
                          <a:ext cx="480190" cy="5049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オブジェクト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2761489"/>
                </p:ext>
              </p:extLst>
            </p:nvPr>
          </p:nvGraphicFramePr>
          <p:xfrm>
            <a:off x="6570433" y="4497305"/>
            <a:ext cx="504749" cy="502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13" name="数式" r:id="rId15" imgW="241300" imgH="241300" progId="Equation.3">
                    <p:embed/>
                  </p:oleObj>
                </mc:Choice>
                <mc:Fallback>
                  <p:oleObj name="数式" r:id="rId15" imgW="2413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570433" y="4497305"/>
                          <a:ext cx="504749" cy="5020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テキスト ボックス 15"/>
          <p:cNvSpPr txBox="1"/>
          <p:nvPr/>
        </p:nvSpPr>
        <p:spPr>
          <a:xfrm>
            <a:off x="3457076" y="283620"/>
            <a:ext cx="22365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u="sng" dirty="0" smtClean="0"/>
              <a:t>場の</a:t>
            </a:r>
            <a:r>
              <a:rPr kumimoji="1" lang="ja-JP" altLang="en-US" sz="3200" u="sng" dirty="0" smtClean="0"/>
              <a:t>量子</a:t>
            </a:r>
            <a:r>
              <a:rPr kumimoji="1" lang="ja-JP" altLang="en-US" sz="3200" u="sng" dirty="0" smtClean="0"/>
              <a:t>論</a:t>
            </a:r>
            <a:endParaRPr kumimoji="1" lang="ja-JP" altLang="en-US" sz="3200" u="sng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44789" y="220426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正準</a:t>
            </a:r>
            <a:r>
              <a:rPr kumimoji="1" lang="ja-JP" altLang="en-US" sz="2400" dirty="0" smtClean="0"/>
              <a:t>交換関係</a:t>
            </a:r>
            <a:endParaRPr kumimoji="1" lang="ja-JP" altLang="en-US" sz="2400" dirty="0"/>
          </a:p>
        </p:txBody>
      </p:sp>
      <p:graphicFrame>
        <p:nvGraphicFramePr>
          <p:cNvPr id="19" name="オブジェクト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113949"/>
              </p:ext>
            </p:extLst>
          </p:nvPr>
        </p:nvGraphicFramePr>
        <p:xfrm>
          <a:off x="1120775" y="5834063"/>
          <a:ext cx="3067050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4" name="数式" r:id="rId17" imgW="1600200" imgH="457200" progId="Equation.3">
                  <p:embed/>
                </p:oleObj>
              </mc:Choice>
              <mc:Fallback>
                <p:oleObj name="数式" r:id="rId17" imgW="1600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120775" y="5834063"/>
                        <a:ext cx="3067050" cy="877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テキスト ボックス 19"/>
          <p:cNvSpPr txBox="1"/>
          <p:nvPr/>
        </p:nvSpPr>
        <p:spPr>
          <a:xfrm>
            <a:off x="4299581" y="6043147"/>
            <a:ext cx="2852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コヒーレント状態</a:t>
            </a:r>
            <a:r>
              <a:rPr lang="ja-JP" altLang="en-US" sz="2000" dirty="0" smtClean="0"/>
              <a:t>：平面波</a:t>
            </a:r>
            <a:endParaRPr kumimoji="1" lang="ja-JP" altLang="en-US" sz="2000" dirty="0"/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610549"/>
              </p:ext>
            </p:extLst>
          </p:nvPr>
        </p:nvGraphicFramePr>
        <p:xfrm>
          <a:off x="7151644" y="1347578"/>
          <a:ext cx="933245" cy="588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5" name="数式" r:id="rId19" imgW="482600" imgH="304800" progId="Equation.3">
                  <p:embed/>
                </p:oleObj>
              </mc:Choice>
              <mc:Fallback>
                <p:oleObj name="数式" r:id="rId19" imgW="482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151644" y="1347578"/>
                        <a:ext cx="933245" cy="588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右矢印 23"/>
          <p:cNvSpPr/>
          <p:nvPr/>
        </p:nvSpPr>
        <p:spPr>
          <a:xfrm>
            <a:off x="3621047" y="2329066"/>
            <a:ext cx="626431" cy="231367"/>
          </a:xfrm>
          <a:prstGeom prst="rightArrow">
            <a:avLst>
              <a:gd name="adj1" fmla="val 10322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5" name="オブジェクト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669632"/>
              </p:ext>
            </p:extLst>
          </p:nvPr>
        </p:nvGraphicFramePr>
        <p:xfrm>
          <a:off x="5789713" y="335014"/>
          <a:ext cx="1180972" cy="477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6" name="数式" r:id="rId21" imgW="533400" imgH="215900" progId="Equation.3">
                  <p:embed/>
                </p:oleObj>
              </mc:Choice>
              <mc:Fallback>
                <p:oleObj name="数式" r:id="rId21" imgW="533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789713" y="335014"/>
                        <a:ext cx="1180972" cy="477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オブジェクト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388750"/>
              </p:ext>
            </p:extLst>
          </p:nvPr>
        </p:nvGraphicFramePr>
        <p:xfrm>
          <a:off x="1863725" y="3010771"/>
          <a:ext cx="112712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7" name="数式" r:id="rId23" imgW="584200" imgH="241300" progId="Equation.3">
                  <p:embed/>
                </p:oleObj>
              </mc:Choice>
              <mc:Fallback>
                <p:oleObj name="数式" r:id="rId23" imgW="584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863725" y="3010771"/>
                        <a:ext cx="1127125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テキスト ボックス 27"/>
          <p:cNvSpPr txBox="1"/>
          <p:nvPr/>
        </p:nvSpPr>
        <p:spPr>
          <a:xfrm>
            <a:off x="4247478" y="3034524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基底状態＝真空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90748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611394"/>
              </p:ext>
            </p:extLst>
          </p:nvPr>
        </p:nvGraphicFramePr>
        <p:xfrm>
          <a:off x="268288" y="5016500"/>
          <a:ext cx="8605837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4" name="数式" r:id="rId3" imgW="4267200" imgH="457200" progId="Equation.3">
                  <p:embed/>
                </p:oleObj>
              </mc:Choice>
              <mc:Fallback>
                <p:oleObj name="数式" r:id="rId3" imgW="4267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288" y="5016500"/>
                        <a:ext cx="8605837" cy="919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3548351" y="220133"/>
            <a:ext cx="1944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u="sng" dirty="0" smtClean="0"/>
              <a:t>他の基底で</a:t>
            </a:r>
            <a:endParaRPr kumimoji="1" lang="ja-JP" altLang="en-US" sz="2800" u="sng" dirty="0"/>
          </a:p>
        </p:txBody>
      </p:sp>
      <p:cxnSp>
        <p:nvCxnSpPr>
          <p:cNvPr id="43" name="直線コネクタ 42"/>
          <p:cNvCxnSpPr/>
          <p:nvPr/>
        </p:nvCxnSpPr>
        <p:spPr>
          <a:xfrm>
            <a:off x="2019624" y="1996118"/>
            <a:ext cx="1841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915397"/>
              </p:ext>
            </p:extLst>
          </p:nvPr>
        </p:nvGraphicFramePr>
        <p:xfrm>
          <a:off x="6513103" y="3354041"/>
          <a:ext cx="1969980" cy="585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5" name="数式" r:id="rId5" imgW="939800" imgH="279400" progId="Equation.3">
                  <p:embed/>
                </p:oleObj>
              </mc:Choice>
              <mc:Fallback>
                <p:oleObj name="数式" r:id="rId5" imgW="9398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13103" y="3354041"/>
                        <a:ext cx="1969980" cy="585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線矢印コネクタ 2"/>
          <p:cNvCxnSpPr/>
          <p:nvPr/>
        </p:nvCxnSpPr>
        <p:spPr>
          <a:xfrm flipV="1">
            <a:off x="2114874" y="1248718"/>
            <a:ext cx="0" cy="2099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>
            <a:off x="635000" y="3348668"/>
            <a:ext cx="1479874" cy="916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2114874" y="3348668"/>
            <a:ext cx="222217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2114874" y="3348668"/>
            <a:ext cx="1257300" cy="55880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3372174" y="2554918"/>
            <a:ext cx="0" cy="135255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円弧 34"/>
          <p:cNvSpPr/>
          <p:nvPr/>
        </p:nvSpPr>
        <p:spPr>
          <a:xfrm rot="8988761">
            <a:off x="1549724" y="2566828"/>
            <a:ext cx="1104900" cy="1174750"/>
          </a:xfrm>
          <a:prstGeom prst="arc">
            <a:avLst>
              <a:gd name="adj1" fmla="val 15221264"/>
              <a:gd name="adj2" fmla="val 20335325"/>
            </a:avLst>
          </a:prstGeom>
          <a:ln>
            <a:prstDash val="sys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869391" y="3582358"/>
            <a:ext cx="490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j</a:t>
            </a:r>
            <a:endParaRPr kumimoji="1" lang="ja-JP" altLang="en-US" sz="2800" i="1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974920" y="841446"/>
            <a:ext cx="394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z</a:t>
            </a:r>
            <a:endParaRPr kumimoji="1" lang="ja-JP" altLang="en-US" sz="2400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3321374" y="2497768"/>
            <a:ext cx="107950" cy="1079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681112" y="1860535"/>
            <a:ext cx="46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endParaRPr kumimoji="1" lang="ja-JP" altLang="en-US" sz="2400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23" name="直線コネクタ 22"/>
          <p:cNvCxnSpPr>
            <a:endCxn id="38" idx="2"/>
          </p:cNvCxnSpPr>
          <p:nvPr/>
        </p:nvCxnSpPr>
        <p:spPr>
          <a:xfrm>
            <a:off x="2114874" y="1996118"/>
            <a:ext cx="1206500" cy="555625"/>
          </a:xfrm>
          <a:prstGeom prst="line">
            <a:avLst/>
          </a:prstGeom>
          <a:ln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375076" y="4034135"/>
            <a:ext cx="411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cs typeface="Times New Roman"/>
              </a:rPr>
              <a:t>x</a:t>
            </a:r>
            <a:endParaRPr kumimoji="1" lang="ja-JP" altLang="en-US" sz="2400" i="1" dirty="0">
              <a:latin typeface="Times New Roman"/>
              <a:cs typeface="Times New Roman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279039" y="3067367"/>
            <a:ext cx="414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 New Roman"/>
                <a:cs typeface="Times New Roman"/>
              </a:rPr>
              <a:t>y</a:t>
            </a:r>
            <a:endParaRPr kumimoji="1" lang="ja-JP" altLang="en-US" sz="2400" i="1" dirty="0">
              <a:latin typeface="Times New Roman"/>
              <a:cs typeface="Times New Roman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954343" y="1710983"/>
            <a:ext cx="4903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例えば円筒座標の完全系を用いると</a:t>
            </a:r>
            <a:endParaRPr kumimoji="1" lang="ja-JP" altLang="en-US" sz="2400" dirty="0"/>
          </a:p>
        </p:txBody>
      </p:sp>
      <p:graphicFrame>
        <p:nvGraphicFramePr>
          <p:cNvPr id="51" name="オブジェクト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990870"/>
              </p:ext>
            </p:extLst>
          </p:nvPr>
        </p:nvGraphicFramePr>
        <p:xfrm>
          <a:off x="4924425" y="2554918"/>
          <a:ext cx="2911401" cy="622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6" name="数式" r:id="rId7" imgW="1181100" imgH="254000" progId="Equation.3">
                  <p:embed/>
                </p:oleObj>
              </mc:Choice>
              <mc:Fallback>
                <p:oleObj name="数式" r:id="rId7" imgW="11811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24425" y="2554918"/>
                        <a:ext cx="2911401" cy="622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9081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798798"/>
              </p:ext>
            </p:extLst>
          </p:nvPr>
        </p:nvGraphicFramePr>
        <p:xfrm>
          <a:off x="1552575" y="364709"/>
          <a:ext cx="603885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3" name="数式" r:id="rId3" imgW="3162300" imgH="457200" progId="Equation.3">
                  <p:embed/>
                </p:oleObj>
              </mc:Choice>
              <mc:Fallback>
                <p:oleObj name="数式" r:id="rId3" imgW="3162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2575" y="364709"/>
                        <a:ext cx="6038850" cy="86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996275"/>
              </p:ext>
            </p:extLst>
          </p:nvPr>
        </p:nvGraphicFramePr>
        <p:xfrm>
          <a:off x="3694454" y="1724898"/>
          <a:ext cx="4287589" cy="547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4" name="数式" r:id="rId5" imgW="2476500" imgH="317500" progId="Equation.3">
                  <p:embed/>
                </p:oleObj>
              </mc:Choice>
              <mc:Fallback>
                <p:oleObj name="数式" r:id="rId5" imgW="24765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94454" y="1724898"/>
                        <a:ext cx="4287589" cy="547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487397"/>
              </p:ext>
            </p:extLst>
          </p:nvPr>
        </p:nvGraphicFramePr>
        <p:xfrm>
          <a:off x="611188" y="3198278"/>
          <a:ext cx="2386012" cy="50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5" name="数式" r:id="rId7" imgW="1257300" imgH="266700" progId="Equation.3">
                  <p:embed/>
                </p:oleObj>
              </mc:Choice>
              <mc:Fallback>
                <p:oleObj name="数式" r:id="rId7" imgW="12573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1188" y="3198278"/>
                        <a:ext cx="2386012" cy="502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548026"/>
              </p:ext>
            </p:extLst>
          </p:nvPr>
        </p:nvGraphicFramePr>
        <p:xfrm>
          <a:off x="604838" y="4212138"/>
          <a:ext cx="4122737" cy="77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6" name="数式" r:id="rId9" imgW="2235200" imgH="419100" progId="Equation.3">
                  <p:embed/>
                </p:oleObj>
              </mc:Choice>
              <mc:Fallback>
                <p:oleObj name="数式" r:id="rId9" imgW="22352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4838" y="4212138"/>
                        <a:ext cx="4122737" cy="77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611188" y="174435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正準</a:t>
            </a:r>
            <a:r>
              <a:rPr kumimoji="1" lang="ja-JP" altLang="en-US" sz="2400" dirty="0" smtClean="0"/>
              <a:t>交換関係</a:t>
            </a:r>
            <a:endParaRPr kumimoji="1" lang="ja-JP" altLang="en-US" sz="2400" dirty="0"/>
          </a:p>
        </p:txBody>
      </p:sp>
      <p:sp>
        <p:nvSpPr>
          <p:cNvPr id="18" name="右矢印 17"/>
          <p:cNvSpPr/>
          <p:nvPr/>
        </p:nvSpPr>
        <p:spPr>
          <a:xfrm>
            <a:off x="2832189" y="1860041"/>
            <a:ext cx="626431" cy="231367"/>
          </a:xfrm>
          <a:prstGeom prst="rightArrow">
            <a:avLst>
              <a:gd name="adj1" fmla="val 10322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322232"/>
              </p:ext>
            </p:extLst>
          </p:nvPr>
        </p:nvGraphicFramePr>
        <p:xfrm>
          <a:off x="6792503" y="1161629"/>
          <a:ext cx="1710147" cy="508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7" name="数式" r:id="rId11" imgW="939800" imgH="279400" progId="Equation.3">
                  <p:embed/>
                </p:oleObj>
              </mc:Choice>
              <mc:Fallback>
                <p:oleObj name="数式" r:id="rId11" imgW="9398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792503" y="1161629"/>
                        <a:ext cx="1710147" cy="5084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テキスト ボックス 29"/>
          <p:cNvSpPr txBox="1"/>
          <p:nvPr/>
        </p:nvSpPr>
        <p:spPr>
          <a:xfrm rot="5400000">
            <a:off x="1506144" y="5222379"/>
            <a:ext cx="668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……..</a:t>
            </a:r>
            <a:endParaRPr kumimoji="1" lang="ja-JP" altLang="en-US" sz="2000" dirty="0"/>
          </a:p>
        </p:txBody>
      </p:sp>
      <p:graphicFrame>
        <p:nvGraphicFramePr>
          <p:cNvPr id="31" name="オブジェクト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966457"/>
              </p:ext>
            </p:extLst>
          </p:nvPr>
        </p:nvGraphicFramePr>
        <p:xfrm>
          <a:off x="611189" y="5963178"/>
          <a:ext cx="3122612" cy="79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8" name="数式" r:id="rId13" imgW="1790700" imgH="457200" progId="Equation.3">
                  <p:embed/>
                </p:oleObj>
              </mc:Choice>
              <mc:Fallback>
                <p:oleObj name="数式" r:id="rId13" imgW="1790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1189" y="5963178"/>
                        <a:ext cx="3122612" cy="79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テキスト ボックス 31"/>
          <p:cNvSpPr txBox="1"/>
          <p:nvPr/>
        </p:nvSpPr>
        <p:spPr>
          <a:xfrm>
            <a:off x="4561491" y="6161672"/>
            <a:ext cx="2592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コヒーレント状態：光渦</a:t>
            </a:r>
            <a:endParaRPr kumimoji="1" lang="ja-JP" altLang="en-US" sz="2000" dirty="0"/>
          </a:p>
        </p:txBody>
      </p:sp>
      <p:grpSp>
        <p:nvGrpSpPr>
          <p:cNvPr id="5" name="図形グループ 4"/>
          <p:cNvGrpSpPr/>
          <p:nvPr/>
        </p:nvGrpSpPr>
        <p:grpSpPr>
          <a:xfrm>
            <a:off x="3405892" y="3032506"/>
            <a:ext cx="3576019" cy="1030266"/>
            <a:chOff x="3405892" y="2761578"/>
            <a:chExt cx="3576019" cy="1030266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3405892" y="2761578"/>
              <a:ext cx="357601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運動量の</a:t>
              </a:r>
              <a:r>
                <a:rPr kumimoji="1" lang="en-US" altLang="ja-JP" sz="2000" i="1" dirty="0" smtClean="0">
                  <a:latin typeface="Times New Roman"/>
                  <a:cs typeface="Times New Roman"/>
                </a:rPr>
                <a:t>z</a:t>
              </a:r>
              <a:r>
                <a:rPr kumimoji="1" lang="ja-JP" altLang="en-US" sz="2000" dirty="0" smtClean="0"/>
                <a:t>成分が　　　</a:t>
              </a:r>
              <a:endParaRPr lang="en-US" altLang="ja-JP" sz="2000" dirty="0"/>
            </a:p>
            <a:p>
              <a:r>
                <a:rPr kumimoji="1" lang="ja-JP" altLang="en-US" sz="2000" dirty="0" smtClean="0"/>
                <a:t>運動量の</a:t>
              </a:r>
              <a:r>
                <a:rPr kumimoji="1" lang="en-US" altLang="ja-JP" sz="2000" i="1" dirty="0" err="1" smtClean="0">
                  <a:latin typeface="Times New Roman"/>
                  <a:cs typeface="Times New Roman"/>
                </a:rPr>
                <a:t>xy</a:t>
              </a:r>
              <a:r>
                <a:rPr kumimoji="1" lang="ja-JP" altLang="en-US" sz="2000" dirty="0" smtClean="0"/>
                <a:t>成分の大きさが</a:t>
              </a:r>
              <a:endParaRPr kumimoji="1" lang="en-US" altLang="ja-JP" sz="2000" dirty="0" smtClean="0"/>
            </a:p>
            <a:p>
              <a:r>
                <a:rPr lang="en-US" altLang="ja-JP" sz="2000" dirty="0" smtClean="0"/>
                <a:t>OAM </a:t>
              </a:r>
              <a:r>
                <a:rPr kumimoji="1" lang="ja-JP" altLang="en-US" sz="2000" dirty="0" smtClean="0"/>
                <a:t>の</a:t>
              </a:r>
              <a:r>
                <a:rPr lang="en-US" altLang="ja-JP" sz="2000" i="1" dirty="0" smtClean="0">
                  <a:latin typeface="Times New Roman"/>
                  <a:cs typeface="Times New Roman"/>
                </a:rPr>
                <a:t>z</a:t>
              </a:r>
              <a:r>
                <a:rPr lang="ja-JP" altLang="en-US" sz="2000" dirty="0" smtClean="0"/>
                <a:t>成分</a:t>
              </a:r>
              <a:r>
                <a:rPr kumimoji="1" lang="ja-JP" altLang="en-US" sz="2000" dirty="0" smtClean="0"/>
                <a:t>が</a:t>
              </a:r>
              <a:r>
                <a:rPr kumimoji="1" lang="en-US" altLang="ja-JP" sz="2000" dirty="0" smtClean="0"/>
                <a:t>      </a:t>
              </a:r>
              <a:r>
                <a:rPr kumimoji="1" lang="ja-JP" altLang="en-US" sz="2000" dirty="0" smtClean="0"/>
                <a:t>の光子</a:t>
              </a:r>
              <a:r>
                <a:rPr kumimoji="1" lang="ja-JP" altLang="en-US" sz="2000" dirty="0" smtClean="0"/>
                <a:t>１個</a:t>
              </a:r>
              <a:endParaRPr kumimoji="1" lang="ja-JP" altLang="en-US" sz="2000" dirty="0"/>
            </a:p>
          </p:txBody>
        </p:sp>
        <p:graphicFrame>
          <p:nvGraphicFramePr>
            <p:cNvPr id="12" name="オブジェクト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2572507"/>
                </p:ext>
              </p:extLst>
            </p:nvPr>
          </p:nvGraphicFramePr>
          <p:xfrm>
            <a:off x="5400262" y="2780628"/>
            <a:ext cx="457317" cy="4049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49" name="数式" r:id="rId15" imgW="228600" imgH="203200" progId="Equation.3">
                    <p:embed/>
                  </p:oleObj>
                </mc:Choice>
                <mc:Fallback>
                  <p:oleObj name="数式" r:id="rId15" imgW="2286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5400262" y="2780628"/>
                          <a:ext cx="457317" cy="40490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オブジェクト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7921782"/>
                </p:ext>
              </p:extLst>
            </p:nvPr>
          </p:nvGraphicFramePr>
          <p:xfrm>
            <a:off x="5211763" y="3390207"/>
            <a:ext cx="531812" cy="40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50" name="数式" r:id="rId17" imgW="266700" imgH="203200" progId="Equation.3">
                    <p:embed/>
                  </p:oleObj>
                </mc:Choice>
                <mc:Fallback>
                  <p:oleObj name="数式" r:id="rId17" imgW="2667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5211763" y="3390207"/>
                          <a:ext cx="531812" cy="4016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オブジェクト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6089216"/>
                </p:ext>
              </p:extLst>
            </p:nvPr>
          </p:nvGraphicFramePr>
          <p:xfrm>
            <a:off x="6430963" y="3104457"/>
            <a:ext cx="506412" cy="40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51" name="数式" r:id="rId19" imgW="254000" imgH="203200" progId="Equation.3">
                    <p:embed/>
                  </p:oleObj>
                </mc:Choice>
                <mc:Fallback>
                  <p:oleObj name="数式" r:id="rId19" imgW="2540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6430963" y="3104457"/>
                          <a:ext cx="506412" cy="4016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図形グループ 9"/>
          <p:cNvGrpSpPr/>
          <p:nvPr/>
        </p:nvGrpSpPr>
        <p:grpSpPr>
          <a:xfrm>
            <a:off x="3399542" y="4910806"/>
            <a:ext cx="5553958" cy="1015663"/>
            <a:chOff x="3399542" y="4639878"/>
            <a:chExt cx="5553958" cy="1015663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3399542" y="4639878"/>
              <a:ext cx="529210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運動量と</a:t>
              </a:r>
              <a:r>
                <a:rPr lang="en-US" altLang="ja-JP" sz="2000" dirty="0" smtClean="0"/>
                <a:t>OAM</a:t>
              </a:r>
              <a:r>
                <a:rPr kumimoji="1" lang="ja-JP" altLang="en-US" sz="2000" dirty="0" smtClean="0"/>
                <a:t>の</a:t>
              </a:r>
              <a:r>
                <a:rPr kumimoji="1" lang="en-US" altLang="ja-JP" sz="2000" dirty="0" smtClean="0"/>
                <a:t>z</a:t>
              </a:r>
              <a:r>
                <a:rPr kumimoji="1" lang="ja-JP" altLang="en-US" sz="2000" dirty="0" smtClean="0"/>
                <a:t>成分および運動量の</a:t>
              </a:r>
              <a:r>
                <a:rPr kumimoji="1" lang="en-US" altLang="ja-JP" sz="2000" i="1" dirty="0" err="1" smtClean="0">
                  <a:latin typeface="Times New Roman"/>
                  <a:cs typeface="Times New Roman"/>
                </a:rPr>
                <a:t>xy</a:t>
              </a:r>
              <a:r>
                <a:rPr kumimoji="1" lang="ja-JP" altLang="en-US" sz="2000" dirty="0" smtClean="0"/>
                <a:t>成分の</a:t>
              </a:r>
              <a:endParaRPr kumimoji="1" lang="en-US" altLang="ja-JP" sz="2000" dirty="0" smtClean="0"/>
            </a:p>
            <a:p>
              <a:r>
                <a:rPr lang="ja-JP" altLang="en-US" sz="2000" dirty="0" smtClean="0"/>
                <a:t>大きさが、</a:t>
              </a:r>
              <a:r>
                <a:rPr kumimoji="1" lang="en-US" altLang="ja-JP" sz="2000" dirty="0" smtClean="0"/>
                <a:t>      </a:t>
              </a:r>
              <a:r>
                <a:rPr kumimoji="1" lang="ja-JP" altLang="en-US" sz="2000" dirty="0" smtClean="0"/>
                <a:t>　　　　　　</a:t>
              </a:r>
              <a:r>
                <a:rPr kumimoji="1" lang="en-US" altLang="ja-JP" sz="2000" dirty="0" smtClean="0"/>
                <a:t>  </a:t>
              </a:r>
              <a:r>
                <a:rPr kumimoji="1" lang="ja-JP" altLang="en-US" sz="2000" dirty="0" smtClean="0"/>
                <a:t>の光子と</a:t>
              </a:r>
              <a:endParaRPr kumimoji="1" lang="en-US" altLang="ja-JP" sz="2000" dirty="0" smtClean="0"/>
            </a:p>
            <a:p>
              <a:r>
                <a:rPr lang="ja-JP" altLang="en-US" sz="2000" dirty="0" smtClean="0"/>
                <a:t>の光子がそれぞれ１個</a:t>
              </a:r>
              <a:r>
                <a:rPr lang="ja-JP" altLang="en-US" sz="2000" dirty="0" smtClean="0"/>
                <a:t>ずつ</a:t>
              </a:r>
              <a:endParaRPr kumimoji="1" lang="ja-JP" altLang="en-US" sz="2000" dirty="0"/>
            </a:p>
          </p:txBody>
        </p:sp>
        <p:graphicFrame>
          <p:nvGraphicFramePr>
            <p:cNvPr id="14" name="オブジェクト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7734877"/>
                </p:ext>
              </p:extLst>
            </p:nvPr>
          </p:nvGraphicFramePr>
          <p:xfrm>
            <a:off x="4580541" y="4969849"/>
            <a:ext cx="1641475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52" name="数式" r:id="rId21" imgW="850900" imgH="203200" progId="Equation.3">
                    <p:embed/>
                  </p:oleObj>
                </mc:Choice>
                <mc:Fallback>
                  <p:oleObj name="数式" r:id="rId21" imgW="8509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4580541" y="4969849"/>
                          <a:ext cx="1641475" cy="390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オブジェクト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4374203"/>
                </p:ext>
              </p:extLst>
            </p:nvPr>
          </p:nvGraphicFramePr>
          <p:xfrm>
            <a:off x="7213600" y="4969849"/>
            <a:ext cx="1739900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53" name="数式" r:id="rId23" imgW="901700" imgH="203200" progId="Equation.3">
                    <p:embed/>
                  </p:oleObj>
                </mc:Choice>
                <mc:Fallback>
                  <p:oleObj name="数式" r:id="rId23" imgW="9017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7213600" y="4969849"/>
                          <a:ext cx="1739900" cy="390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テキスト ボックス 24"/>
          <p:cNvSpPr txBox="1"/>
          <p:nvPr/>
        </p:nvSpPr>
        <p:spPr>
          <a:xfrm>
            <a:off x="3405892" y="2544308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基底</a:t>
            </a:r>
            <a:r>
              <a:rPr kumimoji="1" lang="ja-JP" altLang="en-US" sz="2000" dirty="0" smtClean="0"/>
              <a:t>状態＝</a:t>
            </a:r>
            <a:r>
              <a:rPr kumimoji="1" lang="ja-JP" altLang="en-US" sz="2000" dirty="0" smtClean="0"/>
              <a:t>真空</a:t>
            </a:r>
            <a:endParaRPr kumimoji="1" lang="ja-JP" altLang="en-US" sz="2000" dirty="0"/>
          </a:p>
        </p:txBody>
      </p:sp>
      <p:graphicFrame>
        <p:nvGraphicFramePr>
          <p:cNvPr id="24" name="オブジェクト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803240"/>
              </p:ext>
            </p:extLst>
          </p:nvPr>
        </p:nvGraphicFramePr>
        <p:xfrm>
          <a:off x="1205410" y="2507199"/>
          <a:ext cx="1080590" cy="492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4" name="数式" r:id="rId25" imgW="584200" imgH="266700" progId="Equation.3">
                  <p:embed/>
                </p:oleObj>
              </mc:Choice>
              <mc:Fallback>
                <p:oleObj name="数式" r:id="rId25" imgW="5842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205410" y="2507199"/>
                        <a:ext cx="1080590" cy="492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3345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696087"/>
              </p:ext>
            </p:extLst>
          </p:nvPr>
        </p:nvGraphicFramePr>
        <p:xfrm>
          <a:off x="1219200" y="1390650"/>
          <a:ext cx="6704013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" name="数式" r:id="rId3" imgW="3594100" imgH="444500" progId="Equation.3">
                  <p:embed/>
                </p:oleObj>
              </mc:Choice>
              <mc:Fallback>
                <p:oleObj name="数式" r:id="rId3" imgW="35941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390650"/>
                        <a:ext cx="6704013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312133"/>
              </p:ext>
            </p:extLst>
          </p:nvPr>
        </p:nvGraphicFramePr>
        <p:xfrm>
          <a:off x="4572000" y="2644656"/>
          <a:ext cx="1758831" cy="522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8" name="数式" r:id="rId5" imgW="939800" imgH="279400" progId="Equation.3">
                  <p:embed/>
                </p:oleObj>
              </mc:Choice>
              <mc:Fallback>
                <p:oleObj name="数式" r:id="rId5" imgW="9398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0" y="2644656"/>
                        <a:ext cx="1758831" cy="522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555520" y="400332"/>
            <a:ext cx="5074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コヒーレント状態の場の振幅の期待値</a:t>
            </a:r>
            <a:endParaRPr kumimoji="1" lang="ja-JP" altLang="en-US" sz="2400" dirty="0"/>
          </a:p>
        </p:txBody>
      </p:sp>
      <p:graphicFrame>
        <p:nvGraphicFramePr>
          <p:cNvPr id="29" name="オブジェクト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272657"/>
              </p:ext>
            </p:extLst>
          </p:nvPr>
        </p:nvGraphicFramePr>
        <p:xfrm>
          <a:off x="6835775" y="2698750"/>
          <a:ext cx="121761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" name="数式" r:id="rId7" imgW="622300" imgH="254000" progId="Equation.3">
                  <p:embed/>
                </p:oleObj>
              </mc:Choice>
              <mc:Fallback>
                <p:oleObj name="数式" r:id="rId7" imgW="6223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35775" y="2698750"/>
                        <a:ext cx="1217613" cy="49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4941932" y="4437964"/>
            <a:ext cx="3737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</a:rPr>
              <a:t>１個の光子でも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</a:rPr>
              <a:t>軌道角運動量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を持ちうる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415" y="2686990"/>
            <a:ext cx="4227585" cy="3268133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096933" y="379930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  <a:latin typeface="ＤＦＰ勘亭流" charset="2"/>
                <a:ea typeface="ＤＦＰ勘亭流" charset="2"/>
                <a:cs typeface="ＤＦＰ勘亭流" charset="2"/>
              </a:rPr>
              <a:t>注意！</a:t>
            </a:r>
            <a:endParaRPr kumimoji="1" lang="ja-JP" altLang="en-US" sz="2400" dirty="0">
              <a:solidFill>
                <a:srgbClr val="FF0000"/>
              </a:solidFill>
              <a:latin typeface="ＤＦＰ勘亭流" charset="2"/>
              <a:ea typeface="ＤＦＰ勘亭流" charset="2"/>
              <a:cs typeface="ＤＦＰ勘亭流" charset="2"/>
            </a:endParaRPr>
          </a:p>
        </p:txBody>
      </p:sp>
      <p:graphicFrame>
        <p:nvGraphicFramePr>
          <p:cNvPr id="33" name="オブジェクト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203542"/>
              </p:ext>
            </p:extLst>
          </p:nvPr>
        </p:nvGraphicFramePr>
        <p:xfrm>
          <a:off x="5641975" y="5641975"/>
          <a:ext cx="2624138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0" name="数式" r:id="rId10" imgW="1257300" imgH="254000" progId="Equation.3">
                  <p:embed/>
                </p:oleObj>
              </mc:Choice>
              <mc:Fallback>
                <p:oleObj name="数式" r:id="rId10" imgW="12573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641975" y="5641975"/>
                        <a:ext cx="2624138" cy="528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1320800" y="5955123"/>
            <a:ext cx="288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Marrucci</a:t>
            </a:r>
            <a:r>
              <a:rPr kumimoji="1" lang="en-US" altLang="ja-JP" dirty="0" smtClean="0"/>
              <a:t>, et al, PRL96 (2006)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7906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716" y="1968500"/>
            <a:ext cx="6142567" cy="446120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30558"/>
            <a:ext cx="8696553" cy="1907276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 rot="536093">
            <a:off x="90939" y="3591412"/>
            <a:ext cx="2095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cos</a:t>
            </a:r>
            <a:r>
              <a:rPr kumimoji="1" lang="en-US" altLang="ja-JP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</a:t>
            </a:r>
            <a:r>
              <a:rPr kumimoji="1" lang="en-US" altLang="ja-JP" sz="2000" i="1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w</a:t>
            </a:r>
            <a:r>
              <a:rPr kumimoji="1" lang="en-US" altLang="ja-JP" sz="2000" i="1" baseline="-25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r>
              <a:rPr kumimoji="1" lang="en-US" altLang="ja-JP" sz="2000" i="1" baseline="-250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k</a:t>
            </a:r>
            <a:r>
              <a:rPr kumimoji="1" lang="en-US" altLang="ja-JP" sz="2000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lang="en-US" altLang="ja-JP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ja-JP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- </a:t>
            </a:r>
            <a:r>
              <a:rPr kumimoji="1" lang="en-US" altLang="ja-JP" sz="2000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kz</a:t>
            </a:r>
            <a:r>
              <a:rPr kumimoji="1" lang="en-US" altLang="ja-JP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- </a:t>
            </a:r>
            <a:r>
              <a:rPr lang="en-US" altLang="ja-JP" sz="20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kumimoji="1" lang="en-US" altLang="ja-JP" sz="2000" i="1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j</a:t>
            </a:r>
            <a:r>
              <a:rPr kumimoji="1" lang="en-US" altLang="ja-JP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endParaRPr kumimoji="1" lang="ja-JP" alt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 rot="19505695">
            <a:off x="7259846" y="2673812"/>
            <a:ext cx="1004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m = </a:t>
            </a:r>
            <a:r>
              <a:rPr kumimoji="1" lang="en-US" altLang="ja-JP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kumimoji="1" lang="en-US" altLang="ja-JP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endParaRPr kumimoji="1" lang="ja-JP" alt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 rot="563158">
            <a:off x="7436077" y="3535705"/>
            <a:ext cx="1247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kumimoji="1" lang="en-US" altLang="ja-JP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= </a:t>
            </a:r>
            <a:r>
              <a:rPr kumimoji="1" lang="en-US" altLang="ja-JP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kumimoji="1" lang="en-US" altLang="ja-JP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n+</a:t>
            </a:r>
            <a:r>
              <a:rPr kumimoji="1" lang="en-US" altLang="ja-JP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endParaRPr kumimoji="1" lang="ja-JP" alt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 rot="589575">
            <a:off x="3073399" y="4305301"/>
            <a:ext cx="1249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Dove prism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 rot="589575">
            <a:off x="4508377" y="3488875"/>
            <a:ext cx="1249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Dove prism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 rot="19790317">
            <a:off x="5630944" y="3834199"/>
            <a:ext cx="95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j → j</a:t>
            </a:r>
            <a:r>
              <a:rPr lang="en-US" altLang="ja-JP" baseline="-25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+</a:t>
            </a:r>
            <a:endParaRPr kumimoji="1" lang="en-US" altLang="ja-JP" i="1" dirty="0" smtClean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 rot="630662">
            <a:off x="5519529" y="2699431"/>
            <a:ext cx="942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j → j</a:t>
            </a:r>
            <a:r>
              <a:rPr kumimoji="1" lang="en-US" altLang="ja-JP" baseline="-25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endParaRPr kumimoji="1" lang="en-US" altLang="ja-JP" i="1" dirty="0" smtClean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14344" y="4327613"/>
            <a:ext cx="11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j</a:t>
            </a:r>
            <a:r>
              <a:rPr lang="en-US" altLang="ja-JP" baseline="-25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+</a:t>
            </a:r>
            <a:r>
              <a:rPr lang="en-US" altLang="ja-JP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- </a:t>
            </a:r>
            <a:r>
              <a:rPr kumimoji="1" lang="en-US" altLang="ja-JP" i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j</a:t>
            </a:r>
            <a:r>
              <a:rPr kumimoji="1" lang="en-US" altLang="ja-JP" baseline="-25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kumimoji="1" lang="en-US" altLang="ja-JP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=</a:t>
            </a:r>
            <a:r>
              <a:rPr kumimoji="1" lang="en-US" altLang="ja-JP" i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2609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666" y="29984"/>
            <a:ext cx="5706533" cy="154743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591" y="1695952"/>
            <a:ext cx="4761409" cy="2840567"/>
          </a:xfrm>
          <a:prstGeom prst="rect">
            <a:avLst/>
          </a:prstGeom>
        </p:spPr>
      </p:pic>
      <p:grpSp>
        <p:nvGrpSpPr>
          <p:cNvPr id="3" name="図形グループ 2"/>
          <p:cNvGrpSpPr/>
          <p:nvPr/>
        </p:nvGrpSpPr>
        <p:grpSpPr>
          <a:xfrm>
            <a:off x="4944533" y="5065124"/>
            <a:ext cx="3650195" cy="738664"/>
            <a:chOff x="4944533" y="5065124"/>
            <a:chExt cx="3650195" cy="738664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944533" y="5065124"/>
              <a:ext cx="36501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8000"/>
                  </a:solidFill>
                </a:rPr>
                <a:t>Kerr BH </a:t>
              </a:r>
              <a:r>
                <a:rPr kumimoji="1" lang="ja-JP" altLang="en-US" dirty="0" smtClean="0">
                  <a:solidFill>
                    <a:srgbClr val="008000"/>
                  </a:solidFill>
                </a:rPr>
                <a:t>の近傍を通過する</a:t>
              </a:r>
              <a:r>
                <a:rPr kumimoji="1" lang="ja-JP" altLang="en-US" dirty="0" smtClean="0">
                  <a:solidFill>
                    <a:srgbClr val="008000"/>
                  </a:solidFill>
                </a:rPr>
                <a:t>電磁波</a:t>
              </a:r>
              <a:r>
                <a:rPr kumimoji="1" lang="ja-JP" altLang="en-US" dirty="0" smtClean="0">
                  <a:solidFill>
                    <a:srgbClr val="008000"/>
                  </a:solidFill>
                </a:rPr>
                <a:t>は</a:t>
              </a:r>
              <a:endParaRPr kumimoji="1" lang="en-US" altLang="ja-JP" dirty="0" smtClean="0">
                <a:solidFill>
                  <a:srgbClr val="008000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5528903" y="5434456"/>
              <a:ext cx="2463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008000"/>
                  </a:solidFill>
                </a:rPr>
                <a:t>軌道角運動量</a:t>
              </a:r>
              <a:r>
                <a:rPr kumimoji="1" lang="en-US" altLang="ja-JP" dirty="0" smtClean="0">
                  <a:solidFill>
                    <a:srgbClr val="008000"/>
                  </a:solidFill>
                </a:rPr>
                <a:t> </a:t>
              </a:r>
              <a:r>
                <a:rPr kumimoji="1" lang="en-US" altLang="ja-JP" i="1" dirty="0" smtClean="0">
                  <a:solidFill>
                    <a:srgbClr val="008000"/>
                  </a:solidFill>
                  <a:latin typeface="Times New Roman"/>
                  <a:cs typeface="Times New Roman"/>
                </a:rPr>
                <a:t>m</a:t>
              </a:r>
              <a:r>
                <a:rPr kumimoji="1" lang="en-US" altLang="ja-JP" dirty="0" smtClean="0">
                  <a:solidFill>
                    <a:srgbClr val="008000"/>
                  </a:solidFill>
                </a:rPr>
                <a:t> </a:t>
              </a:r>
              <a:r>
                <a:rPr kumimoji="1" lang="ja-JP" altLang="en-US" dirty="0" smtClean="0">
                  <a:solidFill>
                    <a:srgbClr val="008000"/>
                  </a:solidFill>
                </a:rPr>
                <a:t>を得る</a:t>
              </a:r>
              <a:endParaRPr kumimoji="1" lang="ja-JP" altLang="en-US" dirty="0">
                <a:solidFill>
                  <a:srgbClr val="008000"/>
                </a:solidFill>
              </a:endParaRPr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4919303" y="6010194"/>
            <a:ext cx="3661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8000"/>
                </a:solidFill>
              </a:rPr>
              <a:t>BH </a:t>
            </a:r>
            <a:r>
              <a:rPr lang="ja-JP" altLang="en-US" dirty="0" smtClean="0">
                <a:solidFill>
                  <a:srgbClr val="008000"/>
                </a:solidFill>
              </a:rPr>
              <a:t>の角運動量の</a:t>
            </a:r>
            <a:r>
              <a:rPr lang="ja-JP" altLang="en-US" dirty="0" smtClean="0">
                <a:solidFill>
                  <a:srgbClr val="008000"/>
                </a:solidFill>
              </a:rPr>
              <a:t>情報</a:t>
            </a:r>
            <a:r>
              <a:rPr lang="ja-JP" altLang="en-US" dirty="0" smtClean="0">
                <a:solidFill>
                  <a:srgbClr val="008000"/>
                </a:solidFill>
              </a:rPr>
              <a:t>が得られる！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3" y="1662086"/>
            <a:ext cx="4382591" cy="513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26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655050" y="1967296"/>
            <a:ext cx="58338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err="1" smtClean="0"/>
              <a:t>Tamburini</a:t>
            </a:r>
            <a:r>
              <a:rPr kumimoji="1" lang="en-US" altLang="ja-JP" sz="2400" dirty="0" smtClean="0"/>
              <a:t> et al </a:t>
            </a:r>
            <a:r>
              <a:rPr kumimoji="1" lang="ja-JP" altLang="en-US" sz="2400" dirty="0" smtClean="0"/>
              <a:t>は、</a:t>
            </a:r>
            <a:r>
              <a:rPr kumimoji="1" lang="en-US" altLang="ja-JP" sz="2400" dirty="0" smtClean="0"/>
              <a:t>accretion disk </a:t>
            </a:r>
            <a:r>
              <a:rPr kumimoji="1" lang="ja-JP" altLang="en-US" sz="2400" dirty="0" smtClean="0"/>
              <a:t>全体から</a:t>
            </a:r>
            <a:r>
              <a:rPr kumimoji="1" lang="en-US" altLang="ja-JP" sz="2400" dirty="0" smtClean="0"/>
              <a:t> </a:t>
            </a:r>
          </a:p>
          <a:p>
            <a:pPr algn="ctr"/>
            <a:r>
              <a:rPr kumimoji="1" lang="en-US" altLang="ja-JP" sz="2400" dirty="0" smtClean="0"/>
              <a:t>coherent </a:t>
            </a:r>
            <a:r>
              <a:rPr kumimoji="1" lang="ja-JP" altLang="en-US" sz="2400" dirty="0" smtClean="0"/>
              <a:t>な</a:t>
            </a: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電磁波が放射されていると仮定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5572" y="4447896"/>
            <a:ext cx="8452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 smtClean="0">
                <a:solidFill>
                  <a:srgbClr val="FF0000"/>
                </a:solidFill>
              </a:rPr>
              <a:t>しかし、現実的な状況において放射される電磁波は</a:t>
            </a:r>
            <a:r>
              <a:rPr lang="en-US" altLang="ja-JP" sz="2400" dirty="0" smtClean="0">
                <a:solidFill>
                  <a:srgbClr val="FF0000"/>
                </a:solidFill>
              </a:rPr>
              <a:t> incoherent 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85996" y="5369965"/>
            <a:ext cx="63720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rgbClr val="0000FF"/>
                </a:solidFill>
              </a:rPr>
              <a:t>BH </a:t>
            </a:r>
            <a:r>
              <a:rPr kumimoji="1" lang="ja-JP" altLang="en-US" sz="2800" dirty="0" smtClean="0">
                <a:solidFill>
                  <a:srgbClr val="0000FF"/>
                </a:solidFill>
              </a:rPr>
              <a:t>の近傍を通過する１つの光子が</a:t>
            </a:r>
            <a:endParaRPr kumimoji="1" lang="en-US" altLang="ja-JP" sz="2800" dirty="0" smtClean="0">
              <a:solidFill>
                <a:srgbClr val="0000FF"/>
              </a:solidFill>
            </a:endParaRPr>
          </a:p>
          <a:p>
            <a:pPr algn="ctr"/>
            <a:r>
              <a:rPr lang="ja-JP" altLang="en-US" sz="2800" dirty="0" smtClean="0">
                <a:solidFill>
                  <a:srgbClr val="0000FF"/>
                </a:solidFill>
              </a:rPr>
              <a:t>軌道角運動量</a:t>
            </a:r>
            <a:r>
              <a:rPr lang="en-US" altLang="ja-JP" sz="2800" dirty="0" smtClean="0">
                <a:solidFill>
                  <a:srgbClr val="0000FF"/>
                </a:solidFill>
              </a:rPr>
              <a:t> </a:t>
            </a:r>
            <a:r>
              <a:rPr lang="en-US" altLang="ja-JP" sz="28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lang="en-US" altLang="ja-JP" sz="2800" dirty="0" smtClean="0">
                <a:solidFill>
                  <a:srgbClr val="0000FF"/>
                </a:solidFill>
              </a:rPr>
              <a:t> </a:t>
            </a:r>
            <a:r>
              <a:rPr lang="ja-JP" altLang="en-US" sz="2800" dirty="0" smtClean="0">
                <a:solidFill>
                  <a:srgbClr val="0000FF"/>
                </a:solidFill>
              </a:rPr>
              <a:t>を持つことができるか？</a:t>
            </a:r>
            <a:endParaRPr lang="en-US" altLang="ja-JP" sz="2800" dirty="0" smtClean="0">
              <a:solidFill>
                <a:srgbClr val="0000FF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8215" y="3378537"/>
            <a:ext cx="8967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最近</a:t>
            </a:r>
            <a:r>
              <a:rPr lang="en-US" altLang="en-US" sz="2400" dirty="0" smtClean="0"/>
              <a:t>の</a:t>
            </a:r>
            <a:r>
              <a:rPr kumimoji="1" lang="ja-JP" altLang="en-US" sz="2400" dirty="0" smtClean="0"/>
              <a:t>論文</a:t>
            </a:r>
            <a:r>
              <a:rPr lang="ja-JP" altLang="en-US" sz="2400" dirty="0"/>
              <a:t>（</a:t>
            </a:r>
            <a:r>
              <a:rPr lang="en-US" altLang="ja-JP" sz="2400" dirty="0"/>
              <a:t>Yang &amp; Casals, arXiv:1404.0722</a:t>
            </a:r>
            <a:r>
              <a:rPr lang="en-US" altLang="ja-JP" sz="2400" dirty="0" smtClean="0"/>
              <a:t>)</a:t>
            </a:r>
            <a:r>
              <a:rPr kumimoji="1" lang="ja-JP" altLang="en-US" sz="2400" dirty="0" smtClean="0"/>
              <a:t>も</a:t>
            </a:r>
            <a:r>
              <a:rPr kumimoji="1" lang="en-US" altLang="ja-JP" sz="2400" dirty="0" smtClean="0"/>
              <a:t> coherent state </a:t>
            </a:r>
            <a:r>
              <a:rPr kumimoji="1" lang="ja-JP" altLang="en-US" sz="2400" dirty="0" smtClean="0"/>
              <a:t>を</a:t>
            </a:r>
            <a:r>
              <a:rPr lang="en-US" altLang="en-US" sz="2400" dirty="0" smtClean="0"/>
              <a:t>想定</a:t>
            </a:r>
            <a:endParaRPr kumimoji="1" lang="ja-JP" altLang="en-US" sz="24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666" y="29984"/>
            <a:ext cx="5706533" cy="154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54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テキスト ボックス 73"/>
          <p:cNvSpPr txBox="1"/>
          <p:nvPr/>
        </p:nvSpPr>
        <p:spPr>
          <a:xfrm>
            <a:off x="2048644" y="936148"/>
            <a:ext cx="5039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z</a:t>
            </a:r>
            <a:r>
              <a:rPr lang="ja-JP" altLang="en-US" sz="2400" dirty="0" smtClean="0">
                <a:solidFill>
                  <a:srgbClr val="FF0000"/>
                </a:solidFill>
              </a:rPr>
              <a:t>方向の</a:t>
            </a:r>
            <a:r>
              <a:rPr lang="en-US" altLang="ja-JP" sz="2400" dirty="0" smtClean="0">
                <a:solidFill>
                  <a:srgbClr val="FF0000"/>
                </a:solidFill>
              </a:rPr>
              <a:t>OAM</a:t>
            </a:r>
            <a:r>
              <a:rPr lang="ja-JP" altLang="en-US" sz="2400" dirty="0" smtClean="0">
                <a:solidFill>
                  <a:srgbClr val="FF0000"/>
                </a:solidFill>
              </a:rPr>
              <a:t>がゼロの固有状態でも、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altLang="ja-JP" sz="24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z’</a:t>
            </a:r>
            <a:r>
              <a:rPr lang="ja-JP" altLang="en-US" sz="2400" dirty="0" smtClean="0">
                <a:solidFill>
                  <a:srgbClr val="FF0000"/>
                </a:solidFill>
              </a:rPr>
              <a:t>方向の</a:t>
            </a:r>
            <a:r>
              <a:rPr lang="en-US" altLang="ja-JP" sz="2400" dirty="0" smtClean="0">
                <a:solidFill>
                  <a:srgbClr val="FF0000"/>
                </a:solidFill>
              </a:rPr>
              <a:t>OAM</a:t>
            </a:r>
            <a:r>
              <a:rPr lang="ja-JP" altLang="en-US" sz="2400" dirty="0" smtClean="0">
                <a:solidFill>
                  <a:srgbClr val="FF0000"/>
                </a:solidFill>
              </a:rPr>
              <a:t>はゼロとは限らない．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027469"/>
              </p:ext>
            </p:extLst>
          </p:nvPr>
        </p:nvGraphicFramePr>
        <p:xfrm>
          <a:off x="1347788" y="2008706"/>
          <a:ext cx="6373812" cy="716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5" name="数式" r:id="rId3" imgW="4051300" imgH="457200" progId="Equation.3">
                  <p:embed/>
                </p:oleObj>
              </mc:Choice>
              <mc:Fallback>
                <p:oleObj name="数式" r:id="rId3" imgW="4051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7788" y="2008706"/>
                        <a:ext cx="6373812" cy="7169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4091605" y="34290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注意！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497059"/>
              </p:ext>
            </p:extLst>
          </p:nvPr>
        </p:nvGraphicFramePr>
        <p:xfrm>
          <a:off x="3405187" y="3163849"/>
          <a:ext cx="4975225" cy="71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6" name="数式" r:id="rId5" imgW="3162300" imgH="457200" progId="Equation.3">
                  <p:embed/>
                </p:oleObj>
              </mc:Choice>
              <mc:Fallback>
                <p:oleObj name="数式" r:id="rId5" imgW="3162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05187" y="3163849"/>
                        <a:ext cx="4975225" cy="71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419122"/>
              </p:ext>
            </p:extLst>
          </p:nvPr>
        </p:nvGraphicFramePr>
        <p:xfrm>
          <a:off x="4330357" y="5268526"/>
          <a:ext cx="3522662" cy="784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7" name="数式" r:id="rId7" imgW="2057400" imgH="457200" progId="Equation.3">
                  <p:embed/>
                </p:oleObj>
              </mc:Choice>
              <mc:Fallback>
                <p:oleObj name="数式" r:id="rId7" imgW="2057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30357" y="5268526"/>
                        <a:ext cx="3522662" cy="784123"/>
                      </a:xfrm>
                      <a:prstGeom prst="rect">
                        <a:avLst/>
                      </a:prstGeom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158000"/>
              </p:ext>
            </p:extLst>
          </p:nvPr>
        </p:nvGraphicFramePr>
        <p:xfrm>
          <a:off x="3585305" y="3880574"/>
          <a:ext cx="5173663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8" name="数式" r:id="rId9" imgW="3289300" imgH="457200" progId="Equation.3">
                  <p:embed/>
                </p:oleObj>
              </mc:Choice>
              <mc:Fallback>
                <p:oleObj name="数式" r:id="rId9" imgW="3289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85305" y="3880574"/>
                        <a:ext cx="5173663" cy="715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図形グループ 14"/>
          <p:cNvGrpSpPr/>
          <p:nvPr/>
        </p:nvGrpSpPr>
        <p:grpSpPr>
          <a:xfrm>
            <a:off x="253331" y="2982714"/>
            <a:ext cx="2993634" cy="2511681"/>
            <a:chOff x="-37349" y="1960987"/>
            <a:chExt cx="2993634" cy="2511681"/>
          </a:xfrm>
        </p:grpSpPr>
        <p:grpSp>
          <p:nvGrpSpPr>
            <p:cNvPr id="13" name="図形グループ 12"/>
            <p:cNvGrpSpPr/>
            <p:nvPr/>
          </p:nvGrpSpPr>
          <p:grpSpPr>
            <a:xfrm rot="959132">
              <a:off x="457200" y="2361375"/>
              <a:ext cx="2298700" cy="1982025"/>
              <a:chOff x="533400" y="2450275"/>
              <a:chExt cx="2298700" cy="1982025"/>
            </a:xfrm>
          </p:grpSpPr>
          <p:cxnSp>
            <p:nvCxnSpPr>
              <p:cNvPr id="4" name="直線矢印コネクタ 3"/>
              <p:cNvCxnSpPr/>
              <p:nvPr/>
            </p:nvCxnSpPr>
            <p:spPr>
              <a:xfrm flipV="1">
                <a:off x="1473200" y="2450275"/>
                <a:ext cx="12700" cy="14326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線矢印コネクタ 5"/>
              <p:cNvCxnSpPr/>
              <p:nvPr/>
            </p:nvCxnSpPr>
            <p:spPr>
              <a:xfrm flipH="1">
                <a:off x="533400" y="3882962"/>
                <a:ext cx="939800" cy="54933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矢印コネクタ 7"/>
              <p:cNvCxnSpPr/>
              <p:nvPr/>
            </p:nvCxnSpPr>
            <p:spPr>
              <a:xfrm>
                <a:off x="1473200" y="3882962"/>
                <a:ext cx="13589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図形グループ 18"/>
            <p:cNvGrpSpPr/>
            <p:nvPr/>
          </p:nvGrpSpPr>
          <p:grpSpPr>
            <a:xfrm>
              <a:off x="330200" y="2278870"/>
              <a:ext cx="2298700" cy="1982025"/>
              <a:chOff x="533400" y="2450275"/>
              <a:chExt cx="2298700" cy="1982025"/>
            </a:xfrm>
          </p:grpSpPr>
          <p:cxnSp>
            <p:nvCxnSpPr>
              <p:cNvPr id="20" name="直線矢印コネクタ 19"/>
              <p:cNvCxnSpPr/>
              <p:nvPr/>
            </p:nvCxnSpPr>
            <p:spPr>
              <a:xfrm flipV="1">
                <a:off x="1473200" y="2450275"/>
                <a:ext cx="12700" cy="14326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矢印コネクタ 21"/>
              <p:cNvCxnSpPr/>
              <p:nvPr/>
            </p:nvCxnSpPr>
            <p:spPr>
              <a:xfrm flipH="1">
                <a:off x="533400" y="3882962"/>
                <a:ext cx="939800" cy="54933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矢印コネクタ 22"/>
              <p:cNvCxnSpPr/>
              <p:nvPr/>
            </p:nvCxnSpPr>
            <p:spPr>
              <a:xfrm>
                <a:off x="1473200" y="3882962"/>
                <a:ext cx="13589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テキスト ボックス 13"/>
            <p:cNvSpPr txBox="1"/>
            <p:nvPr/>
          </p:nvSpPr>
          <p:spPr>
            <a:xfrm>
              <a:off x="1162021" y="1960987"/>
              <a:ext cx="344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Times New Roman"/>
                  <a:cs typeface="Times New Roman"/>
                </a:rPr>
                <a:t>z</a:t>
              </a:r>
              <a:endParaRPr kumimoji="1" lang="ja-JP" altLang="en-US" i="1" dirty="0">
                <a:latin typeface="Times New Roman"/>
                <a:cs typeface="Times New Roman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113665" y="4103336"/>
              <a:ext cx="3571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i="1" dirty="0">
                  <a:latin typeface="Times New Roman"/>
                  <a:cs typeface="Times New Roman"/>
                </a:rPr>
                <a:t>x</a:t>
              </a:r>
              <a:endParaRPr kumimoji="1" lang="ja-JP" altLang="en-US" i="1" dirty="0">
                <a:latin typeface="Times New Roman"/>
                <a:cs typeface="Times New Roman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2578100" y="3487306"/>
              <a:ext cx="364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Times New Roman"/>
                  <a:cs typeface="Times New Roman"/>
                </a:rPr>
                <a:t>y</a:t>
              </a:r>
              <a:endParaRPr kumimoji="1" lang="ja-JP" altLang="en-US" i="1" dirty="0">
                <a:latin typeface="Times New Roman"/>
                <a:cs typeface="Times New Roman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1568421" y="2024487"/>
              <a:ext cx="421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/>
                  <a:cs typeface="Times New Roman"/>
                </a:rPr>
                <a:t>z’</a:t>
              </a:r>
              <a:endParaRPr kumimoji="1" lang="ja-JP" alt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-37349" y="3734004"/>
              <a:ext cx="433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/>
                  <a:cs typeface="Times New Roman"/>
                </a:rPr>
                <a:t>x’</a:t>
              </a:r>
              <a:endParaRPr kumimoji="1" lang="ja-JP" alt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2515351" y="3891563"/>
              <a:ext cx="440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/>
                  <a:cs typeface="Times New Roman"/>
                </a:rPr>
                <a:t>y’</a:t>
              </a:r>
              <a:endParaRPr kumimoji="1" lang="ja-JP" alt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527050" y="1720850"/>
            <a:ext cx="1238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u="sng" dirty="0" smtClean="0"/>
              <a:t>モード関数</a:t>
            </a:r>
            <a:endParaRPr kumimoji="1" lang="ja-JP" altLang="en-US" u="sng" dirty="0"/>
          </a:p>
        </p:txBody>
      </p:sp>
    </p:spTree>
    <p:extLst>
      <p:ext uri="{BB962C8B-B14F-4D97-AF65-F5344CB8AC3E}">
        <p14:creationId xmlns:p14="http://schemas.microsoft.com/office/powerpoint/2010/main" val="1434857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7725</TotalTime>
  <Words>514</Words>
  <Application>Microsoft Macintosh PowerPoint</Application>
  <PresentationFormat>画面に合わせる (4:3)</PresentationFormat>
  <Paragraphs>109</Paragraphs>
  <Slides>14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3</vt:i4>
      </vt:variant>
      <vt:variant>
        <vt:lpstr>スライド タイトル</vt:lpstr>
      </vt:variant>
      <vt:variant>
        <vt:i4>14</vt:i4>
      </vt:variant>
    </vt:vector>
  </HeadingPairs>
  <TitlesOfParts>
    <vt:vector size="18" baseType="lpstr">
      <vt:lpstr>ホワイト</vt:lpstr>
      <vt:lpstr>Microsoft 数式</vt:lpstr>
      <vt:lpstr>Equation.3</vt:lpstr>
      <vt:lpstr>数式</vt:lpstr>
      <vt:lpstr>ブラックホールによる光子の 軌道角運動量の生成１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大阪市立大学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中尾 憲一</dc:creator>
  <cp:lastModifiedBy>中尾 憲一</cp:lastModifiedBy>
  <cp:revision>154</cp:revision>
  <cp:lastPrinted>2014-09-29T10:23:10Z</cp:lastPrinted>
  <dcterms:created xsi:type="dcterms:W3CDTF">2014-08-30T02:17:48Z</dcterms:created>
  <dcterms:modified xsi:type="dcterms:W3CDTF">2014-10-04T03:22:23Z</dcterms:modified>
</cp:coreProperties>
</file>