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72" r:id="rId4"/>
    <p:sldId id="257" r:id="rId5"/>
    <p:sldId id="274" r:id="rId6"/>
    <p:sldId id="258" r:id="rId7"/>
    <p:sldId id="259" r:id="rId8"/>
    <p:sldId id="261" r:id="rId9"/>
    <p:sldId id="264" r:id="rId10"/>
    <p:sldId id="266" r:id="rId11"/>
    <p:sldId id="270" r:id="rId12"/>
    <p:sldId id="267" r:id="rId13"/>
    <p:sldId id="277" r:id="rId14"/>
    <p:sldId id="278" r:id="rId15"/>
    <p:sldId id="271" r:id="rId16"/>
    <p:sldId id="279" r:id="rId17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8CA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80" d="100"/>
          <a:sy n="180" d="100"/>
        </p:scale>
        <p:origin x="-3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8F09D-7995-8943-9E6C-A901AC7EA227}" type="datetimeFigureOut">
              <a:rPr lang="ja-JP" altLang="en-US" smtClean="0"/>
              <a:pPr/>
              <a:t>14.10.3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D0B9D-CF39-CE4F-9756-CF5E9A3F9ED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4995-029C-684B-9D3F-648CDBA844BC}" type="datetimeFigureOut">
              <a:rPr lang="ja-JP" altLang="en-US" smtClean="0"/>
              <a:pPr/>
              <a:t>14.10.3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E103B-9FAF-8449-BCB2-E2AC1691DC9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4995-029C-684B-9D3F-648CDBA844BC}" type="datetimeFigureOut">
              <a:rPr lang="ja-JP" altLang="en-US" smtClean="0"/>
              <a:pPr/>
              <a:t>14.10.3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E103B-9FAF-8449-BCB2-E2AC1691DC9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4995-029C-684B-9D3F-648CDBA844BC}" type="datetimeFigureOut">
              <a:rPr lang="ja-JP" altLang="en-US" smtClean="0"/>
              <a:pPr/>
              <a:t>14.10.3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E103B-9FAF-8449-BCB2-E2AC1691DC9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4995-029C-684B-9D3F-648CDBA844BC}" type="datetimeFigureOut">
              <a:rPr lang="ja-JP" altLang="en-US" smtClean="0"/>
              <a:pPr/>
              <a:t>14.10.3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E103B-9FAF-8449-BCB2-E2AC1691DC9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4995-029C-684B-9D3F-648CDBA844BC}" type="datetimeFigureOut">
              <a:rPr lang="ja-JP" altLang="en-US" smtClean="0"/>
              <a:pPr/>
              <a:t>14.10.3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E103B-9FAF-8449-BCB2-E2AC1691DC9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4995-029C-684B-9D3F-648CDBA844BC}" type="datetimeFigureOut">
              <a:rPr lang="ja-JP" altLang="en-US" smtClean="0"/>
              <a:pPr/>
              <a:t>14.10.3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E103B-9FAF-8449-BCB2-E2AC1691DC9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4995-029C-684B-9D3F-648CDBA844BC}" type="datetimeFigureOut">
              <a:rPr lang="ja-JP" altLang="en-US" smtClean="0"/>
              <a:pPr/>
              <a:t>14.10.3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E103B-9FAF-8449-BCB2-E2AC1691DC9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4995-029C-684B-9D3F-648CDBA844BC}" type="datetimeFigureOut">
              <a:rPr lang="ja-JP" altLang="en-US" smtClean="0"/>
              <a:pPr/>
              <a:t>14.10.3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E103B-9FAF-8449-BCB2-E2AC1691DC9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4995-029C-684B-9D3F-648CDBA844BC}" type="datetimeFigureOut">
              <a:rPr lang="ja-JP" altLang="en-US" smtClean="0"/>
              <a:pPr/>
              <a:t>14.10.3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E103B-9FAF-8449-BCB2-E2AC1691DC9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4995-029C-684B-9D3F-648CDBA844BC}" type="datetimeFigureOut">
              <a:rPr lang="ja-JP" altLang="en-US" smtClean="0"/>
              <a:pPr/>
              <a:t>14.10.3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E103B-9FAF-8449-BCB2-E2AC1691DC9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4995-029C-684B-9D3F-648CDBA844BC}" type="datetimeFigureOut">
              <a:rPr lang="ja-JP" altLang="en-US" smtClean="0"/>
              <a:pPr/>
              <a:t>14.10.3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E103B-9FAF-8449-BCB2-E2AC1691DC9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14995-029C-684B-9D3F-648CDBA844BC}" type="datetimeFigureOut">
              <a:rPr lang="ja-JP" altLang="en-US" smtClean="0"/>
              <a:pPr/>
              <a:t>14.10.3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E103B-9FAF-8449-BCB2-E2AC1691DC9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d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d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df"/><Relationship Id="rId5" Type="http://schemas.openxmlformats.org/officeDocument/2006/relationships/image" Target="../media/image20.png"/><Relationship Id="rId6" Type="http://schemas.openxmlformats.org/officeDocument/2006/relationships/image" Target="../media/image21.pdf"/><Relationship Id="rId7" Type="http://schemas.openxmlformats.org/officeDocument/2006/relationships/image" Target="../media/image22.png"/><Relationship Id="rId8" Type="http://schemas.openxmlformats.org/officeDocument/2006/relationships/image" Target="../media/image23.pdf"/><Relationship Id="rId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d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df"/><Relationship Id="rId4" Type="http://schemas.openxmlformats.org/officeDocument/2006/relationships/image" Target="../media/image9.png"/><Relationship Id="rId5" Type="http://schemas.openxmlformats.org/officeDocument/2006/relationships/image" Target="../media/image21.pdf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df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df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52345"/>
            <a:ext cx="7772400" cy="1541490"/>
          </a:xfrm>
        </p:spPr>
        <p:txBody>
          <a:bodyPr>
            <a:normAutofit fontScale="90000"/>
          </a:bodyPr>
          <a:lstStyle/>
          <a:p>
            <a:r>
              <a:rPr lang="ja-JP" altLang="en-US" sz="4800" dirty="0" smtClean="0"/>
              <a:t>疑似ブラックホール天体の影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en-US" altLang="ja-JP" sz="4800" dirty="0" err="1" smtClean="0"/>
              <a:t>Gravastar</a:t>
            </a:r>
            <a:r>
              <a:rPr lang="en-US" altLang="ja-JP" sz="4800" dirty="0" smtClean="0"/>
              <a:t> </a:t>
            </a:r>
            <a:r>
              <a:rPr lang="en-US" altLang="ja-JP" sz="4800" dirty="0" smtClean="0"/>
              <a:t>Shadow</a:t>
            </a:r>
            <a:endParaRPr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057279"/>
            <a:ext cx="6400800" cy="1752600"/>
          </a:xfrm>
        </p:spPr>
        <p:txBody>
          <a:bodyPr/>
          <a:lstStyle/>
          <a:p>
            <a:r>
              <a:rPr lang="ja-JP" altLang="en-US" dirty="0" smtClean="0"/>
              <a:t>坂井伸之（山口大）</a:t>
            </a:r>
            <a:endParaRPr lang="en-US" altLang="ja-JP" dirty="0" smtClean="0"/>
          </a:p>
          <a:p>
            <a:r>
              <a:rPr lang="ja-JP" altLang="en-US" dirty="0" smtClean="0"/>
              <a:t>斉田浩見（大同大）</a:t>
            </a:r>
            <a:endParaRPr lang="en-US" altLang="ja-JP" dirty="0" smtClean="0"/>
          </a:p>
          <a:p>
            <a:r>
              <a:rPr lang="ja-JP" altLang="en-US" dirty="0" smtClean="0"/>
              <a:t>玉置孝至（日本大）</a:t>
            </a:r>
            <a:endParaRPr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188304" y="116981"/>
            <a:ext cx="3907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dirty="0" smtClean="0"/>
              <a:t>「第</a:t>
            </a:r>
            <a:r>
              <a:rPr lang="en-US" altLang="ja-JP" dirty="0" smtClean="0"/>
              <a:t>24</a:t>
            </a:r>
            <a:r>
              <a:rPr lang="ja-JP" altLang="en-US" dirty="0" smtClean="0"/>
              <a:t>回ブラックホール勉強会」研究会</a:t>
            </a:r>
            <a:endParaRPr lang="en-US" altLang="ja-JP" dirty="0" smtClean="0"/>
          </a:p>
          <a:p>
            <a:pPr algn="r"/>
            <a:r>
              <a:rPr lang="ja-JP" altLang="en-US" dirty="0" smtClean="0"/>
              <a:t>山口</a:t>
            </a:r>
            <a:r>
              <a:rPr lang="ja-JP" altLang="en-US" dirty="0" smtClean="0"/>
              <a:t>、</a:t>
            </a:r>
            <a:r>
              <a:rPr lang="en-US" altLang="ja-JP" dirty="0" smtClean="0"/>
              <a:t>10</a:t>
            </a:r>
            <a:r>
              <a:rPr lang="ja-JP" altLang="en-US" dirty="0" smtClean="0"/>
              <a:t>月</a:t>
            </a:r>
            <a:r>
              <a:rPr lang="en-US" altLang="ja-JP" dirty="0" smtClean="0"/>
              <a:t>4</a:t>
            </a:r>
            <a:r>
              <a:rPr lang="en-US" altLang="ja-JP" dirty="0" smtClean="0"/>
              <a:t>-5</a:t>
            </a:r>
            <a:r>
              <a:rPr lang="ja-JP" altLang="en-US" dirty="0" smtClean="0"/>
              <a:t>日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84274" y="135338"/>
            <a:ext cx="2591494" cy="57903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ja-JP" altLang="en-US" sz="3200" dirty="0" smtClean="0"/>
              <a:t>光源の設定</a:t>
            </a:r>
            <a:endParaRPr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805739"/>
            <a:ext cx="8229600" cy="360596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sz="2800" dirty="0" err="1" smtClean="0"/>
              <a:t>gravastar</a:t>
            </a:r>
            <a:r>
              <a:rPr lang="ja-JP" altLang="en-US" sz="2800" dirty="0" smtClean="0"/>
              <a:t>後方に無限に広がる光源の影</a:t>
            </a:r>
            <a:endParaRPr lang="en-US" altLang="ja-JP" sz="2800" dirty="0" smtClean="0"/>
          </a:p>
          <a:p>
            <a:pPr marL="514350" indent="-514350">
              <a:buFont typeface="+mj-lt"/>
              <a:buAutoNum type="arabicPeriod"/>
            </a:pPr>
            <a:endParaRPr lang="en-US" altLang="ja-JP" sz="2800" dirty="0" smtClean="0"/>
          </a:p>
          <a:p>
            <a:pPr marL="514350" indent="-514350">
              <a:buFont typeface="+mj-lt"/>
              <a:buAutoNum type="arabicPeriod"/>
            </a:pPr>
            <a:endParaRPr lang="en-US" altLang="ja-JP" sz="2800" dirty="0" smtClean="0"/>
          </a:p>
          <a:p>
            <a:pPr marL="514350" indent="-514350">
              <a:buFont typeface="+mj-lt"/>
              <a:buAutoNum type="arabicPeriod"/>
            </a:pPr>
            <a:endParaRPr lang="en-US" altLang="ja-JP" sz="2800" dirty="0" smtClean="0"/>
          </a:p>
          <a:p>
            <a:pPr marL="514350" indent="-514350">
              <a:buFont typeface="+mj-lt"/>
              <a:buAutoNum type="arabicPeriod"/>
            </a:pPr>
            <a:endParaRPr lang="en-US" altLang="ja-JP" sz="2800" dirty="0" smtClean="0"/>
          </a:p>
          <a:p>
            <a:pPr marL="514350" indent="-514350">
              <a:buFont typeface="+mj-lt"/>
              <a:buAutoNum type="arabicPeriod"/>
            </a:pPr>
            <a:endParaRPr lang="en-US" altLang="ja-JP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err="1" smtClean="0"/>
              <a:t>gravastar</a:t>
            </a:r>
            <a:r>
              <a:rPr lang="ja-JP" altLang="en-US" sz="2800" dirty="0" smtClean="0"/>
              <a:t>後方の天体の像</a:t>
            </a:r>
            <a:endParaRPr lang="en-US" altLang="ja-JP" sz="2800" dirty="0" smtClean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1136656" y="2546900"/>
            <a:ext cx="6870687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円/楕円 15"/>
          <p:cNvSpPr>
            <a:spLocks noChangeAspect="1"/>
          </p:cNvSpPr>
          <p:nvPr/>
        </p:nvSpPr>
        <p:spPr>
          <a:xfrm>
            <a:off x="2831979" y="2319888"/>
            <a:ext cx="457200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1223190" y="1422078"/>
            <a:ext cx="260253" cy="227966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コネクタ 35"/>
          <p:cNvCxnSpPr/>
          <p:nvPr/>
        </p:nvCxnSpPr>
        <p:spPr>
          <a:xfrm>
            <a:off x="3039759" y="2455460"/>
            <a:ext cx="4674149" cy="91440"/>
          </a:xfrm>
          <a:prstGeom prst="line">
            <a:avLst/>
          </a:prstGeom>
          <a:ln>
            <a:solidFill>
              <a:srgbClr val="FF66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flipV="1">
            <a:off x="1353317" y="2455460"/>
            <a:ext cx="1686442" cy="32162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1136656" y="4736423"/>
            <a:ext cx="6870687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円/楕円 45"/>
          <p:cNvSpPr>
            <a:spLocks noChangeAspect="1"/>
          </p:cNvSpPr>
          <p:nvPr/>
        </p:nvSpPr>
        <p:spPr>
          <a:xfrm>
            <a:off x="2831979" y="4509411"/>
            <a:ext cx="457200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9" name="直線コネクタ 48"/>
          <p:cNvCxnSpPr/>
          <p:nvPr/>
        </p:nvCxnSpPr>
        <p:spPr>
          <a:xfrm>
            <a:off x="3039759" y="4646571"/>
            <a:ext cx="4674149" cy="91440"/>
          </a:xfrm>
          <a:prstGeom prst="line">
            <a:avLst/>
          </a:prstGeom>
          <a:ln>
            <a:solidFill>
              <a:srgbClr val="FF66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円/楕円 49"/>
          <p:cNvSpPr/>
          <p:nvPr/>
        </p:nvSpPr>
        <p:spPr>
          <a:xfrm>
            <a:off x="993317" y="4606611"/>
            <a:ext cx="720000" cy="720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1" name="直線コネクタ 50"/>
          <p:cNvCxnSpPr/>
          <p:nvPr/>
        </p:nvCxnSpPr>
        <p:spPr>
          <a:xfrm flipV="1">
            <a:off x="1353317" y="4655839"/>
            <a:ext cx="1686442" cy="32162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240192" y="210066"/>
            <a:ext cx="1923050" cy="615518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光の軌道</a:t>
            </a:r>
            <a:endParaRPr lang="ja-JP" altLang="en-US" sz="32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44324" y="157724"/>
            <a:ext cx="6252779" cy="674370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5540" y="562618"/>
            <a:ext cx="662940" cy="251460"/>
          </a:xfrm>
          <a:prstGeom prst="rect">
            <a:avLst/>
          </a:prstGeom>
        </p:spPr>
      </p:pic>
      <p:sp>
        <p:nvSpPr>
          <p:cNvPr id="15" name="コンテンツ プレースホルダ 14"/>
          <p:cNvSpPr>
            <a:spLocks noGrp="1"/>
          </p:cNvSpPr>
          <p:nvPr>
            <p:ph idx="1"/>
          </p:nvPr>
        </p:nvSpPr>
        <p:spPr>
          <a:xfrm>
            <a:off x="487727" y="940406"/>
            <a:ext cx="1264783" cy="605983"/>
          </a:xfrm>
        </p:spPr>
        <p:txBody>
          <a:bodyPr/>
          <a:lstStyle/>
          <a:p>
            <a:pPr>
              <a:buNone/>
            </a:pPr>
            <a:r>
              <a:rPr lang="en-US" altLang="ja-JP" i="1" dirty="0" err="1" smtClean="0">
                <a:latin typeface="Times"/>
                <a:cs typeface="Times"/>
              </a:rPr>
              <a:t>h</a:t>
            </a:r>
            <a:r>
              <a:rPr lang="en-US" altLang="ja-JP" i="1" dirty="0" smtClean="0">
                <a:latin typeface="Times"/>
                <a:cs typeface="Times"/>
              </a:rPr>
              <a:t>=0.4</a:t>
            </a:r>
            <a:endParaRPr lang="ja-JP" altLang="en-US" i="1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91071" y="80808"/>
            <a:ext cx="1472547" cy="578853"/>
          </a:xfrm>
        </p:spPr>
        <p:txBody>
          <a:bodyPr>
            <a:normAutofit/>
          </a:bodyPr>
          <a:lstStyle/>
          <a:p>
            <a:r>
              <a:rPr lang="en-US" altLang="ja-JP" sz="2800" i="1" dirty="0" err="1" smtClean="0">
                <a:latin typeface="Times"/>
                <a:cs typeface="Times"/>
              </a:rPr>
              <a:t>h</a:t>
            </a:r>
            <a:r>
              <a:rPr lang="en-US" altLang="ja-JP" sz="2800" i="1" dirty="0" smtClean="0">
                <a:latin typeface="Times"/>
                <a:cs typeface="Times"/>
              </a:rPr>
              <a:t>=0.4</a:t>
            </a:r>
            <a:endParaRPr lang="ja-JP" altLang="en-US" sz="2800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202052" y="136024"/>
            <a:ext cx="5426681" cy="523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altLang="ja-JP" sz="2800" dirty="0" smtClean="0"/>
              <a:t>1. </a:t>
            </a:r>
            <a:r>
              <a:rPr lang="en-US" altLang="ja-JP" sz="2800" dirty="0" err="1" smtClean="0"/>
              <a:t>gravastar</a:t>
            </a:r>
            <a:r>
              <a:rPr lang="ja-JP" altLang="en-US" sz="2800" dirty="0" smtClean="0"/>
              <a:t>後方に広がる光源の影</a:t>
            </a:r>
            <a:endParaRPr lang="ja-JP" altLang="en-US" sz="2800" dirty="0"/>
          </a:p>
        </p:txBody>
      </p:sp>
      <p:pic>
        <p:nvPicPr>
          <p:cNvPr id="25" name="図 2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659661"/>
            <a:ext cx="6184900" cy="6096000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4470" y="714875"/>
            <a:ext cx="5019530" cy="363291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886162" y="4686309"/>
            <a:ext cx="3533239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外側の影と</a:t>
            </a:r>
            <a:r>
              <a:rPr lang="ja-JP" altLang="en-US" sz="2400" dirty="0" smtClean="0"/>
              <a:t>無数の</a:t>
            </a:r>
            <a:endParaRPr lang="en-US" altLang="ja-JP" sz="2400" dirty="0" smtClean="0"/>
          </a:p>
          <a:p>
            <a:r>
              <a:rPr lang="ja-JP" altLang="en-US" sz="2400" dirty="0" smtClean="0"/>
              <a:t>リングは</a:t>
            </a:r>
            <a:r>
              <a:rPr lang="en-US" altLang="ja-JP" sz="2400" dirty="0" smtClean="0"/>
              <a:t>BH</a:t>
            </a:r>
            <a:r>
              <a:rPr lang="ja-JP" altLang="en-US" sz="2400" dirty="0" smtClean="0"/>
              <a:t>と共通。</a:t>
            </a:r>
            <a:endParaRPr lang="en-US" altLang="ja-JP" sz="2400" dirty="0" smtClean="0"/>
          </a:p>
          <a:p>
            <a:pPr marL="0" lvl="1"/>
            <a:r>
              <a:rPr lang="ja-JP" altLang="en-US" sz="2600" dirty="0" smtClean="0"/>
              <a:t>中央の明るいディスク</a:t>
            </a:r>
            <a:endParaRPr lang="en-US" altLang="ja-JP" sz="2600" dirty="0" smtClean="0"/>
          </a:p>
          <a:p>
            <a:pPr marL="0" lvl="1"/>
            <a:r>
              <a:rPr lang="ja-JP" altLang="en-US" sz="2600" dirty="0" smtClean="0"/>
              <a:t>がグラバスターの特徴。</a:t>
            </a:r>
            <a:endParaRPr lang="en-US" altLang="ja-JP" sz="26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129149" y="188672"/>
            <a:ext cx="4208096" cy="60037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altLang="ja-JP" dirty="0" smtClean="0"/>
              <a:t>2. GVS</a:t>
            </a:r>
            <a:r>
              <a:rPr lang="ja-JP" altLang="en-US" dirty="0" smtClean="0"/>
              <a:t>後方の天体の像</a:t>
            </a:r>
            <a:endParaRPr lang="ja-JP" altLang="en-US" dirty="0"/>
          </a:p>
        </p:txBody>
      </p:sp>
      <p:sp>
        <p:nvSpPr>
          <p:cNvPr id="14" name="タイトル 13"/>
          <p:cNvSpPr>
            <a:spLocks noGrp="1"/>
          </p:cNvSpPr>
          <p:nvPr>
            <p:ph type="title"/>
          </p:nvPr>
        </p:nvSpPr>
        <p:spPr>
          <a:xfrm>
            <a:off x="2034093" y="5854456"/>
            <a:ext cx="5059079" cy="767293"/>
          </a:xfrm>
        </p:spPr>
        <p:txBody>
          <a:bodyPr>
            <a:normAutofit/>
          </a:bodyPr>
          <a:lstStyle/>
          <a:p>
            <a:r>
              <a:rPr lang="ja-JP" altLang="en-US" sz="2800" dirty="0" smtClean="0">
                <a:latin typeface="Times"/>
                <a:cs typeface="Times"/>
              </a:rPr>
              <a:t>計算例：</a:t>
            </a:r>
            <a:r>
              <a:rPr lang="en-US" altLang="ja-JP" sz="2800" i="1" dirty="0" smtClean="0">
                <a:latin typeface="Times"/>
                <a:cs typeface="Times"/>
              </a:rPr>
              <a:t>D</a:t>
            </a:r>
            <a:r>
              <a:rPr lang="en-US" altLang="ja-JP" sz="1800" i="1" dirty="0" smtClean="0">
                <a:latin typeface="Times"/>
                <a:cs typeface="Times"/>
              </a:rPr>
              <a:t>s</a:t>
            </a:r>
            <a:r>
              <a:rPr lang="en-US" altLang="ja-JP" sz="2800" i="1" dirty="0" smtClean="0">
                <a:latin typeface="Times"/>
                <a:cs typeface="Times"/>
              </a:rPr>
              <a:t>=10r</a:t>
            </a:r>
            <a:r>
              <a:rPr lang="en-US" altLang="ja-JP" sz="1800" i="1" dirty="0" smtClean="0">
                <a:latin typeface="Times"/>
                <a:cs typeface="Times"/>
              </a:rPr>
              <a:t>g</a:t>
            </a:r>
            <a:r>
              <a:rPr lang="en-US" altLang="ja-JP" sz="2800" i="1" dirty="0" smtClean="0">
                <a:latin typeface="Times"/>
                <a:cs typeface="Times"/>
              </a:rPr>
              <a:t>, </a:t>
            </a:r>
            <a:r>
              <a:rPr lang="en-US" altLang="ja-JP" sz="2800" i="1" dirty="0" err="1" smtClean="0">
                <a:latin typeface="Times"/>
                <a:cs typeface="Times"/>
              </a:rPr>
              <a:t>r</a:t>
            </a:r>
            <a:r>
              <a:rPr lang="en-US" altLang="ja-JP" sz="1800" i="1" dirty="0" err="1" smtClean="0">
                <a:latin typeface="Times"/>
                <a:cs typeface="Times"/>
              </a:rPr>
              <a:t>s</a:t>
            </a:r>
            <a:r>
              <a:rPr lang="en-US" altLang="ja-JP" sz="2800" i="1" dirty="0" smtClean="0">
                <a:latin typeface="Times"/>
                <a:cs typeface="Times"/>
              </a:rPr>
              <a:t>=2r</a:t>
            </a:r>
            <a:r>
              <a:rPr lang="en-US" altLang="ja-JP" sz="1800" i="1" dirty="0" smtClean="0">
                <a:latin typeface="Times"/>
                <a:cs typeface="Times"/>
              </a:rPr>
              <a:t>g</a:t>
            </a:r>
            <a:endParaRPr lang="ja-JP" altLang="en-US" sz="2800" i="1" dirty="0">
              <a:latin typeface="Times"/>
              <a:cs typeface="Times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71" y="1043477"/>
            <a:ext cx="7549658" cy="4641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11" name="コンテンツ プレースホルダ 10" descr="f11a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5095" b="-5095"/>
              <a:stretch>
                <a:fillRect/>
              </a:stretch>
            </p:blipFill>
          </mc:Choice>
          <mc:Fallback>
            <p:blipFill>
              <a:blip r:embed="rId3"/>
              <a:srcRect t="-5095" b="-5095"/>
              <a:stretch>
                <a:fillRect/>
              </a:stretch>
            </p:blipFill>
          </mc:Fallback>
        </mc:AlternateContent>
        <p:spPr>
          <a:xfrm>
            <a:off x="0" y="97704"/>
            <a:ext cx="4581525" cy="2519643"/>
          </a:xfrm>
        </p:spPr>
      </p:pic>
      <p:pic>
        <p:nvPicPr>
          <p:cNvPr id="12" name="図 11" descr="f11b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54220" y="-59533"/>
            <a:ext cx="4589780" cy="2839720"/>
          </a:xfrm>
          <a:prstGeom prst="rect">
            <a:avLst/>
          </a:prstGeom>
        </p:spPr>
      </p:pic>
      <p:pic>
        <p:nvPicPr>
          <p:cNvPr id="13" name="図 12" descr="f11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-5595" y="2780187"/>
            <a:ext cx="4581525" cy="4053205"/>
          </a:xfrm>
          <a:prstGeom prst="rect">
            <a:avLst/>
          </a:prstGeom>
        </p:spPr>
      </p:pic>
      <p:pic>
        <p:nvPicPr>
          <p:cNvPr id="14" name="図 13" descr="f11d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554220" y="2769331"/>
            <a:ext cx="4589780" cy="4053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45652" y="274638"/>
            <a:ext cx="2626915" cy="6343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ja-JP" altLang="en-US" sz="3200" dirty="0" smtClean="0"/>
              <a:t>解析のまとめ</a:t>
            </a:r>
            <a:endParaRPr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220307"/>
            <a:ext cx="8229600" cy="5354407"/>
          </a:xfrm>
        </p:spPr>
        <p:txBody>
          <a:bodyPr>
            <a:normAutofit/>
          </a:bodyPr>
          <a:lstStyle/>
          <a:p>
            <a:r>
              <a:rPr lang="ja-JP" altLang="en-US" sz="2600" dirty="0" smtClean="0"/>
              <a:t>グラバスターには光の不安定円軌道があるか？</a:t>
            </a:r>
            <a:endParaRPr lang="en-US" altLang="ja-JP" sz="2600" dirty="0" smtClean="0"/>
          </a:p>
          <a:p>
            <a:pPr lvl="1"/>
            <a:r>
              <a:rPr lang="ja-JP" altLang="en-US" sz="2600" dirty="0" smtClean="0"/>
              <a:t>光の不安定円軌道を持つ解が存在する。</a:t>
            </a:r>
            <a:endParaRPr lang="en-US" altLang="ja-JP" sz="2600" dirty="0" smtClean="0"/>
          </a:p>
          <a:p>
            <a:endParaRPr lang="en-US" altLang="ja-JP" sz="2600" dirty="0" smtClean="0"/>
          </a:p>
          <a:p>
            <a:r>
              <a:rPr lang="ja-JP" altLang="en-US" sz="2600" dirty="0" smtClean="0"/>
              <a:t>表面が電磁波と相互作用しない場合について、</a:t>
            </a:r>
            <a:endParaRPr lang="en-US" altLang="ja-JP" sz="2600" dirty="0" smtClean="0"/>
          </a:p>
          <a:p>
            <a:pPr>
              <a:buNone/>
            </a:pPr>
            <a:r>
              <a:rPr lang="en-US" altLang="ja-JP" sz="2600" dirty="0" smtClean="0"/>
              <a:t>	</a:t>
            </a:r>
            <a:r>
              <a:rPr lang="ja-JP" altLang="en-US" sz="2600" dirty="0" smtClean="0"/>
              <a:t>背景光の像を調べた。</a:t>
            </a:r>
          </a:p>
          <a:p>
            <a:pPr lvl="1">
              <a:buNone/>
            </a:pPr>
            <a:r>
              <a:rPr lang="en-US" altLang="ja-JP" sz="2600" dirty="0" smtClean="0"/>
              <a:t>(</a:t>
            </a:r>
            <a:r>
              <a:rPr lang="en-US" altLang="ja-JP" sz="2600" dirty="0" err="1" smtClean="0"/>
              <a:t>i</a:t>
            </a:r>
            <a:r>
              <a:rPr lang="en-US" altLang="ja-JP" sz="2600" dirty="0" smtClean="0"/>
              <a:t>) </a:t>
            </a:r>
            <a:r>
              <a:rPr lang="ja-JP" altLang="en-US" sz="2600" dirty="0" smtClean="0"/>
              <a:t>無限に広がる光源の影</a:t>
            </a:r>
            <a:endParaRPr lang="en-US" altLang="ja-JP" sz="2600" dirty="0" smtClean="0"/>
          </a:p>
          <a:p>
            <a:pPr lvl="1"/>
            <a:r>
              <a:rPr lang="ja-JP" altLang="en-US" sz="2600" dirty="0" smtClean="0"/>
              <a:t>外側の影と無数のリングは</a:t>
            </a:r>
            <a:r>
              <a:rPr lang="en-US" altLang="ja-JP" sz="2600" dirty="0" smtClean="0"/>
              <a:t>BH</a:t>
            </a:r>
            <a:r>
              <a:rPr lang="ja-JP" altLang="en-US" sz="2600" dirty="0" smtClean="0"/>
              <a:t>と共通の性質。</a:t>
            </a:r>
            <a:endParaRPr lang="en-US" altLang="ja-JP" sz="2600" dirty="0" smtClean="0"/>
          </a:p>
          <a:p>
            <a:pPr lvl="1"/>
            <a:r>
              <a:rPr lang="ja-JP" altLang="en-US" sz="2600" dirty="0" smtClean="0"/>
              <a:t>中央の明るいディスクがグラバスターの特徴。</a:t>
            </a:r>
            <a:endParaRPr lang="en-US" altLang="ja-JP" sz="2600" dirty="0" smtClean="0"/>
          </a:p>
          <a:p>
            <a:pPr lvl="1">
              <a:buNone/>
            </a:pPr>
            <a:r>
              <a:rPr lang="en-US" altLang="ja-JP" sz="2600" dirty="0" smtClean="0"/>
              <a:t>(ii) </a:t>
            </a:r>
            <a:r>
              <a:rPr lang="ja-JP" altLang="en-US" sz="2600" dirty="0" smtClean="0"/>
              <a:t>球形の天体。</a:t>
            </a:r>
            <a:endParaRPr lang="en-US" altLang="ja-JP" sz="2600" dirty="0" smtClean="0"/>
          </a:p>
          <a:p>
            <a:pPr lvl="1"/>
            <a:r>
              <a:rPr lang="en-US" altLang="ja-JP" sz="2600" dirty="0" smtClean="0"/>
              <a:t>Schwarzschild</a:t>
            </a:r>
            <a:r>
              <a:rPr lang="ja-JP" altLang="en-US" sz="2600" dirty="0" smtClean="0"/>
              <a:t>時空に現れる像に加え、星</a:t>
            </a:r>
            <a:endParaRPr lang="en-US" altLang="ja-JP" sz="2600" dirty="0" smtClean="0"/>
          </a:p>
          <a:p>
            <a:pPr lvl="1">
              <a:buNone/>
            </a:pPr>
            <a:r>
              <a:rPr lang="en-US" altLang="ja-JP" sz="2600" dirty="0" smtClean="0"/>
              <a:t>	</a:t>
            </a:r>
            <a:r>
              <a:rPr lang="ja-JP" altLang="en-US" sz="2600" dirty="0" smtClean="0"/>
              <a:t>の内側に</a:t>
            </a:r>
            <a:r>
              <a:rPr lang="en-US" altLang="ja-JP" sz="2600" dirty="0" smtClean="0"/>
              <a:t>1</a:t>
            </a:r>
            <a:r>
              <a:rPr lang="ja-JP" altLang="en-US" sz="2600" dirty="0" smtClean="0"/>
              <a:t>つの円と無数の弧が現れる。</a:t>
            </a:r>
            <a:endParaRPr lang="en-US" altLang="ja-JP" sz="2600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107" y="2317898"/>
            <a:ext cx="2528570" cy="183007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980735" y="0"/>
            <a:ext cx="2195830" cy="2182495"/>
          </a:xfrm>
          <a:prstGeom prst="rect">
            <a:avLst/>
          </a:prstGeom>
        </p:spPr>
      </p:pic>
      <p:pic>
        <p:nvPicPr>
          <p:cNvPr id="6" name="図 5" descr="f11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763865" y="4686361"/>
            <a:ext cx="2466975" cy="2182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08476" y="274638"/>
            <a:ext cx="2366395" cy="6343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ja-JP" altLang="en-US" sz="3200" dirty="0" smtClean="0"/>
              <a:t>今後の課題</a:t>
            </a:r>
            <a:endParaRPr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20308"/>
            <a:ext cx="8229600" cy="5303884"/>
          </a:xfrm>
        </p:spPr>
        <p:txBody>
          <a:bodyPr>
            <a:normAutofit/>
          </a:bodyPr>
          <a:lstStyle/>
          <a:p>
            <a:r>
              <a:rPr lang="ja-JP" altLang="en-US" sz="2600" dirty="0" smtClean="0"/>
              <a:t>グラバスターについて</a:t>
            </a:r>
            <a:endParaRPr lang="en-US" altLang="ja-JP" sz="2600" dirty="0" smtClean="0"/>
          </a:p>
          <a:p>
            <a:pPr lvl="1"/>
            <a:r>
              <a:rPr lang="ja-JP" altLang="en-US" sz="2600" dirty="0" smtClean="0"/>
              <a:t>マイクロレンズの光度曲線</a:t>
            </a:r>
            <a:endParaRPr lang="en-US" altLang="ja-JP" sz="2600" dirty="0" smtClean="0"/>
          </a:p>
          <a:p>
            <a:pPr lvl="1"/>
            <a:r>
              <a:rPr lang="ja-JP" altLang="en-US" sz="2600" dirty="0" smtClean="0"/>
              <a:t>非球対称の摂動：安定性、重力波</a:t>
            </a:r>
            <a:endParaRPr lang="en-US" altLang="ja-JP" sz="2600" dirty="0" smtClean="0"/>
          </a:p>
          <a:p>
            <a:pPr>
              <a:buNone/>
            </a:pPr>
            <a:endParaRPr lang="en-US" altLang="ja-JP" sz="2600" dirty="0" smtClean="0"/>
          </a:p>
          <a:p>
            <a:r>
              <a:rPr lang="ja-JP" altLang="en-US" sz="2600" dirty="0" smtClean="0"/>
              <a:t>グラバスター以外のモデルの可能性</a:t>
            </a:r>
          </a:p>
          <a:p>
            <a:pPr lvl="1"/>
            <a:r>
              <a:rPr lang="ja-JP" altLang="en-US" sz="2600" dirty="0" smtClean="0"/>
              <a:t>より一般的な状態方程式：例えば　</a:t>
            </a:r>
            <a:r>
              <a:rPr lang="en-US" altLang="ja-JP" sz="2600" i="1" dirty="0" smtClean="0"/>
              <a:t>P</a:t>
            </a:r>
            <a:r>
              <a:rPr lang="ja-JP" altLang="en-US" sz="2600" i="1" dirty="0" smtClean="0"/>
              <a:t>＝</a:t>
            </a:r>
            <a:r>
              <a:rPr lang="en-US" altLang="ja-JP" sz="2600" i="1" dirty="0" err="1" smtClean="0"/>
              <a:t>Γρ</a:t>
            </a:r>
            <a:endParaRPr lang="en-US" altLang="ja-JP" sz="2600" i="1" dirty="0" smtClean="0"/>
          </a:p>
          <a:p>
            <a:pPr lvl="1"/>
            <a:r>
              <a:rPr lang="ja-JP" altLang="en-US" sz="2600" smtClean="0"/>
              <a:t>ラグランジアンから、ボソンスター</a:t>
            </a:r>
            <a:r>
              <a:rPr lang="ja-JP" altLang="en-US" sz="2600" dirty="0" smtClean="0"/>
              <a:t>の</a:t>
            </a:r>
            <a:r>
              <a:rPr lang="ja-JP" altLang="en-US" sz="2600" smtClean="0"/>
              <a:t>ような解</a:t>
            </a:r>
            <a:endParaRPr lang="ja-JP" alt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23644" y="387586"/>
            <a:ext cx="5536062" cy="56900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ja-JP" altLang="en-US" sz="3600" dirty="0" smtClean="0"/>
              <a:t>ブラックホールシャドウとは？</a:t>
            </a:r>
            <a:endParaRPr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71376" y="1454645"/>
            <a:ext cx="8651453" cy="4621518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光の不安定円軌道（</a:t>
            </a:r>
            <a:r>
              <a:rPr lang="en-US" altLang="ja-JP" sz="2800" dirty="0" smtClean="0"/>
              <a:t>Schwarzschild</a:t>
            </a:r>
            <a:r>
              <a:rPr lang="ja-JP" altLang="en-US" sz="2800" dirty="0" smtClean="0"/>
              <a:t>時空：</a:t>
            </a:r>
            <a:r>
              <a:rPr lang="en-US" altLang="ja-JP" sz="2800" i="1" dirty="0" err="1" smtClean="0"/>
              <a:t>r</a:t>
            </a:r>
            <a:r>
              <a:rPr lang="en-US" altLang="ja-JP" sz="2800" i="1" dirty="0" smtClean="0">
                <a:latin typeface="Times"/>
                <a:cs typeface="Times"/>
              </a:rPr>
              <a:t>=3GM</a:t>
            </a:r>
            <a:r>
              <a:rPr lang="ja-JP" altLang="en-US" sz="2800" dirty="0" smtClean="0"/>
              <a:t>）</a:t>
            </a:r>
            <a:endParaRPr lang="en-US" altLang="ja-JP" sz="2800" dirty="0" smtClean="0"/>
          </a:p>
          <a:p>
            <a:pPr lvl="1"/>
            <a:r>
              <a:rPr lang="ja-JP" altLang="en-US" sz="2400" dirty="0" smtClean="0"/>
              <a:t>外から入射した光は出てこられない</a:t>
            </a:r>
            <a:r>
              <a:rPr lang="en-US" altLang="ja-JP" sz="2400" dirty="0" smtClean="0"/>
              <a:t>→</a:t>
            </a:r>
            <a:r>
              <a:rPr lang="ja-JP" altLang="en-US" sz="2400" dirty="0" smtClean="0"/>
              <a:t>その内側は黒い影</a:t>
            </a:r>
            <a:endParaRPr lang="en-US" altLang="ja-JP" sz="2400" dirty="0" smtClean="0"/>
          </a:p>
          <a:p>
            <a:pPr lvl="1"/>
            <a:r>
              <a:rPr lang="ja-JP" altLang="en-US" sz="2400" dirty="0" smtClean="0"/>
              <a:t>近傍では測地線が数解回る</a:t>
            </a:r>
            <a:r>
              <a:rPr lang="en-US" altLang="ja-JP" sz="2400" dirty="0" smtClean="0"/>
              <a:t>→</a:t>
            </a:r>
            <a:r>
              <a:rPr lang="ja-JP" altLang="en-US" sz="2400" dirty="0" smtClean="0"/>
              <a:t>明るいリング</a:t>
            </a:r>
            <a:endParaRPr lang="en-US" altLang="ja-JP" sz="2400" dirty="0" smtClean="0"/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>
                <a:solidFill>
                  <a:srgbClr val="FF0000"/>
                </a:solidFill>
              </a:rPr>
              <a:t>ブラックホールシャドウ</a:t>
            </a:r>
            <a:r>
              <a:rPr lang="en-US" altLang="ja-JP" sz="2800" dirty="0" smtClean="0">
                <a:solidFill>
                  <a:srgbClr val="FF0000"/>
                </a:solidFill>
              </a:rPr>
              <a:t>≒</a:t>
            </a:r>
            <a:r>
              <a:rPr lang="ja-JP" altLang="en-US" sz="2800" dirty="0" smtClean="0">
                <a:solidFill>
                  <a:srgbClr val="FF0000"/>
                </a:solidFill>
              </a:rPr>
              <a:t>光の不安定円軌道近傍の像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ja-JP" sz="2800" dirty="0" smtClean="0">
                <a:solidFill>
                  <a:srgbClr val="FF0000"/>
                </a:solidFill>
              </a:rPr>
              <a:t>									</a:t>
            </a:r>
            <a:r>
              <a:rPr lang="ja-JP" altLang="en-US" sz="2800" dirty="0" smtClean="0">
                <a:solidFill>
                  <a:srgbClr val="000000"/>
                </a:solidFill>
              </a:rPr>
              <a:t>地平面近傍の像ではない</a:t>
            </a:r>
            <a:endParaRPr lang="en-US" altLang="ja-JP" sz="2800" dirty="0" smtClean="0">
              <a:solidFill>
                <a:srgbClr val="000000"/>
              </a:solidFill>
            </a:endParaRPr>
          </a:p>
          <a:p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　</a:t>
            </a:r>
            <a:r>
              <a:rPr lang="ja-JP" altLang="en-US" sz="2800" dirty="0" smtClean="0">
                <a:solidFill>
                  <a:srgbClr val="660066"/>
                </a:solidFill>
              </a:rPr>
              <a:t>ブラックホール疑似天体</a:t>
            </a:r>
            <a:r>
              <a:rPr lang="ja-JP" altLang="en-US" sz="2800" dirty="0" smtClean="0">
                <a:solidFill>
                  <a:srgbClr val="660066"/>
                </a:solidFill>
              </a:rPr>
              <a:t>（</a:t>
            </a:r>
            <a:r>
              <a:rPr lang="en-US" altLang="ja-JP" sz="2800" dirty="0" smtClean="0">
                <a:solidFill>
                  <a:srgbClr val="660066"/>
                </a:solidFill>
              </a:rPr>
              <a:t>≡</a:t>
            </a:r>
            <a:r>
              <a:rPr lang="ja-JP" altLang="en-US" sz="2800" dirty="0" smtClean="0">
                <a:solidFill>
                  <a:srgbClr val="660066"/>
                </a:solidFill>
              </a:rPr>
              <a:t>光の不安定円軌道を持つ天体）は、ブラックホールと区別できるか？</a:t>
            </a:r>
            <a:endParaRPr lang="en-US" altLang="ja-JP" sz="2800" dirty="0" smtClean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5791" y="387586"/>
            <a:ext cx="6632418" cy="56900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ja-JP" altLang="en-US" sz="3600" dirty="0" smtClean="0"/>
              <a:t>ブラックホール擬似天体を考える意義</a:t>
            </a:r>
            <a:endParaRPr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454645"/>
            <a:ext cx="9144000" cy="5123824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近傍</a:t>
            </a:r>
            <a:r>
              <a:rPr lang="ja-JP" altLang="en-US" sz="2800" dirty="0" smtClean="0"/>
              <a:t>観測</a:t>
            </a:r>
            <a:r>
              <a:rPr lang="ja-JP" altLang="en-US" sz="2800" dirty="0" smtClean="0"/>
              <a:t>によるブラックホールの</a:t>
            </a:r>
            <a:r>
              <a:rPr lang="ja-JP" altLang="en-US" sz="2800" dirty="0" smtClean="0"/>
              <a:t>存在</a:t>
            </a:r>
            <a:r>
              <a:rPr lang="ja-JP" altLang="en-US" sz="2800" dirty="0" smtClean="0"/>
              <a:t>確認</a:t>
            </a:r>
            <a:endParaRPr lang="en-US" altLang="ja-JP" sz="2800" dirty="0" smtClean="0"/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r>
              <a:rPr lang="en-US" altLang="ja-JP" sz="2800" dirty="0" smtClean="0"/>
              <a:t>			</a:t>
            </a:r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r>
              <a:rPr lang="en-US" altLang="ja-JP" sz="2800" dirty="0" smtClean="0"/>
              <a:t>	BH </a:t>
            </a:r>
            <a:r>
              <a:rPr lang="ja-JP" altLang="en-US" sz="2800" dirty="0" smtClean="0"/>
              <a:t>擬似天体の可能性も考える必要がある。</a:t>
            </a:r>
            <a:endParaRPr lang="en-US" altLang="ja-JP" sz="2800" dirty="0" smtClean="0"/>
          </a:p>
          <a:p>
            <a:pPr>
              <a:buNone/>
            </a:pPr>
            <a:endParaRPr lang="en-US" altLang="ja-JP" sz="2800" dirty="0" smtClean="0"/>
          </a:p>
          <a:p>
            <a:r>
              <a:rPr lang="ja-JP" altLang="en-US" sz="2800" dirty="0" smtClean="0"/>
              <a:t>「ブラックホール候補天体」が実はブラックホールでなかったとすれば、ブラックホールの確証以上のインパクト。</a:t>
            </a:r>
            <a:endParaRPr lang="en-US" altLang="ja-JP" sz="2800" dirty="0" smtClean="0"/>
          </a:p>
          <a:p>
            <a:endParaRPr lang="en-US" altLang="ja-JP" sz="2800" dirty="0" smtClean="0"/>
          </a:p>
          <a:p>
            <a:pPr>
              <a:buNone/>
            </a:pPr>
            <a:endParaRPr lang="en-US" altLang="ja-JP" sz="2800" dirty="0" smtClean="0"/>
          </a:p>
        </p:txBody>
      </p:sp>
      <p:pic>
        <p:nvPicPr>
          <p:cNvPr id="9" name="図 8" descr="新学術図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2285866"/>
            <a:ext cx="9144000" cy="1527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0286" y="387586"/>
            <a:ext cx="7912086" cy="56900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ja-JP" altLang="en-US" sz="3600" dirty="0" smtClean="0"/>
              <a:t>グラバスター（</a:t>
            </a:r>
            <a:r>
              <a:rPr lang="en-US" altLang="ja-JP" sz="3600" dirty="0" smtClean="0"/>
              <a:t>gravitational vacuum star</a:t>
            </a:r>
            <a:r>
              <a:rPr lang="ja-JP" altLang="en-US" sz="3600" dirty="0" smtClean="0"/>
              <a:t>）とは</a:t>
            </a:r>
            <a:r>
              <a:rPr lang="en-US" altLang="ja-JP" sz="3600" dirty="0" smtClean="0"/>
              <a:t>?</a:t>
            </a:r>
            <a:endParaRPr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05144" y="1220483"/>
            <a:ext cx="8560516" cy="5351982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Mazur &amp; </a:t>
            </a:r>
            <a:r>
              <a:rPr lang="en-US" altLang="ja-JP" sz="2800" dirty="0" err="1" smtClean="0"/>
              <a:t>Mottola</a:t>
            </a:r>
            <a:r>
              <a:rPr lang="ja-JP" altLang="en-US" sz="2800" dirty="0" smtClean="0"/>
              <a:t>（</a:t>
            </a:r>
            <a:r>
              <a:rPr lang="en-US" altLang="ja-JP" sz="2800" dirty="0" smtClean="0"/>
              <a:t>2002</a:t>
            </a:r>
            <a:r>
              <a:rPr lang="ja-JP" altLang="en-US" sz="2800" dirty="0" smtClean="0"/>
              <a:t>）</a:t>
            </a:r>
            <a:endParaRPr lang="en-US" altLang="ja-JP" sz="2800" dirty="0" smtClean="0"/>
          </a:p>
          <a:p>
            <a:pPr lvl="1"/>
            <a:r>
              <a:rPr lang="ja-JP" altLang="en-US" sz="2400" dirty="0" smtClean="0"/>
              <a:t>「大質量星の重力崩壊</a:t>
            </a:r>
            <a:r>
              <a:rPr lang="en-US" altLang="ja-JP" sz="2400" dirty="0" smtClean="0"/>
              <a:t>→</a:t>
            </a:r>
            <a:r>
              <a:rPr lang="ja-JP" altLang="en-US" sz="2400" dirty="0" smtClean="0"/>
              <a:t>ブラックホール」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とは別の可能性。</a:t>
            </a:r>
          </a:p>
          <a:p>
            <a:pPr lvl="1"/>
            <a:r>
              <a:rPr lang="ja-JP" altLang="en-US" sz="2400" dirty="0" smtClean="0"/>
              <a:t>「相転移</a:t>
            </a:r>
            <a:r>
              <a:rPr lang="en-US" altLang="ja-JP" sz="2400" dirty="0" smtClean="0"/>
              <a:t>→</a:t>
            </a:r>
            <a:r>
              <a:rPr lang="ja-JP" altLang="en-US" sz="2400" dirty="0" smtClean="0"/>
              <a:t>状態方程式の変化」を仮定。</a:t>
            </a:r>
          </a:p>
          <a:p>
            <a:pPr lvl="1"/>
            <a:r>
              <a:rPr lang="ja-JP" altLang="en-US" sz="2400" dirty="0" smtClean="0">
                <a:solidFill>
                  <a:srgbClr val="008000"/>
                </a:solidFill>
              </a:rPr>
              <a:t>重力半径に近い大きさで正則かつ安定な天体</a:t>
            </a:r>
            <a:r>
              <a:rPr lang="ja-JP" altLang="en-US" sz="2400" dirty="0" smtClean="0"/>
              <a:t>の存在。</a:t>
            </a:r>
            <a:endParaRPr lang="en-US" altLang="ja-JP" sz="2400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sz="2800" dirty="0" smtClean="0"/>
              <a:t>その後、様々なモデルで安定性・観測可能性を議論。</a:t>
            </a:r>
            <a:endParaRPr lang="en-US" altLang="ja-JP" sz="2800" dirty="0"/>
          </a:p>
        </p:txBody>
      </p:sp>
      <p:sp>
        <p:nvSpPr>
          <p:cNvPr id="5" name="円/楕円 4"/>
          <p:cNvSpPr>
            <a:spLocks noChangeAspect="1"/>
          </p:cNvSpPr>
          <p:nvPr/>
        </p:nvSpPr>
        <p:spPr>
          <a:xfrm>
            <a:off x="3200400" y="3145871"/>
            <a:ext cx="2743200" cy="27432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円/楕円 5"/>
          <p:cNvSpPr>
            <a:spLocks noChangeAspect="1"/>
          </p:cNvSpPr>
          <p:nvPr/>
        </p:nvSpPr>
        <p:spPr>
          <a:xfrm>
            <a:off x="3657600" y="3603716"/>
            <a:ext cx="1828800" cy="1828800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i="1" dirty="0" smtClean="0">
                <a:solidFill>
                  <a:schemeClr val="tx1"/>
                </a:solidFill>
                <a:latin typeface="Times"/>
                <a:cs typeface="Times"/>
              </a:rPr>
              <a:t>P=-</a:t>
            </a:r>
            <a:r>
              <a:rPr kumimoji="1" lang="en-US" altLang="ja-JP" sz="2000" i="1" dirty="0" err="1" smtClean="0">
                <a:solidFill>
                  <a:schemeClr val="tx1"/>
                </a:solidFill>
                <a:latin typeface="Times"/>
                <a:cs typeface="Times"/>
              </a:rPr>
              <a:t>ρ</a:t>
            </a:r>
            <a:r>
              <a:rPr kumimoji="1" lang="en-US" altLang="ja-JP" sz="2000" i="1" dirty="0" smtClean="0">
                <a:solidFill>
                  <a:schemeClr val="tx1"/>
                </a:solidFill>
                <a:latin typeface="Times"/>
                <a:cs typeface="Times"/>
              </a:rPr>
              <a:t>&lt;0</a:t>
            </a:r>
            <a:endParaRPr kumimoji="1" lang="ja-JP" altLang="en-US" sz="2000" i="1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23895" y="3070638"/>
            <a:ext cx="1023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>
                <a:latin typeface="Times"/>
                <a:cs typeface="Times"/>
              </a:rPr>
              <a:t>P</a:t>
            </a:r>
            <a:r>
              <a:rPr lang="en-US" altLang="ja-JP" sz="2000" i="1" dirty="0" smtClean="0">
                <a:latin typeface="Times"/>
                <a:cs typeface="Times"/>
              </a:rPr>
              <a:t>=</a:t>
            </a:r>
            <a:r>
              <a:rPr lang="en-US" altLang="ja-JP" sz="2000" i="1" dirty="0" err="1" smtClean="0">
                <a:latin typeface="Times"/>
                <a:cs typeface="Times"/>
              </a:rPr>
              <a:t>ρ</a:t>
            </a:r>
            <a:r>
              <a:rPr lang="en-US" altLang="ja-JP" sz="2000" i="1" dirty="0">
                <a:latin typeface="Times"/>
                <a:cs typeface="Times"/>
              </a:rPr>
              <a:t>&gt;</a:t>
            </a:r>
            <a:r>
              <a:rPr lang="en-US" altLang="ja-JP" sz="2000" i="1" dirty="0" smtClean="0">
                <a:latin typeface="Times"/>
                <a:cs typeface="Times"/>
              </a:rPr>
              <a:t>0</a:t>
            </a:r>
            <a:endParaRPr lang="ja-JP" altLang="en-US" sz="2000" i="1" dirty="0">
              <a:latin typeface="Times"/>
              <a:cs typeface="Time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69883" y="4347669"/>
            <a:ext cx="1023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>
                <a:latin typeface="Times"/>
                <a:cs typeface="Times"/>
              </a:rPr>
              <a:t>P</a:t>
            </a:r>
            <a:r>
              <a:rPr lang="en-US" altLang="ja-JP" sz="2000" i="1" dirty="0" smtClean="0">
                <a:latin typeface="Times"/>
                <a:cs typeface="Times"/>
              </a:rPr>
              <a:t>=</a:t>
            </a:r>
            <a:r>
              <a:rPr lang="en-US" altLang="ja-JP" sz="2000" i="1" dirty="0" err="1" smtClean="0">
                <a:latin typeface="Times"/>
                <a:cs typeface="Times"/>
              </a:rPr>
              <a:t>ρ</a:t>
            </a:r>
            <a:r>
              <a:rPr lang="en-US" altLang="ja-JP" sz="2000" i="1" dirty="0" smtClean="0">
                <a:latin typeface="Times"/>
                <a:cs typeface="Times"/>
              </a:rPr>
              <a:t>=0</a:t>
            </a:r>
            <a:endParaRPr lang="ja-JP" altLang="en-US" sz="2000" i="1" dirty="0">
              <a:latin typeface="Times"/>
              <a:cs typeface="Times"/>
            </a:endParaRPr>
          </a:p>
        </p:txBody>
      </p:sp>
      <p:sp>
        <p:nvSpPr>
          <p:cNvPr id="9" name="円/楕円 8"/>
          <p:cNvSpPr>
            <a:spLocks noChangeAspect="1"/>
          </p:cNvSpPr>
          <p:nvPr/>
        </p:nvSpPr>
        <p:spPr>
          <a:xfrm>
            <a:off x="3465576" y="3429000"/>
            <a:ext cx="2212848" cy="2212848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i="1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rot="10800000" flipV="1">
            <a:off x="5486401" y="3603715"/>
            <a:ext cx="583483" cy="3585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6069884" y="343997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重力半径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6583" y="387586"/>
            <a:ext cx="8189396" cy="56900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ja-JP" altLang="en-US" sz="3600" dirty="0" smtClean="0"/>
              <a:t>グラバスターや類似天体を</a:t>
            </a:r>
            <a:r>
              <a:rPr lang="ja-JP" altLang="en-US" sz="3600" dirty="0" smtClean="0"/>
              <a:t>考える</a:t>
            </a:r>
            <a:r>
              <a:rPr lang="ja-JP" altLang="en-US" sz="3600" dirty="0" smtClean="0"/>
              <a:t>理論的意義</a:t>
            </a:r>
            <a:endParaRPr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05144" y="1378656"/>
            <a:ext cx="8560516" cy="48803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2800" dirty="0" smtClean="0"/>
              <a:t>あくまで仮説であり、形成過程の理論もない。（弱点）</a:t>
            </a:r>
            <a:endParaRPr lang="en-US" altLang="ja-JP" sz="2800" dirty="0" smtClean="0"/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しかし、</a:t>
            </a:r>
            <a:r>
              <a:rPr lang="en-US" altLang="ja-JP" sz="2800" dirty="0" smtClean="0"/>
              <a:t>BH</a:t>
            </a:r>
            <a:r>
              <a:rPr lang="ja-JP" altLang="en-US" sz="2800" dirty="0" smtClean="0"/>
              <a:t>の原理的問題が回避される点では魅力的。</a:t>
            </a:r>
            <a:endParaRPr lang="en-US" altLang="ja-JP" sz="2800" dirty="0" smtClean="0"/>
          </a:p>
          <a:p>
            <a:r>
              <a:rPr lang="ja-JP" altLang="en-US" sz="2800" dirty="0" smtClean="0"/>
              <a:t>特異点（</a:t>
            </a:r>
            <a:r>
              <a:rPr lang="ja-JP" altLang="en-US" sz="2800" dirty="0" smtClean="0"/>
              <a:t>一般相対論の破綻）</a:t>
            </a:r>
            <a:endParaRPr lang="en-US" altLang="ja-JP" sz="2800" dirty="0" smtClean="0"/>
          </a:p>
          <a:p>
            <a:r>
              <a:rPr lang="ja-JP" altLang="en-US" sz="2800" dirty="0" smtClean="0"/>
              <a:t>情報消失問題</a:t>
            </a:r>
            <a:endParaRPr lang="en-US" altLang="ja-JP" sz="2800" dirty="0" smtClean="0"/>
          </a:p>
          <a:p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また、強重力下の物理は殆どわかっていない。</a:t>
            </a:r>
            <a:endParaRPr lang="en-US" altLang="ja-JP" sz="2800" dirty="0" smtClean="0"/>
          </a:p>
          <a:p>
            <a:r>
              <a:rPr lang="ja-JP" altLang="en-US" sz="2800" dirty="0" smtClean="0"/>
              <a:t>一般相対論は強重力で検証されていない。</a:t>
            </a:r>
            <a:endParaRPr lang="en-US" altLang="ja-JP" sz="2800" dirty="0" smtClean="0"/>
          </a:p>
          <a:p>
            <a:r>
              <a:rPr lang="ja-JP" altLang="en-US" sz="2800" dirty="0" smtClean="0"/>
              <a:t>強重力における物性（状態方程式）もわからない。</a:t>
            </a:r>
            <a:endParaRPr lang="en-US" altLang="ja-JP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95986" y="387586"/>
            <a:ext cx="3147958" cy="56900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ja-JP" altLang="en-US" sz="3600" dirty="0" smtClean="0"/>
              <a:t>今回の解析</a:t>
            </a:r>
            <a:endParaRPr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41115" y="1220481"/>
            <a:ext cx="8865660" cy="5390555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sz="2800" dirty="0" smtClean="0">
                <a:solidFill>
                  <a:srgbClr val="800000"/>
                </a:solidFill>
              </a:rPr>
              <a:t>グラバスターには光の不安定円軌道が存在するか？</a:t>
            </a:r>
            <a:endParaRPr lang="en-US" altLang="ja-JP" sz="2800" dirty="0" smtClean="0">
              <a:solidFill>
                <a:srgbClr val="800000"/>
              </a:solidFill>
            </a:endParaRPr>
          </a:p>
          <a:p>
            <a:endParaRPr lang="en-US" altLang="ja-JP" sz="2800" dirty="0" smtClean="0">
              <a:solidFill>
                <a:srgbClr val="800000"/>
              </a:solidFill>
            </a:endParaRPr>
          </a:p>
          <a:p>
            <a:r>
              <a:rPr lang="ja-JP" altLang="en-US" sz="2800" dirty="0" smtClean="0">
                <a:solidFill>
                  <a:srgbClr val="800000"/>
                </a:solidFill>
              </a:rPr>
              <a:t>その場合、背景光はどのように見えるか？</a:t>
            </a:r>
            <a:endParaRPr lang="en-US" altLang="ja-JP" sz="2800" dirty="0" smtClean="0">
              <a:solidFill>
                <a:srgbClr val="800000"/>
              </a:solidFill>
            </a:endParaRPr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r>
              <a:rPr lang="en-US" altLang="ja-JP" sz="2800" dirty="0" smtClean="0"/>
              <a:t>	</a:t>
            </a:r>
            <a:r>
              <a:rPr lang="ja-JP" altLang="en-US" sz="2800" dirty="0" smtClean="0"/>
              <a:t>グラバスター表面の物性に依存する。</a:t>
            </a:r>
            <a:endParaRPr lang="en-US" altLang="ja-JP" sz="2800" dirty="0" smtClean="0"/>
          </a:p>
          <a:p>
            <a:pPr lvl="1"/>
            <a:r>
              <a:rPr lang="ja-JP" altLang="en-US" sz="2600" dirty="0" smtClean="0"/>
              <a:t>電磁波を放射</a:t>
            </a:r>
            <a:r>
              <a:rPr lang="en-US" altLang="ja-JP" sz="2600" dirty="0" smtClean="0"/>
              <a:t>→</a:t>
            </a:r>
            <a:r>
              <a:rPr lang="ja-JP" altLang="en-US" sz="2600" dirty="0" smtClean="0"/>
              <a:t>表面が電磁波で見える。</a:t>
            </a:r>
            <a:endParaRPr lang="en-US" altLang="ja-JP" sz="2600" dirty="0" smtClean="0"/>
          </a:p>
          <a:p>
            <a:pPr lvl="1"/>
            <a:r>
              <a:rPr lang="ja-JP" altLang="en-US" sz="2600" dirty="0" smtClean="0"/>
              <a:t>電磁波を放射しない</a:t>
            </a:r>
            <a:r>
              <a:rPr lang="en-US" altLang="ja-JP" sz="2600" dirty="0" smtClean="0"/>
              <a:t>→</a:t>
            </a:r>
            <a:r>
              <a:rPr lang="ja-JP" altLang="en-US" sz="2600" dirty="0" smtClean="0"/>
              <a:t>電磁波観測では</a:t>
            </a:r>
            <a:r>
              <a:rPr lang="en-US" altLang="ja-JP" sz="2600" dirty="0" smtClean="0"/>
              <a:t>BH</a:t>
            </a:r>
            <a:r>
              <a:rPr lang="ja-JP" altLang="en-US" sz="2600" dirty="0" smtClean="0"/>
              <a:t>と区別できない。</a:t>
            </a:r>
            <a:endParaRPr lang="en-US" altLang="ja-JP" sz="2600" dirty="0" smtClean="0"/>
          </a:p>
          <a:p>
            <a:pPr lvl="1"/>
            <a:r>
              <a:rPr lang="ja-JP" altLang="en-US" sz="2600" dirty="0" smtClean="0"/>
              <a:t>電磁波と相互作用がない（透明）</a:t>
            </a:r>
            <a:r>
              <a:rPr lang="en-US" altLang="ja-JP" sz="2600" dirty="0" smtClean="0"/>
              <a:t>→</a:t>
            </a:r>
            <a:r>
              <a:rPr lang="ja-JP" altLang="en-US" sz="2600" dirty="0" smtClean="0"/>
              <a:t>？</a:t>
            </a:r>
            <a:endParaRPr lang="en-US" altLang="ja-JP" sz="2600" dirty="0" smtClean="0"/>
          </a:p>
          <a:p>
            <a:endParaRPr lang="en-US" altLang="ja-JP" dirty="0" smtClean="0"/>
          </a:p>
          <a:p>
            <a:pPr>
              <a:buNone/>
            </a:pPr>
            <a:r>
              <a:rPr lang="en-US" altLang="ja-JP" sz="2800" dirty="0" smtClean="0"/>
              <a:t>	</a:t>
            </a:r>
            <a:r>
              <a:rPr lang="ja-JP" altLang="en-US" sz="2800" dirty="0" smtClean="0"/>
              <a:t>第</a:t>
            </a:r>
            <a:r>
              <a:rPr lang="en-US" altLang="ja-JP" sz="2800" dirty="0" smtClean="0"/>
              <a:t>3</a:t>
            </a:r>
            <a:r>
              <a:rPr lang="ja-JP" altLang="en-US" sz="2800" dirty="0" smtClean="0"/>
              <a:t>の場合について、背景光の見え方を調べる。</a:t>
            </a:r>
            <a:endParaRPr lang="en-US" altLang="ja-JP" sz="2800" dirty="0" smtClean="0"/>
          </a:p>
          <a:p>
            <a:pPr lvl="1"/>
            <a:r>
              <a:rPr lang="ja-JP" altLang="en-US" sz="2600" dirty="0" smtClean="0"/>
              <a:t>広がりのある光源</a:t>
            </a:r>
            <a:endParaRPr lang="en-US" altLang="ja-JP" sz="2600" dirty="0" smtClean="0"/>
          </a:p>
          <a:p>
            <a:pPr lvl="1"/>
            <a:r>
              <a:rPr lang="ja-JP" altLang="en-US" sz="2600" dirty="0" smtClean="0"/>
              <a:t>球形の天体</a:t>
            </a:r>
            <a:endParaRPr lang="en-US" altLang="ja-JP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00918" y="387586"/>
            <a:ext cx="2968965" cy="56900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ja-JP" altLang="en-US" sz="3600" dirty="0" smtClean="0"/>
              <a:t>モデル</a:t>
            </a:r>
            <a:endParaRPr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05144" y="1220482"/>
            <a:ext cx="8560516" cy="635819"/>
          </a:xfrm>
        </p:spPr>
        <p:txBody>
          <a:bodyPr>
            <a:normAutofit/>
          </a:bodyPr>
          <a:lstStyle/>
          <a:p>
            <a:r>
              <a:rPr lang="en-US" altLang="ja-JP" sz="2800" dirty="0" err="1" smtClean="0"/>
              <a:t>Visser</a:t>
            </a:r>
            <a:r>
              <a:rPr lang="en-US" altLang="ja-JP" sz="2800" dirty="0" smtClean="0"/>
              <a:t> &amp; Wiltshire (</a:t>
            </a:r>
            <a:r>
              <a:rPr lang="en-US" altLang="ja-JP" sz="2800" smtClean="0"/>
              <a:t>2004)</a:t>
            </a:r>
            <a:r>
              <a:rPr lang="ja-JP" altLang="en-US" sz="2800" smtClean="0"/>
              <a:t>の</a:t>
            </a:r>
            <a:r>
              <a:rPr lang="en-US" altLang="ja-JP" sz="2800" smtClean="0"/>
              <a:t>thin shell</a:t>
            </a:r>
            <a:r>
              <a:rPr lang="ja-JP" altLang="en-US" sz="2800" smtClean="0"/>
              <a:t>モデル</a:t>
            </a:r>
            <a:endParaRPr lang="ja-JP" altLang="en-US" sz="2800" dirty="0" smtClean="0"/>
          </a:p>
        </p:txBody>
      </p:sp>
      <p:sp>
        <p:nvSpPr>
          <p:cNvPr id="5" name="円/楕円 4"/>
          <p:cNvSpPr>
            <a:spLocks noChangeAspect="1"/>
          </p:cNvSpPr>
          <p:nvPr/>
        </p:nvSpPr>
        <p:spPr>
          <a:xfrm>
            <a:off x="3989478" y="2639419"/>
            <a:ext cx="2743200" cy="2743200"/>
          </a:xfrm>
          <a:prstGeom prst="ellipse">
            <a:avLst/>
          </a:prstGeom>
          <a:solidFill>
            <a:schemeClr val="bg2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i="1" dirty="0" smtClean="0">
                <a:solidFill>
                  <a:schemeClr val="tx1"/>
                </a:solidFill>
                <a:latin typeface="Times"/>
                <a:cs typeface="Times"/>
              </a:rPr>
              <a:t>P=-</a:t>
            </a:r>
            <a:r>
              <a:rPr kumimoji="1" lang="en-US" altLang="ja-JP" sz="2000" i="1" dirty="0" err="1" smtClean="0">
                <a:solidFill>
                  <a:schemeClr val="tx1"/>
                </a:solidFill>
                <a:latin typeface="Times"/>
                <a:cs typeface="Times"/>
              </a:rPr>
              <a:t>ρ</a:t>
            </a:r>
            <a:r>
              <a:rPr kumimoji="1" lang="en-US" altLang="ja-JP" sz="2000" i="1" dirty="0" smtClean="0">
                <a:solidFill>
                  <a:schemeClr val="tx1"/>
                </a:solidFill>
                <a:latin typeface="Times"/>
                <a:cs typeface="Times"/>
              </a:rPr>
              <a:t>&gt;0</a:t>
            </a:r>
            <a:endParaRPr kumimoji="1" lang="ja-JP" altLang="en-US" sz="2000" i="1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61873" y="2085421"/>
            <a:ext cx="378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 err="1" smtClean="0">
                <a:latin typeface="Times"/>
                <a:cs typeface="Times"/>
              </a:rPr>
              <a:t>n</a:t>
            </a:r>
            <a:endParaRPr lang="ja-JP" altLang="en-US" sz="2000" i="1" dirty="0">
              <a:latin typeface="Times"/>
              <a:cs typeface="Time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027328" y="3826353"/>
            <a:ext cx="1023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>
                <a:latin typeface="Times"/>
                <a:cs typeface="Times"/>
              </a:rPr>
              <a:t>P</a:t>
            </a:r>
            <a:r>
              <a:rPr lang="en-US" altLang="ja-JP" sz="2000" i="1" dirty="0" smtClean="0">
                <a:latin typeface="Times"/>
                <a:cs typeface="Times"/>
              </a:rPr>
              <a:t>=</a:t>
            </a:r>
            <a:r>
              <a:rPr lang="en-US" altLang="ja-JP" sz="2000" i="1" dirty="0" err="1" smtClean="0">
                <a:latin typeface="Times"/>
                <a:cs typeface="Times"/>
              </a:rPr>
              <a:t>ρ</a:t>
            </a:r>
            <a:r>
              <a:rPr lang="en-US" altLang="ja-JP" sz="2000" i="1" dirty="0" smtClean="0">
                <a:latin typeface="Times"/>
                <a:cs typeface="Times"/>
              </a:rPr>
              <a:t>=0</a:t>
            </a:r>
            <a:endParaRPr lang="ja-JP" altLang="en-US" sz="2000" i="1" dirty="0">
              <a:latin typeface="Times"/>
              <a:cs typeface="Times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rot="10800000" flipV="1">
            <a:off x="6457145" y="3114176"/>
            <a:ext cx="583483" cy="3585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6962198" y="273387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重力半径</a:t>
            </a:r>
            <a:endParaRPr kumimoji="1" lang="ja-JP" altLang="en-US" sz="2000" dirty="0"/>
          </a:p>
        </p:txBody>
      </p:sp>
      <p:sp>
        <p:nvSpPr>
          <p:cNvPr id="10" name="円/楕円 9"/>
          <p:cNvSpPr>
            <a:spLocks noChangeAspect="1"/>
          </p:cNvSpPr>
          <p:nvPr/>
        </p:nvSpPr>
        <p:spPr>
          <a:xfrm>
            <a:off x="4144011" y="2791403"/>
            <a:ext cx="2434133" cy="2434133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i="1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rot="5400000" flipH="1" flipV="1">
            <a:off x="4951536" y="2455469"/>
            <a:ext cx="822263" cy="1588"/>
          </a:xfrm>
          <a:prstGeom prst="straightConnector1">
            <a:avLst/>
          </a:prstGeom>
          <a:ln w="19050" cmpd="sng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図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08" y="2397853"/>
            <a:ext cx="2228850" cy="36195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09" y="2842548"/>
            <a:ext cx="3448050" cy="57150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112" y="3486954"/>
            <a:ext cx="647700" cy="20955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 flipH="1">
            <a:off x="1390936" y="3743065"/>
            <a:ext cx="187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面圧力</a:t>
            </a:r>
            <a:r>
              <a:rPr lang="en-US" altLang="ja-JP" dirty="0" smtClean="0"/>
              <a:t>=</a:t>
            </a:r>
            <a:r>
              <a:rPr kumimoji="1" lang="ja-JP" altLang="en-US" dirty="0" smtClean="0"/>
              <a:t>面密度</a:t>
            </a:r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6686" y="-1"/>
            <a:ext cx="7490627" cy="64571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ja-JP" altLang="en-US" sz="3200" dirty="0" smtClean="0"/>
              <a:t>境界面の運動方程式の有効ポテンシャル</a:t>
            </a:r>
            <a:endParaRPr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5799331"/>
            <a:ext cx="3395737" cy="10586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2800" i="1" dirty="0" smtClean="0">
                <a:latin typeface="Times"/>
                <a:cs typeface="Times"/>
              </a:rPr>
              <a:t>h≡2GMH</a:t>
            </a:r>
            <a:r>
              <a:rPr lang="ja-JP" altLang="en-US" sz="2800" i="1" dirty="0" smtClean="0">
                <a:latin typeface="Times"/>
                <a:cs typeface="Times"/>
              </a:rPr>
              <a:t>＝</a:t>
            </a:r>
            <a:r>
              <a:rPr lang="en-US" altLang="ja-JP" sz="2800" i="1" dirty="0" smtClean="0">
                <a:latin typeface="Times"/>
                <a:cs typeface="Times"/>
              </a:rPr>
              <a:t>0.4</a:t>
            </a:r>
          </a:p>
          <a:p>
            <a:pPr>
              <a:buNone/>
            </a:pPr>
            <a:r>
              <a:rPr lang="ja-JP" altLang="en-US" sz="2800" dirty="0" smtClean="0">
                <a:latin typeface="Times"/>
                <a:cs typeface="Times"/>
              </a:rPr>
              <a:t>点線は、</a:t>
            </a:r>
            <a:r>
              <a:rPr lang="en-US" altLang="ja-JP" sz="2800" i="1" dirty="0" smtClean="0">
                <a:latin typeface="Times"/>
                <a:cs typeface="Times"/>
              </a:rPr>
              <a:t>M</a:t>
            </a:r>
            <a:r>
              <a:rPr lang="en-US" altLang="ja-JP" sz="2800" dirty="0" smtClean="0">
                <a:latin typeface="Times"/>
                <a:cs typeface="Times"/>
              </a:rPr>
              <a:t>→1.003</a:t>
            </a:r>
            <a:r>
              <a:rPr lang="en-US" altLang="ja-JP" sz="2800" i="1" dirty="0" smtClean="0">
                <a:latin typeface="Times"/>
                <a:cs typeface="Times"/>
              </a:rPr>
              <a:t>M</a:t>
            </a:r>
            <a:endParaRPr lang="en-US" altLang="ja-JP" sz="1800" i="1" dirty="0" smtClean="0">
              <a:latin typeface="Times"/>
              <a:cs typeface="Time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12365" y="406444"/>
            <a:ext cx="5678262" cy="558574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604565" y="242067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静的解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4743645" y="3234958"/>
            <a:ext cx="835837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211749" y="3407288"/>
            <a:ext cx="19471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000090"/>
                </a:solidFill>
              </a:rPr>
              <a:t>質量を少し増</a:t>
            </a:r>
            <a:endParaRPr kumimoji="1" lang="en-US" altLang="ja-JP" sz="2400" dirty="0" smtClean="0">
              <a:solidFill>
                <a:srgbClr val="000090"/>
              </a:solidFill>
            </a:endParaRPr>
          </a:p>
          <a:p>
            <a:r>
              <a:rPr kumimoji="1" lang="ja-JP" altLang="en-US" sz="2400" dirty="0" smtClean="0">
                <a:solidFill>
                  <a:srgbClr val="000090"/>
                </a:solidFill>
              </a:rPr>
              <a:t>やすと振動解</a:t>
            </a:r>
            <a:endParaRPr kumimoji="1" lang="ja-JP" altLang="en-US" sz="24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96357" y="129142"/>
            <a:ext cx="6936501" cy="60783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ja-JP" altLang="en-US" sz="3200" dirty="0" smtClean="0"/>
              <a:t>光の測地線方程式の有効ポテンシャル</a:t>
            </a:r>
            <a:endParaRPr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015740"/>
            <a:ext cx="1232496" cy="584459"/>
          </a:xfrm>
        </p:spPr>
        <p:txBody>
          <a:bodyPr/>
          <a:lstStyle/>
          <a:p>
            <a:pPr>
              <a:buNone/>
            </a:pPr>
            <a:r>
              <a:rPr lang="en-US" altLang="ja-JP" i="1" dirty="0" err="1" smtClean="0">
                <a:latin typeface="Times"/>
                <a:cs typeface="Times"/>
              </a:rPr>
              <a:t>h</a:t>
            </a:r>
            <a:r>
              <a:rPr lang="en-US" altLang="ja-JP" i="1" dirty="0" smtClean="0">
                <a:latin typeface="Times"/>
                <a:cs typeface="Times"/>
              </a:rPr>
              <a:t>=0.4</a:t>
            </a:r>
          </a:p>
          <a:p>
            <a:pPr>
              <a:buNone/>
            </a:pPr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33873" y="575548"/>
            <a:ext cx="6290387" cy="625218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955549" y="5135493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不安定円軌道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rot="16200000" flipV="1">
            <a:off x="4507816" y="4672097"/>
            <a:ext cx="913401" cy="133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6821</TotalTime>
  <Words>737</Words>
  <Application>Microsoft Macintosh PowerPoint</Application>
  <PresentationFormat>画面に合わせる (4:3)</PresentationFormat>
  <Paragraphs>117</Paragraphs>
  <Slides>16</Slides>
  <Notes>0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Office テーマ</vt:lpstr>
      <vt:lpstr>疑似ブラックホール天体の影 Gravastar Shadow</vt:lpstr>
      <vt:lpstr>ブラックホールシャドウとは？</vt:lpstr>
      <vt:lpstr>ブラックホール擬似天体を考える意義</vt:lpstr>
      <vt:lpstr>グラバスター（gravitational vacuum star）とは?</vt:lpstr>
      <vt:lpstr>グラバスターや類似天体を考える理論的意義</vt:lpstr>
      <vt:lpstr>今回の解析</vt:lpstr>
      <vt:lpstr>モデル</vt:lpstr>
      <vt:lpstr>境界面の運動方程式の有効ポテンシャル</vt:lpstr>
      <vt:lpstr>光の測地線方程式の有効ポテンシャル</vt:lpstr>
      <vt:lpstr>光源の設定</vt:lpstr>
      <vt:lpstr>光の軌道</vt:lpstr>
      <vt:lpstr>h=0.4</vt:lpstr>
      <vt:lpstr>計算例：Ds=10rg, rs=2rg</vt:lpstr>
      <vt:lpstr>スライド 14</vt:lpstr>
      <vt:lpstr>解析のまとめ</vt:lpstr>
      <vt:lpstr>今後の課題</vt:lpstr>
    </vt:vector>
  </TitlesOfParts>
  <Company>山口大学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Gravastar Shadow</dc:title>
  <dc:creator>坂井 伸之</dc:creator>
  <cp:lastModifiedBy>坂井 伸之</cp:lastModifiedBy>
  <cp:revision>57</cp:revision>
  <dcterms:created xsi:type="dcterms:W3CDTF">2014-10-03T11:35:15Z</dcterms:created>
  <dcterms:modified xsi:type="dcterms:W3CDTF">2014-10-03T12:44:09Z</dcterms:modified>
</cp:coreProperties>
</file>